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5" r:id="rId28"/>
    <p:sldId id="286" r:id="rId29"/>
    <p:sldId id="288" r:id="rId30"/>
    <p:sldId id="289"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28090</c:v>
                </c:pt>
                <c:pt idx="1">
                  <c:v>28137</c:v>
                </c:pt>
                <c:pt idx="2">
                  <c:v>28199</c:v>
                </c:pt>
                <c:pt idx="3">
                  <c:v>28264</c:v>
                </c:pt>
                <c:pt idx="4">
                  <c:v>28305</c:v>
                </c:pt>
                <c:pt idx="5">
                  <c:v>28336</c:v>
                </c:pt>
                <c:pt idx="6">
                  <c:v>28369</c:v>
                </c:pt>
                <c:pt idx="7">
                  <c:v>28402</c:v>
                </c:pt>
                <c:pt idx="8">
                  <c:v>28420</c:v>
                </c:pt>
                <c:pt idx="9">
                  <c:v>28458</c:v>
                </c:pt>
                <c:pt idx="10">
                  <c:v>28473</c:v>
                </c:pt>
                <c:pt idx="11">
                  <c:v>28492</c:v>
                </c:pt>
                <c:pt idx="12">
                  <c:v>28494</c:v>
                </c:pt>
                <c:pt idx="13">
                  <c:v>28509</c:v>
                </c:pt>
                <c:pt idx="14">
                  <c:v>28507</c:v>
                </c:pt>
                <c:pt idx="15">
                  <c:v>28516</c:v>
                </c:pt>
                <c:pt idx="16">
                  <c:v>28529</c:v>
                </c:pt>
                <c:pt idx="17">
                  <c:v>28545</c:v>
                </c:pt>
                <c:pt idx="18">
                  <c:v>28557</c:v>
                </c:pt>
                <c:pt idx="19">
                  <c:v>28590</c:v>
                </c:pt>
                <c:pt idx="20">
                  <c:v>28626</c:v>
                </c:pt>
                <c:pt idx="21">
                  <c:v>28647</c:v>
                </c:pt>
                <c:pt idx="22">
                  <c:v>28664</c:v>
                </c:pt>
                <c:pt idx="23">
                  <c:v>28688</c:v>
                </c:pt>
                <c:pt idx="24">
                  <c:v>28711</c:v>
                </c:pt>
                <c:pt idx="25">
                  <c:v>28723</c:v>
                </c:pt>
                <c:pt idx="26">
                  <c:v>28731</c:v>
                </c:pt>
                <c:pt idx="27">
                  <c:v>28748</c:v>
                </c:pt>
                <c:pt idx="28">
                  <c:v>28760</c:v>
                </c:pt>
                <c:pt idx="29">
                  <c:v>28775</c:v>
                </c:pt>
                <c:pt idx="30">
                  <c:v>28786</c:v>
                </c:pt>
              </c:numCache>
            </c:numRef>
          </c:val>
          <c:smooth val="0"/>
          <c:extLst>
            <c:ext xmlns:c16="http://schemas.microsoft.com/office/drawing/2014/chart" uri="{C3380CC4-5D6E-409C-BE32-E72D297353CC}">
              <c16:uniqueId val="{00000000-AFF2-415C-A5E5-AB08F95573A5}"/>
            </c:ext>
          </c:extLst>
        </c:ser>
        <c:dLbls>
          <c:showLegendKey val="0"/>
          <c:showVal val="0"/>
          <c:showCatName val="0"/>
          <c:showSerName val="0"/>
          <c:showPercent val="0"/>
          <c:showBubbleSize val="0"/>
        </c:dLbls>
        <c:smooth val="0"/>
        <c:axId val="343953416"/>
        <c:axId val="343953744"/>
      </c:lineChart>
      <c:catAx>
        <c:axId val="343953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953744"/>
        <c:crosses val="autoZero"/>
        <c:auto val="1"/>
        <c:lblAlgn val="ctr"/>
        <c:lblOffset val="100"/>
        <c:noMultiLvlLbl val="0"/>
      </c:catAx>
      <c:valAx>
        <c:axId val="34395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95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284925</c:v>
                </c:pt>
                <c:pt idx="1">
                  <c:v>449230</c:v>
                </c:pt>
                <c:pt idx="2">
                  <c:v>529615</c:v>
                </c:pt>
                <c:pt idx="3">
                  <c:v>393464</c:v>
                </c:pt>
                <c:pt idx="4">
                  <c:v>315493</c:v>
                </c:pt>
                <c:pt idx="5">
                  <c:v>304407</c:v>
                </c:pt>
                <c:pt idx="6">
                  <c:v>424200</c:v>
                </c:pt>
                <c:pt idx="7">
                  <c:v>348057</c:v>
                </c:pt>
                <c:pt idx="8">
                  <c:v>406704</c:v>
                </c:pt>
                <c:pt idx="9">
                  <c:v>334100</c:v>
                </c:pt>
                <c:pt idx="10">
                  <c:v>147745</c:v>
                </c:pt>
                <c:pt idx="11">
                  <c:v>98904</c:v>
                </c:pt>
                <c:pt idx="12">
                  <c:v>123051</c:v>
                </c:pt>
                <c:pt idx="13">
                  <c:v>137795</c:v>
                </c:pt>
                <c:pt idx="14">
                  <c:v>96433</c:v>
                </c:pt>
                <c:pt idx="15">
                  <c:v>132269</c:v>
                </c:pt>
                <c:pt idx="16">
                  <c:v>197346</c:v>
                </c:pt>
                <c:pt idx="17">
                  <c:v>119676</c:v>
                </c:pt>
                <c:pt idx="18">
                  <c:v>110189</c:v>
                </c:pt>
                <c:pt idx="19">
                  <c:v>285977</c:v>
                </c:pt>
                <c:pt idx="20">
                  <c:v>329173</c:v>
                </c:pt>
                <c:pt idx="21">
                  <c:v>204722</c:v>
                </c:pt>
                <c:pt idx="22">
                  <c:v>63382</c:v>
                </c:pt>
                <c:pt idx="23">
                  <c:v>341217</c:v>
                </c:pt>
                <c:pt idx="24">
                  <c:v>256512</c:v>
                </c:pt>
                <c:pt idx="25">
                  <c:v>198511</c:v>
                </c:pt>
                <c:pt idx="26">
                  <c:v>102923</c:v>
                </c:pt>
                <c:pt idx="27">
                  <c:v>117971</c:v>
                </c:pt>
                <c:pt idx="28">
                  <c:v>102061</c:v>
                </c:pt>
                <c:pt idx="29">
                  <c:v>113250</c:v>
                </c:pt>
                <c:pt idx="30">
                  <c:v>116492</c:v>
                </c:pt>
              </c:numCache>
            </c:numRef>
          </c:val>
          <c:smooth val="0"/>
          <c:extLst>
            <c:ext xmlns:c16="http://schemas.microsoft.com/office/drawing/2014/chart" uri="{C3380CC4-5D6E-409C-BE32-E72D297353CC}">
              <c16:uniqueId val="{00000000-DC77-4E29-9759-2768B3D99F1A}"/>
            </c:ext>
          </c:extLst>
        </c:ser>
        <c:dLbls>
          <c:showLegendKey val="0"/>
          <c:showVal val="0"/>
          <c:showCatName val="0"/>
          <c:showSerName val="0"/>
          <c:showPercent val="0"/>
          <c:showBubbleSize val="0"/>
        </c:dLbls>
        <c:smooth val="0"/>
        <c:axId val="343633432"/>
        <c:axId val="343636384"/>
      </c:lineChart>
      <c:catAx>
        <c:axId val="34363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36384"/>
        <c:crosses val="autoZero"/>
        <c:auto val="1"/>
        <c:lblAlgn val="ctr"/>
        <c:lblOffset val="100"/>
        <c:noMultiLvlLbl val="0"/>
      </c:catAx>
      <c:valAx>
        <c:axId val="34363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3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9348</c:v>
                </c:pt>
                <c:pt idx="1">
                  <c:v>15757</c:v>
                </c:pt>
                <c:pt idx="2">
                  <c:v>17916</c:v>
                </c:pt>
                <c:pt idx="3">
                  <c:v>14014</c:v>
                </c:pt>
                <c:pt idx="4">
                  <c:v>9886</c:v>
                </c:pt>
                <c:pt idx="5">
                  <c:v>9043</c:v>
                </c:pt>
                <c:pt idx="6">
                  <c:v>12099</c:v>
                </c:pt>
                <c:pt idx="7">
                  <c:v>8679</c:v>
                </c:pt>
                <c:pt idx="8">
                  <c:v>10105</c:v>
                </c:pt>
                <c:pt idx="9">
                  <c:v>9365</c:v>
                </c:pt>
                <c:pt idx="10">
                  <c:v>3893</c:v>
                </c:pt>
                <c:pt idx="11">
                  <c:v>2734</c:v>
                </c:pt>
                <c:pt idx="12">
                  <c:v>3250</c:v>
                </c:pt>
                <c:pt idx="13">
                  <c:v>4332</c:v>
                </c:pt>
                <c:pt idx="14">
                  <c:v>2921</c:v>
                </c:pt>
                <c:pt idx="15">
                  <c:v>4053</c:v>
                </c:pt>
                <c:pt idx="16">
                  <c:v>5515</c:v>
                </c:pt>
                <c:pt idx="17">
                  <c:v>3314</c:v>
                </c:pt>
                <c:pt idx="18">
                  <c:v>3678</c:v>
                </c:pt>
                <c:pt idx="19">
                  <c:v>6959</c:v>
                </c:pt>
                <c:pt idx="20">
                  <c:v>8838</c:v>
                </c:pt>
                <c:pt idx="21">
                  <c:v>5524</c:v>
                </c:pt>
                <c:pt idx="22">
                  <c:v>2630</c:v>
                </c:pt>
                <c:pt idx="23">
                  <c:v>7117</c:v>
                </c:pt>
                <c:pt idx="24">
                  <c:v>6469</c:v>
                </c:pt>
                <c:pt idx="25">
                  <c:v>5366</c:v>
                </c:pt>
                <c:pt idx="26">
                  <c:v>3131</c:v>
                </c:pt>
                <c:pt idx="27">
                  <c:v>4588</c:v>
                </c:pt>
                <c:pt idx="28">
                  <c:v>4704</c:v>
                </c:pt>
                <c:pt idx="29">
                  <c:v>4299</c:v>
                </c:pt>
                <c:pt idx="30">
                  <c:v>4235</c:v>
                </c:pt>
              </c:numCache>
            </c:numRef>
          </c:val>
          <c:smooth val="0"/>
          <c:extLst>
            <c:ext xmlns:c16="http://schemas.microsoft.com/office/drawing/2014/chart" uri="{C3380CC4-5D6E-409C-BE32-E72D297353CC}">
              <c16:uniqueId val="{00000000-C7FA-4862-844E-8E60495C4580}"/>
            </c:ext>
          </c:extLst>
        </c:ser>
        <c:dLbls>
          <c:showLegendKey val="0"/>
          <c:showVal val="0"/>
          <c:showCatName val="0"/>
          <c:showSerName val="0"/>
          <c:showPercent val="0"/>
          <c:showBubbleSize val="0"/>
        </c:dLbls>
        <c:smooth val="0"/>
        <c:axId val="343637368"/>
        <c:axId val="343632448"/>
      </c:lineChart>
      <c:catAx>
        <c:axId val="34363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32448"/>
        <c:crosses val="autoZero"/>
        <c:auto val="1"/>
        <c:lblAlgn val="ctr"/>
        <c:lblOffset val="100"/>
        <c:noMultiLvlLbl val="0"/>
      </c:catAx>
      <c:valAx>
        <c:axId val="34363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3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48741</c:v>
                </c:pt>
                <c:pt idx="1">
                  <c:v>79908</c:v>
                </c:pt>
                <c:pt idx="2">
                  <c:v>92952</c:v>
                </c:pt>
                <c:pt idx="3">
                  <c:v>66278</c:v>
                </c:pt>
                <c:pt idx="4">
                  <c:v>48168</c:v>
                </c:pt>
                <c:pt idx="5">
                  <c:v>48628</c:v>
                </c:pt>
                <c:pt idx="6">
                  <c:v>61139</c:v>
                </c:pt>
                <c:pt idx="7">
                  <c:v>45814</c:v>
                </c:pt>
                <c:pt idx="8">
                  <c:v>50573</c:v>
                </c:pt>
                <c:pt idx="9">
                  <c:v>45660</c:v>
                </c:pt>
                <c:pt idx="10">
                  <c:v>20114</c:v>
                </c:pt>
                <c:pt idx="11">
                  <c:v>13019</c:v>
                </c:pt>
                <c:pt idx="12">
                  <c:v>15351</c:v>
                </c:pt>
                <c:pt idx="13">
                  <c:v>17978</c:v>
                </c:pt>
                <c:pt idx="14">
                  <c:v>8683</c:v>
                </c:pt>
                <c:pt idx="15">
                  <c:v>13289</c:v>
                </c:pt>
                <c:pt idx="16">
                  <c:v>24274</c:v>
                </c:pt>
                <c:pt idx="17">
                  <c:v>14162</c:v>
                </c:pt>
                <c:pt idx="18">
                  <c:v>14889</c:v>
                </c:pt>
                <c:pt idx="19">
                  <c:v>32536</c:v>
                </c:pt>
                <c:pt idx="20">
                  <c:v>43250</c:v>
                </c:pt>
                <c:pt idx="21">
                  <c:v>27509</c:v>
                </c:pt>
                <c:pt idx="22">
                  <c:v>10463</c:v>
                </c:pt>
                <c:pt idx="23">
                  <c:v>44966</c:v>
                </c:pt>
                <c:pt idx="24">
                  <c:v>35168</c:v>
                </c:pt>
                <c:pt idx="25">
                  <c:v>26049</c:v>
                </c:pt>
                <c:pt idx="26">
                  <c:v>11955</c:v>
                </c:pt>
                <c:pt idx="27">
                  <c:v>21346</c:v>
                </c:pt>
                <c:pt idx="28">
                  <c:v>18303</c:v>
                </c:pt>
                <c:pt idx="29">
                  <c:v>18473</c:v>
                </c:pt>
                <c:pt idx="30">
                  <c:v>20426</c:v>
                </c:pt>
              </c:numCache>
            </c:numRef>
          </c:val>
          <c:smooth val="0"/>
          <c:extLst>
            <c:ext xmlns:c16="http://schemas.microsoft.com/office/drawing/2014/chart" uri="{C3380CC4-5D6E-409C-BE32-E72D297353CC}">
              <c16:uniqueId val="{00000000-984F-4030-9ABE-CC4ED1B96EB2}"/>
            </c:ext>
          </c:extLst>
        </c:ser>
        <c:dLbls>
          <c:showLegendKey val="0"/>
          <c:showVal val="0"/>
          <c:showCatName val="0"/>
          <c:showSerName val="0"/>
          <c:showPercent val="0"/>
          <c:showBubbleSize val="0"/>
        </c:dLbls>
        <c:smooth val="0"/>
        <c:axId val="39858608"/>
        <c:axId val="39854672"/>
      </c:lineChart>
      <c:catAx>
        <c:axId val="3985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4672"/>
        <c:crosses val="autoZero"/>
        <c:auto val="1"/>
        <c:lblAlgn val="ctr"/>
        <c:lblOffset val="100"/>
        <c:noMultiLvlLbl val="0"/>
      </c:catAx>
      <c:valAx>
        <c:axId val="3985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Kultur</c:v>
                </c:pt>
              </c:strCache>
            </c:strRef>
          </c:cat>
          <c:val>
            <c:numRef>
              <c:f>Sheet1!$B$2</c:f>
              <c:numCache>
                <c:formatCode>General</c:formatCode>
                <c:ptCount val="1"/>
                <c:pt idx="0">
                  <c:v>25</c:v>
                </c:pt>
              </c:numCache>
            </c:numRef>
          </c:val>
          <c:extLst>
            <c:ext xmlns:c16="http://schemas.microsoft.com/office/drawing/2014/chart" uri="{C3380CC4-5D6E-409C-BE32-E72D297353CC}">
              <c16:uniqueId val="{00000000-C456-40AA-8322-4357EC439BE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Kultur</c:v>
                </c:pt>
              </c:strCache>
            </c:strRef>
          </c:cat>
          <c:val>
            <c:numRef>
              <c:f>Sheet1!$C$2</c:f>
              <c:numCache>
                <c:formatCode>General</c:formatCode>
                <c:ptCount val="1"/>
                <c:pt idx="0">
                  <c:v>58</c:v>
                </c:pt>
              </c:numCache>
            </c:numRef>
          </c:val>
          <c:extLst>
            <c:ext xmlns:c16="http://schemas.microsoft.com/office/drawing/2014/chart" uri="{C3380CC4-5D6E-409C-BE32-E72D297353CC}">
              <c16:uniqueId val="{00000001-C456-40AA-8322-4357EC439BE5}"/>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NDR Kultur</c:v>
                </c:pt>
              </c:strCache>
            </c:strRef>
          </c:cat>
          <c:val>
            <c:numRef>
              <c:f>Sheet1!$D$2</c:f>
              <c:numCache>
                <c:formatCode>General</c:formatCode>
                <c:ptCount val="1"/>
                <c:pt idx="0">
                  <c:v>2</c:v>
                </c:pt>
              </c:numCache>
            </c:numRef>
          </c:val>
          <c:extLst>
            <c:ext xmlns:c16="http://schemas.microsoft.com/office/drawing/2014/chart" uri="{C3380CC4-5D6E-409C-BE32-E72D297353CC}">
              <c16:uniqueId val="{00000002-C456-40AA-8322-4357EC439BE5}"/>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NDR Kultur</c:v>
                </c:pt>
              </c:strCache>
            </c:strRef>
          </c:cat>
          <c:val>
            <c:numRef>
              <c:f>Sheet1!$E$2</c:f>
              <c:numCache>
                <c:formatCode>General</c:formatCode>
                <c:ptCount val="1"/>
                <c:pt idx="0">
                  <c:v>28</c:v>
                </c:pt>
              </c:numCache>
            </c:numRef>
          </c:val>
          <c:extLst>
            <c:ext xmlns:c16="http://schemas.microsoft.com/office/drawing/2014/chart" uri="{C3380CC4-5D6E-409C-BE32-E72D297353CC}">
              <c16:uniqueId val="{00000003-C456-40AA-8322-4357EC439BE5}"/>
            </c:ext>
          </c:extLst>
        </c:ser>
        <c:dLbls>
          <c:showLegendKey val="0"/>
          <c:showVal val="0"/>
          <c:showCatName val="0"/>
          <c:showSerName val="0"/>
          <c:showPercent val="0"/>
          <c:showBubbleSize val="0"/>
        </c:dLbls>
        <c:gapWidth val="150"/>
        <c:overlap val="100"/>
        <c:axId val="340742096"/>
        <c:axId val="340743080"/>
      </c:barChart>
      <c:catAx>
        <c:axId val="34074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43080"/>
        <c:crosses val="autoZero"/>
        <c:auto val="1"/>
        <c:lblAlgn val="ctr"/>
        <c:lblOffset val="100"/>
        <c:noMultiLvlLbl val="0"/>
      </c:catAx>
      <c:valAx>
        <c:axId val="340743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4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5AB7-653B-4573-B30F-90651BF11CB9}"/>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7BEADBAA-B412-492C-A707-6CD82E0B12A7}"/>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78983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0837A-35CB-4BF7-AC4F-46FCFC6DA5BE}"/>
              </a:ext>
            </a:extLst>
          </p:cNvPr>
          <p:cNvSpPr>
            <a:spLocks noGrp="1"/>
          </p:cNvSpPr>
          <p:nvPr>
            <p:ph type="title"/>
          </p:nvPr>
        </p:nvSpPr>
        <p:spPr/>
        <p:txBody>
          <a:bodyPr/>
          <a:lstStyle/>
          <a:p>
            <a:r>
              <a:rPr lang="en-US"/>
              <a:t>Facebook Profil - Potenz.Reichw.,Aktive Nutzer,I-Rate,Fans | NDR Kultur</a:t>
            </a:r>
          </a:p>
        </p:txBody>
      </p:sp>
      <p:graphicFrame>
        <p:nvGraphicFramePr>
          <p:cNvPr id="5" name="Table Placeholder 4">
            <a:extLst>
              <a:ext uri="{FF2B5EF4-FFF2-40B4-BE49-F238E27FC236}">
                <a16:creationId xmlns:a16="http://schemas.microsoft.com/office/drawing/2014/main" id="{C4D1CD39-63A0-4DAA-BC22-A4D12341F893}"/>
              </a:ext>
            </a:extLst>
          </p:cNvPr>
          <p:cNvGraphicFramePr>
            <a:graphicFrameLocks noGrp="1"/>
          </p:cNvGraphicFramePr>
          <p:nvPr>
            <p:ph type="tbl" sz="quarter" idx="13"/>
            <p:extLst>
              <p:ext uri="{D42A27DB-BD31-4B8C-83A1-F6EECF244321}">
                <p14:modId xmlns:p14="http://schemas.microsoft.com/office/powerpoint/2010/main" val="2254816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92762356"/>
                    </a:ext>
                  </a:extLst>
                </a:gridCol>
                <a:gridCol w="1645920">
                  <a:extLst>
                    <a:ext uri="{9D8B030D-6E8A-4147-A177-3AD203B41FA5}">
                      <a16:colId xmlns:a16="http://schemas.microsoft.com/office/drawing/2014/main" val="2867858746"/>
                    </a:ext>
                  </a:extLst>
                </a:gridCol>
                <a:gridCol w="1645920">
                  <a:extLst>
                    <a:ext uri="{9D8B030D-6E8A-4147-A177-3AD203B41FA5}">
                      <a16:colId xmlns:a16="http://schemas.microsoft.com/office/drawing/2014/main" val="1663867555"/>
                    </a:ext>
                  </a:extLst>
                </a:gridCol>
                <a:gridCol w="1234440">
                  <a:extLst>
                    <a:ext uri="{9D8B030D-6E8A-4147-A177-3AD203B41FA5}">
                      <a16:colId xmlns:a16="http://schemas.microsoft.com/office/drawing/2014/main" val="1783263401"/>
                    </a:ext>
                  </a:extLst>
                </a:gridCol>
                <a:gridCol w="1234440">
                  <a:extLst>
                    <a:ext uri="{9D8B030D-6E8A-4147-A177-3AD203B41FA5}">
                      <a16:colId xmlns:a16="http://schemas.microsoft.com/office/drawing/2014/main" val="2234579852"/>
                    </a:ext>
                  </a:extLst>
                </a:gridCol>
                <a:gridCol w="822960">
                  <a:extLst>
                    <a:ext uri="{9D8B030D-6E8A-4147-A177-3AD203B41FA5}">
                      <a16:colId xmlns:a16="http://schemas.microsoft.com/office/drawing/2014/main" val="1026431501"/>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546968793"/>
                  </a:ext>
                </a:extLst>
              </a:tr>
              <a:tr h="370840">
                <a:tc>
                  <a:txBody>
                    <a:bodyPr/>
                    <a:lstStyle/>
                    <a:p>
                      <a:r>
                        <a:rPr lang="en-US" sz="1000"/>
                        <a:t>NDR Kultur</a:t>
                      </a:r>
                    </a:p>
                  </a:txBody>
                  <a:tcPr/>
                </a:tc>
                <a:tc>
                  <a:txBody>
                    <a:bodyPr/>
                    <a:lstStyle/>
                    <a:p>
                      <a:r>
                        <a:rPr lang="en-US" sz="1000"/>
                        <a:t>231800</a:t>
                      </a:r>
                    </a:p>
                  </a:txBody>
                  <a:tcPr/>
                </a:tc>
                <a:tc>
                  <a:txBody>
                    <a:bodyPr/>
                    <a:lstStyle/>
                    <a:p>
                      <a:r>
                        <a:rPr lang="en-US" sz="1000"/>
                        <a:t>0</a:t>
                      </a:r>
                    </a:p>
                  </a:txBody>
                  <a:tcPr/>
                </a:tc>
                <a:tc>
                  <a:txBody>
                    <a:bodyPr/>
                    <a:lstStyle/>
                    <a:p>
                      <a:r>
                        <a:rPr lang="en-US" sz="1000"/>
                        <a:t>6896</a:t>
                      </a:r>
                    </a:p>
                  </a:txBody>
                  <a:tcPr/>
                </a:tc>
                <a:tc>
                  <a:txBody>
                    <a:bodyPr/>
                    <a:lstStyle/>
                    <a:p>
                      <a:r>
                        <a:rPr lang="en-US" sz="1000"/>
                        <a:t>3.1 %</a:t>
                      </a:r>
                    </a:p>
                  </a:txBody>
                  <a:tcPr/>
                </a:tc>
                <a:tc>
                  <a:txBody>
                    <a:bodyPr/>
                    <a:lstStyle/>
                    <a:p>
                      <a:r>
                        <a:rPr lang="en-US" sz="1000"/>
                        <a:t>28786</a:t>
                      </a:r>
                    </a:p>
                  </a:txBody>
                  <a:tcPr/>
                </a:tc>
                <a:extLst>
                  <a:ext uri="{0D108BD9-81ED-4DB2-BD59-A6C34878D82A}">
                    <a16:rowId xmlns:a16="http://schemas.microsoft.com/office/drawing/2014/main" val="1059431270"/>
                  </a:ext>
                </a:extLst>
              </a:tr>
            </a:tbl>
          </a:graphicData>
        </a:graphic>
      </p:graphicFrame>
      <p:sp>
        <p:nvSpPr>
          <p:cNvPr id="4" name="Text Placeholder 3">
            <a:extLst>
              <a:ext uri="{FF2B5EF4-FFF2-40B4-BE49-F238E27FC236}">
                <a16:creationId xmlns:a16="http://schemas.microsoft.com/office/drawing/2014/main" id="{1CBA1820-BAD4-4491-ADD8-893C444DBDAB}"/>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943514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23787-AE2D-4703-B01F-046D8D3C367F}"/>
              </a:ext>
            </a:extLst>
          </p:cNvPr>
          <p:cNvSpPr>
            <a:spLocks noGrp="1"/>
          </p:cNvSpPr>
          <p:nvPr>
            <p:ph type="title"/>
          </p:nvPr>
        </p:nvSpPr>
        <p:spPr/>
        <p:txBody>
          <a:bodyPr/>
          <a:lstStyle/>
          <a:p>
            <a:r>
              <a:rPr lang="en-US"/>
              <a:t>Facebook Anzahl Post, Reaktionen (Kommentare, Shares, Likes) - FB Insights | NDR Kultur</a:t>
            </a:r>
          </a:p>
        </p:txBody>
      </p:sp>
      <p:graphicFrame>
        <p:nvGraphicFramePr>
          <p:cNvPr id="5" name="Table Placeholder 4">
            <a:extLst>
              <a:ext uri="{FF2B5EF4-FFF2-40B4-BE49-F238E27FC236}">
                <a16:creationId xmlns:a16="http://schemas.microsoft.com/office/drawing/2014/main" id="{4A36612A-EBBE-43BC-97E0-FB84298E246F}"/>
              </a:ext>
            </a:extLst>
          </p:cNvPr>
          <p:cNvGraphicFramePr>
            <a:graphicFrameLocks noGrp="1"/>
          </p:cNvGraphicFramePr>
          <p:nvPr>
            <p:ph type="tbl" sz="quarter" idx="13"/>
            <p:extLst>
              <p:ext uri="{D42A27DB-BD31-4B8C-83A1-F6EECF244321}">
                <p14:modId xmlns:p14="http://schemas.microsoft.com/office/powerpoint/2010/main" val="3386991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34507051"/>
                    </a:ext>
                  </a:extLst>
                </a:gridCol>
                <a:gridCol w="1234440">
                  <a:extLst>
                    <a:ext uri="{9D8B030D-6E8A-4147-A177-3AD203B41FA5}">
                      <a16:colId xmlns:a16="http://schemas.microsoft.com/office/drawing/2014/main" val="258149270"/>
                    </a:ext>
                  </a:extLst>
                </a:gridCol>
                <a:gridCol w="1234440">
                  <a:extLst>
                    <a:ext uri="{9D8B030D-6E8A-4147-A177-3AD203B41FA5}">
                      <a16:colId xmlns:a16="http://schemas.microsoft.com/office/drawing/2014/main" val="161588083"/>
                    </a:ext>
                  </a:extLst>
                </a:gridCol>
                <a:gridCol w="1234440">
                  <a:extLst>
                    <a:ext uri="{9D8B030D-6E8A-4147-A177-3AD203B41FA5}">
                      <a16:colId xmlns:a16="http://schemas.microsoft.com/office/drawing/2014/main" val="3750325775"/>
                    </a:ext>
                  </a:extLst>
                </a:gridCol>
                <a:gridCol w="1234440">
                  <a:extLst>
                    <a:ext uri="{9D8B030D-6E8A-4147-A177-3AD203B41FA5}">
                      <a16:colId xmlns:a16="http://schemas.microsoft.com/office/drawing/2014/main" val="810993137"/>
                    </a:ext>
                  </a:extLst>
                </a:gridCol>
                <a:gridCol w="1234440">
                  <a:extLst>
                    <a:ext uri="{9D8B030D-6E8A-4147-A177-3AD203B41FA5}">
                      <a16:colId xmlns:a16="http://schemas.microsoft.com/office/drawing/2014/main" val="3417398543"/>
                    </a:ext>
                  </a:extLst>
                </a:gridCol>
                <a:gridCol w="822960">
                  <a:extLst>
                    <a:ext uri="{9D8B030D-6E8A-4147-A177-3AD203B41FA5}">
                      <a16:colId xmlns:a16="http://schemas.microsoft.com/office/drawing/2014/main" val="372547472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4233329114"/>
                  </a:ext>
                </a:extLst>
              </a:tr>
              <a:tr h="370840">
                <a:tc>
                  <a:txBody>
                    <a:bodyPr/>
                    <a:lstStyle/>
                    <a:p>
                      <a:r>
                        <a:rPr lang="en-US" sz="1000"/>
                        <a:t>NDR Kultur</a:t>
                      </a:r>
                    </a:p>
                  </a:txBody>
                  <a:tcPr/>
                </a:tc>
                <a:tc>
                  <a:txBody>
                    <a:bodyPr/>
                    <a:lstStyle/>
                    <a:p>
                      <a:r>
                        <a:rPr lang="en-US" sz="1000"/>
                        <a:t>28786</a:t>
                      </a:r>
                    </a:p>
                  </a:txBody>
                  <a:tcPr/>
                </a:tc>
                <a:tc>
                  <a:txBody>
                    <a:bodyPr/>
                    <a:lstStyle/>
                    <a:p>
                      <a:r>
                        <a:rPr lang="en-US" sz="1000"/>
                        <a:t>113</a:t>
                      </a:r>
                    </a:p>
                  </a:txBody>
                  <a:tcPr/>
                </a:tc>
                <a:tc>
                  <a:txBody>
                    <a:bodyPr/>
                    <a:lstStyle/>
                    <a:p>
                      <a:r>
                        <a:rPr lang="en-US" sz="1000"/>
                        <a:t>3694</a:t>
                      </a:r>
                    </a:p>
                  </a:txBody>
                  <a:tcPr/>
                </a:tc>
                <a:tc>
                  <a:txBody>
                    <a:bodyPr/>
                    <a:lstStyle/>
                    <a:p>
                      <a:r>
                        <a:rPr lang="en-US" sz="1000"/>
                        <a:t>753</a:t>
                      </a:r>
                    </a:p>
                  </a:txBody>
                  <a:tcPr/>
                </a:tc>
                <a:tc>
                  <a:txBody>
                    <a:bodyPr/>
                    <a:lstStyle/>
                    <a:p>
                      <a:r>
                        <a:rPr lang="en-US" sz="1000"/>
                        <a:t>520</a:t>
                      </a:r>
                    </a:p>
                  </a:txBody>
                  <a:tcPr/>
                </a:tc>
                <a:tc>
                  <a:txBody>
                    <a:bodyPr/>
                    <a:lstStyle/>
                    <a:p>
                      <a:r>
                        <a:rPr lang="en-US" sz="1000"/>
                        <a:t>2913</a:t>
                      </a:r>
                    </a:p>
                  </a:txBody>
                  <a:tcPr/>
                </a:tc>
                <a:extLst>
                  <a:ext uri="{0D108BD9-81ED-4DB2-BD59-A6C34878D82A}">
                    <a16:rowId xmlns:a16="http://schemas.microsoft.com/office/drawing/2014/main" val="3184077669"/>
                  </a:ext>
                </a:extLst>
              </a:tr>
            </a:tbl>
          </a:graphicData>
        </a:graphic>
      </p:graphicFrame>
      <p:sp>
        <p:nvSpPr>
          <p:cNvPr id="4" name="Text Placeholder 3">
            <a:extLst>
              <a:ext uri="{FF2B5EF4-FFF2-40B4-BE49-F238E27FC236}">
                <a16:creationId xmlns:a16="http://schemas.microsoft.com/office/drawing/2014/main" id="{043CF704-0F44-4695-B67C-F68AD23F8C4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593689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64715-0E71-4470-9FA4-B22EC8F440FA}"/>
              </a:ext>
            </a:extLst>
          </p:cNvPr>
          <p:cNvSpPr>
            <a:spLocks noGrp="1"/>
          </p:cNvSpPr>
          <p:nvPr>
            <p:ph type="title"/>
          </p:nvPr>
        </p:nvSpPr>
        <p:spPr/>
        <p:txBody>
          <a:bodyPr/>
          <a:lstStyle/>
          <a:p>
            <a:r>
              <a:rPr lang="nn-NO"/>
              <a:t>Facebook Profil - Fans | NDR Kultur</a:t>
            </a:r>
            <a:endParaRPr lang="en-US"/>
          </a:p>
        </p:txBody>
      </p:sp>
      <p:graphicFrame>
        <p:nvGraphicFramePr>
          <p:cNvPr id="6" name="Chart Placeholder 5">
            <a:extLst>
              <a:ext uri="{FF2B5EF4-FFF2-40B4-BE49-F238E27FC236}">
                <a16:creationId xmlns:a16="http://schemas.microsoft.com/office/drawing/2014/main" id="{D4F95D91-0BE5-49AD-AEEF-76203BC3161C}"/>
              </a:ext>
            </a:extLst>
          </p:cNvPr>
          <p:cNvGraphicFramePr>
            <a:graphicFrameLocks noGrp="1"/>
          </p:cNvGraphicFramePr>
          <p:nvPr>
            <p:ph type="chart" sz="quarter" idx="13"/>
            <p:extLst>
              <p:ext uri="{D42A27DB-BD31-4B8C-83A1-F6EECF244321}">
                <p14:modId xmlns:p14="http://schemas.microsoft.com/office/powerpoint/2010/main" val="4119488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6F180B-A657-4F44-91DE-AABA62A4DB15}"/>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09061ED0-C12B-4694-A8AD-4DE2DC67A0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834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8FE7F-496F-4BA7-B10C-2D1E1918F602}"/>
              </a:ext>
            </a:extLst>
          </p:cNvPr>
          <p:cNvSpPr>
            <a:spLocks noGrp="1"/>
          </p:cNvSpPr>
          <p:nvPr>
            <p:ph type="title"/>
          </p:nvPr>
        </p:nvSpPr>
        <p:spPr/>
        <p:txBody>
          <a:bodyPr/>
          <a:lstStyle/>
          <a:p>
            <a:r>
              <a:rPr lang="de-DE"/>
              <a:t>Facebook Profil - Potenzielle Reichweite | NDR Kultur</a:t>
            </a:r>
            <a:endParaRPr lang="en-US"/>
          </a:p>
        </p:txBody>
      </p:sp>
      <p:graphicFrame>
        <p:nvGraphicFramePr>
          <p:cNvPr id="6" name="Chart Placeholder 5">
            <a:extLst>
              <a:ext uri="{FF2B5EF4-FFF2-40B4-BE49-F238E27FC236}">
                <a16:creationId xmlns:a16="http://schemas.microsoft.com/office/drawing/2014/main" id="{7B9D3760-81AB-42FB-99BD-93A790AF47AB}"/>
              </a:ext>
            </a:extLst>
          </p:cNvPr>
          <p:cNvGraphicFramePr>
            <a:graphicFrameLocks noGrp="1"/>
          </p:cNvGraphicFramePr>
          <p:nvPr>
            <p:ph type="chart" sz="quarter" idx="13"/>
            <p:extLst>
              <p:ext uri="{D42A27DB-BD31-4B8C-83A1-F6EECF244321}">
                <p14:modId xmlns:p14="http://schemas.microsoft.com/office/powerpoint/2010/main" val="2060904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DC656C-F591-49D3-A959-AEE44FC2F5DE}"/>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52E73EAF-8273-4BCF-84BC-BBDEBFF939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6715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3A3D7-AB68-48EA-9148-B90948EFFC08}"/>
              </a:ext>
            </a:extLst>
          </p:cNvPr>
          <p:cNvSpPr>
            <a:spLocks noGrp="1"/>
          </p:cNvSpPr>
          <p:nvPr>
            <p:ph type="title"/>
          </p:nvPr>
        </p:nvSpPr>
        <p:spPr/>
        <p:txBody>
          <a:bodyPr/>
          <a:lstStyle/>
          <a:p>
            <a:r>
              <a:rPr lang="en-US"/>
              <a:t>Facebook Profil - Aktive Nutzer | NDR Kultur</a:t>
            </a:r>
          </a:p>
        </p:txBody>
      </p:sp>
      <p:graphicFrame>
        <p:nvGraphicFramePr>
          <p:cNvPr id="6" name="Chart Placeholder 5">
            <a:extLst>
              <a:ext uri="{FF2B5EF4-FFF2-40B4-BE49-F238E27FC236}">
                <a16:creationId xmlns:a16="http://schemas.microsoft.com/office/drawing/2014/main" id="{A127B8F5-2180-47CD-AD50-9ABE104A09CF}"/>
              </a:ext>
            </a:extLst>
          </p:cNvPr>
          <p:cNvGraphicFramePr>
            <a:graphicFrameLocks noGrp="1"/>
          </p:cNvGraphicFramePr>
          <p:nvPr>
            <p:ph type="chart" sz="quarter" idx="13"/>
            <p:extLst>
              <p:ext uri="{D42A27DB-BD31-4B8C-83A1-F6EECF244321}">
                <p14:modId xmlns:p14="http://schemas.microsoft.com/office/powerpoint/2010/main" val="1842427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99D606-7FAE-4773-A4D2-8B5DB7770E5F}"/>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FC807DCE-623C-44D1-A655-D90B08A7AD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5346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5F75D-D1AE-42AA-8AFD-631C70682800}"/>
              </a:ext>
            </a:extLst>
          </p:cNvPr>
          <p:cNvSpPr>
            <a:spLocks noGrp="1"/>
          </p:cNvSpPr>
          <p:nvPr>
            <p:ph type="title"/>
          </p:nvPr>
        </p:nvSpPr>
        <p:spPr/>
        <p:txBody>
          <a:bodyPr/>
          <a:lstStyle/>
          <a:p>
            <a:r>
              <a:rPr lang="en-US"/>
              <a:t>Facebook Profil - Video-Starts ab 10 Sek. | NDR Kultur</a:t>
            </a:r>
          </a:p>
        </p:txBody>
      </p:sp>
      <p:graphicFrame>
        <p:nvGraphicFramePr>
          <p:cNvPr id="6" name="Chart Placeholder 5">
            <a:extLst>
              <a:ext uri="{FF2B5EF4-FFF2-40B4-BE49-F238E27FC236}">
                <a16:creationId xmlns:a16="http://schemas.microsoft.com/office/drawing/2014/main" id="{13F38E74-A6EF-4FF8-9470-D6B3BBB0B069}"/>
              </a:ext>
            </a:extLst>
          </p:cNvPr>
          <p:cNvGraphicFramePr>
            <a:graphicFrameLocks noGrp="1"/>
          </p:cNvGraphicFramePr>
          <p:nvPr>
            <p:ph type="chart" sz="quarter" idx="13"/>
            <p:extLst>
              <p:ext uri="{D42A27DB-BD31-4B8C-83A1-F6EECF244321}">
                <p14:modId xmlns:p14="http://schemas.microsoft.com/office/powerpoint/2010/main" val="3140961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9ED079-A170-4E16-BFAD-82881BB1320D}"/>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135D1C4D-D658-47C1-AE89-0B69D34B44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6547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CC3E-E0DF-45B2-8054-773E1EC9EBAD}"/>
              </a:ext>
            </a:extLst>
          </p:cNvPr>
          <p:cNvSpPr>
            <a:spLocks noGrp="1"/>
          </p:cNvSpPr>
          <p:nvPr>
            <p:ph type="title"/>
          </p:nvPr>
        </p:nvSpPr>
        <p:spPr/>
        <p:txBody>
          <a:bodyPr/>
          <a:lstStyle/>
          <a:p>
            <a:r>
              <a:rPr lang="de-DE"/>
              <a:t>Facebook Profil - Durchschnitt Potenzi. Reichweite pro Tag | NDR Kultur</a:t>
            </a:r>
            <a:endParaRPr lang="en-US"/>
          </a:p>
        </p:txBody>
      </p:sp>
      <p:graphicFrame>
        <p:nvGraphicFramePr>
          <p:cNvPr id="5" name="Table Placeholder 4">
            <a:extLst>
              <a:ext uri="{FF2B5EF4-FFF2-40B4-BE49-F238E27FC236}">
                <a16:creationId xmlns:a16="http://schemas.microsoft.com/office/drawing/2014/main" id="{9E446D66-0F0B-4FC9-B499-4E68A4B20BE5}"/>
              </a:ext>
            </a:extLst>
          </p:cNvPr>
          <p:cNvGraphicFramePr>
            <a:graphicFrameLocks noGrp="1"/>
          </p:cNvGraphicFramePr>
          <p:nvPr>
            <p:ph type="tbl" sz="quarter" idx="13"/>
            <p:extLst>
              <p:ext uri="{D42A27DB-BD31-4B8C-83A1-F6EECF244321}">
                <p14:modId xmlns:p14="http://schemas.microsoft.com/office/powerpoint/2010/main" val="453957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31688440"/>
                    </a:ext>
                  </a:extLst>
                </a:gridCol>
                <a:gridCol w="1645920">
                  <a:extLst>
                    <a:ext uri="{9D8B030D-6E8A-4147-A177-3AD203B41FA5}">
                      <a16:colId xmlns:a16="http://schemas.microsoft.com/office/drawing/2014/main" val="2726495825"/>
                    </a:ext>
                  </a:extLst>
                </a:gridCol>
                <a:gridCol w="1234440">
                  <a:extLst>
                    <a:ext uri="{9D8B030D-6E8A-4147-A177-3AD203B41FA5}">
                      <a16:colId xmlns:a16="http://schemas.microsoft.com/office/drawing/2014/main" val="1609209388"/>
                    </a:ext>
                  </a:extLst>
                </a:gridCol>
                <a:gridCol w="1234440">
                  <a:extLst>
                    <a:ext uri="{9D8B030D-6E8A-4147-A177-3AD203B41FA5}">
                      <a16:colId xmlns:a16="http://schemas.microsoft.com/office/drawing/2014/main" val="4215472138"/>
                    </a:ext>
                  </a:extLst>
                </a:gridCol>
                <a:gridCol w="1234440">
                  <a:extLst>
                    <a:ext uri="{9D8B030D-6E8A-4147-A177-3AD203B41FA5}">
                      <a16:colId xmlns:a16="http://schemas.microsoft.com/office/drawing/2014/main" val="98206957"/>
                    </a:ext>
                  </a:extLst>
                </a:gridCol>
                <a:gridCol w="1234440">
                  <a:extLst>
                    <a:ext uri="{9D8B030D-6E8A-4147-A177-3AD203B41FA5}">
                      <a16:colId xmlns:a16="http://schemas.microsoft.com/office/drawing/2014/main" val="41258865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923027311"/>
                  </a:ext>
                </a:extLst>
              </a:tr>
              <a:tr h="370840">
                <a:tc>
                  <a:txBody>
                    <a:bodyPr/>
                    <a:lstStyle/>
                    <a:p>
                      <a:r>
                        <a:rPr lang="en-US" sz="1000"/>
                        <a:t>NDR Kultur</a:t>
                      </a:r>
                    </a:p>
                  </a:txBody>
                  <a:tcPr/>
                </a:tc>
                <a:tc>
                  <a:txBody>
                    <a:bodyPr/>
                    <a:lstStyle/>
                    <a:p>
                      <a:r>
                        <a:rPr lang="en-US" sz="1000"/>
                        <a:t>231800</a:t>
                      </a:r>
                    </a:p>
                  </a:txBody>
                  <a:tcPr/>
                </a:tc>
                <a:tc>
                  <a:txBody>
                    <a:bodyPr/>
                    <a:lstStyle/>
                    <a:p>
                      <a:r>
                        <a:rPr lang="en-US" sz="1000"/>
                        <a:t>38990</a:t>
                      </a:r>
                    </a:p>
                  </a:txBody>
                  <a:tcPr/>
                </a:tc>
                <a:tc>
                  <a:txBody>
                    <a:bodyPr/>
                    <a:lstStyle/>
                    <a:p>
                      <a:r>
                        <a:rPr lang="en-US" sz="1000"/>
                        <a:t>0</a:t>
                      </a:r>
                    </a:p>
                  </a:txBody>
                  <a:tcPr/>
                </a:tc>
                <a:tc>
                  <a:txBody>
                    <a:bodyPr/>
                    <a:lstStyle/>
                    <a:p>
                      <a:r>
                        <a:rPr lang="en-US" sz="1000"/>
                        <a:t>192296</a:t>
                      </a:r>
                    </a:p>
                  </a:txBody>
                  <a:tcPr/>
                </a:tc>
                <a:tc>
                  <a:txBody>
                    <a:bodyPr/>
                    <a:lstStyle/>
                    <a:p>
                      <a:r>
                        <a:rPr lang="en-US" sz="1000"/>
                        <a:t>231800</a:t>
                      </a:r>
                    </a:p>
                  </a:txBody>
                  <a:tcPr/>
                </a:tc>
                <a:extLst>
                  <a:ext uri="{0D108BD9-81ED-4DB2-BD59-A6C34878D82A}">
                    <a16:rowId xmlns:a16="http://schemas.microsoft.com/office/drawing/2014/main" val="1325707291"/>
                  </a:ext>
                </a:extLst>
              </a:tr>
            </a:tbl>
          </a:graphicData>
        </a:graphic>
      </p:graphicFrame>
      <p:sp>
        <p:nvSpPr>
          <p:cNvPr id="4" name="Text Placeholder 3">
            <a:extLst>
              <a:ext uri="{FF2B5EF4-FFF2-40B4-BE49-F238E27FC236}">
                <a16:creationId xmlns:a16="http://schemas.microsoft.com/office/drawing/2014/main" id="{7767282B-26D2-4535-94F2-3F490482434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64286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6349C-32EF-4433-8ACC-1D158C94C9C4}"/>
              </a:ext>
            </a:extLst>
          </p:cNvPr>
          <p:cNvSpPr>
            <a:spLocks noGrp="1"/>
          </p:cNvSpPr>
          <p:nvPr>
            <p:ph type="title"/>
          </p:nvPr>
        </p:nvSpPr>
        <p:spPr/>
        <p:txBody>
          <a:bodyPr/>
          <a:lstStyle/>
          <a:p>
            <a:r>
              <a:rPr lang="en-US"/>
              <a:t>Facebook Distributionstyp - FB Insights | NDR Kultur</a:t>
            </a:r>
          </a:p>
        </p:txBody>
      </p:sp>
      <p:graphicFrame>
        <p:nvGraphicFramePr>
          <p:cNvPr id="6" name="Chart Placeholder 5">
            <a:extLst>
              <a:ext uri="{FF2B5EF4-FFF2-40B4-BE49-F238E27FC236}">
                <a16:creationId xmlns:a16="http://schemas.microsoft.com/office/drawing/2014/main" id="{F4B27A74-86E5-4CB6-A459-C00EC9CDC300}"/>
              </a:ext>
            </a:extLst>
          </p:cNvPr>
          <p:cNvGraphicFramePr>
            <a:graphicFrameLocks noGrp="1"/>
          </p:cNvGraphicFramePr>
          <p:nvPr>
            <p:ph type="chart" sz="quarter" idx="13"/>
            <p:extLst>
              <p:ext uri="{D42A27DB-BD31-4B8C-83A1-F6EECF244321}">
                <p14:modId xmlns:p14="http://schemas.microsoft.com/office/powerpoint/2010/main" val="3006141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974238-D306-4CFA-B31C-DE083BB8D1FB}"/>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48AF0EA2-CCBC-4C8D-813C-31D24C588C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0706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FB14B-AA18-40CB-94AE-9116E9549CC9}"/>
              </a:ext>
            </a:extLst>
          </p:cNvPr>
          <p:cNvSpPr>
            <a:spLocks noGrp="1"/>
          </p:cNvSpPr>
          <p:nvPr>
            <p:ph type="title"/>
          </p:nvPr>
        </p:nvSpPr>
        <p:spPr/>
        <p:txBody>
          <a:bodyPr/>
          <a:lstStyle/>
          <a:p>
            <a:r>
              <a:rPr lang="en-US"/>
              <a:t>Facebook Distributionstyp - Tabelle - FB Insights | NDR Kultur</a:t>
            </a:r>
          </a:p>
        </p:txBody>
      </p:sp>
      <p:graphicFrame>
        <p:nvGraphicFramePr>
          <p:cNvPr id="5" name="Table Placeholder 4">
            <a:extLst>
              <a:ext uri="{FF2B5EF4-FFF2-40B4-BE49-F238E27FC236}">
                <a16:creationId xmlns:a16="http://schemas.microsoft.com/office/drawing/2014/main" id="{D53EA9FC-CB66-4816-9B9C-C35BEB1FBA11}"/>
              </a:ext>
            </a:extLst>
          </p:cNvPr>
          <p:cNvGraphicFramePr>
            <a:graphicFrameLocks noGrp="1"/>
          </p:cNvGraphicFramePr>
          <p:nvPr>
            <p:ph type="tbl" sz="quarter" idx="13"/>
            <p:extLst>
              <p:ext uri="{D42A27DB-BD31-4B8C-83A1-F6EECF244321}">
                <p14:modId xmlns:p14="http://schemas.microsoft.com/office/powerpoint/2010/main" val="1549348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790123"/>
                    </a:ext>
                  </a:extLst>
                </a:gridCol>
                <a:gridCol w="1234440">
                  <a:extLst>
                    <a:ext uri="{9D8B030D-6E8A-4147-A177-3AD203B41FA5}">
                      <a16:colId xmlns:a16="http://schemas.microsoft.com/office/drawing/2014/main" val="904176939"/>
                    </a:ext>
                  </a:extLst>
                </a:gridCol>
                <a:gridCol w="822960">
                  <a:extLst>
                    <a:ext uri="{9D8B030D-6E8A-4147-A177-3AD203B41FA5}">
                      <a16:colId xmlns:a16="http://schemas.microsoft.com/office/drawing/2014/main" val="3939014443"/>
                    </a:ext>
                  </a:extLst>
                </a:gridCol>
                <a:gridCol w="822960">
                  <a:extLst>
                    <a:ext uri="{9D8B030D-6E8A-4147-A177-3AD203B41FA5}">
                      <a16:colId xmlns:a16="http://schemas.microsoft.com/office/drawing/2014/main" val="2949764797"/>
                    </a:ext>
                  </a:extLst>
                </a:gridCol>
                <a:gridCol w="822960">
                  <a:extLst>
                    <a:ext uri="{9D8B030D-6E8A-4147-A177-3AD203B41FA5}">
                      <a16:colId xmlns:a16="http://schemas.microsoft.com/office/drawing/2014/main" val="3852762009"/>
                    </a:ext>
                  </a:extLst>
                </a:gridCol>
                <a:gridCol w="822960">
                  <a:extLst>
                    <a:ext uri="{9D8B030D-6E8A-4147-A177-3AD203B41FA5}">
                      <a16:colId xmlns:a16="http://schemas.microsoft.com/office/drawing/2014/main" val="1884268837"/>
                    </a:ext>
                  </a:extLst>
                </a:gridCol>
                <a:gridCol w="822960">
                  <a:extLst>
                    <a:ext uri="{9D8B030D-6E8A-4147-A177-3AD203B41FA5}">
                      <a16:colId xmlns:a16="http://schemas.microsoft.com/office/drawing/2014/main" val="158993461"/>
                    </a:ext>
                  </a:extLst>
                </a:gridCol>
                <a:gridCol w="822960">
                  <a:extLst>
                    <a:ext uri="{9D8B030D-6E8A-4147-A177-3AD203B41FA5}">
                      <a16:colId xmlns:a16="http://schemas.microsoft.com/office/drawing/2014/main" val="186612941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103015374"/>
                  </a:ext>
                </a:extLst>
              </a:tr>
              <a:tr h="370840">
                <a:tc>
                  <a:txBody>
                    <a:bodyPr/>
                    <a:lstStyle/>
                    <a:p>
                      <a:r>
                        <a:rPr lang="en-US" sz="1000"/>
                        <a:t>NDR Kultur</a:t>
                      </a:r>
                    </a:p>
                  </a:txBody>
                  <a:tcPr/>
                </a:tc>
                <a:tc>
                  <a:txBody>
                    <a:bodyPr/>
                    <a:lstStyle/>
                    <a:p>
                      <a:r>
                        <a:rPr lang="en-US" sz="1000"/>
                        <a:t>113</a:t>
                      </a:r>
                    </a:p>
                  </a:txBody>
                  <a:tcPr/>
                </a:tc>
                <a:tc>
                  <a:txBody>
                    <a:bodyPr/>
                    <a:lstStyle/>
                    <a:p>
                      <a:r>
                        <a:rPr lang="en-US" sz="1000"/>
                        <a:t>58</a:t>
                      </a:r>
                    </a:p>
                  </a:txBody>
                  <a:tcPr/>
                </a:tc>
                <a:tc>
                  <a:txBody>
                    <a:bodyPr/>
                    <a:lstStyle/>
                    <a:p>
                      <a:r>
                        <a:rPr lang="en-US" sz="1000"/>
                        <a:t>28</a:t>
                      </a:r>
                    </a:p>
                  </a:txBody>
                  <a:tcPr/>
                </a:tc>
                <a:tc>
                  <a:txBody>
                    <a:bodyPr/>
                    <a:lstStyle/>
                    <a:p>
                      <a:r>
                        <a:rPr lang="en-US" sz="1000"/>
                        <a:t>2</a:t>
                      </a:r>
                    </a:p>
                  </a:txBody>
                  <a:tcPr/>
                </a:tc>
                <a:tc>
                  <a:txBody>
                    <a:bodyPr/>
                    <a:lstStyle/>
                    <a:p>
                      <a:r>
                        <a:rPr lang="en-US" sz="1000"/>
                        <a:t>25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605426629"/>
                  </a:ext>
                </a:extLst>
              </a:tr>
            </a:tbl>
          </a:graphicData>
        </a:graphic>
      </p:graphicFrame>
      <p:sp>
        <p:nvSpPr>
          <p:cNvPr id="4" name="Text Placeholder 3">
            <a:extLst>
              <a:ext uri="{FF2B5EF4-FFF2-40B4-BE49-F238E27FC236}">
                <a16:creationId xmlns:a16="http://schemas.microsoft.com/office/drawing/2014/main" id="{4AD06DD0-E4A8-410A-B487-53E65F364951}"/>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757188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91B97-7A6E-4E28-A6AD-CD591EFBF821}"/>
              </a:ext>
            </a:extLst>
          </p:cNvPr>
          <p:cNvSpPr>
            <a:spLocks noGrp="1"/>
          </p:cNvSpPr>
          <p:nvPr>
            <p:ph type="title"/>
          </p:nvPr>
        </p:nvSpPr>
        <p:spPr/>
        <p:txBody>
          <a:bodyPr/>
          <a:lstStyle/>
          <a:p>
            <a:r>
              <a:rPr lang="en-US"/>
              <a:t>Facebook Eigene Posts - Shares - Export | NDR Kultur</a:t>
            </a:r>
          </a:p>
        </p:txBody>
      </p:sp>
      <p:graphicFrame>
        <p:nvGraphicFramePr>
          <p:cNvPr id="5" name="Table Placeholder 4">
            <a:extLst>
              <a:ext uri="{FF2B5EF4-FFF2-40B4-BE49-F238E27FC236}">
                <a16:creationId xmlns:a16="http://schemas.microsoft.com/office/drawing/2014/main" id="{EA7CE820-09C4-4376-AA41-54B8F1A42307}"/>
              </a:ext>
            </a:extLst>
          </p:cNvPr>
          <p:cNvGraphicFramePr>
            <a:graphicFrameLocks noGrp="1"/>
          </p:cNvGraphicFramePr>
          <p:nvPr>
            <p:ph type="tbl" sz="quarter" idx="13"/>
            <p:extLst>
              <p:ext uri="{D42A27DB-BD31-4B8C-83A1-F6EECF244321}">
                <p14:modId xmlns:p14="http://schemas.microsoft.com/office/powerpoint/2010/main" val="3876786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45705789"/>
                    </a:ext>
                  </a:extLst>
                </a:gridCol>
                <a:gridCol w="822960">
                  <a:extLst>
                    <a:ext uri="{9D8B030D-6E8A-4147-A177-3AD203B41FA5}">
                      <a16:colId xmlns:a16="http://schemas.microsoft.com/office/drawing/2014/main" val="1421148078"/>
                    </a:ext>
                  </a:extLst>
                </a:gridCol>
                <a:gridCol w="822960">
                  <a:extLst>
                    <a:ext uri="{9D8B030D-6E8A-4147-A177-3AD203B41FA5}">
                      <a16:colId xmlns:a16="http://schemas.microsoft.com/office/drawing/2014/main" val="3212731602"/>
                    </a:ext>
                  </a:extLst>
                </a:gridCol>
                <a:gridCol w="822960">
                  <a:extLst>
                    <a:ext uri="{9D8B030D-6E8A-4147-A177-3AD203B41FA5}">
                      <a16:colId xmlns:a16="http://schemas.microsoft.com/office/drawing/2014/main" val="911240975"/>
                    </a:ext>
                  </a:extLst>
                </a:gridCol>
                <a:gridCol w="822960">
                  <a:extLst>
                    <a:ext uri="{9D8B030D-6E8A-4147-A177-3AD203B41FA5}">
                      <a16:colId xmlns:a16="http://schemas.microsoft.com/office/drawing/2014/main" val="3067880798"/>
                    </a:ext>
                  </a:extLst>
                </a:gridCol>
                <a:gridCol w="822960">
                  <a:extLst>
                    <a:ext uri="{9D8B030D-6E8A-4147-A177-3AD203B41FA5}">
                      <a16:colId xmlns:a16="http://schemas.microsoft.com/office/drawing/2014/main" val="3261773680"/>
                    </a:ext>
                  </a:extLst>
                </a:gridCol>
                <a:gridCol w="822960">
                  <a:extLst>
                    <a:ext uri="{9D8B030D-6E8A-4147-A177-3AD203B41FA5}">
                      <a16:colId xmlns:a16="http://schemas.microsoft.com/office/drawing/2014/main" val="595682261"/>
                    </a:ext>
                  </a:extLst>
                </a:gridCol>
                <a:gridCol w="822960">
                  <a:extLst>
                    <a:ext uri="{9D8B030D-6E8A-4147-A177-3AD203B41FA5}">
                      <a16:colId xmlns:a16="http://schemas.microsoft.com/office/drawing/2014/main" val="838668647"/>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387559431"/>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43</a:t>
                      </a:r>
                    </a:p>
                  </a:txBody>
                  <a:tcPr/>
                </a:tc>
                <a:tc>
                  <a:txBody>
                    <a:bodyPr/>
                    <a:lstStyle/>
                    <a:p>
                      <a:r>
                        <a:rPr lang="en-US" sz="1000"/>
                        <a:t>91</a:t>
                      </a:r>
                    </a:p>
                  </a:txBody>
                  <a:tcPr/>
                </a:tc>
                <a:tc>
                  <a:txBody>
                    <a:bodyPr/>
                    <a:lstStyle/>
                    <a:p>
                      <a:r>
                        <a:rPr lang="en-US" sz="1000"/>
                        <a:t>17</a:t>
                      </a:r>
                    </a:p>
                  </a:txBody>
                  <a:tcPr/>
                </a:tc>
                <a:tc>
                  <a:txBody>
                    <a:bodyPr/>
                    <a:lstStyle/>
                    <a:p>
                      <a:r>
                        <a:rPr lang="en-US" sz="1000"/>
                        <a:t>151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45722305"/>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34</a:t>
                      </a:r>
                    </a:p>
                  </a:txBody>
                  <a:tcPr/>
                </a:tc>
                <a:tc>
                  <a:txBody>
                    <a:bodyPr/>
                    <a:lstStyle/>
                    <a:p>
                      <a:r>
                        <a:rPr lang="en-US" sz="1000"/>
                        <a:t>54</a:t>
                      </a:r>
                    </a:p>
                  </a:txBody>
                  <a:tcPr/>
                </a:tc>
                <a:tc>
                  <a:txBody>
                    <a:bodyPr/>
                    <a:lstStyle/>
                    <a:p>
                      <a:r>
                        <a:rPr lang="en-US" sz="1000"/>
                        <a:t>29</a:t>
                      </a:r>
                    </a:p>
                  </a:txBody>
                  <a:tcPr/>
                </a:tc>
                <a:tc>
                  <a:txBody>
                    <a:bodyPr/>
                    <a:lstStyle/>
                    <a:p>
                      <a:r>
                        <a:rPr lang="en-US" sz="1000"/>
                        <a:t>117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34781076"/>
                  </a:ext>
                </a:extLst>
              </a:tr>
              <a:tr h="370840">
                <a:tc>
                  <a:txBody>
                    <a:bodyPr/>
                    <a:lstStyle/>
                    <a:p>
                      <a:r>
                        <a:rPr lang="de-DE" sz="1000" b="1"/>
                        <a:t> NDR Kultur - 2019-03-14 17:15:25 </a:t>
                      </a:r>
                      <a:r>
                        <a:rPr lang="de-DE" sz="1000"/>
                        <a:t> 
 Unter dem Motto Fridays for Future Deutschland gehen Schüler*Innen jeden Freitag auf die Straße, um für ein Umdenken in der Klimapolitik zu demonstrieren. Nun bekommen sie Rückendeckung aus der Welt der Wissenschaft.</a:t>
                      </a:r>
                      <a:endParaRPr lang="en-US" sz="1000"/>
                    </a:p>
                  </a:txBody>
                  <a:tcPr/>
                </a:tc>
                <a:tc>
                  <a:txBody>
                    <a:bodyPr/>
                    <a:lstStyle/>
                    <a:p>
                      <a:r>
                        <a:rPr lang="en-US" sz="1000"/>
                        <a:t>27</a:t>
                      </a:r>
                    </a:p>
                  </a:txBody>
                  <a:tcPr/>
                </a:tc>
                <a:tc>
                  <a:txBody>
                    <a:bodyPr/>
                    <a:lstStyle/>
                    <a:p>
                      <a:r>
                        <a:rPr lang="en-US" sz="1000"/>
                        <a:t>72</a:t>
                      </a:r>
                    </a:p>
                  </a:txBody>
                  <a:tcPr/>
                </a:tc>
                <a:tc>
                  <a:txBody>
                    <a:bodyPr/>
                    <a:lstStyle/>
                    <a:p>
                      <a:r>
                        <a:rPr lang="en-US" sz="1000"/>
                        <a:t>17</a:t>
                      </a:r>
                    </a:p>
                  </a:txBody>
                  <a:tcPr/>
                </a:tc>
                <a:tc>
                  <a:txBody>
                    <a:bodyPr/>
                    <a:lstStyle/>
                    <a:p>
                      <a:r>
                        <a:rPr lang="en-US" sz="1000"/>
                        <a:t>116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67710638"/>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24</a:t>
                      </a:r>
                    </a:p>
                  </a:txBody>
                  <a:tcPr/>
                </a:tc>
                <a:tc>
                  <a:txBody>
                    <a:bodyPr/>
                    <a:lstStyle/>
                    <a:p>
                      <a:r>
                        <a:rPr lang="en-US" sz="1000"/>
                        <a:t>191</a:t>
                      </a:r>
                    </a:p>
                  </a:txBody>
                  <a:tcPr/>
                </a:tc>
                <a:tc>
                  <a:txBody>
                    <a:bodyPr/>
                    <a:lstStyle/>
                    <a:p>
                      <a:r>
                        <a:rPr lang="en-US" sz="1000"/>
                        <a:t>118</a:t>
                      </a:r>
                    </a:p>
                  </a:txBody>
                  <a:tcPr/>
                </a:tc>
                <a:tc>
                  <a:txBody>
                    <a:bodyPr/>
                    <a:lstStyle/>
                    <a:p>
                      <a:r>
                        <a:rPr lang="en-US" sz="1000"/>
                        <a:t>333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80457911"/>
                  </a:ext>
                </a:extLst>
              </a:tr>
              <a:tr h="370840">
                <a:tc>
                  <a:txBody>
                    <a:bodyPr/>
                    <a:lstStyle/>
                    <a:p>
                      <a:r>
                        <a:rPr lang="de-DE" sz="1000" b="1"/>
                        <a:t> NDR Kultur - 2019-03-12 05:50:00 </a:t>
                      </a:r>
                      <a:r>
                        <a:rPr lang="de-DE" sz="1000"/>
                        <a:t> 
 Vor 20 Jahren starb Yehudi Menuhin. Wir haben mit Daniel Hope über ihn gesprochen.
➡️ ndr.de/kultur/hope190.html</a:t>
                      </a:r>
                      <a:endParaRPr lang="en-US" sz="1000"/>
                    </a:p>
                  </a:txBody>
                  <a:tcPr/>
                </a:tc>
                <a:tc>
                  <a:txBody>
                    <a:bodyPr/>
                    <a:lstStyle/>
                    <a:p>
                      <a:r>
                        <a:rPr lang="en-US" sz="1000"/>
                        <a:t>23</a:t>
                      </a:r>
                    </a:p>
                  </a:txBody>
                  <a:tcPr/>
                </a:tc>
                <a:tc>
                  <a:txBody>
                    <a:bodyPr/>
                    <a:lstStyle/>
                    <a:p>
                      <a:r>
                        <a:rPr lang="en-US" sz="1000"/>
                        <a:t>15</a:t>
                      </a:r>
                    </a:p>
                  </a:txBody>
                  <a:tcPr/>
                </a:tc>
                <a:tc>
                  <a:txBody>
                    <a:bodyPr/>
                    <a:lstStyle/>
                    <a:p>
                      <a:r>
                        <a:rPr lang="en-US" sz="1000"/>
                        <a:t>3</a:t>
                      </a:r>
                    </a:p>
                  </a:txBody>
                  <a:tcPr/>
                </a:tc>
                <a:tc>
                  <a:txBody>
                    <a:bodyPr/>
                    <a:lstStyle/>
                    <a:p>
                      <a:r>
                        <a:rPr lang="en-US" sz="1000"/>
                        <a:t>41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57035443"/>
                  </a:ext>
                </a:extLst>
              </a:tr>
            </a:tbl>
          </a:graphicData>
        </a:graphic>
      </p:graphicFrame>
      <p:sp>
        <p:nvSpPr>
          <p:cNvPr id="4" name="Text Placeholder 3">
            <a:extLst>
              <a:ext uri="{FF2B5EF4-FFF2-40B4-BE49-F238E27FC236}">
                <a16:creationId xmlns:a16="http://schemas.microsoft.com/office/drawing/2014/main" id="{A18B6AAD-9B5C-484D-B7E7-3EC55121CF35}"/>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510908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C0103-4B3C-47FD-B86E-0065B5DDC7FA}"/>
              </a:ext>
            </a:extLst>
          </p:cNvPr>
          <p:cNvSpPr>
            <a:spLocks noGrp="1"/>
          </p:cNvSpPr>
          <p:nvPr>
            <p:ph type="title"/>
          </p:nvPr>
        </p:nvSpPr>
        <p:spPr/>
        <p:txBody>
          <a:bodyPr/>
          <a:lstStyle/>
          <a:p>
            <a:r>
              <a:rPr lang="en-US"/>
              <a:t>Facebook Eigene Posts - Kommentare - Export | NDR Kultur</a:t>
            </a:r>
          </a:p>
        </p:txBody>
      </p:sp>
      <p:graphicFrame>
        <p:nvGraphicFramePr>
          <p:cNvPr id="5" name="Table Placeholder 4">
            <a:extLst>
              <a:ext uri="{FF2B5EF4-FFF2-40B4-BE49-F238E27FC236}">
                <a16:creationId xmlns:a16="http://schemas.microsoft.com/office/drawing/2014/main" id="{E608B9B4-D760-4E02-A764-6CBA883663C3}"/>
              </a:ext>
            </a:extLst>
          </p:cNvPr>
          <p:cNvGraphicFramePr>
            <a:graphicFrameLocks noGrp="1"/>
          </p:cNvGraphicFramePr>
          <p:nvPr>
            <p:ph type="tbl" sz="quarter" idx="13"/>
            <p:extLst>
              <p:ext uri="{D42A27DB-BD31-4B8C-83A1-F6EECF244321}">
                <p14:modId xmlns:p14="http://schemas.microsoft.com/office/powerpoint/2010/main" val="1433169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5106432"/>
                    </a:ext>
                  </a:extLst>
                </a:gridCol>
                <a:gridCol w="822960">
                  <a:extLst>
                    <a:ext uri="{9D8B030D-6E8A-4147-A177-3AD203B41FA5}">
                      <a16:colId xmlns:a16="http://schemas.microsoft.com/office/drawing/2014/main" val="535697145"/>
                    </a:ext>
                  </a:extLst>
                </a:gridCol>
                <a:gridCol w="822960">
                  <a:extLst>
                    <a:ext uri="{9D8B030D-6E8A-4147-A177-3AD203B41FA5}">
                      <a16:colId xmlns:a16="http://schemas.microsoft.com/office/drawing/2014/main" val="812336708"/>
                    </a:ext>
                  </a:extLst>
                </a:gridCol>
                <a:gridCol w="822960">
                  <a:extLst>
                    <a:ext uri="{9D8B030D-6E8A-4147-A177-3AD203B41FA5}">
                      <a16:colId xmlns:a16="http://schemas.microsoft.com/office/drawing/2014/main" val="2175926761"/>
                    </a:ext>
                  </a:extLst>
                </a:gridCol>
                <a:gridCol w="822960">
                  <a:extLst>
                    <a:ext uri="{9D8B030D-6E8A-4147-A177-3AD203B41FA5}">
                      <a16:colId xmlns:a16="http://schemas.microsoft.com/office/drawing/2014/main" val="156609040"/>
                    </a:ext>
                  </a:extLst>
                </a:gridCol>
                <a:gridCol w="822960">
                  <a:extLst>
                    <a:ext uri="{9D8B030D-6E8A-4147-A177-3AD203B41FA5}">
                      <a16:colId xmlns:a16="http://schemas.microsoft.com/office/drawing/2014/main" val="552176101"/>
                    </a:ext>
                  </a:extLst>
                </a:gridCol>
                <a:gridCol w="822960">
                  <a:extLst>
                    <a:ext uri="{9D8B030D-6E8A-4147-A177-3AD203B41FA5}">
                      <a16:colId xmlns:a16="http://schemas.microsoft.com/office/drawing/2014/main" val="3872684306"/>
                    </a:ext>
                  </a:extLst>
                </a:gridCol>
                <a:gridCol w="822960">
                  <a:extLst>
                    <a:ext uri="{9D8B030D-6E8A-4147-A177-3AD203B41FA5}">
                      <a16:colId xmlns:a16="http://schemas.microsoft.com/office/drawing/2014/main" val="3817756459"/>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739669483"/>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118</a:t>
                      </a:r>
                    </a:p>
                  </a:txBody>
                  <a:tcPr/>
                </a:tc>
                <a:tc>
                  <a:txBody>
                    <a:bodyPr/>
                    <a:lstStyle/>
                    <a:p>
                      <a:r>
                        <a:rPr lang="en-US" sz="1000"/>
                        <a:t>191</a:t>
                      </a:r>
                    </a:p>
                  </a:txBody>
                  <a:tcPr/>
                </a:tc>
                <a:tc>
                  <a:txBody>
                    <a:bodyPr/>
                    <a:lstStyle/>
                    <a:p>
                      <a:r>
                        <a:rPr lang="en-US" sz="1000"/>
                        <a:t>24</a:t>
                      </a:r>
                    </a:p>
                  </a:txBody>
                  <a:tcPr/>
                </a:tc>
                <a:tc>
                  <a:txBody>
                    <a:bodyPr/>
                    <a:lstStyle/>
                    <a:p>
                      <a:r>
                        <a:rPr lang="en-US" sz="1000"/>
                        <a:t>333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40090302"/>
                  </a:ext>
                </a:extLst>
              </a:tr>
              <a:tr h="370840">
                <a:tc>
                  <a:txBody>
                    <a:bodyPr/>
                    <a:lstStyle/>
                    <a:p>
                      <a:r>
                        <a:rPr lang="de-DE" sz="1000" b="1"/>
                        <a:t> NDR Kultur - 2019-03-01 14:05:39 </a:t>
                      </a:r>
                      <a:r>
                        <a:rPr lang="de-DE" sz="1000"/>
                        <a:t> 
 Haben Sie sich bei "Physio" auch so gefürchtet? 😜🎬</a:t>
                      </a:r>
                      <a:endParaRPr lang="en-US" sz="1000"/>
                    </a:p>
                  </a:txBody>
                  <a:tcPr/>
                </a:tc>
                <a:tc>
                  <a:txBody>
                    <a:bodyPr/>
                    <a:lstStyle/>
                    <a:p>
                      <a:r>
                        <a:rPr lang="en-US" sz="1000"/>
                        <a:t>93</a:t>
                      </a:r>
                    </a:p>
                  </a:txBody>
                  <a:tcPr/>
                </a:tc>
                <a:tc>
                  <a:txBody>
                    <a:bodyPr/>
                    <a:lstStyle/>
                    <a:p>
                      <a:r>
                        <a:rPr lang="en-US" sz="1000"/>
                        <a:t>46</a:t>
                      </a:r>
                    </a:p>
                  </a:txBody>
                  <a:tcPr/>
                </a:tc>
                <a:tc>
                  <a:txBody>
                    <a:bodyPr/>
                    <a:lstStyle/>
                    <a:p>
                      <a:r>
                        <a:rPr lang="en-US" sz="1000"/>
                        <a:t>12</a:t>
                      </a:r>
                    </a:p>
                  </a:txBody>
                  <a:tcPr/>
                </a:tc>
                <a:tc>
                  <a:txBody>
                    <a:bodyPr/>
                    <a:lstStyle/>
                    <a:p>
                      <a:r>
                        <a:rPr lang="en-US" sz="1000"/>
                        <a:t>151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45234735"/>
                  </a:ext>
                </a:extLst>
              </a:tr>
              <a:tr h="370840">
                <a:tc>
                  <a:txBody>
                    <a:bodyPr/>
                    <a:lstStyle/>
                    <a:p>
                      <a:r>
                        <a:rPr lang="de-DE" sz="1000" b="1"/>
                        <a:t> NDR Kultur - 2019-03-20 09:19:00 </a:t>
                      </a:r>
                      <a:r>
                        <a:rPr lang="de-DE" sz="1000"/>
                        <a:t> 
 🌱🌞🍃Schreiberlinge aufgepasst - wir brauchen Ihre Hilfe! Dichten Sie die zweite Strophe zu unserem Frühlingsgedicht! 🌱🌞🍃</a:t>
                      </a:r>
                      <a:endParaRPr lang="en-US" sz="1000"/>
                    </a:p>
                  </a:txBody>
                  <a:tcPr/>
                </a:tc>
                <a:tc>
                  <a:txBody>
                    <a:bodyPr/>
                    <a:lstStyle/>
                    <a:p>
                      <a:r>
                        <a:rPr lang="en-US" sz="1000"/>
                        <a:t>47</a:t>
                      </a:r>
                    </a:p>
                  </a:txBody>
                  <a:tcPr/>
                </a:tc>
                <a:tc>
                  <a:txBody>
                    <a:bodyPr/>
                    <a:lstStyle/>
                    <a:p>
                      <a:r>
                        <a:rPr lang="en-US" sz="1000"/>
                        <a:t>37</a:t>
                      </a:r>
                    </a:p>
                  </a:txBody>
                  <a:tcPr/>
                </a:tc>
                <a:tc>
                  <a:txBody>
                    <a:bodyPr/>
                    <a:lstStyle/>
                    <a:p>
                      <a:r>
                        <a:rPr lang="en-US" sz="1000"/>
                        <a:t>8</a:t>
                      </a:r>
                    </a:p>
                  </a:txBody>
                  <a:tcPr/>
                </a:tc>
                <a:tc>
                  <a:txBody>
                    <a:bodyPr/>
                    <a:lstStyle/>
                    <a:p>
                      <a:r>
                        <a:rPr lang="en-US" sz="1000"/>
                        <a:t>92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97934353"/>
                  </a:ext>
                </a:extLst>
              </a:tr>
              <a:tr h="370840">
                <a:tc>
                  <a:txBody>
                    <a:bodyPr/>
                    <a:lstStyle/>
                    <a:p>
                      <a:r>
                        <a:rPr lang="en-US" sz="1000" b="1"/>
                        <a:t> NDR Kultur - 2019-03-20 11:52:30 </a:t>
                      </a:r>
                      <a:r>
                        <a:rPr lang="en-US" sz="1000"/>
                        <a:t> 
 "Don't worry, be happy"? Welche Musikstücke stimmen Sie glücklich, welche Songs heitern Sie auf? #tagdesglücks 🍀🍄🙃</a:t>
                      </a:r>
                    </a:p>
                  </a:txBody>
                  <a:tcPr/>
                </a:tc>
                <a:tc>
                  <a:txBody>
                    <a:bodyPr/>
                    <a:lstStyle/>
                    <a:p>
                      <a:r>
                        <a:rPr lang="en-US" sz="1000"/>
                        <a:t>40</a:t>
                      </a:r>
                    </a:p>
                  </a:txBody>
                  <a:tcPr/>
                </a:tc>
                <a:tc>
                  <a:txBody>
                    <a:bodyPr/>
                    <a:lstStyle/>
                    <a:p>
                      <a:r>
                        <a:rPr lang="en-US" sz="1000"/>
                        <a:t>14</a:t>
                      </a:r>
                    </a:p>
                  </a:txBody>
                  <a:tcPr/>
                </a:tc>
                <a:tc>
                  <a:txBody>
                    <a:bodyPr/>
                    <a:lstStyle/>
                    <a:p>
                      <a:r>
                        <a:rPr lang="en-US" sz="1000"/>
                        <a:t>0</a:t>
                      </a:r>
                    </a:p>
                  </a:txBody>
                  <a:tcPr/>
                </a:tc>
                <a:tc>
                  <a:txBody>
                    <a:bodyPr/>
                    <a:lstStyle/>
                    <a:p>
                      <a:r>
                        <a:rPr lang="en-US" sz="1000"/>
                        <a:t>54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90950177"/>
                  </a:ext>
                </a:extLst>
              </a:tr>
              <a:tr h="370840">
                <a:tc>
                  <a:txBody>
                    <a:bodyPr/>
                    <a:lstStyle/>
                    <a:p>
                      <a:r>
                        <a:rPr lang="de-DE" sz="1000" b="1"/>
                        <a:t> NDR Kultur - 2019-03-26 20:46:00 </a:t>
                      </a:r>
                      <a:r>
                        <a:rPr lang="de-DE" sz="1000"/>
                        <a:t> 
 Am 27.3. ist Welttheatertag. Welche Theaterszene, welches Stück hat bei Ihnen einen besonderen Eindruck hinterlassen?</a:t>
                      </a:r>
                      <a:endParaRPr lang="en-US" sz="1000"/>
                    </a:p>
                  </a:txBody>
                  <a:tcPr/>
                </a:tc>
                <a:tc>
                  <a:txBody>
                    <a:bodyPr/>
                    <a:lstStyle/>
                    <a:p>
                      <a:r>
                        <a:rPr lang="en-US" sz="1000"/>
                        <a:t>39</a:t>
                      </a:r>
                    </a:p>
                  </a:txBody>
                  <a:tcPr/>
                </a:tc>
                <a:tc>
                  <a:txBody>
                    <a:bodyPr/>
                    <a:lstStyle/>
                    <a:p>
                      <a:r>
                        <a:rPr lang="en-US" sz="1000"/>
                        <a:t>16</a:t>
                      </a:r>
                    </a:p>
                  </a:txBody>
                  <a:tcPr/>
                </a:tc>
                <a:tc>
                  <a:txBody>
                    <a:bodyPr/>
                    <a:lstStyle/>
                    <a:p>
                      <a:r>
                        <a:rPr lang="en-US" sz="1000"/>
                        <a:t>3</a:t>
                      </a:r>
                    </a:p>
                  </a:txBody>
                  <a:tcPr/>
                </a:tc>
                <a:tc>
                  <a:txBody>
                    <a:bodyPr/>
                    <a:lstStyle/>
                    <a:p>
                      <a:r>
                        <a:rPr lang="en-US" sz="1000"/>
                        <a:t>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39917174"/>
                  </a:ext>
                </a:extLst>
              </a:tr>
            </a:tbl>
          </a:graphicData>
        </a:graphic>
      </p:graphicFrame>
      <p:sp>
        <p:nvSpPr>
          <p:cNvPr id="4" name="Text Placeholder 3">
            <a:extLst>
              <a:ext uri="{FF2B5EF4-FFF2-40B4-BE49-F238E27FC236}">
                <a16:creationId xmlns:a16="http://schemas.microsoft.com/office/drawing/2014/main" id="{E8632335-AB32-451B-8466-F233DA6D9A9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86143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BDBB-A903-4280-BE3D-7FFA654448AE}"/>
              </a:ext>
            </a:extLst>
          </p:cNvPr>
          <p:cNvSpPr>
            <a:spLocks noGrp="1"/>
          </p:cNvSpPr>
          <p:nvPr>
            <p:ph type="title"/>
          </p:nvPr>
        </p:nvSpPr>
        <p:spPr/>
        <p:txBody>
          <a:bodyPr/>
          <a:lstStyle/>
          <a:p>
            <a:r>
              <a:rPr lang="en-US"/>
              <a:t>Facebook Eigene Posts - Links - Export | NDR Kultur - 1 of 3</a:t>
            </a:r>
          </a:p>
        </p:txBody>
      </p:sp>
      <p:graphicFrame>
        <p:nvGraphicFramePr>
          <p:cNvPr id="5" name="Table Placeholder 4">
            <a:extLst>
              <a:ext uri="{FF2B5EF4-FFF2-40B4-BE49-F238E27FC236}">
                <a16:creationId xmlns:a16="http://schemas.microsoft.com/office/drawing/2014/main" id="{DBA2C0D1-3466-4056-A202-F066129DD7CF}"/>
              </a:ext>
            </a:extLst>
          </p:cNvPr>
          <p:cNvGraphicFramePr>
            <a:graphicFrameLocks noGrp="1"/>
          </p:cNvGraphicFramePr>
          <p:nvPr>
            <p:ph type="tbl" sz="quarter" idx="13"/>
            <p:extLst>
              <p:ext uri="{D42A27DB-BD31-4B8C-83A1-F6EECF244321}">
                <p14:modId xmlns:p14="http://schemas.microsoft.com/office/powerpoint/2010/main" val="3580672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67493005"/>
                    </a:ext>
                  </a:extLst>
                </a:gridCol>
                <a:gridCol w="1234440">
                  <a:extLst>
                    <a:ext uri="{9D8B030D-6E8A-4147-A177-3AD203B41FA5}">
                      <a16:colId xmlns:a16="http://schemas.microsoft.com/office/drawing/2014/main" val="1132097747"/>
                    </a:ext>
                  </a:extLst>
                </a:gridCol>
                <a:gridCol w="822960">
                  <a:extLst>
                    <a:ext uri="{9D8B030D-6E8A-4147-A177-3AD203B41FA5}">
                      <a16:colId xmlns:a16="http://schemas.microsoft.com/office/drawing/2014/main" val="3931327001"/>
                    </a:ext>
                  </a:extLst>
                </a:gridCol>
                <a:gridCol w="1234440">
                  <a:extLst>
                    <a:ext uri="{9D8B030D-6E8A-4147-A177-3AD203B41FA5}">
                      <a16:colId xmlns:a16="http://schemas.microsoft.com/office/drawing/2014/main" val="2089214049"/>
                    </a:ext>
                  </a:extLst>
                </a:gridCol>
                <a:gridCol w="658368">
                  <a:extLst>
                    <a:ext uri="{9D8B030D-6E8A-4147-A177-3AD203B41FA5}">
                      <a16:colId xmlns:a16="http://schemas.microsoft.com/office/drawing/2014/main" val="3729282225"/>
                    </a:ext>
                  </a:extLst>
                </a:gridCol>
                <a:gridCol w="1234440">
                  <a:extLst>
                    <a:ext uri="{9D8B030D-6E8A-4147-A177-3AD203B41FA5}">
                      <a16:colId xmlns:a16="http://schemas.microsoft.com/office/drawing/2014/main" val="1712681937"/>
                    </a:ext>
                  </a:extLst>
                </a:gridCol>
                <a:gridCol w="411480">
                  <a:extLst>
                    <a:ext uri="{9D8B030D-6E8A-4147-A177-3AD203B41FA5}">
                      <a16:colId xmlns:a16="http://schemas.microsoft.com/office/drawing/2014/main" val="556310438"/>
                    </a:ext>
                  </a:extLst>
                </a:gridCol>
                <a:gridCol w="822960">
                  <a:extLst>
                    <a:ext uri="{9D8B030D-6E8A-4147-A177-3AD203B41FA5}">
                      <a16:colId xmlns:a16="http://schemas.microsoft.com/office/drawing/2014/main" val="3329902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49721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- 2019-03-19 15:03:34 </a:t>
                      </a:r>
                      <a:r>
                        <a:rPr kumimoji="0" lang="de-DE" sz="1000" b="0" i="0" u="none" strike="noStrike" kern="1200" cap="none" spc="0" normalizeH="0" baseline="0" noProof="0">
                          <a:ln>
                            <a:noFill/>
                          </a:ln>
                          <a:solidFill>
                            <a:prstClr val="black"/>
                          </a:solidFill>
                          <a:effectLst/>
                          <a:uLnTx/>
                          <a:uFillTx/>
                          <a:latin typeface="+mn-lt"/>
                          <a:ea typeface="+mn-ea"/>
                          <a:cs typeface="+mn-cs"/>
                        </a:rPr>
                        <a:t> 
 Gendergerechte Sprache. Was bedeutet das? Und warum regen sich viele so darüber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122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- 2019-03-30 13:59:00 </a:t>
                      </a:r>
                      <a:r>
                        <a:rPr kumimoji="0" lang="de-DE" sz="1000" b="0" i="0" u="none" strike="noStrike" kern="1200" cap="none" spc="0" normalizeH="0" baseline="0" noProof="0">
                          <a:ln>
                            <a:noFill/>
                          </a:ln>
                          <a:solidFill>
                            <a:prstClr val="black"/>
                          </a:solidFill>
                          <a:effectLst/>
                          <a:uLnTx/>
                          <a:uFillTx/>
                          <a:latin typeface="+mn-lt"/>
                          <a:ea typeface="+mn-ea"/>
                          <a:cs typeface="+mn-cs"/>
                        </a:rPr>
                        <a:t> 
 Erwachsene sollen dafür sensibilisiert werden, dass nicht jedes Kinderfoto ins Netz gehört - mit verstörenden Bildern und prominenter Unterstützung.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1880839"/>
                  </a:ext>
                </a:extLst>
              </a:tr>
            </a:tbl>
          </a:graphicData>
        </a:graphic>
      </p:graphicFrame>
      <p:sp>
        <p:nvSpPr>
          <p:cNvPr id="4" name="Text Placeholder 3">
            <a:extLst>
              <a:ext uri="{FF2B5EF4-FFF2-40B4-BE49-F238E27FC236}">
                <a16:creationId xmlns:a16="http://schemas.microsoft.com/office/drawing/2014/main" id="{D2317F64-2D9C-429F-BBBA-30A2BDA3AE84}"/>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612190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01363-C446-4F8B-9336-36669123D2B8}"/>
              </a:ext>
            </a:extLst>
          </p:cNvPr>
          <p:cNvSpPr>
            <a:spLocks noGrp="1"/>
          </p:cNvSpPr>
          <p:nvPr>
            <p:ph type="title"/>
          </p:nvPr>
        </p:nvSpPr>
        <p:spPr/>
        <p:txBody>
          <a:bodyPr/>
          <a:lstStyle/>
          <a:p>
            <a:r>
              <a:rPr lang="en-US"/>
              <a:t>Facebook Eigene Posts - Links - Export | NDR Kultur - 2 of 3</a:t>
            </a:r>
          </a:p>
        </p:txBody>
      </p:sp>
      <p:graphicFrame>
        <p:nvGraphicFramePr>
          <p:cNvPr id="5" name="Table Placeholder 4">
            <a:extLst>
              <a:ext uri="{FF2B5EF4-FFF2-40B4-BE49-F238E27FC236}">
                <a16:creationId xmlns:a16="http://schemas.microsoft.com/office/drawing/2014/main" id="{3EBFB838-6C18-40E5-8BBD-FF2B8510DD52}"/>
              </a:ext>
            </a:extLst>
          </p:cNvPr>
          <p:cNvGraphicFramePr>
            <a:graphicFrameLocks noGrp="1"/>
          </p:cNvGraphicFramePr>
          <p:nvPr>
            <p:ph type="tbl" sz="quarter" idx="13"/>
            <p:extLst>
              <p:ext uri="{D42A27DB-BD31-4B8C-83A1-F6EECF244321}">
                <p14:modId xmlns:p14="http://schemas.microsoft.com/office/powerpoint/2010/main" val="2917182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63565548"/>
                    </a:ext>
                  </a:extLst>
                </a:gridCol>
                <a:gridCol w="1234440">
                  <a:extLst>
                    <a:ext uri="{9D8B030D-6E8A-4147-A177-3AD203B41FA5}">
                      <a16:colId xmlns:a16="http://schemas.microsoft.com/office/drawing/2014/main" val="3104638250"/>
                    </a:ext>
                  </a:extLst>
                </a:gridCol>
                <a:gridCol w="822960">
                  <a:extLst>
                    <a:ext uri="{9D8B030D-6E8A-4147-A177-3AD203B41FA5}">
                      <a16:colId xmlns:a16="http://schemas.microsoft.com/office/drawing/2014/main" val="2763342627"/>
                    </a:ext>
                  </a:extLst>
                </a:gridCol>
                <a:gridCol w="1234440">
                  <a:extLst>
                    <a:ext uri="{9D8B030D-6E8A-4147-A177-3AD203B41FA5}">
                      <a16:colId xmlns:a16="http://schemas.microsoft.com/office/drawing/2014/main" val="653683239"/>
                    </a:ext>
                  </a:extLst>
                </a:gridCol>
                <a:gridCol w="658368">
                  <a:extLst>
                    <a:ext uri="{9D8B030D-6E8A-4147-A177-3AD203B41FA5}">
                      <a16:colId xmlns:a16="http://schemas.microsoft.com/office/drawing/2014/main" val="2094696231"/>
                    </a:ext>
                  </a:extLst>
                </a:gridCol>
                <a:gridCol w="1234440">
                  <a:extLst>
                    <a:ext uri="{9D8B030D-6E8A-4147-A177-3AD203B41FA5}">
                      <a16:colId xmlns:a16="http://schemas.microsoft.com/office/drawing/2014/main" val="240905156"/>
                    </a:ext>
                  </a:extLst>
                </a:gridCol>
                <a:gridCol w="411480">
                  <a:extLst>
                    <a:ext uri="{9D8B030D-6E8A-4147-A177-3AD203B41FA5}">
                      <a16:colId xmlns:a16="http://schemas.microsoft.com/office/drawing/2014/main" val="4077749548"/>
                    </a:ext>
                  </a:extLst>
                </a:gridCol>
                <a:gridCol w="822960">
                  <a:extLst>
                    <a:ext uri="{9D8B030D-6E8A-4147-A177-3AD203B41FA5}">
                      <a16:colId xmlns:a16="http://schemas.microsoft.com/office/drawing/2014/main" val="3967563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96675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- 2019-03-26 10:16:34 </a:t>
                      </a:r>
                      <a:r>
                        <a:rPr kumimoji="0" lang="de-DE" sz="1000" b="0" i="0" u="none" strike="noStrike" kern="1200" cap="none" spc="0" normalizeH="0" baseline="0" noProof="0">
                          <a:ln>
                            <a:noFill/>
                          </a:ln>
                          <a:solidFill>
                            <a:prstClr val="black"/>
                          </a:solidFill>
                          <a:effectLst/>
                          <a:uLnTx/>
                          <a:uFillTx/>
                          <a:latin typeface="+mn-lt"/>
                          <a:ea typeface="+mn-ea"/>
                          <a:cs typeface="+mn-cs"/>
                        </a:rPr>
                        <a:t> 
 Die Fotos, die er macht, sind die letzten - und oft auch die ersten überhaupt: Klaus Becker fotografiert Kinder, die schon im Mutterleib verstorben sind oder kurz nach der Geburt. Und hilft damit den Eltern in ihrer Trauer.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8462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- 2019-03-04 19:00:04 </a:t>
                      </a:r>
                      <a:r>
                        <a:rPr kumimoji="0" lang="de-DE" sz="1000" b="0" i="0" u="none" strike="noStrike" kern="1200" cap="none" spc="0" normalizeH="0" baseline="0" noProof="0">
                          <a:ln>
                            <a:noFill/>
                          </a:ln>
                          <a:solidFill>
                            <a:prstClr val="black"/>
                          </a:solidFill>
                          <a:effectLst/>
                          <a:uLnTx/>
                          <a:uFillTx/>
                          <a:latin typeface="+mn-lt"/>
                          <a:ea typeface="+mn-ea"/>
                          <a:cs typeface="+mn-cs"/>
                        </a:rPr>
                        <a:t> 
 Monatelang stand dieser Roman auf den Bestsellerlisten Kanadas. Nun erscheint er auf Deutsch: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0319081"/>
                  </a:ext>
                </a:extLst>
              </a:tr>
            </a:tbl>
          </a:graphicData>
        </a:graphic>
      </p:graphicFrame>
      <p:sp>
        <p:nvSpPr>
          <p:cNvPr id="4" name="Text Placeholder 3">
            <a:extLst>
              <a:ext uri="{FF2B5EF4-FFF2-40B4-BE49-F238E27FC236}">
                <a16:creationId xmlns:a16="http://schemas.microsoft.com/office/drawing/2014/main" id="{DAB6D720-956B-4F52-A8CA-944F032DFC34}"/>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90057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8793-F615-45F9-8AF1-AE983293EAB2}"/>
              </a:ext>
            </a:extLst>
          </p:cNvPr>
          <p:cNvSpPr>
            <a:spLocks noGrp="1"/>
          </p:cNvSpPr>
          <p:nvPr>
            <p:ph type="title"/>
          </p:nvPr>
        </p:nvSpPr>
        <p:spPr/>
        <p:txBody>
          <a:bodyPr/>
          <a:lstStyle/>
          <a:p>
            <a:r>
              <a:rPr lang="en-US"/>
              <a:t>Facebook Eigene Posts - Links - Export | NDR Kultur - 3 of 3</a:t>
            </a:r>
          </a:p>
        </p:txBody>
      </p:sp>
      <p:graphicFrame>
        <p:nvGraphicFramePr>
          <p:cNvPr id="5" name="Table Placeholder 4">
            <a:extLst>
              <a:ext uri="{FF2B5EF4-FFF2-40B4-BE49-F238E27FC236}">
                <a16:creationId xmlns:a16="http://schemas.microsoft.com/office/drawing/2014/main" id="{85641AEE-2242-43DD-B8CE-1C3EC92D0B05}"/>
              </a:ext>
            </a:extLst>
          </p:cNvPr>
          <p:cNvGraphicFramePr>
            <a:graphicFrameLocks noGrp="1"/>
          </p:cNvGraphicFramePr>
          <p:nvPr>
            <p:ph type="tbl" sz="quarter" idx="13"/>
            <p:extLst>
              <p:ext uri="{D42A27DB-BD31-4B8C-83A1-F6EECF244321}">
                <p14:modId xmlns:p14="http://schemas.microsoft.com/office/powerpoint/2010/main" val="3521279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8196408"/>
                    </a:ext>
                  </a:extLst>
                </a:gridCol>
                <a:gridCol w="1234440">
                  <a:extLst>
                    <a:ext uri="{9D8B030D-6E8A-4147-A177-3AD203B41FA5}">
                      <a16:colId xmlns:a16="http://schemas.microsoft.com/office/drawing/2014/main" val="3765082298"/>
                    </a:ext>
                  </a:extLst>
                </a:gridCol>
                <a:gridCol w="822960">
                  <a:extLst>
                    <a:ext uri="{9D8B030D-6E8A-4147-A177-3AD203B41FA5}">
                      <a16:colId xmlns:a16="http://schemas.microsoft.com/office/drawing/2014/main" val="3902368071"/>
                    </a:ext>
                  </a:extLst>
                </a:gridCol>
                <a:gridCol w="1234440">
                  <a:extLst>
                    <a:ext uri="{9D8B030D-6E8A-4147-A177-3AD203B41FA5}">
                      <a16:colId xmlns:a16="http://schemas.microsoft.com/office/drawing/2014/main" val="1852756800"/>
                    </a:ext>
                  </a:extLst>
                </a:gridCol>
                <a:gridCol w="658368">
                  <a:extLst>
                    <a:ext uri="{9D8B030D-6E8A-4147-A177-3AD203B41FA5}">
                      <a16:colId xmlns:a16="http://schemas.microsoft.com/office/drawing/2014/main" val="2617802735"/>
                    </a:ext>
                  </a:extLst>
                </a:gridCol>
                <a:gridCol w="1234440">
                  <a:extLst>
                    <a:ext uri="{9D8B030D-6E8A-4147-A177-3AD203B41FA5}">
                      <a16:colId xmlns:a16="http://schemas.microsoft.com/office/drawing/2014/main" val="4042758107"/>
                    </a:ext>
                  </a:extLst>
                </a:gridCol>
                <a:gridCol w="411480">
                  <a:extLst>
                    <a:ext uri="{9D8B030D-6E8A-4147-A177-3AD203B41FA5}">
                      <a16:colId xmlns:a16="http://schemas.microsoft.com/office/drawing/2014/main" val="2001691660"/>
                    </a:ext>
                  </a:extLst>
                </a:gridCol>
                <a:gridCol w="822960">
                  <a:extLst>
                    <a:ext uri="{9D8B030D-6E8A-4147-A177-3AD203B41FA5}">
                      <a16:colId xmlns:a16="http://schemas.microsoft.com/office/drawing/2014/main" val="3590337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6047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- 2019-03-26 20:05:00 </a:t>
                      </a:r>
                      <a:r>
                        <a:rPr kumimoji="0" lang="de-DE" sz="1000" b="0" i="0" u="none" strike="noStrike" kern="1200" cap="none" spc="0" normalizeH="0" baseline="0" noProof="0">
                          <a:ln>
                            <a:noFill/>
                          </a:ln>
                          <a:solidFill>
                            <a:prstClr val="black"/>
                          </a:solidFill>
                          <a:effectLst/>
                          <a:uLnTx/>
                          <a:uFillTx/>
                          <a:latin typeface="+mn-lt"/>
                          <a:ea typeface="+mn-ea"/>
                          <a:cs typeface="+mn-cs"/>
                        </a:rPr>
                        <a:t> 
 24 Jahre lang ermittelte Derrick in der gleichnamigen TV-Serie. Die Krimi-Reihe war weltweit erfolgreich, machte Horst Tappert zum Star. Heute wirkt sie verstaubt, verrät aber viel über die Zeit ihrer Entstehung.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9800151"/>
                  </a:ext>
                </a:extLst>
              </a:tr>
            </a:tbl>
          </a:graphicData>
        </a:graphic>
      </p:graphicFrame>
      <p:sp>
        <p:nvSpPr>
          <p:cNvPr id="4" name="Text Placeholder 3">
            <a:extLst>
              <a:ext uri="{FF2B5EF4-FFF2-40B4-BE49-F238E27FC236}">
                <a16:creationId xmlns:a16="http://schemas.microsoft.com/office/drawing/2014/main" id="{382234C9-3F8B-4044-B9A0-627F0632F88B}"/>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072762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A9B2E-CF30-4405-ABE1-C0858B0F2BF3}"/>
              </a:ext>
            </a:extLst>
          </p:cNvPr>
          <p:cNvSpPr>
            <a:spLocks noGrp="1"/>
          </p:cNvSpPr>
          <p:nvPr>
            <p:ph type="title"/>
          </p:nvPr>
        </p:nvSpPr>
        <p:spPr/>
        <p:txBody>
          <a:bodyPr/>
          <a:lstStyle/>
          <a:p>
            <a:r>
              <a:rPr lang="en-US"/>
              <a:t>Facebook Eigene Posts - Videostartrate - Export | NDR Kultur</a:t>
            </a:r>
          </a:p>
        </p:txBody>
      </p:sp>
      <p:graphicFrame>
        <p:nvGraphicFramePr>
          <p:cNvPr id="5" name="Table Placeholder 4">
            <a:extLst>
              <a:ext uri="{FF2B5EF4-FFF2-40B4-BE49-F238E27FC236}">
                <a16:creationId xmlns:a16="http://schemas.microsoft.com/office/drawing/2014/main" id="{03764879-1089-465C-A16C-B5F613BF8AB4}"/>
              </a:ext>
            </a:extLst>
          </p:cNvPr>
          <p:cNvGraphicFramePr>
            <a:graphicFrameLocks noGrp="1"/>
          </p:cNvGraphicFramePr>
          <p:nvPr>
            <p:ph type="tbl" sz="quarter" idx="13"/>
            <p:extLst>
              <p:ext uri="{D42A27DB-BD31-4B8C-83A1-F6EECF244321}">
                <p14:modId xmlns:p14="http://schemas.microsoft.com/office/powerpoint/2010/main" val="4189504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6053203"/>
                    </a:ext>
                  </a:extLst>
                </a:gridCol>
                <a:gridCol w="822960">
                  <a:extLst>
                    <a:ext uri="{9D8B030D-6E8A-4147-A177-3AD203B41FA5}">
                      <a16:colId xmlns:a16="http://schemas.microsoft.com/office/drawing/2014/main" val="2814813690"/>
                    </a:ext>
                  </a:extLst>
                </a:gridCol>
                <a:gridCol w="822960">
                  <a:extLst>
                    <a:ext uri="{9D8B030D-6E8A-4147-A177-3AD203B41FA5}">
                      <a16:colId xmlns:a16="http://schemas.microsoft.com/office/drawing/2014/main" val="2787323256"/>
                    </a:ext>
                  </a:extLst>
                </a:gridCol>
                <a:gridCol w="822960">
                  <a:extLst>
                    <a:ext uri="{9D8B030D-6E8A-4147-A177-3AD203B41FA5}">
                      <a16:colId xmlns:a16="http://schemas.microsoft.com/office/drawing/2014/main" val="4112249078"/>
                    </a:ext>
                  </a:extLst>
                </a:gridCol>
                <a:gridCol w="822960">
                  <a:extLst>
                    <a:ext uri="{9D8B030D-6E8A-4147-A177-3AD203B41FA5}">
                      <a16:colId xmlns:a16="http://schemas.microsoft.com/office/drawing/2014/main" val="2181626915"/>
                    </a:ext>
                  </a:extLst>
                </a:gridCol>
                <a:gridCol w="822960">
                  <a:extLst>
                    <a:ext uri="{9D8B030D-6E8A-4147-A177-3AD203B41FA5}">
                      <a16:colId xmlns:a16="http://schemas.microsoft.com/office/drawing/2014/main" val="3071618529"/>
                    </a:ext>
                  </a:extLst>
                </a:gridCol>
                <a:gridCol w="822960">
                  <a:extLst>
                    <a:ext uri="{9D8B030D-6E8A-4147-A177-3AD203B41FA5}">
                      <a16:colId xmlns:a16="http://schemas.microsoft.com/office/drawing/2014/main" val="117115398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33444676"/>
                  </a:ext>
                </a:extLst>
              </a:tr>
              <a:tr h="370840">
                <a:tc>
                  <a:txBody>
                    <a:bodyPr/>
                    <a:lstStyle/>
                    <a:p>
                      <a:r>
                        <a:rPr lang="de-DE" sz="1000" b="1"/>
                        <a:t> NDR Kultur - 2019-03-28 12:53:11 </a:t>
                      </a:r>
                      <a:r>
                        <a:rPr lang="de-DE" sz="1000"/>
                        <a:t> 
 Seine Bilder von Säuglingen sind oft die ersten – und zugleich die letzten. Klaus Becker fotografiert "Sternenkinder", Babys, die schon im Mutterleib verstorben sind oder kurz nach der Geburt. Für viele Eltern die einzige Erinnerung an ihr Kind.</a:t>
                      </a:r>
                      <a:endParaRPr lang="en-US" sz="1000"/>
                    </a:p>
                  </a:txBody>
                  <a:tcPr/>
                </a:tc>
                <a:tc>
                  <a:txBody>
                    <a:bodyPr/>
                    <a:lstStyle/>
                    <a:p>
                      <a:r>
                        <a:rPr lang="en-US" sz="1000"/>
                        <a:t>31.71 %</a:t>
                      </a:r>
                    </a:p>
                  </a:txBody>
                  <a:tcPr/>
                </a:tc>
                <a:tc>
                  <a:txBody>
                    <a:bodyPr/>
                    <a:lstStyle/>
                    <a:p>
                      <a:r>
                        <a:rPr lang="en-US" sz="1000"/>
                        <a:t>54.65 %</a:t>
                      </a:r>
                    </a:p>
                  </a:txBody>
                  <a:tcPr/>
                </a:tc>
                <a:tc>
                  <a:txBody>
                    <a:bodyPr/>
                    <a:lstStyle/>
                    <a:p>
                      <a:r>
                        <a:rPr lang="en-US" sz="1000"/>
                        <a:t>1527</a:t>
                      </a:r>
                    </a:p>
                  </a:txBody>
                  <a:tcPr/>
                </a:tc>
                <a:tc>
                  <a:txBody>
                    <a:bodyPr/>
                    <a:lstStyle/>
                    <a:p>
                      <a:r>
                        <a:rPr lang="en-US" sz="1000"/>
                        <a:t>4816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41779736"/>
                  </a:ext>
                </a:extLst>
              </a:tr>
              <a:tr h="370840">
                <a:tc>
                  <a:txBody>
                    <a:bodyPr/>
                    <a:lstStyle/>
                    <a:p>
                      <a:r>
                        <a:rPr lang="en-US" sz="1000" b="1"/>
                        <a:t> NDR Kultur - 2019-03-04 16:01:05 </a:t>
                      </a:r>
                      <a:r>
                        <a:rPr lang="en-US" sz="1000"/>
                        <a:t> 
 Vorpremiere von Tina - Das Musical: Auf einmal stand Tina Turner persönlich auf der Bühne im Hamburger Operettenhaus. #TINATheMusical
Welche Musicals fehlen aus Ihrer Sicht noch? Madonna, Prince, Julio Iglesias? 😉</a:t>
                      </a:r>
                    </a:p>
                  </a:txBody>
                  <a:tcPr/>
                </a:tc>
                <a:tc>
                  <a:txBody>
                    <a:bodyPr/>
                    <a:lstStyle/>
                    <a:p>
                      <a:r>
                        <a:rPr lang="en-US" sz="1000"/>
                        <a:t>21.91 %</a:t>
                      </a:r>
                    </a:p>
                  </a:txBody>
                  <a:tcPr/>
                </a:tc>
                <a:tc>
                  <a:txBody>
                    <a:bodyPr/>
                    <a:lstStyle/>
                    <a:p>
                      <a:r>
                        <a:rPr lang="en-US" sz="1000"/>
                        <a:t>41.29 %</a:t>
                      </a:r>
                    </a:p>
                  </a:txBody>
                  <a:tcPr/>
                </a:tc>
                <a:tc>
                  <a:txBody>
                    <a:bodyPr/>
                    <a:lstStyle/>
                    <a:p>
                      <a:r>
                        <a:rPr lang="en-US" sz="1000"/>
                        <a:t>986</a:t>
                      </a:r>
                    </a:p>
                  </a:txBody>
                  <a:tcPr/>
                </a:tc>
                <a:tc>
                  <a:txBody>
                    <a:bodyPr/>
                    <a:lstStyle/>
                    <a:p>
                      <a:r>
                        <a:rPr lang="en-US" sz="1000"/>
                        <a:t>4408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99664025"/>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18.47 %</a:t>
                      </a:r>
                    </a:p>
                  </a:txBody>
                  <a:tcPr/>
                </a:tc>
                <a:tc>
                  <a:txBody>
                    <a:bodyPr/>
                    <a:lstStyle/>
                    <a:p>
                      <a:r>
                        <a:rPr lang="en-US" sz="1000"/>
                        <a:t>33.68 %</a:t>
                      </a:r>
                    </a:p>
                  </a:txBody>
                  <a:tcPr/>
                </a:tc>
                <a:tc>
                  <a:txBody>
                    <a:bodyPr/>
                    <a:lstStyle/>
                    <a:p>
                      <a:r>
                        <a:rPr lang="en-US" sz="1000"/>
                        <a:t>1620</a:t>
                      </a:r>
                    </a:p>
                  </a:txBody>
                  <a:tcPr/>
                </a:tc>
                <a:tc>
                  <a:txBody>
                    <a:bodyPr/>
                    <a:lstStyle/>
                    <a:p>
                      <a:r>
                        <a:rPr lang="en-US" sz="1000"/>
                        <a:t>8575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52364304"/>
                  </a:ext>
                </a:extLst>
              </a:tr>
              <a:tr h="370840">
                <a:tc>
                  <a:txBody>
                    <a:bodyPr/>
                    <a:lstStyle/>
                    <a:p>
                      <a:r>
                        <a:rPr lang="de-DE" sz="1000" b="1"/>
                        <a:t> NDR Kultur - 2019-03-19 17:15:20 </a:t>
                      </a:r>
                      <a:r>
                        <a:rPr lang="de-DE" sz="1000"/>
                        <a:t> 
 Wer Muslime mit Terror gleichsetzt, der muss in Zukunft damit rechnen, mit Eiern beworfen zu werden:
#eggboy #egggirl #eggkids</a:t>
                      </a:r>
                      <a:endParaRPr lang="en-US" sz="1000"/>
                    </a:p>
                  </a:txBody>
                  <a:tcPr/>
                </a:tc>
                <a:tc>
                  <a:txBody>
                    <a:bodyPr/>
                    <a:lstStyle/>
                    <a:p>
                      <a:r>
                        <a:rPr lang="en-US" sz="1000"/>
                        <a:t>16.60 %</a:t>
                      </a:r>
                    </a:p>
                  </a:txBody>
                  <a:tcPr/>
                </a:tc>
                <a:tc>
                  <a:txBody>
                    <a:bodyPr/>
                    <a:lstStyle/>
                    <a:p>
                      <a:r>
                        <a:rPr lang="en-US" sz="1000"/>
                        <a:t>36.74 %</a:t>
                      </a:r>
                    </a:p>
                  </a:txBody>
                  <a:tcPr/>
                </a:tc>
                <a:tc>
                  <a:txBody>
                    <a:bodyPr/>
                    <a:lstStyle/>
                    <a:p>
                      <a:r>
                        <a:rPr lang="en-US" sz="1000"/>
                        <a:t>234</a:t>
                      </a:r>
                    </a:p>
                  </a:txBody>
                  <a:tcPr/>
                </a:tc>
                <a:tc>
                  <a:txBody>
                    <a:bodyPr/>
                    <a:lstStyle/>
                    <a:p>
                      <a:r>
                        <a:rPr lang="en-US" sz="1000"/>
                        <a:t>1410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0267201"/>
                  </a:ext>
                </a:extLst>
              </a:tr>
              <a:tr h="370840">
                <a:tc>
                  <a:txBody>
                    <a:bodyPr/>
                    <a:lstStyle/>
                    <a:p>
                      <a:r>
                        <a:rPr lang="de-DE" sz="1000" b="1"/>
                        <a:t> NDR Kultur - 2019-03-15 15:00:00 </a:t>
                      </a:r>
                      <a:r>
                        <a:rPr lang="de-DE" sz="1000"/>
                        <a:t> 
 "Waren Sie bei der Stasi?" Gregor Gysi stellt sich fünf ziemlich direkten Fragen von Moderator Michel Abdollahi. Der empfängt den Politiker mit Schnittchen und Rollmops.</a:t>
                      </a:r>
                      <a:endParaRPr lang="en-US" sz="1000"/>
                    </a:p>
                  </a:txBody>
                  <a:tcPr/>
                </a:tc>
                <a:tc>
                  <a:txBody>
                    <a:bodyPr/>
                    <a:lstStyle/>
                    <a:p>
                      <a:r>
                        <a:rPr lang="en-US" sz="1000"/>
                        <a:t>15.78 %</a:t>
                      </a:r>
                    </a:p>
                  </a:txBody>
                  <a:tcPr/>
                </a:tc>
                <a:tc>
                  <a:txBody>
                    <a:bodyPr/>
                    <a:lstStyle/>
                    <a:p>
                      <a:r>
                        <a:rPr lang="en-US" sz="1000"/>
                        <a:t>33.80 %</a:t>
                      </a:r>
                    </a:p>
                  </a:txBody>
                  <a:tcPr/>
                </a:tc>
                <a:tc>
                  <a:txBody>
                    <a:bodyPr/>
                    <a:lstStyle/>
                    <a:p>
                      <a:r>
                        <a:rPr lang="en-US" sz="1000"/>
                        <a:t>527</a:t>
                      </a:r>
                    </a:p>
                  </a:txBody>
                  <a:tcPr/>
                </a:tc>
                <a:tc>
                  <a:txBody>
                    <a:bodyPr/>
                    <a:lstStyle/>
                    <a:p>
                      <a:r>
                        <a:rPr lang="en-US" sz="1000"/>
                        <a:t>3225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25769600"/>
                  </a:ext>
                </a:extLst>
              </a:tr>
            </a:tbl>
          </a:graphicData>
        </a:graphic>
      </p:graphicFrame>
      <p:sp>
        <p:nvSpPr>
          <p:cNvPr id="4" name="Text Placeholder 3">
            <a:extLst>
              <a:ext uri="{FF2B5EF4-FFF2-40B4-BE49-F238E27FC236}">
                <a16:creationId xmlns:a16="http://schemas.microsoft.com/office/drawing/2014/main" id="{B9071F18-53E8-45DD-BFCD-9A1400C183A5}"/>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887346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E166C-32C1-4B4D-8CE0-D7FEC2C312A6}"/>
              </a:ext>
            </a:extLst>
          </p:cNvPr>
          <p:cNvSpPr>
            <a:spLocks noGrp="1"/>
          </p:cNvSpPr>
          <p:nvPr>
            <p:ph type="title"/>
          </p:nvPr>
        </p:nvSpPr>
        <p:spPr/>
        <p:txBody>
          <a:bodyPr/>
          <a:lstStyle/>
          <a:p>
            <a:r>
              <a:rPr lang="en-US"/>
              <a:t>Facebook Eigene Posts - Videostartrate - Flop - Export | NDR Kultur</a:t>
            </a:r>
          </a:p>
        </p:txBody>
      </p:sp>
      <p:graphicFrame>
        <p:nvGraphicFramePr>
          <p:cNvPr id="5" name="Table Placeholder 4">
            <a:extLst>
              <a:ext uri="{FF2B5EF4-FFF2-40B4-BE49-F238E27FC236}">
                <a16:creationId xmlns:a16="http://schemas.microsoft.com/office/drawing/2014/main" id="{C0F7EDBD-C322-4F37-BB5C-2006B5BBB5AD}"/>
              </a:ext>
            </a:extLst>
          </p:cNvPr>
          <p:cNvGraphicFramePr>
            <a:graphicFrameLocks noGrp="1"/>
          </p:cNvGraphicFramePr>
          <p:nvPr>
            <p:ph type="tbl" sz="quarter" idx="13"/>
            <p:extLst>
              <p:ext uri="{D42A27DB-BD31-4B8C-83A1-F6EECF244321}">
                <p14:modId xmlns:p14="http://schemas.microsoft.com/office/powerpoint/2010/main" val="1321765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5193835"/>
                    </a:ext>
                  </a:extLst>
                </a:gridCol>
                <a:gridCol w="822960">
                  <a:extLst>
                    <a:ext uri="{9D8B030D-6E8A-4147-A177-3AD203B41FA5}">
                      <a16:colId xmlns:a16="http://schemas.microsoft.com/office/drawing/2014/main" val="791058005"/>
                    </a:ext>
                  </a:extLst>
                </a:gridCol>
                <a:gridCol w="822960">
                  <a:extLst>
                    <a:ext uri="{9D8B030D-6E8A-4147-A177-3AD203B41FA5}">
                      <a16:colId xmlns:a16="http://schemas.microsoft.com/office/drawing/2014/main" val="3870100453"/>
                    </a:ext>
                  </a:extLst>
                </a:gridCol>
                <a:gridCol w="822960">
                  <a:extLst>
                    <a:ext uri="{9D8B030D-6E8A-4147-A177-3AD203B41FA5}">
                      <a16:colId xmlns:a16="http://schemas.microsoft.com/office/drawing/2014/main" val="1356929262"/>
                    </a:ext>
                  </a:extLst>
                </a:gridCol>
                <a:gridCol w="822960">
                  <a:extLst>
                    <a:ext uri="{9D8B030D-6E8A-4147-A177-3AD203B41FA5}">
                      <a16:colId xmlns:a16="http://schemas.microsoft.com/office/drawing/2014/main" val="3994152870"/>
                    </a:ext>
                  </a:extLst>
                </a:gridCol>
                <a:gridCol w="822960">
                  <a:extLst>
                    <a:ext uri="{9D8B030D-6E8A-4147-A177-3AD203B41FA5}">
                      <a16:colId xmlns:a16="http://schemas.microsoft.com/office/drawing/2014/main" val="2320424421"/>
                    </a:ext>
                  </a:extLst>
                </a:gridCol>
                <a:gridCol w="822960">
                  <a:extLst>
                    <a:ext uri="{9D8B030D-6E8A-4147-A177-3AD203B41FA5}">
                      <a16:colId xmlns:a16="http://schemas.microsoft.com/office/drawing/2014/main" val="48640343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601782264"/>
                  </a:ext>
                </a:extLst>
              </a:tr>
              <a:tr h="370840">
                <a:tc>
                  <a:txBody>
                    <a:bodyPr/>
                    <a:lstStyle/>
                    <a:p>
                      <a:r>
                        <a:rPr lang="de-DE" sz="1000" b="1"/>
                        <a:t> NDR Kultur - 2019-03-13 15:57:40 </a:t>
                      </a:r>
                      <a:r>
                        <a:rPr lang="de-DE" sz="1000"/>
                        <a:t> 
 Wenn Sie wegen Sturm gerade irgendwo feststecken – WDR 3 hat den Schuldigen gefunden 🌬️</a:t>
                      </a:r>
                      <a:endParaRPr lang="en-US" sz="1000"/>
                    </a:p>
                  </a:txBody>
                  <a:tcPr/>
                </a:tc>
                <a:tc>
                  <a:txBody>
                    <a:bodyPr/>
                    <a:lstStyle/>
                    <a:p>
                      <a:r>
                        <a:rPr lang="en-US" sz="1000"/>
                        <a:t>0.0 %</a:t>
                      </a:r>
                    </a:p>
                  </a:txBody>
                  <a:tcPr/>
                </a:tc>
                <a:tc>
                  <a:txBody>
                    <a:bodyPr/>
                    <a:lstStyle/>
                    <a:p>
                      <a:r>
                        <a:rPr lang="en-US" sz="1000"/>
                        <a:t>39.2 %</a:t>
                      </a:r>
                    </a:p>
                  </a:txBody>
                  <a:tcPr/>
                </a:tc>
                <a:tc>
                  <a:txBody>
                    <a:bodyPr/>
                    <a:lstStyle/>
                    <a:p>
                      <a:r>
                        <a:rPr lang="en-US" sz="1000"/>
                        <a:t>0</a:t>
                      </a:r>
                    </a:p>
                  </a:txBody>
                  <a:tcPr/>
                </a:tc>
                <a:tc>
                  <a:txBody>
                    <a:bodyPr/>
                    <a:lstStyle/>
                    <a:p>
                      <a:r>
                        <a:rPr lang="en-US" sz="1000"/>
                        <a:t>4969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99431964"/>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0.0 %</a:t>
                      </a:r>
                    </a:p>
                  </a:txBody>
                  <a:tcPr/>
                </a:tc>
                <a:tc>
                  <a:txBody>
                    <a:bodyPr/>
                    <a:lstStyle/>
                    <a:p>
                      <a:r>
                        <a:rPr lang="en-US" sz="1000"/>
                        <a:t>47.7 %</a:t>
                      </a:r>
                    </a:p>
                  </a:txBody>
                  <a:tcPr/>
                </a:tc>
                <a:tc>
                  <a:txBody>
                    <a:bodyPr/>
                    <a:lstStyle/>
                    <a:p>
                      <a:r>
                        <a:rPr lang="en-US" sz="1000"/>
                        <a:t>0</a:t>
                      </a:r>
                    </a:p>
                  </a:txBody>
                  <a:tcPr/>
                </a:tc>
                <a:tc>
                  <a:txBody>
                    <a:bodyPr/>
                    <a:lstStyle/>
                    <a:p>
                      <a:r>
                        <a:rPr lang="en-US" sz="1000"/>
                        <a:t>8202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81029857"/>
                  </a:ext>
                </a:extLst>
              </a:tr>
              <a:tr h="370840">
                <a:tc>
                  <a:txBody>
                    <a:bodyPr/>
                    <a:lstStyle/>
                    <a:p>
                      <a:r>
                        <a:rPr lang="de-DE" sz="1000" b="1"/>
                        <a:t> NDR Kultur - 2019-03-15 11:32:05 </a:t>
                      </a:r>
                      <a:r>
                        <a:rPr lang="de-DE" sz="1000"/>
                        <a:t> 
 Genau die richtige Musik für's Mittagstief... #welttagdesschlafes 😴🌙🐑</a:t>
                      </a:r>
                      <a:endParaRPr lang="en-US" sz="1000"/>
                    </a:p>
                  </a:txBody>
                  <a:tcPr/>
                </a:tc>
                <a:tc>
                  <a:txBody>
                    <a:bodyPr/>
                    <a:lstStyle/>
                    <a:p>
                      <a:r>
                        <a:rPr lang="en-US" sz="1000"/>
                        <a:t>0.0 %</a:t>
                      </a:r>
                    </a:p>
                  </a:txBody>
                  <a:tcPr/>
                </a:tc>
                <a:tc>
                  <a:txBody>
                    <a:bodyPr/>
                    <a:lstStyle/>
                    <a:p>
                      <a:r>
                        <a:rPr lang="en-US" sz="1000"/>
                        <a:t>21.0 %</a:t>
                      </a:r>
                    </a:p>
                  </a:txBody>
                  <a:tcPr/>
                </a:tc>
                <a:tc>
                  <a:txBody>
                    <a:bodyPr/>
                    <a:lstStyle/>
                    <a:p>
                      <a:r>
                        <a:rPr lang="en-US" sz="1000"/>
                        <a:t>0</a:t>
                      </a:r>
                    </a:p>
                  </a:txBody>
                  <a:tcPr/>
                </a:tc>
                <a:tc>
                  <a:txBody>
                    <a:bodyPr/>
                    <a:lstStyle/>
                    <a:p>
                      <a:r>
                        <a:rPr lang="en-US" sz="1000"/>
                        <a:t>1753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33151788"/>
                  </a:ext>
                </a:extLst>
              </a:tr>
              <a:tr h="370840">
                <a:tc>
                  <a:txBody>
                    <a:bodyPr/>
                    <a:lstStyle/>
                    <a:p>
                      <a:r>
                        <a:rPr lang="de-DE" sz="1000" b="1"/>
                        <a:t> NDR Kultur - 2019-03-18 13:25:32 </a:t>
                      </a:r>
                      <a:r>
                        <a:rPr lang="de-DE" sz="1000"/>
                        <a:t> 
 👂 💜 Hörtipp! Die neue CD "Blue Hour" von Andreas Ottensamer und Yuja Wang ist unsere CD der Woche!</a:t>
                      </a:r>
                      <a:endParaRPr lang="en-US" sz="1000"/>
                    </a:p>
                  </a:txBody>
                  <a:tcPr/>
                </a:tc>
                <a:tc>
                  <a:txBody>
                    <a:bodyPr/>
                    <a:lstStyle/>
                    <a:p>
                      <a:r>
                        <a:rPr lang="en-US" sz="1000"/>
                        <a:t>4.8 %</a:t>
                      </a:r>
                    </a:p>
                  </a:txBody>
                  <a:tcPr/>
                </a:tc>
                <a:tc>
                  <a:txBody>
                    <a:bodyPr/>
                    <a:lstStyle/>
                    <a:p>
                      <a:r>
                        <a:rPr lang="en-US" sz="1000"/>
                        <a:t>28.1 %</a:t>
                      </a:r>
                    </a:p>
                  </a:txBody>
                  <a:tcPr/>
                </a:tc>
                <a:tc>
                  <a:txBody>
                    <a:bodyPr/>
                    <a:lstStyle/>
                    <a:p>
                      <a:r>
                        <a:rPr lang="en-US" sz="1000"/>
                        <a:t>19</a:t>
                      </a:r>
                    </a:p>
                  </a:txBody>
                  <a:tcPr/>
                </a:tc>
                <a:tc>
                  <a:txBody>
                    <a:bodyPr/>
                    <a:lstStyle/>
                    <a:p>
                      <a:r>
                        <a:rPr lang="en-US" sz="1000"/>
                        <a:t>395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27857630"/>
                  </a:ext>
                </a:extLst>
              </a:tr>
              <a:tr h="370840">
                <a:tc>
                  <a:txBody>
                    <a:bodyPr/>
                    <a:lstStyle/>
                    <a:p>
                      <a:r>
                        <a:rPr lang="de-DE" sz="1000" b="1"/>
                        <a:t> NDR Kultur - 2019-03-27 15:37:00 </a:t>
                      </a:r>
                      <a:r>
                        <a:rPr lang="de-DE" sz="1000"/>
                        <a:t> 
 Robert Schumann ist Matthias Kirschnereits "Herzenskomponist". Sein neues Schumann-Album, aufgenommen mit dem Konzerthausorchester  Berlin und Jan Willem de Vriend, ist unsere CD der Woche.</a:t>
                      </a:r>
                      <a:endParaRPr lang="en-US" sz="1000"/>
                    </a:p>
                  </a:txBody>
                  <a:tcPr/>
                </a:tc>
                <a:tc>
                  <a:txBody>
                    <a:bodyPr/>
                    <a:lstStyle/>
                    <a:p>
                      <a:r>
                        <a:rPr lang="en-US" sz="1000"/>
                        <a:t>5.1 %</a:t>
                      </a:r>
                    </a:p>
                  </a:txBody>
                  <a:tcPr/>
                </a:tc>
                <a:tc>
                  <a:txBody>
                    <a:bodyPr/>
                    <a:lstStyle/>
                    <a:p>
                      <a:r>
                        <a:rPr lang="en-US" sz="1000"/>
                        <a:t>21.4 %</a:t>
                      </a:r>
                    </a:p>
                  </a:txBody>
                  <a:tcPr/>
                </a:tc>
                <a:tc>
                  <a:txBody>
                    <a:bodyPr/>
                    <a:lstStyle/>
                    <a:p>
                      <a:r>
                        <a:rPr lang="en-US" sz="1000"/>
                        <a:t>31</a:t>
                      </a:r>
                    </a:p>
                  </a:txBody>
                  <a:tcPr/>
                </a:tc>
                <a:tc>
                  <a:txBody>
                    <a:bodyPr/>
                    <a:lstStyle/>
                    <a:p>
                      <a:r>
                        <a:rPr lang="en-US" sz="1000"/>
                        <a:t>607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81441437"/>
                  </a:ext>
                </a:extLst>
              </a:tr>
            </a:tbl>
          </a:graphicData>
        </a:graphic>
      </p:graphicFrame>
      <p:sp>
        <p:nvSpPr>
          <p:cNvPr id="4" name="Text Placeholder 3">
            <a:extLst>
              <a:ext uri="{FF2B5EF4-FFF2-40B4-BE49-F238E27FC236}">
                <a16:creationId xmlns:a16="http://schemas.microsoft.com/office/drawing/2014/main" id="{8188166D-2DAD-4EDF-9751-066CEB997B0E}"/>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08546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26BCB-8EC7-4B59-97B8-B184DA4FFE27}"/>
              </a:ext>
            </a:extLst>
          </p:cNvPr>
          <p:cNvSpPr>
            <a:spLocks noGrp="1"/>
          </p:cNvSpPr>
          <p:nvPr>
            <p:ph type="title"/>
          </p:nvPr>
        </p:nvSpPr>
        <p:spPr/>
        <p:txBody>
          <a:bodyPr/>
          <a:lstStyle/>
          <a:p>
            <a:r>
              <a:rPr lang="de-DE"/>
              <a:t>Facebook Eigene Posts - Potenzielle Reichweite - Export | NDR Kultur</a:t>
            </a:r>
            <a:endParaRPr lang="en-US"/>
          </a:p>
        </p:txBody>
      </p:sp>
      <p:graphicFrame>
        <p:nvGraphicFramePr>
          <p:cNvPr id="5" name="Table Placeholder 4">
            <a:extLst>
              <a:ext uri="{FF2B5EF4-FFF2-40B4-BE49-F238E27FC236}">
                <a16:creationId xmlns:a16="http://schemas.microsoft.com/office/drawing/2014/main" id="{2D7CFE24-706C-4CDF-9940-9355228D4BBE}"/>
              </a:ext>
            </a:extLst>
          </p:cNvPr>
          <p:cNvGraphicFramePr>
            <a:graphicFrameLocks noGrp="1"/>
          </p:cNvGraphicFramePr>
          <p:nvPr>
            <p:ph type="tbl" sz="quarter" idx="13"/>
            <p:extLst>
              <p:ext uri="{D42A27DB-BD31-4B8C-83A1-F6EECF244321}">
                <p14:modId xmlns:p14="http://schemas.microsoft.com/office/powerpoint/2010/main" val="3568373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3196594"/>
                    </a:ext>
                  </a:extLst>
                </a:gridCol>
                <a:gridCol w="822960">
                  <a:extLst>
                    <a:ext uri="{9D8B030D-6E8A-4147-A177-3AD203B41FA5}">
                      <a16:colId xmlns:a16="http://schemas.microsoft.com/office/drawing/2014/main" val="3187337253"/>
                    </a:ext>
                  </a:extLst>
                </a:gridCol>
                <a:gridCol w="822960">
                  <a:extLst>
                    <a:ext uri="{9D8B030D-6E8A-4147-A177-3AD203B41FA5}">
                      <a16:colId xmlns:a16="http://schemas.microsoft.com/office/drawing/2014/main" val="4022614028"/>
                    </a:ext>
                  </a:extLst>
                </a:gridCol>
                <a:gridCol w="822960">
                  <a:extLst>
                    <a:ext uri="{9D8B030D-6E8A-4147-A177-3AD203B41FA5}">
                      <a16:colId xmlns:a16="http://schemas.microsoft.com/office/drawing/2014/main" val="3431487107"/>
                    </a:ext>
                  </a:extLst>
                </a:gridCol>
                <a:gridCol w="822960">
                  <a:extLst>
                    <a:ext uri="{9D8B030D-6E8A-4147-A177-3AD203B41FA5}">
                      <a16:colId xmlns:a16="http://schemas.microsoft.com/office/drawing/2014/main" val="4062273059"/>
                    </a:ext>
                  </a:extLst>
                </a:gridCol>
                <a:gridCol w="822960">
                  <a:extLst>
                    <a:ext uri="{9D8B030D-6E8A-4147-A177-3AD203B41FA5}">
                      <a16:colId xmlns:a16="http://schemas.microsoft.com/office/drawing/2014/main" val="4288735929"/>
                    </a:ext>
                  </a:extLst>
                </a:gridCol>
                <a:gridCol w="411480">
                  <a:extLst>
                    <a:ext uri="{9D8B030D-6E8A-4147-A177-3AD203B41FA5}">
                      <a16:colId xmlns:a16="http://schemas.microsoft.com/office/drawing/2014/main" val="1260246114"/>
                    </a:ext>
                  </a:extLst>
                </a:gridCol>
                <a:gridCol w="822960">
                  <a:extLst>
                    <a:ext uri="{9D8B030D-6E8A-4147-A177-3AD203B41FA5}">
                      <a16:colId xmlns:a16="http://schemas.microsoft.com/office/drawing/2014/main" val="3772620273"/>
                    </a:ext>
                  </a:extLst>
                </a:gridCol>
                <a:gridCol w="822960">
                  <a:extLst>
                    <a:ext uri="{9D8B030D-6E8A-4147-A177-3AD203B41FA5}">
                      <a16:colId xmlns:a16="http://schemas.microsoft.com/office/drawing/2014/main" val="4283086027"/>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388299313"/>
                  </a:ext>
                </a:extLst>
              </a:tr>
              <a:tr h="370840">
                <a:tc>
                  <a:txBody>
                    <a:bodyPr/>
                    <a:lstStyle/>
                    <a:p>
                      <a:r>
                        <a:rPr lang="en-US" sz="1000" b="1"/>
                        <a:t> NDR Kultur - 2019-03-01 19:00:02 </a:t>
                      </a:r>
                      <a:r>
                        <a:rPr lang="en-US" sz="1000"/>
                        <a:t> 
 Et voilà! Unser neuer Podcast ist da. 📲🎧
➡ ndr.de/ndrkultur/sendungen/was_fragst_du/index.html</a:t>
                      </a:r>
                    </a:p>
                  </a:txBody>
                  <a:tcPr/>
                </a:tc>
                <a:tc>
                  <a:txBody>
                    <a:bodyPr/>
                    <a:lstStyle/>
                    <a:p>
                      <a:r>
                        <a:rPr lang="en-US" sz="1000"/>
                        <a:t>30187</a:t>
                      </a:r>
                    </a:p>
                  </a:txBody>
                  <a:tcPr/>
                </a:tc>
                <a:tc>
                  <a:txBody>
                    <a:bodyPr/>
                    <a:lstStyle/>
                    <a:p>
                      <a:r>
                        <a:rPr lang="en-US" sz="1000"/>
                        <a:t>0</a:t>
                      </a:r>
                    </a:p>
                  </a:txBody>
                  <a:tcPr/>
                </a:tc>
                <a:tc>
                  <a:txBody>
                    <a:bodyPr/>
                    <a:lstStyle/>
                    <a:p>
                      <a:r>
                        <a:rPr lang="en-US" sz="1000"/>
                        <a:t>27977</a:t>
                      </a:r>
                    </a:p>
                  </a:txBody>
                  <a:tcPr/>
                </a:tc>
                <a:tc>
                  <a:txBody>
                    <a:bodyPr/>
                    <a:lstStyle/>
                    <a:p>
                      <a:r>
                        <a:rPr lang="en-US" sz="1000"/>
                        <a:t>2366</a:t>
                      </a:r>
                    </a:p>
                  </a:txBody>
                  <a:tcPr/>
                </a:tc>
                <a:tc>
                  <a:txBody>
                    <a:bodyPr/>
                    <a:lstStyle/>
                    <a:p>
                      <a:r>
                        <a:rPr lang="en-US" sz="1000"/>
                        <a:t>30187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38323664"/>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10183</a:t>
                      </a:r>
                    </a:p>
                  </a:txBody>
                  <a:tcPr/>
                </a:tc>
                <a:tc>
                  <a:txBody>
                    <a:bodyPr/>
                    <a:lstStyle/>
                    <a:p>
                      <a:r>
                        <a:rPr lang="en-US" sz="1000"/>
                        <a:t>0</a:t>
                      </a:r>
                    </a:p>
                  </a:txBody>
                  <a:tcPr/>
                </a:tc>
                <a:tc>
                  <a:txBody>
                    <a:bodyPr/>
                    <a:lstStyle/>
                    <a:p>
                      <a:r>
                        <a:rPr lang="en-US" sz="1000"/>
                        <a:t>3751</a:t>
                      </a:r>
                    </a:p>
                  </a:txBody>
                  <a:tcPr/>
                </a:tc>
                <a:tc>
                  <a:txBody>
                    <a:bodyPr/>
                    <a:lstStyle/>
                    <a:p>
                      <a:r>
                        <a:rPr lang="en-US" sz="1000"/>
                        <a:t>6590</a:t>
                      </a:r>
                    </a:p>
                  </a:txBody>
                  <a:tcPr/>
                </a:tc>
                <a:tc>
                  <a:txBody>
                    <a:bodyPr/>
                    <a:lstStyle/>
                    <a:p>
                      <a:r>
                        <a:rPr lang="en-US" sz="1000"/>
                        <a:t>10183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49720162"/>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8575</a:t>
                      </a:r>
                    </a:p>
                  </a:txBody>
                  <a:tcPr/>
                </a:tc>
                <a:tc>
                  <a:txBody>
                    <a:bodyPr/>
                    <a:lstStyle/>
                    <a:p>
                      <a:r>
                        <a:rPr lang="en-US" sz="1000"/>
                        <a:t>0</a:t>
                      </a:r>
                    </a:p>
                  </a:txBody>
                  <a:tcPr/>
                </a:tc>
                <a:tc>
                  <a:txBody>
                    <a:bodyPr/>
                    <a:lstStyle/>
                    <a:p>
                      <a:r>
                        <a:rPr lang="en-US" sz="1000"/>
                        <a:t>2908</a:t>
                      </a:r>
                    </a:p>
                  </a:txBody>
                  <a:tcPr/>
                </a:tc>
                <a:tc>
                  <a:txBody>
                    <a:bodyPr/>
                    <a:lstStyle/>
                    <a:p>
                      <a:r>
                        <a:rPr lang="en-US" sz="1000"/>
                        <a:t>5771</a:t>
                      </a:r>
                    </a:p>
                  </a:txBody>
                  <a:tcPr/>
                </a:tc>
                <a:tc>
                  <a:txBody>
                    <a:bodyPr/>
                    <a:lstStyle/>
                    <a:p>
                      <a:r>
                        <a:rPr lang="en-US" sz="1000"/>
                        <a:t>8575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389953"/>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8202</a:t>
                      </a:r>
                    </a:p>
                  </a:txBody>
                  <a:tcPr/>
                </a:tc>
                <a:tc>
                  <a:txBody>
                    <a:bodyPr/>
                    <a:lstStyle/>
                    <a:p>
                      <a:r>
                        <a:rPr lang="en-US" sz="1000"/>
                        <a:t>0</a:t>
                      </a:r>
                    </a:p>
                  </a:txBody>
                  <a:tcPr/>
                </a:tc>
                <a:tc>
                  <a:txBody>
                    <a:bodyPr/>
                    <a:lstStyle/>
                    <a:p>
                      <a:r>
                        <a:rPr lang="en-US" sz="1000"/>
                        <a:t>726</a:t>
                      </a:r>
                    </a:p>
                  </a:txBody>
                  <a:tcPr/>
                </a:tc>
                <a:tc>
                  <a:txBody>
                    <a:bodyPr/>
                    <a:lstStyle/>
                    <a:p>
                      <a:r>
                        <a:rPr lang="en-US" sz="1000"/>
                        <a:t>7705</a:t>
                      </a:r>
                    </a:p>
                  </a:txBody>
                  <a:tcPr/>
                </a:tc>
                <a:tc>
                  <a:txBody>
                    <a:bodyPr/>
                    <a:lstStyle/>
                    <a:p>
                      <a:r>
                        <a:rPr lang="en-US" sz="1000"/>
                        <a:t>8202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36630067"/>
                  </a:ext>
                </a:extLst>
              </a:tr>
              <a:tr h="370840">
                <a:tc>
                  <a:txBody>
                    <a:bodyPr/>
                    <a:lstStyle/>
                    <a:p>
                      <a:r>
                        <a:rPr lang="de-DE" sz="1000" b="1"/>
                        <a:t> NDR Kultur - 2019-03-01 14:05:39 </a:t>
                      </a:r>
                      <a:r>
                        <a:rPr lang="de-DE" sz="1000"/>
                        <a:t> 
 Haben Sie sich bei "Physio" auch so gefürchtet? 😜🎬</a:t>
                      </a:r>
                      <a:endParaRPr lang="en-US" sz="1000"/>
                    </a:p>
                  </a:txBody>
                  <a:tcPr/>
                </a:tc>
                <a:tc>
                  <a:txBody>
                    <a:bodyPr/>
                    <a:lstStyle/>
                    <a:p>
                      <a:r>
                        <a:rPr lang="en-US" sz="1000"/>
                        <a:t>7850</a:t>
                      </a:r>
                    </a:p>
                  </a:txBody>
                  <a:tcPr/>
                </a:tc>
                <a:tc>
                  <a:txBody>
                    <a:bodyPr/>
                    <a:lstStyle/>
                    <a:p>
                      <a:r>
                        <a:rPr lang="en-US" sz="1000"/>
                        <a:t>0</a:t>
                      </a:r>
                    </a:p>
                  </a:txBody>
                  <a:tcPr/>
                </a:tc>
                <a:tc>
                  <a:txBody>
                    <a:bodyPr/>
                    <a:lstStyle/>
                    <a:p>
                      <a:r>
                        <a:rPr lang="en-US" sz="1000"/>
                        <a:t>2110</a:t>
                      </a:r>
                    </a:p>
                  </a:txBody>
                  <a:tcPr/>
                </a:tc>
                <a:tc>
                  <a:txBody>
                    <a:bodyPr/>
                    <a:lstStyle/>
                    <a:p>
                      <a:r>
                        <a:rPr lang="en-US" sz="1000"/>
                        <a:t>5926</a:t>
                      </a:r>
                    </a:p>
                  </a:txBody>
                  <a:tcPr/>
                </a:tc>
                <a:tc>
                  <a:txBody>
                    <a:bodyPr/>
                    <a:lstStyle/>
                    <a:p>
                      <a:r>
                        <a:rPr lang="en-US" sz="1000"/>
                        <a:t>7850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68407186"/>
                  </a:ext>
                </a:extLst>
              </a:tr>
            </a:tbl>
          </a:graphicData>
        </a:graphic>
      </p:graphicFrame>
      <p:sp>
        <p:nvSpPr>
          <p:cNvPr id="4" name="Text Placeholder 3">
            <a:extLst>
              <a:ext uri="{FF2B5EF4-FFF2-40B4-BE49-F238E27FC236}">
                <a16:creationId xmlns:a16="http://schemas.microsoft.com/office/drawing/2014/main" id="{00EB2E57-E455-4967-9E68-7AB6ADDC0922}"/>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4031751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C7BAD-7A18-4421-BD5A-A36E0EED28C3}"/>
              </a:ext>
            </a:extLst>
          </p:cNvPr>
          <p:cNvSpPr>
            <a:spLocks noGrp="1"/>
          </p:cNvSpPr>
          <p:nvPr>
            <p:ph type="title"/>
          </p:nvPr>
        </p:nvSpPr>
        <p:spPr/>
        <p:txBody>
          <a:bodyPr/>
          <a:lstStyle/>
          <a:p>
            <a:r>
              <a:rPr lang="de-DE"/>
              <a:t>Facebook Eigene Posts - Aktive Nutzer - Export | NDR Kultur</a:t>
            </a:r>
            <a:endParaRPr lang="en-US"/>
          </a:p>
        </p:txBody>
      </p:sp>
      <p:graphicFrame>
        <p:nvGraphicFramePr>
          <p:cNvPr id="5" name="Table Placeholder 4">
            <a:extLst>
              <a:ext uri="{FF2B5EF4-FFF2-40B4-BE49-F238E27FC236}">
                <a16:creationId xmlns:a16="http://schemas.microsoft.com/office/drawing/2014/main" id="{167BF4C7-3397-4E87-8CC0-E0E8A19DD12F}"/>
              </a:ext>
            </a:extLst>
          </p:cNvPr>
          <p:cNvGraphicFramePr>
            <a:graphicFrameLocks noGrp="1"/>
          </p:cNvGraphicFramePr>
          <p:nvPr>
            <p:ph type="tbl" sz="quarter" idx="13"/>
            <p:extLst>
              <p:ext uri="{D42A27DB-BD31-4B8C-83A1-F6EECF244321}">
                <p14:modId xmlns:p14="http://schemas.microsoft.com/office/powerpoint/2010/main" val="1065424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108767791"/>
                    </a:ext>
                  </a:extLst>
                </a:gridCol>
                <a:gridCol w="822960">
                  <a:extLst>
                    <a:ext uri="{9D8B030D-6E8A-4147-A177-3AD203B41FA5}">
                      <a16:colId xmlns:a16="http://schemas.microsoft.com/office/drawing/2014/main" val="1312339620"/>
                    </a:ext>
                  </a:extLst>
                </a:gridCol>
                <a:gridCol w="822960">
                  <a:extLst>
                    <a:ext uri="{9D8B030D-6E8A-4147-A177-3AD203B41FA5}">
                      <a16:colId xmlns:a16="http://schemas.microsoft.com/office/drawing/2014/main" val="1228681218"/>
                    </a:ext>
                  </a:extLst>
                </a:gridCol>
                <a:gridCol w="822960">
                  <a:extLst>
                    <a:ext uri="{9D8B030D-6E8A-4147-A177-3AD203B41FA5}">
                      <a16:colId xmlns:a16="http://schemas.microsoft.com/office/drawing/2014/main" val="3508464997"/>
                    </a:ext>
                  </a:extLst>
                </a:gridCol>
                <a:gridCol w="822960">
                  <a:extLst>
                    <a:ext uri="{9D8B030D-6E8A-4147-A177-3AD203B41FA5}">
                      <a16:colId xmlns:a16="http://schemas.microsoft.com/office/drawing/2014/main" val="951081949"/>
                    </a:ext>
                  </a:extLst>
                </a:gridCol>
                <a:gridCol w="493776">
                  <a:extLst>
                    <a:ext uri="{9D8B030D-6E8A-4147-A177-3AD203B41FA5}">
                      <a16:colId xmlns:a16="http://schemas.microsoft.com/office/drawing/2014/main" val="4000592074"/>
                    </a:ext>
                  </a:extLst>
                </a:gridCol>
                <a:gridCol w="493776">
                  <a:extLst>
                    <a:ext uri="{9D8B030D-6E8A-4147-A177-3AD203B41FA5}">
                      <a16:colId xmlns:a16="http://schemas.microsoft.com/office/drawing/2014/main" val="1144178176"/>
                    </a:ext>
                  </a:extLst>
                </a:gridCol>
                <a:gridCol w="493776">
                  <a:extLst>
                    <a:ext uri="{9D8B030D-6E8A-4147-A177-3AD203B41FA5}">
                      <a16:colId xmlns:a16="http://schemas.microsoft.com/office/drawing/2014/main" val="651387813"/>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012873411"/>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1485</a:t>
                      </a:r>
                    </a:p>
                  </a:txBody>
                  <a:tcPr/>
                </a:tc>
                <a:tc>
                  <a:txBody>
                    <a:bodyPr/>
                    <a:lstStyle/>
                    <a:p>
                      <a:r>
                        <a:rPr lang="en-US" sz="1000"/>
                        <a:t>10183</a:t>
                      </a:r>
                    </a:p>
                  </a:txBody>
                  <a:tcPr/>
                </a:tc>
                <a:tc>
                  <a:txBody>
                    <a:bodyPr/>
                    <a:lstStyle/>
                    <a:p>
                      <a:r>
                        <a:rPr lang="en-US" sz="1000"/>
                        <a:t>14.6 %</a:t>
                      </a:r>
                    </a:p>
                  </a:txBody>
                  <a:tcPr/>
                </a:tc>
                <a:tc>
                  <a:txBody>
                    <a:bodyPr/>
                    <a:lstStyle/>
                    <a:p>
                      <a:r>
                        <a:rPr lang="en-US" sz="1000"/>
                        <a:t>558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28683143"/>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835</a:t>
                      </a:r>
                    </a:p>
                  </a:txBody>
                  <a:tcPr/>
                </a:tc>
                <a:tc>
                  <a:txBody>
                    <a:bodyPr/>
                    <a:lstStyle/>
                    <a:p>
                      <a:r>
                        <a:rPr lang="en-US" sz="1000"/>
                        <a:t>8202</a:t>
                      </a:r>
                    </a:p>
                  </a:txBody>
                  <a:tcPr/>
                </a:tc>
                <a:tc>
                  <a:txBody>
                    <a:bodyPr/>
                    <a:lstStyle/>
                    <a:p>
                      <a:r>
                        <a:rPr lang="en-US" sz="1000"/>
                        <a:t>10.2 %</a:t>
                      </a:r>
                    </a:p>
                  </a:txBody>
                  <a:tcPr/>
                </a:tc>
                <a:tc>
                  <a:txBody>
                    <a:bodyPr/>
                    <a:lstStyle/>
                    <a:p>
                      <a:r>
                        <a:rPr lang="en-US" sz="1000"/>
                        <a:t>118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39226312"/>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543</a:t>
                      </a:r>
                    </a:p>
                  </a:txBody>
                  <a:tcPr/>
                </a:tc>
                <a:tc>
                  <a:txBody>
                    <a:bodyPr/>
                    <a:lstStyle/>
                    <a:p>
                      <a:r>
                        <a:rPr lang="en-US" sz="1000"/>
                        <a:t>8575</a:t>
                      </a:r>
                    </a:p>
                  </a:txBody>
                  <a:tcPr/>
                </a:tc>
                <a:tc>
                  <a:txBody>
                    <a:bodyPr/>
                    <a:lstStyle/>
                    <a:p>
                      <a:r>
                        <a:rPr lang="en-US" sz="1000"/>
                        <a:t>6.3 %</a:t>
                      </a:r>
                    </a:p>
                  </a:txBody>
                  <a:tcPr/>
                </a:tc>
                <a:tc>
                  <a:txBody>
                    <a:bodyPr/>
                    <a:lstStyle/>
                    <a:p>
                      <a:r>
                        <a:rPr lang="en-US" sz="1000"/>
                        <a:t>149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53605425"/>
                  </a:ext>
                </a:extLst>
              </a:tr>
              <a:tr h="370840">
                <a:tc>
                  <a:txBody>
                    <a:bodyPr/>
                    <a:lstStyle/>
                    <a:p>
                      <a:r>
                        <a:rPr lang="de-DE" sz="1000" b="1"/>
                        <a:t> NDR Kultur - 2019-03-26 12:56:08 </a:t>
                      </a:r>
                      <a:r>
                        <a:rPr lang="de-DE" sz="1000"/>
                        <a:t> 
 Die Zeitumstellung wird ab 2021 abgeschafft! Das ergab die Abstimmung des EU-Parlaments in Straßburg.</a:t>
                      </a:r>
                      <a:endParaRPr lang="en-US" sz="1000"/>
                    </a:p>
                  </a:txBody>
                  <a:tcPr/>
                </a:tc>
                <a:tc>
                  <a:txBody>
                    <a:bodyPr/>
                    <a:lstStyle/>
                    <a:p>
                      <a:r>
                        <a:rPr lang="en-US" sz="1000"/>
                        <a:t>535</a:t>
                      </a:r>
                    </a:p>
                  </a:txBody>
                  <a:tcPr/>
                </a:tc>
                <a:tc>
                  <a:txBody>
                    <a:bodyPr/>
                    <a:lstStyle/>
                    <a:p>
                      <a:r>
                        <a:rPr lang="en-US" sz="1000"/>
                        <a:t>6330</a:t>
                      </a:r>
                    </a:p>
                  </a:txBody>
                  <a:tcPr/>
                </a:tc>
                <a:tc>
                  <a:txBody>
                    <a:bodyPr/>
                    <a:lstStyle/>
                    <a:p>
                      <a:r>
                        <a:rPr lang="en-US" sz="1000"/>
                        <a:t>8.5 %</a:t>
                      </a:r>
                    </a:p>
                  </a:txBody>
                  <a:tcPr/>
                </a:tc>
                <a:tc>
                  <a:txBody>
                    <a:bodyPr/>
                    <a:lstStyle/>
                    <a:p>
                      <a:r>
                        <a:rPr lang="en-US" sz="1000"/>
                        <a:t>133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81868607"/>
                  </a:ext>
                </a:extLst>
              </a:tr>
              <a:tr h="370840">
                <a:tc>
                  <a:txBody>
                    <a:bodyPr/>
                    <a:lstStyle/>
                    <a:p>
                      <a:r>
                        <a:rPr lang="de-DE" sz="1000" b="1"/>
                        <a:t> NDR Kultur - 2019-03-13 15:57:40 </a:t>
                      </a:r>
                      <a:r>
                        <a:rPr lang="de-DE" sz="1000"/>
                        <a:t> 
 Wenn Sie wegen Sturm gerade irgendwo feststecken – WDR 3 hat den Schuldigen gefunden 🌬️</a:t>
                      </a:r>
                      <a:endParaRPr lang="en-US" sz="1000"/>
                    </a:p>
                  </a:txBody>
                  <a:tcPr/>
                </a:tc>
                <a:tc>
                  <a:txBody>
                    <a:bodyPr/>
                    <a:lstStyle/>
                    <a:p>
                      <a:r>
                        <a:rPr lang="en-US" sz="1000"/>
                        <a:t>507</a:t>
                      </a:r>
                    </a:p>
                  </a:txBody>
                  <a:tcPr/>
                </a:tc>
                <a:tc>
                  <a:txBody>
                    <a:bodyPr/>
                    <a:lstStyle/>
                    <a:p>
                      <a:r>
                        <a:rPr lang="en-US" sz="1000"/>
                        <a:t>4969</a:t>
                      </a:r>
                    </a:p>
                  </a:txBody>
                  <a:tcPr/>
                </a:tc>
                <a:tc>
                  <a:txBody>
                    <a:bodyPr/>
                    <a:lstStyle/>
                    <a:p>
                      <a:r>
                        <a:rPr lang="en-US" sz="1000"/>
                        <a:t>10.2 %</a:t>
                      </a:r>
                    </a:p>
                  </a:txBody>
                  <a:tcPr/>
                </a:tc>
                <a:tc>
                  <a:txBody>
                    <a:bodyPr/>
                    <a:lstStyle/>
                    <a:p>
                      <a:r>
                        <a:rPr lang="en-US" sz="1000"/>
                        <a:t>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51896676"/>
                  </a:ext>
                </a:extLst>
              </a:tr>
            </a:tbl>
          </a:graphicData>
        </a:graphic>
      </p:graphicFrame>
      <p:sp>
        <p:nvSpPr>
          <p:cNvPr id="4" name="Text Placeholder 3">
            <a:extLst>
              <a:ext uri="{FF2B5EF4-FFF2-40B4-BE49-F238E27FC236}">
                <a16:creationId xmlns:a16="http://schemas.microsoft.com/office/drawing/2014/main" id="{407D2252-A831-4214-932F-EE21C0022743}"/>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950260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37E9B-D3FB-44C4-A63D-CCCA05AD7AA2}"/>
              </a:ext>
            </a:extLst>
          </p:cNvPr>
          <p:cNvSpPr>
            <a:spLocks noGrp="1"/>
          </p:cNvSpPr>
          <p:nvPr>
            <p:ph type="title"/>
          </p:nvPr>
        </p:nvSpPr>
        <p:spPr/>
        <p:txBody>
          <a:bodyPr/>
          <a:lstStyle/>
          <a:p>
            <a:r>
              <a:rPr lang="en-US"/>
              <a:t>Facebook Eigene Posts - I-Rate Aktive Nutzer - Export | NDR Kultur</a:t>
            </a:r>
          </a:p>
        </p:txBody>
      </p:sp>
      <p:graphicFrame>
        <p:nvGraphicFramePr>
          <p:cNvPr id="5" name="Table Placeholder 4">
            <a:extLst>
              <a:ext uri="{FF2B5EF4-FFF2-40B4-BE49-F238E27FC236}">
                <a16:creationId xmlns:a16="http://schemas.microsoft.com/office/drawing/2014/main" id="{F005B5AC-FADB-4430-B96F-A933EC920F42}"/>
              </a:ext>
            </a:extLst>
          </p:cNvPr>
          <p:cNvGraphicFramePr>
            <a:graphicFrameLocks noGrp="1"/>
          </p:cNvGraphicFramePr>
          <p:nvPr>
            <p:ph type="tbl" sz="quarter" idx="13"/>
            <p:extLst>
              <p:ext uri="{D42A27DB-BD31-4B8C-83A1-F6EECF244321}">
                <p14:modId xmlns:p14="http://schemas.microsoft.com/office/powerpoint/2010/main" val="2800715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34905512"/>
                    </a:ext>
                  </a:extLst>
                </a:gridCol>
                <a:gridCol w="822960">
                  <a:extLst>
                    <a:ext uri="{9D8B030D-6E8A-4147-A177-3AD203B41FA5}">
                      <a16:colId xmlns:a16="http://schemas.microsoft.com/office/drawing/2014/main" val="377900151"/>
                    </a:ext>
                  </a:extLst>
                </a:gridCol>
                <a:gridCol w="822960">
                  <a:extLst>
                    <a:ext uri="{9D8B030D-6E8A-4147-A177-3AD203B41FA5}">
                      <a16:colId xmlns:a16="http://schemas.microsoft.com/office/drawing/2014/main" val="4234965776"/>
                    </a:ext>
                  </a:extLst>
                </a:gridCol>
                <a:gridCol w="822960">
                  <a:extLst>
                    <a:ext uri="{9D8B030D-6E8A-4147-A177-3AD203B41FA5}">
                      <a16:colId xmlns:a16="http://schemas.microsoft.com/office/drawing/2014/main" val="635708790"/>
                    </a:ext>
                  </a:extLst>
                </a:gridCol>
                <a:gridCol w="822960">
                  <a:extLst>
                    <a:ext uri="{9D8B030D-6E8A-4147-A177-3AD203B41FA5}">
                      <a16:colId xmlns:a16="http://schemas.microsoft.com/office/drawing/2014/main" val="465587783"/>
                    </a:ext>
                  </a:extLst>
                </a:gridCol>
                <a:gridCol w="822960">
                  <a:extLst>
                    <a:ext uri="{9D8B030D-6E8A-4147-A177-3AD203B41FA5}">
                      <a16:colId xmlns:a16="http://schemas.microsoft.com/office/drawing/2014/main" val="3700291497"/>
                    </a:ext>
                  </a:extLst>
                </a:gridCol>
                <a:gridCol w="822960">
                  <a:extLst>
                    <a:ext uri="{9D8B030D-6E8A-4147-A177-3AD203B41FA5}">
                      <a16:colId xmlns:a16="http://schemas.microsoft.com/office/drawing/2014/main" val="820156167"/>
                    </a:ext>
                  </a:extLst>
                </a:gridCol>
                <a:gridCol w="822960">
                  <a:extLst>
                    <a:ext uri="{9D8B030D-6E8A-4147-A177-3AD203B41FA5}">
                      <a16:colId xmlns:a16="http://schemas.microsoft.com/office/drawing/2014/main" val="144923496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970496436"/>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14.6 %</a:t>
                      </a:r>
                    </a:p>
                  </a:txBody>
                  <a:tcPr/>
                </a:tc>
                <a:tc>
                  <a:txBody>
                    <a:bodyPr/>
                    <a:lstStyle/>
                    <a:p>
                      <a:r>
                        <a:rPr lang="en-US" sz="1000"/>
                        <a:t>1485</a:t>
                      </a:r>
                    </a:p>
                  </a:txBody>
                  <a:tcPr/>
                </a:tc>
                <a:tc>
                  <a:txBody>
                    <a:bodyPr/>
                    <a:lstStyle/>
                    <a:p>
                      <a:r>
                        <a:rPr lang="en-US" sz="1000"/>
                        <a:t>10183</a:t>
                      </a:r>
                    </a:p>
                  </a:txBody>
                  <a:tcPr/>
                </a:tc>
                <a:tc>
                  <a:txBody>
                    <a:bodyPr/>
                    <a:lstStyle/>
                    <a:p>
                      <a:r>
                        <a:rPr lang="en-US" sz="1000"/>
                        <a:t>558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3728433"/>
                  </a:ext>
                </a:extLst>
              </a:tr>
              <a:tr h="370840">
                <a:tc>
                  <a:txBody>
                    <a:bodyPr/>
                    <a:lstStyle/>
                    <a:p>
                      <a:r>
                        <a:rPr lang="de-DE" sz="1000" b="1"/>
                        <a:t> NDR Kultur - 2019-03-21 13:43:23 </a:t>
                      </a:r>
                      <a:r>
                        <a:rPr lang="de-DE" sz="1000"/>
                        <a:t> 
 Kleiner Hinweis: Heute wäre der Komponist 180 Jahre alt geworden! 🔍😄</a:t>
                      </a:r>
                      <a:endParaRPr lang="en-US" sz="1000"/>
                    </a:p>
                  </a:txBody>
                  <a:tcPr/>
                </a:tc>
                <a:tc>
                  <a:txBody>
                    <a:bodyPr/>
                    <a:lstStyle/>
                    <a:p>
                      <a:r>
                        <a:rPr lang="en-US" sz="1000"/>
                        <a:t>13.7 %</a:t>
                      </a:r>
                    </a:p>
                  </a:txBody>
                  <a:tcPr/>
                </a:tc>
                <a:tc>
                  <a:txBody>
                    <a:bodyPr/>
                    <a:lstStyle/>
                    <a:p>
                      <a:r>
                        <a:rPr lang="en-US" sz="1000"/>
                        <a:t>453</a:t>
                      </a:r>
                    </a:p>
                  </a:txBody>
                  <a:tcPr/>
                </a:tc>
                <a:tc>
                  <a:txBody>
                    <a:bodyPr/>
                    <a:lstStyle/>
                    <a:p>
                      <a:r>
                        <a:rPr lang="en-US" sz="1000"/>
                        <a:t>3309</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56842714"/>
                  </a:ext>
                </a:extLst>
              </a:tr>
              <a:tr h="370840">
                <a:tc>
                  <a:txBody>
                    <a:bodyPr/>
                    <a:lstStyle/>
                    <a:p>
                      <a:r>
                        <a:rPr lang="de-DE" sz="1000" b="1"/>
                        <a:t> NDR Kultur - 2019-03-19 09:33:00 </a:t>
                      </a:r>
                      <a:r>
                        <a:rPr lang="de-DE" sz="1000"/>
                        <a:t> 
 "Das Gendersternchen als solches habe ich selten in meinen Texten - ich ziehe es vor, auszuschreiben. In Reden schreibe ich zum Beispiel: 'Guten Abend, werte Autoren, werte Autorinnen und nonbinäre Persönlichkeiten.'"</a:t>
                      </a:r>
                      <a:endParaRPr lang="en-US" sz="1000"/>
                    </a:p>
                  </a:txBody>
                  <a:tcPr/>
                </a:tc>
                <a:tc>
                  <a:txBody>
                    <a:bodyPr/>
                    <a:lstStyle/>
                    <a:p>
                      <a:r>
                        <a:rPr lang="en-US" sz="1000"/>
                        <a:t>10.4 %</a:t>
                      </a:r>
                    </a:p>
                  </a:txBody>
                  <a:tcPr/>
                </a:tc>
                <a:tc>
                  <a:txBody>
                    <a:bodyPr/>
                    <a:lstStyle/>
                    <a:p>
                      <a:r>
                        <a:rPr lang="en-US" sz="1000"/>
                        <a:t>268</a:t>
                      </a:r>
                    </a:p>
                  </a:txBody>
                  <a:tcPr/>
                </a:tc>
                <a:tc>
                  <a:txBody>
                    <a:bodyPr/>
                    <a:lstStyle/>
                    <a:p>
                      <a:r>
                        <a:rPr lang="en-US" sz="1000"/>
                        <a:t>2577</a:t>
                      </a:r>
                    </a:p>
                  </a:txBody>
                  <a:tcPr/>
                </a:tc>
                <a:tc>
                  <a:txBody>
                    <a:bodyPr/>
                    <a:lstStyle/>
                    <a:p>
                      <a:r>
                        <a:rPr lang="en-US" sz="1000"/>
                        <a:t>14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31850466"/>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10.2 %</a:t>
                      </a:r>
                    </a:p>
                  </a:txBody>
                  <a:tcPr/>
                </a:tc>
                <a:tc>
                  <a:txBody>
                    <a:bodyPr/>
                    <a:lstStyle/>
                    <a:p>
                      <a:r>
                        <a:rPr lang="en-US" sz="1000"/>
                        <a:t>835</a:t>
                      </a:r>
                    </a:p>
                  </a:txBody>
                  <a:tcPr/>
                </a:tc>
                <a:tc>
                  <a:txBody>
                    <a:bodyPr/>
                    <a:lstStyle/>
                    <a:p>
                      <a:r>
                        <a:rPr lang="en-US" sz="1000"/>
                        <a:t>8202</a:t>
                      </a:r>
                    </a:p>
                  </a:txBody>
                  <a:tcPr/>
                </a:tc>
                <a:tc>
                  <a:txBody>
                    <a:bodyPr/>
                    <a:lstStyle/>
                    <a:p>
                      <a:r>
                        <a:rPr lang="en-US" sz="1000"/>
                        <a:t>118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29972769"/>
                  </a:ext>
                </a:extLst>
              </a:tr>
              <a:tr h="370840">
                <a:tc>
                  <a:txBody>
                    <a:bodyPr/>
                    <a:lstStyle/>
                    <a:p>
                      <a:r>
                        <a:rPr lang="de-DE" sz="1000" b="1"/>
                        <a:t> NDR Kultur - 2019-03-13 15:57:40 </a:t>
                      </a:r>
                      <a:r>
                        <a:rPr lang="de-DE" sz="1000"/>
                        <a:t> 
 Wenn Sie wegen Sturm gerade irgendwo feststecken – WDR 3 hat den Schuldigen gefunden 🌬️</a:t>
                      </a:r>
                      <a:endParaRPr lang="en-US" sz="1000"/>
                    </a:p>
                  </a:txBody>
                  <a:tcPr/>
                </a:tc>
                <a:tc>
                  <a:txBody>
                    <a:bodyPr/>
                    <a:lstStyle/>
                    <a:p>
                      <a:r>
                        <a:rPr lang="en-US" sz="1000"/>
                        <a:t>10.2 %</a:t>
                      </a:r>
                    </a:p>
                  </a:txBody>
                  <a:tcPr/>
                </a:tc>
                <a:tc>
                  <a:txBody>
                    <a:bodyPr/>
                    <a:lstStyle/>
                    <a:p>
                      <a:r>
                        <a:rPr lang="en-US" sz="1000"/>
                        <a:t>507</a:t>
                      </a:r>
                    </a:p>
                  </a:txBody>
                  <a:tcPr/>
                </a:tc>
                <a:tc>
                  <a:txBody>
                    <a:bodyPr/>
                    <a:lstStyle/>
                    <a:p>
                      <a:r>
                        <a:rPr lang="en-US" sz="1000"/>
                        <a:t>4969</a:t>
                      </a:r>
                    </a:p>
                  </a:txBody>
                  <a:tcPr/>
                </a:tc>
                <a:tc>
                  <a:txBody>
                    <a:bodyPr/>
                    <a:lstStyle/>
                    <a:p>
                      <a:r>
                        <a:rPr lang="en-US" sz="1000"/>
                        <a:t>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28974480"/>
                  </a:ext>
                </a:extLst>
              </a:tr>
            </a:tbl>
          </a:graphicData>
        </a:graphic>
      </p:graphicFrame>
      <p:sp>
        <p:nvSpPr>
          <p:cNvPr id="4" name="Text Placeholder 3">
            <a:extLst>
              <a:ext uri="{FF2B5EF4-FFF2-40B4-BE49-F238E27FC236}">
                <a16:creationId xmlns:a16="http://schemas.microsoft.com/office/drawing/2014/main" id="{2B677796-651C-47CD-9B1E-0D75169A95EE}"/>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743462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0863F-3CBA-483D-B635-064733BFDE4F}"/>
              </a:ext>
            </a:extLst>
          </p:cNvPr>
          <p:cNvSpPr>
            <a:spLocks noGrp="1"/>
          </p:cNvSpPr>
          <p:nvPr>
            <p:ph type="title"/>
          </p:nvPr>
        </p:nvSpPr>
        <p:spPr/>
        <p:txBody>
          <a:bodyPr/>
          <a:lstStyle/>
          <a:p>
            <a:r>
              <a:rPr lang="en-US"/>
              <a:t>Facebook Eigene Posts - I-Rate Aktive Nutzer-Flop - Export | NDR Kultur</a:t>
            </a:r>
          </a:p>
        </p:txBody>
      </p:sp>
      <p:graphicFrame>
        <p:nvGraphicFramePr>
          <p:cNvPr id="5" name="Table Placeholder 4">
            <a:extLst>
              <a:ext uri="{FF2B5EF4-FFF2-40B4-BE49-F238E27FC236}">
                <a16:creationId xmlns:a16="http://schemas.microsoft.com/office/drawing/2014/main" id="{F2A8C36E-3717-4E27-9D71-785C744F7FEB}"/>
              </a:ext>
            </a:extLst>
          </p:cNvPr>
          <p:cNvGraphicFramePr>
            <a:graphicFrameLocks noGrp="1"/>
          </p:cNvGraphicFramePr>
          <p:nvPr>
            <p:ph type="tbl" sz="quarter" idx="13"/>
            <p:extLst>
              <p:ext uri="{D42A27DB-BD31-4B8C-83A1-F6EECF244321}">
                <p14:modId xmlns:p14="http://schemas.microsoft.com/office/powerpoint/2010/main" val="1806613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86781746"/>
                    </a:ext>
                  </a:extLst>
                </a:gridCol>
                <a:gridCol w="822960">
                  <a:extLst>
                    <a:ext uri="{9D8B030D-6E8A-4147-A177-3AD203B41FA5}">
                      <a16:colId xmlns:a16="http://schemas.microsoft.com/office/drawing/2014/main" val="3969336183"/>
                    </a:ext>
                  </a:extLst>
                </a:gridCol>
                <a:gridCol w="822960">
                  <a:extLst>
                    <a:ext uri="{9D8B030D-6E8A-4147-A177-3AD203B41FA5}">
                      <a16:colId xmlns:a16="http://schemas.microsoft.com/office/drawing/2014/main" val="2381174086"/>
                    </a:ext>
                  </a:extLst>
                </a:gridCol>
                <a:gridCol w="822960">
                  <a:extLst>
                    <a:ext uri="{9D8B030D-6E8A-4147-A177-3AD203B41FA5}">
                      <a16:colId xmlns:a16="http://schemas.microsoft.com/office/drawing/2014/main" val="2538822479"/>
                    </a:ext>
                  </a:extLst>
                </a:gridCol>
                <a:gridCol w="822960">
                  <a:extLst>
                    <a:ext uri="{9D8B030D-6E8A-4147-A177-3AD203B41FA5}">
                      <a16:colId xmlns:a16="http://schemas.microsoft.com/office/drawing/2014/main" val="2529907961"/>
                    </a:ext>
                  </a:extLst>
                </a:gridCol>
                <a:gridCol w="822960">
                  <a:extLst>
                    <a:ext uri="{9D8B030D-6E8A-4147-A177-3AD203B41FA5}">
                      <a16:colId xmlns:a16="http://schemas.microsoft.com/office/drawing/2014/main" val="2848025914"/>
                    </a:ext>
                  </a:extLst>
                </a:gridCol>
                <a:gridCol w="822960">
                  <a:extLst>
                    <a:ext uri="{9D8B030D-6E8A-4147-A177-3AD203B41FA5}">
                      <a16:colId xmlns:a16="http://schemas.microsoft.com/office/drawing/2014/main" val="4084302048"/>
                    </a:ext>
                  </a:extLst>
                </a:gridCol>
                <a:gridCol w="822960">
                  <a:extLst>
                    <a:ext uri="{9D8B030D-6E8A-4147-A177-3AD203B41FA5}">
                      <a16:colId xmlns:a16="http://schemas.microsoft.com/office/drawing/2014/main" val="33871128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91535880"/>
                  </a:ext>
                </a:extLst>
              </a:tr>
              <a:tr h="370840">
                <a:tc>
                  <a:txBody>
                    <a:bodyPr/>
                    <a:lstStyle/>
                    <a:p>
                      <a:r>
                        <a:rPr lang="de-DE" sz="1000" b="1"/>
                        <a:t> NDR Kultur - 2019-03-26 10:41:49 </a:t>
                      </a:r>
                      <a:r>
                        <a:rPr lang="de-DE" sz="1000"/>
                        <a:t> 
 Museen, Forschungseinrichtungen und WissenschaftlerInnen verfolgen zurzeit die Abstimmung über die EU-Urheberrechtsreform - und sie stellen Forderungen. Nun ist dazu der sogenannte "Herforder Appell" erschienen.</a:t>
                      </a:r>
                      <a:endParaRPr lang="en-US" sz="1000"/>
                    </a:p>
                  </a:txBody>
                  <a:tcPr/>
                </a:tc>
                <a:tc>
                  <a:txBody>
                    <a:bodyPr/>
                    <a:lstStyle/>
                    <a:p>
                      <a:r>
                        <a:rPr lang="en-US" sz="1000"/>
                        <a:t>0.8 %</a:t>
                      </a:r>
                    </a:p>
                  </a:txBody>
                  <a:tcPr/>
                </a:tc>
                <a:tc>
                  <a:txBody>
                    <a:bodyPr/>
                    <a:lstStyle/>
                    <a:p>
                      <a:r>
                        <a:rPr lang="en-US" sz="1000"/>
                        <a:t>15</a:t>
                      </a:r>
                    </a:p>
                  </a:txBody>
                  <a:tcPr/>
                </a:tc>
                <a:tc>
                  <a:txBody>
                    <a:bodyPr/>
                    <a:lstStyle/>
                    <a:p>
                      <a:r>
                        <a:rPr lang="en-US" sz="1000"/>
                        <a:t>1779</a:t>
                      </a:r>
                    </a:p>
                  </a:txBody>
                  <a:tcPr/>
                </a:tc>
                <a:tc>
                  <a:txBody>
                    <a:bodyPr/>
                    <a:lstStyle/>
                    <a:p>
                      <a:r>
                        <a:rPr lang="en-US" sz="1000"/>
                        <a:t>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30822344"/>
                  </a:ext>
                </a:extLst>
              </a:tr>
              <a:tr h="370840">
                <a:tc>
                  <a:txBody>
                    <a:bodyPr/>
                    <a:lstStyle/>
                    <a:p>
                      <a:r>
                        <a:rPr lang="en-US" sz="1000" b="1"/>
                        <a:t> NDR Kultur - 2019-03-01 19:00:02 </a:t>
                      </a:r>
                      <a:r>
                        <a:rPr lang="en-US" sz="1000"/>
                        <a:t> 
 Et voilà! Unser neuer Podcast ist da. 📲🎧
➡ ndr.de/ndrkultur/sendungen/was_fragst_du/index.html</a:t>
                      </a:r>
                    </a:p>
                  </a:txBody>
                  <a:tcPr/>
                </a:tc>
                <a:tc>
                  <a:txBody>
                    <a:bodyPr/>
                    <a:lstStyle/>
                    <a:p>
                      <a:r>
                        <a:rPr lang="en-US" sz="1000"/>
                        <a:t>1.0 %</a:t>
                      </a:r>
                    </a:p>
                  </a:txBody>
                  <a:tcPr/>
                </a:tc>
                <a:tc>
                  <a:txBody>
                    <a:bodyPr/>
                    <a:lstStyle/>
                    <a:p>
                      <a:r>
                        <a:rPr lang="en-US" sz="1000"/>
                        <a:t>303</a:t>
                      </a:r>
                    </a:p>
                  </a:txBody>
                  <a:tcPr/>
                </a:tc>
                <a:tc>
                  <a:txBody>
                    <a:bodyPr/>
                    <a:lstStyle/>
                    <a:p>
                      <a:r>
                        <a:rPr lang="en-US" sz="1000"/>
                        <a:t>30187</a:t>
                      </a:r>
                    </a:p>
                  </a:txBody>
                  <a:tcPr/>
                </a:tc>
                <a:tc>
                  <a:txBody>
                    <a:bodyPr/>
                    <a:lstStyle/>
                    <a:p>
                      <a:r>
                        <a:rPr lang="en-US" sz="1000"/>
                        <a:t>25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71776890"/>
                  </a:ext>
                </a:extLst>
              </a:tr>
              <a:tr h="370840">
                <a:tc>
                  <a:txBody>
                    <a:bodyPr/>
                    <a:lstStyle/>
                    <a:p>
                      <a:r>
                        <a:rPr lang="de-DE" sz="1000" b="1"/>
                        <a:t> NDR Kultur - 2019-03-31 14:21:00 </a:t>
                      </a:r>
                      <a:r>
                        <a:rPr lang="de-DE" sz="1000"/>
                        <a:t> 
 Volker Schlöndorff  ist mit Margarethe von Trotta, Alexander Kluge, Fassbinder, Herzog und Wenders einer der wichtigsten Filmemacher der alten Bundesrepublik!</a:t>
                      </a:r>
                      <a:endParaRPr lang="en-US" sz="1000"/>
                    </a:p>
                  </a:txBody>
                  <a:tcPr/>
                </a:tc>
                <a:tc>
                  <a:txBody>
                    <a:bodyPr/>
                    <a:lstStyle/>
                    <a:p>
                      <a:r>
                        <a:rPr lang="en-US" sz="1000"/>
                        <a:t>1.0 %</a:t>
                      </a:r>
                    </a:p>
                  </a:txBody>
                  <a:tcPr/>
                </a:tc>
                <a:tc>
                  <a:txBody>
                    <a:bodyPr/>
                    <a:lstStyle/>
                    <a:p>
                      <a:r>
                        <a:rPr lang="en-US" sz="1000"/>
                        <a:t>30</a:t>
                      </a:r>
                    </a:p>
                  </a:txBody>
                  <a:tcPr/>
                </a:tc>
                <a:tc>
                  <a:txBody>
                    <a:bodyPr/>
                    <a:lstStyle/>
                    <a:p>
                      <a:r>
                        <a:rPr lang="en-US" sz="1000"/>
                        <a:t>2875</a:t>
                      </a:r>
                    </a:p>
                  </a:txBody>
                  <a:tcPr/>
                </a:tc>
                <a:tc>
                  <a:txBody>
                    <a:bodyPr/>
                    <a:lstStyle/>
                    <a:p>
                      <a:r>
                        <a:rPr lang="en-US" sz="1000"/>
                        <a:t>14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22897998"/>
                  </a:ext>
                </a:extLst>
              </a:tr>
              <a:tr h="370840">
                <a:tc>
                  <a:txBody>
                    <a:bodyPr/>
                    <a:lstStyle/>
                    <a:p>
                      <a:r>
                        <a:rPr lang="de-DE" sz="1000" b="1"/>
                        <a:t> NDR Kultur - 2019-03-10 10:13:00 </a:t>
                      </a:r>
                      <a:r>
                        <a:rPr lang="de-DE" sz="1000"/>
                        <a:t> 
 "Kirschblüten und Dämonen" heißt der neue Film von Doris Dörrie - jetzt im Kino!</a:t>
                      </a:r>
                      <a:endParaRPr lang="en-US" sz="1000"/>
                    </a:p>
                  </a:txBody>
                  <a:tcPr/>
                </a:tc>
                <a:tc>
                  <a:txBody>
                    <a:bodyPr/>
                    <a:lstStyle/>
                    <a:p>
                      <a:r>
                        <a:rPr lang="en-US" sz="1000"/>
                        <a:t>1.0 %</a:t>
                      </a:r>
                    </a:p>
                  </a:txBody>
                  <a:tcPr/>
                </a:tc>
                <a:tc>
                  <a:txBody>
                    <a:bodyPr/>
                    <a:lstStyle/>
                    <a:p>
                      <a:r>
                        <a:rPr lang="en-US" sz="1000"/>
                        <a:t>26</a:t>
                      </a:r>
                    </a:p>
                  </a:txBody>
                  <a:tcPr/>
                </a:tc>
                <a:tc>
                  <a:txBody>
                    <a:bodyPr/>
                    <a:lstStyle/>
                    <a:p>
                      <a:r>
                        <a:rPr lang="en-US" sz="1000"/>
                        <a:t>2612</a:t>
                      </a:r>
                    </a:p>
                  </a:txBody>
                  <a:tcPr/>
                </a:tc>
                <a:tc>
                  <a:txBody>
                    <a:bodyPr/>
                    <a:lstStyle/>
                    <a:p>
                      <a:r>
                        <a:rPr lang="en-US" sz="1000"/>
                        <a:t>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5245747"/>
                  </a:ext>
                </a:extLst>
              </a:tr>
              <a:tr h="370840">
                <a:tc>
                  <a:txBody>
                    <a:bodyPr/>
                    <a:lstStyle/>
                    <a:p>
                      <a:r>
                        <a:rPr lang="de-DE" sz="1000" b="1"/>
                        <a:t> NDR Kultur - 2019-03-14 13:43:04 </a:t>
                      </a:r>
                      <a:r>
                        <a:rPr lang="de-DE" sz="1000"/>
                        <a:t> 
 Wegfallende Arbeitsplätze, Nachhaltigkeit, selbstfahrende Autos: Wie sieht die Zukunft der Mobilität aus? Am Staatstheater Braunschweig geht man diesen Fragen auf der Theaterbühne nach.</a:t>
                      </a:r>
                      <a:endParaRPr lang="en-US" sz="1000"/>
                    </a:p>
                  </a:txBody>
                  <a:tcPr/>
                </a:tc>
                <a:tc>
                  <a:txBody>
                    <a:bodyPr/>
                    <a:lstStyle/>
                    <a:p>
                      <a:r>
                        <a:rPr lang="en-US" sz="1000"/>
                        <a:t>1.0 %</a:t>
                      </a:r>
                    </a:p>
                  </a:txBody>
                  <a:tcPr/>
                </a:tc>
                <a:tc>
                  <a:txBody>
                    <a:bodyPr/>
                    <a:lstStyle/>
                    <a:p>
                      <a:r>
                        <a:rPr lang="en-US" sz="1000"/>
                        <a:t>20</a:t>
                      </a:r>
                    </a:p>
                  </a:txBody>
                  <a:tcPr/>
                </a:tc>
                <a:tc>
                  <a:txBody>
                    <a:bodyPr/>
                    <a:lstStyle/>
                    <a:p>
                      <a:r>
                        <a:rPr lang="en-US" sz="1000"/>
                        <a:t>2036</a:t>
                      </a:r>
                    </a:p>
                  </a:txBody>
                  <a:tcPr/>
                </a:tc>
                <a:tc>
                  <a:txBody>
                    <a:bodyPr/>
                    <a:lstStyle/>
                    <a:p>
                      <a:r>
                        <a:rPr lang="en-US" sz="1000"/>
                        <a:t>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15670755"/>
                  </a:ext>
                </a:extLst>
              </a:tr>
            </a:tbl>
          </a:graphicData>
        </a:graphic>
      </p:graphicFrame>
      <p:sp>
        <p:nvSpPr>
          <p:cNvPr id="4" name="Text Placeholder 3">
            <a:extLst>
              <a:ext uri="{FF2B5EF4-FFF2-40B4-BE49-F238E27FC236}">
                <a16:creationId xmlns:a16="http://schemas.microsoft.com/office/drawing/2014/main" id="{321DE3AE-F758-4919-9FFC-572E085AF5BC}"/>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776443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7D421-E544-4F04-9E81-BEE9284F92D9}"/>
              </a:ext>
            </a:extLst>
          </p:cNvPr>
          <p:cNvSpPr>
            <a:spLocks noGrp="1"/>
          </p:cNvSpPr>
          <p:nvPr>
            <p:ph type="title"/>
          </p:nvPr>
        </p:nvSpPr>
        <p:spPr/>
        <p:txBody>
          <a:bodyPr/>
          <a:lstStyle/>
          <a:p>
            <a:r>
              <a:rPr lang="en-US"/>
              <a:t>Facebook Eigene Post - Summe Interaktionen - Export | NDR Kultur</a:t>
            </a:r>
          </a:p>
        </p:txBody>
      </p:sp>
      <p:graphicFrame>
        <p:nvGraphicFramePr>
          <p:cNvPr id="5" name="Table Placeholder 4">
            <a:extLst>
              <a:ext uri="{FF2B5EF4-FFF2-40B4-BE49-F238E27FC236}">
                <a16:creationId xmlns:a16="http://schemas.microsoft.com/office/drawing/2014/main" id="{11619BC3-E4ED-4F04-9B66-744798CB253D}"/>
              </a:ext>
            </a:extLst>
          </p:cNvPr>
          <p:cNvGraphicFramePr>
            <a:graphicFrameLocks noGrp="1"/>
          </p:cNvGraphicFramePr>
          <p:nvPr>
            <p:ph type="tbl" sz="quarter" idx="13"/>
            <p:extLst>
              <p:ext uri="{D42A27DB-BD31-4B8C-83A1-F6EECF244321}">
                <p14:modId xmlns:p14="http://schemas.microsoft.com/office/powerpoint/2010/main" val="1448832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3518067"/>
                    </a:ext>
                  </a:extLst>
                </a:gridCol>
                <a:gridCol w="822960">
                  <a:extLst>
                    <a:ext uri="{9D8B030D-6E8A-4147-A177-3AD203B41FA5}">
                      <a16:colId xmlns:a16="http://schemas.microsoft.com/office/drawing/2014/main" val="444057639"/>
                    </a:ext>
                  </a:extLst>
                </a:gridCol>
                <a:gridCol w="822960">
                  <a:extLst>
                    <a:ext uri="{9D8B030D-6E8A-4147-A177-3AD203B41FA5}">
                      <a16:colId xmlns:a16="http://schemas.microsoft.com/office/drawing/2014/main" val="2770337884"/>
                    </a:ext>
                  </a:extLst>
                </a:gridCol>
                <a:gridCol w="822960">
                  <a:extLst>
                    <a:ext uri="{9D8B030D-6E8A-4147-A177-3AD203B41FA5}">
                      <a16:colId xmlns:a16="http://schemas.microsoft.com/office/drawing/2014/main" val="2643041871"/>
                    </a:ext>
                  </a:extLst>
                </a:gridCol>
                <a:gridCol w="822960">
                  <a:extLst>
                    <a:ext uri="{9D8B030D-6E8A-4147-A177-3AD203B41FA5}">
                      <a16:colId xmlns:a16="http://schemas.microsoft.com/office/drawing/2014/main" val="2159200182"/>
                    </a:ext>
                  </a:extLst>
                </a:gridCol>
                <a:gridCol w="822960">
                  <a:extLst>
                    <a:ext uri="{9D8B030D-6E8A-4147-A177-3AD203B41FA5}">
                      <a16:colId xmlns:a16="http://schemas.microsoft.com/office/drawing/2014/main" val="4207578816"/>
                    </a:ext>
                  </a:extLst>
                </a:gridCol>
                <a:gridCol w="822960">
                  <a:extLst>
                    <a:ext uri="{9D8B030D-6E8A-4147-A177-3AD203B41FA5}">
                      <a16:colId xmlns:a16="http://schemas.microsoft.com/office/drawing/2014/main" val="3432516266"/>
                    </a:ext>
                  </a:extLst>
                </a:gridCol>
                <a:gridCol w="822960">
                  <a:extLst>
                    <a:ext uri="{9D8B030D-6E8A-4147-A177-3AD203B41FA5}">
                      <a16:colId xmlns:a16="http://schemas.microsoft.com/office/drawing/2014/main" val="758524277"/>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396979953"/>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700</a:t>
                      </a:r>
                    </a:p>
                  </a:txBody>
                  <a:tcPr/>
                </a:tc>
                <a:tc>
                  <a:txBody>
                    <a:bodyPr/>
                    <a:lstStyle/>
                    <a:p>
                      <a:r>
                        <a:rPr lang="en-US" sz="1000"/>
                        <a:t>558</a:t>
                      </a:r>
                    </a:p>
                  </a:txBody>
                  <a:tcPr/>
                </a:tc>
                <a:tc>
                  <a:txBody>
                    <a:bodyPr/>
                    <a:lstStyle/>
                    <a:p>
                      <a:r>
                        <a:rPr lang="en-US" sz="1000"/>
                        <a:t>118</a:t>
                      </a:r>
                    </a:p>
                  </a:txBody>
                  <a:tcPr/>
                </a:tc>
                <a:tc>
                  <a:txBody>
                    <a:bodyPr/>
                    <a:lstStyle/>
                    <a:p>
                      <a:r>
                        <a:rPr lang="en-US" sz="1000"/>
                        <a:t>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48453743"/>
                  </a:ext>
                </a:extLst>
              </a:tr>
              <a:tr h="370840">
                <a:tc>
                  <a:txBody>
                    <a:bodyPr/>
                    <a:lstStyle/>
                    <a:p>
                      <a:r>
                        <a:rPr lang="de-DE" sz="1000" b="1"/>
                        <a:t> NDR Kultur - 2019-03-01 14:05:39 </a:t>
                      </a:r>
                      <a:r>
                        <a:rPr lang="de-DE" sz="1000"/>
                        <a:t> 
 Haben Sie sich bei "Physio" auch so gefürchtet? 😜🎬</a:t>
                      </a:r>
                      <a:endParaRPr lang="en-US" sz="1000"/>
                    </a:p>
                  </a:txBody>
                  <a:tcPr/>
                </a:tc>
                <a:tc>
                  <a:txBody>
                    <a:bodyPr/>
                    <a:lstStyle/>
                    <a:p>
                      <a:r>
                        <a:rPr lang="en-US" sz="1000"/>
                        <a:t>211</a:t>
                      </a:r>
                    </a:p>
                  </a:txBody>
                  <a:tcPr/>
                </a:tc>
                <a:tc>
                  <a:txBody>
                    <a:bodyPr/>
                    <a:lstStyle/>
                    <a:p>
                      <a:r>
                        <a:rPr lang="en-US" sz="1000"/>
                        <a:t>106</a:t>
                      </a:r>
                    </a:p>
                  </a:txBody>
                  <a:tcPr/>
                </a:tc>
                <a:tc>
                  <a:txBody>
                    <a:bodyPr/>
                    <a:lstStyle/>
                    <a:p>
                      <a:r>
                        <a:rPr lang="en-US" sz="1000"/>
                        <a:t>93</a:t>
                      </a:r>
                    </a:p>
                  </a:txBody>
                  <a:tcPr/>
                </a:tc>
                <a:tc>
                  <a:txBody>
                    <a:bodyPr/>
                    <a:lstStyle/>
                    <a:p>
                      <a:r>
                        <a:rPr lang="en-US" sz="1000"/>
                        <a:t>12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70762149"/>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209</a:t>
                      </a:r>
                    </a:p>
                  </a:txBody>
                  <a:tcPr/>
                </a:tc>
                <a:tc>
                  <a:txBody>
                    <a:bodyPr/>
                    <a:lstStyle/>
                    <a:p>
                      <a:r>
                        <a:rPr lang="en-US" sz="1000"/>
                        <a:t>149</a:t>
                      </a:r>
                    </a:p>
                  </a:txBody>
                  <a:tcPr/>
                </a:tc>
                <a:tc>
                  <a:txBody>
                    <a:bodyPr/>
                    <a:lstStyle/>
                    <a:p>
                      <a:r>
                        <a:rPr lang="en-US" sz="1000"/>
                        <a:t>17</a:t>
                      </a:r>
                    </a:p>
                  </a:txBody>
                  <a:tcPr/>
                </a:tc>
                <a:tc>
                  <a:txBody>
                    <a:bodyPr/>
                    <a:lstStyle/>
                    <a:p>
                      <a:r>
                        <a:rPr lang="en-US" sz="1000"/>
                        <a:t>43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27536472"/>
                  </a:ext>
                </a:extLst>
              </a:tr>
              <a:tr h="370840">
                <a:tc>
                  <a:txBody>
                    <a:bodyPr/>
                    <a:lstStyle/>
                    <a:p>
                      <a:r>
                        <a:rPr lang="de-DE" sz="1000" b="1"/>
                        <a:t> NDR Kultur - 2019-03-26 12:56:08 </a:t>
                      </a:r>
                      <a:r>
                        <a:rPr lang="de-DE" sz="1000"/>
                        <a:t> 
 Die Zeitumstellung wird ab 2021 abgeschafft! Das ergab die Abstimmung des EU-Parlaments in Straßburg.</a:t>
                      </a:r>
                      <a:endParaRPr lang="en-US" sz="1000"/>
                    </a:p>
                  </a:txBody>
                  <a:tcPr/>
                </a:tc>
                <a:tc>
                  <a:txBody>
                    <a:bodyPr/>
                    <a:lstStyle/>
                    <a:p>
                      <a:r>
                        <a:rPr lang="en-US" sz="1000"/>
                        <a:t>189</a:t>
                      </a:r>
                    </a:p>
                  </a:txBody>
                  <a:tcPr/>
                </a:tc>
                <a:tc>
                  <a:txBody>
                    <a:bodyPr/>
                    <a:lstStyle/>
                    <a:p>
                      <a:r>
                        <a:rPr lang="en-US" sz="1000"/>
                        <a:t>133</a:t>
                      </a:r>
                    </a:p>
                  </a:txBody>
                  <a:tcPr/>
                </a:tc>
                <a:tc>
                  <a:txBody>
                    <a:bodyPr/>
                    <a:lstStyle/>
                    <a:p>
                      <a:r>
                        <a:rPr lang="en-US" sz="1000"/>
                        <a:t>39</a:t>
                      </a:r>
                    </a:p>
                  </a:txBody>
                  <a:tcPr/>
                </a:tc>
                <a:tc>
                  <a:txBody>
                    <a:bodyPr/>
                    <a:lstStyle/>
                    <a:p>
                      <a:r>
                        <a:rPr lang="en-US" sz="1000"/>
                        <a:t>17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84426518"/>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181</a:t>
                      </a:r>
                    </a:p>
                  </a:txBody>
                  <a:tcPr/>
                </a:tc>
                <a:tc>
                  <a:txBody>
                    <a:bodyPr/>
                    <a:lstStyle/>
                    <a:p>
                      <a:r>
                        <a:rPr lang="en-US" sz="1000"/>
                        <a:t>118</a:t>
                      </a:r>
                    </a:p>
                  </a:txBody>
                  <a:tcPr/>
                </a:tc>
                <a:tc>
                  <a:txBody>
                    <a:bodyPr/>
                    <a:lstStyle/>
                    <a:p>
                      <a:r>
                        <a:rPr lang="en-US" sz="1000"/>
                        <a:t>29</a:t>
                      </a:r>
                    </a:p>
                  </a:txBody>
                  <a:tcPr/>
                </a:tc>
                <a:tc>
                  <a:txBody>
                    <a:bodyPr/>
                    <a:lstStyle/>
                    <a:p>
                      <a:r>
                        <a:rPr lang="en-US" sz="1000"/>
                        <a:t>34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42490553"/>
                  </a:ext>
                </a:extLst>
              </a:tr>
            </a:tbl>
          </a:graphicData>
        </a:graphic>
      </p:graphicFrame>
      <p:sp>
        <p:nvSpPr>
          <p:cNvPr id="4" name="Text Placeholder 3">
            <a:extLst>
              <a:ext uri="{FF2B5EF4-FFF2-40B4-BE49-F238E27FC236}">
                <a16:creationId xmlns:a16="http://schemas.microsoft.com/office/drawing/2014/main" id="{EA5EFFCA-162A-400B-93CC-273ACA04565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794029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B6311-3273-4A39-AFEC-F6BE41A57967}"/>
              </a:ext>
            </a:extLst>
          </p:cNvPr>
          <p:cNvSpPr>
            <a:spLocks noGrp="1"/>
          </p:cNvSpPr>
          <p:nvPr>
            <p:ph type="title"/>
          </p:nvPr>
        </p:nvSpPr>
        <p:spPr/>
        <p:txBody>
          <a:bodyPr/>
          <a:lstStyle/>
          <a:p>
            <a:r>
              <a:rPr lang="en-US"/>
              <a:t>Facebook Eigene Posts - Reaktionen - Export | NDR Kultur - 1 of 3</a:t>
            </a:r>
          </a:p>
        </p:txBody>
      </p:sp>
      <p:graphicFrame>
        <p:nvGraphicFramePr>
          <p:cNvPr id="5" name="Table Placeholder 4">
            <a:extLst>
              <a:ext uri="{FF2B5EF4-FFF2-40B4-BE49-F238E27FC236}">
                <a16:creationId xmlns:a16="http://schemas.microsoft.com/office/drawing/2014/main" id="{F0F4FF15-AB35-400A-AB4C-A691843145D9}"/>
              </a:ext>
            </a:extLst>
          </p:cNvPr>
          <p:cNvGraphicFramePr>
            <a:graphicFrameLocks noGrp="1"/>
          </p:cNvGraphicFramePr>
          <p:nvPr>
            <p:ph type="tbl" sz="quarter" idx="13"/>
            <p:extLst>
              <p:ext uri="{D42A27DB-BD31-4B8C-83A1-F6EECF244321}">
                <p14:modId xmlns:p14="http://schemas.microsoft.com/office/powerpoint/2010/main" val="911554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86686310"/>
                    </a:ext>
                  </a:extLst>
                </a:gridCol>
                <a:gridCol w="822960">
                  <a:extLst>
                    <a:ext uri="{9D8B030D-6E8A-4147-A177-3AD203B41FA5}">
                      <a16:colId xmlns:a16="http://schemas.microsoft.com/office/drawing/2014/main" val="2722059481"/>
                    </a:ext>
                  </a:extLst>
                </a:gridCol>
                <a:gridCol w="493776">
                  <a:extLst>
                    <a:ext uri="{9D8B030D-6E8A-4147-A177-3AD203B41FA5}">
                      <a16:colId xmlns:a16="http://schemas.microsoft.com/office/drawing/2014/main" val="3435918728"/>
                    </a:ext>
                  </a:extLst>
                </a:gridCol>
                <a:gridCol w="493776">
                  <a:extLst>
                    <a:ext uri="{9D8B030D-6E8A-4147-A177-3AD203B41FA5}">
                      <a16:colId xmlns:a16="http://schemas.microsoft.com/office/drawing/2014/main" val="1008704930"/>
                    </a:ext>
                  </a:extLst>
                </a:gridCol>
                <a:gridCol w="493776">
                  <a:extLst>
                    <a:ext uri="{9D8B030D-6E8A-4147-A177-3AD203B41FA5}">
                      <a16:colId xmlns:a16="http://schemas.microsoft.com/office/drawing/2014/main" val="2447623671"/>
                    </a:ext>
                  </a:extLst>
                </a:gridCol>
                <a:gridCol w="493776">
                  <a:extLst>
                    <a:ext uri="{9D8B030D-6E8A-4147-A177-3AD203B41FA5}">
                      <a16:colId xmlns:a16="http://schemas.microsoft.com/office/drawing/2014/main" val="1719106293"/>
                    </a:ext>
                  </a:extLst>
                </a:gridCol>
                <a:gridCol w="493776">
                  <a:extLst>
                    <a:ext uri="{9D8B030D-6E8A-4147-A177-3AD203B41FA5}">
                      <a16:colId xmlns:a16="http://schemas.microsoft.com/office/drawing/2014/main" val="2305773307"/>
                    </a:ext>
                  </a:extLst>
                </a:gridCol>
                <a:gridCol w="493776">
                  <a:extLst>
                    <a:ext uri="{9D8B030D-6E8A-4147-A177-3AD203B41FA5}">
                      <a16:colId xmlns:a16="http://schemas.microsoft.com/office/drawing/2014/main" val="732185457"/>
                    </a:ext>
                  </a:extLst>
                </a:gridCol>
                <a:gridCol w="493776">
                  <a:extLst>
                    <a:ext uri="{9D8B030D-6E8A-4147-A177-3AD203B41FA5}">
                      <a16:colId xmlns:a16="http://schemas.microsoft.com/office/drawing/2014/main" val="3524581960"/>
                    </a:ext>
                  </a:extLst>
                </a:gridCol>
                <a:gridCol w="493776">
                  <a:extLst>
                    <a:ext uri="{9D8B030D-6E8A-4147-A177-3AD203B41FA5}">
                      <a16:colId xmlns:a16="http://schemas.microsoft.com/office/drawing/2014/main" val="250807129"/>
                    </a:ext>
                  </a:extLst>
                </a:gridCol>
                <a:gridCol w="493776">
                  <a:extLst>
                    <a:ext uri="{9D8B030D-6E8A-4147-A177-3AD203B41FA5}">
                      <a16:colId xmlns:a16="http://schemas.microsoft.com/office/drawing/2014/main" val="702754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3628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- 2019-03-14 11:39:09</a:t>
                      </a:r>
                      <a:r>
                        <a:rPr kumimoji="0" lang="de-DE" sz="1000" b="0" i="0" u="none" strike="noStrike" kern="1200" cap="none" spc="0" normalizeH="0" baseline="0" noProof="0">
                          <a:ln>
                            <a:noFill/>
                          </a:ln>
                          <a:solidFill>
                            <a:prstClr val="black"/>
                          </a:solidFill>
                          <a:effectLst/>
                          <a:uLnTx/>
                          <a:uFillTx/>
                          <a:latin typeface="+mn-lt"/>
                          <a:ea typeface="+mn-ea"/>
                          <a:cs typeface="+mn-cs"/>
                        </a:rPr>
                        <a:t>
Was meinen Sie: Sollte die Klima-Aktivistin den Friedensnobelpreis bekommen?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138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- 2019-03-16 11:00:01</a:t>
                      </a:r>
                      <a:r>
                        <a:rPr kumimoji="0" lang="de-DE" sz="1000" b="0" i="0" u="none" strike="noStrike" kern="1200" cap="none" spc="0" normalizeH="0" baseline="0" noProof="0">
                          <a:ln>
                            <a:noFill/>
                          </a:ln>
                          <a:solidFill>
                            <a:prstClr val="black"/>
                          </a:solidFill>
                          <a:effectLst/>
                          <a:uLnTx/>
                          <a:uFillTx/>
                          <a:latin typeface="+mn-lt"/>
                          <a:ea typeface="+mn-ea"/>
                          <a:cs typeface="+mn-cs"/>
                        </a:rPr>
                        <a:t>
Gleichberechtigung, Kitaplätze, Ausbildungsberufe: Gregor Gysi erzählt Michel Abdollahi was seiner Meinung nach von der DDR hätte bleiben können.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Dinge, die in der DDR gut waren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3410018"/>
                  </a:ext>
                </a:extLst>
              </a:tr>
            </a:tbl>
          </a:graphicData>
        </a:graphic>
      </p:graphicFrame>
      <p:sp>
        <p:nvSpPr>
          <p:cNvPr id="4" name="Text Placeholder 3">
            <a:extLst>
              <a:ext uri="{FF2B5EF4-FFF2-40B4-BE49-F238E27FC236}">
                <a16:creationId xmlns:a16="http://schemas.microsoft.com/office/drawing/2014/main" id="{978743BE-3C99-4FB7-B788-F9EB1654157C}"/>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354906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815DE-1984-413B-8914-E86AA3B615FD}"/>
              </a:ext>
            </a:extLst>
          </p:cNvPr>
          <p:cNvSpPr>
            <a:spLocks noGrp="1"/>
          </p:cNvSpPr>
          <p:nvPr>
            <p:ph type="title"/>
          </p:nvPr>
        </p:nvSpPr>
        <p:spPr/>
        <p:txBody>
          <a:bodyPr/>
          <a:lstStyle/>
          <a:p>
            <a:r>
              <a:rPr lang="en-US"/>
              <a:t>Facebook Eigene Posts - Reaktionen - Export | NDR Kultur - 2 of 3</a:t>
            </a:r>
          </a:p>
        </p:txBody>
      </p:sp>
      <p:graphicFrame>
        <p:nvGraphicFramePr>
          <p:cNvPr id="5" name="Table Placeholder 4">
            <a:extLst>
              <a:ext uri="{FF2B5EF4-FFF2-40B4-BE49-F238E27FC236}">
                <a16:creationId xmlns:a16="http://schemas.microsoft.com/office/drawing/2014/main" id="{C540B2DC-3CC0-47DE-B779-854DE9B9B681}"/>
              </a:ext>
            </a:extLst>
          </p:cNvPr>
          <p:cNvGraphicFramePr>
            <a:graphicFrameLocks noGrp="1"/>
          </p:cNvGraphicFramePr>
          <p:nvPr>
            <p:ph type="tbl" sz="quarter" idx="13"/>
            <p:extLst>
              <p:ext uri="{D42A27DB-BD31-4B8C-83A1-F6EECF244321}">
                <p14:modId xmlns:p14="http://schemas.microsoft.com/office/powerpoint/2010/main" val="440802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821087242"/>
                    </a:ext>
                  </a:extLst>
                </a:gridCol>
                <a:gridCol w="822960">
                  <a:extLst>
                    <a:ext uri="{9D8B030D-6E8A-4147-A177-3AD203B41FA5}">
                      <a16:colId xmlns:a16="http://schemas.microsoft.com/office/drawing/2014/main" val="3859422527"/>
                    </a:ext>
                  </a:extLst>
                </a:gridCol>
                <a:gridCol w="493776">
                  <a:extLst>
                    <a:ext uri="{9D8B030D-6E8A-4147-A177-3AD203B41FA5}">
                      <a16:colId xmlns:a16="http://schemas.microsoft.com/office/drawing/2014/main" val="3256933476"/>
                    </a:ext>
                  </a:extLst>
                </a:gridCol>
                <a:gridCol w="493776">
                  <a:extLst>
                    <a:ext uri="{9D8B030D-6E8A-4147-A177-3AD203B41FA5}">
                      <a16:colId xmlns:a16="http://schemas.microsoft.com/office/drawing/2014/main" val="3724980162"/>
                    </a:ext>
                  </a:extLst>
                </a:gridCol>
                <a:gridCol w="493776">
                  <a:extLst>
                    <a:ext uri="{9D8B030D-6E8A-4147-A177-3AD203B41FA5}">
                      <a16:colId xmlns:a16="http://schemas.microsoft.com/office/drawing/2014/main" val="3903424360"/>
                    </a:ext>
                  </a:extLst>
                </a:gridCol>
                <a:gridCol w="493776">
                  <a:extLst>
                    <a:ext uri="{9D8B030D-6E8A-4147-A177-3AD203B41FA5}">
                      <a16:colId xmlns:a16="http://schemas.microsoft.com/office/drawing/2014/main" val="3545333965"/>
                    </a:ext>
                  </a:extLst>
                </a:gridCol>
                <a:gridCol w="493776">
                  <a:extLst>
                    <a:ext uri="{9D8B030D-6E8A-4147-A177-3AD203B41FA5}">
                      <a16:colId xmlns:a16="http://schemas.microsoft.com/office/drawing/2014/main" val="945753780"/>
                    </a:ext>
                  </a:extLst>
                </a:gridCol>
                <a:gridCol w="493776">
                  <a:extLst>
                    <a:ext uri="{9D8B030D-6E8A-4147-A177-3AD203B41FA5}">
                      <a16:colId xmlns:a16="http://schemas.microsoft.com/office/drawing/2014/main" val="952302927"/>
                    </a:ext>
                  </a:extLst>
                </a:gridCol>
                <a:gridCol w="493776">
                  <a:extLst>
                    <a:ext uri="{9D8B030D-6E8A-4147-A177-3AD203B41FA5}">
                      <a16:colId xmlns:a16="http://schemas.microsoft.com/office/drawing/2014/main" val="2685731679"/>
                    </a:ext>
                  </a:extLst>
                </a:gridCol>
                <a:gridCol w="493776">
                  <a:extLst>
                    <a:ext uri="{9D8B030D-6E8A-4147-A177-3AD203B41FA5}">
                      <a16:colId xmlns:a16="http://schemas.microsoft.com/office/drawing/2014/main" val="2316880820"/>
                    </a:ext>
                  </a:extLst>
                </a:gridCol>
                <a:gridCol w="493776">
                  <a:extLst>
                    <a:ext uri="{9D8B030D-6E8A-4147-A177-3AD203B41FA5}">
                      <a16:colId xmlns:a16="http://schemas.microsoft.com/office/drawing/2014/main" val="285715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00350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- 2019-03-26 12:56:08</a:t>
                      </a:r>
                      <a:r>
                        <a:rPr kumimoji="0" lang="de-DE" sz="1000" b="0" i="0" u="none" strike="noStrike" kern="1200" cap="none" spc="0" normalizeH="0" baseline="0" noProof="0">
                          <a:ln>
                            <a:noFill/>
                          </a:ln>
                          <a:solidFill>
                            <a:prstClr val="black"/>
                          </a:solidFill>
                          <a:effectLst/>
                          <a:uLnTx/>
                          <a:uFillTx/>
                          <a:latin typeface="+mn-lt"/>
                          <a:ea typeface="+mn-ea"/>
                          <a:cs typeface="+mn-cs"/>
                        </a:rPr>
                        <a:t>
Die Zeitumstellung wird ab 2021 abgeschafft! Das ergab die Abstimmung des EU-Parlaments in Straßburg.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9637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- 2019-03-14 17:15:25</a:t>
                      </a:r>
                      <a:r>
                        <a:rPr kumimoji="0" lang="de-DE" sz="1000" b="0" i="0" u="none" strike="noStrike" kern="1200" cap="none" spc="0" normalizeH="0" baseline="0" noProof="0">
                          <a:ln>
                            <a:noFill/>
                          </a:ln>
                          <a:solidFill>
                            <a:prstClr val="black"/>
                          </a:solidFill>
                          <a:effectLst/>
                          <a:uLnTx/>
                          <a:uFillTx/>
                          <a:latin typeface="+mn-lt"/>
                          <a:ea typeface="+mn-ea"/>
                          <a:cs typeface="+mn-cs"/>
                        </a:rPr>
                        <a:t>
Unter dem Motto Fridays for Future Deutschland gehen Schüler*Innen jeden Freitag auf die Straße, um für ein Umdenken in der Klimapolitik zu demonstrieren. Nun bekommen sie Rückendeckung aus der Welt der Wissenschaft.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Fridays for Future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4808785"/>
                  </a:ext>
                </a:extLst>
              </a:tr>
            </a:tbl>
          </a:graphicData>
        </a:graphic>
      </p:graphicFrame>
      <p:sp>
        <p:nvSpPr>
          <p:cNvPr id="4" name="Text Placeholder 3">
            <a:extLst>
              <a:ext uri="{FF2B5EF4-FFF2-40B4-BE49-F238E27FC236}">
                <a16:creationId xmlns:a16="http://schemas.microsoft.com/office/drawing/2014/main" id="{FC06B3A1-9755-4B9D-BFDB-8AB02E3F07DC}"/>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303040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D5EB8-E6CA-489E-A13E-B2A95FE67BA5}"/>
              </a:ext>
            </a:extLst>
          </p:cNvPr>
          <p:cNvSpPr>
            <a:spLocks noGrp="1"/>
          </p:cNvSpPr>
          <p:nvPr>
            <p:ph type="title"/>
          </p:nvPr>
        </p:nvSpPr>
        <p:spPr/>
        <p:txBody>
          <a:bodyPr/>
          <a:lstStyle/>
          <a:p>
            <a:r>
              <a:rPr lang="en-US"/>
              <a:t>Facebook Eigene Posts - Reaktionen - Export | NDR Kultur - 3 of 3</a:t>
            </a:r>
          </a:p>
        </p:txBody>
      </p:sp>
      <p:graphicFrame>
        <p:nvGraphicFramePr>
          <p:cNvPr id="5" name="Table Placeholder 4">
            <a:extLst>
              <a:ext uri="{FF2B5EF4-FFF2-40B4-BE49-F238E27FC236}">
                <a16:creationId xmlns:a16="http://schemas.microsoft.com/office/drawing/2014/main" id="{EF3E51F6-819C-43EF-B5C2-35FCE7585203}"/>
              </a:ext>
            </a:extLst>
          </p:cNvPr>
          <p:cNvGraphicFramePr>
            <a:graphicFrameLocks noGrp="1"/>
          </p:cNvGraphicFramePr>
          <p:nvPr>
            <p:ph type="tbl" sz="quarter" idx="13"/>
            <p:extLst>
              <p:ext uri="{D42A27DB-BD31-4B8C-83A1-F6EECF244321}">
                <p14:modId xmlns:p14="http://schemas.microsoft.com/office/powerpoint/2010/main" val="3026529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632008301"/>
                    </a:ext>
                  </a:extLst>
                </a:gridCol>
                <a:gridCol w="822960">
                  <a:extLst>
                    <a:ext uri="{9D8B030D-6E8A-4147-A177-3AD203B41FA5}">
                      <a16:colId xmlns:a16="http://schemas.microsoft.com/office/drawing/2014/main" val="1973290197"/>
                    </a:ext>
                  </a:extLst>
                </a:gridCol>
                <a:gridCol w="493776">
                  <a:extLst>
                    <a:ext uri="{9D8B030D-6E8A-4147-A177-3AD203B41FA5}">
                      <a16:colId xmlns:a16="http://schemas.microsoft.com/office/drawing/2014/main" val="3588573929"/>
                    </a:ext>
                  </a:extLst>
                </a:gridCol>
                <a:gridCol w="493776">
                  <a:extLst>
                    <a:ext uri="{9D8B030D-6E8A-4147-A177-3AD203B41FA5}">
                      <a16:colId xmlns:a16="http://schemas.microsoft.com/office/drawing/2014/main" val="2553256934"/>
                    </a:ext>
                  </a:extLst>
                </a:gridCol>
                <a:gridCol w="493776">
                  <a:extLst>
                    <a:ext uri="{9D8B030D-6E8A-4147-A177-3AD203B41FA5}">
                      <a16:colId xmlns:a16="http://schemas.microsoft.com/office/drawing/2014/main" val="1863962089"/>
                    </a:ext>
                  </a:extLst>
                </a:gridCol>
                <a:gridCol w="493776">
                  <a:extLst>
                    <a:ext uri="{9D8B030D-6E8A-4147-A177-3AD203B41FA5}">
                      <a16:colId xmlns:a16="http://schemas.microsoft.com/office/drawing/2014/main" val="402287065"/>
                    </a:ext>
                  </a:extLst>
                </a:gridCol>
                <a:gridCol w="493776">
                  <a:extLst>
                    <a:ext uri="{9D8B030D-6E8A-4147-A177-3AD203B41FA5}">
                      <a16:colId xmlns:a16="http://schemas.microsoft.com/office/drawing/2014/main" val="3600692693"/>
                    </a:ext>
                  </a:extLst>
                </a:gridCol>
                <a:gridCol w="493776">
                  <a:extLst>
                    <a:ext uri="{9D8B030D-6E8A-4147-A177-3AD203B41FA5}">
                      <a16:colId xmlns:a16="http://schemas.microsoft.com/office/drawing/2014/main" val="3240052072"/>
                    </a:ext>
                  </a:extLst>
                </a:gridCol>
                <a:gridCol w="493776">
                  <a:extLst>
                    <a:ext uri="{9D8B030D-6E8A-4147-A177-3AD203B41FA5}">
                      <a16:colId xmlns:a16="http://schemas.microsoft.com/office/drawing/2014/main" val="1292738653"/>
                    </a:ext>
                  </a:extLst>
                </a:gridCol>
                <a:gridCol w="493776">
                  <a:extLst>
                    <a:ext uri="{9D8B030D-6E8A-4147-A177-3AD203B41FA5}">
                      <a16:colId xmlns:a16="http://schemas.microsoft.com/office/drawing/2014/main" val="3922630875"/>
                    </a:ext>
                  </a:extLst>
                </a:gridCol>
                <a:gridCol w="493776">
                  <a:extLst>
                    <a:ext uri="{9D8B030D-6E8A-4147-A177-3AD203B41FA5}">
                      <a16:colId xmlns:a16="http://schemas.microsoft.com/office/drawing/2014/main" val="2354937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4833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- 2019-03-29 14:05:00</a:t>
                      </a:r>
                      <a:r>
                        <a:rPr kumimoji="0" lang="en-US" sz="1000" b="0" i="0" u="none" strike="noStrike" kern="1200" cap="none" spc="0" normalizeH="0" baseline="0" noProof="0">
                          <a:ln>
                            <a:noFill/>
                          </a:ln>
                          <a:solidFill>
                            <a:prstClr val="black"/>
                          </a:solidFill>
                          <a:effectLst/>
                          <a:uLnTx/>
                          <a:uFillTx/>
                          <a:latin typeface="+mn-lt"/>
                          <a:ea typeface="+mn-ea"/>
                          <a:cs typeface="+mn-cs"/>
                        </a:rPr>
                        <a:t>
Der Countdown läuft! Wir wünschen Ihnen ein wunderbares Wochenende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Rui Lopes
n/a
Cats and a metronome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2783517"/>
                  </a:ext>
                </a:extLst>
              </a:tr>
            </a:tbl>
          </a:graphicData>
        </a:graphic>
      </p:graphicFrame>
      <p:sp>
        <p:nvSpPr>
          <p:cNvPr id="4" name="Text Placeholder 3">
            <a:extLst>
              <a:ext uri="{FF2B5EF4-FFF2-40B4-BE49-F238E27FC236}">
                <a16:creationId xmlns:a16="http://schemas.microsoft.com/office/drawing/2014/main" id="{46EB2EF4-663A-478A-89D2-5313C63BFECE}"/>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6500463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590DA-BB82-4A6D-8F51-F4823257B6B8}"/>
              </a:ext>
            </a:extLst>
          </p:cNvPr>
          <p:cNvSpPr>
            <a:spLocks noGrp="1"/>
          </p:cNvSpPr>
          <p:nvPr>
            <p:ph type="title"/>
          </p:nvPr>
        </p:nvSpPr>
        <p:spPr/>
        <p:txBody>
          <a:bodyPr/>
          <a:lstStyle/>
          <a:p>
            <a:r>
              <a:rPr lang="de-DE"/>
              <a:t>Eigene Posts - Videostarts - Profil-bezogene Nutzung | NDR Kultur</a:t>
            </a:r>
            <a:endParaRPr lang="en-US"/>
          </a:p>
        </p:txBody>
      </p:sp>
      <p:graphicFrame>
        <p:nvGraphicFramePr>
          <p:cNvPr id="5" name="Table Placeholder 4">
            <a:extLst>
              <a:ext uri="{FF2B5EF4-FFF2-40B4-BE49-F238E27FC236}">
                <a16:creationId xmlns:a16="http://schemas.microsoft.com/office/drawing/2014/main" id="{872E71D0-9D0F-40A1-B539-E82A242AF629}"/>
              </a:ext>
            </a:extLst>
          </p:cNvPr>
          <p:cNvGraphicFramePr>
            <a:graphicFrameLocks noGrp="1"/>
          </p:cNvGraphicFramePr>
          <p:nvPr>
            <p:ph type="tbl" sz="quarter" idx="13"/>
            <p:extLst>
              <p:ext uri="{D42A27DB-BD31-4B8C-83A1-F6EECF244321}">
                <p14:modId xmlns:p14="http://schemas.microsoft.com/office/powerpoint/2010/main" val="4209874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5882047"/>
                    </a:ext>
                  </a:extLst>
                </a:gridCol>
                <a:gridCol w="822960">
                  <a:extLst>
                    <a:ext uri="{9D8B030D-6E8A-4147-A177-3AD203B41FA5}">
                      <a16:colId xmlns:a16="http://schemas.microsoft.com/office/drawing/2014/main" val="2838114529"/>
                    </a:ext>
                  </a:extLst>
                </a:gridCol>
                <a:gridCol w="822960">
                  <a:extLst>
                    <a:ext uri="{9D8B030D-6E8A-4147-A177-3AD203B41FA5}">
                      <a16:colId xmlns:a16="http://schemas.microsoft.com/office/drawing/2014/main" val="1324766096"/>
                    </a:ext>
                  </a:extLst>
                </a:gridCol>
                <a:gridCol w="822960">
                  <a:extLst>
                    <a:ext uri="{9D8B030D-6E8A-4147-A177-3AD203B41FA5}">
                      <a16:colId xmlns:a16="http://schemas.microsoft.com/office/drawing/2014/main" val="4134092644"/>
                    </a:ext>
                  </a:extLst>
                </a:gridCol>
                <a:gridCol w="822960">
                  <a:extLst>
                    <a:ext uri="{9D8B030D-6E8A-4147-A177-3AD203B41FA5}">
                      <a16:colId xmlns:a16="http://schemas.microsoft.com/office/drawing/2014/main" val="2775970913"/>
                    </a:ext>
                  </a:extLst>
                </a:gridCol>
                <a:gridCol w="822960">
                  <a:extLst>
                    <a:ext uri="{9D8B030D-6E8A-4147-A177-3AD203B41FA5}">
                      <a16:colId xmlns:a16="http://schemas.microsoft.com/office/drawing/2014/main" val="873776324"/>
                    </a:ext>
                  </a:extLst>
                </a:gridCol>
                <a:gridCol w="822960">
                  <a:extLst>
                    <a:ext uri="{9D8B030D-6E8A-4147-A177-3AD203B41FA5}">
                      <a16:colId xmlns:a16="http://schemas.microsoft.com/office/drawing/2014/main" val="3685153091"/>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2155174898"/>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3127</a:t>
                      </a:r>
                    </a:p>
                  </a:txBody>
                  <a:tcPr/>
                </a:tc>
                <a:tc>
                  <a:txBody>
                    <a:bodyPr/>
                    <a:lstStyle/>
                    <a:p>
                      <a:r>
                        <a:rPr lang="en-US" sz="1000"/>
                        <a:t>1620</a:t>
                      </a:r>
                    </a:p>
                  </a:txBody>
                  <a:tcPr/>
                </a:tc>
                <a:tc>
                  <a:txBody>
                    <a:bodyPr/>
                    <a:lstStyle/>
                    <a:p>
                      <a:r>
                        <a:rPr lang="en-US" sz="1000"/>
                        <a:t>18 %</a:t>
                      </a:r>
                    </a:p>
                  </a:txBody>
                  <a:tcPr/>
                </a:tc>
                <a:tc>
                  <a:txBody>
                    <a:bodyPr/>
                    <a:lstStyle/>
                    <a:p>
                      <a:r>
                        <a:rPr lang="en-US" sz="1000"/>
                        <a:t>1:07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52021387"/>
                  </a:ext>
                </a:extLst>
              </a:tr>
              <a:tr h="370840">
                <a:tc>
                  <a:txBody>
                    <a:bodyPr/>
                    <a:lstStyle/>
                    <a:p>
                      <a:r>
                        <a:rPr lang="de-DE" sz="1000" b="1"/>
                        <a:t> NDR Kultur - 2019-03-28 12:53:11 </a:t>
                      </a:r>
                      <a:r>
                        <a:rPr lang="de-DE" sz="1000"/>
                        <a:t> 
 Seine Bilder von Säuglingen sind oft die ersten – und zugleich die letzten. Klaus Becker fotografiert "Sternenkinder", Babys, die schon im Mutterleib verstorben sind oder kurz nach der Geburt. Für viele Eltern die einzige Erinnerung an ihr Kind.</a:t>
                      </a:r>
                      <a:endParaRPr lang="en-US" sz="1000"/>
                    </a:p>
                  </a:txBody>
                  <a:tcPr/>
                </a:tc>
                <a:tc>
                  <a:txBody>
                    <a:bodyPr/>
                    <a:lstStyle/>
                    <a:p>
                      <a:r>
                        <a:rPr lang="en-US" sz="1000"/>
                        <a:t>2632</a:t>
                      </a:r>
                    </a:p>
                  </a:txBody>
                  <a:tcPr/>
                </a:tc>
                <a:tc>
                  <a:txBody>
                    <a:bodyPr/>
                    <a:lstStyle/>
                    <a:p>
                      <a:r>
                        <a:rPr lang="en-US" sz="1000"/>
                        <a:t>1527</a:t>
                      </a:r>
                    </a:p>
                  </a:txBody>
                  <a:tcPr/>
                </a:tc>
                <a:tc>
                  <a:txBody>
                    <a:bodyPr/>
                    <a:lstStyle/>
                    <a:p>
                      <a:r>
                        <a:rPr lang="en-US" sz="1000"/>
                        <a:t>21 %</a:t>
                      </a:r>
                    </a:p>
                  </a:txBody>
                  <a:tcPr/>
                </a:tc>
                <a:tc>
                  <a:txBody>
                    <a:bodyPr/>
                    <a:lstStyle/>
                    <a:p>
                      <a:r>
                        <a:rPr lang="en-US" sz="1000"/>
                        <a:t>1:13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414934796"/>
                  </a:ext>
                </a:extLst>
              </a:tr>
              <a:tr h="370840">
                <a:tc>
                  <a:txBody>
                    <a:bodyPr/>
                    <a:lstStyle/>
                    <a:p>
                      <a:r>
                        <a:rPr lang="en-US" sz="1000" b="1"/>
                        <a:t> NDR Kultur - 2019-03-04 16:01:05 </a:t>
                      </a:r>
                      <a:r>
                        <a:rPr lang="en-US" sz="1000"/>
                        <a:t> 
 Vorpremiere von Tina - Das Musical: Auf einmal stand Tina Turner persönlich auf der Bühne im Hamburger Operettenhaus. #TINATheMusical
Welche Musicals fehlen aus Ihrer Sicht noch? Madonna, Prince, Julio Iglesias? 😉</a:t>
                      </a:r>
                    </a:p>
                  </a:txBody>
                  <a:tcPr/>
                </a:tc>
                <a:tc>
                  <a:txBody>
                    <a:bodyPr/>
                    <a:lstStyle/>
                    <a:p>
                      <a:r>
                        <a:rPr lang="en-US" sz="1000"/>
                        <a:t>1905</a:t>
                      </a:r>
                    </a:p>
                  </a:txBody>
                  <a:tcPr/>
                </a:tc>
                <a:tc>
                  <a:txBody>
                    <a:bodyPr/>
                    <a:lstStyle/>
                    <a:p>
                      <a:r>
                        <a:rPr lang="en-US" sz="1000"/>
                        <a:t>986</a:t>
                      </a:r>
                    </a:p>
                  </a:txBody>
                  <a:tcPr/>
                </a:tc>
                <a:tc>
                  <a:txBody>
                    <a:bodyPr/>
                    <a:lstStyle/>
                    <a:p>
                      <a:r>
                        <a:rPr lang="en-US" sz="1000"/>
                        <a:t>17 %</a:t>
                      </a:r>
                    </a:p>
                  </a:txBody>
                  <a:tcPr/>
                </a:tc>
                <a:tc>
                  <a:txBody>
                    <a:bodyPr/>
                    <a:lstStyle/>
                    <a:p>
                      <a:r>
                        <a:rPr lang="en-US" sz="1000"/>
                        <a:t>0:57</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331003026"/>
                  </a:ext>
                </a:extLst>
              </a:tr>
              <a:tr h="370840">
                <a:tc>
                  <a:txBody>
                    <a:bodyPr/>
                    <a:lstStyle/>
                    <a:p>
                      <a:r>
                        <a:rPr lang="de-DE" sz="1000" b="1"/>
                        <a:t> NDR Kultur - 2019-03-28 08:34:52 </a:t>
                      </a:r>
                      <a:r>
                        <a:rPr lang="de-DE" sz="1000"/>
                        <a:t> 
 Ausstellungstipp für ein magisches Wochenende 🤩</a:t>
                      </a:r>
                      <a:endParaRPr lang="en-US" sz="1000"/>
                    </a:p>
                  </a:txBody>
                  <a:tcPr/>
                </a:tc>
                <a:tc>
                  <a:txBody>
                    <a:bodyPr/>
                    <a:lstStyle/>
                    <a:p>
                      <a:r>
                        <a:rPr lang="en-US" sz="1000"/>
                        <a:t>2492</a:t>
                      </a:r>
                    </a:p>
                  </a:txBody>
                  <a:tcPr/>
                </a:tc>
                <a:tc>
                  <a:txBody>
                    <a:bodyPr/>
                    <a:lstStyle/>
                    <a:p>
                      <a:r>
                        <a:rPr lang="en-US" sz="1000"/>
                        <a:t>978</a:t>
                      </a:r>
                    </a:p>
                  </a:txBody>
                  <a:tcPr/>
                </a:tc>
                <a:tc>
                  <a:txBody>
                    <a:bodyPr/>
                    <a:lstStyle/>
                    <a:p>
                      <a:r>
                        <a:rPr lang="en-US" sz="1000"/>
                        <a:t>15 %</a:t>
                      </a:r>
                    </a:p>
                  </a:txBody>
                  <a:tcPr/>
                </a:tc>
                <a:tc>
                  <a:txBody>
                    <a:bodyPr/>
                    <a:lstStyle/>
                    <a:p>
                      <a:r>
                        <a:rPr lang="en-US" sz="1000"/>
                        <a:t>0:48</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113524923"/>
                  </a:ext>
                </a:extLst>
              </a:tr>
              <a:tr h="370840">
                <a:tc>
                  <a:txBody>
                    <a:bodyPr/>
                    <a:lstStyle/>
                    <a:p>
                      <a:r>
                        <a:rPr lang="de-DE" sz="1000" b="1"/>
                        <a:t> NDR Kultur - 2019-03-14 17:15:25 </a:t>
                      </a:r>
                      <a:r>
                        <a:rPr lang="de-DE" sz="1000"/>
                        <a:t> 
 Unter dem Motto Fridays for Future Deutschland gehen Schüler*Innen jeden Freitag auf die Straße, um für ein Umdenken in der Klimapolitik zu demonstrieren. Nun bekommen sie Rückendeckung aus der Welt der Wissenschaft.</a:t>
                      </a:r>
                      <a:endParaRPr lang="en-US" sz="1000"/>
                    </a:p>
                  </a:txBody>
                  <a:tcPr/>
                </a:tc>
                <a:tc>
                  <a:txBody>
                    <a:bodyPr/>
                    <a:lstStyle/>
                    <a:p>
                      <a:r>
                        <a:rPr lang="en-US" sz="1000"/>
                        <a:t>2608</a:t>
                      </a:r>
                    </a:p>
                  </a:txBody>
                  <a:tcPr/>
                </a:tc>
                <a:tc>
                  <a:txBody>
                    <a:bodyPr/>
                    <a:lstStyle/>
                    <a:p>
                      <a:r>
                        <a:rPr lang="en-US" sz="1000"/>
                        <a:t>776</a:t>
                      </a:r>
                    </a:p>
                  </a:txBody>
                  <a:tcPr/>
                </a:tc>
                <a:tc>
                  <a:txBody>
                    <a:bodyPr/>
                    <a:lstStyle/>
                    <a:p>
                      <a:r>
                        <a:rPr lang="en-US" sz="1000"/>
                        <a:t>12 %</a:t>
                      </a:r>
                    </a:p>
                  </a:txBody>
                  <a:tcPr/>
                </a:tc>
                <a:tc>
                  <a:txBody>
                    <a:bodyPr/>
                    <a:lstStyle/>
                    <a:p>
                      <a:r>
                        <a:rPr lang="en-US" sz="1000"/>
                        <a:t>0:52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957485667"/>
                  </a:ext>
                </a:extLst>
              </a:tr>
            </a:tbl>
          </a:graphicData>
        </a:graphic>
      </p:graphicFrame>
      <p:sp>
        <p:nvSpPr>
          <p:cNvPr id="4" name="Text Placeholder 3">
            <a:extLst>
              <a:ext uri="{FF2B5EF4-FFF2-40B4-BE49-F238E27FC236}">
                <a16:creationId xmlns:a16="http://schemas.microsoft.com/office/drawing/2014/main" id="{DA65A4DE-B1EC-4AE8-81FC-398CF78CFDA3}"/>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6652002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E8A45-44BB-4777-B216-467AAE624CAE}"/>
              </a:ext>
            </a:extLst>
          </p:cNvPr>
          <p:cNvSpPr>
            <a:spLocks noGrp="1"/>
          </p:cNvSpPr>
          <p:nvPr>
            <p:ph type="title"/>
          </p:nvPr>
        </p:nvSpPr>
        <p:spPr/>
        <p:txBody>
          <a:bodyPr/>
          <a:lstStyle/>
          <a:p>
            <a:r>
              <a:rPr lang="en-US"/>
              <a:t>Facebook Eigene Videos - Crossposts (ohne Ersteller) - Export | NDR Kultur - 1 of 2</a:t>
            </a:r>
          </a:p>
        </p:txBody>
      </p:sp>
      <p:graphicFrame>
        <p:nvGraphicFramePr>
          <p:cNvPr id="5" name="Table Placeholder 4">
            <a:extLst>
              <a:ext uri="{FF2B5EF4-FFF2-40B4-BE49-F238E27FC236}">
                <a16:creationId xmlns:a16="http://schemas.microsoft.com/office/drawing/2014/main" id="{DA2B5DAB-0D5E-40FA-9264-AB8D9C16F21D}"/>
              </a:ext>
            </a:extLst>
          </p:cNvPr>
          <p:cNvGraphicFramePr>
            <a:graphicFrameLocks noGrp="1"/>
          </p:cNvGraphicFramePr>
          <p:nvPr>
            <p:ph type="tbl" sz="quarter" idx="13"/>
            <p:extLst>
              <p:ext uri="{D42A27DB-BD31-4B8C-83A1-F6EECF244321}">
                <p14:modId xmlns:p14="http://schemas.microsoft.com/office/powerpoint/2010/main" val="1444069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449767144"/>
                    </a:ext>
                  </a:extLst>
                </a:gridCol>
                <a:gridCol w="493776">
                  <a:extLst>
                    <a:ext uri="{9D8B030D-6E8A-4147-A177-3AD203B41FA5}">
                      <a16:colId xmlns:a16="http://schemas.microsoft.com/office/drawing/2014/main" val="2276608055"/>
                    </a:ext>
                  </a:extLst>
                </a:gridCol>
                <a:gridCol w="411480">
                  <a:extLst>
                    <a:ext uri="{9D8B030D-6E8A-4147-A177-3AD203B41FA5}">
                      <a16:colId xmlns:a16="http://schemas.microsoft.com/office/drawing/2014/main" val="2965450255"/>
                    </a:ext>
                  </a:extLst>
                </a:gridCol>
                <a:gridCol w="411480">
                  <a:extLst>
                    <a:ext uri="{9D8B030D-6E8A-4147-A177-3AD203B41FA5}">
                      <a16:colId xmlns:a16="http://schemas.microsoft.com/office/drawing/2014/main" val="3600609875"/>
                    </a:ext>
                  </a:extLst>
                </a:gridCol>
                <a:gridCol w="246888">
                  <a:extLst>
                    <a:ext uri="{9D8B030D-6E8A-4147-A177-3AD203B41FA5}">
                      <a16:colId xmlns:a16="http://schemas.microsoft.com/office/drawing/2014/main" val="4281385181"/>
                    </a:ext>
                  </a:extLst>
                </a:gridCol>
                <a:gridCol w="658368">
                  <a:extLst>
                    <a:ext uri="{9D8B030D-6E8A-4147-A177-3AD203B41FA5}">
                      <a16:colId xmlns:a16="http://schemas.microsoft.com/office/drawing/2014/main" val="2651959838"/>
                    </a:ext>
                  </a:extLst>
                </a:gridCol>
                <a:gridCol w="576072">
                  <a:extLst>
                    <a:ext uri="{9D8B030D-6E8A-4147-A177-3AD203B41FA5}">
                      <a16:colId xmlns:a16="http://schemas.microsoft.com/office/drawing/2014/main" val="1732112367"/>
                    </a:ext>
                  </a:extLst>
                </a:gridCol>
                <a:gridCol w="576072">
                  <a:extLst>
                    <a:ext uri="{9D8B030D-6E8A-4147-A177-3AD203B41FA5}">
                      <a16:colId xmlns:a16="http://schemas.microsoft.com/office/drawing/2014/main" val="2378146732"/>
                    </a:ext>
                  </a:extLst>
                </a:gridCol>
                <a:gridCol w="411480">
                  <a:extLst>
                    <a:ext uri="{9D8B030D-6E8A-4147-A177-3AD203B41FA5}">
                      <a16:colId xmlns:a16="http://schemas.microsoft.com/office/drawing/2014/main" val="2907922360"/>
                    </a:ext>
                  </a:extLst>
                </a:gridCol>
                <a:gridCol w="658368">
                  <a:extLst>
                    <a:ext uri="{9D8B030D-6E8A-4147-A177-3AD203B41FA5}">
                      <a16:colId xmlns:a16="http://schemas.microsoft.com/office/drawing/2014/main" val="847763222"/>
                    </a:ext>
                  </a:extLst>
                </a:gridCol>
                <a:gridCol w="329184">
                  <a:extLst>
                    <a:ext uri="{9D8B030D-6E8A-4147-A177-3AD203B41FA5}">
                      <a16:colId xmlns:a16="http://schemas.microsoft.com/office/drawing/2014/main" val="2481611434"/>
                    </a:ext>
                  </a:extLst>
                </a:gridCol>
                <a:gridCol w="493776">
                  <a:extLst>
                    <a:ext uri="{9D8B030D-6E8A-4147-A177-3AD203B41FA5}">
                      <a16:colId xmlns:a16="http://schemas.microsoft.com/office/drawing/2014/main" val="613860360"/>
                    </a:ext>
                  </a:extLst>
                </a:gridCol>
                <a:gridCol w="329184">
                  <a:extLst>
                    <a:ext uri="{9D8B030D-6E8A-4147-A177-3AD203B41FA5}">
                      <a16:colId xmlns:a16="http://schemas.microsoft.com/office/drawing/2014/main" val="178839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0351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- 2019-03-28 12:53:04 </a:t>
                      </a:r>
                      <a:r>
                        <a:rPr kumimoji="0" lang="de-DE" sz="1000" b="0" i="0" u="none" strike="noStrike" kern="1200" cap="none" spc="0" normalizeH="0" baseline="0" noProof="0">
                          <a:ln>
                            <a:noFill/>
                          </a:ln>
                          <a:solidFill>
                            <a:prstClr val="black"/>
                          </a:solidFill>
                          <a:effectLst/>
                          <a:uLnTx/>
                          <a:uFillTx/>
                          <a:latin typeface="+mn-lt"/>
                          <a:ea typeface="+mn-ea"/>
                          <a:cs typeface="+mn-cs"/>
                        </a:rPr>
                        <a:t> 
 Seine Bilder von Säuglingen sind oft die ersten – und zugleich die letzten. Klaus Becker fotografiert "Sternenkinder", Babys, die schon im Mutterleib verstorben sind oder kurz nach der Geburt. Für viele Eltern die einzige Erinnerung an ihr Kind.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907392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Kultur - 2019-03-04 14:03:02 </a:t>
                      </a:r>
                      <a:r>
                        <a:rPr kumimoji="0" lang="en-US" sz="1000" b="0" i="0" u="none" strike="noStrike" kern="1200" cap="none" spc="0" normalizeH="0" baseline="0" noProof="0">
                          <a:ln>
                            <a:noFill/>
                          </a:ln>
                          <a:solidFill>
                            <a:prstClr val="black"/>
                          </a:solidFill>
                          <a:effectLst/>
                          <a:uLnTx/>
                          <a:uFillTx/>
                          <a:latin typeface="+mn-lt"/>
                          <a:ea typeface="+mn-ea"/>
                          <a:cs typeface="+mn-cs"/>
                        </a:rPr>
                        <a:t> 
 Vorpremiere von Tina - Das Musical: Auf einmal stand Tina Turner persönlich auf der Bühne im Hamburger Operettenhaus. #TINATheMusical
Welche Musicals fehlen aus Ihrer Sicht noch? Madonna, Prince, Julio Iglesias?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2695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- 2019-03-27 15:58:01 </a:t>
                      </a:r>
                      <a:r>
                        <a:rPr kumimoji="0" lang="de-DE" sz="1000" b="0" i="0" u="none" strike="noStrike" kern="1200" cap="none" spc="0" normalizeH="0" baseline="0" noProof="0">
                          <a:ln>
                            <a:noFill/>
                          </a:ln>
                          <a:solidFill>
                            <a:prstClr val="black"/>
                          </a:solidFill>
                          <a:effectLst/>
                          <a:uLnTx/>
                          <a:uFillTx/>
                          <a:latin typeface="+mn-lt"/>
                          <a:ea typeface="+mn-ea"/>
                          <a:cs typeface="+mn-cs"/>
                        </a:rPr>
                        <a:t> 
 Ausstellungstipp für ein magisches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662878507"/>
                  </a:ext>
                </a:extLst>
              </a:tr>
            </a:tbl>
          </a:graphicData>
        </a:graphic>
      </p:graphicFrame>
      <p:sp>
        <p:nvSpPr>
          <p:cNvPr id="4" name="Text Placeholder 3">
            <a:extLst>
              <a:ext uri="{FF2B5EF4-FFF2-40B4-BE49-F238E27FC236}">
                <a16:creationId xmlns:a16="http://schemas.microsoft.com/office/drawing/2014/main" id="{670B4B93-E743-420E-9B3B-21CDD332F8C3}"/>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098416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41817-BFCE-432C-9A90-3B114F6DD24E}"/>
              </a:ext>
            </a:extLst>
          </p:cNvPr>
          <p:cNvSpPr>
            <a:spLocks noGrp="1"/>
          </p:cNvSpPr>
          <p:nvPr>
            <p:ph type="title"/>
          </p:nvPr>
        </p:nvSpPr>
        <p:spPr/>
        <p:txBody>
          <a:bodyPr/>
          <a:lstStyle/>
          <a:p>
            <a:r>
              <a:rPr lang="en-US"/>
              <a:t>Facebook Eigene Videos - Crossposts (ohne Ersteller) - Export | NDR Kultur - 2 of 2</a:t>
            </a:r>
          </a:p>
        </p:txBody>
      </p:sp>
      <p:graphicFrame>
        <p:nvGraphicFramePr>
          <p:cNvPr id="5" name="Table Placeholder 4">
            <a:extLst>
              <a:ext uri="{FF2B5EF4-FFF2-40B4-BE49-F238E27FC236}">
                <a16:creationId xmlns:a16="http://schemas.microsoft.com/office/drawing/2014/main" id="{4603AC2C-1637-4026-9CB8-B3E3E28B8171}"/>
              </a:ext>
            </a:extLst>
          </p:cNvPr>
          <p:cNvGraphicFramePr>
            <a:graphicFrameLocks noGrp="1"/>
          </p:cNvGraphicFramePr>
          <p:nvPr>
            <p:ph type="tbl" sz="quarter" idx="13"/>
            <p:extLst>
              <p:ext uri="{D42A27DB-BD31-4B8C-83A1-F6EECF244321}">
                <p14:modId xmlns:p14="http://schemas.microsoft.com/office/powerpoint/2010/main" val="4024987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31026860"/>
                    </a:ext>
                  </a:extLst>
                </a:gridCol>
                <a:gridCol w="493776">
                  <a:extLst>
                    <a:ext uri="{9D8B030D-6E8A-4147-A177-3AD203B41FA5}">
                      <a16:colId xmlns:a16="http://schemas.microsoft.com/office/drawing/2014/main" val="2516517745"/>
                    </a:ext>
                  </a:extLst>
                </a:gridCol>
                <a:gridCol w="411480">
                  <a:extLst>
                    <a:ext uri="{9D8B030D-6E8A-4147-A177-3AD203B41FA5}">
                      <a16:colId xmlns:a16="http://schemas.microsoft.com/office/drawing/2014/main" val="2880931421"/>
                    </a:ext>
                  </a:extLst>
                </a:gridCol>
                <a:gridCol w="411480">
                  <a:extLst>
                    <a:ext uri="{9D8B030D-6E8A-4147-A177-3AD203B41FA5}">
                      <a16:colId xmlns:a16="http://schemas.microsoft.com/office/drawing/2014/main" val="1672247249"/>
                    </a:ext>
                  </a:extLst>
                </a:gridCol>
                <a:gridCol w="246888">
                  <a:extLst>
                    <a:ext uri="{9D8B030D-6E8A-4147-A177-3AD203B41FA5}">
                      <a16:colId xmlns:a16="http://schemas.microsoft.com/office/drawing/2014/main" val="2189071849"/>
                    </a:ext>
                  </a:extLst>
                </a:gridCol>
                <a:gridCol w="658368">
                  <a:extLst>
                    <a:ext uri="{9D8B030D-6E8A-4147-A177-3AD203B41FA5}">
                      <a16:colId xmlns:a16="http://schemas.microsoft.com/office/drawing/2014/main" val="1740621428"/>
                    </a:ext>
                  </a:extLst>
                </a:gridCol>
                <a:gridCol w="576072">
                  <a:extLst>
                    <a:ext uri="{9D8B030D-6E8A-4147-A177-3AD203B41FA5}">
                      <a16:colId xmlns:a16="http://schemas.microsoft.com/office/drawing/2014/main" val="2336899274"/>
                    </a:ext>
                  </a:extLst>
                </a:gridCol>
                <a:gridCol w="576072">
                  <a:extLst>
                    <a:ext uri="{9D8B030D-6E8A-4147-A177-3AD203B41FA5}">
                      <a16:colId xmlns:a16="http://schemas.microsoft.com/office/drawing/2014/main" val="3013707293"/>
                    </a:ext>
                  </a:extLst>
                </a:gridCol>
                <a:gridCol w="411480">
                  <a:extLst>
                    <a:ext uri="{9D8B030D-6E8A-4147-A177-3AD203B41FA5}">
                      <a16:colId xmlns:a16="http://schemas.microsoft.com/office/drawing/2014/main" val="2832298716"/>
                    </a:ext>
                  </a:extLst>
                </a:gridCol>
                <a:gridCol w="658368">
                  <a:extLst>
                    <a:ext uri="{9D8B030D-6E8A-4147-A177-3AD203B41FA5}">
                      <a16:colId xmlns:a16="http://schemas.microsoft.com/office/drawing/2014/main" val="197784762"/>
                    </a:ext>
                  </a:extLst>
                </a:gridCol>
                <a:gridCol w="329184">
                  <a:extLst>
                    <a:ext uri="{9D8B030D-6E8A-4147-A177-3AD203B41FA5}">
                      <a16:colId xmlns:a16="http://schemas.microsoft.com/office/drawing/2014/main" val="1586247580"/>
                    </a:ext>
                  </a:extLst>
                </a:gridCol>
                <a:gridCol w="493776">
                  <a:extLst>
                    <a:ext uri="{9D8B030D-6E8A-4147-A177-3AD203B41FA5}">
                      <a16:colId xmlns:a16="http://schemas.microsoft.com/office/drawing/2014/main" val="2741454593"/>
                    </a:ext>
                  </a:extLst>
                </a:gridCol>
                <a:gridCol w="329184">
                  <a:extLst>
                    <a:ext uri="{9D8B030D-6E8A-4147-A177-3AD203B41FA5}">
                      <a16:colId xmlns:a16="http://schemas.microsoft.com/office/drawing/2014/main" val="2853230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66630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- 2019-03-21 11:30:08 </a:t>
                      </a:r>
                      <a:r>
                        <a:rPr kumimoji="0" lang="de-DE" sz="1000" b="0" i="0" u="none" strike="noStrike" kern="1200" cap="none" spc="0" normalizeH="0" baseline="0" noProof="0">
                          <a:ln>
                            <a:noFill/>
                          </a:ln>
                          <a:solidFill>
                            <a:prstClr val="black"/>
                          </a:solidFill>
                          <a:effectLst/>
                          <a:uLnTx/>
                          <a:uFillTx/>
                          <a:latin typeface="+mn-lt"/>
                          <a:ea typeface="+mn-ea"/>
                          <a:cs typeface="+mn-cs"/>
                        </a:rPr>
                        <a:t> 
 Heute wird der Welt-Down-Syndrom-Tag gefeiert, aber werden in Zukunft überhaupt noch "unperfekte" Kinder zur Welt kommen dürfen?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04479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- 2019-03-13 14:28:56 </a:t>
                      </a:r>
                      <a:r>
                        <a:rPr kumimoji="0" lang="de-DE" sz="1000" b="0" i="0" u="none" strike="noStrike" kern="1200" cap="none" spc="0" normalizeH="0" baseline="0" noProof="0">
                          <a:ln>
                            <a:noFill/>
                          </a:ln>
                          <a:solidFill>
                            <a:prstClr val="black"/>
                          </a:solidFill>
                          <a:effectLst/>
                          <a:uLnTx/>
                          <a:uFillTx/>
                          <a:latin typeface="+mn-lt"/>
                          <a:ea typeface="+mn-ea"/>
                          <a:cs typeface="+mn-cs"/>
                        </a:rPr>
                        <a:t> 
 Als ein ehemaliger Wehrmachtssoldat in den 50er Jahren in der britischen Football League im Tor steht, ist das für die Fans ein Skandal.
Wie der Deutsche trotzdem zum Helden wurde, erzählt Trautmann - Der Film von Marcus H. Rosenmüller: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4445911"/>
                  </a:ext>
                </a:extLst>
              </a:tr>
            </a:tbl>
          </a:graphicData>
        </a:graphic>
      </p:graphicFrame>
      <p:sp>
        <p:nvSpPr>
          <p:cNvPr id="4" name="Text Placeholder 3">
            <a:extLst>
              <a:ext uri="{FF2B5EF4-FFF2-40B4-BE49-F238E27FC236}">
                <a16:creationId xmlns:a16="http://schemas.microsoft.com/office/drawing/2014/main" id="{97B92637-3FA0-4B10-8E75-0C690CF50B40}"/>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461048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62177-DBDD-47E9-9187-E7E5B663F064}"/>
              </a:ext>
            </a:extLst>
          </p:cNvPr>
          <p:cNvSpPr>
            <a:spLocks noGrp="1"/>
          </p:cNvSpPr>
          <p:nvPr>
            <p:ph type="title"/>
          </p:nvPr>
        </p:nvSpPr>
        <p:spPr/>
        <p:txBody>
          <a:bodyPr/>
          <a:lstStyle/>
          <a:p>
            <a:r>
              <a:rPr lang="en-US"/>
              <a:t>Facebook Eigene Videos - Crossposts (nur Ersteller) - Export  | NDR Kultur - 1 of 2</a:t>
            </a:r>
          </a:p>
        </p:txBody>
      </p:sp>
      <p:graphicFrame>
        <p:nvGraphicFramePr>
          <p:cNvPr id="5" name="Table Placeholder 4">
            <a:extLst>
              <a:ext uri="{FF2B5EF4-FFF2-40B4-BE49-F238E27FC236}">
                <a16:creationId xmlns:a16="http://schemas.microsoft.com/office/drawing/2014/main" id="{07498DEB-9C1B-4B28-9D35-AFAB28887379}"/>
              </a:ext>
            </a:extLst>
          </p:cNvPr>
          <p:cNvGraphicFramePr>
            <a:graphicFrameLocks noGrp="1"/>
          </p:cNvGraphicFramePr>
          <p:nvPr>
            <p:ph type="tbl" sz="quarter" idx="13"/>
            <p:extLst>
              <p:ext uri="{D42A27DB-BD31-4B8C-83A1-F6EECF244321}">
                <p14:modId xmlns:p14="http://schemas.microsoft.com/office/powerpoint/2010/main" val="1444177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17412543"/>
                    </a:ext>
                  </a:extLst>
                </a:gridCol>
                <a:gridCol w="493776">
                  <a:extLst>
                    <a:ext uri="{9D8B030D-6E8A-4147-A177-3AD203B41FA5}">
                      <a16:colId xmlns:a16="http://schemas.microsoft.com/office/drawing/2014/main" val="2179861976"/>
                    </a:ext>
                  </a:extLst>
                </a:gridCol>
                <a:gridCol w="411480">
                  <a:extLst>
                    <a:ext uri="{9D8B030D-6E8A-4147-A177-3AD203B41FA5}">
                      <a16:colId xmlns:a16="http://schemas.microsoft.com/office/drawing/2014/main" val="1643388194"/>
                    </a:ext>
                  </a:extLst>
                </a:gridCol>
                <a:gridCol w="411480">
                  <a:extLst>
                    <a:ext uri="{9D8B030D-6E8A-4147-A177-3AD203B41FA5}">
                      <a16:colId xmlns:a16="http://schemas.microsoft.com/office/drawing/2014/main" val="308503082"/>
                    </a:ext>
                  </a:extLst>
                </a:gridCol>
                <a:gridCol w="246888">
                  <a:extLst>
                    <a:ext uri="{9D8B030D-6E8A-4147-A177-3AD203B41FA5}">
                      <a16:colId xmlns:a16="http://schemas.microsoft.com/office/drawing/2014/main" val="4193187819"/>
                    </a:ext>
                  </a:extLst>
                </a:gridCol>
                <a:gridCol w="658368">
                  <a:extLst>
                    <a:ext uri="{9D8B030D-6E8A-4147-A177-3AD203B41FA5}">
                      <a16:colId xmlns:a16="http://schemas.microsoft.com/office/drawing/2014/main" val="4221046792"/>
                    </a:ext>
                  </a:extLst>
                </a:gridCol>
                <a:gridCol w="576072">
                  <a:extLst>
                    <a:ext uri="{9D8B030D-6E8A-4147-A177-3AD203B41FA5}">
                      <a16:colId xmlns:a16="http://schemas.microsoft.com/office/drawing/2014/main" val="2737881549"/>
                    </a:ext>
                  </a:extLst>
                </a:gridCol>
                <a:gridCol w="576072">
                  <a:extLst>
                    <a:ext uri="{9D8B030D-6E8A-4147-A177-3AD203B41FA5}">
                      <a16:colId xmlns:a16="http://schemas.microsoft.com/office/drawing/2014/main" val="2207029444"/>
                    </a:ext>
                  </a:extLst>
                </a:gridCol>
                <a:gridCol w="411480">
                  <a:extLst>
                    <a:ext uri="{9D8B030D-6E8A-4147-A177-3AD203B41FA5}">
                      <a16:colId xmlns:a16="http://schemas.microsoft.com/office/drawing/2014/main" val="2003292542"/>
                    </a:ext>
                  </a:extLst>
                </a:gridCol>
                <a:gridCol w="658368">
                  <a:extLst>
                    <a:ext uri="{9D8B030D-6E8A-4147-A177-3AD203B41FA5}">
                      <a16:colId xmlns:a16="http://schemas.microsoft.com/office/drawing/2014/main" val="3730203388"/>
                    </a:ext>
                  </a:extLst>
                </a:gridCol>
                <a:gridCol w="329184">
                  <a:extLst>
                    <a:ext uri="{9D8B030D-6E8A-4147-A177-3AD203B41FA5}">
                      <a16:colId xmlns:a16="http://schemas.microsoft.com/office/drawing/2014/main" val="2746870332"/>
                    </a:ext>
                  </a:extLst>
                </a:gridCol>
                <a:gridCol w="493776">
                  <a:extLst>
                    <a:ext uri="{9D8B030D-6E8A-4147-A177-3AD203B41FA5}">
                      <a16:colId xmlns:a16="http://schemas.microsoft.com/office/drawing/2014/main" val="2289504479"/>
                    </a:ext>
                  </a:extLst>
                </a:gridCol>
                <a:gridCol w="329184">
                  <a:extLst>
                    <a:ext uri="{9D8B030D-6E8A-4147-A177-3AD203B41FA5}">
                      <a16:colId xmlns:a16="http://schemas.microsoft.com/office/drawing/2014/main" val="3424470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79763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- 2019-03-15 14:27:24 </a:t>
                      </a:r>
                      <a:r>
                        <a:rPr kumimoji="0" lang="de-DE" sz="1000" b="0" i="0" u="none" strike="noStrike" kern="1200" cap="none" spc="0" normalizeH="0" baseline="0" noProof="0">
                          <a:ln>
                            <a:noFill/>
                          </a:ln>
                          <a:solidFill>
                            <a:prstClr val="black"/>
                          </a:solidFill>
                          <a:effectLst/>
                          <a:uLnTx/>
                          <a:uFillTx/>
                          <a:latin typeface="+mn-lt"/>
                          <a:ea typeface="+mn-ea"/>
                          <a:cs typeface="+mn-cs"/>
                        </a:rPr>
                        <a:t> 
 Gleichberechtigung, Kitaplätze, Ausbildungsberufe: Gregor Gysi erzählt Michel Abdollahi was seiner Meinung nach von der DDR hätte bleiben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1936441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- 2019-03-26 11:49:57 </a:t>
                      </a:r>
                      <a:r>
                        <a:rPr kumimoji="0" lang="de-DE" sz="1000" b="0" i="0" u="none" strike="noStrike" kern="1200" cap="none" spc="0" normalizeH="0" baseline="0" noProof="0">
                          <a:ln>
                            <a:noFill/>
                          </a:ln>
                          <a:solidFill>
                            <a:prstClr val="black"/>
                          </a:solidFill>
                          <a:effectLst/>
                          <a:uLnTx/>
                          <a:uFillTx/>
                          <a:latin typeface="+mn-lt"/>
                          <a:ea typeface="+mn-ea"/>
                          <a:cs typeface="+mn-cs"/>
                        </a:rPr>
                        <a:t> 
 Mit NDR Kultur kommt die Musik von den großen Bühnen live zu Ihnen nach Hause. Heute nehmen wir Sie mit in die Elbphilharmonie Hamburg und zeigen Ihnen, wie es Backstage aussieht!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84996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- 2019-03-15 13:38:55 </a:t>
                      </a:r>
                      <a:r>
                        <a:rPr kumimoji="0" lang="de-DE" sz="1000" b="0" i="0" u="none" strike="noStrike" kern="1200" cap="none" spc="0" normalizeH="0" baseline="0" noProof="0">
                          <a:ln>
                            <a:noFill/>
                          </a:ln>
                          <a:solidFill>
                            <a:prstClr val="black"/>
                          </a:solidFill>
                          <a:effectLst/>
                          <a:uLnTx/>
                          <a:uFillTx/>
                          <a:latin typeface="+mn-lt"/>
                          <a:ea typeface="+mn-ea"/>
                          <a:cs typeface="+mn-cs"/>
                        </a:rPr>
                        <a:t> 
 "Waren Sie bei der Stasi?" Gregor Gysi stellt sich fünf ziemlich direkten Fragen von Moderator Michel Abdollahi. Der empfängt den Politiker mit Schnittchen und Rollmops.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488541469"/>
                  </a:ext>
                </a:extLst>
              </a:tr>
            </a:tbl>
          </a:graphicData>
        </a:graphic>
      </p:graphicFrame>
      <p:sp>
        <p:nvSpPr>
          <p:cNvPr id="4" name="Text Placeholder 3">
            <a:extLst>
              <a:ext uri="{FF2B5EF4-FFF2-40B4-BE49-F238E27FC236}">
                <a16:creationId xmlns:a16="http://schemas.microsoft.com/office/drawing/2014/main" id="{149CC270-CA74-4233-9DA9-BFA500C22D35}"/>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756161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2A50A-3D6E-473A-9A25-9AA9F6F20C0E}"/>
              </a:ext>
            </a:extLst>
          </p:cNvPr>
          <p:cNvSpPr>
            <a:spLocks noGrp="1"/>
          </p:cNvSpPr>
          <p:nvPr>
            <p:ph type="title"/>
          </p:nvPr>
        </p:nvSpPr>
        <p:spPr/>
        <p:txBody>
          <a:bodyPr/>
          <a:lstStyle/>
          <a:p>
            <a:r>
              <a:rPr lang="en-US"/>
              <a:t>Facebook Eigene Videos - Crossposts (nur Ersteller) - Export  | NDR Kultur - 2 of 2</a:t>
            </a:r>
          </a:p>
        </p:txBody>
      </p:sp>
      <p:graphicFrame>
        <p:nvGraphicFramePr>
          <p:cNvPr id="5" name="Table Placeholder 4">
            <a:extLst>
              <a:ext uri="{FF2B5EF4-FFF2-40B4-BE49-F238E27FC236}">
                <a16:creationId xmlns:a16="http://schemas.microsoft.com/office/drawing/2014/main" id="{37C5F8FB-95C4-4182-A7FF-AF5175F2F184}"/>
              </a:ext>
            </a:extLst>
          </p:cNvPr>
          <p:cNvGraphicFramePr>
            <a:graphicFrameLocks noGrp="1"/>
          </p:cNvGraphicFramePr>
          <p:nvPr>
            <p:ph type="tbl" sz="quarter" idx="13"/>
            <p:extLst>
              <p:ext uri="{D42A27DB-BD31-4B8C-83A1-F6EECF244321}">
                <p14:modId xmlns:p14="http://schemas.microsoft.com/office/powerpoint/2010/main" val="1311270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642375884"/>
                    </a:ext>
                  </a:extLst>
                </a:gridCol>
                <a:gridCol w="493776">
                  <a:extLst>
                    <a:ext uri="{9D8B030D-6E8A-4147-A177-3AD203B41FA5}">
                      <a16:colId xmlns:a16="http://schemas.microsoft.com/office/drawing/2014/main" val="1429836274"/>
                    </a:ext>
                  </a:extLst>
                </a:gridCol>
                <a:gridCol w="411480">
                  <a:extLst>
                    <a:ext uri="{9D8B030D-6E8A-4147-A177-3AD203B41FA5}">
                      <a16:colId xmlns:a16="http://schemas.microsoft.com/office/drawing/2014/main" val="922779066"/>
                    </a:ext>
                  </a:extLst>
                </a:gridCol>
                <a:gridCol w="411480">
                  <a:extLst>
                    <a:ext uri="{9D8B030D-6E8A-4147-A177-3AD203B41FA5}">
                      <a16:colId xmlns:a16="http://schemas.microsoft.com/office/drawing/2014/main" val="2457557237"/>
                    </a:ext>
                  </a:extLst>
                </a:gridCol>
                <a:gridCol w="246888">
                  <a:extLst>
                    <a:ext uri="{9D8B030D-6E8A-4147-A177-3AD203B41FA5}">
                      <a16:colId xmlns:a16="http://schemas.microsoft.com/office/drawing/2014/main" val="940585403"/>
                    </a:ext>
                  </a:extLst>
                </a:gridCol>
                <a:gridCol w="658368">
                  <a:extLst>
                    <a:ext uri="{9D8B030D-6E8A-4147-A177-3AD203B41FA5}">
                      <a16:colId xmlns:a16="http://schemas.microsoft.com/office/drawing/2014/main" val="4107855832"/>
                    </a:ext>
                  </a:extLst>
                </a:gridCol>
                <a:gridCol w="576072">
                  <a:extLst>
                    <a:ext uri="{9D8B030D-6E8A-4147-A177-3AD203B41FA5}">
                      <a16:colId xmlns:a16="http://schemas.microsoft.com/office/drawing/2014/main" val="631726211"/>
                    </a:ext>
                  </a:extLst>
                </a:gridCol>
                <a:gridCol w="576072">
                  <a:extLst>
                    <a:ext uri="{9D8B030D-6E8A-4147-A177-3AD203B41FA5}">
                      <a16:colId xmlns:a16="http://schemas.microsoft.com/office/drawing/2014/main" val="1822110015"/>
                    </a:ext>
                  </a:extLst>
                </a:gridCol>
                <a:gridCol w="411480">
                  <a:extLst>
                    <a:ext uri="{9D8B030D-6E8A-4147-A177-3AD203B41FA5}">
                      <a16:colId xmlns:a16="http://schemas.microsoft.com/office/drawing/2014/main" val="2002189083"/>
                    </a:ext>
                  </a:extLst>
                </a:gridCol>
                <a:gridCol w="658368">
                  <a:extLst>
                    <a:ext uri="{9D8B030D-6E8A-4147-A177-3AD203B41FA5}">
                      <a16:colId xmlns:a16="http://schemas.microsoft.com/office/drawing/2014/main" val="3204485934"/>
                    </a:ext>
                  </a:extLst>
                </a:gridCol>
                <a:gridCol w="329184">
                  <a:extLst>
                    <a:ext uri="{9D8B030D-6E8A-4147-A177-3AD203B41FA5}">
                      <a16:colId xmlns:a16="http://schemas.microsoft.com/office/drawing/2014/main" val="4223786498"/>
                    </a:ext>
                  </a:extLst>
                </a:gridCol>
                <a:gridCol w="493776">
                  <a:extLst>
                    <a:ext uri="{9D8B030D-6E8A-4147-A177-3AD203B41FA5}">
                      <a16:colId xmlns:a16="http://schemas.microsoft.com/office/drawing/2014/main" val="629014080"/>
                    </a:ext>
                  </a:extLst>
                </a:gridCol>
                <a:gridCol w="329184">
                  <a:extLst>
                    <a:ext uri="{9D8B030D-6E8A-4147-A177-3AD203B41FA5}">
                      <a16:colId xmlns:a16="http://schemas.microsoft.com/office/drawing/2014/main" val="2815114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53477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- 2019-03-14 17:15:54 </a:t>
                      </a:r>
                      <a:r>
                        <a:rPr kumimoji="0" lang="de-DE" sz="1000" b="0" i="0" u="none" strike="noStrike" kern="1200" cap="none" spc="0" normalizeH="0" baseline="0" noProof="0">
                          <a:ln>
                            <a:noFill/>
                          </a:ln>
                          <a:solidFill>
                            <a:prstClr val="black"/>
                          </a:solidFill>
                          <a:effectLst/>
                          <a:uLnTx/>
                          <a:uFillTx/>
                          <a:latin typeface="+mn-lt"/>
                          <a:ea typeface="+mn-ea"/>
                          <a:cs typeface="+mn-cs"/>
                        </a:rPr>
                        <a:t> 
 Unter dem Motto Fridays for Future Deutschland gehen Schüler*Innen jeden Freitag auf die Straße, um für ein Umdenken in der Klimapolitik zu demonstrieren. Nun bekommen sie Rückendeckung aus der Welt der Wissenschaft.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925984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- 2019-03-18 19:02:53 </a:t>
                      </a:r>
                      <a:r>
                        <a:rPr kumimoji="0" lang="de-DE" sz="1000" b="0" i="0" u="none" strike="noStrike" kern="1200" cap="none" spc="0" normalizeH="0" baseline="0" noProof="0">
                          <a:ln>
                            <a:noFill/>
                          </a:ln>
                          <a:solidFill>
                            <a:prstClr val="black"/>
                          </a:solidFill>
                          <a:effectLst/>
                          <a:uLnTx/>
                          <a:uFillTx/>
                          <a:latin typeface="+mn-lt"/>
                          <a:ea typeface="+mn-ea"/>
                          <a:cs typeface="+mn-cs"/>
                        </a:rPr>
                        <a:t> 
 Bald startet die neue Staffel von Game of Thrones, höchste Zeit, zu überlegen, wie es wohl ausgeht. Und: Wie alt wurde eigentlich Goethe? Wir haben nachgeguckt, wonach viele Leute im Internet suchen, dieses Mal in der Kategorie Literatur, die uns zum Thema Tod getragen hat.
▶️ ndr.de/wasfragstdu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33156846"/>
                  </a:ext>
                </a:extLst>
              </a:tr>
            </a:tbl>
          </a:graphicData>
        </a:graphic>
      </p:graphicFrame>
      <p:sp>
        <p:nvSpPr>
          <p:cNvPr id="4" name="Text Placeholder 3">
            <a:extLst>
              <a:ext uri="{FF2B5EF4-FFF2-40B4-BE49-F238E27FC236}">
                <a16:creationId xmlns:a16="http://schemas.microsoft.com/office/drawing/2014/main" id="{C61AA230-A9A9-4DE6-863C-A4B0871C150C}"/>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6259058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2052</Words>
  <Application>Microsoft Office PowerPoint</Application>
  <PresentationFormat>On-screen Show (4:3)</PresentationFormat>
  <Paragraphs>921</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MeFo - Facebook - Social Media - Evaluation</vt:lpstr>
      <vt:lpstr>Facebook Profil - Potenz.Reichw.,Aktive Nutzer,I-Rate,Fans | NDR Kultur</vt:lpstr>
      <vt:lpstr>Facebook Anzahl Post, Reaktionen (Kommentare, Shares, Likes) - FB Insights | NDR Kultur</vt:lpstr>
      <vt:lpstr>Facebook Profil - Fans | NDR Kultur</vt:lpstr>
      <vt:lpstr>Facebook Profil - Potenzielle Reichweite | NDR Kultur</vt:lpstr>
      <vt:lpstr>Facebook Profil - Aktive Nutzer | NDR Kultur</vt:lpstr>
      <vt:lpstr>Facebook Profil - Video-Starts ab 10 Sek. | NDR Kultur</vt:lpstr>
      <vt:lpstr>Facebook Profil - Durchschnitt Potenzi. Reichweite pro Tag | NDR Kultur</vt:lpstr>
      <vt:lpstr>Facebook Distributionstyp - FB Insights | NDR Kultur</vt:lpstr>
      <vt:lpstr>Facebook Distributionstyp - Tabelle - FB Insights | NDR Kultur</vt:lpstr>
      <vt:lpstr>Facebook Eigene Posts - Shares - Export | NDR Kultur</vt:lpstr>
      <vt:lpstr>Facebook Eigene Posts - Kommentare - Export | NDR Kultur</vt:lpstr>
      <vt:lpstr>Facebook Eigene Posts - Links - Export | NDR Kultur - 1 of 3</vt:lpstr>
      <vt:lpstr>Facebook Eigene Posts - Links - Export | NDR Kultur - 2 of 3</vt:lpstr>
      <vt:lpstr>Facebook Eigene Posts - Links - Export | NDR Kultur - 3 of 3</vt:lpstr>
      <vt:lpstr>Facebook Eigene Posts - Videostartrate - Export | NDR Kultur</vt:lpstr>
      <vt:lpstr>Facebook Eigene Posts - Videostartrate - Flop - Export | NDR Kultur</vt:lpstr>
      <vt:lpstr>Facebook Eigene Posts - Potenzielle Reichweite - Export | NDR Kultur</vt:lpstr>
      <vt:lpstr>Facebook Eigene Posts - Aktive Nutzer - Export | NDR Kultur</vt:lpstr>
      <vt:lpstr>Facebook Eigene Posts - I-Rate Aktive Nutzer - Export | NDR Kultur</vt:lpstr>
      <vt:lpstr>Facebook Eigene Posts - I-Rate Aktive Nutzer-Flop - Export | NDR Kultur</vt:lpstr>
      <vt:lpstr>Facebook Eigene Post - Summe Interaktionen - Export | NDR Kultur</vt:lpstr>
      <vt:lpstr>Facebook Eigene Posts - Reaktionen - Export | NDR Kultur - 1 of 3</vt:lpstr>
      <vt:lpstr>Facebook Eigene Posts - Reaktionen - Export | NDR Kultur - 2 of 3</vt:lpstr>
      <vt:lpstr>Facebook Eigene Posts - Reaktionen - Export | NDR Kultur - 3 of 3</vt:lpstr>
      <vt:lpstr>Eigene Posts - Videostarts - Profil-bezogene Nutzung | NDR Kultur</vt:lpstr>
      <vt:lpstr>Facebook Eigene Videos - Crossposts (ohne Ersteller) - Export | NDR Kultur - 1 of 2</vt:lpstr>
      <vt:lpstr>Facebook Eigene Videos - Crossposts (ohne Ersteller) - Export | NDR Kultur - 2 of 2</vt:lpstr>
      <vt:lpstr>Facebook Eigene Videos - Crossposts (nur Ersteller) - Export  | NDR Kultur - 1 of 2</vt:lpstr>
      <vt:lpstr>Facebook Eigene Videos - Crossposts (nur Ersteller) - Export  | NDR Kultur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2019-04-04T09:07:03Z</dcterms:created>
  <dcterms:modified xsi:type="dcterms:W3CDTF">2019-04-04T09:08:33Z</dcterms:modified>
</cp:coreProperties>
</file>