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Sheet1!$A$2:$A$91</c:f>
              <c:strCache>
                <c:ptCount val="90"/>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strCache>
            </c:strRef>
          </c:cat>
          <c:val>
            <c:numRef>
              <c:f>Sheet1!$B$2:$B$91</c:f>
              <c:numCache>
                <c:formatCode>General</c:formatCode>
                <c:ptCount val="90"/>
                <c:pt idx="0">
                  <c:v>864217</c:v>
                </c:pt>
                <c:pt idx="1">
                  <c:v>864464</c:v>
                </c:pt>
                <c:pt idx="2">
                  <c:v>864667</c:v>
                </c:pt>
                <c:pt idx="3">
                  <c:v>864777</c:v>
                </c:pt>
                <c:pt idx="4">
                  <c:v>864922</c:v>
                </c:pt>
                <c:pt idx="5">
                  <c:v>865128</c:v>
                </c:pt>
                <c:pt idx="6">
                  <c:v>865302</c:v>
                </c:pt>
                <c:pt idx="7">
                  <c:v>865570</c:v>
                </c:pt>
                <c:pt idx="8">
                  <c:v>865784</c:v>
                </c:pt>
                <c:pt idx="9">
                  <c:v>866296</c:v>
                </c:pt>
                <c:pt idx="10">
                  <c:v>866997</c:v>
                </c:pt>
                <c:pt idx="11">
                  <c:v>867606</c:v>
                </c:pt>
                <c:pt idx="12">
                  <c:v>868287</c:v>
                </c:pt>
                <c:pt idx="13">
                  <c:v>868620</c:v>
                </c:pt>
                <c:pt idx="14">
                  <c:v>868927</c:v>
                </c:pt>
                <c:pt idx="15">
                  <c:v>869398</c:v>
                </c:pt>
                <c:pt idx="16">
                  <c:v>869729</c:v>
                </c:pt>
                <c:pt idx="17">
                  <c:v>870041</c:v>
                </c:pt>
                <c:pt idx="18">
                  <c:v>870352</c:v>
                </c:pt>
                <c:pt idx="19">
                  <c:v>870783</c:v>
                </c:pt>
                <c:pt idx="20">
                  <c:v>871067</c:v>
                </c:pt>
                <c:pt idx="21">
                  <c:v>871334</c:v>
                </c:pt>
                <c:pt idx="22">
                  <c:v>871681</c:v>
                </c:pt>
                <c:pt idx="23">
                  <c:v>872186</c:v>
                </c:pt>
                <c:pt idx="24">
                  <c:v>872807</c:v>
                </c:pt>
                <c:pt idx="25">
                  <c:v>873380</c:v>
                </c:pt>
                <c:pt idx="26">
                  <c:v>873927</c:v>
                </c:pt>
                <c:pt idx="27">
                  <c:v>874190</c:v>
                </c:pt>
                <c:pt idx="28">
                  <c:v>874361</c:v>
                </c:pt>
                <c:pt idx="29">
                  <c:v>874574</c:v>
                </c:pt>
                <c:pt idx="30">
                  <c:v>874816</c:v>
                </c:pt>
                <c:pt idx="31">
                  <c:v>875006</c:v>
                </c:pt>
                <c:pt idx="32">
                  <c:v>875278</c:v>
                </c:pt>
                <c:pt idx="33">
                  <c:v>875506</c:v>
                </c:pt>
                <c:pt idx="34">
                  <c:v>875747</c:v>
                </c:pt>
                <c:pt idx="35">
                  <c:v>875955</c:v>
                </c:pt>
                <c:pt idx="36">
                  <c:v>876069</c:v>
                </c:pt>
                <c:pt idx="37">
                  <c:v>876315</c:v>
                </c:pt>
                <c:pt idx="38">
                  <c:v>876530</c:v>
                </c:pt>
                <c:pt idx="39">
                  <c:v>876690</c:v>
                </c:pt>
                <c:pt idx="40">
                  <c:v>876882</c:v>
                </c:pt>
                <c:pt idx="41">
                  <c:v>877229</c:v>
                </c:pt>
                <c:pt idx="42">
                  <c:v>877520</c:v>
                </c:pt>
                <c:pt idx="43">
                  <c:v>877720</c:v>
                </c:pt>
                <c:pt idx="44">
                  <c:v>877984</c:v>
                </c:pt>
                <c:pt idx="45">
                  <c:v>878149</c:v>
                </c:pt>
                <c:pt idx="46">
                  <c:v>878317</c:v>
                </c:pt>
                <c:pt idx="47">
                  <c:v>878571</c:v>
                </c:pt>
                <c:pt idx="48">
                  <c:v>878786</c:v>
                </c:pt>
                <c:pt idx="49">
                  <c:v>878983</c:v>
                </c:pt>
                <c:pt idx="50">
                  <c:v>879215</c:v>
                </c:pt>
                <c:pt idx="51">
                  <c:v>879453</c:v>
                </c:pt>
                <c:pt idx="52">
                  <c:v>879670</c:v>
                </c:pt>
                <c:pt idx="53">
                  <c:v>879837</c:v>
                </c:pt>
                <c:pt idx="54">
                  <c:v>880096</c:v>
                </c:pt>
                <c:pt idx="55">
                  <c:v>880289</c:v>
                </c:pt>
                <c:pt idx="56">
                  <c:v>880403</c:v>
                </c:pt>
                <c:pt idx="57">
                  <c:v>880586</c:v>
                </c:pt>
                <c:pt idx="58">
                  <c:v>880819</c:v>
                </c:pt>
                <c:pt idx="59">
                  <c:v>881129</c:v>
                </c:pt>
                <c:pt idx="60">
                  <c:v>881314</c:v>
                </c:pt>
                <c:pt idx="61">
                  <c:v>881582</c:v>
                </c:pt>
                <c:pt idx="62">
                  <c:v>881711</c:v>
                </c:pt>
                <c:pt idx="63">
                  <c:v>881820</c:v>
                </c:pt>
                <c:pt idx="64">
                  <c:v>881933</c:v>
                </c:pt>
                <c:pt idx="65">
                  <c:v>882412</c:v>
                </c:pt>
                <c:pt idx="66">
                  <c:v>883025</c:v>
                </c:pt>
                <c:pt idx="67">
                  <c:v>883353</c:v>
                </c:pt>
                <c:pt idx="68">
                  <c:v>883608</c:v>
                </c:pt>
                <c:pt idx="69">
                  <c:v>883807</c:v>
                </c:pt>
                <c:pt idx="70">
                  <c:v>883940</c:v>
                </c:pt>
                <c:pt idx="71">
                  <c:v>884080</c:v>
                </c:pt>
                <c:pt idx="72">
                  <c:v>884283</c:v>
                </c:pt>
                <c:pt idx="73">
                  <c:v>884485</c:v>
                </c:pt>
                <c:pt idx="74">
                  <c:v>884654</c:v>
                </c:pt>
                <c:pt idx="75">
                  <c:v>884773</c:v>
                </c:pt>
                <c:pt idx="76">
                  <c:v>884878</c:v>
                </c:pt>
                <c:pt idx="77">
                  <c:v>884947</c:v>
                </c:pt>
                <c:pt idx="78">
                  <c:v>885052</c:v>
                </c:pt>
                <c:pt idx="79">
                  <c:v>885160</c:v>
                </c:pt>
                <c:pt idx="80">
                  <c:v>885276</c:v>
                </c:pt>
                <c:pt idx="81">
                  <c:v>885406</c:v>
                </c:pt>
                <c:pt idx="82">
                  <c:v>885547</c:v>
                </c:pt>
                <c:pt idx="83">
                  <c:v>885599</c:v>
                </c:pt>
                <c:pt idx="84">
                  <c:v>885688</c:v>
                </c:pt>
                <c:pt idx="85">
                  <c:v>885777</c:v>
                </c:pt>
                <c:pt idx="86">
                  <c:v>885862</c:v>
                </c:pt>
                <c:pt idx="87">
                  <c:v>885917</c:v>
                </c:pt>
                <c:pt idx="88">
                  <c:v>885997</c:v>
                </c:pt>
                <c:pt idx="89">
                  <c:v>886120</c:v>
                </c:pt>
              </c:numCache>
            </c:numRef>
          </c:val>
          <c:smooth val="0"/>
          <c:extLst>
            <c:ext xmlns:c16="http://schemas.microsoft.com/office/drawing/2014/chart" uri="{C3380CC4-5D6E-409C-BE32-E72D297353CC}">
              <c16:uniqueId val="{00000000-CAAF-4748-BA51-E890411BC636}"/>
            </c:ext>
          </c:extLst>
        </c:ser>
        <c:dLbls>
          <c:showLegendKey val="0"/>
          <c:showVal val="0"/>
          <c:showCatName val="0"/>
          <c:showSerName val="0"/>
          <c:showPercent val="0"/>
          <c:showBubbleSize val="0"/>
        </c:dLbls>
        <c:smooth val="0"/>
        <c:axId val="244280800"/>
        <c:axId val="244290640"/>
      </c:lineChart>
      <c:catAx>
        <c:axId val="244280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290640"/>
        <c:crosses val="autoZero"/>
        <c:auto val="1"/>
        <c:lblAlgn val="ctr"/>
        <c:lblOffset val="100"/>
        <c:noMultiLvlLbl val="0"/>
      </c:catAx>
      <c:valAx>
        <c:axId val="244290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280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Sheet1!$A$2:$A$91</c:f>
              <c:strCache>
                <c:ptCount val="90"/>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strCache>
            </c:strRef>
          </c:cat>
          <c:val>
            <c:numRef>
              <c:f>Sheet1!$B$2:$B$91</c:f>
              <c:numCache>
                <c:formatCode>General</c:formatCode>
                <c:ptCount val="90"/>
                <c:pt idx="0">
                  <c:v>712267</c:v>
                </c:pt>
                <c:pt idx="1">
                  <c:v>557672</c:v>
                </c:pt>
                <c:pt idx="2">
                  <c:v>534721</c:v>
                </c:pt>
                <c:pt idx="3">
                  <c:v>581759</c:v>
                </c:pt>
                <c:pt idx="4">
                  <c:v>396714</c:v>
                </c:pt>
                <c:pt idx="5">
                  <c:v>420064</c:v>
                </c:pt>
                <c:pt idx="6">
                  <c:v>791746</c:v>
                </c:pt>
                <c:pt idx="7">
                  <c:v>845085</c:v>
                </c:pt>
                <c:pt idx="8">
                  <c:v>890512</c:v>
                </c:pt>
                <c:pt idx="9">
                  <c:v>1434706</c:v>
                </c:pt>
                <c:pt idx="10">
                  <c:v>1563802</c:v>
                </c:pt>
                <c:pt idx="11">
                  <c:v>1267437</c:v>
                </c:pt>
                <c:pt idx="12">
                  <c:v>1567574</c:v>
                </c:pt>
                <c:pt idx="13">
                  <c:v>1061881</c:v>
                </c:pt>
                <c:pt idx="14">
                  <c:v>1176921</c:v>
                </c:pt>
                <c:pt idx="15">
                  <c:v>1210831</c:v>
                </c:pt>
                <c:pt idx="16">
                  <c:v>1164221</c:v>
                </c:pt>
                <c:pt idx="17">
                  <c:v>1309756</c:v>
                </c:pt>
                <c:pt idx="18">
                  <c:v>1223648</c:v>
                </c:pt>
                <c:pt idx="19">
                  <c:v>1277921</c:v>
                </c:pt>
                <c:pt idx="20">
                  <c:v>1119882</c:v>
                </c:pt>
                <c:pt idx="21">
                  <c:v>999638</c:v>
                </c:pt>
                <c:pt idx="22">
                  <c:v>1159893</c:v>
                </c:pt>
                <c:pt idx="23">
                  <c:v>1370846</c:v>
                </c:pt>
                <c:pt idx="24">
                  <c:v>1554210</c:v>
                </c:pt>
                <c:pt idx="25">
                  <c:v>1178275</c:v>
                </c:pt>
                <c:pt idx="26">
                  <c:v>1068864</c:v>
                </c:pt>
                <c:pt idx="27">
                  <c:v>1143423</c:v>
                </c:pt>
                <c:pt idx="28">
                  <c:v>1211343</c:v>
                </c:pt>
                <c:pt idx="29">
                  <c:v>1119055</c:v>
                </c:pt>
                <c:pt idx="30">
                  <c:v>962405</c:v>
                </c:pt>
                <c:pt idx="31">
                  <c:v>985193</c:v>
                </c:pt>
                <c:pt idx="32">
                  <c:v>881973</c:v>
                </c:pt>
                <c:pt idx="33">
                  <c:v>995933</c:v>
                </c:pt>
                <c:pt idx="34">
                  <c:v>1123742</c:v>
                </c:pt>
                <c:pt idx="35">
                  <c:v>1089450</c:v>
                </c:pt>
                <c:pt idx="36">
                  <c:v>993983</c:v>
                </c:pt>
                <c:pt idx="37">
                  <c:v>1199721</c:v>
                </c:pt>
                <c:pt idx="38">
                  <c:v>1143140</c:v>
                </c:pt>
                <c:pt idx="39">
                  <c:v>927119</c:v>
                </c:pt>
                <c:pt idx="40">
                  <c:v>1156531</c:v>
                </c:pt>
                <c:pt idx="41">
                  <c:v>1656760</c:v>
                </c:pt>
                <c:pt idx="42">
                  <c:v>1851718</c:v>
                </c:pt>
                <c:pt idx="43">
                  <c:v>1652536</c:v>
                </c:pt>
                <c:pt idx="44">
                  <c:v>1885463</c:v>
                </c:pt>
                <c:pt idx="45">
                  <c:v>1530972</c:v>
                </c:pt>
                <c:pt idx="46">
                  <c:v>1152316</c:v>
                </c:pt>
                <c:pt idx="47">
                  <c:v>1518492</c:v>
                </c:pt>
                <c:pt idx="48">
                  <c:v>1537781</c:v>
                </c:pt>
                <c:pt idx="49">
                  <c:v>1499558</c:v>
                </c:pt>
                <c:pt idx="50">
                  <c:v>1635163</c:v>
                </c:pt>
                <c:pt idx="51">
                  <c:v>1612046</c:v>
                </c:pt>
                <c:pt idx="52">
                  <c:v>1232061</c:v>
                </c:pt>
                <c:pt idx="53">
                  <c:v>1216843</c:v>
                </c:pt>
                <c:pt idx="54">
                  <c:v>1190224</c:v>
                </c:pt>
                <c:pt idx="55">
                  <c:v>1085783</c:v>
                </c:pt>
                <c:pt idx="56">
                  <c:v>1052051</c:v>
                </c:pt>
                <c:pt idx="57">
                  <c:v>1112983</c:v>
                </c:pt>
                <c:pt idx="58">
                  <c:v>1114363</c:v>
                </c:pt>
                <c:pt idx="59">
                  <c:v>1380652</c:v>
                </c:pt>
                <c:pt idx="60">
                  <c:v>1094544</c:v>
                </c:pt>
                <c:pt idx="61">
                  <c:v>1155713</c:v>
                </c:pt>
                <c:pt idx="62">
                  <c:v>1060443</c:v>
                </c:pt>
                <c:pt idx="63">
                  <c:v>892060</c:v>
                </c:pt>
                <c:pt idx="64">
                  <c:v>820865</c:v>
                </c:pt>
                <c:pt idx="65">
                  <c:v>1659665</c:v>
                </c:pt>
                <c:pt idx="66">
                  <c:v>1971414</c:v>
                </c:pt>
                <c:pt idx="67">
                  <c:v>1417567</c:v>
                </c:pt>
                <c:pt idx="68">
                  <c:v>1263184</c:v>
                </c:pt>
                <c:pt idx="69">
                  <c:v>1156470</c:v>
                </c:pt>
                <c:pt idx="70">
                  <c:v>941264</c:v>
                </c:pt>
                <c:pt idx="71">
                  <c:v>943116</c:v>
                </c:pt>
                <c:pt idx="72">
                  <c:v>1027464</c:v>
                </c:pt>
                <c:pt idx="73">
                  <c:v>1021453</c:v>
                </c:pt>
                <c:pt idx="74">
                  <c:v>879113</c:v>
                </c:pt>
                <c:pt idx="75">
                  <c:v>871107</c:v>
                </c:pt>
                <c:pt idx="76">
                  <c:v>790212</c:v>
                </c:pt>
                <c:pt idx="77">
                  <c:v>685526</c:v>
                </c:pt>
                <c:pt idx="78">
                  <c:v>616233</c:v>
                </c:pt>
                <c:pt idx="79">
                  <c:v>647710</c:v>
                </c:pt>
                <c:pt idx="80">
                  <c:v>706811</c:v>
                </c:pt>
                <c:pt idx="81">
                  <c:v>731359</c:v>
                </c:pt>
                <c:pt idx="82">
                  <c:v>617427</c:v>
                </c:pt>
                <c:pt idx="83">
                  <c:v>728044</c:v>
                </c:pt>
                <c:pt idx="84">
                  <c:v>730879</c:v>
                </c:pt>
                <c:pt idx="85">
                  <c:v>646501</c:v>
                </c:pt>
                <c:pt idx="86">
                  <c:v>574615</c:v>
                </c:pt>
                <c:pt idx="87">
                  <c:v>596877</c:v>
                </c:pt>
                <c:pt idx="88">
                  <c:v>640962</c:v>
                </c:pt>
                <c:pt idx="89">
                  <c:v>781320</c:v>
                </c:pt>
              </c:numCache>
            </c:numRef>
          </c:val>
          <c:smooth val="0"/>
          <c:extLst>
            <c:ext xmlns:c16="http://schemas.microsoft.com/office/drawing/2014/chart" uri="{C3380CC4-5D6E-409C-BE32-E72D297353CC}">
              <c16:uniqueId val="{00000000-0584-4082-9C96-ECBF12596E43}"/>
            </c:ext>
          </c:extLst>
        </c:ser>
        <c:dLbls>
          <c:showLegendKey val="0"/>
          <c:showVal val="0"/>
          <c:showCatName val="0"/>
          <c:showSerName val="0"/>
          <c:showPercent val="0"/>
          <c:showBubbleSize val="0"/>
        </c:dLbls>
        <c:smooth val="0"/>
        <c:axId val="244284408"/>
        <c:axId val="244291624"/>
      </c:lineChart>
      <c:catAx>
        <c:axId val="24428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291624"/>
        <c:crosses val="autoZero"/>
        <c:auto val="1"/>
        <c:lblAlgn val="ctr"/>
        <c:lblOffset val="100"/>
        <c:noMultiLvlLbl val="0"/>
      </c:catAx>
      <c:valAx>
        <c:axId val="24429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284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Sheet1!$A$2:$A$91</c:f>
              <c:strCache>
                <c:ptCount val="90"/>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strCache>
            </c:strRef>
          </c:cat>
          <c:val>
            <c:numRef>
              <c:f>Sheet1!$B$2:$B$91</c:f>
              <c:numCache>
                <c:formatCode>General</c:formatCode>
                <c:ptCount val="90"/>
                <c:pt idx="0">
                  <c:v>106731</c:v>
                </c:pt>
                <c:pt idx="1">
                  <c:v>79585</c:v>
                </c:pt>
                <c:pt idx="2">
                  <c:v>56825</c:v>
                </c:pt>
                <c:pt idx="3">
                  <c:v>52985</c:v>
                </c:pt>
                <c:pt idx="4">
                  <c:v>47232</c:v>
                </c:pt>
                <c:pt idx="5">
                  <c:v>49738</c:v>
                </c:pt>
                <c:pt idx="6">
                  <c:v>79662</c:v>
                </c:pt>
                <c:pt idx="7">
                  <c:v>83003</c:v>
                </c:pt>
                <c:pt idx="8">
                  <c:v>99150</c:v>
                </c:pt>
                <c:pt idx="9">
                  <c:v>180012</c:v>
                </c:pt>
                <c:pt idx="10">
                  <c:v>180153</c:v>
                </c:pt>
                <c:pt idx="11">
                  <c:v>125195</c:v>
                </c:pt>
                <c:pt idx="12">
                  <c:v>163427</c:v>
                </c:pt>
                <c:pt idx="13">
                  <c:v>102773</c:v>
                </c:pt>
                <c:pt idx="14">
                  <c:v>137759</c:v>
                </c:pt>
                <c:pt idx="15">
                  <c:v>123319</c:v>
                </c:pt>
                <c:pt idx="16">
                  <c:v>118295</c:v>
                </c:pt>
                <c:pt idx="17">
                  <c:v>143845</c:v>
                </c:pt>
                <c:pt idx="18">
                  <c:v>105555</c:v>
                </c:pt>
                <c:pt idx="19">
                  <c:v>144071</c:v>
                </c:pt>
                <c:pt idx="20">
                  <c:v>130996</c:v>
                </c:pt>
                <c:pt idx="21">
                  <c:v>112381</c:v>
                </c:pt>
                <c:pt idx="22">
                  <c:v>159803</c:v>
                </c:pt>
                <c:pt idx="23">
                  <c:v>204057</c:v>
                </c:pt>
                <c:pt idx="24">
                  <c:v>204646</c:v>
                </c:pt>
                <c:pt idx="25">
                  <c:v>150701</c:v>
                </c:pt>
                <c:pt idx="26">
                  <c:v>131209</c:v>
                </c:pt>
                <c:pt idx="27">
                  <c:v>138928</c:v>
                </c:pt>
                <c:pt idx="28">
                  <c:v>137335</c:v>
                </c:pt>
                <c:pt idx="29">
                  <c:v>118884</c:v>
                </c:pt>
                <c:pt idx="30">
                  <c:v>100272</c:v>
                </c:pt>
                <c:pt idx="31">
                  <c:v>107711</c:v>
                </c:pt>
                <c:pt idx="32">
                  <c:v>94772</c:v>
                </c:pt>
                <c:pt idx="33">
                  <c:v>127428</c:v>
                </c:pt>
                <c:pt idx="34">
                  <c:v>127241</c:v>
                </c:pt>
                <c:pt idx="35">
                  <c:v>87831</c:v>
                </c:pt>
                <c:pt idx="36">
                  <c:v>90477</c:v>
                </c:pt>
                <c:pt idx="37">
                  <c:v>133264</c:v>
                </c:pt>
                <c:pt idx="38">
                  <c:v>98883</c:v>
                </c:pt>
                <c:pt idx="39">
                  <c:v>69356</c:v>
                </c:pt>
                <c:pt idx="40">
                  <c:v>111820</c:v>
                </c:pt>
                <c:pt idx="41">
                  <c:v>187091</c:v>
                </c:pt>
                <c:pt idx="42">
                  <c:v>138587</c:v>
                </c:pt>
                <c:pt idx="43">
                  <c:v>106513</c:v>
                </c:pt>
                <c:pt idx="44">
                  <c:v>147115</c:v>
                </c:pt>
                <c:pt idx="45">
                  <c:v>102592</c:v>
                </c:pt>
                <c:pt idx="46">
                  <c:v>77650</c:v>
                </c:pt>
                <c:pt idx="47">
                  <c:v>117406</c:v>
                </c:pt>
                <c:pt idx="48">
                  <c:v>132577</c:v>
                </c:pt>
                <c:pt idx="49">
                  <c:v>129909</c:v>
                </c:pt>
                <c:pt idx="50">
                  <c:v>130176</c:v>
                </c:pt>
                <c:pt idx="51">
                  <c:v>162277</c:v>
                </c:pt>
                <c:pt idx="52">
                  <c:v>110348</c:v>
                </c:pt>
                <c:pt idx="53">
                  <c:v>112343</c:v>
                </c:pt>
                <c:pt idx="54">
                  <c:v>140026</c:v>
                </c:pt>
                <c:pt idx="55">
                  <c:v>136074</c:v>
                </c:pt>
                <c:pt idx="56">
                  <c:v>142983</c:v>
                </c:pt>
                <c:pt idx="57">
                  <c:v>134096</c:v>
                </c:pt>
                <c:pt idx="58">
                  <c:v>138184</c:v>
                </c:pt>
                <c:pt idx="59">
                  <c:v>156267</c:v>
                </c:pt>
                <c:pt idx="60">
                  <c:v>126439</c:v>
                </c:pt>
                <c:pt idx="61">
                  <c:v>133990</c:v>
                </c:pt>
                <c:pt idx="62">
                  <c:v>132961</c:v>
                </c:pt>
                <c:pt idx="63">
                  <c:v>89843</c:v>
                </c:pt>
                <c:pt idx="64">
                  <c:v>86079</c:v>
                </c:pt>
                <c:pt idx="65">
                  <c:v>187308</c:v>
                </c:pt>
                <c:pt idx="66">
                  <c:v>217309</c:v>
                </c:pt>
                <c:pt idx="67">
                  <c:v>148241</c:v>
                </c:pt>
                <c:pt idx="68">
                  <c:v>146665</c:v>
                </c:pt>
                <c:pt idx="69">
                  <c:v>125557</c:v>
                </c:pt>
                <c:pt idx="70">
                  <c:v>90694</c:v>
                </c:pt>
                <c:pt idx="71">
                  <c:v>85371</c:v>
                </c:pt>
                <c:pt idx="72">
                  <c:v>108209</c:v>
                </c:pt>
                <c:pt idx="73">
                  <c:v>106637</c:v>
                </c:pt>
                <c:pt idx="74">
                  <c:v>83839</c:v>
                </c:pt>
                <c:pt idx="75">
                  <c:v>83584</c:v>
                </c:pt>
                <c:pt idx="76">
                  <c:v>63041</c:v>
                </c:pt>
                <c:pt idx="77">
                  <c:v>56338</c:v>
                </c:pt>
                <c:pt idx="78">
                  <c:v>52356</c:v>
                </c:pt>
                <c:pt idx="79">
                  <c:v>54966</c:v>
                </c:pt>
                <c:pt idx="80">
                  <c:v>44234</c:v>
                </c:pt>
                <c:pt idx="81">
                  <c:v>64680</c:v>
                </c:pt>
                <c:pt idx="82">
                  <c:v>52551</c:v>
                </c:pt>
                <c:pt idx="83">
                  <c:v>60476</c:v>
                </c:pt>
                <c:pt idx="84">
                  <c:v>68743</c:v>
                </c:pt>
                <c:pt idx="85">
                  <c:v>57727</c:v>
                </c:pt>
                <c:pt idx="86">
                  <c:v>44686</c:v>
                </c:pt>
                <c:pt idx="87">
                  <c:v>60105</c:v>
                </c:pt>
                <c:pt idx="88">
                  <c:v>57882</c:v>
                </c:pt>
                <c:pt idx="89">
                  <c:v>75033</c:v>
                </c:pt>
              </c:numCache>
            </c:numRef>
          </c:val>
          <c:smooth val="0"/>
          <c:extLst>
            <c:ext xmlns:c16="http://schemas.microsoft.com/office/drawing/2014/chart" uri="{C3380CC4-5D6E-409C-BE32-E72D297353CC}">
              <c16:uniqueId val="{00000000-E0DD-4D1F-9A90-230772B111BE}"/>
            </c:ext>
          </c:extLst>
        </c:ser>
        <c:dLbls>
          <c:showLegendKey val="0"/>
          <c:showVal val="0"/>
          <c:showCatName val="0"/>
          <c:showSerName val="0"/>
          <c:showPercent val="0"/>
          <c:showBubbleSize val="0"/>
        </c:dLbls>
        <c:smooth val="0"/>
        <c:axId val="244289656"/>
        <c:axId val="244286376"/>
      </c:lineChart>
      <c:catAx>
        <c:axId val="244289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286376"/>
        <c:crosses val="autoZero"/>
        <c:auto val="1"/>
        <c:lblAlgn val="ctr"/>
        <c:lblOffset val="100"/>
        <c:noMultiLvlLbl val="0"/>
      </c:catAx>
      <c:valAx>
        <c:axId val="244286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28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Sheet1!$A$2:$A$91</c:f>
              <c:strCache>
                <c:ptCount val="90"/>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strCache>
            </c:strRef>
          </c:cat>
          <c:val>
            <c:numRef>
              <c:f>Sheet1!$B$2:$B$91</c:f>
              <c:numCache>
                <c:formatCode>General</c:formatCode>
                <c:ptCount val="90"/>
                <c:pt idx="0">
                  <c:v>384547</c:v>
                </c:pt>
                <c:pt idx="1">
                  <c:v>301410</c:v>
                </c:pt>
                <c:pt idx="2">
                  <c:v>178183</c:v>
                </c:pt>
                <c:pt idx="3">
                  <c:v>161993</c:v>
                </c:pt>
                <c:pt idx="4">
                  <c:v>148043</c:v>
                </c:pt>
                <c:pt idx="5">
                  <c:v>167240</c:v>
                </c:pt>
                <c:pt idx="6">
                  <c:v>244604</c:v>
                </c:pt>
                <c:pt idx="7">
                  <c:v>276517</c:v>
                </c:pt>
                <c:pt idx="8">
                  <c:v>277015</c:v>
                </c:pt>
                <c:pt idx="9">
                  <c:v>440428</c:v>
                </c:pt>
                <c:pt idx="10">
                  <c:v>521286</c:v>
                </c:pt>
                <c:pt idx="11">
                  <c:v>375566</c:v>
                </c:pt>
                <c:pt idx="12">
                  <c:v>489345</c:v>
                </c:pt>
                <c:pt idx="13">
                  <c:v>286809</c:v>
                </c:pt>
                <c:pt idx="14">
                  <c:v>300582</c:v>
                </c:pt>
                <c:pt idx="15">
                  <c:v>243079</c:v>
                </c:pt>
                <c:pt idx="16">
                  <c:v>295114</c:v>
                </c:pt>
                <c:pt idx="17">
                  <c:v>284059</c:v>
                </c:pt>
                <c:pt idx="18">
                  <c:v>285313</c:v>
                </c:pt>
                <c:pt idx="19">
                  <c:v>569463</c:v>
                </c:pt>
                <c:pt idx="20">
                  <c:v>461847</c:v>
                </c:pt>
                <c:pt idx="21">
                  <c:v>398926</c:v>
                </c:pt>
                <c:pt idx="22">
                  <c:v>406523</c:v>
                </c:pt>
                <c:pt idx="23">
                  <c:v>576379</c:v>
                </c:pt>
                <c:pt idx="24">
                  <c:v>706221</c:v>
                </c:pt>
                <c:pt idx="25">
                  <c:v>462150</c:v>
                </c:pt>
                <c:pt idx="26">
                  <c:v>426177</c:v>
                </c:pt>
                <c:pt idx="27">
                  <c:v>293115</c:v>
                </c:pt>
                <c:pt idx="28">
                  <c:v>290417</c:v>
                </c:pt>
                <c:pt idx="29">
                  <c:v>237979</c:v>
                </c:pt>
                <c:pt idx="30">
                  <c:v>234369</c:v>
                </c:pt>
                <c:pt idx="31">
                  <c:v>276235</c:v>
                </c:pt>
                <c:pt idx="32">
                  <c:v>292100</c:v>
                </c:pt>
                <c:pt idx="33">
                  <c:v>391959</c:v>
                </c:pt>
                <c:pt idx="34">
                  <c:v>329398</c:v>
                </c:pt>
                <c:pt idx="35">
                  <c:v>187936</c:v>
                </c:pt>
                <c:pt idx="36">
                  <c:v>249179</c:v>
                </c:pt>
                <c:pt idx="37">
                  <c:v>354125</c:v>
                </c:pt>
                <c:pt idx="38">
                  <c:v>303202</c:v>
                </c:pt>
                <c:pt idx="39">
                  <c:v>210297</c:v>
                </c:pt>
                <c:pt idx="40">
                  <c:v>350568</c:v>
                </c:pt>
                <c:pt idx="41">
                  <c:v>382943</c:v>
                </c:pt>
                <c:pt idx="42">
                  <c:v>231551</c:v>
                </c:pt>
                <c:pt idx="43">
                  <c:v>136694</c:v>
                </c:pt>
                <c:pt idx="44">
                  <c:v>200025</c:v>
                </c:pt>
                <c:pt idx="45">
                  <c:v>192598</c:v>
                </c:pt>
                <c:pt idx="46">
                  <c:v>196967</c:v>
                </c:pt>
                <c:pt idx="47">
                  <c:v>359412</c:v>
                </c:pt>
                <c:pt idx="48">
                  <c:v>325934</c:v>
                </c:pt>
                <c:pt idx="49">
                  <c:v>389196</c:v>
                </c:pt>
                <c:pt idx="50">
                  <c:v>432419</c:v>
                </c:pt>
                <c:pt idx="51">
                  <c:v>449296</c:v>
                </c:pt>
                <c:pt idx="52">
                  <c:v>336416</c:v>
                </c:pt>
                <c:pt idx="53">
                  <c:v>289972</c:v>
                </c:pt>
                <c:pt idx="54">
                  <c:v>404716</c:v>
                </c:pt>
                <c:pt idx="55">
                  <c:v>386715</c:v>
                </c:pt>
                <c:pt idx="56">
                  <c:v>389520</c:v>
                </c:pt>
                <c:pt idx="57">
                  <c:v>352750</c:v>
                </c:pt>
                <c:pt idx="58">
                  <c:v>430128</c:v>
                </c:pt>
                <c:pt idx="59">
                  <c:v>377771</c:v>
                </c:pt>
                <c:pt idx="60">
                  <c:v>319782</c:v>
                </c:pt>
                <c:pt idx="61">
                  <c:v>393708</c:v>
                </c:pt>
                <c:pt idx="62">
                  <c:v>393265</c:v>
                </c:pt>
                <c:pt idx="63">
                  <c:v>253757</c:v>
                </c:pt>
                <c:pt idx="64">
                  <c:v>286989</c:v>
                </c:pt>
                <c:pt idx="65">
                  <c:v>467449</c:v>
                </c:pt>
                <c:pt idx="66">
                  <c:v>709470</c:v>
                </c:pt>
                <c:pt idx="67">
                  <c:v>509102</c:v>
                </c:pt>
                <c:pt idx="68">
                  <c:v>492905</c:v>
                </c:pt>
                <c:pt idx="69">
                  <c:v>346195</c:v>
                </c:pt>
                <c:pt idx="70">
                  <c:v>278117</c:v>
                </c:pt>
                <c:pt idx="71">
                  <c:v>251380</c:v>
                </c:pt>
                <c:pt idx="72">
                  <c:v>270263</c:v>
                </c:pt>
                <c:pt idx="73">
                  <c:v>310316</c:v>
                </c:pt>
                <c:pt idx="74">
                  <c:v>265913</c:v>
                </c:pt>
                <c:pt idx="75">
                  <c:v>252661</c:v>
                </c:pt>
                <c:pt idx="76">
                  <c:v>183868</c:v>
                </c:pt>
                <c:pt idx="77">
                  <c:v>162197</c:v>
                </c:pt>
                <c:pt idx="78">
                  <c:v>138780</c:v>
                </c:pt>
                <c:pt idx="79">
                  <c:v>170673</c:v>
                </c:pt>
                <c:pt idx="80">
                  <c:v>126562</c:v>
                </c:pt>
                <c:pt idx="81">
                  <c:v>195552</c:v>
                </c:pt>
                <c:pt idx="82">
                  <c:v>166131</c:v>
                </c:pt>
                <c:pt idx="83">
                  <c:v>157880</c:v>
                </c:pt>
                <c:pt idx="84">
                  <c:v>108698</c:v>
                </c:pt>
                <c:pt idx="85">
                  <c:v>165611</c:v>
                </c:pt>
                <c:pt idx="86">
                  <c:v>128501</c:v>
                </c:pt>
                <c:pt idx="87">
                  <c:v>186644</c:v>
                </c:pt>
                <c:pt idx="88">
                  <c:v>150792</c:v>
                </c:pt>
                <c:pt idx="89">
                  <c:v>204010</c:v>
                </c:pt>
              </c:numCache>
            </c:numRef>
          </c:val>
          <c:smooth val="0"/>
          <c:extLst>
            <c:ext xmlns:c16="http://schemas.microsoft.com/office/drawing/2014/chart" uri="{C3380CC4-5D6E-409C-BE32-E72D297353CC}">
              <c16:uniqueId val="{00000000-6935-41DF-94B0-7D9006E8FDFE}"/>
            </c:ext>
          </c:extLst>
        </c:ser>
        <c:dLbls>
          <c:showLegendKey val="0"/>
          <c:showVal val="0"/>
          <c:showCatName val="0"/>
          <c:showSerName val="0"/>
          <c:showPercent val="0"/>
          <c:showBubbleSize val="0"/>
        </c:dLbls>
        <c:smooth val="0"/>
        <c:axId val="244293592"/>
        <c:axId val="244293920"/>
      </c:lineChart>
      <c:catAx>
        <c:axId val="244293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293920"/>
        <c:crosses val="autoZero"/>
        <c:auto val="1"/>
        <c:lblAlgn val="ctr"/>
        <c:lblOffset val="100"/>
        <c:noMultiLvlLbl val="0"/>
      </c:catAx>
      <c:valAx>
        <c:axId val="24429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29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Extra 3</c:v>
                </c:pt>
              </c:strCache>
            </c:strRef>
          </c:cat>
          <c:val>
            <c:numRef>
              <c:f>Sheet1!$B$2</c:f>
              <c:numCache>
                <c:formatCode>General</c:formatCode>
                <c:ptCount val="1"/>
                <c:pt idx="0">
                  <c:v>113</c:v>
                </c:pt>
              </c:numCache>
            </c:numRef>
          </c:val>
          <c:extLst>
            <c:ext xmlns:c16="http://schemas.microsoft.com/office/drawing/2014/chart" uri="{C3380CC4-5D6E-409C-BE32-E72D297353CC}">
              <c16:uniqueId val="{00000000-4285-4642-8319-097BA863EA0A}"/>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Extra 3</c:v>
                </c:pt>
              </c:strCache>
            </c:strRef>
          </c:cat>
          <c:val>
            <c:numRef>
              <c:f>Sheet1!$C$2</c:f>
              <c:numCache>
                <c:formatCode>General</c:formatCode>
                <c:ptCount val="1"/>
                <c:pt idx="0">
                  <c:v>126</c:v>
                </c:pt>
              </c:numCache>
            </c:numRef>
          </c:val>
          <c:extLst>
            <c:ext xmlns:c16="http://schemas.microsoft.com/office/drawing/2014/chart" uri="{C3380CC4-5D6E-409C-BE32-E72D297353CC}">
              <c16:uniqueId val="{00000001-4285-4642-8319-097BA863EA0A}"/>
            </c:ext>
          </c:extLst>
        </c:ser>
        <c:dLbls>
          <c:showLegendKey val="0"/>
          <c:showVal val="0"/>
          <c:showCatName val="0"/>
          <c:showSerName val="0"/>
          <c:showPercent val="0"/>
          <c:showBubbleSize val="0"/>
        </c:dLbls>
        <c:gapWidth val="150"/>
        <c:overlap val="100"/>
        <c:axId val="244304088"/>
        <c:axId val="244305072"/>
      </c:barChart>
      <c:catAx>
        <c:axId val="244304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305072"/>
        <c:crosses val="autoZero"/>
        <c:auto val="1"/>
        <c:lblAlgn val="ctr"/>
        <c:lblOffset val="100"/>
        <c:noMultiLvlLbl val="0"/>
      </c:catAx>
      <c:valAx>
        <c:axId val="244305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304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4E42A-3420-484D-A22D-02D060FC4ED8}"/>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61A9B8F4-6BF4-4F17-AC9B-34658728D9D8}"/>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945185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04733-321D-42A2-B753-1D407AD5D450}"/>
              </a:ext>
            </a:extLst>
          </p:cNvPr>
          <p:cNvSpPr>
            <a:spLocks noGrp="1"/>
          </p:cNvSpPr>
          <p:nvPr>
            <p:ph type="title"/>
          </p:nvPr>
        </p:nvSpPr>
        <p:spPr/>
        <p:txBody>
          <a:bodyPr/>
          <a:lstStyle/>
          <a:p>
            <a:r>
              <a:rPr lang="en-US"/>
              <a:t>Facebook Profil - Potenz.Reichw.,Aktive Nutzer,I-Rate,Fans | extra 3</a:t>
            </a:r>
          </a:p>
        </p:txBody>
      </p:sp>
      <p:graphicFrame>
        <p:nvGraphicFramePr>
          <p:cNvPr id="5" name="Table Placeholder 4">
            <a:extLst>
              <a:ext uri="{FF2B5EF4-FFF2-40B4-BE49-F238E27FC236}">
                <a16:creationId xmlns:a16="http://schemas.microsoft.com/office/drawing/2014/main" id="{031D227B-8365-4F16-82B1-0D73D4F89EDF}"/>
              </a:ext>
            </a:extLst>
          </p:cNvPr>
          <p:cNvGraphicFramePr>
            <a:graphicFrameLocks noGrp="1"/>
          </p:cNvGraphicFramePr>
          <p:nvPr>
            <p:ph type="tbl" sz="quarter" idx="13"/>
            <p:extLst>
              <p:ext uri="{D42A27DB-BD31-4B8C-83A1-F6EECF244321}">
                <p14:modId xmlns:p14="http://schemas.microsoft.com/office/powerpoint/2010/main" val="43409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19049027"/>
                    </a:ext>
                  </a:extLst>
                </a:gridCol>
                <a:gridCol w="1645920">
                  <a:extLst>
                    <a:ext uri="{9D8B030D-6E8A-4147-A177-3AD203B41FA5}">
                      <a16:colId xmlns:a16="http://schemas.microsoft.com/office/drawing/2014/main" val="2811585724"/>
                    </a:ext>
                  </a:extLst>
                </a:gridCol>
                <a:gridCol w="1645920">
                  <a:extLst>
                    <a:ext uri="{9D8B030D-6E8A-4147-A177-3AD203B41FA5}">
                      <a16:colId xmlns:a16="http://schemas.microsoft.com/office/drawing/2014/main" val="667993823"/>
                    </a:ext>
                  </a:extLst>
                </a:gridCol>
                <a:gridCol w="1234440">
                  <a:extLst>
                    <a:ext uri="{9D8B030D-6E8A-4147-A177-3AD203B41FA5}">
                      <a16:colId xmlns:a16="http://schemas.microsoft.com/office/drawing/2014/main" val="1227581885"/>
                    </a:ext>
                  </a:extLst>
                </a:gridCol>
                <a:gridCol w="1234440">
                  <a:extLst>
                    <a:ext uri="{9D8B030D-6E8A-4147-A177-3AD203B41FA5}">
                      <a16:colId xmlns:a16="http://schemas.microsoft.com/office/drawing/2014/main" val="3567129051"/>
                    </a:ext>
                  </a:extLst>
                </a:gridCol>
                <a:gridCol w="822960">
                  <a:extLst>
                    <a:ext uri="{9D8B030D-6E8A-4147-A177-3AD203B41FA5}">
                      <a16:colId xmlns:a16="http://schemas.microsoft.com/office/drawing/2014/main" val="2591240162"/>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839040186"/>
                  </a:ext>
                </a:extLst>
              </a:tr>
              <a:tr h="370840">
                <a:tc>
                  <a:txBody>
                    <a:bodyPr/>
                    <a:lstStyle/>
                    <a:p>
                      <a:r>
                        <a:rPr lang="en-US" sz="1000"/>
                        <a:t>Extra 3</a:t>
                      </a:r>
                    </a:p>
                  </a:txBody>
                  <a:tcPr/>
                </a:tc>
                <a:tc>
                  <a:txBody>
                    <a:bodyPr/>
                    <a:lstStyle/>
                    <a:p>
                      <a:r>
                        <a:rPr lang="en-US" sz="1000"/>
                        <a:t>1088462</a:t>
                      </a:r>
                    </a:p>
                  </a:txBody>
                  <a:tcPr/>
                </a:tc>
                <a:tc>
                  <a:txBody>
                    <a:bodyPr/>
                    <a:lstStyle/>
                    <a:p>
                      <a:r>
                        <a:rPr lang="en-US" sz="1000"/>
                        <a:t>0</a:t>
                      </a:r>
                    </a:p>
                  </a:txBody>
                  <a:tcPr/>
                </a:tc>
                <a:tc>
                  <a:txBody>
                    <a:bodyPr/>
                    <a:lstStyle/>
                    <a:p>
                      <a:r>
                        <a:rPr lang="en-US" sz="1000"/>
                        <a:t>112056</a:t>
                      </a:r>
                    </a:p>
                  </a:txBody>
                  <a:tcPr/>
                </a:tc>
                <a:tc>
                  <a:txBody>
                    <a:bodyPr/>
                    <a:lstStyle/>
                    <a:p>
                      <a:r>
                        <a:rPr lang="en-US" sz="1000"/>
                        <a:t>10.3 %</a:t>
                      </a:r>
                    </a:p>
                  </a:txBody>
                  <a:tcPr/>
                </a:tc>
                <a:tc>
                  <a:txBody>
                    <a:bodyPr/>
                    <a:lstStyle/>
                    <a:p>
                      <a:r>
                        <a:rPr lang="en-US" sz="1000"/>
                        <a:t>886120</a:t>
                      </a:r>
                    </a:p>
                  </a:txBody>
                  <a:tcPr/>
                </a:tc>
                <a:extLst>
                  <a:ext uri="{0D108BD9-81ED-4DB2-BD59-A6C34878D82A}">
                    <a16:rowId xmlns:a16="http://schemas.microsoft.com/office/drawing/2014/main" val="3088639812"/>
                  </a:ext>
                </a:extLst>
              </a:tr>
            </a:tbl>
          </a:graphicData>
        </a:graphic>
      </p:graphicFrame>
      <p:sp>
        <p:nvSpPr>
          <p:cNvPr id="4" name="Text Placeholder 3">
            <a:extLst>
              <a:ext uri="{FF2B5EF4-FFF2-40B4-BE49-F238E27FC236}">
                <a16:creationId xmlns:a16="http://schemas.microsoft.com/office/drawing/2014/main" id="{6B3C1624-5C07-43D9-A2B4-DF2C159683CF}"/>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607212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28F35-CAB8-45C0-A6A5-62F087DC17B7}"/>
              </a:ext>
            </a:extLst>
          </p:cNvPr>
          <p:cNvSpPr>
            <a:spLocks noGrp="1"/>
          </p:cNvSpPr>
          <p:nvPr>
            <p:ph type="title"/>
          </p:nvPr>
        </p:nvSpPr>
        <p:spPr/>
        <p:txBody>
          <a:bodyPr/>
          <a:lstStyle/>
          <a:p>
            <a:r>
              <a:rPr lang="en-US"/>
              <a:t>Facebook Anzahl Post, Reaktionen (Kommentare, Shares, Likes) - FB Insights | extra 3</a:t>
            </a:r>
          </a:p>
        </p:txBody>
      </p:sp>
      <p:graphicFrame>
        <p:nvGraphicFramePr>
          <p:cNvPr id="5" name="Table Placeholder 4">
            <a:extLst>
              <a:ext uri="{FF2B5EF4-FFF2-40B4-BE49-F238E27FC236}">
                <a16:creationId xmlns:a16="http://schemas.microsoft.com/office/drawing/2014/main" id="{2751EC9E-6E56-4B62-9846-73225C7C2B47}"/>
              </a:ext>
            </a:extLst>
          </p:cNvPr>
          <p:cNvGraphicFramePr>
            <a:graphicFrameLocks noGrp="1"/>
          </p:cNvGraphicFramePr>
          <p:nvPr>
            <p:ph type="tbl" sz="quarter" idx="13"/>
            <p:extLst>
              <p:ext uri="{D42A27DB-BD31-4B8C-83A1-F6EECF244321}">
                <p14:modId xmlns:p14="http://schemas.microsoft.com/office/powerpoint/2010/main" val="1799335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61750221"/>
                    </a:ext>
                  </a:extLst>
                </a:gridCol>
                <a:gridCol w="1234440">
                  <a:extLst>
                    <a:ext uri="{9D8B030D-6E8A-4147-A177-3AD203B41FA5}">
                      <a16:colId xmlns:a16="http://schemas.microsoft.com/office/drawing/2014/main" val="3568636523"/>
                    </a:ext>
                  </a:extLst>
                </a:gridCol>
                <a:gridCol w="1234440">
                  <a:extLst>
                    <a:ext uri="{9D8B030D-6E8A-4147-A177-3AD203B41FA5}">
                      <a16:colId xmlns:a16="http://schemas.microsoft.com/office/drawing/2014/main" val="1162262150"/>
                    </a:ext>
                  </a:extLst>
                </a:gridCol>
                <a:gridCol w="1234440">
                  <a:extLst>
                    <a:ext uri="{9D8B030D-6E8A-4147-A177-3AD203B41FA5}">
                      <a16:colId xmlns:a16="http://schemas.microsoft.com/office/drawing/2014/main" val="316566656"/>
                    </a:ext>
                  </a:extLst>
                </a:gridCol>
                <a:gridCol w="1234440">
                  <a:extLst>
                    <a:ext uri="{9D8B030D-6E8A-4147-A177-3AD203B41FA5}">
                      <a16:colId xmlns:a16="http://schemas.microsoft.com/office/drawing/2014/main" val="119476431"/>
                    </a:ext>
                  </a:extLst>
                </a:gridCol>
                <a:gridCol w="1234440">
                  <a:extLst>
                    <a:ext uri="{9D8B030D-6E8A-4147-A177-3AD203B41FA5}">
                      <a16:colId xmlns:a16="http://schemas.microsoft.com/office/drawing/2014/main" val="900320309"/>
                    </a:ext>
                  </a:extLst>
                </a:gridCol>
                <a:gridCol w="822960">
                  <a:extLst>
                    <a:ext uri="{9D8B030D-6E8A-4147-A177-3AD203B41FA5}">
                      <a16:colId xmlns:a16="http://schemas.microsoft.com/office/drawing/2014/main" val="149617887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 (eigene Posts)</a:t>
                      </a:r>
                    </a:p>
                  </a:txBody>
                  <a:tcPr/>
                </a:tc>
                <a:tc>
                  <a:txBody>
                    <a:bodyPr/>
                    <a:lstStyle/>
                    <a:p>
                      <a:r>
                        <a:rPr lang="en-US" sz="1000"/>
                        <a:t>Shares (eigene Posts)</a:t>
                      </a:r>
                    </a:p>
                  </a:txBody>
                  <a:tcPr/>
                </a:tc>
                <a:tc>
                  <a:txBody>
                    <a:bodyPr/>
                    <a:lstStyle/>
                    <a:p>
                      <a:r>
                        <a:rPr lang="en-US" sz="1000"/>
                        <a:t>Likes insgesamt</a:t>
                      </a:r>
                    </a:p>
                  </a:txBody>
                  <a:tcPr/>
                </a:tc>
                <a:extLst>
                  <a:ext uri="{0D108BD9-81ED-4DB2-BD59-A6C34878D82A}">
                    <a16:rowId xmlns:a16="http://schemas.microsoft.com/office/drawing/2014/main" val="3422999968"/>
                  </a:ext>
                </a:extLst>
              </a:tr>
              <a:tr h="370840">
                <a:tc>
                  <a:txBody>
                    <a:bodyPr/>
                    <a:lstStyle/>
                    <a:p>
                      <a:r>
                        <a:rPr lang="en-US" sz="1000"/>
                        <a:t>Extra 3</a:t>
                      </a:r>
                    </a:p>
                  </a:txBody>
                  <a:tcPr/>
                </a:tc>
                <a:tc>
                  <a:txBody>
                    <a:bodyPr/>
                    <a:lstStyle/>
                    <a:p>
                      <a:r>
                        <a:rPr lang="en-US" sz="1000"/>
                        <a:t>886120</a:t>
                      </a:r>
                    </a:p>
                  </a:txBody>
                  <a:tcPr/>
                </a:tc>
                <a:tc>
                  <a:txBody>
                    <a:bodyPr/>
                    <a:lstStyle/>
                    <a:p>
                      <a:r>
                        <a:rPr lang="en-US" sz="1000"/>
                        <a:t>239</a:t>
                      </a:r>
                    </a:p>
                  </a:txBody>
                  <a:tcPr/>
                </a:tc>
                <a:tc>
                  <a:txBody>
                    <a:bodyPr/>
                    <a:lstStyle/>
                    <a:p>
                      <a:r>
                        <a:rPr lang="en-US" sz="1000"/>
                        <a:t>1182422</a:t>
                      </a:r>
                    </a:p>
                  </a:txBody>
                  <a:tcPr/>
                </a:tc>
                <a:tc>
                  <a:txBody>
                    <a:bodyPr/>
                    <a:lstStyle/>
                    <a:p>
                      <a:r>
                        <a:rPr lang="en-US" sz="1000"/>
                        <a:t>95005</a:t>
                      </a:r>
                    </a:p>
                  </a:txBody>
                  <a:tcPr/>
                </a:tc>
                <a:tc>
                  <a:txBody>
                    <a:bodyPr/>
                    <a:lstStyle/>
                    <a:p>
                      <a:r>
                        <a:rPr lang="en-US" sz="1000"/>
                        <a:t>297462</a:t>
                      </a:r>
                    </a:p>
                  </a:txBody>
                  <a:tcPr/>
                </a:tc>
                <a:tc>
                  <a:txBody>
                    <a:bodyPr/>
                    <a:lstStyle/>
                    <a:p>
                      <a:r>
                        <a:rPr lang="en-US" sz="1000"/>
                        <a:t>734016</a:t>
                      </a:r>
                    </a:p>
                  </a:txBody>
                  <a:tcPr/>
                </a:tc>
                <a:extLst>
                  <a:ext uri="{0D108BD9-81ED-4DB2-BD59-A6C34878D82A}">
                    <a16:rowId xmlns:a16="http://schemas.microsoft.com/office/drawing/2014/main" val="3672297785"/>
                  </a:ext>
                </a:extLst>
              </a:tr>
            </a:tbl>
          </a:graphicData>
        </a:graphic>
      </p:graphicFrame>
      <p:sp>
        <p:nvSpPr>
          <p:cNvPr id="4" name="Text Placeholder 3">
            <a:extLst>
              <a:ext uri="{FF2B5EF4-FFF2-40B4-BE49-F238E27FC236}">
                <a16:creationId xmlns:a16="http://schemas.microsoft.com/office/drawing/2014/main" id="{AC4A2DC5-997C-4C9E-B1CA-DD77739204D8}"/>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417943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13732-0125-4938-9184-3EE7B9FD5AAA}"/>
              </a:ext>
            </a:extLst>
          </p:cNvPr>
          <p:cNvSpPr>
            <a:spLocks noGrp="1"/>
          </p:cNvSpPr>
          <p:nvPr>
            <p:ph type="title"/>
          </p:nvPr>
        </p:nvSpPr>
        <p:spPr/>
        <p:txBody>
          <a:bodyPr/>
          <a:lstStyle/>
          <a:p>
            <a:r>
              <a:rPr lang="en-US"/>
              <a:t>Facebook Profil - Fans | extra 3</a:t>
            </a:r>
          </a:p>
        </p:txBody>
      </p:sp>
      <p:graphicFrame>
        <p:nvGraphicFramePr>
          <p:cNvPr id="6" name="Chart Placeholder 5">
            <a:extLst>
              <a:ext uri="{FF2B5EF4-FFF2-40B4-BE49-F238E27FC236}">
                <a16:creationId xmlns:a16="http://schemas.microsoft.com/office/drawing/2014/main" id="{2E17291D-1360-4463-B8D4-5D0C130C71D4}"/>
              </a:ext>
            </a:extLst>
          </p:cNvPr>
          <p:cNvGraphicFramePr>
            <a:graphicFrameLocks noGrp="1"/>
          </p:cNvGraphicFramePr>
          <p:nvPr>
            <p:ph type="chart" sz="quarter" idx="13"/>
            <p:extLst>
              <p:ext uri="{D42A27DB-BD31-4B8C-83A1-F6EECF244321}">
                <p14:modId xmlns:p14="http://schemas.microsoft.com/office/powerpoint/2010/main" val="1390505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104E70-7063-4E2B-AC79-152145F6DC32}"/>
              </a:ext>
            </a:extLst>
          </p:cNvPr>
          <p:cNvSpPr>
            <a:spLocks noGrp="1"/>
          </p:cNvSpPr>
          <p:nvPr>
            <p:ph type="body" sz="quarter" idx="14"/>
          </p:nvPr>
        </p:nvSpPr>
        <p:spPr/>
        <p:txBody>
          <a:bodyPr/>
          <a:lstStyle/>
          <a:p>
            <a:r>
              <a:rPr lang="en-US"/>
              <a:t>01.01.2019 - 31.03.2019</a:t>
            </a:r>
          </a:p>
        </p:txBody>
      </p:sp>
      <p:sp>
        <p:nvSpPr>
          <p:cNvPr id="5" name="Footer Placeholder 4">
            <a:extLst>
              <a:ext uri="{FF2B5EF4-FFF2-40B4-BE49-F238E27FC236}">
                <a16:creationId xmlns:a16="http://schemas.microsoft.com/office/drawing/2014/main" id="{AB5D0043-7D8A-4733-ADA3-C8B89C2103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6160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66F25-816F-4A2D-AB08-FE7DCE9C7A48}"/>
              </a:ext>
            </a:extLst>
          </p:cNvPr>
          <p:cNvSpPr>
            <a:spLocks noGrp="1"/>
          </p:cNvSpPr>
          <p:nvPr>
            <p:ph type="title"/>
          </p:nvPr>
        </p:nvSpPr>
        <p:spPr/>
        <p:txBody>
          <a:bodyPr/>
          <a:lstStyle/>
          <a:p>
            <a:r>
              <a:rPr lang="en-US"/>
              <a:t>Facebook Profil - Potenzielle Reichweite | extra 3</a:t>
            </a:r>
          </a:p>
        </p:txBody>
      </p:sp>
      <p:graphicFrame>
        <p:nvGraphicFramePr>
          <p:cNvPr id="6" name="Chart Placeholder 5">
            <a:extLst>
              <a:ext uri="{FF2B5EF4-FFF2-40B4-BE49-F238E27FC236}">
                <a16:creationId xmlns:a16="http://schemas.microsoft.com/office/drawing/2014/main" id="{A7DE3126-C775-4E3B-AA10-7113204C0D9E}"/>
              </a:ext>
            </a:extLst>
          </p:cNvPr>
          <p:cNvGraphicFramePr>
            <a:graphicFrameLocks noGrp="1"/>
          </p:cNvGraphicFramePr>
          <p:nvPr>
            <p:ph type="chart" sz="quarter" idx="13"/>
            <p:extLst>
              <p:ext uri="{D42A27DB-BD31-4B8C-83A1-F6EECF244321}">
                <p14:modId xmlns:p14="http://schemas.microsoft.com/office/powerpoint/2010/main" val="1493676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A0DEF4-3313-4184-B517-7B5157DE7F45}"/>
              </a:ext>
            </a:extLst>
          </p:cNvPr>
          <p:cNvSpPr>
            <a:spLocks noGrp="1"/>
          </p:cNvSpPr>
          <p:nvPr>
            <p:ph type="body" sz="quarter" idx="14"/>
          </p:nvPr>
        </p:nvSpPr>
        <p:spPr/>
        <p:txBody>
          <a:bodyPr/>
          <a:lstStyle/>
          <a:p>
            <a:r>
              <a:rPr lang="en-US"/>
              <a:t>01.01.2019 - 31.03.2019</a:t>
            </a:r>
          </a:p>
        </p:txBody>
      </p:sp>
      <p:sp>
        <p:nvSpPr>
          <p:cNvPr id="5" name="Footer Placeholder 4">
            <a:extLst>
              <a:ext uri="{FF2B5EF4-FFF2-40B4-BE49-F238E27FC236}">
                <a16:creationId xmlns:a16="http://schemas.microsoft.com/office/drawing/2014/main" id="{3F13A044-5185-4551-A7AF-51DF2DAA66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4491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F035C-528F-406A-AE8A-9161F813ABA6}"/>
              </a:ext>
            </a:extLst>
          </p:cNvPr>
          <p:cNvSpPr>
            <a:spLocks noGrp="1"/>
          </p:cNvSpPr>
          <p:nvPr>
            <p:ph type="title"/>
          </p:nvPr>
        </p:nvSpPr>
        <p:spPr/>
        <p:txBody>
          <a:bodyPr/>
          <a:lstStyle/>
          <a:p>
            <a:r>
              <a:rPr lang="en-US"/>
              <a:t>Facebook Profil - Aktive Nutzer | extra 3</a:t>
            </a:r>
          </a:p>
        </p:txBody>
      </p:sp>
      <p:graphicFrame>
        <p:nvGraphicFramePr>
          <p:cNvPr id="6" name="Chart Placeholder 5">
            <a:extLst>
              <a:ext uri="{FF2B5EF4-FFF2-40B4-BE49-F238E27FC236}">
                <a16:creationId xmlns:a16="http://schemas.microsoft.com/office/drawing/2014/main" id="{588E7BC3-9B7F-459C-8A29-11197D20FCB4}"/>
              </a:ext>
            </a:extLst>
          </p:cNvPr>
          <p:cNvGraphicFramePr>
            <a:graphicFrameLocks noGrp="1"/>
          </p:cNvGraphicFramePr>
          <p:nvPr>
            <p:ph type="chart" sz="quarter" idx="13"/>
            <p:extLst>
              <p:ext uri="{D42A27DB-BD31-4B8C-83A1-F6EECF244321}">
                <p14:modId xmlns:p14="http://schemas.microsoft.com/office/powerpoint/2010/main" val="3111280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DC5762-6F0A-4DE9-93C1-5D0E867C76B5}"/>
              </a:ext>
            </a:extLst>
          </p:cNvPr>
          <p:cNvSpPr>
            <a:spLocks noGrp="1"/>
          </p:cNvSpPr>
          <p:nvPr>
            <p:ph type="body" sz="quarter" idx="14"/>
          </p:nvPr>
        </p:nvSpPr>
        <p:spPr/>
        <p:txBody>
          <a:bodyPr/>
          <a:lstStyle/>
          <a:p>
            <a:r>
              <a:rPr lang="en-US"/>
              <a:t>01.01.2019 - 31.03.2019</a:t>
            </a:r>
          </a:p>
        </p:txBody>
      </p:sp>
      <p:sp>
        <p:nvSpPr>
          <p:cNvPr id="5" name="Footer Placeholder 4">
            <a:extLst>
              <a:ext uri="{FF2B5EF4-FFF2-40B4-BE49-F238E27FC236}">
                <a16:creationId xmlns:a16="http://schemas.microsoft.com/office/drawing/2014/main" id="{CE988B52-55AF-4683-AEC1-EDAB72DB5F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8230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634FD-9BBE-4B2A-A8A1-7C33AAB2A6A9}"/>
              </a:ext>
            </a:extLst>
          </p:cNvPr>
          <p:cNvSpPr>
            <a:spLocks noGrp="1"/>
          </p:cNvSpPr>
          <p:nvPr>
            <p:ph type="title"/>
          </p:nvPr>
        </p:nvSpPr>
        <p:spPr/>
        <p:txBody>
          <a:bodyPr/>
          <a:lstStyle/>
          <a:p>
            <a:r>
              <a:rPr lang="en-US"/>
              <a:t>Facebook Profil - Video-Starts ab 10 Sek. | extra 3</a:t>
            </a:r>
          </a:p>
        </p:txBody>
      </p:sp>
      <p:graphicFrame>
        <p:nvGraphicFramePr>
          <p:cNvPr id="6" name="Chart Placeholder 5">
            <a:extLst>
              <a:ext uri="{FF2B5EF4-FFF2-40B4-BE49-F238E27FC236}">
                <a16:creationId xmlns:a16="http://schemas.microsoft.com/office/drawing/2014/main" id="{76A5859D-5525-43CD-AD02-B8F5E64D90A3}"/>
              </a:ext>
            </a:extLst>
          </p:cNvPr>
          <p:cNvGraphicFramePr>
            <a:graphicFrameLocks noGrp="1"/>
          </p:cNvGraphicFramePr>
          <p:nvPr>
            <p:ph type="chart" sz="quarter" idx="13"/>
            <p:extLst>
              <p:ext uri="{D42A27DB-BD31-4B8C-83A1-F6EECF244321}">
                <p14:modId xmlns:p14="http://schemas.microsoft.com/office/powerpoint/2010/main" val="3321191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56B3ED-D751-4B08-96FE-67CE3DB532EC}"/>
              </a:ext>
            </a:extLst>
          </p:cNvPr>
          <p:cNvSpPr>
            <a:spLocks noGrp="1"/>
          </p:cNvSpPr>
          <p:nvPr>
            <p:ph type="body" sz="quarter" idx="14"/>
          </p:nvPr>
        </p:nvSpPr>
        <p:spPr/>
        <p:txBody>
          <a:bodyPr/>
          <a:lstStyle/>
          <a:p>
            <a:r>
              <a:rPr lang="en-US"/>
              <a:t>01.01.2019 - 31.03.2019</a:t>
            </a:r>
          </a:p>
        </p:txBody>
      </p:sp>
      <p:sp>
        <p:nvSpPr>
          <p:cNvPr id="5" name="Footer Placeholder 4">
            <a:extLst>
              <a:ext uri="{FF2B5EF4-FFF2-40B4-BE49-F238E27FC236}">
                <a16:creationId xmlns:a16="http://schemas.microsoft.com/office/drawing/2014/main" id="{2AEEDD5F-846A-4F2A-A107-BEA89B058A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5065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16692-D2A7-4DCE-AA38-85E8AC2573DC}"/>
              </a:ext>
            </a:extLst>
          </p:cNvPr>
          <p:cNvSpPr>
            <a:spLocks noGrp="1"/>
          </p:cNvSpPr>
          <p:nvPr>
            <p:ph type="title"/>
          </p:nvPr>
        </p:nvSpPr>
        <p:spPr/>
        <p:txBody>
          <a:bodyPr/>
          <a:lstStyle/>
          <a:p>
            <a:r>
              <a:rPr lang="de-DE"/>
              <a:t>Facebook Profil - Durchschnitt Potenzi. Reichweite pro Tag | extra 3</a:t>
            </a:r>
            <a:endParaRPr lang="en-US"/>
          </a:p>
        </p:txBody>
      </p:sp>
      <p:graphicFrame>
        <p:nvGraphicFramePr>
          <p:cNvPr id="5" name="Table Placeholder 4">
            <a:extLst>
              <a:ext uri="{FF2B5EF4-FFF2-40B4-BE49-F238E27FC236}">
                <a16:creationId xmlns:a16="http://schemas.microsoft.com/office/drawing/2014/main" id="{909D723E-9A86-4C6E-8826-FFA71AB25AEE}"/>
              </a:ext>
            </a:extLst>
          </p:cNvPr>
          <p:cNvGraphicFramePr>
            <a:graphicFrameLocks noGrp="1"/>
          </p:cNvGraphicFramePr>
          <p:nvPr>
            <p:ph type="tbl" sz="quarter" idx="13"/>
            <p:extLst>
              <p:ext uri="{D42A27DB-BD31-4B8C-83A1-F6EECF244321}">
                <p14:modId xmlns:p14="http://schemas.microsoft.com/office/powerpoint/2010/main" val="1790660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84444047"/>
                    </a:ext>
                  </a:extLst>
                </a:gridCol>
                <a:gridCol w="1645920">
                  <a:extLst>
                    <a:ext uri="{9D8B030D-6E8A-4147-A177-3AD203B41FA5}">
                      <a16:colId xmlns:a16="http://schemas.microsoft.com/office/drawing/2014/main" val="4051470422"/>
                    </a:ext>
                  </a:extLst>
                </a:gridCol>
                <a:gridCol w="1234440">
                  <a:extLst>
                    <a:ext uri="{9D8B030D-6E8A-4147-A177-3AD203B41FA5}">
                      <a16:colId xmlns:a16="http://schemas.microsoft.com/office/drawing/2014/main" val="1883623480"/>
                    </a:ext>
                  </a:extLst>
                </a:gridCol>
                <a:gridCol w="1234440">
                  <a:extLst>
                    <a:ext uri="{9D8B030D-6E8A-4147-A177-3AD203B41FA5}">
                      <a16:colId xmlns:a16="http://schemas.microsoft.com/office/drawing/2014/main" val="3030490946"/>
                    </a:ext>
                  </a:extLst>
                </a:gridCol>
                <a:gridCol w="1234440">
                  <a:extLst>
                    <a:ext uri="{9D8B030D-6E8A-4147-A177-3AD203B41FA5}">
                      <a16:colId xmlns:a16="http://schemas.microsoft.com/office/drawing/2014/main" val="1510972587"/>
                    </a:ext>
                  </a:extLst>
                </a:gridCol>
                <a:gridCol w="1234440">
                  <a:extLst>
                    <a:ext uri="{9D8B030D-6E8A-4147-A177-3AD203B41FA5}">
                      <a16:colId xmlns:a16="http://schemas.microsoft.com/office/drawing/2014/main" val="2985206576"/>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180524866"/>
                  </a:ext>
                </a:extLst>
              </a:tr>
              <a:tr h="370840">
                <a:tc>
                  <a:txBody>
                    <a:bodyPr/>
                    <a:lstStyle/>
                    <a:p>
                      <a:r>
                        <a:rPr lang="en-US" sz="1000"/>
                        <a:t>Extra 3</a:t>
                      </a:r>
                    </a:p>
                  </a:txBody>
                  <a:tcPr/>
                </a:tc>
                <a:tc>
                  <a:txBody>
                    <a:bodyPr/>
                    <a:lstStyle/>
                    <a:p>
                      <a:r>
                        <a:rPr lang="en-US" sz="1000"/>
                        <a:t>1088462</a:t>
                      </a:r>
                    </a:p>
                  </a:txBody>
                  <a:tcPr/>
                </a:tc>
                <a:tc>
                  <a:txBody>
                    <a:bodyPr/>
                    <a:lstStyle/>
                    <a:p>
                      <a:r>
                        <a:rPr lang="en-US" sz="1000"/>
                        <a:t>693164</a:t>
                      </a:r>
                    </a:p>
                  </a:txBody>
                  <a:tcPr/>
                </a:tc>
                <a:tc>
                  <a:txBody>
                    <a:bodyPr/>
                    <a:lstStyle/>
                    <a:p>
                      <a:r>
                        <a:rPr lang="en-US" sz="1000"/>
                        <a:t>0</a:t>
                      </a:r>
                    </a:p>
                  </a:txBody>
                  <a:tcPr/>
                </a:tc>
                <a:tc>
                  <a:txBody>
                    <a:bodyPr/>
                    <a:lstStyle/>
                    <a:p>
                      <a:r>
                        <a:rPr lang="en-US" sz="1000"/>
                        <a:t>436144</a:t>
                      </a:r>
                    </a:p>
                  </a:txBody>
                  <a:tcPr/>
                </a:tc>
                <a:tc>
                  <a:txBody>
                    <a:bodyPr/>
                    <a:lstStyle/>
                    <a:p>
                      <a:r>
                        <a:rPr lang="en-US" sz="1000"/>
                        <a:t>1088462</a:t>
                      </a:r>
                    </a:p>
                  </a:txBody>
                  <a:tcPr/>
                </a:tc>
                <a:extLst>
                  <a:ext uri="{0D108BD9-81ED-4DB2-BD59-A6C34878D82A}">
                    <a16:rowId xmlns:a16="http://schemas.microsoft.com/office/drawing/2014/main" val="2003626045"/>
                  </a:ext>
                </a:extLst>
              </a:tr>
            </a:tbl>
          </a:graphicData>
        </a:graphic>
      </p:graphicFrame>
      <p:sp>
        <p:nvSpPr>
          <p:cNvPr id="4" name="Text Placeholder 3">
            <a:extLst>
              <a:ext uri="{FF2B5EF4-FFF2-40B4-BE49-F238E27FC236}">
                <a16:creationId xmlns:a16="http://schemas.microsoft.com/office/drawing/2014/main" id="{5ACA6072-C980-4CAD-920B-3802E9FA1947}"/>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3297725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3399D-9F89-42DB-A9BE-1BA77478F108}"/>
              </a:ext>
            </a:extLst>
          </p:cNvPr>
          <p:cNvSpPr>
            <a:spLocks noGrp="1"/>
          </p:cNvSpPr>
          <p:nvPr>
            <p:ph type="title"/>
          </p:nvPr>
        </p:nvSpPr>
        <p:spPr/>
        <p:txBody>
          <a:bodyPr/>
          <a:lstStyle/>
          <a:p>
            <a:r>
              <a:rPr lang="en-US"/>
              <a:t>Facebook Distributionstyp - FB Insights | extra 3</a:t>
            </a:r>
          </a:p>
        </p:txBody>
      </p:sp>
      <p:graphicFrame>
        <p:nvGraphicFramePr>
          <p:cNvPr id="6" name="Chart Placeholder 5">
            <a:extLst>
              <a:ext uri="{FF2B5EF4-FFF2-40B4-BE49-F238E27FC236}">
                <a16:creationId xmlns:a16="http://schemas.microsoft.com/office/drawing/2014/main" id="{960C356C-E018-49C0-8E52-1A982068C16F}"/>
              </a:ext>
            </a:extLst>
          </p:cNvPr>
          <p:cNvGraphicFramePr>
            <a:graphicFrameLocks noGrp="1"/>
          </p:cNvGraphicFramePr>
          <p:nvPr>
            <p:ph type="chart" sz="quarter" idx="13"/>
            <p:extLst>
              <p:ext uri="{D42A27DB-BD31-4B8C-83A1-F6EECF244321}">
                <p14:modId xmlns:p14="http://schemas.microsoft.com/office/powerpoint/2010/main" val="2824453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4E7353-131A-42AC-976F-948D461DD6BA}"/>
              </a:ext>
            </a:extLst>
          </p:cNvPr>
          <p:cNvSpPr>
            <a:spLocks noGrp="1"/>
          </p:cNvSpPr>
          <p:nvPr>
            <p:ph type="body" sz="quarter" idx="14"/>
          </p:nvPr>
        </p:nvSpPr>
        <p:spPr/>
        <p:txBody>
          <a:bodyPr/>
          <a:lstStyle/>
          <a:p>
            <a:r>
              <a:rPr lang="en-US"/>
              <a:t>01.01.2019 - 31.03.2019</a:t>
            </a:r>
          </a:p>
        </p:txBody>
      </p:sp>
      <p:sp>
        <p:nvSpPr>
          <p:cNvPr id="5" name="Footer Placeholder 4">
            <a:extLst>
              <a:ext uri="{FF2B5EF4-FFF2-40B4-BE49-F238E27FC236}">
                <a16:creationId xmlns:a16="http://schemas.microsoft.com/office/drawing/2014/main" id="{C86845CC-B0F9-446A-A74A-57BEFC900F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9962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4886F-6DF2-43F1-B733-6934D6B89DEE}"/>
              </a:ext>
            </a:extLst>
          </p:cNvPr>
          <p:cNvSpPr>
            <a:spLocks noGrp="1"/>
          </p:cNvSpPr>
          <p:nvPr>
            <p:ph type="title"/>
          </p:nvPr>
        </p:nvSpPr>
        <p:spPr/>
        <p:txBody>
          <a:bodyPr/>
          <a:lstStyle/>
          <a:p>
            <a:r>
              <a:rPr lang="en-US"/>
              <a:t>Facebook Distributionstyp - Tabelle - FB Insights | extra 3</a:t>
            </a:r>
          </a:p>
        </p:txBody>
      </p:sp>
      <p:graphicFrame>
        <p:nvGraphicFramePr>
          <p:cNvPr id="5" name="Table Placeholder 4">
            <a:extLst>
              <a:ext uri="{FF2B5EF4-FFF2-40B4-BE49-F238E27FC236}">
                <a16:creationId xmlns:a16="http://schemas.microsoft.com/office/drawing/2014/main" id="{C1C64A69-5D33-4CEC-A1BA-55C01702EDAE}"/>
              </a:ext>
            </a:extLst>
          </p:cNvPr>
          <p:cNvGraphicFramePr>
            <a:graphicFrameLocks noGrp="1"/>
          </p:cNvGraphicFramePr>
          <p:nvPr>
            <p:ph type="tbl" sz="quarter" idx="13"/>
            <p:extLst>
              <p:ext uri="{D42A27DB-BD31-4B8C-83A1-F6EECF244321}">
                <p14:modId xmlns:p14="http://schemas.microsoft.com/office/powerpoint/2010/main" val="1906415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73511897"/>
                    </a:ext>
                  </a:extLst>
                </a:gridCol>
                <a:gridCol w="1234440">
                  <a:extLst>
                    <a:ext uri="{9D8B030D-6E8A-4147-A177-3AD203B41FA5}">
                      <a16:colId xmlns:a16="http://schemas.microsoft.com/office/drawing/2014/main" val="796491911"/>
                    </a:ext>
                  </a:extLst>
                </a:gridCol>
                <a:gridCol w="822960">
                  <a:extLst>
                    <a:ext uri="{9D8B030D-6E8A-4147-A177-3AD203B41FA5}">
                      <a16:colId xmlns:a16="http://schemas.microsoft.com/office/drawing/2014/main" val="1913612643"/>
                    </a:ext>
                  </a:extLst>
                </a:gridCol>
                <a:gridCol w="822960">
                  <a:extLst>
                    <a:ext uri="{9D8B030D-6E8A-4147-A177-3AD203B41FA5}">
                      <a16:colId xmlns:a16="http://schemas.microsoft.com/office/drawing/2014/main" val="4147885270"/>
                    </a:ext>
                  </a:extLst>
                </a:gridCol>
                <a:gridCol w="822960">
                  <a:extLst>
                    <a:ext uri="{9D8B030D-6E8A-4147-A177-3AD203B41FA5}">
                      <a16:colId xmlns:a16="http://schemas.microsoft.com/office/drawing/2014/main" val="10965137"/>
                    </a:ext>
                  </a:extLst>
                </a:gridCol>
                <a:gridCol w="822960">
                  <a:extLst>
                    <a:ext uri="{9D8B030D-6E8A-4147-A177-3AD203B41FA5}">
                      <a16:colId xmlns:a16="http://schemas.microsoft.com/office/drawing/2014/main" val="3728197770"/>
                    </a:ext>
                  </a:extLst>
                </a:gridCol>
                <a:gridCol w="822960">
                  <a:extLst>
                    <a:ext uri="{9D8B030D-6E8A-4147-A177-3AD203B41FA5}">
                      <a16:colId xmlns:a16="http://schemas.microsoft.com/office/drawing/2014/main" val="2717800135"/>
                    </a:ext>
                  </a:extLst>
                </a:gridCol>
                <a:gridCol w="822960">
                  <a:extLst>
                    <a:ext uri="{9D8B030D-6E8A-4147-A177-3AD203B41FA5}">
                      <a16:colId xmlns:a16="http://schemas.microsoft.com/office/drawing/2014/main" val="598557614"/>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1631590550"/>
                  </a:ext>
                </a:extLst>
              </a:tr>
              <a:tr h="370840">
                <a:tc>
                  <a:txBody>
                    <a:bodyPr/>
                    <a:lstStyle/>
                    <a:p>
                      <a:r>
                        <a:rPr lang="en-US" sz="1000"/>
                        <a:t>Extra 3</a:t>
                      </a:r>
                    </a:p>
                  </a:txBody>
                  <a:tcPr/>
                </a:tc>
                <a:tc>
                  <a:txBody>
                    <a:bodyPr/>
                    <a:lstStyle/>
                    <a:p>
                      <a:r>
                        <a:rPr lang="en-US" sz="1000"/>
                        <a:t>239</a:t>
                      </a:r>
                    </a:p>
                  </a:txBody>
                  <a:tcPr/>
                </a:tc>
                <a:tc>
                  <a:txBody>
                    <a:bodyPr/>
                    <a:lstStyle/>
                    <a:p>
                      <a:r>
                        <a:rPr lang="en-US" sz="1000"/>
                        <a:t>113</a:t>
                      </a:r>
                    </a:p>
                  </a:txBody>
                  <a:tcPr/>
                </a:tc>
                <a:tc>
                  <a:txBody>
                    <a:bodyPr/>
                    <a:lstStyle/>
                    <a:p>
                      <a:r>
                        <a:rPr lang="en-US" sz="1000"/>
                        <a:t>126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078534058"/>
                  </a:ext>
                </a:extLst>
              </a:tr>
            </a:tbl>
          </a:graphicData>
        </a:graphic>
      </p:graphicFrame>
      <p:sp>
        <p:nvSpPr>
          <p:cNvPr id="4" name="Text Placeholder 3">
            <a:extLst>
              <a:ext uri="{FF2B5EF4-FFF2-40B4-BE49-F238E27FC236}">
                <a16:creationId xmlns:a16="http://schemas.microsoft.com/office/drawing/2014/main" id="{5BFC3093-0C2C-46BC-B635-C08BEE2A41D5}"/>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2402342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5BDD1-0550-49BC-B163-1FC8EDDB9863}"/>
              </a:ext>
            </a:extLst>
          </p:cNvPr>
          <p:cNvSpPr>
            <a:spLocks noGrp="1"/>
          </p:cNvSpPr>
          <p:nvPr>
            <p:ph type="title"/>
          </p:nvPr>
        </p:nvSpPr>
        <p:spPr/>
        <p:txBody>
          <a:bodyPr/>
          <a:lstStyle/>
          <a:p>
            <a:r>
              <a:rPr lang="en-US"/>
              <a:t>Facebook Eigene Posts - Shares - Export | extra 3 - 1 of 5</a:t>
            </a:r>
          </a:p>
        </p:txBody>
      </p:sp>
      <p:graphicFrame>
        <p:nvGraphicFramePr>
          <p:cNvPr id="5" name="Table Placeholder 4">
            <a:extLst>
              <a:ext uri="{FF2B5EF4-FFF2-40B4-BE49-F238E27FC236}">
                <a16:creationId xmlns:a16="http://schemas.microsoft.com/office/drawing/2014/main" id="{D91786E6-8FE6-4552-9340-30EEA3CD02D0}"/>
              </a:ext>
            </a:extLst>
          </p:cNvPr>
          <p:cNvGraphicFramePr>
            <a:graphicFrameLocks noGrp="1"/>
          </p:cNvGraphicFramePr>
          <p:nvPr>
            <p:ph type="tbl" sz="quarter" idx="13"/>
            <p:extLst>
              <p:ext uri="{D42A27DB-BD31-4B8C-83A1-F6EECF244321}">
                <p14:modId xmlns:p14="http://schemas.microsoft.com/office/powerpoint/2010/main" val="1249192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04910392"/>
                    </a:ext>
                  </a:extLst>
                </a:gridCol>
                <a:gridCol w="822960">
                  <a:extLst>
                    <a:ext uri="{9D8B030D-6E8A-4147-A177-3AD203B41FA5}">
                      <a16:colId xmlns:a16="http://schemas.microsoft.com/office/drawing/2014/main" val="2295118890"/>
                    </a:ext>
                  </a:extLst>
                </a:gridCol>
                <a:gridCol w="822960">
                  <a:extLst>
                    <a:ext uri="{9D8B030D-6E8A-4147-A177-3AD203B41FA5}">
                      <a16:colId xmlns:a16="http://schemas.microsoft.com/office/drawing/2014/main" val="4101222618"/>
                    </a:ext>
                  </a:extLst>
                </a:gridCol>
                <a:gridCol w="822960">
                  <a:extLst>
                    <a:ext uri="{9D8B030D-6E8A-4147-A177-3AD203B41FA5}">
                      <a16:colId xmlns:a16="http://schemas.microsoft.com/office/drawing/2014/main" val="1843576114"/>
                    </a:ext>
                  </a:extLst>
                </a:gridCol>
                <a:gridCol w="822960">
                  <a:extLst>
                    <a:ext uri="{9D8B030D-6E8A-4147-A177-3AD203B41FA5}">
                      <a16:colId xmlns:a16="http://schemas.microsoft.com/office/drawing/2014/main" val="2281700076"/>
                    </a:ext>
                  </a:extLst>
                </a:gridCol>
                <a:gridCol w="822960">
                  <a:extLst>
                    <a:ext uri="{9D8B030D-6E8A-4147-A177-3AD203B41FA5}">
                      <a16:colId xmlns:a16="http://schemas.microsoft.com/office/drawing/2014/main" val="2300947657"/>
                    </a:ext>
                  </a:extLst>
                </a:gridCol>
                <a:gridCol w="822960">
                  <a:extLst>
                    <a:ext uri="{9D8B030D-6E8A-4147-A177-3AD203B41FA5}">
                      <a16:colId xmlns:a16="http://schemas.microsoft.com/office/drawing/2014/main" val="1103671898"/>
                    </a:ext>
                  </a:extLst>
                </a:gridCol>
                <a:gridCol w="822960">
                  <a:extLst>
                    <a:ext uri="{9D8B030D-6E8A-4147-A177-3AD203B41FA5}">
                      <a16:colId xmlns:a16="http://schemas.microsoft.com/office/drawing/2014/main" val="4048799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23763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14:09:17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158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3 - 2019-03-07 11:35:37 </a:t>
                      </a:r>
                      <a:r>
                        <a:rPr kumimoji="0" lang="de-DE" sz="1000" b="0" i="0" u="none" strike="noStrike" kern="1200" cap="none" spc="0" normalizeH="0" baseline="0" noProof="0">
                          <a:ln>
                            <a:noFill/>
                          </a:ln>
                          <a:solidFill>
                            <a:prstClr val="black"/>
                          </a:solidFill>
                          <a:effectLst/>
                          <a:uLnTx/>
                          <a:uFillTx/>
                          <a:latin typeface="+mn-lt"/>
                          <a:ea typeface="+mn-ea"/>
                          <a:cs typeface="+mn-cs"/>
                        </a:rPr>
                        <a:t> 
 Morgen ist Weltfrauentag und es ist noch immer ungelöst!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77228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3 - 2019-03-14 15:53:40 </a:t>
                      </a:r>
                      <a:r>
                        <a:rPr kumimoji="0" lang="de-DE" sz="1000" b="0" i="0" u="none" strike="noStrike" kern="1200" cap="none" spc="0" normalizeH="0" baseline="0" noProof="0">
                          <a:ln>
                            <a:noFill/>
                          </a:ln>
                          <a:solidFill>
                            <a:prstClr val="black"/>
                          </a:solidFill>
                          <a:effectLst/>
                          <a:uLnTx/>
                          <a:uFillTx/>
                          <a:latin typeface="+mn-lt"/>
                          <a:ea typeface="+mn-ea"/>
                          <a:cs typeface="+mn-cs"/>
                        </a:rPr>
                        <a:t> 
 Folge deinem Fußballer-Idol! 
Dann bist du schon bald fettleibig und spielsüchtig.
extra 3 kommt. Heute 22:45 im Ersten.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5679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10:26:28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6785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11:05:06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0341684"/>
                  </a:ext>
                </a:extLst>
              </a:tr>
            </a:tbl>
          </a:graphicData>
        </a:graphic>
      </p:graphicFrame>
      <p:sp>
        <p:nvSpPr>
          <p:cNvPr id="4" name="Text Placeholder 3">
            <a:extLst>
              <a:ext uri="{FF2B5EF4-FFF2-40B4-BE49-F238E27FC236}">
                <a16:creationId xmlns:a16="http://schemas.microsoft.com/office/drawing/2014/main" id="{89757CD6-117F-4440-BC38-C5142416E770}"/>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1516952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21FEC-D6A9-4D43-A485-D0383B48F131}"/>
              </a:ext>
            </a:extLst>
          </p:cNvPr>
          <p:cNvSpPr>
            <a:spLocks noGrp="1"/>
          </p:cNvSpPr>
          <p:nvPr>
            <p:ph type="title"/>
          </p:nvPr>
        </p:nvSpPr>
        <p:spPr/>
        <p:txBody>
          <a:bodyPr/>
          <a:lstStyle/>
          <a:p>
            <a:r>
              <a:rPr lang="en-US"/>
              <a:t>Facebook Eigene Posts - Shares - Export | extra 3 - 2 of 5</a:t>
            </a:r>
          </a:p>
        </p:txBody>
      </p:sp>
      <p:graphicFrame>
        <p:nvGraphicFramePr>
          <p:cNvPr id="5" name="Table Placeholder 4">
            <a:extLst>
              <a:ext uri="{FF2B5EF4-FFF2-40B4-BE49-F238E27FC236}">
                <a16:creationId xmlns:a16="http://schemas.microsoft.com/office/drawing/2014/main" id="{7B95C3A6-8ABA-4909-8FFD-D498332FCA72}"/>
              </a:ext>
            </a:extLst>
          </p:cNvPr>
          <p:cNvGraphicFramePr>
            <a:graphicFrameLocks noGrp="1"/>
          </p:cNvGraphicFramePr>
          <p:nvPr>
            <p:ph type="tbl" sz="quarter" idx="13"/>
            <p:extLst>
              <p:ext uri="{D42A27DB-BD31-4B8C-83A1-F6EECF244321}">
                <p14:modId xmlns:p14="http://schemas.microsoft.com/office/powerpoint/2010/main" val="4222428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32689461"/>
                    </a:ext>
                  </a:extLst>
                </a:gridCol>
                <a:gridCol w="822960">
                  <a:extLst>
                    <a:ext uri="{9D8B030D-6E8A-4147-A177-3AD203B41FA5}">
                      <a16:colId xmlns:a16="http://schemas.microsoft.com/office/drawing/2014/main" val="3316414502"/>
                    </a:ext>
                  </a:extLst>
                </a:gridCol>
                <a:gridCol w="822960">
                  <a:extLst>
                    <a:ext uri="{9D8B030D-6E8A-4147-A177-3AD203B41FA5}">
                      <a16:colId xmlns:a16="http://schemas.microsoft.com/office/drawing/2014/main" val="776066086"/>
                    </a:ext>
                  </a:extLst>
                </a:gridCol>
                <a:gridCol w="822960">
                  <a:extLst>
                    <a:ext uri="{9D8B030D-6E8A-4147-A177-3AD203B41FA5}">
                      <a16:colId xmlns:a16="http://schemas.microsoft.com/office/drawing/2014/main" val="4087848742"/>
                    </a:ext>
                  </a:extLst>
                </a:gridCol>
                <a:gridCol w="822960">
                  <a:extLst>
                    <a:ext uri="{9D8B030D-6E8A-4147-A177-3AD203B41FA5}">
                      <a16:colId xmlns:a16="http://schemas.microsoft.com/office/drawing/2014/main" val="2948878751"/>
                    </a:ext>
                  </a:extLst>
                </a:gridCol>
                <a:gridCol w="822960">
                  <a:extLst>
                    <a:ext uri="{9D8B030D-6E8A-4147-A177-3AD203B41FA5}">
                      <a16:colId xmlns:a16="http://schemas.microsoft.com/office/drawing/2014/main" val="4004978057"/>
                    </a:ext>
                  </a:extLst>
                </a:gridCol>
                <a:gridCol w="822960">
                  <a:extLst>
                    <a:ext uri="{9D8B030D-6E8A-4147-A177-3AD203B41FA5}">
                      <a16:colId xmlns:a16="http://schemas.microsoft.com/office/drawing/2014/main" val="1700973027"/>
                    </a:ext>
                  </a:extLst>
                </a:gridCol>
                <a:gridCol w="822960">
                  <a:extLst>
                    <a:ext uri="{9D8B030D-6E8A-4147-A177-3AD203B41FA5}">
                      <a16:colId xmlns:a16="http://schemas.microsoft.com/office/drawing/2014/main" val="2796425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16752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11:05:06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03003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3 - 2019-02-11 15:50:46 </a:t>
                      </a:r>
                      <a:r>
                        <a:rPr kumimoji="0" lang="de-DE" sz="1000" b="0" i="0" u="none" strike="noStrike" kern="1200" cap="none" spc="0" normalizeH="0" baseline="0" noProof="0">
                          <a:ln>
                            <a:noFill/>
                          </a:ln>
                          <a:solidFill>
                            <a:prstClr val="black"/>
                          </a:solidFill>
                          <a:effectLst/>
                          <a:uLnTx/>
                          <a:uFillTx/>
                          <a:latin typeface="+mn-lt"/>
                          <a:ea typeface="+mn-ea"/>
                          <a:cs typeface="+mn-cs"/>
                        </a:rPr>
                        <a:t> 
 Worauf sich alle einigen können: Greta gibt es wirklich!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7600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3 - 2019-02-04 14:48:15 </a:t>
                      </a:r>
                      <a:r>
                        <a:rPr kumimoji="0" lang="de-DE" sz="1000" b="0" i="0" u="none" strike="noStrike" kern="1200" cap="none" spc="0" normalizeH="0" baseline="0" noProof="0">
                          <a:ln>
                            <a:noFill/>
                          </a:ln>
                          <a:solidFill>
                            <a:prstClr val="black"/>
                          </a:solidFill>
                          <a:effectLst/>
                          <a:uLnTx/>
                          <a:uFillTx/>
                          <a:latin typeface="+mn-lt"/>
                          <a:ea typeface="+mn-ea"/>
                          <a:cs typeface="+mn-cs"/>
                        </a:rPr>
                        <a:t> 
 Happy Birthday, Facebook.
Danke, dass es dich gibt.
Sonst müssten wir uns im realen Leben so aufführen.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1712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3 - 2019-02-07 18:57:07 </a:t>
                      </a:r>
                      <a:r>
                        <a:rPr kumimoji="0" lang="de-DE" sz="1000" b="0" i="0" u="none" strike="noStrike" kern="1200" cap="none" spc="0" normalizeH="0" baseline="0" noProof="0">
                          <a:ln>
                            <a:noFill/>
                          </a:ln>
                          <a:solidFill>
                            <a:prstClr val="black"/>
                          </a:solidFill>
                          <a:effectLst/>
                          <a:uLnTx/>
                          <a:uFillTx/>
                          <a:latin typeface="+mn-lt"/>
                          <a:ea typeface="+mn-ea"/>
                          <a:cs typeface="+mn-cs"/>
                        </a:rPr>
                        <a:t> 
 Das Bundeskartellamt untersagt Facebook, über WhatsApp und Instagram Daten zu sammeln. Coole Kids setzen aber eh schon auf einen sichereren Messenger-Dienst!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75008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3 - 2019-03-08 11:44:13 </a:t>
                      </a:r>
                      <a:r>
                        <a:rPr kumimoji="0" lang="de-DE" sz="1000" b="0" i="0" u="none" strike="noStrike" kern="1200" cap="none" spc="0" normalizeH="0" baseline="0" noProof="0">
                          <a:ln>
                            <a:noFill/>
                          </a:ln>
                          <a:solidFill>
                            <a:prstClr val="black"/>
                          </a:solidFill>
                          <a:effectLst/>
                          <a:uLnTx/>
                          <a:uFillTx/>
                          <a:latin typeface="+mn-lt"/>
                          <a:ea typeface="+mn-ea"/>
                          <a:cs typeface="+mn-cs"/>
                        </a:rPr>
                        <a:t> 
 Zum Weltfrauentag gib es heute mal Gleichberechtigung im TV!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37425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3 - 2019-02-12 13:37:58 </a:t>
                      </a:r>
                      <a:r>
                        <a:rPr kumimoji="0" lang="de-DE" sz="1000" b="0" i="0" u="none" strike="noStrike" kern="1200" cap="none" spc="0" normalizeH="0" baseline="0" noProof="0">
                          <a:ln>
                            <a:noFill/>
                          </a:ln>
                          <a:solidFill>
                            <a:prstClr val="black"/>
                          </a:solidFill>
                          <a:effectLst/>
                          <a:uLnTx/>
                          <a:uFillTx/>
                          <a:latin typeface="+mn-lt"/>
                          <a:ea typeface="+mn-ea"/>
                          <a:cs typeface="+mn-cs"/>
                        </a:rPr>
                        <a:t> 
 Der funktioniert besser als jede Glaskugel!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5224733"/>
                  </a:ext>
                </a:extLst>
              </a:tr>
            </a:tbl>
          </a:graphicData>
        </a:graphic>
      </p:graphicFrame>
      <p:sp>
        <p:nvSpPr>
          <p:cNvPr id="4" name="Text Placeholder 3">
            <a:extLst>
              <a:ext uri="{FF2B5EF4-FFF2-40B4-BE49-F238E27FC236}">
                <a16:creationId xmlns:a16="http://schemas.microsoft.com/office/drawing/2014/main" id="{E6BF1988-6215-48D2-B37E-42AAB99E6916}"/>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1308912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A7D52-8039-464B-BC3F-2001999A8384}"/>
              </a:ext>
            </a:extLst>
          </p:cNvPr>
          <p:cNvSpPr>
            <a:spLocks noGrp="1"/>
          </p:cNvSpPr>
          <p:nvPr>
            <p:ph type="title"/>
          </p:nvPr>
        </p:nvSpPr>
        <p:spPr/>
        <p:txBody>
          <a:bodyPr/>
          <a:lstStyle/>
          <a:p>
            <a:r>
              <a:rPr lang="en-US"/>
              <a:t>Facebook Eigene Posts - Shares - Export | extra 3 - 3 of 5</a:t>
            </a:r>
          </a:p>
        </p:txBody>
      </p:sp>
      <p:graphicFrame>
        <p:nvGraphicFramePr>
          <p:cNvPr id="5" name="Table Placeholder 4">
            <a:extLst>
              <a:ext uri="{FF2B5EF4-FFF2-40B4-BE49-F238E27FC236}">
                <a16:creationId xmlns:a16="http://schemas.microsoft.com/office/drawing/2014/main" id="{18D21B86-BF65-4E40-B776-8FCD4E868473}"/>
              </a:ext>
            </a:extLst>
          </p:cNvPr>
          <p:cNvGraphicFramePr>
            <a:graphicFrameLocks noGrp="1"/>
          </p:cNvGraphicFramePr>
          <p:nvPr>
            <p:ph type="tbl" sz="quarter" idx="13"/>
            <p:extLst>
              <p:ext uri="{D42A27DB-BD31-4B8C-83A1-F6EECF244321}">
                <p14:modId xmlns:p14="http://schemas.microsoft.com/office/powerpoint/2010/main" val="2631413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37868680"/>
                    </a:ext>
                  </a:extLst>
                </a:gridCol>
                <a:gridCol w="822960">
                  <a:extLst>
                    <a:ext uri="{9D8B030D-6E8A-4147-A177-3AD203B41FA5}">
                      <a16:colId xmlns:a16="http://schemas.microsoft.com/office/drawing/2014/main" val="1420365000"/>
                    </a:ext>
                  </a:extLst>
                </a:gridCol>
                <a:gridCol w="822960">
                  <a:extLst>
                    <a:ext uri="{9D8B030D-6E8A-4147-A177-3AD203B41FA5}">
                      <a16:colId xmlns:a16="http://schemas.microsoft.com/office/drawing/2014/main" val="1018899152"/>
                    </a:ext>
                  </a:extLst>
                </a:gridCol>
                <a:gridCol w="822960">
                  <a:extLst>
                    <a:ext uri="{9D8B030D-6E8A-4147-A177-3AD203B41FA5}">
                      <a16:colId xmlns:a16="http://schemas.microsoft.com/office/drawing/2014/main" val="3432385178"/>
                    </a:ext>
                  </a:extLst>
                </a:gridCol>
                <a:gridCol w="822960">
                  <a:extLst>
                    <a:ext uri="{9D8B030D-6E8A-4147-A177-3AD203B41FA5}">
                      <a16:colId xmlns:a16="http://schemas.microsoft.com/office/drawing/2014/main" val="3877002081"/>
                    </a:ext>
                  </a:extLst>
                </a:gridCol>
                <a:gridCol w="822960">
                  <a:extLst>
                    <a:ext uri="{9D8B030D-6E8A-4147-A177-3AD203B41FA5}">
                      <a16:colId xmlns:a16="http://schemas.microsoft.com/office/drawing/2014/main" val="2853576198"/>
                    </a:ext>
                  </a:extLst>
                </a:gridCol>
                <a:gridCol w="822960">
                  <a:extLst>
                    <a:ext uri="{9D8B030D-6E8A-4147-A177-3AD203B41FA5}">
                      <a16:colId xmlns:a16="http://schemas.microsoft.com/office/drawing/2014/main" val="2140665799"/>
                    </a:ext>
                  </a:extLst>
                </a:gridCol>
                <a:gridCol w="822960">
                  <a:extLst>
                    <a:ext uri="{9D8B030D-6E8A-4147-A177-3AD203B41FA5}">
                      <a16:colId xmlns:a16="http://schemas.microsoft.com/office/drawing/2014/main" val="636961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37230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3 - 2019-02-14 13:16:15 </a:t>
                      </a:r>
                      <a:r>
                        <a:rPr kumimoji="0" lang="de-DE" sz="1000" b="0" i="0" u="none" strike="noStrike" kern="1200" cap="none" spc="0" normalizeH="0" baseline="0" noProof="0">
                          <a:ln>
                            <a:noFill/>
                          </a:ln>
                          <a:solidFill>
                            <a:prstClr val="black"/>
                          </a:solidFill>
                          <a:effectLst/>
                          <a:uLnTx/>
                          <a:uFillTx/>
                          <a:latin typeface="+mn-lt"/>
                          <a:ea typeface="+mn-ea"/>
                          <a:cs typeface="+mn-cs"/>
                        </a:rPr>
                        <a:t> 
 Alle 11 Minuten verliebt sich ein Liberaler in sich selbst.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88638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3 - 2019-02-04 19:28:37 </a:t>
                      </a:r>
                      <a:r>
                        <a:rPr kumimoji="0" lang="en-US" sz="1000" b="0" i="0" u="none" strike="noStrike" kern="1200" cap="none" spc="0" normalizeH="0" baseline="0" noProof="0">
                          <a:ln>
                            <a:noFill/>
                          </a:ln>
                          <a:solidFill>
                            <a:prstClr val="black"/>
                          </a:solidFill>
                          <a:effectLst/>
                          <a:uLnTx/>
                          <a:uFillTx/>
                          <a:latin typeface="+mn-lt"/>
                          <a:ea typeface="+mn-ea"/>
                          <a:cs typeface="+mn-cs"/>
                        </a:rPr>
                        <a:t> 
 Same same but different?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87202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3 - 2019-03-07 10:39:19 </a:t>
                      </a:r>
                      <a:r>
                        <a:rPr kumimoji="0" lang="de-DE" sz="1000" b="0" i="0" u="none" strike="noStrike" kern="1200" cap="none" spc="0" normalizeH="0" baseline="0" noProof="0">
                          <a:ln>
                            <a:noFill/>
                          </a:ln>
                          <a:solidFill>
                            <a:prstClr val="black"/>
                          </a:solidFill>
                          <a:effectLst/>
                          <a:uLnTx/>
                          <a:uFillTx/>
                          <a:latin typeface="+mn-lt"/>
                          <a:ea typeface="+mn-ea"/>
                          <a:cs typeface="+mn-cs"/>
                        </a:rPr>
                        <a:t> 
 Der war doch mal gut!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3847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Extra 3 - 2019-01-18 14:39:54 </a:t>
                      </a:r>
                      <a:r>
                        <a:rPr kumimoji="0" lang="sv-SE" sz="1000" b="0" i="0" u="none" strike="noStrike" kern="1200" cap="none" spc="0" normalizeH="0" baseline="0" noProof="0">
                          <a:ln>
                            <a:noFill/>
                          </a:ln>
                          <a:solidFill>
                            <a:prstClr val="black"/>
                          </a:solidFill>
                          <a:effectLst/>
                          <a:uLnTx/>
                          <a:uFillTx/>
                          <a:latin typeface="+mn-lt"/>
                          <a:ea typeface="+mn-ea"/>
                          <a:cs typeface="+mn-cs"/>
                        </a:rPr>
                        <a:t> 
 Na endlich!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17632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10:20:00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11878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13:48:14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40045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3 - 2019-03-02 12:13:30 </a:t>
                      </a:r>
                      <a:r>
                        <a:rPr kumimoji="0" lang="de-DE" sz="1000" b="0" i="0" u="none" strike="noStrike" kern="1200" cap="none" spc="0" normalizeH="0" baseline="0" noProof="0">
                          <a:ln>
                            <a:noFill/>
                          </a:ln>
                          <a:solidFill>
                            <a:prstClr val="black"/>
                          </a:solidFill>
                          <a:effectLst/>
                          <a:uLnTx/>
                          <a:uFillTx/>
                          <a:latin typeface="+mn-lt"/>
                          <a:ea typeface="+mn-ea"/>
                          <a:cs typeface="+mn-cs"/>
                        </a:rPr>
                        <a:t> 
 Teuer &amp; Nervig! Der perfekte Untertitel im Brexit-Scheidungs-Drama.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8638449"/>
                  </a:ext>
                </a:extLst>
              </a:tr>
            </a:tbl>
          </a:graphicData>
        </a:graphic>
      </p:graphicFrame>
      <p:sp>
        <p:nvSpPr>
          <p:cNvPr id="4" name="Text Placeholder 3">
            <a:extLst>
              <a:ext uri="{FF2B5EF4-FFF2-40B4-BE49-F238E27FC236}">
                <a16:creationId xmlns:a16="http://schemas.microsoft.com/office/drawing/2014/main" id="{C3F69C54-4772-4CED-88F2-84CFAF5D61F5}"/>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1621585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53CC7-3BCE-4E36-87F6-D230E2D28B1B}"/>
              </a:ext>
            </a:extLst>
          </p:cNvPr>
          <p:cNvSpPr>
            <a:spLocks noGrp="1"/>
          </p:cNvSpPr>
          <p:nvPr>
            <p:ph type="title"/>
          </p:nvPr>
        </p:nvSpPr>
        <p:spPr/>
        <p:txBody>
          <a:bodyPr/>
          <a:lstStyle/>
          <a:p>
            <a:r>
              <a:rPr lang="en-US"/>
              <a:t>Facebook Eigene Posts - Shares - Export | extra 3 - 4 of 5</a:t>
            </a:r>
          </a:p>
        </p:txBody>
      </p:sp>
      <p:graphicFrame>
        <p:nvGraphicFramePr>
          <p:cNvPr id="5" name="Table Placeholder 4">
            <a:extLst>
              <a:ext uri="{FF2B5EF4-FFF2-40B4-BE49-F238E27FC236}">
                <a16:creationId xmlns:a16="http://schemas.microsoft.com/office/drawing/2014/main" id="{8AEAC42D-98F3-4E8C-A1BC-444E81264525}"/>
              </a:ext>
            </a:extLst>
          </p:cNvPr>
          <p:cNvGraphicFramePr>
            <a:graphicFrameLocks noGrp="1"/>
          </p:cNvGraphicFramePr>
          <p:nvPr>
            <p:ph type="tbl" sz="quarter" idx="13"/>
            <p:extLst>
              <p:ext uri="{D42A27DB-BD31-4B8C-83A1-F6EECF244321}">
                <p14:modId xmlns:p14="http://schemas.microsoft.com/office/powerpoint/2010/main" val="1825960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03545807"/>
                    </a:ext>
                  </a:extLst>
                </a:gridCol>
                <a:gridCol w="822960">
                  <a:extLst>
                    <a:ext uri="{9D8B030D-6E8A-4147-A177-3AD203B41FA5}">
                      <a16:colId xmlns:a16="http://schemas.microsoft.com/office/drawing/2014/main" val="734823280"/>
                    </a:ext>
                  </a:extLst>
                </a:gridCol>
                <a:gridCol w="822960">
                  <a:extLst>
                    <a:ext uri="{9D8B030D-6E8A-4147-A177-3AD203B41FA5}">
                      <a16:colId xmlns:a16="http://schemas.microsoft.com/office/drawing/2014/main" val="675234947"/>
                    </a:ext>
                  </a:extLst>
                </a:gridCol>
                <a:gridCol w="822960">
                  <a:extLst>
                    <a:ext uri="{9D8B030D-6E8A-4147-A177-3AD203B41FA5}">
                      <a16:colId xmlns:a16="http://schemas.microsoft.com/office/drawing/2014/main" val="3866083752"/>
                    </a:ext>
                  </a:extLst>
                </a:gridCol>
                <a:gridCol w="822960">
                  <a:extLst>
                    <a:ext uri="{9D8B030D-6E8A-4147-A177-3AD203B41FA5}">
                      <a16:colId xmlns:a16="http://schemas.microsoft.com/office/drawing/2014/main" val="790782102"/>
                    </a:ext>
                  </a:extLst>
                </a:gridCol>
                <a:gridCol w="822960">
                  <a:extLst>
                    <a:ext uri="{9D8B030D-6E8A-4147-A177-3AD203B41FA5}">
                      <a16:colId xmlns:a16="http://schemas.microsoft.com/office/drawing/2014/main" val="1824814560"/>
                    </a:ext>
                  </a:extLst>
                </a:gridCol>
                <a:gridCol w="822960">
                  <a:extLst>
                    <a:ext uri="{9D8B030D-6E8A-4147-A177-3AD203B41FA5}">
                      <a16:colId xmlns:a16="http://schemas.microsoft.com/office/drawing/2014/main" val="3168395516"/>
                    </a:ext>
                  </a:extLst>
                </a:gridCol>
                <a:gridCol w="822960">
                  <a:extLst>
                    <a:ext uri="{9D8B030D-6E8A-4147-A177-3AD203B41FA5}">
                      <a16:colId xmlns:a16="http://schemas.microsoft.com/office/drawing/2014/main" val="1035373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6536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3 - 2019-03-23 13:42:22 </a:t>
                      </a:r>
                      <a:r>
                        <a:rPr kumimoji="0" lang="de-DE" sz="1000" b="0" i="0" u="none" strike="noStrike" kern="1200" cap="none" spc="0" normalizeH="0" baseline="0" noProof="0">
                          <a:ln>
                            <a:noFill/>
                          </a:ln>
                          <a:solidFill>
                            <a:prstClr val="black"/>
                          </a:solidFill>
                          <a:effectLst/>
                          <a:uLnTx/>
                          <a:uFillTx/>
                          <a:latin typeface="+mn-lt"/>
                          <a:ea typeface="+mn-ea"/>
                          <a:cs typeface="+mn-cs"/>
                        </a:rPr>
                        <a:t> 
 Mit dem SUV durch die Großstadt. Aber passt gut auf. Überall lauern Gefahren!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18866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3 - 2019-03-08 09:36:04 </a:t>
                      </a:r>
                      <a:r>
                        <a:rPr kumimoji="0" lang="de-DE" sz="1000" b="0" i="0" u="none" strike="noStrike" kern="1200" cap="none" spc="0" normalizeH="0" baseline="0" noProof="0">
                          <a:ln>
                            <a:noFill/>
                          </a:ln>
                          <a:solidFill>
                            <a:prstClr val="black"/>
                          </a:solidFill>
                          <a:effectLst/>
                          <a:uLnTx/>
                          <a:uFillTx/>
                          <a:latin typeface="+mn-lt"/>
                          <a:ea typeface="+mn-ea"/>
                          <a:cs typeface="+mn-cs"/>
                        </a:rPr>
                        <a:t> 
 Auch nicht am Weltfrauentag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44555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3 - 2019-03-01 09:59:55 </a:t>
                      </a:r>
                      <a:r>
                        <a:rPr kumimoji="0" lang="de-DE" sz="1000" b="0" i="0" u="none" strike="noStrike" kern="1200" cap="none" spc="0" normalizeH="0" baseline="0" noProof="0">
                          <a:ln>
                            <a:noFill/>
                          </a:ln>
                          <a:solidFill>
                            <a:prstClr val="black"/>
                          </a:solidFill>
                          <a:effectLst/>
                          <a:uLnTx/>
                          <a:uFillTx/>
                          <a:latin typeface="+mn-lt"/>
                          <a:ea typeface="+mn-ea"/>
                          <a:cs typeface="+mn-cs"/>
                        </a:rPr>
                        <a:t> 
 Ausbeutung, Hungerlöhne, unmenschliche Arbeitszeiten: Paketboten sind die neuen Sklaven unserer Zeit. Doch die Revolution wird kommen, meinen unsere Freunde vom Bohemian Browser Ballett.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02655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3 - 2019-01-10 15:08:22 </a:t>
                      </a:r>
                      <a:r>
                        <a:rPr kumimoji="0" lang="en-US" sz="1000" b="0" i="0" u="none" strike="noStrike" kern="1200" cap="none" spc="0" normalizeH="0" baseline="0" noProof="0">
                          <a:ln>
                            <a:noFill/>
                          </a:ln>
                          <a:solidFill>
                            <a:prstClr val="black"/>
                          </a:solidFill>
                          <a:effectLst/>
                          <a:uLnTx/>
                          <a:uFillTx/>
                          <a:latin typeface="+mn-lt"/>
                          <a:ea typeface="+mn-ea"/>
                          <a:cs typeface="+mn-cs"/>
                        </a:rPr>
                        <a:t> 
 Also doch!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5898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3 - 2019-02-11 09:49:06 </a:t>
                      </a:r>
                      <a:r>
                        <a:rPr kumimoji="0" lang="de-DE" sz="1000" b="0" i="0" u="none" strike="noStrike" kern="1200" cap="none" spc="0" normalizeH="0" baseline="0" noProof="0">
                          <a:ln>
                            <a:noFill/>
                          </a:ln>
                          <a:solidFill>
                            <a:prstClr val="black"/>
                          </a:solidFill>
                          <a:effectLst/>
                          <a:uLnTx/>
                          <a:uFillTx/>
                          <a:latin typeface="+mn-lt"/>
                          <a:ea typeface="+mn-ea"/>
                          <a:cs typeface="+mn-cs"/>
                        </a:rPr>
                        <a:t> 
 900.000 Unterschriften in einer Woche:
Das Volksbegehren Artenvielfalt erreicht wohl schon heute die nötige Unterschriftenanzahl. Dabei wäre eine Welt ohne Insekten doch auch ganz lustig!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9382264"/>
                  </a:ext>
                </a:extLst>
              </a:tr>
            </a:tbl>
          </a:graphicData>
        </a:graphic>
      </p:graphicFrame>
      <p:sp>
        <p:nvSpPr>
          <p:cNvPr id="4" name="Text Placeholder 3">
            <a:extLst>
              <a:ext uri="{FF2B5EF4-FFF2-40B4-BE49-F238E27FC236}">
                <a16:creationId xmlns:a16="http://schemas.microsoft.com/office/drawing/2014/main" id="{5CCF84AF-7A59-4A94-9C9D-2D38ADE78250}"/>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2461804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9A901-30B8-499C-8E48-059AA40B690F}"/>
              </a:ext>
            </a:extLst>
          </p:cNvPr>
          <p:cNvSpPr>
            <a:spLocks noGrp="1"/>
          </p:cNvSpPr>
          <p:nvPr>
            <p:ph type="title"/>
          </p:nvPr>
        </p:nvSpPr>
        <p:spPr/>
        <p:txBody>
          <a:bodyPr/>
          <a:lstStyle/>
          <a:p>
            <a:r>
              <a:rPr lang="en-US"/>
              <a:t>Facebook Eigene Posts - Shares - Export | extra 3 - 5 of 5</a:t>
            </a:r>
          </a:p>
        </p:txBody>
      </p:sp>
      <p:graphicFrame>
        <p:nvGraphicFramePr>
          <p:cNvPr id="5" name="Table Placeholder 4">
            <a:extLst>
              <a:ext uri="{FF2B5EF4-FFF2-40B4-BE49-F238E27FC236}">
                <a16:creationId xmlns:a16="http://schemas.microsoft.com/office/drawing/2014/main" id="{8EE1E975-3957-4946-9130-0F8ACE6F68F0}"/>
              </a:ext>
            </a:extLst>
          </p:cNvPr>
          <p:cNvGraphicFramePr>
            <a:graphicFrameLocks noGrp="1"/>
          </p:cNvGraphicFramePr>
          <p:nvPr>
            <p:ph type="tbl" sz="quarter" idx="13"/>
            <p:extLst>
              <p:ext uri="{D42A27DB-BD31-4B8C-83A1-F6EECF244321}">
                <p14:modId xmlns:p14="http://schemas.microsoft.com/office/powerpoint/2010/main" val="871468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65834084"/>
                    </a:ext>
                  </a:extLst>
                </a:gridCol>
                <a:gridCol w="822960">
                  <a:extLst>
                    <a:ext uri="{9D8B030D-6E8A-4147-A177-3AD203B41FA5}">
                      <a16:colId xmlns:a16="http://schemas.microsoft.com/office/drawing/2014/main" val="1371447143"/>
                    </a:ext>
                  </a:extLst>
                </a:gridCol>
                <a:gridCol w="822960">
                  <a:extLst>
                    <a:ext uri="{9D8B030D-6E8A-4147-A177-3AD203B41FA5}">
                      <a16:colId xmlns:a16="http://schemas.microsoft.com/office/drawing/2014/main" val="2064555027"/>
                    </a:ext>
                  </a:extLst>
                </a:gridCol>
                <a:gridCol w="822960">
                  <a:extLst>
                    <a:ext uri="{9D8B030D-6E8A-4147-A177-3AD203B41FA5}">
                      <a16:colId xmlns:a16="http://schemas.microsoft.com/office/drawing/2014/main" val="4189353142"/>
                    </a:ext>
                  </a:extLst>
                </a:gridCol>
                <a:gridCol w="822960">
                  <a:extLst>
                    <a:ext uri="{9D8B030D-6E8A-4147-A177-3AD203B41FA5}">
                      <a16:colId xmlns:a16="http://schemas.microsoft.com/office/drawing/2014/main" val="2642519176"/>
                    </a:ext>
                  </a:extLst>
                </a:gridCol>
                <a:gridCol w="822960">
                  <a:extLst>
                    <a:ext uri="{9D8B030D-6E8A-4147-A177-3AD203B41FA5}">
                      <a16:colId xmlns:a16="http://schemas.microsoft.com/office/drawing/2014/main" val="4092032754"/>
                    </a:ext>
                  </a:extLst>
                </a:gridCol>
                <a:gridCol w="822960">
                  <a:extLst>
                    <a:ext uri="{9D8B030D-6E8A-4147-A177-3AD203B41FA5}">
                      <a16:colId xmlns:a16="http://schemas.microsoft.com/office/drawing/2014/main" val="4041212790"/>
                    </a:ext>
                  </a:extLst>
                </a:gridCol>
                <a:gridCol w="822960">
                  <a:extLst>
                    <a:ext uri="{9D8B030D-6E8A-4147-A177-3AD203B41FA5}">
                      <a16:colId xmlns:a16="http://schemas.microsoft.com/office/drawing/2014/main" val="2304890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02135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3 - 2019-01-11 11:33:00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12778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3 - 2019-02-19 17:41:46 </a:t>
                      </a:r>
                      <a:r>
                        <a:rPr kumimoji="0" lang="de-DE" sz="1000" b="0" i="0" u="none" strike="noStrike" kern="1200" cap="none" spc="0" normalizeH="0" baseline="0" noProof="0">
                          <a:ln>
                            <a:noFill/>
                          </a:ln>
                          <a:solidFill>
                            <a:prstClr val="black"/>
                          </a:solidFill>
                          <a:effectLst/>
                          <a:uLnTx/>
                          <a:uFillTx/>
                          <a:latin typeface="+mn-lt"/>
                          <a:ea typeface="+mn-ea"/>
                          <a:cs typeface="+mn-cs"/>
                        </a:rPr>
                        <a:t> 
 Das Statussymbol 2019: Eine Wohnung!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15750591"/>
                  </a:ext>
                </a:extLst>
              </a:tr>
            </a:tbl>
          </a:graphicData>
        </a:graphic>
      </p:graphicFrame>
      <p:sp>
        <p:nvSpPr>
          <p:cNvPr id="4" name="Text Placeholder 3">
            <a:extLst>
              <a:ext uri="{FF2B5EF4-FFF2-40B4-BE49-F238E27FC236}">
                <a16:creationId xmlns:a16="http://schemas.microsoft.com/office/drawing/2014/main" id="{77078E66-9350-40A7-BC53-953CDC494770}"/>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1435293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FE427-3EFE-48E8-81EE-98F2BD9A1162}"/>
              </a:ext>
            </a:extLst>
          </p:cNvPr>
          <p:cNvSpPr>
            <a:spLocks noGrp="1"/>
          </p:cNvSpPr>
          <p:nvPr>
            <p:ph type="title"/>
          </p:nvPr>
        </p:nvSpPr>
        <p:spPr/>
        <p:txBody>
          <a:bodyPr/>
          <a:lstStyle/>
          <a:p>
            <a:r>
              <a:rPr lang="en-US"/>
              <a:t>Facebook Eigene Posts - Kommentare - Export | extra 3</a:t>
            </a:r>
          </a:p>
        </p:txBody>
      </p:sp>
      <p:graphicFrame>
        <p:nvGraphicFramePr>
          <p:cNvPr id="5" name="Table Placeholder 4">
            <a:extLst>
              <a:ext uri="{FF2B5EF4-FFF2-40B4-BE49-F238E27FC236}">
                <a16:creationId xmlns:a16="http://schemas.microsoft.com/office/drawing/2014/main" id="{7A474BF0-0AF9-425F-A5D3-DD3EF59A36F2}"/>
              </a:ext>
            </a:extLst>
          </p:cNvPr>
          <p:cNvGraphicFramePr>
            <a:graphicFrameLocks noGrp="1"/>
          </p:cNvGraphicFramePr>
          <p:nvPr>
            <p:ph type="tbl" sz="quarter" idx="13"/>
            <p:extLst>
              <p:ext uri="{D42A27DB-BD31-4B8C-83A1-F6EECF244321}">
                <p14:modId xmlns:p14="http://schemas.microsoft.com/office/powerpoint/2010/main" val="18624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03041354"/>
                    </a:ext>
                  </a:extLst>
                </a:gridCol>
                <a:gridCol w="822960">
                  <a:extLst>
                    <a:ext uri="{9D8B030D-6E8A-4147-A177-3AD203B41FA5}">
                      <a16:colId xmlns:a16="http://schemas.microsoft.com/office/drawing/2014/main" val="3695109964"/>
                    </a:ext>
                  </a:extLst>
                </a:gridCol>
                <a:gridCol w="822960">
                  <a:extLst>
                    <a:ext uri="{9D8B030D-6E8A-4147-A177-3AD203B41FA5}">
                      <a16:colId xmlns:a16="http://schemas.microsoft.com/office/drawing/2014/main" val="3329875302"/>
                    </a:ext>
                  </a:extLst>
                </a:gridCol>
                <a:gridCol w="822960">
                  <a:extLst>
                    <a:ext uri="{9D8B030D-6E8A-4147-A177-3AD203B41FA5}">
                      <a16:colId xmlns:a16="http://schemas.microsoft.com/office/drawing/2014/main" val="2794600250"/>
                    </a:ext>
                  </a:extLst>
                </a:gridCol>
                <a:gridCol w="822960">
                  <a:extLst>
                    <a:ext uri="{9D8B030D-6E8A-4147-A177-3AD203B41FA5}">
                      <a16:colId xmlns:a16="http://schemas.microsoft.com/office/drawing/2014/main" val="1279978805"/>
                    </a:ext>
                  </a:extLst>
                </a:gridCol>
                <a:gridCol w="822960">
                  <a:extLst>
                    <a:ext uri="{9D8B030D-6E8A-4147-A177-3AD203B41FA5}">
                      <a16:colId xmlns:a16="http://schemas.microsoft.com/office/drawing/2014/main" val="109972067"/>
                    </a:ext>
                  </a:extLst>
                </a:gridCol>
                <a:gridCol w="822960">
                  <a:extLst>
                    <a:ext uri="{9D8B030D-6E8A-4147-A177-3AD203B41FA5}">
                      <a16:colId xmlns:a16="http://schemas.microsoft.com/office/drawing/2014/main" val="2345512519"/>
                    </a:ext>
                  </a:extLst>
                </a:gridCol>
                <a:gridCol w="822960">
                  <a:extLst>
                    <a:ext uri="{9D8B030D-6E8A-4147-A177-3AD203B41FA5}">
                      <a16:colId xmlns:a16="http://schemas.microsoft.com/office/drawing/2014/main" val="507429695"/>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898213077"/>
                  </a:ext>
                </a:extLst>
              </a:tr>
              <a:tr h="370840">
                <a:tc>
                  <a:txBody>
                    <a:bodyPr/>
                    <a:lstStyle/>
                    <a:p>
                      <a:r>
                        <a:rPr lang="en-US" sz="1000" b="1"/>
                        <a:t> Extra 3 - 2019-01-10 15:08:22 </a:t>
                      </a:r>
                      <a:r>
                        <a:rPr lang="en-US" sz="1000"/>
                        <a:t> 
 Also doch!</a:t>
                      </a:r>
                    </a:p>
                  </a:txBody>
                  <a:tcPr/>
                </a:tc>
                <a:tc>
                  <a:txBody>
                    <a:bodyPr/>
                    <a:lstStyle/>
                    <a:p>
                      <a:r>
                        <a:rPr lang="en-US" sz="1000"/>
                        <a:t>2821</a:t>
                      </a:r>
                    </a:p>
                  </a:txBody>
                  <a:tcPr/>
                </a:tc>
                <a:tc>
                  <a:txBody>
                    <a:bodyPr/>
                    <a:lstStyle/>
                    <a:p>
                      <a:r>
                        <a:rPr lang="en-US" sz="1000"/>
                        <a:t>4761</a:t>
                      </a:r>
                    </a:p>
                  </a:txBody>
                  <a:tcPr/>
                </a:tc>
                <a:tc>
                  <a:txBody>
                    <a:bodyPr/>
                    <a:lstStyle/>
                    <a:p>
                      <a:r>
                        <a:rPr lang="en-US" sz="1000"/>
                        <a:t>3487</a:t>
                      </a:r>
                    </a:p>
                  </a:txBody>
                  <a:tcPr/>
                </a:tc>
                <a:tc>
                  <a:txBody>
                    <a:bodyPr/>
                    <a:lstStyle/>
                    <a:p>
                      <a:r>
                        <a:rPr lang="en-US" sz="1000"/>
                        <a:t>11069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17600007"/>
                  </a:ext>
                </a:extLst>
              </a:tr>
              <a:tr h="370840">
                <a:tc>
                  <a:txBody>
                    <a:bodyPr/>
                    <a:lstStyle/>
                    <a:p>
                      <a:r>
                        <a:rPr lang="de-DE" sz="1000" b="1"/>
                        <a:t> Extra 3 - 2019-02-26 12:11:52 </a:t>
                      </a:r>
                      <a:r>
                        <a:rPr lang="de-DE" sz="1000"/>
                        <a:t> 
 Po-sitive Werbung. So wichtig!</a:t>
                      </a:r>
                      <a:endParaRPr lang="en-US" sz="1000"/>
                    </a:p>
                  </a:txBody>
                  <a:tcPr/>
                </a:tc>
                <a:tc>
                  <a:txBody>
                    <a:bodyPr/>
                    <a:lstStyle/>
                    <a:p>
                      <a:r>
                        <a:rPr lang="en-US" sz="1000"/>
                        <a:t>2074</a:t>
                      </a:r>
                    </a:p>
                  </a:txBody>
                  <a:tcPr/>
                </a:tc>
                <a:tc>
                  <a:txBody>
                    <a:bodyPr/>
                    <a:lstStyle/>
                    <a:p>
                      <a:r>
                        <a:rPr lang="en-US" sz="1000"/>
                        <a:t>2359</a:t>
                      </a:r>
                    </a:p>
                  </a:txBody>
                  <a:tcPr/>
                </a:tc>
                <a:tc>
                  <a:txBody>
                    <a:bodyPr/>
                    <a:lstStyle/>
                    <a:p>
                      <a:r>
                        <a:rPr lang="en-US" sz="1000"/>
                        <a:t>1191</a:t>
                      </a:r>
                    </a:p>
                  </a:txBody>
                  <a:tcPr/>
                </a:tc>
                <a:tc>
                  <a:txBody>
                    <a:bodyPr/>
                    <a:lstStyle/>
                    <a:p>
                      <a:r>
                        <a:rPr lang="en-US" sz="1000"/>
                        <a:t>5624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37088260"/>
                  </a:ext>
                </a:extLst>
              </a:tr>
              <a:tr h="370840">
                <a:tc>
                  <a:txBody>
                    <a:bodyPr/>
                    <a:lstStyle/>
                    <a:p>
                      <a:r>
                        <a:rPr lang="de-DE" sz="1000" b="1"/>
                        <a:t> Extra 3 - 2019-03-07 11:35:37 </a:t>
                      </a:r>
                      <a:r>
                        <a:rPr lang="de-DE" sz="1000"/>
                        <a:t> 
 Morgen ist Weltfrauentag und es ist noch immer ungelöst!</a:t>
                      </a:r>
                      <a:endParaRPr lang="en-US" sz="1000"/>
                    </a:p>
                  </a:txBody>
                  <a:tcPr/>
                </a:tc>
                <a:tc>
                  <a:txBody>
                    <a:bodyPr/>
                    <a:lstStyle/>
                    <a:p>
                      <a:r>
                        <a:rPr lang="en-US" sz="1000"/>
                        <a:t>1938</a:t>
                      </a:r>
                    </a:p>
                  </a:txBody>
                  <a:tcPr/>
                </a:tc>
                <a:tc>
                  <a:txBody>
                    <a:bodyPr/>
                    <a:lstStyle/>
                    <a:p>
                      <a:r>
                        <a:rPr lang="en-US" sz="1000"/>
                        <a:t>3162</a:t>
                      </a:r>
                    </a:p>
                  </a:txBody>
                  <a:tcPr/>
                </a:tc>
                <a:tc>
                  <a:txBody>
                    <a:bodyPr/>
                    <a:lstStyle/>
                    <a:p>
                      <a:r>
                        <a:rPr lang="en-US" sz="1000"/>
                        <a:t>8190</a:t>
                      </a:r>
                    </a:p>
                  </a:txBody>
                  <a:tcPr/>
                </a:tc>
                <a:tc>
                  <a:txBody>
                    <a:bodyPr/>
                    <a:lstStyle/>
                    <a:p>
                      <a:r>
                        <a:rPr lang="en-US" sz="1000"/>
                        <a:t>13290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49303725"/>
                  </a:ext>
                </a:extLst>
              </a:tr>
              <a:tr h="370840">
                <a:tc>
                  <a:txBody>
                    <a:bodyPr/>
                    <a:lstStyle/>
                    <a:p>
                      <a:r>
                        <a:rPr lang="de-DE" sz="1000" b="1"/>
                        <a:t> Extra 3 - 2019-03-10 10:32:00 </a:t>
                      </a:r>
                      <a:r>
                        <a:rPr lang="de-DE" sz="1000"/>
                        <a:t> 
 Kannste dir nicht ausdenken ...</a:t>
                      </a:r>
                      <a:endParaRPr lang="en-US" sz="1000"/>
                    </a:p>
                  </a:txBody>
                  <a:tcPr/>
                </a:tc>
                <a:tc>
                  <a:txBody>
                    <a:bodyPr/>
                    <a:lstStyle/>
                    <a:p>
                      <a:r>
                        <a:rPr lang="en-US" sz="1000"/>
                        <a:t>1635</a:t>
                      </a:r>
                    </a:p>
                  </a:txBody>
                  <a:tcPr/>
                </a:tc>
                <a:tc>
                  <a:txBody>
                    <a:bodyPr/>
                    <a:lstStyle/>
                    <a:p>
                      <a:r>
                        <a:rPr lang="en-US" sz="1000"/>
                        <a:t>1565</a:t>
                      </a:r>
                    </a:p>
                  </a:txBody>
                  <a:tcPr/>
                </a:tc>
                <a:tc>
                  <a:txBody>
                    <a:bodyPr/>
                    <a:lstStyle/>
                    <a:p>
                      <a:r>
                        <a:rPr lang="en-US" sz="1000"/>
                        <a:t>712</a:t>
                      </a:r>
                    </a:p>
                  </a:txBody>
                  <a:tcPr/>
                </a:tc>
                <a:tc>
                  <a:txBody>
                    <a:bodyPr/>
                    <a:lstStyle/>
                    <a:p>
                      <a:r>
                        <a:rPr lang="en-US" sz="1000"/>
                        <a:t>3912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33723289"/>
                  </a:ext>
                </a:extLst>
              </a:tr>
              <a:tr h="370840">
                <a:tc>
                  <a:txBody>
                    <a:bodyPr/>
                    <a:lstStyle/>
                    <a:p>
                      <a:r>
                        <a:rPr lang="de-DE" sz="1000" b="1"/>
                        <a:t> Extra 3 - 2019-03-02 22:20:48 </a:t>
                      </a:r>
                      <a:r>
                        <a:rPr lang="de-DE" sz="1000"/>
                        <a:t> 
 Frau mit Doppelnamen beweist, dass es noch ein Karnevalsniveau unter schlechten Witzen über Doppelnamen gibt. Tädää! Tädää!
via @queer.de</a:t>
                      </a:r>
                      <a:endParaRPr lang="en-US" sz="1000"/>
                    </a:p>
                  </a:txBody>
                  <a:tcPr/>
                </a:tc>
                <a:tc>
                  <a:txBody>
                    <a:bodyPr/>
                    <a:lstStyle/>
                    <a:p>
                      <a:r>
                        <a:rPr lang="en-US" sz="1000"/>
                        <a:t>1374</a:t>
                      </a:r>
                    </a:p>
                  </a:txBody>
                  <a:tcPr/>
                </a:tc>
                <a:tc>
                  <a:txBody>
                    <a:bodyPr/>
                    <a:lstStyle/>
                    <a:p>
                      <a:r>
                        <a:rPr lang="en-US" sz="1000"/>
                        <a:t>1265</a:t>
                      </a:r>
                    </a:p>
                  </a:txBody>
                  <a:tcPr/>
                </a:tc>
                <a:tc>
                  <a:txBody>
                    <a:bodyPr/>
                    <a:lstStyle/>
                    <a:p>
                      <a:r>
                        <a:rPr lang="en-US" sz="1000"/>
                        <a:t>1036</a:t>
                      </a:r>
                    </a:p>
                  </a:txBody>
                  <a:tcPr/>
                </a:tc>
                <a:tc>
                  <a:txBody>
                    <a:bodyPr/>
                    <a:lstStyle/>
                    <a:p>
                      <a:r>
                        <a:rPr lang="en-US" sz="1000"/>
                        <a:t>3675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2863489"/>
                  </a:ext>
                </a:extLst>
              </a:tr>
            </a:tbl>
          </a:graphicData>
        </a:graphic>
      </p:graphicFrame>
      <p:sp>
        <p:nvSpPr>
          <p:cNvPr id="4" name="Text Placeholder 3">
            <a:extLst>
              <a:ext uri="{FF2B5EF4-FFF2-40B4-BE49-F238E27FC236}">
                <a16:creationId xmlns:a16="http://schemas.microsoft.com/office/drawing/2014/main" id="{11994EB5-D3DC-4A62-808F-896E02678AA0}"/>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866212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91C9D-ECA0-4AEC-B75B-5789480BBC35}"/>
              </a:ext>
            </a:extLst>
          </p:cNvPr>
          <p:cNvSpPr>
            <a:spLocks noGrp="1"/>
          </p:cNvSpPr>
          <p:nvPr>
            <p:ph type="title"/>
          </p:nvPr>
        </p:nvSpPr>
        <p:spPr/>
        <p:txBody>
          <a:bodyPr/>
          <a:lstStyle/>
          <a:p>
            <a:r>
              <a:rPr lang="en-US"/>
              <a:t>Facebook Eigene Posts - Videostartrate - Export | extra 3</a:t>
            </a:r>
          </a:p>
        </p:txBody>
      </p:sp>
      <p:graphicFrame>
        <p:nvGraphicFramePr>
          <p:cNvPr id="5" name="Table Placeholder 4">
            <a:extLst>
              <a:ext uri="{FF2B5EF4-FFF2-40B4-BE49-F238E27FC236}">
                <a16:creationId xmlns:a16="http://schemas.microsoft.com/office/drawing/2014/main" id="{A2C1377D-E04E-4DAB-9D26-293F4F3C1FA5}"/>
              </a:ext>
            </a:extLst>
          </p:cNvPr>
          <p:cNvGraphicFramePr>
            <a:graphicFrameLocks noGrp="1"/>
          </p:cNvGraphicFramePr>
          <p:nvPr>
            <p:ph type="tbl" sz="quarter" idx="13"/>
            <p:extLst>
              <p:ext uri="{D42A27DB-BD31-4B8C-83A1-F6EECF244321}">
                <p14:modId xmlns:p14="http://schemas.microsoft.com/office/powerpoint/2010/main" val="848561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31736947"/>
                    </a:ext>
                  </a:extLst>
                </a:gridCol>
                <a:gridCol w="822960">
                  <a:extLst>
                    <a:ext uri="{9D8B030D-6E8A-4147-A177-3AD203B41FA5}">
                      <a16:colId xmlns:a16="http://schemas.microsoft.com/office/drawing/2014/main" val="1590336282"/>
                    </a:ext>
                  </a:extLst>
                </a:gridCol>
                <a:gridCol w="822960">
                  <a:extLst>
                    <a:ext uri="{9D8B030D-6E8A-4147-A177-3AD203B41FA5}">
                      <a16:colId xmlns:a16="http://schemas.microsoft.com/office/drawing/2014/main" val="2940345835"/>
                    </a:ext>
                  </a:extLst>
                </a:gridCol>
                <a:gridCol w="822960">
                  <a:extLst>
                    <a:ext uri="{9D8B030D-6E8A-4147-A177-3AD203B41FA5}">
                      <a16:colId xmlns:a16="http://schemas.microsoft.com/office/drawing/2014/main" val="116028987"/>
                    </a:ext>
                  </a:extLst>
                </a:gridCol>
                <a:gridCol w="822960">
                  <a:extLst>
                    <a:ext uri="{9D8B030D-6E8A-4147-A177-3AD203B41FA5}">
                      <a16:colId xmlns:a16="http://schemas.microsoft.com/office/drawing/2014/main" val="1132810873"/>
                    </a:ext>
                  </a:extLst>
                </a:gridCol>
                <a:gridCol w="822960">
                  <a:extLst>
                    <a:ext uri="{9D8B030D-6E8A-4147-A177-3AD203B41FA5}">
                      <a16:colId xmlns:a16="http://schemas.microsoft.com/office/drawing/2014/main" val="149232029"/>
                    </a:ext>
                  </a:extLst>
                </a:gridCol>
                <a:gridCol w="822960">
                  <a:extLst>
                    <a:ext uri="{9D8B030D-6E8A-4147-A177-3AD203B41FA5}">
                      <a16:colId xmlns:a16="http://schemas.microsoft.com/office/drawing/2014/main" val="300585095"/>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975975431"/>
                  </a:ext>
                </a:extLst>
              </a:tr>
              <a:tr h="370840">
                <a:tc>
                  <a:txBody>
                    <a:bodyPr/>
                    <a:lstStyle/>
                    <a:p>
                      <a:r>
                        <a:rPr lang="de-DE" sz="1000" b="1"/>
                        <a:t> Extra 3 - 2019-02-03 10:40:00 </a:t>
                      </a:r>
                      <a:r>
                        <a:rPr lang="de-DE" sz="1000"/>
                        <a:t> 
 Als Autofahrer*in hat man es zurzeit echt nicht leicht. Als Anwohner*in aber auch nicht.</a:t>
                      </a:r>
                      <a:endParaRPr lang="en-US" sz="1000"/>
                    </a:p>
                  </a:txBody>
                  <a:tcPr/>
                </a:tc>
                <a:tc>
                  <a:txBody>
                    <a:bodyPr/>
                    <a:lstStyle/>
                    <a:p>
                      <a:r>
                        <a:rPr lang="en-US" sz="1000"/>
                        <a:t>54.13 %</a:t>
                      </a:r>
                    </a:p>
                  </a:txBody>
                  <a:tcPr/>
                </a:tc>
                <a:tc>
                  <a:txBody>
                    <a:bodyPr/>
                    <a:lstStyle/>
                    <a:p>
                      <a:r>
                        <a:rPr lang="en-US" sz="1000"/>
                        <a:t>64.22 %</a:t>
                      </a:r>
                    </a:p>
                  </a:txBody>
                  <a:tcPr/>
                </a:tc>
                <a:tc>
                  <a:txBody>
                    <a:bodyPr/>
                    <a:lstStyle/>
                    <a:p>
                      <a:r>
                        <a:rPr lang="en-US" sz="1000"/>
                        <a:t>370694</a:t>
                      </a:r>
                    </a:p>
                  </a:txBody>
                  <a:tcPr/>
                </a:tc>
                <a:tc>
                  <a:txBody>
                    <a:bodyPr/>
                    <a:lstStyle/>
                    <a:p>
                      <a:r>
                        <a:rPr lang="en-US" sz="1000"/>
                        <a:t>651688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12534322"/>
                  </a:ext>
                </a:extLst>
              </a:tr>
              <a:tr h="370840">
                <a:tc>
                  <a:txBody>
                    <a:bodyPr/>
                    <a:lstStyle/>
                    <a:p>
                      <a:r>
                        <a:rPr lang="de-DE" sz="1000" b="1"/>
                        <a:t> Extra 3 - 2019-02-21 21:19:00 </a:t>
                      </a:r>
                      <a:r>
                        <a:rPr lang="de-DE" sz="1000"/>
                        <a:t> 
 Da kommt was auf euch zu!</a:t>
                      </a:r>
                      <a:endParaRPr lang="en-US" sz="1000"/>
                    </a:p>
                  </a:txBody>
                  <a:tcPr/>
                </a:tc>
                <a:tc>
                  <a:txBody>
                    <a:bodyPr/>
                    <a:lstStyle/>
                    <a:p>
                      <a:r>
                        <a:rPr lang="en-US" sz="1000"/>
                        <a:t>42.22 %</a:t>
                      </a:r>
                    </a:p>
                  </a:txBody>
                  <a:tcPr/>
                </a:tc>
                <a:tc>
                  <a:txBody>
                    <a:bodyPr/>
                    <a:lstStyle/>
                    <a:p>
                      <a:r>
                        <a:rPr lang="en-US" sz="1000"/>
                        <a:t>53.07 %</a:t>
                      </a:r>
                    </a:p>
                  </a:txBody>
                  <a:tcPr/>
                </a:tc>
                <a:tc>
                  <a:txBody>
                    <a:bodyPr/>
                    <a:lstStyle/>
                    <a:p>
                      <a:r>
                        <a:rPr lang="en-US" sz="1000"/>
                        <a:t>189817</a:t>
                      </a:r>
                    </a:p>
                  </a:txBody>
                  <a:tcPr/>
                </a:tc>
                <a:tc>
                  <a:txBody>
                    <a:bodyPr/>
                    <a:lstStyle/>
                    <a:p>
                      <a:r>
                        <a:rPr lang="en-US" sz="1000"/>
                        <a:t>439837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11046946"/>
                  </a:ext>
                </a:extLst>
              </a:tr>
              <a:tr h="370840">
                <a:tc>
                  <a:txBody>
                    <a:bodyPr/>
                    <a:lstStyle/>
                    <a:p>
                      <a:r>
                        <a:rPr lang="de-DE" sz="1000" b="1"/>
                        <a:t> Extra 3 - 2019-02-11 09:49:06 </a:t>
                      </a:r>
                      <a:r>
                        <a:rPr lang="de-DE" sz="1000"/>
                        <a:t> 
 900.000 Unterschriften in einer Woche:
Das Volksbegehren Artenvielfalt erreicht wohl schon heute die nötige Unterschriftenanzahl. Dabei wäre eine Welt ohne Insekten doch auch ganz lustig!</a:t>
                      </a:r>
                      <a:endParaRPr lang="en-US" sz="1000"/>
                    </a:p>
                  </a:txBody>
                  <a:tcPr/>
                </a:tc>
                <a:tc>
                  <a:txBody>
                    <a:bodyPr/>
                    <a:lstStyle/>
                    <a:p>
                      <a:r>
                        <a:rPr lang="en-US" sz="1000"/>
                        <a:t>35.31 %</a:t>
                      </a:r>
                    </a:p>
                  </a:txBody>
                  <a:tcPr/>
                </a:tc>
                <a:tc>
                  <a:txBody>
                    <a:bodyPr/>
                    <a:lstStyle/>
                    <a:p>
                      <a:r>
                        <a:rPr lang="en-US" sz="1000"/>
                        <a:t>49.55 %</a:t>
                      </a:r>
                    </a:p>
                  </a:txBody>
                  <a:tcPr/>
                </a:tc>
                <a:tc>
                  <a:txBody>
                    <a:bodyPr/>
                    <a:lstStyle/>
                    <a:p>
                      <a:r>
                        <a:rPr lang="en-US" sz="1000"/>
                        <a:t>334304</a:t>
                      </a:r>
                    </a:p>
                  </a:txBody>
                  <a:tcPr/>
                </a:tc>
                <a:tc>
                  <a:txBody>
                    <a:bodyPr/>
                    <a:lstStyle/>
                    <a:p>
                      <a:r>
                        <a:rPr lang="en-US" sz="1000"/>
                        <a:t>911502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59381057"/>
                  </a:ext>
                </a:extLst>
              </a:tr>
              <a:tr h="370840">
                <a:tc>
                  <a:txBody>
                    <a:bodyPr/>
                    <a:lstStyle/>
                    <a:p>
                      <a:r>
                        <a:rPr lang="de-DE" sz="1000" b="1"/>
                        <a:t> Extra 3 - 2019-02-10 10:28:00 </a:t>
                      </a:r>
                      <a:r>
                        <a:rPr lang="de-DE" sz="1000"/>
                        <a:t> 
 Die Bundeswehr rostet. Die Gorch Fock wird liebevoll Gorch Schrott genannt und für einen Panzer brauchen die inzwischen sechs Leute. Einer lenkt, vier schieben und einer macht Bumm Bumm. Und jetzt auch noch das!</a:t>
                      </a:r>
                      <a:endParaRPr lang="en-US" sz="1000"/>
                    </a:p>
                  </a:txBody>
                  <a:tcPr/>
                </a:tc>
                <a:tc>
                  <a:txBody>
                    <a:bodyPr/>
                    <a:lstStyle/>
                    <a:p>
                      <a:r>
                        <a:rPr lang="en-US" sz="1000"/>
                        <a:t>34.43 %</a:t>
                      </a:r>
                    </a:p>
                  </a:txBody>
                  <a:tcPr/>
                </a:tc>
                <a:tc>
                  <a:txBody>
                    <a:bodyPr/>
                    <a:lstStyle/>
                    <a:p>
                      <a:r>
                        <a:rPr lang="en-US" sz="1000"/>
                        <a:t>50.68 %</a:t>
                      </a:r>
                    </a:p>
                  </a:txBody>
                  <a:tcPr/>
                </a:tc>
                <a:tc>
                  <a:txBody>
                    <a:bodyPr/>
                    <a:lstStyle/>
                    <a:p>
                      <a:r>
                        <a:rPr lang="en-US" sz="1000"/>
                        <a:t>186277</a:t>
                      </a:r>
                    </a:p>
                  </a:txBody>
                  <a:tcPr/>
                </a:tc>
                <a:tc>
                  <a:txBody>
                    <a:bodyPr/>
                    <a:lstStyle/>
                    <a:p>
                      <a:r>
                        <a:rPr lang="en-US" sz="1000"/>
                        <a:t>525209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98624868"/>
                  </a:ext>
                </a:extLst>
              </a:tr>
              <a:tr h="370840">
                <a:tc>
                  <a:txBody>
                    <a:bodyPr/>
                    <a:lstStyle/>
                    <a:p>
                      <a:r>
                        <a:rPr lang="de-DE" sz="1000" b="1"/>
                        <a:t> Extra 3 - 2019-02-02 18:49:27 </a:t>
                      </a:r>
                      <a:r>
                        <a:rPr lang="de-DE" sz="1000"/>
                        <a:t> 
 Ex-Kanzler Schröder im Spiegel über seine Russland-Jobs:
"Das ist mein Leben, nicht eures."
So einfach ist das. Aber schrödern könnt ihr auch!</a:t>
                      </a:r>
                      <a:endParaRPr lang="en-US" sz="1000"/>
                    </a:p>
                  </a:txBody>
                  <a:tcPr/>
                </a:tc>
                <a:tc>
                  <a:txBody>
                    <a:bodyPr/>
                    <a:lstStyle/>
                    <a:p>
                      <a:r>
                        <a:rPr lang="en-US" sz="1000"/>
                        <a:t>34.09 %</a:t>
                      </a:r>
                    </a:p>
                  </a:txBody>
                  <a:tcPr/>
                </a:tc>
                <a:tc>
                  <a:txBody>
                    <a:bodyPr/>
                    <a:lstStyle/>
                    <a:p>
                      <a:r>
                        <a:rPr lang="en-US" sz="1000"/>
                        <a:t>52.99 %</a:t>
                      </a:r>
                    </a:p>
                  </a:txBody>
                  <a:tcPr/>
                </a:tc>
                <a:tc>
                  <a:txBody>
                    <a:bodyPr/>
                    <a:lstStyle/>
                    <a:p>
                      <a:r>
                        <a:rPr lang="en-US" sz="1000"/>
                        <a:t>255636</a:t>
                      </a:r>
                    </a:p>
                  </a:txBody>
                  <a:tcPr/>
                </a:tc>
                <a:tc>
                  <a:txBody>
                    <a:bodyPr/>
                    <a:lstStyle/>
                    <a:p>
                      <a:r>
                        <a:rPr lang="en-US" sz="1000"/>
                        <a:t>707621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55642186"/>
                  </a:ext>
                </a:extLst>
              </a:tr>
            </a:tbl>
          </a:graphicData>
        </a:graphic>
      </p:graphicFrame>
      <p:sp>
        <p:nvSpPr>
          <p:cNvPr id="4" name="Text Placeholder 3">
            <a:extLst>
              <a:ext uri="{FF2B5EF4-FFF2-40B4-BE49-F238E27FC236}">
                <a16:creationId xmlns:a16="http://schemas.microsoft.com/office/drawing/2014/main" id="{255A412C-E9FC-49C7-B458-6DD853287BB2}"/>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3215930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CB506-E046-42FE-B76A-FF5AA3FA6F32}"/>
              </a:ext>
            </a:extLst>
          </p:cNvPr>
          <p:cNvSpPr>
            <a:spLocks noGrp="1"/>
          </p:cNvSpPr>
          <p:nvPr>
            <p:ph type="title"/>
          </p:nvPr>
        </p:nvSpPr>
        <p:spPr/>
        <p:txBody>
          <a:bodyPr/>
          <a:lstStyle/>
          <a:p>
            <a:r>
              <a:rPr lang="en-US"/>
              <a:t>Facebook Eigene Posts - Videostartrate - Flop - Export | extra 3</a:t>
            </a:r>
          </a:p>
        </p:txBody>
      </p:sp>
      <p:graphicFrame>
        <p:nvGraphicFramePr>
          <p:cNvPr id="5" name="Table Placeholder 4">
            <a:extLst>
              <a:ext uri="{FF2B5EF4-FFF2-40B4-BE49-F238E27FC236}">
                <a16:creationId xmlns:a16="http://schemas.microsoft.com/office/drawing/2014/main" id="{6492478E-4925-4DA9-935A-0586C4B6FDC8}"/>
              </a:ext>
            </a:extLst>
          </p:cNvPr>
          <p:cNvGraphicFramePr>
            <a:graphicFrameLocks noGrp="1"/>
          </p:cNvGraphicFramePr>
          <p:nvPr>
            <p:ph type="tbl" sz="quarter" idx="13"/>
            <p:extLst>
              <p:ext uri="{D42A27DB-BD31-4B8C-83A1-F6EECF244321}">
                <p14:modId xmlns:p14="http://schemas.microsoft.com/office/powerpoint/2010/main" val="1947938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18499677"/>
                    </a:ext>
                  </a:extLst>
                </a:gridCol>
                <a:gridCol w="822960">
                  <a:extLst>
                    <a:ext uri="{9D8B030D-6E8A-4147-A177-3AD203B41FA5}">
                      <a16:colId xmlns:a16="http://schemas.microsoft.com/office/drawing/2014/main" val="421553755"/>
                    </a:ext>
                  </a:extLst>
                </a:gridCol>
                <a:gridCol w="822960">
                  <a:extLst>
                    <a:ext uri="{9D8B030D-6E8A-4147-A177-3AD203B41FA5}">
                      <a16:colId xmlns:a16="http://schemas.microsoft.com/office/drawing/2014/main" val="1853697362"/>
                    </a:ext>
                  </a:extLst>
                </a:gridCol>
                <a:gridCol w="822960">
                  <a:extLst>
                    <a:ext uri="{9D8B030D-6E8A-4147-A177-3AD203B41FA5}">
                      <a16:colId xmlns:a16="http://schemas.microsoft.com/office/drawing/2014/main" val="2121609763"/>
                    </a:ext>
                  </a:extLst>
                </a:gridCol>
                <a:gridCol w="822960">
                  <a:extLst>
                    <a:ext uri="{9D8B030D-6E8A-4147-A177-3AD203B41FA5}">
                      <a16:colId xmlns:a16="http://schemas.microsoft.com/office/drawing/2014/main" val="1515157191"/>
                    </a:ext>
                  </a:extLst>
                </a:gridCol>
                <a:gridCol w="822960">
                  <a:extLst>
                    <a:ext uri="{9D8B030D-6E8A-4147-A177-3AD203B41FA5}">
                      <a16:colId xmlns:a16="http://schemas.microsoft.com/office/drawing/2014/main" val="3447104114"/>
                    </a:ext>
                  </a:extLst>
                </a:gridCol>
                <a:gridCol w="822960">
                  <a:extLst>
                    <a:ext uri="{9D8B030D-6E8A-4147-A177-3AD203B41FA5}">
                      <a16:colId xmlns:a16="http://schemas.microsoft.com/office/drawing/2014/main" val="575431416"/>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348195828"/>
                  </a:ext>
                </a:extLst>
              </a:tr>
              <a:tr h="370840">
                <a:tc>
                  <a:txBody>
                    <a:bodyPr/>
                    <a:lstStyle/>
                    <a:p>
                      <a:r>
                        <a:rPr lang="de-DE" sz="1000" b="1"/>
                        <a:t> Extra 3 - 2019-03-22 12:40:23 </a:t>
                      </a:r>
                      <a:r>
                        <a:rPr lang="de-DE" sz="1000"/>
                        <a:t> 
 Heute ist Weltwassertag und wir haben natürlich die besten Tipps zum Wassersparen!</a:t>
                      </a:r>
                      <a:endParaRPr lang="en-US" sz="1000"/>
                    </a:p>
                  </a:txBody>
                  <a:tcPr/>
                </a:tc>
                <a:tc>
                  <a:txBody>
                    <a:bodyPr/>
                    <a:lstStyle/>
                    <a:p>
                      <a:r>
                        <a:rPr lang="en-US" sz="1000"/>
                        <a:t>9.8 %</a:t>
                      </a:r>
                    </a:p>
                  </a:txBody>
                  <a:tcPr/>
                </a:tc>
                <a:tc>
                  <a:txBody>
                    <a:bodyPr/>
                    <a:lstStyle/>
                    <a:p>
                      <a:r>
                        <a:rPr lang="en-US" sz="1000"/>
                        <a:t>28.4 %</a:t>
                      </a:r>
                    </a:p>
                  </a:txBody>
                  <a:tcPr/>
                </a:tc>
                <a:tc>
                  <a:txBody>
                    <a:bodyPr/>
                    <a:lstStyle/>
                    <a:p>
                      <a:r>
                        <a:rPr lang="en-US" sz="1000"/>
                        <a:t>26437</a:t>
                      </a:r>
                    </a:p>
                  </a:txBody>
                  <a:tcPr/>
                </a:tc>
                <a:tc>
                  <a:txBody>
                    <a:bodyPr/>
                    <a:lstStyle/>
                    <a:p>
                      <a:r>
                        <a:rPr lang="en-US" sz="1000"/>
                        <a:t>269668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61435322"/>
                  </a:ext>
                </a:extLst>
              </a:tr>
              <a:tr h="370840">
                <a:tc>
                  <a:txBody>
                    <a:bodyPr/>
                    <a:lstStyle/>
                    <a:p>
                      <a:r>
                        <a:rPr lang="de-DE" sz="1000" b="1"/>
                        <a:t> Extra 3 - 2019-03-09 18:31:00 </a:t>
                      </a:r>
                      <a:r>
                        <a:rPr lang="de-DE" sz="1000"/>
                        <a:t> 
 Christian Ehring über die Wunderkraft der Glaubolies ...</a:t>
                      </a:r>
                      <a:endParaRPr lang="en-US" sz="1000"/>
                    </a:p>
                  </a:txBody>
                  <a:tcPr/>
                </a:tc>
                <a:tc>
                  <a:txBody>
                    <a:bodyPr/>
                    <a:lstStyle/>
                    <a:p>
                      <a:r>
                        <a:rPr lang="en-US" sz="1000"/>
                        <a:t>11.4 %</a:t>
                      </a:r>
                    </a:p>
                  </a:txBody>
                  <a:tcPr/>
                </a:tc>
                <a:tc>
                  <a:txBody>
                    <a:bodyPr/>
                    <a:lstStyle/>
                    <a:p>
                      <a:r>
                        <a:rPr lang="en-US" sz="1000"/>
                        <a:t>27.7 %</a:t>
                      </a:r>
                    </a:p>
                  </a:txBody>
                  <a:tcPr/>
                </a:tc>
                <a:tc>
                  <a:txBody>
                    <a:bodyPr/>
                    <a:lstStyle/>
                    <a:p>
                      <a:r>
                        <a:rPr lang="en-US" sz="1000"/>
                        <a:t>47275</a:t>
                      </a:r>
                    </a:p>
                  </a:txBody>
                  <a:tcPr/>
                </a:tc>
                <a:tc>
                  <a:txBody>
                    <a:bodyPr/>
                    <a:lstStyle/>
                    <a:p>
                      <a:r>
                        <a:rPr lang="en-US" sz="1000"/>
                        <a:t>416114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90507628"/>
                  </a:ext>
                </a:extLst>
              </a:tr>
              <a:tr h="370840">
                <a:tc>
                  <a:txBody>
                    <a:bodyPr/>
                    <a:lstStyle/>
                    <a:p>
                      <a:r>
                        <a:rPr lang="en-US" sz="1000" b="1"/>
                        <a:t> Extra 3 - 2019-03-09 12:30:00 </a:t>
                      </a:r>
                      <a:r>
                        <a:rPr lang="en-US" sz="1000"/>
                        <a:t> 
 Christian Ehring über Annegret Kramp-Kalauer.</a:t>
                      </a:r>
                    </a:p>
                  </a:txBody>
                  <a:tcPr/>
                </a:tc>
                <a:tc>
                  <a:txBody>
                    <a:bodyPr/>
                    <a:lstStyle/>
                    <a:p>
                      <a:r>
                        <a:rPr lang="en-US" sz="1000"/>
                        <a:t>11.6 %</a:t>
                      </a:r>
                    </a:p>
                  </a:txBody>
                  <a:tcPr/>
                </a:tc>
                <a:tc>
                  <a:txBody>
                    <a:bodyPr/>
                    <a:lstStyle/>
                    <a:p>
                      <a:r>
                        <a:rPr lang="en-US" sz="1000"/>
                        <a:t>29.1 %</a:t>
                      </a:r>
                    </a:p>
                  </a:txBody>
                  <a:tcPr/>
                </a:tc>
                <a:tc>
                  <a:txBody>
                    <a:bodyPr/>
                    <a:lstStyle/>
                    <a:p>
                      <a:r>
                        <a:rPr lang="en-US" sz="1000"/>
                        <a:t>38287</a:t>
                      </a:r>
                    </a:p>
                  </a:txBody>
                  <a:tcPr/>
                </a:tc>
                <a:tc>
                  <a:txBody>
                    <a:bodyPr/>
                    <a:lstStyle/>
                    <a:p>
                      <a:r>
                        <a:rPr lang="en-US" sz="1000"/>
                        <a:t>328848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53156102"/>
                  </a:ext>
                </a:extLst>
              </a:tr>
              <a:tr h="370840">
                <a:tc>
                  <a:txBody>
                    <a:bodyPr/>
                    <a:lstStyle/>
                    <a:p>
                      <a:r>
                        <a:rPr lang="de-DE" sz="1000" b="1"/>
                        <a:t> Extra 3 - 2019-02-22 18:27:14 </a:t>
                      </a:r>
                      <a:r>
                        <a:rPr lang="de-DE" sz="1000"/>
                        <a:t> 
 Deutsche Autos sind eine Bedrohung der nationalen Sicherheit? Trump ist doch im falschen Film!</a:t>
                      </a:r>
                      <a:endParaRPr lang="en-US" sz="1000"/>
                    </a:p>
                  </a:txBody>
                  <a:tcPr/>
                </a:tc>
                <a:tc>
                  <a:txBody>
                    <a:bodyPr/>
                    <a:lstStyle/>
                    <a:p>
                      <a:r>
                        <a:rPr lang="en-US" sz="1000"/>
                        <a:t>11.6 %</a:t>
                      </a:r>
                    </a:p>
                  </a:txBody>
                  <a:tcPr/>
                </a:tc>
                <a:tc>
                  <a:txBody>
                    <a:bodyPr/>
                    <a:lstStyle/>
                    <a:p>
                      <a:r>
                        <a:rPr lang="en-US" sz="1000"/>
                        <a:t>26.9 %</a:t>
                      </a:r>
                    </a:p>
                  </a:txBody>
                  <a:tcPr/>
                </a:tc>
                <a:tc>
                  <a:txBody>
                    <a:bodyPr/>
                    <a:lstStyle/>
                    <a:p>
                      <a:r>
                        <a:rPr lang="en-US" sz="1000"/>
                        <a:t>36009</a:t>
                      </a:r>
                    </a:p>
                  </a:txBody>
                  <a:tcPr/>
                </a:tc>
                <a:tc>
                  <a:txBody>
                    <a:bodyPr/>
                    <a:lstStyle/>
                    <a:p>
                      <a:r>
                        <a:rPr lang="en-US" sz="1000"/>
                        <a:t>311275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8593787"/>
                  </a:ext>
                </a:extLst>
              </a:tr>
              <a:tr h="370840">
                <a:tc>
                  <a:txBody>
                    <a:bodyPr/>
                    <a:lstStyle/>
                    <a:p>
                      <a:r>
                        <a:rPr lang="de-DE" sz="1000" b="1"/>
                        <a:t> Extra 3 - 2019-02-24 13:58:54 </a:t>
                      </a:r>
                      <a:r>
                        <a:rPr lang="de-DE" sz="1000"/>
                        <a:t> 
 Über Jahre hat die Kirche sexuelle Gewalt gegen Kinder und Jugendliche nicht bestraft. Das hat die katholische Kirche mit dem Islam gemeinsam: Wenn es um Sexualität geht, wird erst mal verschleiert.</a:t>
                      </a:r>
                      <a:endParaRPr lang="en-US" sz="1000"/>
                    </a:p>
                  </a:txBody>
                  <a:tcPr/>
                </a:tc>
                <a:tc>
                  <a:txBody>
                    <a:bodyPr/>
                    <a:lstStyle/>
                    <a:p>
                      <a:r>
                        <a:rPr lang="en-US" sz="1000"/>
                        <a:t>11.8 %</a:t>
                      </a:r>
                    </a:p>
                  </a:txBody>
                  <a:tcPr/>
                </a:tc>
                <a:tc>
                  <a:txBody>
                    <a:bodyPr/>
                    <a:lstStyle/>
                    <a:p>
                      <a:r>
                        <a:rPr lang="en-US" sz="1000"/>
                        <a:t>27.7 %</a:t>
                      </a:r>
                    </a:p>
                  </a:txBody>
                  <a:tcPr/>
                </a:tc>
                <a:tc>
                  <a:txBody>
                    <a:bodyPr/>
                    <a:lstStyle/>
                    <a:p>
                      <a:r>
                        <a:rPr lang="en-US" sz="1000"/>
                        <a:t>47368</a:t>
                      </a:r>
                    </a:p>
                  </a:txBody>
                  <a:tcPr/>
                </a:tc>
                <a:tc>
                  <a:txBody>
                    <a:bodyPr/>
                    <a:lstStyle/>
                    <a:p>
                      <a:r>
                        <a:rPr lang="en-US" sz="1000"/>
                        <a:t>400372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02381205"/>
                  </a:ext>
                </a:extLst>
              </a:tr>
            </a:tbl>
          </a:graphicData>
        </a:graphic>
      </p:graphicFrame>
      <p:sp>
        <p:nvSpPr>
          <p:cNvPr id="4" name="Text Placeholder 3">
            <a:extLst>
              <a:ext uri="{FF2B5EF4-FFF2-40B4-BE49-F238E27FC236}">
                <a16:creationId xmlns:a16="http://schemas.microsoft.com/office/drawing/2014/main" id="{B85BC875-D416-43B3-9557-75B1A4B77C12}"/>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487109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A1AF1-481A-4D24-AB8D-4D609F3AD61C}"/>
              </a:ext>
            </a:extLst>
          </p:cNvPr>
          <p:cNvSpPr>
            <a:spLocks noGrp="1"/>
          </p:cNvSpPr>
          <p:nvPr>
            <p:ph type="title"/>
          </p:nvPr>
        </p:nvSpPr>
        <p:spPr/>
        <p:txBody>
          <a:bodyPr/>
          <a:lstStyle/>
          <a:p>
            <a:r>
              <a:rPr lang="de-DE"/>
              <a:t>Facebook Eigene Posts - Potenzielle Reichweite - Export | extra 3</a:t>
            </a:r>
            <a:endParaRPr lang="en-US"/>
          </a:p>
        </p:txBody>
      </p:sp>
      <p:graphicFrame>
        <p:nvGraphicFramePr>
          <p:cNvPr id="5" name="Table Placeholder 4">
            <a:extLst>
              <a:ext uri="{FF2B5EF4-FFF2-40B4-BE49-F238E27FC236}">
                <a16:creationId xmlns:a16="http://schemas.microsoft.com/office/drawing/2014/main" id="{8C387CED-973B-417F-B8B9-D81863F20BD9}"/>
              </a:ext>
            </a:extLst>
          </p:cNvPr>
          <p:cNvGraphicFramePr>
            <a:graphicFrameLocks noGrp="1"/>
          </p:cNvGraphicFramePr>
          <p:nvPr>
            <p:ph type="tbl" sz="quarter" idx="13"/>
            <p:extLst>
              <p:ext uri="{D42A27DB-BD31-4B8C-83A1-F6EECF244321}">
                <p14:modId xmlns:p14="http://schemas.microsoft.com/office/powerpoint/2010/main" val="3622216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26750948"/>
                    </a:ext>
                  </a:extLst>
                </a:gridCol>
                <a:gridCol w="822960">
                  <a:extLst>
                    <a:ext uri="{9D8B030D-6E8A-4147-A177-3AD203B41FA5}">
                      <a16:colId xmlns:a16="http://schemas.microsoft.com/office/drawing/2014/main" val="3872414142"/>
                    </a:ext>
                  </a:extLst>
                </a:gridCol>
                <a:gridCol w="822960">
                  <a:extLst>
                    <a:ext uri="{9D8B030D-6E8A-4147-A177-3AD203B41FA5}">
                      <a16:colId xmlns:a16="http://schemas.microsoft.com/office/drawing/2014/main" val="3296080502"/>
                    </a:ext>
                  </a:extLst>
                </a:gridCol>
                <a:gridCol w="822960">
                  <a:extLst>
                    <a:ext uri="{9D8B030D-6E8A-4147-A177-3AD203B41FA5}">
                      <a16:colId xmlns:a16="http://schemas.microsoft.com/office/drawing/2014/main" val="1223971226"/>
                    </a:ext>
                  </a:extLst>
                </a:gridCol>
                <a:gridCol w="822960">
                  <a:extLst>
                    <a:ext uri="{9D8B030D-6E8A-4147-A177-3AD203B41FA5}">
                      <a16:colId xmlns:a16="http://schemas.microsoft.com/office/drawing/2014/main" val="2709899171"/>
                    </a:ext>
                  </a:extLst>
                </a:gridCol>
                <a:gridCol w="822960">
                  <a:extLst>
                    <a:ext uri="{9D8B030D-6E8A-4147-A177-3AD203B41FA5}">
                      <a16:colId xmlns:a16="http://schemas.microsoft.com/office/drawing/2014/main" val="2973113756"/>
                    </a:ext>
                  </a:extLst>
                </a:gridCol>
                <a:gridCol w="411480">
                  <a:extLst>
                    <a:ext uri="{9D8B030D-6E8A-4147-A177-3AD203B41FA5}">
                      <a16:colId xmlns:a16="http://schemas.microsoft.com/office/drawing/2014/main" val="360417273"/>
                    </a:ext>
                  </a:extLst>
                </a:gridCol>
                <a:gridCol w="822960">
                  <a:extLst>
                    <a:ext uri="{9D8B030D-6E8A-4147-A177-3AD203B41FA5}">
                      <a16:colId xmlns:a16="http://schemas.microsoft.com/office/drawing/2014/main" val="2368981249"/>
                    </a:ext>
                  </a:extLst>
                </a:gridCol>
                <a:gridCol w="822960">
                  <a:extLst>
                    <a:ext uri="{9D8B030D-6E8A-4147-A177-3AD203B41FA5}">
                      <a16:colId xmlns:a16="http://schemas.microsoft.com/office/drawing/2014/main" val="1220606992"/>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203738455"/>
                  </a:ext>
                </a:extLst>
              </a:tr>
              <a:tr h="370840">
                <a:tc>
                  <a:txBody>
                    <a:bodyPr/>
                    <a:lstStyle/>
                    <a:p>
                      <a:r>
                        <a:rPr lang="de-DE" sz="1000" b="1"/>
                        <a:t> Extra 3 - 2019-01-10 14:09:17 </a:t>
                      </a:r>
                      <a:r>
                        <a:rPr lang="de-DE" sz="1000"/>
                        <a:t> 
 Brennpunkt zum Schneechaos? Können wir auch.
#AlleJahrewieder #Oldiebutgoldie</a:t>
                      </a:r>
                      <a:endParaRPr lang="en-US" sz="1000"/>
                    </a:p>
                  </a:txBody>
                  <a:tcPr/>
                </a:tc>
                <a:tc>
                  <a:txBody>
                    <a:bodyPr/>
                    <a:lstStyle/>
                    <a:p>
                      <a:r>
                        <a:rPr lang="en-US" sz="1000"/>
                        <a:t>1629037</a:t>
                      </a:r>
                    </a:p>
                  </a:txBody>
                  <a:tcPr/>
                </a:tc>
                <a:tc>
                  <a:txBody>
                    <a:bodyPr/>
                    <a:lstStyle/>
                    <a:p>
                      <a:r>
                        <a:rPr lang="en-US" sz="1000"/>
                        <a:t>0</a:t>
                      </a:r>
                    </a:p>
                  </a:txBody>
                  <a:tcPr/>
                </a:tc>
                <a:tc>
                  <a:txBody>
                    <a:bodyPr/>
                    <a:lstStyle/>
                    <a:p>
                      <a:r>
                        <a:rPr lang="en-US" sz="1000"/>
                        <a:t>1241942</a:t>
                      </a:r>
                    </a:p>
                  </a:txBody>
                  <a:tcPr/>
                </a:tc>
                <a:tc>
                  <a:txBody>
                    <a:bodyPr/>
                    <a:lstStyle/>
                    <a:p>
                      <a:r>
                        <a:rPr lang="en-US" sz="1000"/>
                        <a:t>435326</a:t>
                      </a:r>
                    </a:p>
                  </a:txBody>
                  <a:tcPr/>
                </a:tc>
                <a:tc>
                  <a:txBody>
                    <a:bodyPr/>
                    <a:lstStyle/>
                    <a:p>
                      <a:r>
                        <a:rPr lang="en-US" sz="1000"/>
                        <a:t>1629037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16292709"/>
                  </a:ext>
                </a:extLst>
              </a:tr>
              <a:tr h="370840">
                <a:tc>
                  <a:txBody>
                    <a:bodyPr/>
                    <a:lstStyle/>
                    <a:p>
                      <a:r>
                        <a:rPr lang="de-DE" sz="1000" b="1"/>
                        <a:t> Extra 3 - 2019-03-07 11:35:37 </a:t>
                      </a:r>
                      <a:r>
                        <a:rPr lang="de-DE" sz="1000"/>
                        <a:t> 
 Morgen ist Weltfrauentag und es ist noch immer ungelöst!</a:t>
                      </a:r>
                      <a:endParaRPr lang="en-US" sz="1000"/>
                    </a:p>
                  </a:txBody>
                  <a:tcPr/>
                </a:tc>
                <a:tc>
                  <a:txBody>
                    <a:bodyPr/>
                    <a:lstStyle/>
                    <a:p>
                      <a:r>
                        <a:rPr lang="en-US" sz="1000"/>
                        <a:t>1620861</a:t>
                      </a:r>
                    </a:p>
                  </a:txBody>
                  <a:tcPr/>
                </a:tc>
                <a:tc>
                  <a:txBody>
                    <a:bodyPr/>
                    <a:lstStyle/>
                    <a:p>
                      <a:r>
                        <a:rPr lang="en-US" sz="1000"/>
                        <a:t>0</a:t>
                      </a:r>
                    </a:p>
                  </a:txBody>
                  <a:tcPr/>
                </a:tc>
                <a:tc>
                  <a:txBody>
                    <a:bodyPr/>
                    <a:lstStyle/>
                    <a:p>
                      <a:r>
                        <a:rPr lang="en-US" sz="1000"/>
                        <a:t>1118473</a:t>
                      </a:r>
                    </a:p>
                  </a:txBody>
                  <a:tcPr/>
                </a:tc>
                <a:tc>
                  <a:txBody>
                    <a:bodyPr/>
                    <a:lstStyle/>
                    <a:p>
                      <a:r>
                        <a:rPr lang="en-US" sz="1000"/>
                        <a:t>500169</a:t>
                      </a:r>
                    </a:p>
                  </a:txBody>
                  <a:tcPr/>
                </a:tc>
                <a:tc>
                  <a:txBody>
                    <a:bodyPr/>
                    <a:lstStyle/>
                    <a:p>
                      <a:r>
                        <a:rPr lang="en-US" sz="1000"/>
                        <a:t>1620861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00440142"/>
                  </a:ext>
                </a:extLst>
              </a:tr>
              <a:tr h="370840">
                <a:tc>
                  <a:txBody>
                    <a:bodyPr/>
                    <a:lstStyle/>
                    <a:p>
                      <a:r>
                        <a:rPr lang="de-DE" sz="1000" b="1"/>
                        <a:t> Extra 3 - 2019-03-14 15:53:40 </a:t>
                      </a:r>
                      <a:r>
                        <a:rPr lang="de-DE" sz="1000"/>
                        <a:t> 
 Folge deinem Fußballer-Idol! 
Dann bist du schon bald fettleibig und spielsüchtig.
extra 3 kommt. Heute 22:45 im Ersten.</a:t>
                      </a:r>
                      <a:endParaRPr lang="en-US" sz="1000"/>
                    </a:p>
                  </a:txBody>
                  <a:tcPr/>
                </a:tc>
                <a:tc>
                  <a:txBody>
                    <a:bodyPr/>
                    <a:lstStyle/>
                    <a:p>
                      <a:r>
                        <a:rPr lang="en-US" sz="1000"/>
                        <a:t>1346558</a:t>
                      </a:r>
                    </a:p>
                  </a:txBody>
                  <a:tcPr/>
                </a:tc>
                <a:tc>
                  <a:txBody>
                    <a:bodyPr/>
                    <a:lstStyle/>
                    <a:p>
                      <a:r>
                        <a:rPr lang="en-US" sz="1000"/>
                        <a:t>0</a:t>
                      </a:r>
                    </a:p>
                  </a:txBody>
                  <a:tcPr/>
                </a:tc>
                <a:tc>
                  <a:txBody>
                    <a:bodyPr/>
                    <a:lstStyle/>
                    <a:p>
                      <a:r>
                        <a:rPr lang="en-US" sz="1000"/>
                        <a:t>1029074</a:t>
                      </a:r>
                    </a:p>
                  </a:txBody>
                  <a:tcPr/>
                </a:tc>
                <a:tc>
                  <a:txBody>
                    <a:bodyPr/>
                    <a:lstStyle/>
                    <a:p>
                      <a:r>
                        <a:rPr lang="en-US" sz="1000"/>
                        <a:t>379477</a:t>
                      </a:r>
                    </a:p>
                  </a:txBody>
                  <a:tcPr/>
                </a:tc>
                <a:tc>
                  <a:txBody>
                    <a:bodyPr/>
                    <a:lstStyle/>
                    <a:p>
                      <a:r>
                        <a:rPr lang="en-US" sz="1000"/>
                        <a:t>1346558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96290400"/>
                  </a:ext>
                </a:extLst>
              </a:tr>
              <a:tr h="370840">
                <a:tc>
                  <a:txBody>
                    <a:bodyPr/>
                    <a:lstStyle/>
                    <a:p>
                      <a:r>
                        <a:rPr lang="de-DE" sz="1000" b="1"/>
                        <a:t> Extra 3 - 2019-02-04 14:48:15 </a:t>
                      </a:r>
                      <a:r>
                        <a:rPr lang="de-DE" sz="1000"/>
                        <a:t> 
 Happy Birthday, Facebook.
Danke, dass es dich gibt.
Sonst müssten wir uns im realen Leben so aufführen.</a:t>
                      </a:r>
                      <a:endParaRPr lang="en-US" sz="1000"/>
                    </a:p>
                  </a:txBody>
                  <a:tcPr/>
                </a:tc>
                <a:tc>
                  <a:txBody>
                    <a:bodyPr/>
                    <a:lstStyle/>
                    <a:p>
                      <a:r>
                        <a:rPr lang="en-US" sz="1000"/>
                        <a:t>1298725</a:t>
                      </a:r>
                    </a:p>
                  </a:txBody>
                  <a:tcPr/>
                </a:tc>
                <a:tc>
                  <a:txBody>
                    <a:bodyPr/>
                    <a:lstStyle/>
                    <a:p>
                      <a:r>
                        <a:rPr lang="en-US" sz="1000"/>
                        <a:t>0</a:t>
                      </a:r>
                    </a:p>
                  </a:txBody>
                  <a:tcPr/>
                </a:tc>
                <a:tc>
                  <a:txBody>
                    <a:bodyPr/>
                    <a:lstStyle/>
                    <a:p>
                      <a:r>
                        <a:rPr lang="en-US" sz="1000"/>
                        <a:t>844885</a:t>
                      </a:r>
                    </a:p>
                  </a:txBody>
                  <a:tcPr/>
                </a:tc>
                <a:tc>
                  <a:txBody>
                    <a:bodyPr/>
                    <a:lstStyle/>
                    <a:p>
                      <a:r>
                        <a:rPr lang="en-US" sz="1000"/>
                        <a:t>434882</a:t>
                      </a:r>
                    </a:p>
                  </a:txBody>
                  <a:tcPr/>
                </a:tc>
                <a:tc>
                  <a:txBody>
                    <a:bodyPr/>
                    <a:lstStyle/>
                    <a:p>
                      <a:r>
                        <a:rPr lang="en-US" sz="1000"/>
                        <a:t>1298725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01720659"/>
                  </a:ext>
                </a:extLst>
              </a:tr>
              <a:tr h="370840">
                <a:tc>
                  <a:txBody>
                    <a:bodyPr/>
                    <a:lstStyle/>
                    <a:p>
                      <a:r>
                        <a:rPr lang="en-US" sz="1000" b="1"/>
                        <a:t> Extra 3 - 2019-01-15 11:05:06 </a:t>
                      </a:r>
                      <a:r>
                        <a:rPr lang="en-US" sz="1000"/>
                        <a:t> 
 How to eventually grasp Brexit A special service for our British friends. Enjoy!</a:t>
                      </a:r>
                    </a:p>
                  </a:txBody>
                  <a:tcPr/>
                </a:tc>
                <a:tc>
                  <a:txBody>
                    <a:bodyPr/>
                    <a:lstStyle/>
                    <a:p>
                      <a:r>
                        <a:rPr lang="en-US" sz="1000"/>
                        <a:t>1243429</a:t>
                      </a:r>
                    </a:p>
                  </a:txBody>
                  <a:tcPr/>
                </a:tc>
                <a:tc>
                  <a:txBody>
                    <a:bodyPr/>
                    <a:lstStyle/>
                    <a:p>
                      <a:r>
                        <a:rPr lang="en-US" sz="1000"/>
                        <a:t>0</a:t>
                      </a:r>
                    </a:p>
                  </a:txBody>
                  <a:tcPr/>
                </a:tc>
                <a:tc>
                  <a:txBody>
                    <a:bodyPr/>
                    <a:lstStyle/>
                    <a:p>
                      <a:r>
                        <a:rPr lang="en-US" sz="1000"/>
                        <a:t>903576</a:t>
                      </a:r>
                    </a:p>
                  </a:txBody>
                  <a:tcPr/>
                </a:tc>
                <a:tc>
                  <a:txBody>
                    <a:bodyPr/>
                    <a:lstStyle/>
                    <a:p>
                      <a:r>
                        <a:rPr lang="en-US" sz="1000"/>
                        <a:t>362311</a:t>
                      </a:r>
                    </a:p>
                  </a:txBody>
                  <a:tcPr/>
                </a:tc>
                <a:tc>
                  <a:txBody>
                    <a:bodyPr/>
                    <a:lstStyle/>
                    <a:p>
                      <a:r>
                        <a:rPr lang="en-US" sz="1000"/>
                        <a:t>1243429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79016430"/>
                  </a:ext>
                </a:extLst>
              </a:tr>
            </a:tbl>
          </a:graphicData>
        </a:graphic>
      </p:graphicFrame>
      <p:sp>
        <p:nvSpPr>
          <p:cNvPr id="4" name="Text Placeholder 3">
            <a:extLst>
              <a:ext uri="{FF2B5EF4-FFF2-40B4-BE49-F238E27FC236}">
                <a16:creationId xmlns:a16="http://schemas.microsoft.com/office/drawing/2014/main" id="{A7B0737D-1232-4DE4-B21E-24DB7605B90C}"/>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1290077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42865-E8C8-4555-B4AE-1E1C47507A90}"/>
              </a:ext>
            </a:extLst>
          </p:cNvPr>
          <p:cNvSpPr>
            <a:spLocks noGrp="1"/>
          </p:cNvSpPr>
          <p:nvPr>
            <p:ph type="title"/>
          </p:nvPr>
        </p:nvSpPr>
        <p:spPr/>
        <p:txBody>
          <a:bodyPr/>
          <a:lstStyle/>
          <a:p>
            <a:r>
              <a:rPr lang="en-US"/>
              <a:t>Facebook Eigene Posts - Aktive Nutzer - Export | extra 3</a:t>
            </a:r>
          </a:p>
        </p:txBody>
      </p:sp>
      <p:graphicFrame>
        <p:nvGraphicFramePr>
          <p:cNvPr id="5" name="Table Placeholder 4">
            <a:extLst>
              <a:ext uri="{FF2B5EF4-FFF2-40B4-BE49-F238E27FC236}">
                <a16:creationId xmlns:a16="http://schemas.microsoft.com/office/drawing/2014/main" id="{ECAA76C5-D49D-4325-AD75-C95C40CE4FD5}"/>
              </a:ext>
            </a:extLst>
          </p:cNvPr>
          <p:cNvGraphicFramePr>
            <a:graphicFrameLocks noGrp="1"/>
          </p:cNvGraphicFramePr>
          <p:nvPr>
            <p:ph type="tbl" sz="quarter" idx="13"/>
            <p:extLst>
              <p:ext uri="{D42A27DB-BD31-4B8C-83A1-F6EECF244321}">
                <p14:modId xmlns:p14="http://schemas.microsoft.com/office/powerpoint/2010/main" val="2394407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29722709"/>
                    </a:ext>
                  </a:extLst>
                </a:gridCol>
                <a:gridCol w="822960">
                  <a:extLst>
                    <a:ext uri="{9D8B030D-6E8A-4147-A177-3AD203B41FA5}">
                      <a16:colId xmlns:a16="http://schemas.microsoft.com/office/drawing/2014/main" val="3515113598"/>
                    </a:ext>
                  </a:extLst>
                </a:gridCol>
                <a:gridCol w="822960">
                  <a:extLst>
                    <a:ext uri="{9D8B030D-6E8A-4147-A177-3AD203B41FA5}">
                      <a16:colId xmlns:a16="http://schemas.microsoft.com/office/drawing/2014/main" val="1667429748"/>
                    </a:ext>
                  </a:extLst>
                </a:gridCol>
                <a:gridCol w="822960">
                  <a:extLst>
                    <a:ext uri="{9D8B030D-6E8A-4147-A177-3AD203B41FA5}">
                      <a16:colId xmlns:a16="http://schemas.microsoft.com/office/drawing/2014/main" val="1975505104"/>
                    </a:ext>
                  </a:extLst>
                </a:gridCol>
                <a:gridCol w="822960">
                  <a:extLst>
                    <a:ext uri="{9D8B030D-6E8A-4147-A177-3AD203B41FA5}">
                      <a16:colId xmlns:a16="http://schemas.microsoft.com/office/drawing/2014/main" val="2689987651"/>
                    </a:ext>
                  </a:extLst>
                </a:gridCol>
                <a:gridCol w="493776">
                  <a:extLst>
                    <a:ext uri="{9D8B030D-6E8A-4147-A177-3AD203B41FA5}">
                      <a16:colId xmlns:a16="http://schemas.microsoft.com/office/drawing/2014/main" val="1224378512"/>
                    </a:ext>
                  </a:extLst>
                </a:gridCol>
                <a:gridCol w="493776">
                  <a:extLst>
                    <a:ext uri="{9D8B030D-6E8A-4147-A177-3AD203B41FA5}">
                      <a16:colId xmlns:a16="http://schemas.microsoft.com/office/drawing/2014/main" val="1521235042"/>
                    </a:ext>
                  </a:extLst>
                </a:gridCol>
                <a:gridCol w="493776">
                  <a:extLst>
                    <a:ext uri="{9D8B030D-6E8A-4147-A177-3AD203B41FA5}">
                      <a16:colId xmlns:a16="http://schemas.microsoft.com/office/drawing/2014/main" val="225861698"/>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834731164"/>
                  </a:ext>
                </a:extLst>
              </a:tr>
              <a:tr h="370840">
                <a:tc>
                  <a:txBody>
                    <a:bodyPr/>
                    <a:lstStyle/>
                    <a:p>
                      <a:r>
                        <a:rPr lang="de-DE" sz="1000" b="1"/>
                        <a:t> Extra 3 - 2019-03-07 11:35:37 </a:t>
                      </a:r>
                      <a:r>
                        <a:rPr lang="de-DE" sz="1000"/>
                        <a:t> 
 Morgen ist Weltfrauentag und es ist noch immer ungelöst!</a:t>
                      </a:r>
                      <a:endParaRPr lang="en-US" sz="1000"/>
                    </a:p>
                  </a:txBody>
                  <a:tcPr/>
                </a:tc>
                <a:tc>
                  <a:txBody>
                    <a:bodyPr/>
                    <a:lstStyle/>
                    <a:p>
                      <a:r>
                        <a:rPr lang="en-US" sz="1000"/>
                        <a:t>131433</a:t>
                      </a:r>
                    </a:p>
                  </a:txBody>
                  <a:tcPr/>
                </a:tc>
                <a:tc>
                  <a:txBody>
                    <a:bodyPr/>
                    <a:lstStyle/>
                    <a:p>
                      <a:r>
                        <a:rPr lang="en-US" sz="1000"/>
                        <a:t>1620861</a:t>
                      </a:r>
                    </a:p>
                  </a:txBody>
                  <a:tcPr/>
                </a:tc>
                <a:tc>
                  <a:txBody>
                    <a:bodyPr/>
                    <a:lstStyle/>
                    <a:p>
                      <a:r>
                        <a:rPr lang="en-US" sz="1000"/>
                        <a:t>8.1 %</a:t>
                      </a:r>
                    </a:p>
                  </a:txBody>
                  <a:tcPr/>
                </a:tc>
                <a:tc>
                  <a:txBody>
                    <a:bodyPr/>
                    <a:lstStyle/>
                    <a:p>
                      <a:r>
                        <a:rPr lang="en-US" sz="1000"/>
                        <a:t>20805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11455144"/>
                  </a:ext>
                </a:extLst>
              </a:tr>
              <a:tr h="370840">
                <a:tc>
                  <a:txBody>
                    <a:bodyPr/>
                    <a:lstStyle/>
                    <a:p>
                      <a:r>
                        <a:rPr lang="de-DE" sz="1000" b="1"/>
                        <a:t> Extra 3 - 2019-02-03 10:40:00 </a:t>
                      </a:r>
                      <a:r>
                        <a:rPr lang="de-DE" sz="1000"/>
                        <a:t> 
 Als Autofahrer*in hat man es zurzeit echt nicht leicht. Als Anwohner*in aber auch nicht.</a:t>
                      </a:r>
                      <a:endParaRPr lang="en-US" sz="1000"/>
                    </a:p>
                  </a:txBody>
                  <a:tcPr/>
                </a:tc>
                <a:tc>
                  <a:txBody>
                    <a:bodyPr/>
                    <a:lstStyle/>
                    <a:p>
                      <a:r>
                        <a:rPr lang="en-US" sz="1000"/>
                        <a:t>125938</a:t>
                      </a:r>
                    </a:p>
                  </a:txBody>
                  <a:tcPr/>
                </a:tc>
                <a:tc>
                  <a:txBody>
                    <a:bodyPr/>
                    <a:lstStyle/>
                    <a:p>
                      <a:r>
                        <a:rPr lang="en-US" sz="1000"/>
                        <a:t>651688</a:t>
                      </a:r>
                    </a:p>
                  </a:txBody>
                  <a:tcPr/>
                </a:tc>
                <a:tc>
                  <a:txBody>
                    <a:bodyPr/>
                    <a:lstStyle/>
                    <a:p>
                      <a:r>
                        <a:rPr lang="en-US" sz="1000"/>
                        <a:t>19.3 %</a:t>
                      </a:r>
                    </a:p>
                  </a:txBody>
                  <a:tcPr/>
                </a:tc>
                <a:tc>
                  <a:txBody>
                    <a:bodyPr/>
                    <a:lstStyle/>
                    <a:p>
                      <a:r>
                        <a:rPr lang="en-US" sz="1000"/>
                        <a:t>2814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34216107"/>
                  </a:ext>
                </a:extLst>
              </a:tr>
              <a:tr h="370840">
                <a:tc>
                  <a:txBody>
                    <a:bodyPr/>
                    <a:lstStyle/>
                    <a:p>
                      <a:r>
                        <a:rPr lang="de-DE" sz="1000" b="1"/>
                        <a:t> Extra 3 - 2019-01-10 14:09:17 </a:t>
                      </a:r>
                      <a:r>
                        <a:rPr lang="de-DE" sz="1000"/>
                        <a:t> 
 Brennpunkt zum Schneechaos? Können wir auch.
#AlleJahrewieder #Oldiebutgoldie</a:t>
                      </a:r>
                      <a:endParaRPr lang="en-US" sz="1000"/>
                    </a:p>
                  </a:txBody>
                  <a:tcPr/>
                </a:tc>
                <a:tc>
                  <a:txBody>
                    <a:bodyPr/>
                    <a:lstStyle/>
                    <a:p>
                      <a:r>
                        <a:rPr lang="en-US" sz="1000"/>
                        <a:t>114055</a:t>
                      </a:r>
                    </a:p>
                  </a:txBody>
                  <a:tcPr/>
                </a:tc>
                <a:tc>
                  <a:txBody>
                    <a:bodyPr/>
                    <a:lstStyle/>
                    <a:p>
                      <a:r>
                        <a:rPr lang="en-US" sz="1000"/>
                        <a:t>1629037</a:t>
                      </a:r>
                    </a:p>
                  </a:txBody>
                  <a:tcPr/>
                </a:tc>
                <a:tc>
                  <a:txBody>
                    <a:bodyPr/>
                    <a:lstStyle/>
                    <a:p>
                      <a:r>
                        <a:rPr lang="en-US" sz="1000"/>
                        <a:t>7.0 %</a:t>
                      </a:r>
                    </a:p>
                  </a:txBody>
                  <a:tcPr/>
                </a:tc>
                <a:tc>
                  <a:txBody>
                    <a:bodyPr/>
                    <a:lstStyle/>
                    <a:p>
                      <a:r>
                        <a:rPr lang="en-US" sz="1000"/>
                        <a:t>21634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11307713"/>
                  </a:ext>
                </a:extLst>
              </a:tr>
              <a:tr h="370840">
                <a:tc>
                  <a:txBody>
                    <a:bodyPr/>
                    <a:lstStyle/>
                    <a:p>
                      <a:r>
                        <a:rPr lang="en-US" sz="1000" b="1"/>
                        <a:t> Extra 3 - 2019-01-15 11:05:06 </a:t>
                      </a:r>
                      <a:r>
                        <a:rPr lang="en-US" sz="1000"/>
                        <a:t> 
 How to eventually grasp Brexit A special service for our British friends. Enjoy!</a:t>
                      </a:r>
                    </a:p>
                  </a:txBody>
                  <a:tcPr/>
                </a:tc>
                <a:tc>
                  <a:txBody>
                    <a:bodyPr/>
                    <a:lstStyle/>
                    <a:p>
                      <a:r>
                        <a:rPr lang="en-US" sz="1000"/>
                        <a:t>112329</a:t>
                      </a:r>
                    </a:p>
                  </a:txBody>
                  <a:tcPr/>
                </a:tc>
                <a:tc>
                  <a:txBody>
                    <a:bodyPr/>
                    <a:lstStyle/>
                    <a:p>
                      <a:r>
                        <a:rPr lang="en-US" sz="1000"/>
                        <a:t>1243429</a:t>
                      </a:r>
                    </a:p>
                  </a:txBody>
                  <a:tcPr/>
                </a:tc>
                <a:tc>
                  <a:txBody>
                    <a:bodyPr/>
                    <a:lstStyle/>
                    <a:p>
                      <a:r>
                        <a:rPr lang="en-US" sz="1000"/>
                        <a:t>9.0 %</a:t>
                      </a:r>
                    </a:p>
                  </a:txBody>
                  <a:tcPr/>
                </a:tc>
                <a:tc>
                  <a:txBody>
                    <a:bodyPr/>
                    <a:lstStyle/>
                    <a:p>
                      <a:r>
                        <a:rPr lang="en-US" sz="1000"/>
                        <a:t>18494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35445850"/>
                  </a:ext>
                </a:extLst>
              </a:tr>
              <a:tr h="370840">
                <a:tc>
                  <a:txBody>
                    <a:bodyPr/>
                    <a:lstStyle/>
                    <a:p>
                      <a:r>
                        <a:rPr lang="en-US" sz="1000" b="1"/>
                        <a:t> Extra 3 - 2019-01-15 11:05:06 </a:t>
                      </a:r>
                      <a:r>
                        <a:rPr lang="en-US" sz="1000"/>
                        <a:t> 
 How to eventually grasp Brexit A special service for our British friends. Enjoy!</a:t>
                      </a:r>
                    </a:p>
                  </a:txBody>
                  <a:tcPr/>
                </a:tc>
                <a:tc>
                  <a:txBody>
                    <a:bodyPr/>
                    <a:lstStyle/>
                    <a:p>
                      <a:r>
                        <a:rPr lang="en-US" sz="1000"/>
                        <a:t>112329</a:t>
                      </a:r>
                    </a:p>
                  </a:txBody>
                  <a:tcPr/>
                </a:tc>
                <a:tc>
                  <a:txBody>
                    <a:bodyPr/>
                    <a:lstStyle/>
                    <a:p>
                      <a:r>
                        <a:rPr lang="en-US" sz="1000"/>
                        <a:t>1243429</a:t>
                      </a:r>
                    </a:p>
                  </a:txBody>
                  <a:tcPr/>
                </a:tc>
                <a:tc>
                  <a:txBody>
                    <a:bodyPr/>
                    <a:lstStyle/>
                    <a:p>
                      <a:r>
                        <a:rPr lang="en-US" sz="1000"/>
                        <a:t>9.0 %</a:t>
                      </a:r>
                    </a:p>
                  </a:txBody>
                  <a:tcPr/>
                </a:tc>
                <a:tc>
                  <a:txBody>
                    <a:bodyPr/>
                    <a:lstStyle/>
                    <a:p>
                      <a:r>
                        <a:rPr lang="en-US" sz="1000"/>
                        <a:t>18494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67754327"/>
                  </a:ext>
                </a:extLst>
              </a:tr>
            </a:tbl>
          </a:graphicData>
        </a:graphic>
      </p:graphicFrame>
      <p:sp>
        <p:nvSpPr>
          <p:cNvPr id="4" name="Text Placeholder 3">
            <a:extLst>
              <a:ext uri="{FF2B5EF4-FFF2-40B4-BE49-F238E27FC236}">
                <a16:creationId xmlns:a16="http://schemas.microsoft.com/office/drawing/2014/main" id="{ACC3986F-1DF9-4DDF-86E5-667CD586F051}"/>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667605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92DCE-2D34-4A22-B9F5-A19DC1DF7DF9}"/>
              </a:ext>
            </a:extLst>
          </p:cNvPr>
          <p:cNvSpPr>
            <a:spLocks noGrp="1"/>
          </p:cNvSpPr>
          <p:nvPr>
            <p:ph type="title"/>
          </p:nvPr>
        </p:nvSpPr>
        <p:spPr/>
        <p:txBody>
          <a:bodyPr/>
          <a:lstStyle/>
          <a:p>
            <a:r>
              <a:rPr lang="en-US"/>
              <a:t>Facebook Eigene Posts - I-Rate Aktive Nutzer - Export | extra 3</a:t>
            </a:r>
          </a:p>
        </p:txBody>
      </p:sp>
      <p:graphicFrame>
        <p:nvGraphicFramePr>
          <p:cNvPr id="5" name="Table Placeholder 4">
            <a:extLst>
              <a:ext uri="{FF2B5EF4-FFF2-40B4-BE49-F238E27FC236}">
                <a16:creationId xmlns:a16="http://schemas.microsoft.com/office/drawing/2014/main" id="{79D347B0-4CF3-41B0-909C-190E249C1389}"/>
              </a:ext>
            </a:extLst>
          </p:cNvPr>
          <p:cNvGraphicFramePr>
            <a:graphicFrameLocks noGrp="1"/>
          </p:cNvGraphicFramePr>
          <p:nvPr>
            <p:ph type="tbl" sz="quarter" idx="13"/>
            <p:extLst>
              <p:ext uri="{D42A27DB-BD31-4B8C-83A1-F6EECF244321}">
                <p14:modId xmlns:p14="http://schemas.microsoft.com/office/powerpoint/2010/main" val="8789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81872303"/>
                    </a:ext>
                  </a:extLst>
                </a:gridCol>
                <a:gridCol w="822960">
                  <a:extLst>
                    <a:ext uri="{9D8B030D-6E8A-4147-A177-3AD203B41FA5}">
                      <a16:colId xmlns:a16="http://schemas.microsoft.com/office/drawing/2014/main" val="80572537"/>
                    </a:ext>
                  </a:extLst>
                </a:gridCol>
                <a:gridCol w="822960">
                  <a:extLst>
                    <a:ext uri="{9D8B030D-6E8A-4147-A177-3AD203B41FA5}">
                      <a16:colId xmlns:a16="http://schemas.microsoft.com/office/drawing/2014/main" val="2022457489"/>
                    </a:ext>
                  </a:extLst>
                </a:gridCol>
                <a:gridCol w="822960">
                  <a:extLst>
                    <a:ext uri="{9D8B030D-6E8A-4147-A177-3AD203B41FA5}">
                      <a16:colId xmlns:a16="http://schemas.microsoft.com/office/drawing/2014/main" val="1389415525"/>
                    </a:ext>
                  </a:extLst>
                </a:gridCol>
                <a:gridCol w="822960">
                  <a:extLst>
                    <a:ext uri="{9D8B030D-6E8A-4147-A177-3AD203B41FA5}">
                      <a16:colId xmlns:a16="http://schemas.microsoft.com/office/drawing/2014/main" val="307994969"/>
                    </a:ext>
                  </a:extLst>
                </a:gridCol>
                <a:gridCol w="822960">
                  <a:extLst>
                    <a:ext uri="{9D8B030D-6E8A-4147-A177-3AD203B41FA5}">
                      <a16:colId xmlns:a16="http://schemas.microsoft.com/office/drawing/2014/main" val="894804946"/>
                    </a:ext>
                  </a:extLst>
                </a:gridCol>
                <a:gridCol w="822960">
                  <a:extLst>
                    <a:ext uri="{9D8B030D-6E8A-4147-A177-3AD203B41FA5}">
                      <a16:colId xmlns:a16="http://schemas.microsoft.com/office/drawing/2014/main" val="3391818952"/>
                    </a:ext>
                  </a:extLst>
                </a:gridCol>
                <a:gridCol w="822960">
                  <a:extLst>
                    <a:ext uri="{9D8B030D-6E8A-4147-A177-3AD203B41FA5}">
                      <a16:colId xmlns:a16="http://schemas.microsoft.com/office/drawing/2014/main" val="2458186923"/>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397845374"/>
                  </a:ext>
                </a:extLst>
              </a:tr>
              <a:tr h="370840">
                <a:tc>
                  <a:txBody>
                    <a:bodyPr/>
                    <a:lstStyle/>
                    <a:p>
                      <a:r>
                        <a:rPr lang="de-DE" sz="1000" b="1"/>
                        <a:t> Extra 3 - 2019-02-03 10:40:00 </a:t>
                      </a:r>
                      <a:r>
                        <a:rPr lang="de-DE" sz="1000"/>
                        <a:t> 
 Als Autofahrer*in hat man es zurzeit echt nicht leicht. Als Anwohner*in aber auch nicht.</a:t>
                      </a:r>
                      <a:endParaRPr lang="en-US" sz="1000"/>
                    </a:p>
                  </a:txBody>
                  <a:tcPr/>
                </a:tc>
                <a:tc>
                  <a:txBody>
                    <a:bodyPr/>
                    <a:lstStyle/>
                    <a:p>
                      <a:r>
                        <a:rPr lang="en-US" sz="1000"/>
                        <a:t>19.3 %</a:t>
                      </a:r>
                    </a:p>
                  </a:txBody>
                  <a:tcPr/>
                </a:tc>
                <a:tc>
                  <a:txBody>
                    <a:bodyPr/>
                    <a:lstStyle/>
                    <a:p>
                      <a:r>
                        <a:rPr lang="en-US" sz="1000"/>
                        <a:t>125938</a:t>
                      </a:r>
                    </a:p>
                  </a:txBody>
                  <a:tcPr/>
                </a:tc>
                <a:tc>
                  <a:txBody>
                    <a:bodyPr/>
                    <a:lstStyle/>
                    <a:p>
                      <a:r>
                        <a:rPr lang="en-US" sz="1000"/>
                        <a:t>651688</a:t>
                      </a:r>
                    </a:p>
                  </a:txBody>
                  <a:tcPr/>
                </a:tc>
                <a:tc>
                  <a:txBody>
                    <a:bodyPr/>
                    <a:lstStyle/>
                    <a:p>
                      <a:r>
                        <a:rPr lang="en-US" sz="1000"/>
                        <a:t>2814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43456161"/>
                  </a:ext>
                </a:extLst>
              </a:tr>
              <a:tr h="370840">
                <a:tc>
                  <a:txBody>
                    <a:bodyPr/>
                    <a:lstStyle/>
                    <a:p>
                      <a:r>
                        <a:rPr lang="de-DE" sz="1000" b="1"/>
                        <a:t> Extra 3 - 2019-03-02 22:20:48 </a:t>
                      </a:r>
                      <a:r>
                        <a:rPr lang="de-DE" sz="1000"/>
                        <a:t> 
 Frau mit Doppelnamen beweist, dass es noch ein Karnevalsniveau unter schlechten Witzen über Doppelnamen gibt. Tädää! Tädää!
via @queer.de</a:t>
                      </a:r>
                      <a:endParaRPr lang="en-US" sz="1000"/>
                    </a:p>
                  </a:txBody>
                  <a:tcPr/>
                </a:tc>
                <a:tc>
                  <a:txBody>
                    <a:bodyPr/>
                    <a:lstStyle/>
                    <a:p>
                      <a:r>
                        <a:rPr lang="en-US" sz="1000"/>
                        <a:t>15.7 %</a:t>
                      </a:r>
                    </a:p>
                  </a:txBody>
                  <a:tcPr/>
                </a:tc>
                <a:tc>
                  <a:txBody>
                    <a:bodyPr/>
                    <a:lstStyle/>
                    <a:p>
                      <a:r>
                        <a:rPr lang="en-US" sz="1000"/>
                        <a:t>93242</a:t>
                      </a:r>
                    </a:p>
                  </a:txBody>
                  <a:tcPr/>
                </a:tc>
                <a:tc>
                  <a:txBody>
                    <a:bodyPr/>
                    <a:lstStyle/>
                    <a:p>
                      <a:r>
                        <a:rPr lang="en-US" sz="1000"/>
                        <a:t>594034</a:t>
                      </a:r>
                    </a:p>
                  </a:txBody>
                  <a:tcPr/>
                </a:tc>
                <a:tc>
                  <a:txBody>
                    <a:bodyPr/>
                    <a:lstStyle/>
                    <a:p>
                      <a:r>
                        <a:rPr lang="en-US" sz="1000"/>
                        <a:t>5748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39396024"/>
                  </a:ext>
                </a:extLst>
              </a:tr>
              <a:tr h="370840">
                <a:tc>
                  <a:txBody>
                    <a:bodyPr/>
                    <a:lstStyle/>
                    <a:p>
                      <a:r>
                        <a:rPr lang="de-DE" sz="1000" b="1"/>
                        <a:t> Extra 3 - 2019-02-10 10:28:00 </a:t>
                      </a:r>
                      <a:r>
                        <a:rPr lang="de-DE" sz="1000"/>
                        <a:t> 
 Die Bundeswehr rostet. Die Gorch Fock wird liebevoll Gorch Schrott genannt und für einen Panzer brauchen die inzwischen sechs Leute. Einer lenkt, vier schieben und einer macht Bumm Bumm. Und jetzt auch noch das!</a:t>
                      </a:r>
                      <a:endParaRPr lang="en-US" sz="1000"/>
                    </a:p>
                  </a:txBody>
                  <a:tcPr/>
                </a:tc>
                <a:tc>
                  <a:txBody>
                    <a:bodyPr/>
                    <a:lstStyle/>
                    <a:p>
                      <a:r>
                        <a:rPr lang="en-US" sz="1000"/>
                        <a:t>13.7 %</a:t>
                      </a:r>
                    </a:p>
                  </a:txBody>
                  <a:tcPr/>
                </a:tc>
                <a:tc>
                  <a:txBody>
                    <a:bodyPr/>
                    <a:lstStyle/>
                    <a:p>
                      <a:r>
                        <a:rPr lang="en-US" sz="1000"/>
                        <a:t>71693</a:t>
                      </a:r>
                    </a:p>
                  </a:txBody>
                  <a:tcPr/>
                </a:tc>
                <a:tc>
                  <a:txBody>
                    <a:bodyPr/>
                    <a:lstStyle/>
                    <a:p>
                      <a:r>
                        <a:rPr lang="en-US" sz="1000"/>
                        <a:t>525209</a:t>
                      </a:r>
                    </a:p>
                  </a:txBody>
                  <a:tcPr/>
                </a:tc>
                <a:tc>
                  <a:txBody>
                    <a:bodyPr/>
                    <a:lstStyle/>
                    <a:p>
                      <a:r>
                        <a:rPr lang="en-US" sz="1000"/>
                        <a:t>2279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02666112"/>
                  </a:ext>
                </a:extLst>
              </a:tr>
              <a:tr h="370840">
                <a:tc>
                  <a:txBody>
                    <a:bodyPr/>
                    <a:lstStyle/>
                    <a:p>
                      <a:r>
                        <a:rPr lang="de-DE" sz="1000" b="1"/>
                        <a:t> Extra 3 - 2019-02-21 21:19:00 </a:t>
                      </a:r>
                      <a:r>
                        <a:rPr lang="de-DE" sz="1000"/>
                        <a:t> 
 Da kommt was auf euch zu!</a:t>
                      </a:r>
                      <a:endParaRPr lang="en-US" sz="1000"/>
                    </a:p>
                  </a:txBody>
                  <a:tcPr/>
                </a:tc>
                <a:tc>
                  <a:txBody>
                    <a:bodyPr/>
                    <a:lstStyle/>
                    <a:p>
                      <a:r>
                        <a:rPr lang="en-US" sz="1000"/>
                        <a:t>12.6 %</a:t>
                      </a:r>
                    </a:p>
                  </a:txBody>
                  <a:tcPr/>
                </a:tc>
                <a:tc>
                  <a:txBody>
                    <a:bodyPr/>
                    <a:lstStyle/>
                    <a:p>
                      <a:r>
                        <a:rPr lang="en-US" sz="1000"/>
                        <a:t>55631</a:t>
                      </a:r>
                    </a:p>
                  </a:txBody>
                  <a:tcPr/>
                </a:tc>
                <a:tc>
                  <a:txBody>
                    <a:bodyPr/>
                    <a:lstStyle/>
                    <a:p>
                      <a:r>
                        <a:rPr lang="en-US" sz="1000"/>
                        <a:t>439837</a:t>
                      </a:r>
                    </a:p>
                  </a:txBody>
                  <a:tcPr/>
                </a:tc>
                <a:tc>
                  <a:txBody>
                    <a:bodyPr/>
                    <a:lstStyle/>
                    <a:p>
                      <a:r>
                        <a:rPr lang="en-US" sz="1000"/>
                        <a:t>4328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84352493"/>
                  </a:ext>
                </a:extLst>
              </a:tr>
              <a:tr h="370840">
                <a:tc>
                  <a:txBody>
                    <a:bodyPr/>
                    <a:lstStyle/>
                    <a:p>
                      <a:r>
                        <a:rPr lang="de-DE" sz="1000" b="1"/>
                        <a:t> Extra 3 - 2019-01-31 14:47:40 </a:t>
                      </a:r>
                      <a:r>
                        <a:rPr lang="de-DE" sz="1000"/>
                        <a:t> 
 Niveaulimbo im Netz</a:t>
                      </a:r>
                      <a:endParaRPr lang="en-US" sz="1000"/>
                    </a:p>
                  </a:txBody>
                  <a:tcPr/>
                </a:tc>
                <a:tc>
                  <a:txBody>
                    <a:bodyPr/>
                    <a:lstStyle/>
                    <a:p>
                      <a:r>
                        <a:rPr lang="en-US" sz="1000"/>
                        <a:t>12.4 %</a:t>
                      </a:r>
                    </a:p>
                  </a:txBody>
                  <a:tcPr/>
                </a:tc>
                <a:tc>
                  <a:txBody>
                    <a:bodyPr/>
                    <a:lstStyle/>
                    <a:p>
                      <a:r>
                        <a:rPr lang="en-US" sz="1000"/>
                        <a:t>98759</a:t>
                      </a:r>
                    </a:p>
                  </a:txBody>
                  <a:tcPr/>
                </a:tc>
                <a:tc>
                  <a:txBody>
                    <a:bodyPr/>
                    <a:lstStyle/>
                    <a:p>
                      <a:r>
                        <a:rPr lang="en-US" sz="1000"/>
                        <a:t>794726</a:t>
                      </a:r>
                    </a:p>
                  </a:txBody>
                  <a:tcPr/>
                </a:tc>
                <a:tc>
                  <a:txBody>
                    <a:bodyPr/>
                    <a:lstStyle/>
                    <a:p>
                      <a:r>
                        <a:rPr lang="en-US" sz="1000"/>
                        <a:t>10644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65144772"/>
                  </a:ext>
                </a:extLst>
              </a:tr>
            </a:tbl>
          </a:graphicData>
        </a:graphic>
      </p:graphicFrame>
      <p:sp>
        <p:nvSpPr>
          <p:cNvPr id="4" name="Text Placeholder 3">
            <a:extLst>
              <a:ext uri="{FF2B5EF4-FFF2-40B4-BE49-F238E27FC236}">
                <a16:creationId xmlns:a16="http://schemas.microsoft.com/office/drawing/2014/main" id="{CBD37692-0F42-44A0-B1BC-31430497D8FB}"/>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151642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F9336-91BB-489B-A470-7CE994F7AB4F}"/>
              </a:ext>
            </a:extLst>
          </p:cNvPr>
          <p:cNvSpPr>
            <a:spLocks noGrp="1"/>
          </p:cNvSpPr>
          <p:nvPr>
            <p:ph type="title"/>
          </p:nvPr>
        </p:nvSpPr>
        <p:spPr/>
        <p:txBody>
          <a:bodyPr/>
          <a:lstStyle/>
          <a:p>
            <a:r>
              <a:rPr lang="en-US"/>
              <a:t>Facebook Eigene Posts - I-Rate Aktive Nutzer-Flop - Export | extra 3</a:t>
            </a:r>
          </a:p>
        </p:txBody>
      </p:sp>
      <p:graphicFrame>
        <p:nvGraphicFramePr>
          <p:cNvPr id="5" name="Table Placeholder 4">
            <a:extLst>
              <a:ext uri="{FF2B5EF4-FFF2-40B4-BE49-F238E27FC236}">
                <a16:creationId xmlns:a16="http://schemas.microsoft.com/office/drawing/2014/main" id="{D2AD4EBE-DFB9-449E-B829-38F7A7E885D2}"/>
              </a:ext>
            </a:extLst>
          </p:cNvPr>
          <p:cNvGraphicFramePr>
            <a:graphicFrameLocks noGrp="1"/>
          </p:cNvGraphicFramePr>
          <p:nvPr>
            <p:ph type="tbl" sz="quarter" idx="13"/>
            <p:extLst>
              <p:ext uri="{D42A27DB-BD31-4B8C-83A1-F6EECF244321}">
                <p14:modId xmlns:p14="http://schemas.microsoft.com/office/powerpoint/2010/main" val="211986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73047755"/>
                    </a:ext>
                  </a:extLst>
                </a:gridCol>
                <a:gridCol w="822960">
                  <a:extLst>
                    <a:ext uri="{9D8B030D-6E8A-4147-A177-3AD203B41FA5}">
                      <a16:colId xmlns:a16="http://schemas.microsoft.com/office/drawing/2014/main" val="364101863"/>
                    </a:ext>
                  </a:extLst>
                </a:gridCol>
                <a:gridCol w="822960">
                  <a:extLst>
                    <a:ext uri="{9D8B030D-6E8A-4147-A177-3AD203B41FA5}">
                      <a16:colId xmlns:a16="http://schemas.microsoft.com/office/drawing/2014/main" val="26165087"/>
                    </a:ext>
                  </a:extLst>
                </a:gridCol>
                <a:gridCol w="822960">
                  <a:extLst>
                    <a:ext uri="{9D8B030D-6E8A-4147-A177-3AD203B41FA5}">
                      <a16:colId xmlns:a16="http://schemas.microsoft.com/office/drawing/2014/main" val="4250101805"/>
                    </a:ext>
                  </a:extLst>
                </a:gridCol>
                <a:gridCol w="822960">
                  <a:extLst>
                    <a:ext uri="{9D8B030D-6E8A-4147-A177-3AD203B41FA5}">
                      <a16:colId xmlns:a16="http://schemas.microsoft.com/office/drawing/2014/main" val="238216432"/>
                    </a:ext>
                  </a:extLst>
                </a:gridCol>
                <a:gridCol w="822960">
                  <a:extLst>
                    <a:ext uri="{9D8B030D-6E8A-4147-A177-3AD203B41FA5}">
                      <a16:colId xmlns:a16="http://schemas.microsoft.com/office/drawing/2014/main" val="4261575120"/>
                    </a:ext>
                  </a:extLst>
                </a:gridCol>
                <a:gridCol w="822960">
                  <a:extLst>
                    <a:ext uri="{9D8B030D-6E8A-4147-A177-3AD203B41FA5}">
                      <a16:colId xmlns:a16="http://schemas.microsoft.com/office/drawing/2014/main" val="2480053590"/>
                    </a:ext>
                  </a:extLst>
                </a:gridCol>
                <a:gridCol w="822960">
                  <a:extLst>
                    <a:ext uri="{9D8B030D-6E8A-4147-A177-3AD203B41FA5}">
                      <a16:colId xmlns:a16="http://schemas.microsoft.com/office/drawing/2014/main" val="3659514191"/>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30468033"/>
                  </a:ext>
                </a:extLst>
              </a:tr>
              <a:tr h="370840">
                <a:tc>
                  <a:txBody>
                    <a:bodyPr/>
                    <a:lstStyle/>
                    <a:p>
                      <a:r>
                        <a:rPr lang="de-DE" sz="1000" b="1"/>
                        <a:t> Extra 3 - 2019-03-14 22:30:01 </a:t>
                      </a:r>
                      <a:r>
                        <a:rPr lang="de-DE" sz="1000"/>
                        <a:t> 
 Warum benennt die EU-Kommission Artikel 13 nicht einfach in Super-Gutes-Internet-Gesetz um? Dann kommt er vielleicht besser an.
extra 3 kommt! 22:45 Uhr im Ersten.</a:t>
                      </a:r>
                      <a:endParaRPr lang="en-US" sz="1000"/>
                    </a:p>
                  </a:txBody>
                  <a:tcPr/>
                </a:tc>
                <a:tc>
                  <a:txBody>
                    <a:bodyPr/>
                    <a:lstStyle/>
                    <a:p>
                      <a:r>
                        <a:rPr lang="en-US" sz="1000"/>
                        <a:t>1.2 %</a:t>
                      </a:r>
                    </a:p>
                  </a:txBody>
                  <a:tcPr/>
                </a:tc>
                <a:tc>
                  <a:txBody>
                    <a:bodyPr/>
                    <a:lstStyle/>
                    <a:p>
                      <a:r>
                        <a:rPr lang="en-US" sz="1000"/>
                        <a:t>2099</a:t>
                      </a:r>
                    </a:p>
                  </a:txBody>
                  <a:tcPr/>
                </a:tc>
                <a:tc>
                  <a:txBody>
                    <a:bodyPr/>
                    <a:lstStyle/>
                    <a:p>
                      <a:r>
                        <a:rPr lang="en-US" sz="1000"/>
                        <a:t>172167</a:t>
                      </a:r>
                    </a:p>
                  </a:txBody>
                  <a:tcPr/>
                </a:tc>
                <a:tc>
                  <a:txBody>
                    <a:bodyPr/>
                    <a:lstStyle/>
                    <a:p>
                      <a:r>
                        <a:rPr lang="en-US" sz="1000"/>
                        <a:t>341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79655199"/>
                  </a:ext>
                </a:extLst>
              </a:tr>
              <a:tr h="370840">
                <a:tc>
                  <a:txBody>
                    <a:bodyPr/>
                    <a:lstStyle/>
                    <a:p>
                      <a:r>
                        <a:rPr lang="en-US" sz="1000" b="1"/>
                        <a:t> Extra 3 - 2019-02-14 11:15:38 </a:t>
                      </a:r>
                      <a:r>
                        <a:rPr lang="en-US" sz="1000"/>
                        <a:t> 
 Guckt mal!</a:t>
                      </a:r>
                    </a:p>
                  </a:txBody>
                  <a:tcPr/>
                </a:tc>
                <a:tc>
                  <a:txBody>
                    <a:bodyPr/>
                    <a:lstStyle/>
                    <a:p>
                      <a:r>
                        <a:rPr lang="en-US" sz="1000"/>
                        <a:t>1.3 %</a:t>
                      </a:r>
                    </a:p>
                  </a:txBody>
                  <a:tcPr/>
                </a:tc>
                <a:tc>
                  <a:txBody>
                    <a:bodyPr/>
                    <a:lstStyle/>
                    <a:p>
                      <a:r>
                        <a:rPr lang="en-US" sz="1000"/>
                        <a:t>1691</a:t>
                      </a:r>
                    </a:p>
                  </a:txBody>
                  <a:tcPr/>
                </a:tc>
                <a:tc>
                  <a:txBody>
                    <a:bodyPr/>
                    <a:lstStyle/>
                    <a:p>
                      <a:r>
                        <a:rPr lang="en-US" sz="1000"/>
                        <a:t>133116</a:t>
                      </a:r>
                    </a:p>
                  </a:txBody>
                  <a:tcPr/>
                </a:tc>
                <a:tc>
                  <a:txBody>
                    <a:bodyPr/>
                    <a:lstStyle/>
                    <a:p>
                      <a:r>
                        <a:rPr lang="en-US" sz="1000"/>
                        <a:t>193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84734897"/>
                  </a:ext>
                </a:extLst>
              </a:tr>
              <a:tr h="370840">
                <a:tc>
                  <a:txBody>
                    <a:bodyPr/>
                    <a:lstStyle/>
                    <a:p>
                      <a:r>
                        <a:rPr lang="de-DE" sz="1000" b="1"/>
                        <a:t> Extra 3 - 2019-01-17 10:03:03 </a:t>
                      </a:r>
                      <a:r>
                        <a:rPr lang="de-DE" sz="1000"/>
                        <a:t> 
 Frühstücksfernsehen!</a:t>
                      </a:r>
                      <a:endParaRPr lang="en-US" sz="1000"/>
                    </a:p>
                  </a:txBody>
                  <a:tcPr/>
                </a:tc>
                <a:tc>
                  <a:txBody>
                    <a:bodyPr/>
                    <a:lstStyle/>
                    <a:p>
                      <a:r>
                        <a:rPr lang="en-US" sz="1000"/>
                        <a:t>1.4 %</a:t>
                      </a:r>
                    </a:p>
                  </a:txBody>
                  <a:tcPr/>
                </a:tc>
                <a:tc>
                  <a:txBody>
                    <a:bodyPr/>
                    <a:lstStyle/>
                    <a:p>
                      <a:r>
                        <a:rPr lang="en-US" sz="1000"/>
                        <a:t>1887</a:t>
                      </a:r>
                    </a:p>
                  </a:txBody>
                  <a:tcPr/>
                </a:tc>
                <a:tc>
                  <a:txBody>
                    <a:bodyPr/>
                    <a:lstStyle/>
                    <a:p>
                      <a:r>
                        <a:rPr lang="en-US" sz="1000"/>
                        <a:t>138833</a:t>
                      </a:r>
                    </a:p>
                  </a:txBody>
                  <a:tcPr/>
                </a:tc>
                <a:tc>
                  <a:txBody>
                    <a:bodyPr/>
                    <a:lstStyle/>
                    <a:p>
                      <a:r>
                        <a:rPr lang="en-US" sz="1000"/>
                        <a:t>237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15025573"/>
                  </a:ext>
                </a:extLst>
              </a:tr>
              <a:tr h="370840">
                <a:tc>
                  <a:txBody>
                    <a:bodyPr/>
                    <a:lstStyle/>
                    <a:p>
                      <a:r>
                        <a:rPr lang="de-DE" sz="1000" b="1"/>
                        <a:t> Extra 3 - 2019-01-24 10:26:56 </a:t>
                      </a:r>
                      <a:r>
                        <a:rPr lang="de-DE" sz="1000"/>
                        <a:t> 
 Garantiert ohne Tempolimit!</a:t>
                      </a:r>
                      <a:endParaRPr lang="en-US" sz="1000"/>
                    </a:p>
                  </a:txBody>
                  <a:tcPr/>
                </a:tc>
                <a:tc>
                  <a:txBody>
                    <a:bodyPr/>
                    <a:lstStyle/>
                    <a:p>
                      <a:r>
                        <a:rPr lang="en-US" sz="1000"/>
                        <a:t>1.5 %</a:t>
                      </a:r>
                    </a:p>
                  </a:txBody>
                  <a:tcPr/>
                </a:tc>
                <a:tc>
                  <a:txBody>
                    <a:bodyPr/>
                    <a:lstStyle/>
                    <a:p>
                      <a:r>
                        <a:rPr lang="en-US" sz="1000"/>
                        <a:t>2288</a:t>
                      </a:r>
                    </a:p>
                  </a:txBody>
                  <a:tcPr/>
                </a:tc>
                <a:tc>
                  <a:txBody>
                    <a:bodyPr/>
                    <a:lstStyle/>
                    <a:p>
                      <a:r>
                        <a:rPr lang="en-US" sz="1000"/>
                        <a:t>157719</a:t>
                      </a:r>
                    </a:p>
                  </a:txBody>
                  <a:tcPr/>
                </a:tc>
                <a:tc>
                  <a:txBody>
                    <a:bodyPr/>
                    <a:lstStyle/>
                    <a:p>
                      <a:r>
                        <a:rPr lang="en-US" sz="1000"/>
                        <a:t>243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47864379"/>
                  </a:ext>
                </a:extLst>
              </a:tr>
              <a:tr h="370840">
                <a:tc>
                  <a:txBody>
                    <a:bodyPr/>
                    <a:lstStyle/>
                    <a:p>
                      <a:r>
                        <a:rPr lang="de-DE" sz="1000" b="1"/>
                        <a:t> Extra 3 - 2019-03-28 10:32:34 </a:t>
                      </a:r>
                      <a:r>
                        <a:rPr lang="de-DE" sz="1000"/>
                        <a:t> 
 Hier ist das Ding!</a:t>
                      </a:r>
                      <a:endParaRPr lang="en-US" sz="1000"/>
                    </a:p>
                  </a:txBody>
                  <a:tcPr/>
                </a:tc>
                <a:tc>
                  <a:txBody>
                    <a:bodyPr/>
                    <a:lstStyle/>
                    <a:p>
                      <a:r>
                        <a:rPr lang="en-US" sz="1000"/>
                        <a:t>1.5 %</a:t>
                      </a:r>
                    </a:p>
                  </a:txBody>
                  <a:tcPr/>
                </a:tc>
                <a:tc>
                  <a:txBody>
                    <a:bodyPr/>
                    <a:lstStyle/>
                    <a:p>
                      <a:r>
                        <a:rPr lang="en-US" sz="1000"/>
                        <a:t>2033</a:t>
                      </a:r>
                    </a:p>
                  </a:txBody>
                  <a:tcPr/>
                </a:tc>
                <a:tc>
                  <a:txBody>
                    <a:bodyPr/>
                    <a:lstStyle/>
                    <a:p>
                      <a:r>
                        <a:rPr lang="en-US" sz="1000"/>
                        <a:t>138340</a:t>
                      </a:r>
                    </a:p>
                  </a:txBody>
                  <a:tcPr/>
                </a:tc>
                <a:tc>
                  <a:txBody>
                    <a:bodyPr/>
                    <a:lstStyle/>
                    <a:p>
                      <a:r>
                        <a:rPr lang="en-US" sz="1000"/>
                        <a:t>250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56622083"/>
                  </a:ext>
                </a:extLst>
              </a:tr>
            </a:tbl>
          </a:graphicData>
        </a:graphic>
      </p:graphicFrame>
      <p:sp>
        <p:nvSpPr>
          <p:cNvPr id="4" name="Text Placeholder 3">
            <a:extLst>
              <a:ext uri="{FF2B5EF4-FFF2-40B4-BE49-F238E27FC236}">
                <a16:creationId xmlns:a16="http://schemas.microsoft.com/office/drawing/2014/main" id="{4129B6F6-D664-4170-B709-F252EB47AA93}"/>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12922369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FE310-94B8-4A29-9792-5091B5DD1091}"/>
              </a:ext>
            </a:extLst>
          </p:cNvPr>
          <p:cNvSpPr>
            <a:spLocks noGrp="1"/>
          </p:cNvSpPr>
          <p:nvPr>
            <p:ph type="title"/>
          </p:nvPr>
        </p:nvSpPr>
        <p:spPr/>
        <p:txBody>
          <a:bodyPr/>
          <a:lstStyle/>
          <a:p>
            <a:r>
              <a:rPr lang="en-US"/>
              <a:t>Facebook Eigene Post - Summe Interaktionen - Export | extra 3</a:t>
            </a:r>
          </a:p>
        </p:txBody>
      </p:sp>
      <p:graphicFrame>
        <p:nvGraphicFramePr>
          <p:cNvPr id="5" name="Table Placeholder 4">
            <a:extLst>
              <a:ext uri="{FF2B5EF4-FFF2-40B4-BE49-F238E27FC236}">
                <a16:creationId xmlns:a16="http://schemas.microsoft.com/office/drawing/2014/main" id="{BCADA818-88B0-4759-8753-88105367108B}"/>
              </a:ext>
            </a:extLst>
          </p:cNvPr>
          <p:cNvGraphicFramePr>
            <a:graphicFrameLocks noGrp="1"/>
          </p:cNvGraphicFramePr>
          <p:nvPr>
            <p:ph type="tbl" sz="quarter" idx="13"/>
            <p:extLst>
              <p:ext uri="{D42A27DB-BD31-4B8C-83A1-F6EECF244321}">
                <p14:modId xmlns:p14="http://schemas.microsoft.com/office/powerpoint/2010/main" val="116417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68936828"/>
                    </a:ext>
                  </a:extLst>
                </a:gridCol>
                <a:gridCol w="822960">
                  <a:extLst>
                    <a:ext uri="{9D8B030D-6E8A-4147-A177-3AD203B41FA5}">
                      <a16:colId xmlns:a16="http://schemas.microsoft.com/office/drawing/2014/main" val="3397909014"/>
                    </a:ext>
                  </a:extLst>
                </a:gridCol>
                <a:gridCol w="822960">
                  <a:extLst>
                    <a:ext uri="{9D8B030D-6E8A-4147-A177-3AD203B41FA5}">
                      <a16:colId xmlns:a16="http://schemas.microsoft.com/office/drawing/2014/main" val="1061954589"/>
                    </a:ext>
                  </a:extLst>
                </a:gridCol>
                <a:gridCol w="822960">
                  <a:extLst>
                    <a:ext uri="{9D8B030D-6E8A-4147-A177-3AD203B41FA5}">
                      <a16:colId xmlns:a16="http://schemas.microsoft.com/office/drawing/2014/main" val="210462720"/>
                    </a:ext>
                  </a:extLst>
                </a:gridCol>
                <a:gridCol w="822960">
                  <a:extLst>
                    <a:ext uri="{9D8B030D-6E8A-4147-A177-3AD203B41FA5}">
                      <a16:colId xmlns:a16="http://schemas.microsoft.com/office/drawing/2014/main" val="2094808963"/>
                    </a:ext>
                  </a:extLst>
                </a:gridCol>
                <a:gridCol w="822960">
                  <a:extLst>
                    <a:ext uri="{9D8B030D-6E8A-4147-A177-3AD203B41FA5}">
                      <a16:colId xmlns:a16="http://schemas.microsoft.com/office/drawing/2014/main" val="3108481534"/>
                    </a:ext>
                  </a:extLst>
                </a:gridCol>
                <a:gridCol w="822960">
                  <a:extLst>
                    <a:ext uri="{9D8B030D-6E8A-4147-A177-3AD203B41FA5}">
                      <a16:colId xmlns:a16="http://schemas.microsoft.com/office/drawing/2014/main" val="3972836868"/>
                    </a:ext>
                  </a:extLst>
                </a:gridCol>
                <a:gridCol w="822960">
                  <a:extLst>
                    <a:ext uri="{9D8B030D-6E8A-4147-A177-3AD203B41FA5}">
                      <a16:colId xmlns:a16="http://schemas.microsoft.com/office/drawing/2014/main" val="4005063447"/>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39083739"/>
                  </a:ext>
                </a:extLst>
              </a:tr>
              <a:tr h="370840">
                <a:tc>
                  <a:txBody>
                    <a:bodyPr/>
                    <a:lstStyle/>
                    <a:p>
                      <a:r>
                        <a:rPr lang="de-DE" sz="1000" b="1"/>
                        <a:t> Extra 3 - 2019-02-11 15:50:46 </a:t>
                      </a:r>
                      <a:r>
                        <a:rPr lang="de-DE" sz="1000"/>
                        <a:t> 
 Worauf sich alle einigen können: Greta gibt es wirklich!</a:t>
                      </a:r>
                      <a:endParaRPr lang="en-US" sz="1000"/>
                    </a:p>
                  </a:txBody>
                  <a:tcPr/>
                </a:tc>
                <a:tc>
                  <a:txBody>
                    <a:bodyPr/>
                    <a:lstStyle/>
                    <a:p>
                      <a:r>
                        <a:rPr lang="en-US" sz="1000"/>
                        <a:t>45734</a:t>
                      </a:r>
                    </a:p>
                  </a:txBody>
                  <a:tcPr/>
                </a:tc>
                <a:tc>
                  <a:txBody>
                    <a:bodyPr/>
                    <a:lstStyle/>
                    <a:p>
                      <a:r>
                        <a:rPr lang="en-US" sz="1000"/>
                        <a:t>38184</a:t>
                      </a:r>
                    </a:p>
                  </a:txBody>
                  <a:tcPr/>
                </a:tc>
                <a:tc>
                  <a:txBody>
                    <a:bodyPr/>
                    <a:lstStyle/>
                    <a:p>
                      <a:r>
                        <a:rPr lang="en-US" sz="1000"/>
                        <a:t>1075</a:t>
                      </a:r>
                    </a:p>
                  </a:txBody>
                  <a:tcPr/>
                </a:tc>
                <a:tc>
                  <a:txBody>
                    <a:bodyPr/>
                    <a:lstStyle/>
                    <a:p>
                      <a:r>
                        <a:rPr lang="en-US" sz="1000"/>
                        <a:t>6475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1171962"/>
                  </a:ext>
                </a:extLst>
              </a:tr>
              <a:tr h="370840">
                <a:tc>
                  <a:txBody>
                    <a:bodyPr/>
                    <a:lstStyle/>
                    <a:p>
                      <a:r>
                        <a:rPr lang="de-DE" sz="1000" b="1"/>
                        <a:t> Extra 3 - 2019-02-14 13:16:15 </a:t>
                      </a:r>
                      <a:r>
                        <a:rPr lang="de-DE" sz="1000"/>
                        <a:t> 
 Alle 11 Minuten verliebt sich ein Liberaler in sich selbst.</a:t>
                      </a:r>
                      <a:endParaRPr lang="en-US" sz="1000"/>
                    </a:p>
                  </a:txBody>
                  <a:tcPr/>
                </a:tc>
                <a:tc>
                  <a:txBody>
                    <a:bodyPr/>
                    <a:lstStyle/>
                    <a:p>
                      <a:r>
                        <a:rPr lang="en-US" sz="1000"/>
                        <a:t>41193</a:t>
                      </a:r>
                    </a:p>
                  </a:txBody>
                  <a:tcPr/>
                </a:tc>
                <a:tc>
                  <a:txBody>
                    <a:bodyPr/>
                    <a:lstStyle/>
                    <a:p>
                      <a:r>
                        <a:rPr lang="en-US" sz="1000"/>
                        <a:t>35356</a:t>
                      </a:r>
                    </a:p>
                  </a:txBody>
                  <a:tcPr/>
                </a:tc>
                <a:tc>
                  <a:txBody>
                    <a:bodyPr/>
                    <a:lstStyle/>
                    <a:p>
                      <a:r>
                        <a:rPr lang="en-US" sz="1000"/>
                        <a:t>1358</a:t>
                      </a:r>
                    </a:p>
                  </a:txBody>
                  <a:tcPr/>
                </a:tc>
                <a:tc>
                  <a:txBody>
                    <a:bodyPr/>
                    <a:lstStyle/>
                    <a:p>
                      <a:r>
                        <a:rPr lang="en-US" sz="1000"/>
                        <a:t>4479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38130639"/>
                  </a:ext>
                </a:extLst>
              </a:tr>
              <a:tr h="370840">
                <a:tc>
                  <a:txBody>
                    <a:bodyPr/>
                    <a:lstStyle/>
                    <a:p>
                      <a:r>
                        <a:rPr lang="de-DE" sz="1000" b="1"/>
                        <a:t> Extra 3 - 2019-01-10 14:09:17 </a:t>
                      </a:r>
                      <a:r>
                        <a:rPr lang="de-DE" sz="1000"/>
                        <a:t> 
 Brennpunkt zum Schneechaos? Können wir auch.
#AlleJahrewieder #Oldiebutgoldie</a:t>
                      </a:r>
                      <a:endParaRPr lang="en-US" sz="1000"/>
                    </a:p>
                  </a:txBody>
                  <a:tcPr/>
                </a:tc>
                <a:tc>
                  <a:txBody>
                    <a:bodyPr/>
                    <a:lstStyle/>
                    <a:p>
                      <a:r>
                        <a:rPr lang="en-US" sz="1000"/>
                        <a:t>31890</a:t>
                      </a:r>
                    </a:p>
                  </a:txBody>
                  <a:tcPr/>
                </a:tc>
                <a:tc>
                  <a:txBody>
                    <a:bodyPr/>
                    <a:lstStyle/>
                    <a:p>
                      <a:r>
                        <a:rPr lang="en-US" sz="1000"/>
                        <a:t>21634</a:t>
                      </a:r>
                    </a:p>
                  </a:txBody>
                  <a:tcPr/>
                </a:tc>
                <a:tc>
                  <a:txBody>
                    <a:bodyPr/>
                    <a:lstStyle/>
                    <a:p>
                      <a:r>
                        <a:rPr lang="en-US" sz="1000"/>
                        <a:t>1142</a:t>
                      </a:r>
                    </a:p>
                  </a:txBody>
                  <a:tcPr/>
                </a:tc>
                <a:tc>
                  <a:txBody>
                    <a:bodyPr/>
                    <a:lstStyle/>
                    <a:p>
                      <a:r>
                        <a:rPr lang="en-US" sz="1000"/>
                        <a:t>9114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40189809"/>
                  </a:ext>
                </a:extLst>
              </a:tr>
              <a:tr h="370840">
                <a:tc>
                  <a:txBody>
                    <a:bodyPr/>
                    <a:lstStyle/>
                    <a:p>
                      <a:r>
                        <a:rPr lang="de-DE" sz="1000" b="1"/>
                        <a:t> Extra 3 - 2019-03-07 10:39:19 </a:t>
                      </a:r>
                      <a:r>
                        <a:rPr lang="de-DE" sz="1000"/>
                        <a:t> 
 Der war doch mal gut!</a:t>
                      </a:r>
                      <a:endParaRPr lang="en-US" sz="1000"/>
                    </a:p>
                  </a:txBody>
                  <a:tcPr/>
                </a:tc>
                <a:tc>
                  <a:txBody>
                    <a:bodyPr/>
                    <a:lstStyle/>
                    <a:p>
                      <a:r>
                        <a:rPr lang="en-US" sz="1000"/>
                        <a:t>31075</a:t>
                      </a:r>
                    </a:p>
                  </a:txBody>
                  <a:tcPr/>
                </a:tc>
                <a:tc>
                  <a:txBody>
                    <a:bodyPr/>
                    <a:lstStyle/>
                    <a:p>
                      <a:r>
                        <a:rPr lang="en-US" sz="1000"/>
                        <a:t>25571</a:t>
                      </a:r>
                    </a:p>
                  </a:txBody>
                  <a:tcPr/>
                </a:tc>
                <a:tc>
                  <a:txBody>
                    <a:bodyPr/>
                    <a:lstStyle/>
                    <a:p>
                      <a:r>
                        <a:rPr lang="en-US" sz="1000"/>
                        <a:t>1120</a:t>
                      </a:r>
                    </a:p>
                  </a:txBody>
                  <a:tcPr/>
                </a:tc>
                <a:tc>
                  <a:txBody>
                    <a:bodyPr/>
                    <a:lstStyle/>
                    <a:p>
                      <a:r>
                        <a:rPr lang="en-US" sz="1000"/>
                        <a:t>4384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88377012"/>
                  </a:ext>
                </a:extLst>
              </a:tr>
              <a:tr h="370840">
                <a:tc>
                  <a:txBody>
                    <a:bodyPr/>
                    <a:lstStyle/>
                    <a:p>
                      <a:r>
                        <a:rPr lang="de-DE" sz="1000" b="1"/>
                        <a:t> Extra 3 - 2019-03-07 11:35:37 </a:t>
                      </a:r>
                      <a:r>
                        <a:rPr lang="de-DE" sz="1000"/>
                        <a:t> 
 Morgen ist Weltfrauentag und es ist noch immer ungelöst!</a:t>
                      </a:r>
                      <a:endParaRPr lang="en-US" sz="1000"/>
                    </a:p>
                  </a:txBody>
                  <a:tcPr/>
                </a:tc>
                <a:tc>
                  <a:txBody>
                    <a:bodyPr/>
                    <a:lstStyle/>
                    <a:p>
                      <a:r>
                        <a:rPr lang="en-US" sz="1000"/>
                        <a:t>30933</a:t>
                      </a:r>
                    </a:p>
                  </a:txBody>
                  <a:tcPr/>
                </a:tc>
                <a:tc>
                  <a:txBody>
                    <a:bodyPr/>
                    <a:lstStyle/>
                    <a:p>
                      <a:r>
                        <a:rPr lang="en-US" sz="1000"/>
                        <a:t>20805</a:t>
                      </a:r>
                    </a:p>
                  </a:txBody>
                  <a:tcPr/>
                </a:tc>
                <a:tc>
                  <a:txBody>
                    <a:bodyPr/>
                    <a:lstStyle/>
                    <a:p>
                      <a:r>
                        <a:rPr lang="en-US" sz="1000"/>
                        <a:t>1938</a:t>
                      </a:r>
                    </a:p>
                  </a:txBody>
                  <a:tcPr/>
                </a:tc>
                <a:tc>
                  <a:txBody>
                    <a:bodyPr/>
                    <a:lstStyle/>
                    <a:p>
                      <a:r>
                        <a:rPr lang="en-US" sz="1000"/>
                        <a:t>8190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28948745"/>
                  </a:ext>
                </a:extLst>
              </a:tr>
            </a:tbl>
          </a:graphicData>
        </a:graphic>
      </p:graphicFrame>
      <p:sp>
        <p:nvSpPr>
          <p:cNvPr id="4" name="Text Placeholder 3">
            <a:extLst>
              <a:ext uri="{FF2B5EF4-FFF2-40B4-BE49-F238E27FC236}">
                <a16:creationId xmlns:a16="http://schemas.microsoft.com/office/drawing/2014/main" id="{85C9F32B-8221-4FDB-9A0C-B9661C1BDEEA}"/>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13772287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0D949-6DB8-4950-AA41-78CC46DDDA48}"/>
              </a:ext>
            </a:extLst>
          </p:cNvPr>
          <p:cNvSpPr>
            <a:spLocks noGrp="1"/>
          </p:cNvSpPr>
          <p:nvPr>
            <p:ph type="title"/>
          </p:nvPr>
        </p:nvSpPr>
        <p:spPr/>
        <p:txBody>
          <a:bodyPr/>
          <a:lstStyle/>
          <a:p>
            <a:r>
              <a:rPr lang="en-US"/>
              <a:t>Facebook Eigene Posts - Reaktionen - Export | extra 3 - 1 of 3</a:t>
            </a:r>
          </a:p>
        </p:txBody>
      </p:sp>
      <p:graphicFrame>
        <p:nvGraphicFramePr>
          <p:cNvPr id="5" name="Table Placeholder 4">
            <a:extLst>
              <a:ext uri="{FF2B5EF4-FFF2-40B4-BE49-F238E27FC236}">
                <a16:creationId xmlns:a16="http://schemas.microsoft.com/office/drawing/2014/main" id="{6BE35C27-9EE3-4980-96FD-716F1625C4C1}"/>
              </a:ext>
            </a:extLst>
          </p:cNvPr>
          <p:cNvGraphicFramePr>
            <a:graphicFrameLocks noGrp="1"/>
          </p:cNvGraphicFramePr>
          <p:nvPr>
            <p:ph type="tbl" sz="quarter" idx="13"/>
            <p:extLst>
              <p:ext uri="{D42A27DB-BD31-4B8C-83A1-F6EECF244321}">
                <p14:modId xmlns:p14="http://schemas.microsoft.com/office/powerpoint/2010/main" val="1435091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678690464"/>
                    </a:ext>
                  </a:extLst>
                </a:gridCol>
                <a:gridCol w="822960">
                  <a:extLst>
                    <a:ext uri="{9D8B030D-6E8A-4147-A177-3AD203B41FA5}">
                      <a16:colId xmlns:a16="http://schemas.microsoft.com/office/drawing/2014/main" val="4114454785"/>
                    </a:ext>
                  </a:extLst>
                </a:gridCol>
                <a:gridCol w="493776">
                  <a:extLst>
                    <a:ext uri="{9D8B030D-6E8A-4147-A177-3AD203B41FA5}">
                      <a16:colId xmlns:a16="http://schemas.microsoft.com/office/drawing/2014/main" val="1940959740"/>
                    </a:ext>
                  </a:extLst>
                </a:gridCol>
                <a:gridCol w="493776">
                  <a:extLst>
                    <a:ext uri="{9D8B030D-6E8A-4147-A177-3AD203B41FA5}">
                      <a16:colId xmlns:a16="http://schemas.microsoft.com/office/drawing/2014/main" val="3447751585"/>
                    </a:ext>
                  </a:extLst>
                </a:gridCol>
                <a:gridCol w="493776">
                  <a:extLst>
                    <a:ext uri="{9D8B030D-6E8A-4147-A177-3AD203B41FA5}">
                      <a16:colId xmlns:a16="http://schemas.microsoft.com/office/drawing/2014/main" val="1641987112"/>
                    </a:ext>
                  </a:extLst>
                </a:gridCol>
                <a:gridCol w="493776">
                  <a:extLst>
                    <a:ext uri="{9D8B030D-6E8A-4147-A177-3AD203B41FA5}">
                      <a16:colId xmlns:a16="http://schemas.microsoft.com/office/drawing/2014/main" val="4138576088"/>
                    </a:ext>
                  </a:extLst>
                </a:gridCol>
                <a:gridCol w="493776">
                  <a:extLst>
                    <a:ext uri="{9D8B030D-6E8A-4147-A177-3AD203B41FA5}">
                      <a16:colId xmlns:a16="http://schemas.microsoft.com/office/drawing/2014/main" val="148139875"/>
                    </a:ext>
                  </a:extLst>
                </a:gridCol>
                <a:gridCol w="493776">
                  <a:extLst>
                    <a:ext uri="{9D8B030D-6E8A-4147-A177-3AD203B41FA5}">
                      <a16:colId xmlns:a16="http://schemas.microsoft.com/office/drawing/2014/main" val="2432598911"/>
                    </a:ext>
                  </a:extLst>
                </a:gridCol>
                <a:gridCol w="493776">
                  <a:extLst>
                    <a:ext uri="{9D8B030D-6E8A-4147-A177-3AD203B41FA5}">
                      <a16:colId xmlns:a16="http://schemas.microsoft.com/office/drawing/2014/main" val="1472815113"/>
                    </a:ext>
                  </a:extLst>
                </a:gridCol>
                <a:gridCol w="493776">
                  <a:extLst>
                    <a:ext uri="{9D8B030D-6E8A-4147-A177-3AD203B41FA5}">
                      <a16:colId xmlns:a16="http://schemas.microsoft.com/office/drawing/2014/main" val="3472900723"/>
                    </a:ext>
                  </a:extLst>
                </a:gridCol>
                <a:gridCol w="493776">
                  <a:extLst>
                    <a:ext uri="{9D8B030D-6E8A-4147-A177-3AD203B41FA5}">
                      <a16:colId xmlns:a16="http://schemas.microsoft.com/office/drawing/2014/main" val="3709322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04038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3 - 2019-02-11 15:50:46</a:t>
                      </a:r>
                      <a:r>
                        <a:rPr kumimoji="0" lang="de-DE" sz="1000" b="0" i="0" u="none" strike="noStrike" kern="1200" cap="none" spc="0" normalizeH="0" baseline="0" noProof="0">
                          <a:ln>
                            <a:noFill/>
                          </a:ln>
                          <a:solidFill>
                            <a:prstClr val="black"/>
                          </a:solidFill>
                          <a:effectLst/>
                          <a:uLnTx/>
                          <a:uFillTx/>
                          <a:latin typeface="+mn-lt"/>
                          <a:ea typeface="+mn-ea"/>
                          <a:cs typeface="+mn-cs"/>
                        </a:rPr>
                        <a:t>
Worauf sich alle einigen können: Greta gibt es wirklich!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3218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3 - 2019-02-14 13:16:15</a:t>
                      </a:r>
                      <a:r>
                        <a:rPr kumimoji="0" lang="de-DE" sz="1000" b="0" i="0" u="none" strike="noStrike" kern="1200" cap="none" spc="0" normalizeH="0" baseline="0" noProof="0">
                          <a:ln>
                            <a:noFill/>
                          </a:ln>
                          <a:solidFill>
                            <a:prstClr val="black"/>
                          </a:solidFill>
                          <a:effectLst/>
                          <a:uLnTx/>
                          <a:uFillTx/>
                          <a:latin typeface="+mn-lt"/>
                          <a:ea typeface="+mn-ea"/>
                          <a:cs typeface="+mn-cs"/>
                        </a:rPr>
                        <a:t>
Alle 11 Minuten verliebt sich ein Liberaler in sich selbst.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33583125"/>
                  </a:ext>
                </a:extLst>
              </a:tr>
            </a:tbl>
          </a:graphicData>
        </a:graphic>
      </p:graphicFrame>
      <p:sp>
        <p:nvSpPr>
          <p:cNvPr id="4" name="Text Placeholder 3">
            <a:extLst>
              <a:ext uri="{FF2B5EF4-FFF2-40B4-BE49-F238E27FC236}">
                <a16:creationId xmlns:a16="http://schemas.microsoft.com/office/drawing/2014/main" id="{0FF9B77A-FF52-46E9-AB44-29C2A6C57291}"/>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27257352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BEB12-CCFE-4F51-814C-CD108EA20F1A}"/>
              </a:ext>
            </a:extLst>
          </p:cNvPr>
          <p:cNvSpPr>
            <a:spLocks noGrp="1"/>
          </p:cNvSpPr>
          <p:nvPr>
            <p:ph type="title"/>
          </p:nvPr>
        </p:nvSpPr>
        <p:spPr/>
        <p:txBody>
          <a:bodyPr/>
          <a:lstStyle/>
          <a:p>
            <a:r>
              <a:rPr lang="en-US"/>
              <a:t>Facebook Eigene Posts - Reaktionen - Export | extra 3 - 2 of 3</a:t>
            </a:r>
          </a:p>
        </p:txBody>
      </p:sp>
      <p:graphicFrame>
        <p:nvGraphicFramePr>
          <p:cNvPr id="5" name="Table Placeholder 4">
            <a:extLst>
              <a:ext uri="{FF2B5EF4-FFF2-40B4-BE49-F238E27FC236}">
                <a16:creationId xmlns:a16="http://schemas.microsoft.com/office/drawing/2014/main" id="{C1B22CB8-4BAF-4C65-AE68-46FF687B0D04}"/>
              </a:ext>
            </a:extLst>
          </p:cNvPr>
          <p:cNvGraphicFramePr>
            <a:graphicFrameLocks noGrp="1"/>
          </p:cNvGraphicFramePr>
          <p:nvPr>
            <p:ph type="tbl" sz="quarter" idx="13"/>
            <p:extLst>
              <p:ext uri="{D42A27DB-BD31-4B8C-83A1-F6EECF244321}">
                <p14:modId xmlns:p14="http://schemas.microsoft.com/office/powerpoint/2010/main" val="2469208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045497805"/>
                    </a:ext>
                  </a:extLst>
                </a:gridCol>
                <a:gridCol w="822960">
                  <a:extLst>
                    <a:ext uri="{9D8B030D-6E8A-4147-A177-3AD203B41FA5}">
                      <a16:colId xmlns:a16="http://schemas.microsoft.com/office/drawing/2014/main" val="1793536244"/>
                    </a:ext>
                  </a:extLst>
                </a:gridCol>
                <a:gridCol w="493776">
                  <a:extLst>
                    <a:ext uri="{9D8B030D-6E8A-4147-A177-3AD203B41FA5}">
                      <a16:colId xmlns:a16="http://schemas.microsoft.com/office/drawing/2014/main" val="1299254202"/>
                    </a:ext>
                  </a:extLst>
                </a:gridCol>
                <a:gridCol w="493776">
                  <a:extLst>
                    <a:ext uri="{9D8B030D-6E8A-4147-A177-3AD203B41FA5}">
                      <a16:colId xmlns:a16="http://schemas.microsoft.com/office/drawing/2014/main" val="1561082464"/>
                    </a:ext>
                  </a:extLst>
                </a:gridCol>
                <a:gridCol w="493776">
                  <a:extLst>
                    <a:ext uri="{9D8B030D-6E8A-4147-A177-3AD203B41FA5}">
                      <a16:colId xmlns:a16="http://schemas.microsoft.com/office/drawing/2014/main" val="1147795681"/>
                    </a:ext>
                  </a:extLst>
                </a:gridCol>
                <a:gridCol w="493776">
                  <a:extLst>
                    <a:ext uri="{9D8B030D-6E8A-4147-A177-3AD203B41FA5}">
                      <a16:colId xmlns:a16="http://schemas.microsoft.com/office/drawing/2014/main" val="3009952430"/>
                    </a:ext>
                  </a:extLst>
                </a:gridCol>
                <a:gridCol w="493776">
                  <a:extLst>
                    <a:ext uri="{9D8B030D-6E8A-4147-A177-3AD203B41FA5}">
                      <a16:colId xmlns:a16="http://schemas.microsoft.com/office/drawing/2014/main" val="1790573518"/>
                    </a:ext>
                  </a:extLst>
                </a:gridCol>
                <a:gridCol w="493776">
                  <a:extLst>
                    <a:ext uri="{9D8B030D-6E8A-4147-A177-3AD203B41FA5}">
                      <a16:colId xmlns:a16="http://schemas.microsoft.com/office/drawing/2014/main" val="1745277517"/>
                    </a:ext>
                  </a:extLst>
                </a:gridCol>
                <a:gridCol w="493776">
                  <a:extLst>
                    <a:ext uri="{9D8B030D-6E8A-4147-A177-3AD203B41FA5}">
                      <a16:colId xmlns:a16="http://schemas.microsoft.com/office/drawing/2014/main" val="1265817586"/>
                    </a:ext>
                  </a:extLst>
                </a:gridCol>
                <a:gridCol w="493776">
                  <a:extLst>
                    <a:ext uri="{9D8B030D-6E8A-4147-A177-3AD203B41FA5}">
                      <a16:colId xmlns:a16="http://schemas.microsoft.com/office/drawing/2014/main" val="2707183715"/>
                    </a:ext>
                  </a:extLst>
                </a:gridCol>
                <a:gridCol w="493776">
                  <a:extLst>
                    <a:ext uri="{9D8B030D-6E8A-4147-A177-3AD203B41FA5}">
                      <a16:colId xmlns:a16="http://schemas.microsoft.com/office/drawing/2014/main" val="408043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93492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3 - 2019-03-07 10:39:19</a:t>
                      </a:r>
                      <a:r>
                        <a:rPr kumimoji="0" lang="en-US" sz="1000" b="0" i="0" u="none" strike="noStrike" kern="1200" cap="none" spc="0" normalizeH="0" baseline="0" noProof="0">
                          <a:ln>
                            <a:noFill/>
                          </a:ln>
                          <a:solidFill>
                            <a:prstClr val="black"/>
                          </a:solidFill>
                          <a:effectLst/>
                          <a:uLnTx/>
                          <a:uFillTx/>
                          <a:latin typeface="+mn-lt"/>
                          <a:ea typeface="+mn-ea"/>
                          <a:cs typeface="+mn-cs"/>
                        </a:rPr>
                        <a:t>
Der war doch mal gut!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1061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3 - 2019-02-12 13:37:58</a:t>
                      </a:r>
                      <a:r>
                        <a:rPr kumimoji="0" lang="de-DE" sz="1000" b="0" i="0" u="none" strike="noStrike" kern="1200" cap="none" spc="0" normalizeH="0" baseline="0" noProof="0">
                          <a:ln>
                            <a:noFill/>
                          </a:ln>
                          <a:solidFill>
                            <a:prstClr val="black"/>
                          </a:solidFill>
                          <a:effectLst/>
                          <a:uLnTx/>
                          <a:uFillTx/>
                          <a:latin typeface="+mn-lt"/>
                          <a:ea typeface="+mn-ea"/>
                          <a:cs typeface="+mn-cs"/>
                        </a:rPr>
                        <a:t>
Der funktioniert besser als jede Glaskugel!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46701989"/>
                  </a:ext>
                </a:extLst>
              </a:tr>
            </a:tbl>
          </a:graphicData>
        </a:graphic>
      </p:graphicFrame>
      <p:sp>
        <p:nvSpPr>
          <p:cNvPr id="4" name="Text Placeholder 3">
            <a:extLst>
              <a:ext uri="{FF2B5EF4-FFF2-40B4-BE49-F238E27FC236}">
                <a16:creationId xmlns:a16="http://schemas.microsoft.com/office/drawing/2014/main" id="{1672685A-4753-45A7-A5F6-3EBE29008B94}"/>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3741594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348F8-C202-4D88-A408-0A629A1B5896}"/>
              </a:ext>
            </a:extLst>
          </p:cNvPr>
          <p:cNvSpPr>
            <a:spLocks noGrp="1"/>
          </p:cNvSpPr>
          <p:nvPr>
            <p:ph type="title"/>
          </p:nvPr>
        </p:nvSpPr>
        <p:spPr/>
        <p:txBody>
          <a:bodyPr/>
          <a:lstStyle/>
          <a:p>
            <a:r>
              <a:rPr lang="en-US"/>
              <a:t>Facebook Eigene Posts - Reaktionen - Export | extra 3 - 3 of 3</a:t>
            </a:r>
          </a:p>
        </p:txBody>
      </p:sp>
      <p:graphicFrame>
        <p:nvGraphicFramePr>
          <p:cNvPr id="5" name="Table Placeholder 4">
            <a:extLst>
              <a:ext uri="{FF2B5EF4-FFF2-40B4-BE49-F238E27FC236}">
                <a16:creationId xmlns:a16="http://schemas.microsoft.com/office/drawing/2014/main" id="{26007C6C-DB9E-4D6D-B882-B4EF0C67F719}"/>
              </a:ext>
            </a:extLst>
          </p:cNvPr>
          <p:cNvGraphicFramePr>
            <a:graphicFrameLocks noGrp="1"/>
          </p:cNvGraphicFramePr>
          <p:nvPr>
            <p:ph type="tbl" sz="quarter" idx="13"/>
            <p:extLst>
              <p:ext uri="{D42A27DB-BD31-4B8C-83A1-F6EECF244321}">
                <p14:modId xmlns:p14="http://schemas.microsoft.com/office/powerpoint/2010/main" val="4200226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998527353"/>
                    </a:ext>
                  </a:extLst>
                </a:gridCol>
                <a:gridCol w="822960">
                  <a:extLst>
                    <a:ext uri="{9D8B030D-6E8A-4147-A177-3AD203B41FA5}">
                      <a16:colId xmlns:a16="http://schemas.microsoft.com/office/drawing/2014/main" val="401895936"/>
                    </a:ext>
                  </a:extLst>
                </a:gridCol>
                <a:gridCol w="493776">
                  <a:extLst>
                    <a:ext uri="{9D8B030D-6E8A-4147-A177-3AD203B41FA5}">
                      <a16:colId xmlns:a16="http://schemas.microsoft.com/office/drawing/2014/main" val="1908482922"/>
                    </a:ext>
                  </a:extLst>
                </a:gridCol>
                <a:gridCol w="493776">
                  <a:extLst>
                    <a:ext uri="{9D8B030D-6E8A-4147-A177-3AD203B41FA5}">
                      <a16:colId xmlns:a16="http://schemas.microsoft.com/office/drawing/2014/main" val="2561572205"/>
                    </a:ext>
                  </a:extLst>
                </a:gridCol>
                <a:gridCol w="493776">
                  <a:extLst>
                    <a:ext uri="{9D8B030D-6E8A-4147-A177-3AD203B41FA5}">
                      <a16:colId xmlns:a16="http://schemas.microsoft.com/office/drawing/2014/main" val="1153914095"/>
                    </a:ext>
                  </a:extLst>
                </a:gridCol>
                <a:gridCol w="493776">
                  <a:extLst>
                    <a:ext uri="{9D8B030D-6E8A-4147-A177-3AD203B41FA5}">
                      <a16:colId xmlns:a16="http://schemas.microsoft.com/office/drawing/2014/main" val="182342350"/>
                    </a:ext>
                  </a:extLst>
                </a:gridCol>
                <a:gridCol w="493776">
                  <a:extLst>
                    <a:ext uri="{9D8B030D-6E8A-4147-A177-3AD203B41FA5}">
                      <a16:colId xmlns:a16="http://schemas.microsoft.com/office/drawing/2014/main" val="224135439"/>
                    </a:ext>
                  </a:extLst>
                </a:gridCol>
                <a:gridCol w="493776">
                  <a:extLst>
                    <a:ext uri="{9D8B030D-6E8A-4147-A177-3AD203B41FA5}">
                      <a16:colId xmlns:a16="http://schemas.microsoft.com/office/drawing/2014/main" val="2352468705"/>
                    </a:ext>
                  </a:extLst>
                </a:gridCol>
                <a:gridCol w="493776">
                  <a:extLst>
                    <a:ext uri="{9D8B030D-6E8A-4147-A177-3AD203B41FA5}">
                      <a16:colId xmlns:a16="http://schemas.microsoft.com/office/drawing/2014/main" val="3654875983"/>
                    </a:ext>
                  </a:extLst>
                </a:gridCol>
                <a:gridCol w="493776">
                  <a:extLst>
                    <a:ext uri="{9D8B030D-6E8A-4147-A177-3AD203B41FA5}">
                      <a16:colId xmlns:a16="http://schemas.microsoft.com/office/drawing/2014/main" val="1046901386"/>
                    </a:ext>
                  </a:extLst>
                </a:gridCol>
                <a:gridCol w="493776">
                  <a:extLst>
                    <a:ext uri="{9D8B030D-6E8A-4147-A177-3AD203B41FA5}">
                      <a16:colId xmlns:a16="http://schemas.microsoft.com/office/drawing/2014/main" val="4179034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50964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 3 - 2019-01-10 15:08:22</a:t>
                      </a:r>
                      <a:r>
                        <a:rPr kumimoji="0" lang="pt-BR" sz="1000" b="0" i="0" u="none" strike="noStrike" kern="1200" cap="none" spc="0" normalizeH="0" baseline="0" noProof="0">
                          <a:ln>
                            <a:noFill/>
                          </a:ln>
                          <a:solidFill>
                            <a:prstClr val="black"/>
                          </a:solidFill>
                          <a:effectLst/>
                          <a:uLnTx/>
                          <a:uFillTx/>
                          <a:latin typeface="+mn-lt"/>
                          <a:ea typeface="+mn-ea"/>
                          <a:cs typeface="+mn-cs"/>
                        </a:rPr>
                        <a:t>
Also doch!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90621001"/>
                  </a:ext>
                </a:extLst>
              </a:tr>
            </a:tbl>
          </a:graphicData>
        </a:graphic>
      </p:graphicFrame>
      <p:sp>
        <p:nvSpPr>
          <p:cNvPr id="4" name="Text Placeholder 3">
            <a:extLst>
              <a:ext uri="{FF2B5EF4-FFF2-40B4-BE49-F238E27FC236}">
                <a16:creationId xmlns:a16="http://schemas.microsoft.com/office/drawing/2014/main" id="{660A76FA-A9A6-4C4F-9A27-6EC6DFA4DA57}"/>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13223233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3D01-3FB1-49CD-84FE-31F1525DBB88}"/>
              </a:ext>
            </a:extLst>
          </p:cNvPr>
          <p:cNvSpPr>
            <a:spLocks noGrp="1"/>
          </p:cNvSpPr>
          <p:nvPr>
            <p:ph type="title"/>
          </p:nvPr>
        </p:nvSpPr>
        <p:spPr/>
        <p:txBody>
          <a:bodyPr/>
          <a:lstStyle/>
          <a:p>
            <a:r>
              <a:rPr lang="de-DE"/>
              <a:t>Eigene Posts - Videostarts - Profil-bezogene Nutzung | extra 3</a:t>
            </a:r>
            <a:endParaRPr lang="en-US"/>
          </a:p>
        </p:txBody>
      </p:sp>
      <p:graphicFrame>
        <p:nvGraphicFramePr>
          <p:cNvPr id="5" name="Table Placeholder 4">
            <a:extLst>
              <a:ext uri="{FF2B5EF4-FFF2-40B4-BE49-F238E27FC236}">
                <a16:creationId xmlns:a16="http://schemas.microsoft.com/office/drawing/2014/main" id="{23D0919A-796C-44D3-82A8-A4CFEDB76E83}"/>
              </a:ext>
            </a:extLst>
          </p:cNvPr>
          <p:cNvGraphicFramePr>
            <a:graphicFrameLocks noGrp="1"/>
          </p:cNvGraphicFramePr>
          <p:nvPr>
            <p:ph type="tbl" sz="quarter" idx="13"/>
            <p:extLst>
              <p:ext uri="{D42A27DB-BD31-4B8C-83A1-F6EECF244321}">
                <p14:modId xmlns:p14="http://schemas.microsoft.com/office/powerpoint/2010/main" val="689611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62188614"/>
                    </a:ext>
                  </a:extLst>
                </a:gridCol>
                <a:gridCol w="822960">
                  <a:extLst>
                    <a:ext uri="{9D8B030D-6E8A-4147-A177-3AD203B41FA5}">
                      <a16:colId xmlns:a16="http://schemas.microsoft.com/office/drawing/2014/main" val="482395389"/>
                    </a:ext>
                  </a:extLst>
                </a:gridCol>
                <a:gridCol w="822960">
                  <a:extLst>
                    <a:ext uri="{9D8B030D-6E8A-4147-A177-3AD203B41FA5}">
                      <a16:colId xmlns:a16="http://schemas.microsoft.com/office/drawing/2014/main" val="664657075"/>
                    </a:ext>
                  </a:extLst>
                </a:gridCol>
                <a:gridCol w="822960">
                  <a:extLst>
                    <a:ext uri="{9D8B030D-6E8A-4147-A177-3AD203B41FA5}">
                      <a16:colId xmlns:a16="http://schemas.microsoft.com/office/drawing/2014/main" val="2667926413"/>
                    </a:ext>
                  </a:extLst>
                </a:gridCol>
                <a:gridCol w="822960">
                  <a:extLst>
                    <a:ext uri="{9D8B030D-6E8A-4147-A177-3AD203B41FA5}">
                      <a16:colId xmlns:a16="http://schemas.microsoft.com/office/drawing/2014/main" val="2410048376"/>
                    </a:ext>
                  </a:extLst>
                </a:gridCol>
                <a:gridCol w="822960">
                  <a:extLst>
                    <a:ext uri="{9D8B030D-6E8A-4147-A177-3AD203B41FA5}">
                      <a16:colId xmlns:a16="http://schemas.microsoft.com/office/drawing/2014/main" val="1273719054"/>
                    </a:ext>
                  </a:extLst>
                </a:gridCol>
                <a:gridCol w="822960">
                  <a:extLst>
                    <a:ext uri="{9D8B030D-6E8A-4147-A177-3AD203B41FA5}">
                      <a16:colId xmlns:a16="http://schemas.microsoft.com/office/drawing/2014/main" val="732359486"/>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4188859092"/>
                  </a:ext>
                </a:extLst>
              </a:tr>
              <a:tr h="370840">
                <a:tc>
                  <a:txBody>
                    <a:bodyPr/>
                    <a:lstStyle/>
                    <a:p>
                      <a:r>
                        <a:rPr lang="de-DE" sz="1000" b="1"/>
                        <a:t> Extra 3 - 2019-03-07 11:35:37 </a:t>
                      </a:r>
                      <a:r>
                        <a:rPr lang="de-DE" sz="1000"/>
                        <a:t> 
 Morgen ist Weltfrauentag und es ist noch immer ungelöst!</a:t>
                      </a:r>
                      <a:endParaRPr lang="en-US" sz="1000"/>
                    </a:p>
                  </a:txBody>
                  <a:tcPr/>
                </a:tc>
                <a:tc>
                  <a:txBody>
                    <a:bodyPr/>
                    <a:lstStyle/>
                    <a:p>
                      <a:r>
                        <a:rPr lang="en-US" sz="1000"/>
                        <a:t>774449</a:t>
                      </a:r>
                    </a:p>
                  </a:txBody>
                  <a:tcPr/>
                </a:tc>
                <a:tc>
                  <a:txBody>
                    <a:bodyPr/>
                    <a:lstStyle/>
                    <a:p>
                      <a:r>
                        <a:rPr lang="en-US" sz="1000"/>
                        <a:t>425287</a:t>
                      </a:r>
                    </a:p>
                  </a:txBody>
                  <a:tcPr/>
                </a:tc>
                <a:tc>
                  <a:txBody>
                    <a:bodyPr/>
                    <a:lstStyle/>
                    <a:p>
                      <a:r>
                        <a:rPr lang="en-US" sz="1000"/>
                        <a:t>18 %</a:t>
                      </a:r>
                    </a:p>
                  </a:txBody>
                  <a:tcPr/>
                </a:tc>
                <a:tc>
                  <a:txBody>
                    <a:bodyPr/>
                    <a:lstStyle/>
                    <a:p>
                      <a:r>
                        <a:rPr lang="en-US" sz="1000"/>
                        <a:t>2:03</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190614479"/>
                  </a:ext>
                </a:extLst>
              </a:tr>
              <a:tr h="370840">
                <a:tc>
                  <a:txBody>
                    <a:bodyPr/>
                    <a:lstStyle/>
                    <a:p>
                      <a:r>
                        <a:rPr lang="de-DE" sz="1000" b="1"/>
                        <a:t> Extra 3 - 2019-02-07 18:57:07 </a:t>
                      </a:r>
                      <a:r>
                        <a:rPr lang="de-DE" sz="1000"/>
                        <a:t> 
 Das Bundeskartellamt untersagt Facebook, über WhatsApp und Instagram Daten zu sammeln. Coole Kids setzen aber eh schon auf einen sichereren Messenger-Dienst!</a:t>
                      </a:r>
                      <a:endParaRPr lang="en-US" sz="1000"/>
                    </a:p>
                  </a:txBody>
                  <a:tcPr/>
                </a:tc>
                <a:tc>
                  <a:txBody>
                    <a:bodyPr/>
                    <a:lstStyle/>
                    <a:p>
                      <a:r>
                        <a:rPr lang="en-US" sz="1000"/>
                        <a:t>681253</a:t>
                      </a:r>
                    </a:p>
                  </a:txBody>
                  <a:tcPr/>
                </a:tc>
                <a:tc>
                  <a:txBody>
                    <a:bodyPr/>
                    <a:lstStyle/>
                    <a:p>
                      <a:r>
                        <a:rPr lang="en-US" sz="1000"/>
                        <a:t>407126</a:t>
                      </a:r>
                    </a:p>
                  </a:txBody>
                  <a:tcPr/>
                </a:tc>
                <a:tc>
                  <a:txBody>
                    <a:bodyPr/>
                    <a:lstStyle/>
                    <a:p>
                      <a:r>
                        <a:rPr lang="en-US" sz="1000"/>
                        <a:t>26 %</a:t>
                      </a:r>
                    </a:p>
                  </a:txBody>
                  <a:tcPr/>
                </a:tc>
                <a:tc>
                  <a:txBody>
                    <a:bodyPr/>
                    <a:lstStyle/>
                    <a:p>
                      <a:r>
                        <a:rPr lang="en-US" sz="1000"/>
                        <a:t>1:18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277477984"/>
                  </a:ext>
                </a:extLst>
              </a:tr>
              <a:tr h="370840">
                <a:tc>
                  <a:txBody>
                    <a:bodyPr/>
                    <a:lstStyle/>
                    <a:p>
                      <a:r>
                        <a:rPr lang="de-DE" sz="1000" b="1"/>
                        <a:t> Extra 3 - 2019-02-03 10:40:00 </a:t>
                      </a:r>
                      <a:r>
                        <a:rPr lang="de-DE" sz="1000"/>
                        <a:t> 
 Als Autofahrer*in hat man es zurzeit echt nicht leicht. Als Anwohner*in aber auch nicht.</a:t>
                      </a:r>
                      <a:endParaRPr lang="en-US" sz="1000"/>
                    </a:p>
                  </a:txBody>
                  <a:tcPr/>
                </a:tc>
                <a:tc>
                  <a:txBody>
                    <a:bodyPr/>
                    <a:lstStyle/>
                    <a:p>
                      <a:r>
                        <a:rPr lang="en-US" sz="1000"/>
                        <a:t>463310</a:t>
                      </a:r>
                    </a:p>
                  </a:txBody>
                  <a:tcPr/>
                </a:tc>
                <a:tc>
                  <a:txBody>
                    <a:bodyPr/>
                    <a:lstStyle/>
                    <a:p>
                      <a:r>
                        <a:rPr lang="en-US" sz="1000"/>
                        <a:t>370694</a:t>
                      </a:r>
                    </a:p>
                  </a:txBody>
                  <a:tcPr/>
                </a:tc>
                <a:tc>
                  <a:txBody>
                    <a:bodyPr/>
                    <a:lstStyle/>
                    <a:p>
                      <a:r>
                        <a:rPr lang="en-US" sz="1000"/>
                        <a:t>29 %</a:t>
                      </a:r>
                    </a:p>
                  </a:txBody>
                  <a:tcPr/>
                </a:tc>
                <a:tc>
                  <a:txBody>
                    <a:bodyPr/>
                    <a:lstStyle/>
                    <a:p>
                      <a:r>
                        <a:rPr lang="en-US" sz="1000"/>
                        <a:t>2:24</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884939692"/>
                  </a:ext>
                </a:extLst>
              </a:tr>
              <a:tr h="370840">
                <a:tc>
                  <a:txBody>
                    <a:bodyPr/>
                    <a:lstStyle/>
                    <a:p>
                      <a:r>
                        <a:rPr lang="de-DE" sz="1000" b="1"/>
                        <a:t> Extra 3 - 2019-02-11 09:49:06 </a:t>
                      </a:r>
                      <a:r>
                        <a:rPr lang="de-DE" sz="1000"/>
                        <a:t> 
 900.000 Unterschriften in einer Woche:
Das Volksbegehren Artenvielfalt erreicht wohl schon heute die nötige Unterschriftenanzahl. Dabei wäre eine Welt ohne Insekten doch auch ganz lustig!</a:t>
                      </a:r>
                      <a:endParaRPr lang="en-US" sz="1000"/>
                    </a:p>
                  </a:txBody>
                  <a:tcPr/>
                </a:tc>
                <a:tc>
                  <a:txBody>
                    <a:bodyPr/>
                    <a:lstStyle/>
                    <a:p>
                      <a:r>
                        <a:rPr lang="en-US" sz="1000"/>
                        <a:t>478470</a:t>
                      </a:r>
                    </a:p>
                  </a:txBody>
                  <a:tcPr/>
                </a:tc>
                <a:tc>
                  <a:txBody>
                    <a:bodyPr/>
                    <a:lstStyle/>
                    <a:p>
                      <a:r>
                        <a:rPr lang="en-US" sz="1000"/>
                        <a:t>334304</a:t>
                      </a:r>
                    </a:p>
                  </a:txBody>
                  <a:tcPr/>
                </a:tc>
                <a:tc>
                  <a:txBody>
                    <a:bodyPr/>
                    <a:lstStyle/>
                    <a:p>
                      <a:r>
                        <a:rPr lang="en-US" sz="1000"/>
                        <a:t>20 %</a:t>
                      </a:r>
                    </a:p>
                  </a:txBody>
                  <a:tcPr/>
                </a:tc>
                <a:tc>
                  <a:txBody>
                    <a:bodyPr/>
                    <a:lstStyle/>
                    <a:p>
                      <a:r>
                        <a:rPr lang="en-US" sz="1000"/>
                        <a:t>2:22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134655484"/>
                  </a:ext>
                </a:extLst>
              </a:tr>
              <a:tr h="370840">
                <a:tc>
                  <a:txBody>
                    <a:bodyPr/>
                    <a:lstStyle/>
                    <a:p>
                      <a:r>
                        <a:rPr lang="de-DE" sz="1000" b="1"/>
                        <a:t> Extra 3 - 2019-01-10 14:09:17 </a:t>
                      </a:r>
                      <a:r>
                        <a:rPr lang="de-DE" sz="1000"/>
                        <a:t> 
 Brennpunkt zum Schneechaos? Können wir auch.
#AlleJahrewieder #Oldiebutgoldie</a:t>
                      </a:r>
                      <a:endParaRPr lang="en-US" sz="1000"/>
                    </a:p>
                  </a:txBody>
                  <a:tcPr/>
                </a:tc>
                <a:tc>
                  <a:txBody>
                    <a:bodyPr/>
                    <a:lstStyle/>
                    <a:p>
                      <a:r>
                        <a:rPr lang="en-US" sz="1000"/>
                        <a:t>609279</a:t>
                      </a:r>
                    </a:p>
                  </a:txBody>
                  <a:tcPr/>
                </a:tc>
                <a:tc>
                  <a:txBody>
                    <a:bodyPr/>
                    <a:lstStyle/>
                    <a:p>
                      <a:r>
                        <a:rPr lang="en-US" sz="1000"/>
                        <a:t>316699</a:t>
                      </a:r>
                    </a:p>
                  </a:txBody>
                  <a:tcPr/>
                </a:tc>
                <a:tc>
                  <a:txBody>
                    <a:bodyPr/>
                    <a:lstStyle/>
                    <a:p>
                      <a:r>
                        <a:rPr lang="en-US" sz="1000"/>
                        <a:t>9 %</a:t>
                      </a:r>
                    </a:p>
                  </a:txBody>
                  <a:tcPr/>
                </a:tc>
                <a:tc>
                  <a:txBody>
                    <a:bodyPr/>
                    <a:lstStyle/>
                    <a:p>
                      <a:r>
                        <a:rPr lang="en-US" sz="1000"/>
                        <a:t>3:07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4256473509"/>
                  </a:ext>
                </a:extLst>
              </a:tr>
            </a:tbl>
          </a:graphicData>
        </a:graphic>
      </p:graphicFrame>
      <p:sp>
        <p:nvSpPr>
          <p:cNvPr id="4" name="Text Placeholder 3">
            <a:extLst>
              <a:ext uri="{FF2B5EF4-FFF2-40B4-BE49-F238E27FC236}">
                <a16:creationId xmlns:a16="http://schemas.microsoft.com/office/drawing/2014/main" id="{505F5F0E-361A-44B4-8023-715D55BA725C}"/>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30300601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311CB-9519-41F0-8586-F14EEF2CFBA8}"/>
              </a:ext>
            </a:extLst>
          </p:cNvPr>
          <p:cNvSpPr>
            <a:spLocks noGrp="1"/>
          </p:cNvSpPr>
          <p:nvPr>
            <p:ph type="title"/>
          </p:nvPr>
        </p:nvSpPr>
        <p:spPr/>
        <p:txBody>
          <a:bodyPr/>
          <a:lstStyle/>
          <a:p>
            <a:r>
              <a:rPr lang="en-US"/>
              <a:t>Facebook Eigene Videos - Crossposts (ohne Ersteller) - Export | extra 3</a:t>
            </a:r>
          </a:p>
        </p:txBody>
      </p:sp>
      <p:graphicFrame>
        <p:nvGraphicFramePr>
          <p:cNvPr id="5" name="Table Placeholder 4">
            <a:extLst>
              <a:ext uri="{FF2B5EF4-FFF2-40B4-BE49-F238E27FC236}">
                <a16:creationId xmlns:a16="http://schemas.microsoft.com/office/drawing/2014/main" id="{FE2CA048-7468-4747-9279-AA80DA776791}"/>
              </a:ext>
            </a:extLst>
          </p:cNvPr>
          <p:cNvGraphicFramePr>
            <a:graphicFrameLocks noGrp="1"/>
          </p:cNvGraphicFramePr>
          <p:nvPr>
            <p:ph type="tbl" sz="quarter" idx="13"/>
            <p:extLst>
              <p:ext uri="{D42A27DB-BD31-4B8C-83A1-F6EECF244321}">
                <p14:modId xmlns:p14="http://schemas.microsoft.com/office/powerpoint/2010/main" val="2877215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888495678"/>
                    </a:ext>
                  </a:extLst>
                </a:gridCol>
                <a:gridCol w="493776">
                  <a:extLst>
                    <a:ext uri="{9D8B030D-6E8A-4147-A177-3AD203B41FA5}">
                      <a16:colId xmlns:a16="http://schemas.microsoft.com/office/drawing/2014/main" val="1604324089"/>
                    </a:ext>
                  </a:extLst>
                </a:gridCol>
                <a:gridCol w="411480">
                  <a:extLst>
                    <a:ext uri="{9D8B030D-6E8A-4147-A177-3AD203B41FA5}">
                      <a16:colId xmlns:a16="http://schemas.microsoft.com/office/drawing/2014/main" val="3514812184"/>
                    </a:ext>
                  </a:extLst>
                </a:gridCol>
                <a:gridCol w="411480">
                  <a:extLst>
                    <a:ext uri="{9D8B030D-6E8A-4147-A177-3AD203B41FA5}">
                      <a16:colId xmlns:a16="http://schemas.microsoft.com/office/drawing/2014/main" val="1500982124"/>
                    </a:ext>
                  </a:extLst>
                </a:gridCol>
                <a:gridCol w="246888">
                  <a:extLst>
                    <a:ext uri="{9D8B030D-6E8A-4147-A177-3AD203B41FA5}">
                      <a16:colId xmlns:a16="http://schemas.microsoft.com/office/drawing/2014/main" val="1519238612"/>
                    </a:ext>
                  </a:extLst>
                </a:gridCol>
                <a:gridCol w="658368">
                  <a:extLst>
                    <a:ext uri="{9D8B030D-6E8A-4147-A177-3AD203B41FA5}">
                      <a16:colId xmlns:a16="http://schemas.microsoft.com/office/drawing/2014/main" val="3421050081"/>
                    </a:ext>
                  </a:extLst>
                </a:gridCol>
                <a:gridCol w="576072">
                  <a:extLst>
                    <a:ext uri="{9D8B030D-6E8A-4147-A177-3AD203B41FA5}">
                      <a16:colId xmlns:a16="http://schemas.microsoft.com/office/drawing/2014/main" val="4188898520"/>
                    </a:ext>
                  </a:extLst>
                </a:gridCol>
                <a:gridCol w="576072">
                  <a:extLst>
                    <a:ext uri="{9D8B030D-6E8A-4147-A177-3AD203B41FA5}">
                      <a16:colId xmlns:a16="http://schemas.microsoft.com/office/drawing/2014/main" val="3808091968"/>
                    </a:ext>
                  </a:extLst>
                </a:gridCol>
                <a:gridCol w="411480">
                  <a:extLst>
                    <a:ext uri="{9D8B030D-6E8A-4147-A177-3AD203B41FA5}">
                      <a16:colId xmlns:a16="http://schemas.microsoft.com/office/drawing/2014/main" val="2874289715"/>
                    </a:ext>
                  </a:extLst>
                </a:gridCol>
                <a:gridCol w="658368">
                  <a:extLst>
                    <a:ext uri="{9D8B030D-6E8A-4147-A177-3AD203B41FA5}">
                      <a16:colId xmlns:a16="http://schemas.microsoft.com/office/drawing/2014/main" val="2783094751"/>
                    </a:ext>
                  </a:extLst>
                </a:gridCol>
                <a:gridCol w="329184">
                  <a:extLst>
                    <a:ext uri="{9D8B030D-6E8A-4147-A177-3AD203B41FA5}">
                      <a16:colId xmlns:a16="http://schemas.microsoft.com/office/drawing/2014/main" val="535226468"/>
                    </a:ext>
                  </a:extLst>
                </a:gridCol>
                <a:gridCol w="493776">
                  <a:extLst>
                    <a:ext uri="{9D8B030D-6E8A-4147-A177-3AD203B41FA5}">
                      <a16:colId xmlns:a16="http://schemas.microsoft.com/office/drawing/2014/main" val="363875869"/>
                    </a:ext>
                  </a:extLst>
                </a:gridCol>
                <a:gridCol w="329184">
                  <a:extLst>
                    <a:ext uri="{9D8B030D-6E8A-4147-A177-3AD203B41FA5}">
                      <a16:colId xmlns:a16="http://schemas.microsoft.com/office/drawing/2014/main" val="3678412065"/>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Eigener Post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3173763276"/>
                  </a:ext>
                </a:extLst>
              </a:tr>
              <a:tr h="370840">
                <a:tc>
                  <a:txBody>
                    <a:bodyPr/>
                    <a:lstStyle/>
                    <a:p>
                      <a:r>
                        <a:rPr lang="de-DE" sz="1000" b="1"/>
                        <a:t> Extra 3 - 2019-01-13 09:20:19 </a:t>
                      </a:r>
                      <a:r>
                        <a:rPr lang="de-DE" sz="1000"/>
                        <a:t> 
 In Deutschland gibt es keine Meinungsfreiheit! Gut, dass das gerade mal wieder jemand nicht aussprechen darf.</a:t>
                      </a:r>
                      <a:endParaRPr lang="en-US" sz="1000"/>
                    </a:p>
                  </a:txBody>
                  <a:tcPr/>
                </a:tc>
                <a:tc>
                  <a:txBody>
                    <a:bodyPr/>
                    <a:lstStyle/>
                    <a:p>
                      <a:r>
                        <a:rPr lang="en-US" sz="1000"/>
                        <a:t>470921</a:t>
                      </a:r>
                    </a:p>
                  </a:txBody>
                  <a:tcPr/>
                </a:tc>
                <a:tc>
                  <a:txBody>
                    <a:bodyPr/>
                    <a:lstStyle/>
                    <a:p>
                      <a:r>
                        <a:rPr lang="en-US" sz="1000"/>
                        <a:t>0</a:t>
                      </a:r>
                    </a:p>
                  </a:txBody>
                  <a:tcPr/>
                </a:tc>
                <a:tc>
                  <a:txBody>
                    <a:bodyPr/>
                    <a:lstStyle/>
                    <a:p>
                      <a:r>
                        <a:rPr lang="en-US" sz="1000"/>
                        <a:t>988580</a:t>
                      </a:r>
                    </a:p>
                  </a:txBody>
                  <a:tcPr/>
                </a:tc>
                <a:tc>
                  <a:txBody>
                    <a:bodyPr/>
                    <a:lstStyle/>
                    <a:p>
                      <a:r>
                        <a:rPr lang="en-US" sz="1000"/>
                        <a:t>01:38</a:t>
                      </a:r>
                    </a:p>
                  </a:txBody>
                  <a:tcPr/>
                </a:tc>
                <a:tc>
                  <a:txBody>
                    <a:bodyPr/>
                    <a:lstStyle/>
                    <a:p>
                      <a:r>
                        <a:rPr lang="en-US" sz="1000"/>
                        <a:t>19 %</a:t>
                      </a:r>
                    </a:p>
                  </a:txBody>
                  <a:tcPr/>
                </a:tc>
                <a:tc>
                  <a:txBody>
                    <a:bodyPr/>
                    <a:lstStyle/>
                    <a:p>
                      <a:r>
                        <a:rPr lang="en-US" sz="1000"/>
                        <a:t>0</a:t>
                      </a:r>
                    </a:p>
                  </a:txBody>
                  <a:tcPr/>
                </a:tc>
                <a:tc>
                  <a:txBody>
                    <a:bodyPr/>
                    <a:lstStyle/>
                    <a:p>
                      <a:r>
                        <a:rPr lang="en-US" sz="1000"/>
                        <a:t>628199</a:t>
                      </a:r>
                    </a:p>
                  </a:txBody>
                  <a:tcPr/>
                </a:tc>
                <a:tc>
                  <a:txBody>
                    <a:bodyPr/>
                    <a:lstStyle/>
                    <a:p>
                      <a:r>
                        <a:rPr lang="en-US" sz="1000"/>
                        <a:t>360381</a:t>
                      </a:r>
                    </a:p>
                  </a:txBody>
                  <a:tcPr/>
                </a:tc>
                <a:tc>
                  <a:txBody>
                    <a:bodyPr/>
                    <a:lstStyle/>
                    <a:p>
                      <a:r>
                        <a:rPr lang="en-US" sz="1000"/>
                        <a:t>1498111</a:t>
                      </a:r>
                    </a:p>
                  </a:txBody>
                  <a:tcPr/>
                </a:tc>
                <a:tc>
                  <a:txBody>
                    <a:bodyPr/>
                    <a:lstStyle/>
                    <a:p>
                      <a:r>
                        <a:rPr lang="en-US" sz="1000"/>
                        <a:t>16736</a:t>
                      </a:r>
                    </a:p>
                  </a:txBody>
                  <a:tcPr/>
                </a:tc>
                <a:tc>
                  <a:txBody>
                    <a:bodyPr/>
                    <a:lstStyle/>
                    <a:p>
                      <a:r>
                        <a:rPr lang="en-US" sz="1000"/>
                        <a:t>2467</a:t>
                      </a:r>
                    </a:p>
                  </a:txBody>
                  <a:tcPr/>
                </a:tc>
                <a:tc>
                  <a:txBody>
                    <a:bodyPr/>
                    <a:lstStyle/>
                    <a:p>
                      <a:r>
                        <a:rPr lang="en-US" sz="1000"/>
                        <a:t>8010</a:t>
                      </a:r>
                    </a:p>
                  </a:txBody>
                  <a:tcPr/>
                </a:tc>
                <a:extLst>
                  <a:ext uri="{0D108BD9-81ED-4DB2-BD59-A6C34878D82A}">
                    <a16:rowId xmlns:a16="http://schemas.microsoft.com/office/drawing/2014/main" val="487223071"/>
                  </a:ext>
                </a:extLst>
              </a:tr>
              <a:tr h="370840">
                <a:tc>
                  <a:txBody>
                    <a:bodyPr/>
                    <a:lstStyle/>
                    <a:p>
                      <a:r>
                        <a:rPr lang="de-DE" sz="1000" b="1"/>
                        <a:t> Extra 3 - 2019-03-11 09:42:35 </a:t>
                      </a:r>
                      <a:r>
                        <a:rPr lang="de-DE" sz="1000"/>
                        <a:t> 
 Der Waffenhandel nimmt weltweit zu. Deutschland ist viertgrößter Exporteur. Warum? Darum:</a:t>
                      </a:r>
                      <a:endParaRPr lang="en-US" sz="1000"/>
                    </a:p>
                  </a:txBody>
                  <a:tcPr/>
                </a:tc>
                <a:tc>
                  <a:txBody>
                    <a:bodyPr/>
                    <a:lstStyle/>
                    <a:p>
                      <a:r>
                        <a:rPr lang="en-US" sz="1000"/>
                        <a:t>448885</a:t>
                      </a:r>
                    </a:p>
                  </a:txBody>
                  <a:tcPr/>
                </a:tc>
                <a:tc>
                  <a:txBody>
                    <a:bodyPr/>
                    <a:lstStyle/>
                    <a:p>
                      <a:r>
                        <a:rPr lang="en-US" sz="1000"/>
                        <a:t>0</a:t>
                      </a:r>
                    </a:p>
                  </a:txBody>
                  <a:tcPr/>
                </a:tc>
                <a:tc>
                  <a:txBody>
                    <a:bodyPr/>
                    <a:lstStyle/>
                    <a:p>
                      <a:r>
                        <a:rPr lang="en-US" sz="1000"/>
                        <a:t>861740</a:t>
                      </a:r>
                    </a:p>
                  </a:txBody>
                  <a:tcPr/>
                </a:tc>
                <a:tc>
                  <a:txBody>
                    <a:bodyPr/>
                    <a:lstStyle/>
                    <a:p>
                      <a:r>
                        <a:rPr lang="en-US" sz="1000"/>
                        <a:t>02:31</a:t>
                      </a:r>
                    </a:p>
                  </a:txBody>
                  <a:tcPr/>
                </a:tc>
                <a:tc>
                  <a:txBody>
                    <a:bodyPr/>
                    <a:lstStyle/>
                    <a:p>
                      <a:r>
                        <a:rPr lang="en-US" sz="1000"/>
                        <a:t>13 %</a:t>
                      </a:r>
                    </a:p>
                  </a:txBody>
                  <a:tcPr/>
                </a:tc>
                <a:tc>
                  <a:txBody>
                    <a:bodyPr/>
                    <a:lstStyle/>
                    <a:p>
                      <a:r>
                        <a:rPr lang="en-US" sz="1000"/>
                        <a:t>0</a:t>
                      </a:r>
                    </a:p>
                  </a:txBody>
                  <a:tcPr/>
                </a:tc>
                <a:tc>
                  <a:txBody>
                    <a:bodyPr/>
                    <a:lstStyle/>
                    <a:p>
                      <a:r>
                        <a:rPr lang="en-US" sz="1000"/>
                        <a:t>465461</a:t>
                      </a:r>
                    </a:p>
                  </a:txBody>
                  <a:tcPr/>
                </a:tc>
                <a:tc>
                  <a:txBody>
                    <a:bodyPr/>
                    <a:lstStyle/>
                    <a:p>
                      <a:r>
                        <a:rPr lang="en-US" sz="1000"/>
                        <a:t>396279</a:t>
                      </a:r>
                    </a:p>
                  </a:txBody>
                  <a:tcPr/>
                </a:tc>
                <a:tc>
                  <a:txBody>
                    <a:bodyPr/>
                    <a:lstStyle/>
                    <a:p>
                      <a:r>
                        <a:rPr lang="en-US" sz="1000"/>
                        <a:t>1718958</a:t>
                      </a:r>
                    </a:p>
                  </a:txBody>
                  <a:tcPr/>
                </a:tc>
                <a:tc>
                  <a:txBody>
                    <a:bodyPr/>
                    <a:lstStyle/>
                    <a:p>
                      <a:r>
                        <a:rPr lang="en-US" sz="1000"/>
                        <a:t>15955</a:t>
                      </a:r>
                    </a:p>
                  </a:txBody>
                  <a:tcPr/>
                </a:tc>
                <a:tc>
                  <a:txBody>
                    <a:bodyPr/>
                    <a:lstStyle/>
                    <a:p>
                      <a:r>
                        <a:rPr lang="en-US" sz="1000"/>
                        <a:t>3493</a:t>
                      </a:r>
                    </a:p>
                  </a:txBody>
                  <a:tcPr/>
                </a:tc>
                <a:tc>
                  <a:txBody>
                    <a:bodyPr/>
                    <a:lstStyle/>
                    <a:p>
                      <a:r>
                        <a:rPr lang="en-US" sz="1000"/>
                        <a:t>12026</a:t>
                      </a:r>
                    </a:p>
                  </a:txBody>
                  <a:tcPr/>
                </a:tc>
                <a:extLst>
                  <a:ext uri="{0D108BD9-81ED-4DB2-BD59-A6C34878D82A}">
                    <a16:rowId xmlns:a16="http://schemas.microsoft.com/office/drawing/2014/main" val="3297874543"/>
                  </a:ext>
                </a:extLst>
              </a:tr>
              <a:tr h="370840">
                <a:tc>
                  <a:txBody>
                    <a:bodyPr/>
                    <a:lstStyle/>
                    <a:p>
                      <a:r>
                        <a:rPr lang="de-DE" sz="1000" b="1"/>
                        <a:t> Extra 3 - 2019-02-21 14:31:00 </a:t>
                      </a:r>
                      <a:r>
                        <a:rPr lang="de-DE" sz="1000"/>
                        <a:t> 
 Heute ist Tag der Muttersprache. Das gilt auch für euch, liebe Handwerker!</a:t>
                      </a:r>
                      <a:endParaRPr lang="en-US" sz="1000"/>
                    </a:p>
                  </a:txBody>
                  <a:tcPr/>
                </a:tc>
                <a:tc>
                  <a:txBody>
                    <a:bodyPr/>
                    <a:lstStyle/>
                    <a:p>
                      <a:r>
                        <a:rPr lang="en-US" sz="1000"/>
                        <a:t>416062</a:t>
                      </a:r>
                    </a:p>
                  </a:txBody>
                  <a:tcPr/>
                </a:tc>
                <a:tc>
                  <a:txBody>
                    <a:bodyPr/>
                    <a:lstStyle/>
                    <a:p>
                      <a:r>
                        <a:rPr lang="en-US" sz="1000"/>
                        <a:t>0</a:t>
                      </a:r>
                    </a:p>
                  </a:txBody>
                  <a:tcPr/>
                </a:tc>
                <a:tc>
                  <a:txBody>
                    <a:bodyPr/>
                    <a:lstStyle/>
                    <a:p>
                      <a:r>
                        <a:rPr lang="en-US" sz="1000"/>
                        <a:t>683099</a:t>
                      </a:r>
                    </a:p>
                  </a:txBody>
                  <a:tcPr/>
                </a:tc>
                <a:tc>
                  <a:txBody>
                    <a:bodyPr/>
                    <a:lstStyle/>
                    <a:p>
                      <a:r>
                        <a:rPr lang="en-US" sz="1000"/>
                        <a:t>02:51</a:t>
                      </a:r>
                    </a:p>
                  </a:txBody>
                  <a:tcPr/>
                </a:tc>
                <a:tc>
                  <a:txBody>
                    <a:bodyPr/>
                    <a:lstStyle/>
                    <a:p>
                      <a:r>
                        <a:rPr lang="en-US" sz="1000"/>
                        <a:t>17 %</a:t>
                      </a:r>
                    </a:p>
                  </a:txBody>
                  <a:tcPr/>
                </a:tc>
                <a:tc>
                  <a:txBody>
                    <a:bodyPr/>
                    <a:lstStyle/>
                    <a:p>
                      <a:r>
                        <a:rPr lang="en-US" sz="1000"/>
                        <a:t>0</a:t>
                      </a:r>
                    </a:p>
                  </a:txBody>
                  <a:tcPr/>
                </a:tc>
                <a:tc>
                  <a:txBody>
                    <a:bodyPr/>
                    <a:lstStyle/>
                    <a:p>
                      <a:r>
                        <a:rPr lang="en-US" sz="1000"/>
                        <a:t>453176</a:t>
                      </a:r>
                    </a:p>
                  </a:txBody>
                  <a:tcPr/>
                </a:tc>
                <a:tc>
                  <a:txBody>
                    <a:bodyPr/>
                    <a:lstStyle/>
                    <a:p>
                      <a:r>
                        <a:rPr lang="en-US" sz="1000"/>
                        <a:t>229927</a:t>
                      </a:r>
                    </a:p>
                  </a:txBody>
                  <a:tcPr/>
                </a:tc>
                <a:tc>
                  <a:txBody>
                    <a:bodyPr/>
                    <a:lstStyle/>
                    <a:p>
                      <a:r>
                        <a:rPr lang="en-US" sz="1000"/>
                        <a:t>1299052</a:t>
                      </a:r>
                    </a:p>
                  </a:txBody>
                  <a:tcPr/>
                </a:tc>
                <a:tc>
                  <a:txBody>
                    <a:bodyPr/>
                    <a:lstStyle/>
                    <a:p>
                      <a:r>
                        <a:rPr lang="en-US" sz="1000"/>
                        <a:t>6559</a:t>
                      </a:r>
                    </a:p>
                  </a:txBody>
                  <a:tcPr/>
                </a:tc>
                <a:tc>
                  <a:txBody>
                    <a:bodyPr/>
                    <a:lstStyle/>
                    <a:p>
                      <a:r>
                        <a:rPr lang="en-US" sz="1000"/>
                        <a:t>2711</a:t>
                      </a:r>
                    </a:p>
                  </a:txBody>
                  <a:tcPr/>
                </a:tc>
                <a:tc>
                  <a:txBody>
                    <a:bodyPr/>
                    <a:lstStyle/>
                    <a:p>
                      <a:r>
                        <a:rPr lang="en-US" sz="1000"/>
                        <a:t>4757</a:t>
                      </a:r>
                    </a:p>
                  </a:txBody>
                  <a:tcPr/>
                </a:tc>
                <a:extLst>
                  <a:ext uri="{0D108BD9-81ED-4DB2-BD59-A6C34878D82A}">
                    <a16:rowId xmlns:a16="http://schemas.microsoft.com/office/drawing/2014/main" val="3765939884"/>
                  </a:ext>
                </a:extLst>
              </a:tr>
              <a:tr h="370840">
                <a:tc>
                  <a:txBody>
                    <a:bodyPr/>
                    <a:lstStyle/>
                    <a:p>
                      <a:r>
                        <a:rPr lang="de-DE" sz="1000" b="1"/>
                        <a:t> Extra 3 - 2019-02-02 18:49:24 </a:t>
                      </a:r>
                      <a:r>
                        <a:rPr lang="de-DE" sz="1000"/>
                        <a:t> 
 Ex-Kanzler Schröder im Spiegel über seine Russland-Jobs:
"Das ist mein Leben, nicht eures."
So einfach ist das. Aber schrödern könnt ihr auch!</a:t>
                      </a:r>
                      <a:endParaRPr lang="en-US" sz="1000"/>
                    </a:p>
                  </a:txBody>
                  <a:tcPr/>
                </a:tc>
                <a:tc>
                  <a:txBody>
                    <a:bodyPr/>
                    <a:lstStyle/>
                    <a:p>
                      <a:r>
                        <a:rPr lang="en-US" sz="1000"/>
                        <a:t>397883</a:t>
                      </a:r>
                    </a:p>
                  </a:txBody>
                  <a:tcPr/>
                </a:tc>
                <a:tc>
                  <a:txBody>
                    <a:bodyPr/>
                    <a:lstStyle/>
                    <a:p>
                      <a:r>
                        <a:rPr lang="en-US" sz="1000"/>
                        <a:t>0</a:t>
                      </a:r>
                    </a:p>
                  </a:txBody>
                  <a:tcPr/>
                </a:tc>
                <a:tc>
                  <a:txBody>
                    <a:bodyPr/>
                    <a:lstStyle/>
                    <a:p>
                      <a:r>
                        <a:rPr lang="en-US" sz="1000"/>
                        <a:t>695132</a:t>
                      </a:r>
                    </a:p>
                  </a:txBody>
                  <a:tcPr/>
                </a:tc>
                <a:tc>
                  <a:txBody>
                    <a:bodyPr/>
                    <a:lstStyle/>
                    <a:p>
                      <a:r>
                        <a:rPr lang="en-US" sz="1000"/>
                        <a:t>01:29</a:t>
                      </a:r>
                    </a:p>
                  </a:txBody>
                  <a:tcPr/>
                </a:tc>
                <a:tc>
                  <a:txBody>
                    <a:bodyPr/>
                    <a:lstStyle/>
                    <a:p>
                      <a:r>
                        <a:rPr lang="en-US" sz="1000"/>
                        <a:t>20 %</a:t>
                      </a:r>
                    </a:p>
                  </a:txBody>
                  <a:tcPr/>
                </a:tc>
                <a:tc>
                  <a:txBody>
                    <a:bodyPr/>
                    <a:lstStyle/>
                    <a:p>
                      <a:r>
                        <a:rPr lang="en-US" sz="1000"/>
                        <a:t>0</a:t>
                      </a:r>
                    </a:p>
                  </a:txBody>
                  <a:tcPr/>
                </a:tc>
                <a:tc>
                  <a:txBody>
                    <a:bodyPr/>
                    <a:lstStyle/>
                    <a:p>
                      <a:r>
                        <a:rPr lang="en-US" sz="1000"/>
                        <a:t>515507</a:t>
                      </a:r>
                    </a:p>
                  </a:txBody>
                  <a:tcPr/>
                </a:tc>
                <a:tc>
                  <a:txBody>
                    <a:bodyPr/>
                    <a:lstStyle/>
                    <a:p>
                      <a:r>
                        <a:rPr lang="en-US" sz="1000"/>
                        <a:t>179625</a:t>
                      </a:r>
                    </a:p>
                  </a:txBody>
                  <a:tcPr/>
                </a:tc>
                <a:tc>
                  <a:txBody>
                    <a:bodyPr/>
                    <a:lstStyle/>
                    <a:p>
                      <a:r>
                        <a:rPr lang="en-US" sz="1000"/>
                        <a:t>992689</a:t>
                      </a:r>
                    </a:p>
                  </a:txBody>
                  <a:tcPr/>
                </a:tc>
                <a:tc>
                  <a:txBody>
                    <a:bodyPr/>
                    <a:lstStyle/>
                    <a:p>
                      <a:r>
                        <a:rPr lang="en-US" sz="1000"/>
                        <a:t>8273</a:t>
                      </a:r>
                    </a:p>
                  </a:txBody>
                  <a:tcPr/>
                </a:tc>
                <a:tc>
                  <a:txBody>
                    <a:bodyPr/>
                    <a:lstStyle/>
                    <a:p>
                      <a:r>
                        <a:rPr lang="en-US" sz="1000"/>
                        <a:t>1027</a:t>
                      </a:r>
                    </a:p>
                  </a:txBody>
                  <a:tcPr/>
                </a:tc>
                <a:tc>
                  <a:txBody>
                    <a:bodyPr/>
                    <a:lstStyle/>
                    <a:p>
                      <a:r>
                        <a:rPr lang="en-US" sz="1000"/>
                        <a:t>5311</a:t>
                      </a:r>
                    </a:p>
                  </a:txBody>
                  <a:tcPr/>
                </a:tc>
                <a:extLst>
                  <a:ext uri="{0D108BD9-81ED-4DB2-BD59-A6C34878D82A}">
                    <a16:rowId xmlns:a16="http://schemas.microsoft.com/office/drawing/2014/main" val="2459260119"/>
                  </a:ext>
                </a:extLst>
              </a:tr>
              <a:tr h="370840">
                <a:tc>
                  <a:txBody>
                    <a:bodyPr/>
                    <a:lstStyle/>
                    <a:p>
                      <a:r>
                        <a:rPr lang="de-DE" sz="1000" b="1"/>
                        <a:t> Extra 3 - 2019-03-08 09:39:44 </a:t>
                      </a:r>
                      <a:r>
                        <a:rPr lang="de-DE" sz="1000"/>
                        <a:t> 
 Weltfrauentag:
Laut Studie ist die Gleichberechtigung zw. Mann und Frau schon in 217 Jahren erreicht. Also noch vor Fertigstellung des BER!</a:t>
                      </a:r>
                      <a:endParaRPr lang="en-US" sz="1000"/>
                    </a:p>
                  </a:txBody>
                  <a:tcPr/>
                </a:tc>
                <a:tc>
                  <a:txBody>
                    <a:bodyPr/>
                    <a:lstStyle/>
                    <a:p>
                      <a:r>
                        <a:rPr lang="en-US" sz="1000"/>
                        <a:t>384402</a:t>
                      </a:r>
                    </a:p>
                  </a:txBody>
                  <a:tcPr/>
                </a:tc>
                <a:tc>
                  <a:txBody>
                    <a:bodyPr/>
                    <a:lstStyle/>
                    <a:p>
                      <a:r>
                        <a:rPr lang="en-US" sz="1000"/>
                        <a:t>0</a:t>
                      </a:r>
                    </a:p>
                  </a:txBody>
                  <a:tcPr/>
                </a:tc>
                <a:tc>
                  <a:txBody>
                    <a:bodyPr/>
                    <a:lstStyle/>
                    <a:p>
                      <a:r>
                        <a:rPr lang="en-US" sz="1000"/>
                        <a:t>802557</a:t>
                      </a:r>
                    </a:p>
                  </a:txBody>
                  <a:tcPr/>
                </a:tc>
                <a:tc>
                  <a:txBody>
                    <a:bodyPr/>
                    <a:lstStyle/>
                    <a:p>
                      <a:r>
                        <a:rPr lang="en-US" sz="1000"/>
                        <a:t>03:04</a:t>
                      </a:r>
                    </a:p>
                  </a:txBody>
                  <a:tcPr/>
                </a:tc>
                <a:tc>
                  <a:txBody>
                    <a:bodyPr/>
                    <a:lstStyle/>
                    <a:p>
                      <a:r>
                        <a:rPr lang="en-US" sz="1000"/>
                        <a:t>14 %</a:t>
                      </a:r>
                    </a:p>
                  </a:txBody>
                  <a:tcPr/>
                </a:tc>
                <a:tc>
                  <a:txBody>
                    <a:bodyPr/>
                    <a:lstStyle/>
                    <a:p>
                      <a:r>
                        <a:rPr lang="en-US" sz="1000"/>
                        <a:t>0</a:t>
                      </a:r>
                    </a:p>
                  </a:txBody>
                  <a:tcPr/>
                </a:tc>
                <a:tc>
                  <a:txBody>
                    <a:bodyPr/>
                    <a:lstStyle/>
                    <a:p>
                      <a:r>
                        <a:rPr lang="en-US" sz="1000"/>
                        <a:t>513429</a:t>
                      </a:r>
                    </a:p>
                  </a:txBody>
                  <a:tcPr/>
                </a:tc>
                <a:tc>
                  <a:txBody>
                    <a:bodyPr/>
                    <a:lstStyle/>
                    <a:p>
                      <a:r>
                        <a:rPr lang="en-US" sz="1000"/>
                        <a:t>289128</a:t>
                      </a:r>
                    </a:p>
                  </a:txBody>
                  <a:tcPr/>
                </a:tc>
                <a:tc>
                  <a:txBody>
                    <a:bodyPr/>
                    <a:lstStyle/>
                    <a:p>
                      <a:r>
                        <a:rPr lang="en-US" sz="1000"/>
                        <a:t>1471505</a:t>
                      </a:r>
                    </a:p>
                  </a:txBody>
                  <a:tcPr/>
                </a:tc>
                <a:tc>
                  <a:txBody>
                    <a:bodyPr/>
                    <a:lstStyle/>
                    <a:p>
                      <a:r>
                        <a:rPr lang="en-US" sz="1000"/>
                        <a:t>12772</a:t>
                      </a:r>
                    </a:p>
                  </a:txBody>
                  <a:tcPr/>
                </a:tc>
                <a:tc>
                  <a:txBody>
                    <a:bodyPr/>
                    <a:lstStyle/>
                    <a:p>
                      <a:r>
                        <a:rPr lang="en-US" sz="1000"/>
                        <a:t>1467</a:t>
                      </a:r>
                    </a:p>
                  </a:txBody>
                  <a:tcPr/>
                </a:tc>
                <a:tc>
                  <a:txBody>
                    <a:bodyPr/>
                    <a:lstStyle/>
                    <a:p>
                      <a:r>
                        <a:rPr lang="en-US" sz="1000"/>
                        <a:t>5925</a:t>
                      </a:r>
                    </a:p>
                  </a:txBody>
                  <a:tcPr/>
                </a:tc>
                <a:extLst>
                  <a:ext uri="{0D108BD9-81ED-4DB2-BD59-A6C34878D82A}">
                    <a16:rowId xmlns:a16="http://schemas.microsoft.com/office/drawing/2014/main" val="3923579599"/>
                  </a:ext>
                </a:extLst>
              </a:tr>
            </a:tbl>
          </a:graphicData>
        </a:graphic>
      </p:graphicFrame>
      <p:sp>
        <p:nvSpPr>
          <p:cNvPr id="4" name="Text Placeholder 3">
            <a:extLst>
              <a:ext uri="{FF2B5EF4-FFF2-40B4-BE49-F238E27FC236}">
                <a16:creationId xmlns:a16="http://schemas.microsoft.com/office/drawing/2014/main" id="{B0EAAE06-C602-4D89-9F7C-2FBB4DAB3566}"/>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1971640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B63F5-3274-49E5-9CC3-1E254E509F53}"/>
              </a:ext>
            </a:extLst>
          </p:cNvPr>
          <p:cNvSpPr>
            <a:spLocks noGrp="1"/>
          </p:cNvSpPr>
          <p:nvPr>
            <p:ph type="title"/>
          </p:nvPr>
        </p:nvSpPr>
        <p:spPr/>
        <p:txBody>
          <a:bodyPr/>
          <a:lstStyle/>
          <a:p>
            <a:r>
              <a:rPr lang="en-US"/>
              <a:t>Facebook Eigene Videos - Crossposts (nur Ersteller) - Export  | extra 3</a:t>
            </a:r>
          </a:p>
        </p:txBody>
      </p:sp>
      <p:graphicFrame>
        <p:nvGraphicFramePr>
          <p:cNvPr id="5" name="Table Placeholder 4">
            <a:extLst>
              <a:ext uri="{FF2B5EF4-FFF2-40B4-BE49-F238E27FC236}">
                <a16:creationId xmlns:a16="http://schemas.microsoft.com/office/drawing/2014/main" id="{02AF9449-9D84-4E70-9B0D-CA0F7FB12A57}"/>
              </a:ext>
            </a:extLst>
          </p:cNvPr>
          <p:cNvGraphicFramePr>
            <a:graphicFrameLocks noGrp="1"/>
          </p:cNvGraphicFramePr>
          <p:nvPr>
            <p:ph type="tbl" sz="quarter" idx="13"/>
            <p:extLst>
              <p:ext uri="{D42A27DB-BD31-4B8C-83A1-F6EECF244321}">
                <p14:modId xmlns:p14="http://schemas.microsoft.com/office/powerpoint/2010/main" val="2092038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615915864"/>
                    </a:ext>
                  </a:extLst>
                </a:gridCol>
                <a:gridCol w="493776">
                  <a:extLst>
                    <a:ext uri="{9D8B030D-6E8A-4147-A177-3AD203B41FA5}">
                      <a16:colId xmlns:a16="http://schemas.microsoft.com/office/drawing/2014/main" val="2487306927"/>
                    </a:ext>
                  </a:extLst>
                </a:gridCol>
                <a:gridCol w="411480">
                  <a:extLst>
                    <a:ext uri="{9D8B030D-6E8A-4147-A177-3AD203B41FA5}">
                      <a16:colId xmlns:a16="http://schemas.microsoft.com/office/drawing/2014/main" val="1285182222"/>
                    </a:ext>
                  </a:extLst>
                </a:gridCol>
                <a:gridCol w="411480">
                  <a:extLst>
                    <a:ext uri="{9D8B030D-6E8A-4147-A177-3AD203B41FA5}">
                      <a16:colId xmlns:a16="http://schemas.microsoft.com/office/drawing/2014/main" val="1319856860"/>
                    </a:ext>
                  </a:extLst>
                </a:gridCol>
                <a:gridCol w="246888">
                  <a:extLst>
                    <a:ext uri="{9D8B030D-6E8A-4147-A177-3AD203B41FA5}">
                      <a16:colId xmlns:a16="http://schemas.microsoft.com/office/drawing/2014/main" val="2066532008"/>
                    </a:ext>
                  </a:extLst>
                </a:gridCol>
                <a:gridCol w="658368">
                  <a:extLst>
                    <a:ext uri="{9D8B030D-6E8A-4147-A177-3AD203B41FA5}">
                      <a16:colId xmlns:a16="http://schemas.microsoft.com/office/drawing/2014/main" val="2332705033"/>
                    </a:ext>
                  </a:extLst>
                </a:gridCol>
                <a:gridCol w="576072">
                  <a:extLst>
                    <a:ext uri="{9D8B030D-6E8A-4147-A177-3AD203B41FA5}">
                      <a16:colId xmlns:a16="http://schemas.microsoft.com/office/drawing/2014/main" val="3622476171"/>
                    </a:ext>
                  </a:extLst>
                </a:gridCol>
                <a:gridCol w="576072">
                  <a:extLst>
                    <a:ext uri="{9D8B030D-6E8A-4147-A177-3AD203B41FA5}">
                      <a16:colId xmlns:a16="http://schemas.microsoft.com/office/drawing/2014/main" val="3539904775"/>
                    </a:ext>
                  </a:extLst>
                </a:gridCol>
                <a:gridCol w="411480">
                  <a:extLst>
                    <a:ext uri="{9D8B030D-6E8A-4147-A177-3AD203B41FA5}">
                      <a16:colId xmlns:a16="http://schemas.microsoft.com/office/drawing/2014/main" val="3525505135"/>
                    </a:ext>
                  </a:extLst>
                </a:gridCol>
                <a:gridCol w="658368">
                  <a:extLst>
                    <a:ext uri="{9D8B030D-6E8A-4147-A177-3AD203B41FA5}">
                      <a16:colId xmlns:a16="http://schemas.microsoft.com/office/drawing/2014/main" val="3782923876"/>
                    </a:ext>
                  </a:extLst>
                </a:gridCol>
                <a:gridCol w="329184">
                  <a:extLst>
                    <a:ext uri="{9D8B030D-6E8A-4147-A177-3AD203B41FA5}">
                      <a16:colId xmlns:a16="http://schemas.microsoft.com/office/drawing/2014/main" val="256996777"/>
                    </a:ext>
                  </a:extLst>
                </a:gridCol>
                <a:gridCol w="493776">
                  <a:extLst>
                    <a:ext uri="{9D8B030D-6E8A-4147-A177-3AD203B41FA5}">
                      <a16:colId xmlns:a16="http://schemas.microsoft.com/office/drawing/2014/main" val="3528804100"/>
                    </a:ext>
                  </a:extLst>
                </a:gridCol>
                <a:gridCol w="329184">
                  <a:extLst>
                    <a:ext uri="{9D8B030D-6E8A-4147-A177-3AD203B41FA5}">
                      <a16:colId xmlns:a16="http://schemas.microsoft.com/office/drawing/2014/main" val="3752524787"/>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Eigener Post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2578984779"/>
                  </a:ext>
                </a:extLst>
              </a:tr>
              <a:tr h="370840">
                <a:tc>
                  <a:txBody>
                    <a:bodyPr/>
                    <a:lstStyle/>
                    <a:p>
                      <a:r>
                        <a:rPr lang="de-DE" sz="1000" b="1"/>
                        <a:t> Extra 3 - 2019-02-04 14:48:09 </a:t>
                      </a:r>
                      <a:r>
                        <a:rPr lang="de-DE" sz="1000"/>
                        <a:t> 
 Happy Birthday, Facebook.
Danke, dass es dich gibt.
Sonst müssten wir uns im realen Leben so aufführen.</a:t>
                      </a:r>
                      <a:endParaRPr lang="en-US" sz="1000"/>
                    </a:p>
                  </a:txBody>
                  <a:tcPr/>
                </a:tc>
                <a:tc>
                  <a:txBody>
                    <a:bodyPr/>
                    <a:lstStyle/>
                    <a:p>
                      <a:r>
                        <a:rPr lang="en-US" sz="1000"/>
                        <a:t>2524485</a:t>
                      </a:r>
                    </a:p>
                  </a:txBody>
                  <a:tcPr/>
                </a:tc>
                <a:tc>
                  <a:txBody>
                    <a:bodyPr/>
                    <a:lstStyle/>
                    <a:p>
                      <a:r>
                        <a:rPr lang="en-US" sz="1000"/>
                        <a:t>0</a:t>
                      </a:r>
                    </a:p>
                  </a:txBody>
                  <a:tcPr/>
                </a:tc>
                <a:tc>
                  <a:txBody>
                    <a:bodyPr/>
                    <a:lstStyle/>
                    <a:p>
                      <a:r>
                        <a:rPr lang="en-US" sz="1000"/>
                        <a:t>4067416</a:t>
                      </a:r>
                    </a:p>
                  </a:txBody>
                  <a:tcPr/>
                </a:tc>
                <a:tc>
                  <a:txBody>
                    <a:bodyPr/>
                    <a:lstStyle/>
                    <a:p>
                      <a:r>
                        <a:rPr lang="en-US" sz="1000"/>
                        <a:t>01:32</a:t>
                      </a:r>
                    </a:p>
                  </a:txBody>
                  <a:tcPr/>
                </a:tc>
                <a:tc>
                  <a:txBody>
                    <a:bodyPr/>
                    <a:lstStyle/>
                    <a:p>
                      <a:r>
                        <a:rPr lang="en-US" sz="1000"/>
                        <a:t>17 %</a:t>
                      </a:r>
                    </a:p>
                  </a:txBody>
                  <a:tcPr/>
                </a:tc>
                <a:tc>
                  <a:txBody>
                    <a:bodyPr/>
                    <a:lstStyle/>
                    <a:p>
                      <a:r>
                        <a:rPr lang="en-US" sz="1000"/>
                        <a:t>1407835</a:t>
                      </a:r>
                    </a:p>
                  </a:txBody>
                  <a:tcPr/>
                </a:tc>
                <a:tc>
                  <a:txBody>
                    <a:bodyPr/>
                    <a:lstStyle/>
                    <a:p>
                      <a:r>
                        <a:rPr lang="en-US" sz="1000"/>
                        <a:t>674961</a:t>
                      </a:r>
                    </a:p>
                  </a:txBody>
                  <a:tcPr/>
                </a:tc>
                <a:tc>
                  <a:txBody>
                    <a:bodyPr/>
                    <a:lstStyle/>
                    <a:p>
                      <a:r>
                        <a:rPr lang="en-US" sz="1000"/>
                        <a:t>1984620</a:t>
                      </a:r>
                    </a:p>
                  </a:txBody>
                  <a:tcPr/>
                </a:tc>
                <a:tc>
                  <a:txBody>
                    <a:bodyPr/>
                    <a:lstStyle/>
                    <a:p>
                      <a:r>
                        <a:rPr lang="en-US" sz="1000"/>
                        <a:t>9200374</a:t>
                      </a:r>
                    </a:p>
                  </a:txBody>
                  <a:tcPr/>
                </a:tc>
                <a:tc>
                  <a:txBody>
                    <a:bodyPr/>
                    <a:lstStyle/>
                    <a:p>
                      <a:r>
                        <a:rPr lang="en-US" sz="1000"/>
                        <a:t>68422</a:t>
                      </a:r>
                    </a:p>
                  </a:txBody>
                  <a:tcPr/>
                </a:tc>
                <a:tc>
                  <a:txBody>
                    <a:bodyPr/>
                    <a:lstStyle/>
                    <a:p>
                      <a:r>
                        <a:rPr lang="en-US" sz="1000"/>
                        <a:t>8159</a:t>
                      </a:r>
                    </a:p>
                  </a:txBody>
                  <a:tcPr/>
                </a:tc>
                <a:tc>
                  <a:txBody>
                    <a:bodyPr/>
                    <a:lstStyle/>
                    <a:p>
                      <a:r>
                        <a:rPr lang="en-US" sz="1000"/>
                        <a:t>61750</a:t>
                      </a:r>
                    </a:p>
                  </a:txBody>
                  <a:tcPr/>
                </a:tc>
                <a:extLst>
                  <a:ext uri="{0D108BD9-81ED-4DB2-BD59-A6C34878D82A}">
                    <a16:rowId xmlns:a16="http://schemas.microsoft.com/office/drawing/2014/main" val="4060120914"/>
                  </a:ext>
                </a:extLst>
              </a:tr>
              <a:tr h="370840">
                <a:tc>
                  <a:txBody>
                    <a:bodyPr/>
                    <a:lstStyle/>
                    <a:p>
                      <a:r>
                        <a:rPr lang="de-DE" sz="1000" b="1"/>
                        <a:t> Extra 3 - 2019-02-19 17:41:43 </a:t>
                      </a:r>
                      <a:r>
                        <a:rPr lang="de-DE" sz="1000"/>
                        <a:t> 
 Das Statussymbol 2019: Eine Wohnung!</a:t>
                      </a:r>
                      <a:endParaRPr lang="en-US" sz="1000"/>
                    </a:p>
                  </a:txBody>
                  <a:tcPr/>
                </a:tc>
                <a:tc>
                  <a:txBody>
                    <a:bodyPr/>
                    <a:lstStyle/>
                    <a:p>
                      <a:r>
                        <a:rPr lang="en-US" sz="1000"/>
                        <a:t>1356188</a:t>
                      </a:r>
                    </a:p>
                  </a:txBody>
                  <a:tcPr/>
                </a:tc>
                <a:tc>
                  <a:txBody>
                    <a:bodyPr/>
                    <a:lstStyle/>
                    <a:p>
                      <a:r>
                        <a:rPr lang="en-US" sz="1000"/>
                        <a:t>622</a:t>
                      </a:r>
                    </a:p>
                  </a:txBody>
                  <a:tcPr/>
                </a:tc>
                <a:tc>
                  <a:txBody>
                    <a:bodyPr/>
                    <a:lstStyle/>
                    <a:p>
                      <a:r>
                        <a:rPr lang="en-US" sz="1000"/>
                        <a:t>2393853</a:t>
                      </a:r>
                    </a:p>
                  </a:txBody>
                  <a:tcPr/>
                </a:tc>
                <a:tc>
                  <a:txBody>
                    <a:bodyPr/>
                    <a:lstStyle/>
                    <a:p>
                      <a:r>
                        <a:rPr lang="en-US" sz="1000"/>
                        <a:t>02:41</a:t>
                      </a:r>
                    </a:p>
                  </a:txBody>
                  <a:tcPr/>
                </a:tc>
                <a:tc>
                  <a:txBody>
                    <a:bodyPr/>
                    <a:lstStyle/>
                    <a:p>
                      <a:r>
                        <a:rPr lang="en-US" sz="1000"/>
                        <a:t>19 %</a:t>
                      </a:r>
                    </a:p>
                  </a:txBody>
                  <a:tcPr/>
                </a:tc>
                <a:tc>
                  <a:txBody>
                    <a:bodyPr/>
                    <a:lstStyle/>
                    <a:p>
                      <a:r>
                        <a:rPr lang="en-US" sz="1000"/>
                        <a:t>388936</a:t>
                      </a:r>
                    </a:p>
                  </a:txBody>
                  <a:tcPr/>
                </a:tc>
                <a:tc>
                  <a:txBody>
                    <a:bodyPr/>
                    <a:lstStyle/>
                    <a:p>
                      <a:r>
                        <a:rPr lang="en-US" sz="1000"/>
                        <a:t>988204</a:t>
                      </a:r>
                    </a:p>
                  </a:txBody>
                  <a:tcPr/>
                </a:tc>
                <a:tc>
                  <a:txBody>
                    <a:bodyPr/>
                    <a:lstStyle/>
                    <a:p>
                      <a:r>
                        <a:rPr lang="en-US" sz="1000"/>
                        <a:t>1016712</a:t>
                      </a:r>
                    </a:p>
                  </a:txBody>
                  <a:tcPr/>
                </a:tc>
                <a:tc>
                  <a:txBody>
                    <a:bodyPr/>
                    <a:lstStyle/>
                    <a:p>
                      <a:r>
                        <a:rPr lang="en-US" sz="1000"/>
                        <a:t>3555049</a:t>
                      </a:r>
                    </a:p>
                  </a:txBody>
                  <a:tcPr/>
                </a:tc>
                <a:tc>
                  <a:txBody>
                    <a:bodyPr/>
                    <a:lstStyle/>
                    <a:p>
                      <a:r>
                        <a:rPr lang="en-US" sz="1000"/>
                        <a:t>28912</a:t>
                      </a:r>
                    </a:p>
                  </a:txBody>
                  <a:tcPr/>
                </a:tc>
                <a:tc>
                  <a:txBody>
                    <a:bodyPr/>
                    <a:lstStyle/>
                    <a:p>
                      <a:r>
                        <a:rPr lang="en-US" sz="1000"/>
                        <a:t>11477</a:t>
                      </a:r>
                    </a:p>
                  </a:txBody>
                  <a:tcPr/>
                </a:tc>
                <a:tc>
                  <a:txBody>
                    <a:bodyPr/>
                    <a:lstStyle/>
                    <a:p>
                      <a:r>
                        <a:rPr lang="en-US" sz="1000"/>
                        <a:t>15686</a:t>
                      </a:r>
                    </a:p>
                  </a:txBody>
                  <a:tcPr/>
                </a:tc>
                <a:extLst>
                  <a:ext uri="{0D108BD9-81ED-4DB2-BD59-A6C34878D82A}">
                    <a16:rowId xmlns:a16="http://schemas.microsoft.com/office/drawing/2014/main" val="3504625386"/>
                  </a:ext>
                </a:extLst>
              </a:tr>
              <a:tr h="370840">
                <a:tc>
                  <a:txBody>
                    <a:bodyPr/>
                    <a:lstStyle/>
                    <a:p>
                      <a:r>
                        <a:rPr lang="de-DE" sz="1000" b="1"/>
                        <a:t> Extra 3 - 2019-02-07 12:57:16 </a:t>
                      </a:r>
                      <a:r>
                        <a:rPr lang="de-DE" sz="1000"/>
                        <a:t> 
 Das Bundeskartellamt untersagt Facebook, über WhatsApp und Instagram Daten zu sammeln. Coole Kids setzen aber eh schon auf einen sichereren Messenger-Dienst!</a:t>
                      </a:r>
                      <a:endParaRPr lang="en-US" sz="1000"/>
                    </a:p>
                  </a:txBody>
                  <a:tcPr/>
                </a:tc>
                <a:tc>
                  <a:txBody>
                    <a:bodyPr/>
                    <a:lstStyle/>
                    <a:p>
                      <a:r>
                        <a:rPr lang="en-US" sz="1000"/>
                        <a:t>1072671</a:t>
                      </a:r>
                    </a:p>
                  </a:txBody>
                  <a:tcPr/>
                </a:tc>
                <a:tc>
                  <a:txBody>
                    <a:bodyPr/>
                    <a:lstStyle/>
                    <a:p>
                      <a:r>
                        <a:rPr lang="en-US" sz="1000"/>
                        <a:t>0</a:t>
                      </a:r>
                    </a:p>
                  </a:txBody>
                  <a:tcPr/>
                </a:tc>
                <a:tc>
                  <a:txBody>
                    <a:bodyPr/>
                    <a:lstStyle/>
                    <a:p>
                      <a:r>
                        <a:rPr lang="en-US" sz="1000"/>
                        <a:t>1804830</a:t>
                      </a:r>
                    </a:p>
                  </a:txBody>
                  <a:tcPr/>
                </a:tc>
                <a:tc>
                  <a:txBody>
                    <a:bodyPr/>
                    <a:lstStyle/>
                    <a:p>
                      <a:r>
                        <a:rPr lang="en-US" sz="1000"/>
                        <a:t>01:18</a:t>
                      </a:r>
                    </a:p>
                  </a:txBody>
                  <a:tcPr/>
                </a:tc>
                <a:tc>
                  <a:txBody>
                    <a:bodyPr/>
                    <a:lstStyle/>
                    <a:p>
                      <a:r>
                        <a:rPr lang="en-US" sz="1000"/>
                        <a:t>26 %</a:t>
                      </a:r>
                    </a:p>
                  </a:txBody>
                  <a:tcPr/>
                </a:tc>
                <a:tc>
                  <a:txBody>
                    <a:bodyPr/>
                    <a:lstStyle/>
                    <a:p>
                      <a:r>
                        <a:rPr lang="en-US" sz="1000"/>
                        <a:t>360146</a:t>
                      </a:r>
                    </a:p>
                  </a:txBody>
                  <a:tcPr/>
                </a:tc>
                <a:tc>
                  <a:txBody>
                    <a:bodyPr/>
                    <a:lstStyle/>
                    <a:p>
                      <a:r>
                        <a:rPr lang="en-US" sz="1000"/>
                        <a:t>770910</a:t>
                      </a:r>
                    </a:p>
                  </a:txBody>
                  <a:tcPr/>
                </a:tc>
                <a:tc>
                  <a:txBody>
                    <a:bodyPr/>
                    <a:lstStyle/>
                    <a:p>
                      <a:r>
                        <a:rPr lang="en-US" sz="1000"/>
                        <a:t>673774</a:t>
                      </a:r>
                    </a:p>
                  </a:txBody>
                  <a:tcPr/>
                </a:tc>
                <a:tc>
                  <a:txBody>
                    <a:bodyPr/>
                    <a:lstStyle/>
                    <a:p>
                      <a:r>
                        <a:rPr lang="en-US" sz="1000"/>
                        <a:t>3072517</a:t>
                      </a:r>
                    </a:p>
                  </a:txBody>
                  <a:tcPr/>
                </a:tc>
                <a:tc>
                  <a:txBody>
                    <a:bodyPr/>
                    <a:lstStyle/>
                    <a:p>
                      <a:r>
                        <a:rPr lang="en-US" sz="1000"/>
                        <a:t>20516</a:t>
                      </a:r>
                    </a:p>
                  </a:txBody>
                  <a:tcPr/>
                </a:tc>
                <a:tc>
                  <a:txBody>
                    <a:bodyPr/>
                    <a:lstStyle/>
                    <a:p>
                      <a:r>
                        <a:rPr lang="en-US" sz="1000"/>
                        <a:t>4167</a:t>
                      </a:r>
                    </a:p>
                  </a:txBody>
                  <a:tcPr/>
                </a:tc>
                <a:tc>
                  <a:txBody>
                    <a:bodyPr/>
                    <a:lstStyle/>
                    <a:p>
                      <a:r>
                        <a:rPr lang="en-US" sz="1000"/>
                        <a:t>15415</a:t>
                      </a:r>
                    </a:p>
                  </a:txBody>
                  <a:tcPr/>
                </a:tc>
                <a:extLst>
                  <a:ext uri="{0D108BD9-81ED-4DB2-BD59-A6C34878D82A}">
                    <a16:rowId xmlns:a16="http://schemas.microsoft.com/office/drawing/2014/main" val="3503713113"/>
                  </a:ext>
                </a:extLst>
              </a:tr>
              <a:tr h="370840">
                <a:tc>
                  <a:txBody>
                    <a:bodyPr/>
                    <a:lstStyle/>
                    <a:p>
                      <a:r>
                        <a:rPr lang="de-DE" sz="1000" b="1"/>
                        <a:t> Extra 3 - 2019-01-10 14:09:14 </a:t>
                      </a:r>
                      <a:r>
                        <a:rPr lang="de-DE" sz="1000"/>
                        <a:t> 
 Brennpunkt zum Schneechaos? Können wir auch.
#AlleJahrewieder #Oldiebutgoldie</a:t>
                      </a:r>
                      <a:endParaRPr lang="en-US" sz="1000"/>
                    </a:p>
                  </a:txBody>
                  <a:tcPr/>
                </a:tc>
                <a:tc>
                  <a:txBody>
                    <a:bodyPr/>
                    <a:lstStyle/>
                    <a:p>
                      <a:r>
                        <a:rPr lang="en-US" sz="1000"/>
                        <a:t>1013141</a:t>
                      </a:r>
                    </a:p>
                  </a:txBody>
                  <a:tcPr/>
                </a:tc>
                <a:tc>
                  <a:txBody>
                    <a:bodyPr/>
                    <a:lstStyle/>
                    <a:p>
                      <a:r>
                        <a:rPr lang="en-US" sz="1000"/>
                        <a:t>0</a:t>
                      </a:r>
                    </a:p>
                  </a:txBody>
                  <a:tcPr/>
                </a:tc>
                <a:tc>
                  <a:txBody>
                    <a:bodyPr/>
                    <a:lstStyle/>
                    <a:p>
                      <a:r>
                        <a:rPr lang="en-US" sz="1000"/>
                        <a:t>2056427</a:t>
                      </a:r>
                    </a:p>
                  </a:txBody>
                  <a:tcPr/>
                </a:tc>
                <a:tc>
                  <a:txBody>
                    <a:bodyPr/>
                    <a:lstStyle/>
                    <a:p>
                      <a:r>
                        <a:rPr lang="en-US" sz="1000"/>
                        <a:t>03:08</a:t>
                      </a:r>
                    </a:p>
                  </a:txBody>
                  <a:tcPr/>
                </a:tc>
                <a:tc>
                  <a:txBody>
                    <a:bodyPr/>
                    <a:lstStyle/>
                    <a:p>
                      <a:r>
                        <a:rPr lang="en-US" sz="1000"/>
                        <a:t>8 %</a:t>
                      </a:r>
                    </a:p>
                  </a:txBody>
                  <a:tcPr/>
                </a:tc>
                <a:tc>
                  <a:txBody>
                    <a:bodyPr/>
                    <a:lstStyle/>
                    <a:p>
                      <a:r>
                        <a:rPr lang="en-US" sz="1000"/>
                        <a:t>123791</a:t>
                      </a:r>
                    </a:p>
                  </a:txBody>
                  <a:tcPr/>
                </a:tc>
                <a:tc>
                  <a:txBody>
                    <a:bodyPr/>
                    <a:lstStyle/>
                    <a:p>
                      <a:r>
                        <a:rPr lang="en-US" sz="1000"/>
                        <a:t>559274</a:t>
                      </a:r>
                    </a:p>
                  </a:txBody>
                  <a:tcPr/>
                </a:tc>
                <a:tc>
                  <a:txBody>
                    <a:bodyPr/>
                    <a:lstStyle/>
                    <a:p>
                      <a:r>
                        <a:rPr lang="en-US" sz="1000"/>
                        <a:t>1373362</a:t>
                      </a:r>
                    </a:p>
                  </a:txBody>
                  <a:tcPr/>
                </a:tc>
                <a:tc>
                  <a:txBody>
                    <a:bodyPr/>
                    <a:lstStyle/>
                    <a:p>
                      <a:r>
                        <a:rPr lang="en-US" sz="1000"/>
                        <a:t>4381741</a:t>
                      </a:r>
                    </a:p>
                  </a:txBody>
                  <a:tcPr/>
                </a:tc>
                <a:tc>
                  <a:txBody>
                    <a:bodyPr/>
                    <a:lstStyle/>
                    <a:p>
                      <a:r>
                        <a:rPr lang="en-US" sz="1000"/>
                        <a:t>36413</a:t>
                      </a:r>
                    </a:p>
                  </a:txBody>
                  <a:tcPr/>
                </a:tc>
                <a:tc>
                  <a:txBody>
                    <a:bodyPr/>
                    <a:lstStyle/>
                    <a:p>
                      <a:r>
                        <a:rPr lang="en-US" sz="1000"/>
                        <a:t>11955</a:t>
                      </a:r>
                    </a:p>
                  </a:txBody>
                  <a:tcPr/>
                </a:tc>
                <a:tc>
                  <a:txBody>
                    <a:bodyPr/>
                    <a:lstStyle/>
                    <a:p>
                      <a:r>
                        <a:rPr lang="en-US" sz="1000"/>
                        <a:t>30494</a:t>
                      </a:r>
                    </a:p>
                  </a:txBody>
                  <a:tcPr/>
                </a:tc>
                <a:extLst>
                  <a:ext uri="{0D108BD9-81ED-4DB2-BD59-A6C34878D82A}">
                    <a16:rowId xmlns:a16="http://schemas.microsoft.com/office/drawing/2014/main" val="1632735236"/>
                  </a:ext>
                </a:extLst>
              </a:tr>
              <a:tr h="370840">
                <a:tc>
                  <a:txBody>
                    <a:bodyPr/>
                    <a:lstStyle/>
                    <a:p>
                      <a:r>
                        <a:rPr lang="de-DE" sz="1000" b="1"/>
                        <a:t> Extra 3 - 2019-03-06 14:43:30 </a:t>
                      </a:r>
                      <a:r>
                        <a:rPr lang="de-DE" sz="1000"/>
                        <a:t> 
 Morgen ist Weltfrauentag und es ist noch immer ungelöst!</a:t>
                      </a:r>
                      <a:endParaRPr lang="en-US" sz="1000"/>
                    </a:p>
                  </a:txBody>
                  <a:tcPr/>
                </a:tc>
                <a:tc>
                  <a:txBody>
                    <a:bodyPr/>
                    <a:lstStyle/>
                    <a:p>
                      <a:r>
                        <a:rPr lang="en-US" sz="1000"/>
                        <a:t>980428</a:t>
                      </a:r>
                    </a:p>
                  </a:txBody>
                  <a:tcPr/>
                </a:tc>
                <a:tc>
                  <a:txBody>
                    <a:bodyPr/>
                    <a:lstStyle/>
                    <a:p>
                      <a:r>
                        <a:rPr lang="en-US" sz="1000"/>
                        <a:t>0</a:t>
                      </a:r>
                    </a:p>
                  </a:txBody>
                  <a:tcPr/>
                </a:tc>
                <a:tc>
                  <a:txBody>
                    <a:bodyPr/>
                    <a:lstStyle/>
                    <a:p>
                      <a:r>
                        <a:rPr lang="en-US" sz="1000"/>
                        <a:t>1738232</a:t>
                      </a:r>
                    </a:p>
                  </a:txBody>
                  <a:tcPr/>
                </a:tc>
                <a:tc>
                  <a:txBody>
                    <a:bodyPr/>
                    <a:lstStyle/>
                    <a:p>
                      <a:r>
                        <a:rPr lang="en-US" sz="1000"/>
                        <a:t>02:03</a:t>
                      </a:r>
                    </a:p>
                  </a:txBody>
                  <a:tcPr/>
                </a:tc>
                <a:tc>
                  <a:txBody>
                    <a:bodyPr/>
                    <a:lstStyle/>
                    <a:p>
                      <a:r>
                        <a:rPr lang="en-US" sz="1000"/>
                        <a:t>18 %</a:t>
                      </a:r>
                    </a:p>
                  </a:txBody>
                  <a:tcPr/>
                </a:tc>
                <a:tc>
                  <a:txBody>
                    <a:bodyPr/>
                    <a:lstStyle/>
                    <a:p>
                      <a:r>
                        <a:rPr lang="en-US" sz="1000"/>
                        <a:t>268769</a:t>
                      </a:r>
                    </a:p>
                  </a:txBody>
                  <a:tcPr/>
                </a:tc>
                <a:tc>
                  <a:txBody>
                    <a:bodyPr/>
                    <a:lstStyle/>
                    <a:p>
                      <a:r>
                        <a:rPr lang="en-US" sz="1000"/>
                        <a:t>596556</a:t>
                      </a:r>
                    </a:p>
                  </a:txBody>
                  <a:tcPr/>
                </a:tc>
                <a:tc>
                  <a:txBody>
                    <a:bodyPr/>
                    <a:lstStyle/>
                    <a:p>
                      <a:r>
                        <a:rPr lang="en-US" sz="1000"/>
                        <a:t>872907</a:t>
                      </a:r>
                    </a:p>
                  </a:txBody>
                  <a:tcPr/>
                </a:tc>
                <a:tc>
                  <a:txBody>
                    <a:bodyPr/>
                    <a:lstStyle/>
                    <a:p>
                      <a:r>
                        <a:rPr lang="en-US" sz="1000"/>
                        <a:t>2695256</a:t>
                      </a:r>
                    </a:p>
                  </a:txBody>
                  <a:tcPr/>
                </a:tc>
                <a:tc>
                  <a:txBody>
                    <a:bodyPr/>
                    <a:lstStyle/>
                    <a:p>
                      <a:r>
                        <a:rPr lang="en-US" sz="1000"/>
                        <a:t>21100</a:t>
                      </a:r>
                    </a:p>
                  </a:txBody>
                  <a:tcPr/>
                </a:tc>
                <a:tc>
                  <a:txBody>
                    <a:bodyPr/>
                    <a:lstStyle/>
                    <a:p>
                      <a:r>
                        <a:rPr lang="en-US" sz="1000"/>
                        <a:t>10960</a:t>
                      </a:r>
                    </a:p>
                  </a:txBody>
                  <a:tcPr/>
                </a:tc>
                <a:tc>
                  <a:txBody>
                    <a:bodyPr/>
                    <a:lstStyle/>
                    <a:p>
                      <a:r>
                        <a:rPr lang="en-US" sz="1000"/>
                        <a:t>17449</a:t>
                      </a:r>
                    </a:p>
                  </a:txBody>
                  <a:tcPr/>
                </a:tc>
                <a:extLst>
                  <a:ext uri="{0D108BD9-81ED-4DB2-BD59-A6C34878D82A}">
                    <a16:rowId xmlns:a16="http://schemas.microsoft.com/office/drawing/2014/main" val="3574554336"/>
                  </a:ext>
                </a:extLst>
              </a:tr>
            </a:tbl>
          </a:graphicData>
        </a:graphic>
      </p:graphicFrame>
      <p:sp>
        <p:nvSpPr>
          <p:cNvPr id="4" name="Text Placeholder 3">
            <a:extLst>
              <a:ext uri="{FF2B5EF4-FFF2-40B4-BE49-F238E27FC236}">
                <a16:creationId xmlns:a16="http://schemas.microsoft.com/office/drawing/2014/main" id="{C28DC5A5-E037-4B51-BFC9-B88AA2005282}"/>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3347549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2187</Words>
  <Application>Microsoft Office PowerPoint</Application>
  <PresentationFormat>On-screen Show (4:3)</PresentationFormat>
  <Paragraphs>1021</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MeFo - Facebook - Social Media - Evaluation</vt:lpstr>
      <vt:lpstr>Facebook Profil - Potenz.Reichw.,Aktive Nutzer,I-Rate,Fans | extra 3</vt:lpstr>
      <vt:lpstr>Facebook Anzahl Post, Reaktionen (Kommentare, Shares, Likes) - FB Insights | extra 3</vt:lpstr>
      <vt:lpstr>Facebook Profil - Fans | extra 3</vt:lpstr>
      <vt:lpstr>Facebook Profil - Potenzielle Reichweite | extra 3</vt:lpstr>
      <vt:lpstr>Facebook Profil - Aktive Nutzer | extra 3</vt:lpstr>
      <vt:lpstr>Facebook Profil - Video-Starts ab 10 Sek. | extra 3</vt:lpstr>
      <vt:lpstr>Facebook Profil - Durchschnitt Potenzi. Reichweite pro Tag | extra 3</vt:lpstr>
      <vt:lpstr>Facebook Distributionstyp - FB Insights | extra 3</vt:lpstr>
      <vt:lpstr>Facebook Distributionstyp - Tabelle - FB Insights | extra 3</vt:lpstr>
      <vt:lpstr>Facebook Eigene Posts - Shares - Export | extra 3 - 1 of 5</vt:lpstr>
      <vt:lpstr>Facebook Eigene Posts - Shares - Export | extra 3 - 2 of 5</vt:lpstr>
      <vt:lpstr>Facebook Eigene Posts - Shares - Export | extra 3 - 3 of 5</vt:lpstr>
      <vt:lpstr>Facebook Eigene Posts - Shares - Export | extra 3 - 4 of 5</vt:lpstr>
      <vt:lpstr>Facebook Eigene Posts - Shares - Export | extra 3 - 5 of 5</vt:lpstr>
      <vt:lpstr>Facebook Eigene Posts - Kommentare - Export | extra 3</vt:lpstr>
      <vt:lpstr>Facebook Eigene Posts - Videostartrate - Export | extra 3</vt:lpstr>
      <vt:lpstr>Facebook Eigene Posts - Videostartrate - Flop - Export | extra 3</vt:lpstr>
      <vt:lpstr>Facebook Eigene Posts - Potenzielle Reichweite - Export | extra 3</vt:lpstr>
      <vt:lpstr>Facebook Eigene Posts - Aktive Nutzer - Export | extra 3</vt:lpstr>
      <vt:lpstr>Facebook Eigene Posts - I-Rate Aktive Nutzer - Export | extra 3</vt:lpstr>
      <vt:lpstr>Facebook Eigene Posts - I-Rate Aktive Nutzer-Flop - Export | extra 3</vt:lpstr>
      <vt:lpstr>Facebook Eigene Post - Summe Interaktionen - Export | extra 3</vt:lpstr>
      <vt:lpstr>Facebook Eigene Posts - Reaktionen - Export | extra 3 - 1 of 3</vt:lpstr>
      <vt:lpstr>Facebook Eigene Posts - Reaktionen - Export | extra 3 - 2 of 3</vt:lpstr>
      <vt:lpstr>Facebook Eigene Posts - Reaktionen - Export | extra 3 - 3 of 3</vt:lpstr>
      <vt:lpstr>Eigene Posts - Videostarts - Profil-bezogene Nutzung | extra 3</vt:lpstr>
      <vt:lpstr>Facebook Eigene Videos - Crossposts (ohne Ersteller) - Export | extra 3</vt:lpstr>
      <vt:lpstr>Facebook Eigene Videos - Crossposts (nur Ersteller) - Export  | extra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2019-04-02T13:04:10Z</dcterms:created>
  <dcterms:modified xsi:type="dcterms:W3CDTF">2019-04-02T13:06:49Z</dcterms:modified>
</cp:coreProperties>
</file>