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2" r:id="rId26"/>
    <p:sldId id="283" r:id="rId27"/>
    <p:sldId id="284" r:id="rId28"/>
    <p:sldId id="285" r:id="rId29"/>
    <p:sldId id="286"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 3</c:v>
                </c:pt>
              </c:strCache>
            </c:strRef>
          </c:tx>
          <c:spPr>
            <a:ln w="28575" cap="rnd">
              <a:solidFill>
                <a:schemeClr val="accent1"/>
              </a:solidFill>
              <a:round/>
            </a:ln>
            <a:effectLst/>
          </c:spPr>
          <c:marker>
            <c:symbol val="none"/>
          </c:marker>
          <c:cat>
            <c:strRef>
              <c:f>Sheet1!$A$2:$A$91</c:f>
              <c:strCache>
                <c:ptCount val="90"/>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strCache>
            </c:strRef>
          </c:cat>
          <c:val>
            <c:numRef>
              <c:f>Sheet1!$B$2:$B$91</c:f>
              <c:numCache>
                <c:formatCode>General</c:formatCode>
                <c:ptCount val="90"/>
                <c:pt idx="0">
                  <c:v>864217</c:v>
                </c:pt>
                <c:pt idx="1">
                  <c:v>864464</c:v>
                </c:pt>
                <c:pt idx="2">
                  <c:v>864667</c:v>
                </c:pt>
                <c:pt idx="3">
                  <c:v>864777</c:v>
                </c:pt>
                <c:pt idx="4">
                  <c:v>864922</c:v>
                </c:pt>
                <c:pt idx="5">
                  <c:v>865128</c:v>
                </c:pt>
                <c:pt idx="6">
                  <c:v>865302</c:v>
                </c:pt>
                <c:pt idx="7">
                  <c:v>865570</c:v>
                </c:pt>
                <c:pt idx="8">
                  <c:v>865784</c:v>
                </c:pt>
                <c:pt idx="9">
                  <c:v>866296</c:v>
                </c:pt>
                <c:pt idx="10">
                  <c:v>866997</c:v>
                </c:pt>
                <c:pt idx="11">
                  <c:v>867606</c:v>
                </c:pt>
                <c:pt idx="12">
                  <c:v>868287</c:v>
                </c:pt>
                <c:pt idx="13">
                  <c:v>868620</c:v>
                </c:pt>
                <c:pt idx="14">
                  <c:v>868927</c:v>
                </c:pt>
                <c:pt idx="15">
                  <c:v>869398</c:v>
                </c:pt>
                <c:pt idx="16">
                  <c:v>869729</c:v>
                </c:pt>
                <c:pt idx="17">
                  <c:v>870041</c:v>
                </c:pt>
                <c:pt idx="18">
                  <c:v>870352</c:v>
                </c:pt>
                <c:pt idx="19">
                  <c:v>870783</c:v>
                </c:pt>
                <c:pt idx="20">
                  <c:v>871067</c:v>
                </c:pt>
                <c:pt idx="21">
                  <c:v>871334</c:v>
                </c:pt>
                <c:pt idx="22">
                  <c:v>871681</c:v>
                </c:pt>
                <c:pt idx="23">
                  <c:v>872186</c:v>
                </c:pt>
                <c:pt idx="24">
                  <c:v>872807</c:v>
                </c:pt>
                <c:pt idx="25">
                  <c:v>873380</c:v>
                </c:pt>
                <c:pt idx="26">
                  <c:v>873927</c:v>
                </c:pt>
                <c:pt idx="27">
                  <c:v>874190</c:v>
                </c:pt>
                <c:pt idx="28">
                  <c:v>874361</c:v>
                </c:pt>
                <c:pt idx="29">
                  <c:v>874574</c:v>
                </c:pt>
                <c:pt idx="30">
                  <c:v>874816</c:v>
                </c:pt>
                <c:pt idx="31">
                  <c:v>875006</c:v>
                </c:pt>
                <c:pt idx="32">
                  <c:v>875278</c:v>
                </c:pt>
                <c:pt idx="33">
                  <c:v>875506</c:v>
                </c:pt>
                <c:pt idx="34">
                  <c:v>875747</c:v>
                </c:pt>
                <c:pt idx="35">
                  <c:v>875955</c:v>
                </c:pt>
                <c:pt idx="36">
                  <c:v>876069</c:v>
                </c:pt>
                <c:pt idx="37">
                  <c:v>876315</c:v>
                </c:pt>
                <c:pt idx="38">
                  <c:v>876530</c:v>
                </c:pt>
                <c:pt idx="39">
                  <c:v>876690</c:v>
                </c:pt>
                <c:pt idx="40">
                  <c:v>876882</c:v>
                </c:pt>
                <c:pt idx="41">
                  <c:v>877229</c:v>
                </c:pt>
                <c:pt idx="42">
                  <c:v>877520</c:v>
                </c:pt>
                <c:pt idx="43">
                  <c:v>877720</c:v>
                </c:pt>
                <c:pt idx="44">
                  <c:v>877984</c:v>
                </c:pt>
                <c:pt idx="45">
                  <c:v>878149</c:v>
                </c:pt>
                <c:pt idx="46">
                  <c:v>878317</c:v>
                </c:pt>
                <c:pt idx="47">
                  <c:v>878571</c:v>
                </c:pt>
                <c:pt idx="48">
                  <c:v>878786</c:v>
                </c:pt>
                <c:pt idx="49">
                  <c:v>878983</c:v>
                </c:pt>
                <c:pt idx="50">
                  <c:v>879215</c:v>
                </c:pt>
                <c:pt idx="51">
                  <c:v>879453</c:v>
                </c:pt>
                <c:pt idx="52">
                  <c:v>879670</c:v>
                </c:pt>
                <c:pt idx="53">
                  <c:v>879837</c:v>
                </c:pt>
                <c:pt idx="54">
                  <c:v>880096</c:v>
                </c:pt>
                <c:pt idx="55">
                  <c:v>880289</c:v>
                </c:pt>
                <c:pt idx="56">
                  <c:v>880403</c:v>
                </c:pt>
                <c:pt idx="57">
                  <c:v>880586</c:v>
                </c:pt>
                <c:pt idx="58">
                  <c:v>880819</c:v>
                </c:pt>
                <c:pt idx="59">
                  <c:v>881129</c:v>
                </c:pt>
                <c:pt idx="60">
                  <c:v>881314</c:v>
                </c:pt>
                <c:pt idx="61">
                  <c:v>881582</c:v>
                </c:pt>
                <c:pt idx="62">
                  <c:v>881711</c:v>
                </c:pt>
                <c:pt idx="63">
                  <c:v>881820</c:v>
                </c:pt>
                <c:pt idx="64">
                  <c:v>881933</c:v>
                </c:pt>
                <c:pt idx="65">
                  <c:v>882412</c:v>
                </c:pt>
                <c:pt idx="66">
                  <c:v>883025</c:v>
                </c:pt>
                <c:pt idx="67">
                  <c:v>883353</c:v>
                </c:pt>
                <c:pt idx="68">
                  <c:v>883608</c:v>
                </c:pt>
                <c:pt idx="69">
                  <c:v>883807</c:v>
                </c:pt>
                <c:pt idx="70">
                  <c:v>883940</c:v>
                </c:pt>
                <c:pt idx="71">
                  <c:v>884080</c:v>
                </c:pt>
                <c:pt idx="72">
                  <c:v>884283</c:v>
                </c:pt>
                <c:pt idx="73">
                  <c:v>884485</c:v>
                </c:pt>
                <c:pt idx="74">
                  <c:v>884654</c:v>
                </c:pt>
                <c:pt idx="75">
                  <c:v>884773</c:v>
                </c:pt>
                <c:pt idx="76">
                  <c:v>884878</c:v>
                </c:pt>
                <c:pt idx="77">
                  <c:v>884947</c:v>
                </c:pt>
                <c:pt idx="78">
                  <c:v>885052</c:v>
                </c:pt>
                <c:pt idx="79">
                  <c:v>885160</c:v>
                </c:pt>
                <c:pt idx="80">
                  <c:v>885276</c:v>
                </c:pt>
                <c:pt idx="81">
                  <c:v>885406</c:v>
                </c:pt>
                <c:pt idx="82">
                  <c:v>885547</c:v>
                </c:pt>
                <c:pt idx="83">
                  <c:v>885599</c:v>
                </c:pt>
                <c:pt idx="84">
                  <c:v>885688</c:v>
                </c:pt>
                <c:pt idx="85">
                  <c:v>885777</c:v>
                </c:pt>
                <c:pt idx="86">
                  <c:v>885862</c:v>
                </c:pt>
                <c:pt idx="87">
                  <c:v>885917</c:v>
                </c:pt>
                <c:pt idx="88">
                  <c:v>885997</c:v>
                </c:pt>
                <c:pt idx="89">
                  <c:v>886120</c:v>
                </c:pt>
              </c:numCache>
            </c:numRef>
          </c:val>
          <c:smooth val="0"/>
          <c:extLst>
            <c:ext xmlns:c16="http://schemas.microsoft.com/office/drawing/2014/chart" uri="{C3380CC4-5D6E-409C-BE32-E72D297353CC}">
              <c16:uniqueId val="{00000000-0617-43A8-B7E8-830CA724A39E}"/>
            </c:ext>
          </c:extLst>
        </c:ser>
        <c:dLbls>
          <c:showLegendKey val="0"/>
          <c:showVal val="0"/>
          <c:showCatName val="0"/>
          <c:showSerName val="0"/>
          <c:showPercent val="0"/>
          <c:showBubbleSize val="0"/>
        </c:dLbls>
        <c:smooth val="0"/>
        <c:axId val="344027608"/>
        <c:axId val="344027936"/>
      </c:lineChart>
      <c:catAx>
        <c:axId val="344027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027936"/>
        <c:crosses val="autoZero"/>
        <c:auto val="1"/>
        <c:lblAlgn val="ctr"/>
        <c:lblOffset val="100"/>
        <c:noMultiLvlLbl val="0"/>
      </c:catAx>
      <c:valAx>
        <c:axId val="344027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027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 3</c:v>
                </c:pt>
              </c:strCache>
            </c:strRef>
          </c:tx>
          <c:spPr>
            <a:ln w="28575" cap="rnd">
              <a:solidFill>
                <a:schemeClr val="accent1"/>
              </a:solidFill>
              <a:round/>
            </a:ln>
            <a:effectLst/>
          </c:spPr>
          <c:marker>
            <c:symbol val="none"/>
          </c:marker>
          <c:cat>
            <c:strRef>
              <c:f>Sheet1!$A$2:$A$91</c:f>
              <c:strCache>
                <c:ptCount val="90"/>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strCache>
            </c:strRef>
          </c:cat>
          <c:val>
            <c:numRef>
              <c:f>Sheet1!$B$2:$B$91</c:f>
              <c:numCache>
                <c:formatCode>General</c:formatCode>
                <c:ptCount val="90"/>
                <c:pt idx="0">
                  <c:v>712267</c:v>
                </c:pt>
                <c:pt idx="1">
                  <c:v>557672</c:v>
                </c:pt>
                <c:pt idx="2">
                  <c:v>534721</c:v>
                </c:pt>
                <c:pt idx="3">
                  <c:v>581759</c:v>
                </c:pt>
                <c:pt idx="4">
                  <c:v>396714</c:v>
                </c:pt>
                <c:pt idx="5">
                  <c:v>420064</c:v>
                </c:pt>
                <c:pt idx="6">
                  <c:v>791746</c:v>
                </c:pt>
                <c:pt idx="7">
                  <c:v>845085</c:v>
                </c:pt>
                <c:pt idx="8">
                  <c:v>890512</c:v>
                </c:pt>
                <c:pt idx="9">
                  <c:v>1434706</c:v>
                </c:pt>
                <c:pt idx="10">
                  <c:v>1563802</c:v>
                </c:pt>
                <c:pt idx="11">
                  <c:v>1267437</c:v>
                </c:pt>
                <c:pt idx="12">
                  <c:v>1567574</c:v>
                </c:pt>
                <c:pt idx="13">
                  <c:v>1061881</c:v>
                </c:pt>
                <c:pt idx="14">
                  <c:v>1176921</c:v>
                </c:pt>
                <c:pt idx="15">
                  <c:v>1210831</c:v>
                </c:pt>
                <c:pt idx="16">
                  <c:v>1164221</c:v>
                </c:pt>
                <c:pt idx="17">
                  <c:v>1309756</c:v>
                </c:pt>
                <c:pt idx="18">
                  <c:v>1223648</c:v>
                </c:pt>
                <c:pt idx="19">
                  <c:v>1277921</c:v>
                </c:pt>
                <c:pt idx="20">
                  <c:v>1119882</c:v>
                </c:pt>
                <c:pt idx="21">
                  <c:v>999638</c:v>
                </c:pt>
                <c:pt idx="22">
                  <c:v>1159893</c:v>
                </c:pt>
                <c:pt idx="23">
                  <c:v>1370846</c:v>
                </c:pt>
                <c:pt idx="24">
                  <c:v>1554210</c:v>
                </c:pt>
                <c:pt idx="25">
                  <c:v>1178275</c:v>
                </c:pt>
                <c:pt idx="26">
                  <c:v>1068864</c:v>
                </c:pt>
                <c:pt idx="27">
                  <c:v>1143423</c:v>
                </c:pt>
                <c:pt idx="28">
                  <c:v>1211343</c:v>
                </c:pt>
                <c:pt idx="29">
                  <c:v>1119055</c:v>
                </c:pt>
                <c:pt idx="30">
                  <c:v>962405</c:v>
                </c:pt>
                <c:pt idx="31">
                  <c:v>985193</c:v>
                </c:pt>
                <c:pt idx="32">
                  <c:v>881973</c:v>
                </c:pt>
                <c:pt idx="33">
                  <c:v>995933</c:v>
                </c:pt>
                <c:pt idx="34">
                  <c:v>1123742</c:v>
                </c:pt>
                <c:pt idx="35">
                  <c:v>1089450</c:v>
                </c:pt>
                <c:pt idx="36">
                  <c:v>993983</c:v>
                </c:pt>
                <c:pt idx="37">
                  <c:v>1199721</c:v>
                </c:pt>
                <c:pt idx="38">
                  <c:v>1143140</c:v>
                </c:pt>
                <c:pt idx="39">
                  <c:v>927119</c:v>
                </c:pt>
                <c:pt idx="40">
                  <c:v>1156531</c:v>
                </c:pt>
                <c:pt idx="41">
                  <c:v>1656760</c:v>
                </c:pt>
                <c:pt idx="42">
                  <c:v>1851718</c:v>
                </c:pt>
                <c:pt idx="43">
                  <c:v>1652536</c:v>
                </c:pt>
                <c:pt idx="44">
                  <c:v>1885463</c:v>
                </c:pt>
                <c:pt idx="45">
                  <c:v>1530972</c:v>
                </c:pt>
                <c:pt idx="46">
                  <c:v>1152316</c:v>
                </c:pt>
                <c:pt idx="47">
                  <c:v>1518492</c:v>
                </c:pt>
                <c:pt idx="48">
                  <c:v>1537781</c:v>
                </c:pt>
                <c:pt idx="49">
                  <c:v>1499558</c:v>
                </c:pt>
                <c:pt idx="50">
                  <c:v>1635163</c:v>
                </c:pt>
                <c:pt idx="51">
                  <c:v>1612046</c:v>
                </c:pt>
                <c:pt idx="52">
                  <c:v>1232061</c:v>
                </c:pt>
                <c:pt idx="53">
                  <c:v>1216843</c:v>
                </c:pt>
                <c:pt idx="54">
                  <c:v>1190224</c:v>
                </c:pt>
                <c:pt idx="55">
                  <c:v>1085783</c:v>
                </c:pt>
                <c:pt idx="56">
                  <c:v>1052051</c:v>
                </c:pt>
                <c:pt idx="57">
                  <c:v>1112983</c:v>
                </c:pt>
                <c:pt idx="58">
                  <c:v>1114363</c:v>
                </c:pt>
                <c:pt idx="59">
                  <c:v>1380652</c:v>
                </c:pt>
                <c:pt idx="60">
                  <c:v>1094544</c:v>
                </c:pt>
                <c:pt idx="61">
                  <c:v>1155713</c:v>
                </c:pt>
                <c:pt idx="62">
                  <c:v>1060443</c:v>
                </c:pt>
                <c:pt idx="63">
                  <c:v>892060</c:v>
                </c:pt>
                <c:pt idx="64">
                  <c:v>820865</c:v>
                </c:pt>
                <c:pt idx="65">
                  <c:v>1659665</c:v>
                </c:pt>
                <c:pt idx="66">
                  <c:v>1971414</c:v>
                </c:pt>
                <c:pt idx="67">
                  <c:v>1417567</c:v>
                </c:pt>
                <c:pt idx="68">
                  <c:v>1263184</c:v>
                </c:pt>
                <c:pt idx="69">
                  <c:v>1156470</c:v>
                </c:pt>
                <c:pt idx="70">
                  <c:v>941264</c:v>
                </c:pt>
                <c:pt idx="71">
                  <c:v>943116</c:v>
                </c:pt>
                <c:pt idx="72">
                  <c:v>1027464</c:v>
                </c:pt>
                <c:pt idx="73">
                  <c:v>1021453</c:v>
                </c:pt>
                <c:pt idx="74">
                  <c:v>879113</c:v>
                </c:pt>
                <c:pt idx="75">
                  <c:v>871107</c:v>
                </c:pt>
                <c:pt idx="76">
                  <c:v>790212</c:v>
                </c:pt>
                <c:pt idx="77">
                  <c:v>685526</c:v>
                </c:pt>
                <c:pt idx="78">
                  <c:v>616233</c:v>
                </c:pt>
                <c:pt idx="79">
                  <c:v>647710</c:v>
                </c:pt>
                <c:pt idx="80">
                  <c:v>706811</c:v>
                </c:pt>
                <c:pt idx="81">
                  <c:v>731359</c:v>
                </c:pt>
                <c:pt idx="82">
                  <c:v>617427</c:v>
                </c:pt>
                <c:pt idx="83">
                  <c:v>728044</c:v>
                </c:pt>
                <c:pt idx="84">
                  <c:v>730879</c:v>
                </c:pt>
                <c:pt idx="85">
                  <c:v>646501</c:v>
                </c:pt>
                <c:pt idx="86">
                  <c:v>574615</c:v>
                </c:pt>
                <c:pt idx="87">
                  <c:v>596877</c:v>
                </c:pt>
                <c:pt idx="88">
                  <c:v>640962</c:v>
                </c:pt>
                <c:pt idx="89">
                  <c:v>781320</c:v>
                </c:pt>
              </c:numCache>
            </c:numRef>
          </c:val>
          <c:smooth val="0"/>
          <c:extLst>
            <c:ext xmlns:c16="http://schemas.microsoft.com/office/drawing/2014/chart" uri="{C3380CC4-5D6E-409C-BE32-E72D297353CC}">
              <c16:uniqueId val="{00000000-3846-4BCD-91D7-B667A52F52AF}"/>
            </c:ext>
          </c:extLst>
        </c:ser>
        <c:dLbls>
          <c:showLegendKey val="0"/>
          <c:showVal val="0"/>
          <c:showCatName val="0"/>
          <c:showSerName val="0"/>
          <c:showPercent val="0"/>
          <c:showBubbleSize val="0"/>
        </c:dLbls>
        <c:smooth val="0"/>
        <c:axId val="282080184"/>
        <c:axId val="282078544"/>
      </c:lineChart>
      <c:catAx>
        <c:axId val="282080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078544"/>
        <c:crosses val="autoZero"/>
        <c:auto val="1"/>
        <c:lblAlgn val="ctr"/>
        <c:lblOffset val="100"/>
        <c:noMultiLvlLbl val="0"/>
      </c:catAx>
      <c:valAx>
        <c:axId val="282078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080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 3</c:v>
                </c:pt>
              </c:strCache>
            </c:strRef>
          </c:tx>
          <c:spPr>
            <a:ln w="28575" cap="rnd">
              <a:solidFill>
                <a:schemeClr val="accent1"/>
              </a:solidFill>
              <a:round/>
            </a:ln>
            <a:effectLst/>
          </c:spPr>
          <c:marker>
            <c:symbol val="none"/>
          </c:marker>
          <c:cat>
            <c:strRef>
              <c:f>Sheet1!$A$2:$A$91</c:f>
              <c:strCache>
                <c:ptCount val="90"/>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strCache>
            </c:strRef>
          </c:cat>
          <c:val>
            <c:numRef>
              <c:f>Sheet1!$B$2:$B$91</c:f>
              <c:numCache>
                <c:formatCode>General</c:formatCode>
                <c:ptCount val="90"/>
                <c:pt idx="0">
                  <c:v>106731</c:v>
                </c:pt>
                <c:pt idx="1">
                  <c:v>79585</c:v>
                </c:pt>
                <c:pt idx="2">
                  <c:v>56825</c:v>
                </c:pt>
                <c:pt idx="3">
                  <c:v>52985</c:v>
                </c:pt>
                <c:pt idx="4">
                  <c:v>47232</c:v>
                </c:pt>
                <c:pt idx="5">
                  <c:v>49738</c:v>
                </c:pt>
                <c:pt idx="6">
                  <c:v>79662</c:v>
                </c:pt>
                <c:pt idx="7">
                  <c:v>83003</c:v>
                </c:pt>
                <c:pt idx="8">
                  <c:v>99150</c:v>
                </c:pt>
                <c:pt idx="9">
                  <c:v>180012</c:v>
                </c:pt>
                <c:pt idx="10">
                  <c:v>180153</c:v>
                </c:pt>
                <c:pt idx="11">
                  <c:v>125195</c:v>
                </c:pt>
                <c:pt idx="12">
                  <c:v>163427</c:v>
                </c:pt>
                <c:pt idx="13">
                  <c:v>102773</c:v>
                </c:pt>
                <c:pt idx="14">
                  <c:v>137759</c:v>
                </c:pt>
                <c:pt idx="15">
                  <c:v>123319</c:v>
                </c:pt>
                <c:pt idx="16">
                  <c:v>118295</c:v>
                </c:pt>
                <c:pt idx="17">
                  <c:v>143845</c:v>
                </c:pt>
                <c:pt idx="18">
                  <c:v>105555</c:v>
                </c:pt>
                <c:pt idx="19">
                  <c:v>144071</c:v>
                </c:pt>
                <c:pt idx="20">
                  <c:v>130996</c:v>
                </c:pt>
                <c:pt idx="21">
                  <c:v>112381</c:v>
                </c:pt>
                <c:pt idx="22">
                  <c:v>159803</c:v>
                </c:pt>
                <c:pt idx="23">
                  <c:v>204057</c:v>
                </c:pt>
                <c:pt idx="24">
                  <c:v>204646</c:v>
                </c:pt>
                <c:pt idx="25">
                  <c:v>150701</c:v>
                </c:pt>
                <c:pt idx="26">
                  <c:v>131209</c:v>
                </c:pt>
                <c:pt idx="27">
                  <c:v>138928</c:v>
                </c:pt>
                <c:pt idx="28">
                  <c:v>137335</c:v>
                </c:pt>
                <c:pt idx="29">
                  <c:v>118884</c:v>
                </c:pt>
                <c:pt idx="30">
                  <c:v>100272</c:v>
                </c:pt>
                <c:pt idx="31">
                  <c:v>107711</c:v>
                </c:pt>
                <c:pt idx="32">
                  <c:v>94772</c:v>
                </c:pt>
                <c:pt idx="33">
                  <c:v>127428</c:v>
                </c:pt>
                <c:pt idx="34">
                  <c:v>127241</c:v>
                </c:pt>
                <c:pt idx="35">
                  <c:v>87831</c:v>
                </c:pt>
                <c:pt idx="36">
                  <c:v>90477</c:v>
                </c:pt>
                <c:pt idx="37">
                  <c:v>133264</c:v>
                </c:pt>
                <c:pt idx="38">
                  <c:v>98883</c:v>
                </c:pt>
                <c:pt idx="39">
                  <c:v>69356</c:v>
                </c:pt>
                <c:pt idx="40">
                  <c:v>111820</c:v>
                </c:pt>
                <c:pt idx="41">
                  <c:v>187091</c:v>
                </c:pt>
                <c:pt idx="42">
                  <c:v>138587</c:v>
                </c:pt>
                <c:pt idx="43">
                  <c:v>106513</c:v>
                </c:pt>
                <c:pt idx="44">
                  <c:v>147115</c:v>
                </c:pt>
                <c:pt idx="45">
                  <c:v>102592</c:v>
                </c:pt>
                <c:pt idx="46">
                  <c:v>77650</c:v>
                </c:pt>
                <c:pt idx="47">
                  <c:v>117406</c:v>
                </c:pt>
                <c:pt idx="48">
                  <c:v>132577</c:v>
                </c:pt>
                <c:pt idx="49">
                  <c:v>129909</c:v>
                </c:pt>
                <c:pt idx="50">
                  <c:v>130176</c:v>
                </c:pt>
                <c:pt idx="51">
                  <c:v>162277</c:v>
                </c:pt>
                <c:pt idx="52">
                  <c:v>110348</c:v>
                </c:pt>
                <c:pt idx="53">
                  <c:v>112343</c:v>
                </c:pt>
                <c:pt idx="54">
                  <c:v>140026</c:v>
                </c:pt>
                <c:pt idx="55">
                  <c:v>136074</c:v>
                </c:pt>
                <c:pt idx="56">
                  <c:v>142983</c:v>
                </c:pt>
                <c:pt idx="57">
                  <c:v>134096</c:v>
                </c:pt>
                <c:pt idx="58">
                  <c:v>138184</c:v>
                </c:pt>
                <c:pt idx="59">
                  <c:v>156267</c:v>
                </c:pt>
                <c:pt idx="60">
                  <c:v>126439</c:v>
                </c:pt>
                <c:pt idx="61">
                  <c:v>133990</c:v>
                </c:pt>
                <c:pt idx="62">
                  <c:v>132961</c:v>
                </c:pt>
                <c:pt idx="63">
                  <c:v>89843</c:v>
                </c:pt>
                <c:pt idx="64">
                  <c:v>86079</c:v>
                </c:pt>
                <c:pt idx="65">
                  <c:v>187308</c:v>
                </c:pt>
                <c:pt idx="66">
                  <c:v>217309</c:v>
                </c:pt>
                <c:pt idx="67">
                  <c:v>148241</c:v>
                </c:pt>
                <c:pt idx="68">
                  <c:v>146665</c:v>
                </c:pt>
                <c:pt idx="69">
                  <c:v>125557</c:v>
                </c:pt>
                <c:pt idx="70">
                  <c:v>90694</c:v>
                </c:pt>
                <c:pt idx="71">
                  <c:v>85371</c:v>
                </c:pt>
                <c:pt idx="72">
                  <c:v>108209</c:v>
                </c:pt>
                <c:pt idx="73">
                  <c:v>106637</c:v>
                </c:pt>
                <c:pt idx="74">
                  <c:v>83839</c:v>
                </c:pt>
                <c:pt idx="75">
                  <c:v>83584</c:v>
                </c:pt>
                <c:pt idx="76">
                  <c:v>63041</c:v>
                </c:pt>
                <c:pt idx="77">
                  <c:v>56338</c:v>
                </c:pt>
                <c:pt idx="78">
                  <c:v>52356</c:v>
                </c:pt>
                <c:pt idx="79">
                  <c:v>54966</c:v>
                </c:pt>
                <c:pt idx="80">
                  <c:v>44234</c:v>
                </c:pt>
                <c:pt idx="81">
                  <c:v>64680</c:v>
                </c:pt>
                <c:pt idx="82">
                  <c:v>52551</c:v>
                </c:pt>
                <c:pt idx="83">
                  <c:v>60476</c:v>
                </c:pt>
                <c:pt idx="84">
                  <c:v>68743</c:v>
                </c:pt>
                <c:pt idx="85">
                  <c:v>57727</c:v>
                </c:pt>
                <c:pt idx="86">
                  <c:v>44686</c:v>
                </c:pt>
                <c:pt idx="87">
                  <c:v>60105</c:v>
                </c:pt>
                <c:pt idx="88">
                  <c:v>57882</c:v>
                </c:pt>
                <c:pt idx="89">
                  <c:v>75033</c:v>
                </c:pt>
              </c:numCache>
            </c:numRef>
          </c:val>
          <c:smooth val="0"/>
          <c:extLst>
            <c:ext xmlns:c16="http://schemas.microsoft.com/office/drawing/2014/chart" uri="{C3380CC4-5D6E-409C-BE32-E72D297353CC}">
              <c16:uniqueId val="{00000000-D33E-463A-BF28-3E6F7AF733E2}"/>
            </c:ext>
          </c:extLst>
        </c:ser>
        <c:dLbls>
          <c:showLegendKey val="0"/>
          <c:showVal val="0"/>
          <c:showCatName val="0"/>
          <c:showSerName val="0"/>
          <c:showPercent val="0"/>
          <c:showBubbleSize val="0"/>
        </c:dLbls>
        <c:smooth val="0"/>
        <c:axId val="282074280"/>
        <c:axId val="282075920"/>
      </c:lineChart>
      <c:catAx>
        <c:axId val="282074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075920"/>
        <c:crosses val="autoZero"/>
        <c:auto val="1"/>
        <c:lblAlgn val="ctr"/>
        <c:lblOffset val="100"/>
        <c:noMultiLvlLbl val="0"/>
      </c:catAx>
      <c:valAx>
        <c:axId val="282075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074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 3</c:v>
                </c:pt>
              </c:strCache>
            </c:strRef>
          </c:tx>
          <c:spPr>
            <a:ln w="28575" cap="rnd">
              <a:solidFill>
                <a:schemeClr val="accent1"/>
              </a:solidFill>
              <a:round/>
            </a:ln>
            <a:effectLst/>
          </c:spPr>
          <c:marker>
            <c:symbol val="none"/>
          </c:marker>
          <c:cat>
            <c:strRef>
              <c:f>Sheet1!$A$2:$A$91</c:f>
              <c:strCache>
                <c:ptCount val="90"/>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pt idx="31">
                  <c:v>01.02.2019</c:v>
                </c:pt>
                <c:pt idx="32">
                  <c:v>02.02.2019</c:v>
                </c:pt>
                <c:pt idx="33">
                  <c:v>03.02.2019</c:v>
                </c:pt>
                <c:pt idx="34">
                  <c:v>04.02.2019</c:v>
                </c:pt>
                <c:pt idx="35">
                  <c:v>05.02.2019</c:v>
                </c:pt>
                <c:pt idx="36">
                  <c:v>06.02.2019</c:v>
                </c:pt>
                <c:pt idx="37">
                  <c:v>07.02.2019</c:v>
                </c:pt>
                <c:pt idx="38">
                  <c:v>08.02.2019</c:v>
                </c:pt>
                <c:pt idx="39">
                  <c:v>09.02.2019</c:v>
                </c:pt>
                <c:pt idx="40">
                  <c:v>10.02.2019</c:v>
                </c:pt>
                <c:pt idx="41">
                  <c:v>11.02.2019</c:v>
                </c:pt>
                <c:pt idx="42">
                  <c:v>12.02.2019</c:v>
                </c:pt>
                <c:pt idx="43">
                  <c:v>13.02.2019</c:v>
                </c:pt>
                <c:pt idx="44">
                  <c:v>14.02.2019</c:v>
                </c:pt>
                <c:pt idx="45">
                  <c:v>15.02.2019</c:v>
                </c:pt>
                <c:pt idx="46">
                  <c:v>16.02.2019</c:v>
                </c:pt>
                <c:pt idx="47">
                  <c:v>17.02.2019</c:v>
                </c:pt>
                <c:pt idx="48">
                  <c:v>18.02.2019</c:v>
                </c:pt>
                <c:pt idx="49">
                  <c:v>19.02.2019</c:v>
                </c:pt>
                <c:pt idx="50">
                  <c:v>20.02.2019</c:v>
                </c:pt>
                <c:pt idx="51">
                  <c:v>21.02.2019</c:v>
                </c:pt>
                <c:pt idx="52">
                  <c:v>22.02.2019</c:v>
                </c:pt>
                <c:pt idx="53">
                  <c:v>23.02.2019</c:v>
                </c:pt>
                <c:pt idx="54">
                  <c:v>24.02.2019</c:v>
                </c:pt>
                <c:pt idx="55">
                  <c:v>25.02.2019</c:v>
                </c:pt>
                <c:pt idx="56">
                  <c:v>26.02.2019</c:v>
                </c:pt>
                <c:pt idx="57">
                  <c:v>27.02.2019</c:v>
                </c:pt>
                <c:pt idx="58">
                  <c:v>28.02.2019</c:v>
                </c:pt>
                <c:pt idx="59">
                  <c:v>01.03.2019</c:v>
                </c:pt>
                <c:pt idx="60">
                  <c:v>02.03.2019</c:v>
                </c:pt>
                <c:pt idx="61">
                  <c:v>03.03.2019</c:v>
                </c:pt>
                <c:pt idx="62">
                  <c:v>04.03.2019</c:v>
                </c:pt>
                <c:pt idx="63">
                  <c:v>05.03.2019</c:v>
                </c:pt>
                <c:pt idx="64">
                  <c:v>06.03.2019</c:v>
                </c:pt>
                <c:pt idx="65">
                  <c:v>07.03.2019</c:v>
                </c:pt>
                <c:pt idx="66">
                  <c:v>08.03.2019</c:v>
                </c:pt>
                <c:pt idx="67">
                  <c:v>09.03.2019</c:v>
                </c:pt>
                <c:pt idx="68">
                  <c:v>10.03.2019</c:v>
                </c:pt>
                <c:pt idx="69">
                  <c:v>11.03.2019</c:v>
                </c:pt>
                <c:pt idx="70">
                  <c:v>12.03.2019</c:v>
                </c:pt>
                <c:pt idx="71">
                  <c:v>13.03.2019</c:v>
                </c:pt>
                <c:pt idx="72">
                  <c:v>14.03.2019</c:v>
                </c:pt>
                <c:pt idx="73">
                  <c:v>15.03.2019</c:v>
                </c:pt>
                <c:pt idx="74">
                  <c:v>16.03.2019</c:v>
                </c:pt>
                <c:pt idx="75">
                  <c:v>17.03.2019</c:v>
                </c:pt>
                <c:pt idx="76">
                  <c:v>18.03.2019</c:v>
                </c:pt>
                <c:pt idx="77">
                  <c:v>19.03.2019</c:v>
                </c:pt>
                <c:pt idx="78">
                  <c:v>20.03.2019</c:v>
                </c:pt>
                <c:pt idx="79">
                  <c:v>21.03.2019</c:v>
                </c:pt>
                <c:pt idx="80">
                  <c:v>22.03.2019</c:v>
                </c:pt>
                <c:pt idx="81">
                  <c:v>23.03.2019</c:v>
                </c:pt>
                <c:pt idx="82">
                  <c:v>24.03.2019</c:v>
                </c:pt>
                <c:pt idx="83">
                  <c:v>25.03.2019</c:v>
                </c:pt>
                <c:pt idx="84">
                  <c:v>26.03.2019</c:v>
                </c:pt>
                <c:pt idx="85">
                  <c:v>27.03.2019</c:v>
                </c:pt>
                <c:pt idx="86">
                  <c:v>28.03.2019</c:v>
                </c:pt>
                <c:pt idx="87">
                  <c:v>29.03.2019</c:v>
                </c:pt>
                <c:pt idx="88">
                  <c:v>30.03.2019</c:v>
                </c:pt>
                <c:pt idx="89">
                  <c:v>31.03.2019</c:v>
                </c:pt>
              </c:strCache>
            </c:strRef>
          </c:cat>
          <c:val>
            <c:numRef>
              <c:f>Sheet1!$B$2:$B$91</c:f>
              <c:numCache>
                <c:formatCode>General</c:formatCode>
                <c:ptCount val="90"/>
                <c:pt idx="0">
                  <c:v>384547</c:v>
                </c:pt>
                <c:pt idx="1">
                  <c:v>301410</c:v>
                </c:pt>
                <c:pt idx="2">
                  <c:v>178183</c:v>
                </c:pt>
                <c:pt idx="3">
                  <c:v>161993</c:v>
                </c:pt>
                <c:pt idx="4">
                  <c:v>148043</c:v>
                </c:pt>
                <c:pt idx="5">
                  <c:v>167240</c:v>
                </c:pt>
                <c:pt idx="6">
                  <c:v>244604</c:v>
                </c:pt>
                <c:pt idx="7">
                  <c:v>276517</c:v>
                </c:pt>
                <c:pt idx="8">
                  <c:v>277015</c:v>
                </c:pt>
                <c:pt idx="9">
                  <c:v>440428</c:v>
                </c:pt>
                <c:pt idx="10">
                  <c:v>521286</c:v>
                </c:pt>
                <c:pt idx="11">
                  <c:v>375566</c:v>
                </c:pt>
                <c:pt idx="12">
                  <c:v>489345</c:v>
                </c:pt>
                <c:pt idx="13">
                  <c:v>286809</c:v>
                </c:pt>
                <c:pt idx="14">
                  <c:v>300582</c:v>
                </c:pt>
                <c:pt idx="15">
                  <c:v>243079</c:v>
                </c:pt>
                <c:pt idx="16">
                  <c:v>295114</c:v>
                </c:pt>
                <c:pt idx="17">
                  <c:v>284059</c:v>
                </c:pt>
                <c:pt idx="18">
                  <c:v>285313</c:v>
                </c:pt>
                <c:pt idx="19">
                  <c:v>569463</c:v>
                </c:pt>
                <c:pt idx="20">
                  <c:v>461847</c:v>
                </c:pt>
                <c:pt idx="21">
                  <c:v>398926</c:v>
                </c:pt>
                <c:pt idx="22">
                  <c:v>406523</c:v>
                </c:pt>
                <c:pt idx="23">
                  <c:v>576379</c:v>
                </c:pt>
                <c:pt idx="24">
                  <c:v>706221</c:v>
                </c:pt>
                <c:pt idx="25">
                  <c:v>462150</c:v>
                </c:pt>
                <c:pt idx="26">
                  <c:v>426177</c:v>
                </c:pt>
                <c:pt idx="27">
                  <c:v>293115</c:v>
                </c:pt>
                <c:pt idx="28">
                  <c:v>290417</c:v>
                </c:pt>
                <c:pt idx="29">
                  <c:v>237979</c:v>
                </c:pt>
                <c:pt idx="30">
                  <c:v>234369</c:v>
                </c:pt>
                <c:pt idx="31">
                  <c:v>276235</c:v>
                </c:pt>
                <c:pt idx="32">
                  <c:v>292100</c:v>
                </c:pt>
                <c:pt idx="33">
                  <c:v>391959</c:v>
                </c:pt>
                <c:pt idx="34">
                  <c:v>329398</c:v>
                </c:pt>
                <c:pt idx="35">
                  <c:v>187936</c:v>
                </c:pt>
                <c:pt idx="36">
                  <c:v>249179</c:v>
                </c:pt>
                <c:pt idx="37">
                  <c:v>354125</c:v>
                </c:pt>
                <c:pt idx="38">
                  <c:v>303202</c:v>
                </c:pt>
                <c:pt idx="39">
                  <c:v>210297</c:v>
                </c:pt>
                <c:pt idx="40">
                  <c:v>350568</c:v>
                </c:pt>
                <c:pt idx="41">
                  <c:v>382943</c:v>
                </c:pt>
                <c:pt idx="42">
                  <c:v>231551</c:v>
                </c:pt>
                <c:pt idx="43">
                  <c:v>136694</c:v>
                </c:pt>
                <c:pt idx="44">
                  <c:v>200025</c:v>
                </c:pt>
                <c:pt idx="45">
                  <c:v>192598</c:v>
                </c:pt>
                <c:pt idx="46">
                  <c:v>196967</c:v>
                </c:pt>
                <c:pt idx="47">
                  <c:v>359412</c:v>
                </c:pt>
                <c:pt idx="48">
                  <c:v>325934</c:v>
                </c:pt>
                <c:pt idx="49">
                  <c:v>389196</c:v>
                </c:pt>
                <c:pt idx="50">
                  <c:v>432419</c:v>
                </c:pt>
                <c:pt idx="51">
                  <c:v>449296</c:v>
                </c:pt>
                <c:pt idx="52">
                  <c:v>336416</c:v>
                </c:pt>
                <c:pt idx="53">
                  <c:v>289972</c:v>
                </c:pt>
                <c:pt idx="54">
                  <c:v>404716</c:v>
                </c:pt>
                <c:pt idx="55">
                  <c:v>386715</c:v>
                </c:pt>
                <c:pt idx="56">
                  <c:v>389520</c:v>
                </c:pt>
                <c:pt idx="57">
                  <c:v>352750</c:v>
                </c:pt>
                <c:pt idx="58">
                  <c:v>430128</c:v>
                </c:pt>
                <c:pt idx="59">
                  <c:v>377771</c:v>
                </c:pt>
                <c:pt idx="60">
                  <c:v>319782</c:v>
                </c:pt>
                <c:pt idx="61">
                  <c:v>393708</c:v>
                </c:pt>
                <c:pt idx="62">
                  <c:v>393265</c:v>
                </c:pt>
                <c:pt idx="63">
                  <c:v>253757</c:v>
                </c:pt>
                <c:pt idx="64">
                  <c:v>286989</c:v>
                </c:pt>
                <c:pt idx="65">
                  <c:v>467449</c:v>
                </c:pt>
                <c:pt idx="66">
                  <c:v>709470</c:v>
                </c:pt>
                <c:pt idx="67">
                  <c:v>509102</c:v>
                </c:pt>
                <c:pt idx="68">
                  <c:v>492905</c:v>
                </c:pt>
                <c:pt idx="69">
                  <c:v>346195</c:v>
                </c:pt>
                <c:pt idx="70">
                  <c:v>278117</c:v>
                </c:pt>
                <c:pt idx="71">
                  <c:v>251380</c:v>
                </c:pt>
                <c:pt idx="72">
                  <c:v>270263</c:v>
                </c:pt>
                <c:pt idx="73">
                  <c:v>310316</c:v>
                </c:pt>
                <c:pt idx="74">
                  <c:v>265913</c:v>
                </c:pt>
                <c:pt idx="75">
                  <c:v>252661</c:v>
                </c:pt>
                <c:pt idx="76">
                  <c:v>183868</c:v>
                </c:pt>
                <c:pt idx="77">
                  <c:v>162197</c:v>
                </c:pt>
                <c:pt idx="78">
                  <c:v>138780</c:v>
                </c:pt>
                <c:pt idx="79">
                  <c:v>170673</c:v>
                </c:pt>
                <c:pt idx="80">
                  <c:v>126562</c:v>
                </c:pt>
                <c:pt idx="81">
                  <c:v>195552</c:v>
                </c:pt>
                <c:pt idx="82">
                  <c:v>166131</c:v>
                </c:pt>
                <c:pt idx="83">
                  <c:v>157880</c:v>
                </c:pt>
                <c:pt idx="84">
                  <c:v>108698</c:v>
                </c:pt>
                <c:pt idx="85">
                  <c:v>165611</c:v>
                </c:pt>
                <c:pt idx="86">
                  <c:v>128501</c:v>
                </c:pt>
                <c:pt idx="87">
                  <c:v>186644</c:v>
                </c:pt>
                <c:pt idx="88">
                  <c:v>150792</c:v>
                </c:pt>
                <c:pt idx="89">
                  <c:v>204010</c:v>
                </c:pt>
              </c:numCache>
            </c:numRef>
          </c:val>
          <c:smooth val="0"/>
          <c:extLst>
            <c:ext xmlns:c16="http://schemas.microsoft.com/office/drawing/2014/chart" uri="{C3380CC4-5D6E-409C-BE32-E72D297353CC}">
              <c16:uniqueId val="{00000000-E34A-4997-890C-C7AD9C0A800F}"/>
            </c:ext>
          </c:extLst>
        </c:ser>
        <c:dLbls>
          <c:showLegendKey val="0"/>
          <c:showVal val="0"/>
          <c:showCatName val="0"/>
          <c:showSerName val="0"/>
          <c:showPercent val="0"/>
          <c:showBubbleSize val="0"/>
        </c:dLbls>
        <c:smooth val="0"/>
        <c:axId val="347009184"/>
        <c:axId val="347013776"/>
      </c:lineChart>
      <c:catAx>
        <c:axId val="347009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013776"/>
        <c:crosses val="autoZero"/>
        <c:auto val="1"/>
        <c:lblAlgn val="ctr"/>
        <c:lblOffset val="100"/>
        <c:noMultiLvlLbl val="0"/>
      </c:catAx>
      <c:valAx>
        <c:axId val="347013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009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Extra 3</c:v>
                </c:pt>
              </c:strCache>
            </c:strRef>
          </c:cat>
          <c:val>
            <c:numRef>
              <c:f>Sheet1!$B$2</c:f>
              <c:numCache>
                <c:formatCode>General</c:formatCode>
                <c:ptCount val="1"/>
                <c:pt idx="0">
                  <c:v>113</c:v>
                </c:pt>
              </c:numCache>
            </c:numRef>
          </c:val>
          <c:extLst>
            <c:ext xmlns:c16="http://schemas.microsoft.com/office/drawing/2014/chart" uri="{C3380CC4-5D6E-409C-BE32-E72D297353CC}">
              <c16:uniqueId val="{00000000-32C6-4C7C-A2AB-47C6DB6C487C}"/>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Extra 3</c:v>
                </c:pt>
              </c:strCache>
            </c:strRef>
          </c:cat>
          <c:val>
            <c:numRef>
              <c:f>Sheet1!$C$2</c:f>
              <c:numCache>
                <c:formatCode>General</c:formatCode>
                <c:ptCount val="1"/>
                <c:pt idx="0">
                  <c:v>126</c:v>
                </c:pt>
              </c:numCache>
            </c:numRef>
          </c:val>
          <c:extLst>
            <c:ext xmlns:c16="http://schemas.microsoft.com/office/drawing/2014/chart" uri="{C3380CC4-5D6E-409C-BE32-E72D297353CC}">
              <c16:uniqueId val="{00000001-32C6-4C7C-A2AB-47C6DB6C487C}"/>
            </c:ext>
          </c:extLst>
        </c:ser>
        <c:dLbls>
          <c:showLegendKey val="0"/>
          <c:showVal val="0"/>
          <c:showCatName val="0"/>
          <c:showSerName val="0"/>
          <c:showPercent val="0"/>
          <c:showBubbleSize val="0"/>
        </c:dLbls>
        <c:gapWidth val="150"/>
        <c:overlap val="100"/>
        <c:axId val="347335688"/>
        <c:axId val="347329456"/>
      </c:barChart>
      <c:catAx>
        <c:axId val="347335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329456"/>
        <c:crosses val="autoZero"/>
        <c:auto val="1"/>
        <c:lblAlgn val="ctr"/>
        <c:lblOffset val="100"/>
        <c:noMultiLvlLbl val="0"/>
      </c:catAx>
      <c:valAx>
        <c:axId val="3473294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335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A0007-A22D-4964-A167-76B216C0468B}"/>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6D87ED31-30F5-4C10-978C-8F92CD33190C}"/>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1202870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87C02-146F-49F1-9B6D-DD998E9A2082}"/>
              </a:ext>
            </a:extLst>
          </p:cNvPr>
          <p:cNvSpPr>
            <a:spLocks noGrp="1"/>
          </p:cNvSpPr>
          <p:nvPr>
            <p:ph type="title"/>
          </p:nvPr>
        </p:nvSpPr>
        <p:spPr/>
        <p:txBody>
          <a:bodyPr/>
          <a:lstStyle/>
          <a:p>
            <a:r>
              <a:rPr lang="en-US"/>
              <a:t>Facebook Profil - Potenz.Reichw.,Aktive Nutzer,I-Rate,Fans | extra 3</a:t>
            </a:r>
          </a:p>
        </p:txBody>
      </p:sp>
      <p:graphicFrame>
        <p:nvGraphicFramePr>
          <p:cNvPr id="5" name="Table Placeholder 4">
            <a:extLst>
              <a:ext uri="{FF2B5EF4-FFF2-40B4-BE49-F238E27FC236}">
                <a16:creationId xmlns:a16="http://schemas.microsoft.com/office/drawing/2014/main" id="{EAE18313-9F37-4E6F-8E0A-56D882D96C61}"/>
              </a:ext>
            </a:extLst>
          </p:cNvPr>
          <p:cNvGraphicFramePr>
            <a:graphicFrameLocks noGrp="1"/>
          </p:cNvGraphicFramePr>
          <p:nvPr>
            <p:ph type="tbl" sz="quarter" idx="13"/>
            <p:extLst>
              <p:ext uri="{D42A27DB-BD31-4B8C-83A1-F6EECF244321}">
                <p14:modId xmlns:p14="http://schemas.microsoft.com/office/powerpoint/2010/main" val="2343829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89664316"/>
                    </a:ext>
                  </a:extLst>
                </a:gridCol>
                <a:gridCol w="1645920">
                  <a:extLst>
                    <a:ext uri="{9D8B030D-6E8A-4147-A177-3AD203B41FA5}">
                      <a16:colId xmlns:a16="http://schemas.microsoft.com/office/drawing/2014/main" val="1023048719"/>
                    </a:ext>
                  </a:extLst>
                </a:gridCol>
                <a:gridCol w="1645920">
                  <a:extLst>
                    <a:ext uri="{9D8B030D-6E8A-4147-A177-3AD203B41FA5}">
                      <a16:colId xmlns:a16="http://schemas.microsoft.com/office/drawing/2014/main" val="2000028927"/>
                    </a:ext>
                  </a:extLst>
                </a:gridCol>
                <a:gridCol w="1234440">
                  <a:extLst>
                    <a:ext uri="{9D8B030D-6E8A-4147-A177-3AD203B41FA5}">
                      <a16:colId xmlns:a16="http://schemas.microsoft.com/office/drawing/2014/main" val="3410602014"/>
                    </a:ext>
                  </a:extLst>
                </a:gridCol>
                <a:gridCol w="1234440">
                  <a:extLst>
                    <a:ext uri="{9D8B030D-6E8A-4147-A177-3AD203B41FA5}">
                      <a16:colId xmlns:a16="http://schemas.microsoft.com/office/drawing/2014/main" val="167295557"/>
                    </a:ext>
                  </a:extLst>
                </a:gridCol>
                <a:gridCol w="822960">
                  <a:extLst>
                    <a:ext uri="{9D8B030D-6E8A-4147-A177-3AD203B41FA5}">
                      <a16:colId xmlns:a16="http://schemas.microsoft.com/office/drawing/2014/main" val="934215359"/>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2805880023"/>
                  </a:ext>
                </a:extLst>
              </a:tr>
              <a:tr h="370840">
                <a:tc>
                  <a:txBody>
                    <a:bodyPr/>
                    <a:lstStyle/>
                    <a:p>
                      <a:r>
                        <a:rPr lang="en-US" sz="1000"/>
                        <a:t>Extra 3</a:t>
                      </a:r>
                    </a:p>
                  </a:txBody>
                  <a:tcPr/>
                </a:tc>
                <a:tc>
                  <a:txBody>
                    <a:bodyPr/>
                    <a:lstStyle/>
                    <a:p>
                      <a:r>
                        <a:rPr lang="en-US" sz="1000"/>
                        <a:t>1088462</a:t>
                      </a:r>
                    </a:p>
                  </a:txBody>
                  <a:tcPr/>
                </a:tc>
                <a:tc>
                  <a:txBody>
                    <a:bodyPr/>
                    <a:lstStyle/>
                    <a:p>
                      <a:r>
                        <a:rPr lang="en-US" sz="1000"/>
                        <a:t>0</a:t>
                      </a:r>
                    </a:p>
                  </a:txBody>
                  <a:tcPr/>
                </a:tc>
                <a:tc>
                  <a:txBody>
                    <a:bodyPr/>
                    <a:lstStyle/>
                    <a:p>
                      <a:r>
                        <a:rPr lang="en-US" sz="1000"/>
                        <a:t>112056</a:t>
                      </a:r>
                    </a:p>
                  </a:txBody>
                  <a:tcPr/>
                </a:tc>
                <a:tc>
                  <a:txBody>
                    <a:bodyPr/>
                    <a:lstStyle/>
                    <a:p>
                      <a:r>
                        <a:rPr lang="en-US" sz="1000"/>
                        <a:t>10.3 %</a:t>
                      </a:r>
                    </a:p>
                  </a:txBody>
                  <a:tcPr/>
                </a:tc>
                <a:tc>
                  <a:txBody>
                    <a:bodyPr/>
                    <a:lstStyle/>
                    <a:p>
                      <a:r>
                        <a:rPr lang="en-US" sz="1000"/>
                        <a:t>886120</a:t>
                      </a:r>
                    </a:p>
                  </a:txBody>
                  <a:tcPr/>
                </a:tc>
                <a:extLst>
                  <a:ext uri="{0D108BD9-81ED-4DB2-BD59-A6C34878D82A}">
                    <a16:rowId xmlns:a16="http://schemas.microsoft.com/office/drawing/2014/main" val="2627045060"/>
                  </a:ext>
                </a:extLst>
              </a:tr>
            </a:tbl>
          </a:graphicData>
        </a:graphic>
      </p:graphicFrame>
      <p:sp>
        <p:nvSpPr>
          <p:cNvPr id="4" name="Text Placeholder 3">
            <a:extLst>
              <a:ext uri="{FF2B5EF4-FFF2-40B4-BE49-F238E27FC236}">
                <a16:creationId xmlns:a16="http://schemas.microsoft.com/office/drawing/2014/main" id="{AADE3CD6-E93B-4DDF-A2FD-85A82EB88676}"/>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147287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DCAEF-A994-46C2-8435-6FFEC4E32248}"/>
              </a:ext>
            </a:extLst>
          </p:cNvPr>
          <p:cNvSpPr>
            <a:spLocks noGrp="1"/>
          </p:cNvSpPr>
          <p:nvPr>
            <p:ph type="title"/>
          </p:nvPr>
        </p:nvSpPr>
        <p:spPr/>
        <p:txBody>
          <a:bodyPr/>
          <a:lstStyle/>
          <a:p>
            <a:r>
              <a:rPr lang="en-US"/>
              <a:t>Facebook Anzahl Post, Reaktionen (Kommentare, Shares, Likes) - FB Insights | extra 3</a:t>
            </a:r>
          </a:p>
        </p:txBody>
      </p:sp>
      <p:graphicFrame>
        <p:nvGraphicFramePr>
          <p:cNvPr id="5" name="Table Placeholder 4">
            <a:extLst>
              <a:ext uri="{FF2B5EF4-FFF2-40B4-BE49-F238E27FC236}">
                <a16:creationId xmlns:a16="http://schemas.microsoft.com/office/drawing/2014/main" id="{9BC40E45-AD10-472F-B2B1-CFEB51ABF720}"/>
              </a:ext>
            </a:extLst>
          </p:cNvPr>
          <p:cNvGraphicFramePr>
            <a:graphicFrameLocks noGrp="1"/>
          </p:cNvGraphicFramePr>
          <p:nvPr>
            <p:ph type="tbl" sz="quarter" idx="13"/>
            <p:extLst>
              <p:ext uri="{D42A27DB-BD31-4B8C-83A1-F6EECF244321}">
                <p14:modId xmlns:p14="http://schemas.microsoft.com/office/powerpoint/2010/main" val="8306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726583478"/>
                    </a:ext>
                  </a:extLst>
                </a:gridCol>
                <a:gridCol w="1234440">
                  <a:extLst>
                    <a:ext uri="{9D8B030D-6E8A-4147-A177-3AD203B41FA5}">
                      <a16:colId xmlns:a16="http://schemas.microsoft.com/office/drawing/2014/main" val="2952684380"/>
                    </a:ext>
                  </a:extLst>
                </a:gridCol>
                <a:gridCol w="1234440">
                  <a:extLst>
                    <a:ext uri="{9D8B030D-6E8A-4147-A177-3AD203B41FA5}">
                      <a16:colId xmlns:a16="http://schemas.microsoft.com/office/drawing/2014/main" val="1831935422"/>
                    </a:ext>
                  </a:extLst>
                </a:gridCol>
                <a:gridCol w="1234440">
                  <a:extLst>
                    <a:ext uri="{9D8B030D-6E8A-4147-A177-3AD203B41FA5}">
                      <a16:colId xmlns:a16="http://schemas.microsoft.com/office/drawing/2014/main" val="3411056233"/>
                    </a:ext>
                  </a:extLst>
                </a:gridCol>
                <a:gridCol w="1234440">
                  <a:extLst>
                    <a:ext uri="{9D8B030D-6E8A-4147-A177-3AD203B41FA5}">
                      <a16:colId xmlns:a16="http://schemas.microsoft.com/office/drawing/2014/main" val="2611792905"/>
                    </a:ext>
                  </a:extLst>
                </a:gridCol>
                <a:gridCol w="1234440">
                  <a:extLst>
                    <a:ext uri="{9D8B030D-6E8A-4147-A177-3AD203B41FA5}">
                      <a16:colId xmlns:a16="http://schemas.microsoft.com/office/drawing/2014/main" val="1562200467"/>
                    </a:ext>
                  </a:extLst>
                </a:gridCol>
                <a:gridCol w="822960">
                  <a:extLst>
                    <a:ext uri="{9D8B030D-6E8A-4147-A177-3AD203B41FA5}">
                      <a16:colId xmlns:a16="http://schemas.microsoft.com/office/drawing/2014/main" val="156435631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 (eigene Posts)</a:t>
                      </a:r>
                    </a:p>
                  </a:txBody>
                  <a:tcPr/>
                </a:tc>
                <a:tc>
                  <a:txBody>
                    <a:bodyPr/>
                    <a:lstStyle/>
                    <a:p>
                      <a:r>
                        <a:rPr lang="en-US" sz="1000"/>
                        <a:t>Shares (eigene Posts)</a:t>
                      </a:r>
                    </a:p>
                  </a:txBody>
                  <a:tcPr/>
                </a:tc>
                <a:tc>
                  <a:txBody>
                    <a:bodyPr/>
                    <a:lstStyle/>
                    <a:p>
                      <a:r>
                        <a:rPr lang="en-US" sz="1000"/>
                        <a:t>Likes insgesamt</a:t>
                      </a:r>
                    </a:p>
                  </a:txBody>
                  <a:tcPr/>
                </a:tc>
                <a:extLst>
                  <a:ext uri="{0D108BD9-81ED-4DB2-BD59-A6C34878D82A}">
                    <a16:rowId xmlns:a16="http://schemas.microsoft.com/office/drawing/2014/main" val="365996259"/>
                  </a:ext>
                </a:extLst>
              </a:tr>
              <a:tr h="370840">
                <a:tc>
                  <a:txBody>
                    <a:bodyPr/>
                    <a:lstStyle/>
                    <a:p>
                      <a:r>
                        <a:rPr lang="en-US" sz="1000"/>
                        <a:t>Extra 3</a:t>
                      </a:r>
                    </a:p>
                  </a:txBody>
                  <a:tcPr/>
                </a:tc>
                <a:tc>
                  <a:txBody>
                    <a:bodyPr/>
                    <a:lstStyle/>
                    <a:p>
                      <a:r>
                        <a:rPr lang="en-US" sz="1000"/>
                        <a:t>886120</a:t>
                      </a:r>
                    </a:p>
                  </a:txBody>
                  <a:tcPr/>
                </a:tc>
                <a:tc>
                  <a:txBody>
                    <a:bodyPr/>
                    <a:lstStyle/>
                    <a:p>
                      <a:r>
                        <a:rPr lang="en-US" sz="1000"/>
                        <a:t>239</a:t>
                      </a:r>
                    </a:p>
                  </a:txBody>
                  <a:tcPr/>
                </a:tc>
                <a:tc>
                  <a:txBody>
                    <a:bodyPr/>
                    <a:lstStyle/>
                    <a:p>
                      <a:r>
                        <a:rPr lang="en-US" sz="1000"/>
                        <a:t>1182422</a:t>
                      </a:r>
                    </a:p>
                  </a:txBody>
                  <a:tcPr/>
                </a:tc>
                <a:tc>
                  <a:txBody>
                    <a:bodyPr/>
                    <a:lstStyle/>
                    <a:p>
                      <a:r>
                        <a:rPr lang="en-US" sz="1000"/>
                        <a:t>95005</a:t>
                      </a:r>
                    </a:p>
                  </a:txBody>
                  <a:tcPr/>
                </a:tc>
                <a:tc>
                  <a:txBody>
                    <a:bodyPr/>
                    <a:lstStyle/>
                    <a:p>
                      <a:r>
                        <a:rPr lang="en-US" sz="1000"/>
                        <a:t>297462</a:t>
                      </a:r>
                    </a:p>
                  </a:txBody>
                  <a:tcPr/>
                </a:tc>
                <a:tc>
                  <a:txBody>
                    <a:bodyPr/>
                    <a:lstStyle/>
                    <a:p>
                      <a:r>
                        <a:rPr lang="en-US" sz="1000"/>
                        <a:t>734016</a:t>
                      </a:r>
                    </a:p>
                  </a:txBody>
                  <a:tcPr/>
                </a:tc>
                <a:extLst>
                  <a:ext uri="{0D108BD9-81ED-4DB2-BD59-A6C34878D82A}">
                    <a16:rowId xmlns:a16="http://schemas.microsoft.com/office/drawing/2014/main" val="1253484695"/>
                  </a:ext>
                </a:extLst>
              </a:tr>
            </a:tbl>
          </a:graphicData>
        </a:graphic>
      </p:graphicFrame>
      <p:sp>
        <p:nvSpPr>
          <p:cNvPr id="4" name="Text Placeholder 3">
            <a:extLst>
              <a:ext uri="{FF2B5EF4-FFF2-40B4-BE49-F238E27FC236}">
                <a16:creationId xmlns:a16="http://schemas.microsoft.com/office/drawing/2014/main" id="{F07023A7-F486-4E3F-B918-724DA5886612}"/>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3223452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60C5A-271A-4D44-89DE-D789DB330C0C}"/>
              </a:ext>
            </a:extLst>
          </p:cNvPr>
          <p:cNvSpPr>
            <a:spLocks noGrp="1"/>
          </p:cNvSpPr>
          <p:nvPr>
            <p:ph type="title"/>
          </p:nvPr>
        </p:nvSpPr>
        <p:spPr/>
        <p:txBody>
          <a:bodyPr/>
          <a:lstStyle/>
          <a:p>
            <a:r>
              <a:rPr lang="en-US"/>
              <a:t>Facebook Profil - Fans | extra 3</a:t>
            </a:r>
          </a:p>
        </p:txBody>
      </p:sp>
      <p:graphicFrame>
        <p:nvGraphicFramePr>
          <p:cNvPr id="6" name="Chart Placeholder 5">
            <a:extLst>
              <a:ext uri="{FF2B5EF4-FFF2-40B4-BE49-F238E27FC236}">
                <a16:creationId xmlns:a16="http://schemas.microsoft.com/office/drawing/2014/main" id="{E3209C9F-6BDC-4033-A04F-FF84F285A20A}"/>
              </a:ext>
            </a:extLst>
          </p:cNvPr>
          <p:cNvGraphicFramePr>
            <a:graphicFrameLocks noGrp="1"/>
          </p:cNvGraphicFramePr>
          <p:nvPr>
            <p:ph type="chart" sz="quarter" idx="13"/>
            <p:extLst>
              <p:ext uri="{D42A27DB-BD31-4B8C-83A1-F6EECF244321}">
                <p14:modId xmlns:p14="http://schemas.microsoft.com/office/powerpoint/2010/main" val="31961884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E4B76B-C4ED-4CE0-90C9-9199F8FFD67B}"/>
              </a:ext>
            </a:extLst>
          </p:cNvPr>
          <p:cNvSpPr>
            <a:spLocks noGrp="1"/>
          </p:cNvSpPr>
          <p:nvPr>
            <p:ph type="body" sz="quarter" idx="14"/>
          </p:nvPr>
        </p:nvSpPr>
        <p:spPr/>
        <p:txBody>
          <a:bodyPr/>
          <a:lstStyle/>
          <a:p>
            <a:r>
              <a:rPr lang="en-US"/>
              <a:t>01.01.2019 - 31.03.2019</a:t>
            </a:r>
          </a:p>
        </p:txBody>
      </p:sp>
      <p:sp>
        <p:nvSpPr>
          <p:cNvPr id="5" name="Footer Placeholder 4">
            <a:extLst>
              <a:ext uri="{FF2B5EF4-FFF2-40B4-BE49-F238E27FC236}">
                <a16:creationId xmlns:a16="http://schemas.microsoft.com/office/drawing/2014/main" id="{3F883DE4-2D45-4E4B-8AA4-EB69B4487B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10213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C0F4D-EC4E-4F85-A5F6-87E3411CC7DE}"/>
              </a:ext>
            </a:extLst>
          </p:cNvPr>
          <p:cNvSpPr>
            <a:spLocks noGrp="1"/>
          </p:cNvSpPr>
          <p:nvPr>
            <p:ph type="title"/>
          </p:nvPr>
        </p:nvSpPr>
        <p:spPr/>
        <p:txBody>
          <a:bodyPr/>
          <a:lstStyle/>
          <a:p>
            <a:r>
              <a:rPr lang="en-US"/>
              <a:t>Facebook Profil - Potenzielle Reichweite | extra 3</a:t>
            </a:r>
          </a:p>
        </p:txBody>
      </p:sp>
      <p:graphicFrame>
        <p:nvGraphicFramePr>
          <p:cNvPr id="6" name="Chart Placeholder 5">
            <a:extLst>
              <a:ext uri="{FF2B5EF4-FFF2-40B4-BE49-F238E27FC236}">
                <a16:creationId xmlns:a16="http://schemas.microsoft.com/office/drawing/2014/main" id="{9CC5C8F8-70B9-4153-AF0B-4ED21422D962}"/>
              </a:ext>
            </a:extLst>
          </p:cNvPr>
          <p:cNvGraphicFramePr>
            <a:graphicFrameLocks noGrp="1"/>
          </p:cNvGraphicFramePr>
          <p:nvPr>
            <p:ph type="chart" sz="quarter" idx="13"/>
            <p:extLst>
              <p:ext uri="{D42A27DB-BD31-4B8C-83A1-F6EECF244321}">
                <p14:modId xmlns:p14="http://schemas.microsoft.com/office/powerpoint/2010/main" val="15048830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EE42DC-4045-4FE5-815E-7871BDDDEB2C}"/>
              </a:ext>
            </a:extLst>
          </p:cNvPr>
          <p:cNvSpPr>
            <a:spLocks noGrp="1"/>
          </p:cNvSpPr>
          <p:nvPr>
            <p:ph type="body" sz="quarter" idx="14"/>
          </p:nvPr>
        </p:nvSpPr>
        <p:spPr/>
        <p:txBody>
          <a:bodyPr/>
          <a:lstStyle/>
          <a:p>
            <a:r>
              <a:rPr lang="en-US"/>
              <a:t>01.01.2019 - 31.03.2019</a:t>
            </a:r>
          </a:p>
        </p:txBody>
      </p:sp>
      <p:sp>
        <p:nvSpPr>
          <p:cNvPr id="5" name="Footer Placeholder 4">
            <a:extLst>
              <a:ext uri="{FF2B5EF4-FFF2-40B4-BE49-F238E27FC236}">
                <a16:creationId xmlns:a16="http://schemas.microsoft.com/office/drawing/2014/main" id="{2A92A34F-4E25-47B9-A070-6DDAD368B0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911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797F3-188E-43F4-9585-CBDA4CCA6CDE}"/>
              </a:ext>
            </a:extLst>
          </p:cNvPr>
          <p:cNvSpPr>
            <a:spLocks noGrp="1"/>
          </p:cNvSpPr>
          <p:nvPr>
            <p:ph type="title"/>
          </p:nvPr>
        </p:nvSpPr>
        <p:spPr/>
        <p:txBody>
          <a:bodyPr/>
          <a:lstStyle/>
          <a:p>
            <a:r>
              <a:rPr lang="en-US"/>
              <a:t>Facebook Profil - Aktive Nutzer | extra 3</a:t>
            </a:r>
          </a:p>
        </p:txBody>
      </p:sp>
      <p:graphicFrame>
        <p:nvGraphicFramePr>
          <p:cNvPr id="6" name="Chart Placeholder 5">
            <a:extLst>
              <a:ext uri="{FF2B5EF4-FFF2-40B4-BE49-F238E27FC236}">
                <a16:creationId xmlns:a16="http://schemas.microsoft.com/office/drawing/2014/main" id="{85E51073-420B-495F-8783-7CAD892E4C6F}"/>
              </a:ext>
            </a:extLst>
          </p:cNvPr>
          <p:cNvGraphicFramePr>
            <a:graphicFrameLocks noGrp="1"/>
          </p:cNvGraphicFramePr>
          <p:nvPr>
            <p:ph type="chart" sz="quarter" idx="13"/>
            <p:extLst>
              <p:ext uri="{D42A27DB-BD31-4B8C-83A1-F6EECF244321}">
                <p14:modId xmlns:p14="http://schemas.microsoft.com/office/powerpoint/2010/main" val="38449024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94A00F-BF9A-4F3A-B2FD-091A12E0A1F6}"/>
              </a:ext>
            </a:extLst>
          </p:cNvPr>
          <p:cNvSpPr>
            <a:spLocks noGrp="1"/>
          </p:cNvSpPr>
          <p:nvPr>
            <p:ph type="body" sz="quarter" idx="14"/>
          </p:nvPr>
        </p:nvSpPr>
        <p:spPr/>
        <p:txBody>
          <a:bodyPr/>
          <a:lstStyle/>
          <a:p>
            <a:r>
              <a:rPr lang="en-US"/>
              <a:t>01.01.2019 - 31.03.2019</a:t>
            </a:r>
          </a:p>
        </p:txBody>
      </p:sp>
      <p:sp>
        <p:nvSpPr>
          <p:cNvPr id="5" name="Footer Placeholder 4">
            <a:extLst>
              <a:ext uri="{FF2B5EF4-FFF2-40B4-BE49-F238E27FC236}">
                <a16:creationId xmlns:a16="http://schemas.microsoft.com/office/drawing/2014/main" id="{199D63E9-BB35-4464-8F58-91AEFB0BE4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94251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7E242-A8C2-4714-86BC-58C7125FA31E}"/>
              </a:ext>
            </a:extLst>
          </p:cNvPr>
          <p:cNvSpPr>
            <a:spLocks noGrp="1"/>
          </p:cNvSpPr>
          <p:nvPr>
            <p:ph type="title"/>
          </p:nvPr>
        </p:nvSpPr>
        <p:spPr/>
        <p:txBody>
          <a:bodyPr/>
          <a:lstStyle/>
          <a:p>
            <a:r>
              <a:rPr lang="en-US"/>
              <a:t>Facebook Profil - Video-Starts ab 10 Sek. | extra 3</a:t>
            </a:r>
          </a:p>
        </p:txBody>
      </p:sp>
      <p:graphicFrame>
        <p:nvGraphicFramePr>
          <p:cNvPr id="6" name="Chart Placeholder 5">
            <a:extLst>
              <a:ext uri="{FF2B5EF4-FFF2-40B4-BE49-F238E27FC236}">
                <a16:creationId xmlns:a16="http://schemas.microsoft.com/office/drawing/2014/main" id="{C5478D16-020C-4AE1-AAC3-026B0E160A04}"/>
              </a:ext>
            </a:extLst>
          </p:cNvPr>
          <p:cNvGraphicFramePr>
            <a:graphicFrameLocks noGrp="1"/>
          </p:cNvGraphicFramePr>
          <p:nvPr>
            <p:ph type="chart" sz="quarter" idx="13"/>
            <p:extLst>
              <p:ext uri="{D42A27DB-BD31-4B8C-83A1-F6EECF244321}">
                <p14:modId xmlns:p14="http://schemas.microsoft.com/office/powerpoint/2010/main" val="42096269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F091E6-AF85-4A25-A9DA-66F344A3B361}"/>
              </a:ext>
            </a:extLst>
          </p:cNvPr>
          <p:cNvSpPr>
            <a:spLocks noGrp="1"/>
          </p:cNvSpPr>
          <p:nvPr>
            <p:ph type="body" sz="quarter" idx="14"/>
          </p:nvPr>
        </p:nvSpPr>
        <p:spPr/>
        <p:txBody>
          <a:bodyPr/>
          <a:lstStyle/>
          <a:p>
            <a:r>
              <a:rPr lang="en-US"/>
              <a:t>01.01.2019 - 31.03.2019</a:t>
            </a:r>
          </a:p>
        </p:txBody>
      </p:sp>
      <p:sp>
        <p:nvSpPr>
          <p:cNvPr id="5" name="Footer Placeholder 4">
            <a:extLst>
              <a:ext uri="{FF2B5EF4-FFF2-40B4-BE49-F238E27FC236}">
                <a16:creationId xmlns:a16="http://schemas.microsoft.com/office/drawing/2014/main" id="{9640C23C-2D8B-4B3D-8B12-6B5A74FDC7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705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A1214-CCCF-4FA2-9E69-3970912A692C}"/>
              </a:ext>
            </a:extLst>
          </p:cNvPr>
          <p:cNvSpPr>
            <a:spLocks noGrp="1"/>
          </p:cNvSpPr>
          <p:nvPr>
            <p:ph type="title"/>
          </p:nvPr>
        </p:nvSpPr>
        <p:spPr/>
        <p:txBody>
          <a:bodyPr/>
          <a:lstStyle/>
          <a:p>
            <a:r>
              <a:rPr lang="de-DE"/>
              <a:t>Facebook Profil - Durchschnitt Potenzi. Reichweite pro Tag | extra 3</a:t>
            </a:r>
            <a:endParaRPr lang="en-US"/>
          </a:p>
        </p:txBody>
      </p:sp>
      <p:graphicFrame>
        <p:nvGraphicFramePr>
          <p:cNvPr id="5" name="Table Placeholder 4">
            <a:extLst>
              <a:ext uri="{FF2B5EF4-FFF2-40B4-BE49-F238E27FC236}">
                <a16:creationId xmlns:a16="http://schemas.microsoft.com/office/drawing/2014/main" id="{11463D09-EF74-4917-9BC7-4638E994DB91}"/>
              </a:ext>
            </a:extLst>
          </p:cNvPr>
          <p:cNvGraphicFramePr>
            <a:graphicFrameLocks noGrp="1"/>
          </p:cNvGraphicFramePr>
          <p:nvPr>
            <p:ph type="tbl" sz="quarter" idx="13"/>
            <p:extLst>
              <p:ext uri="{D42A27DB-BD31-4B8C-83A1-F6EECF244321}">
                <p14:modId xmlns:p14="http://schemas.microsoft.com/office/powerpoint/2010/main" val="855164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93463340"/>
                    </a:ext>
                  </a:extLst>
                </a:gridCol>
                <a:gridCol w="1645920">
                  <a:extLst>
                    <a:ext uri="{9D8B030D-6E8A-4147-A177-3AD203B41FA5}">
                      <a16:colId xmlns:a16="http://schemas.microsoft.com/office/drawing/2014/main" val="2065033092"/>
                    </a:ext>
                  </a:extLst>
                </a:gridCol>
                <a:gridCol w="1234440">
                  <a:extLst>
                    <a:ext uri="{9D8B030D-6E8A-4147-A177-3AD203B41FA5}">
                      <a16:colId xmlns:a16="http://schemas.microsoft.com/office/drawing/2014/main" val="4007373938"/>
                    </a:ext>
                  </a:extLst>
                </a:gridCol>
                <a:gridCol w="1234440">
                  <a:extLst>
                    <a:ext uri="{9D8B030D-6E8A-4147-A177-3AD203B41FA5}">
                      <a16:colId xmlns:a16="http://schemas.microsoft.com/office/drawing/2014/main" val="1318118748"/>
                    </a:ext>
                  </a:extLst>
                </a:gridCol>
                <a:gridCol w="1234440">
                  <a:extLst>
                    <a:ext uri="{9D8B030D-6E8A-4147-A177-3AD203B41FA5}">
                      <a16:colId xmlns:a16="http://schemas.microsoft.com/office/drawing/2014/main" val="2240050757"/>
                    </a:ext>
                  </a:extLst>
                </a:gridCol>
                <a:gridCol w="1234440">
                  <a:extLst>
                    <a:ext uri="{9D8B030D-6E8A-4147-A177-3AD203B41FA5}">
                      <a16:colId xmlns:a16="http://schemas.microsoft.com/office/drawing/2014/main" val="363450422"/>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3222772626"/>
                  </a:ext>
                </a:extLst>
              </a:tr>
              <a:tr h="370840">
                <a:tc>
                  <a:txBody>
                    <a:bodyPr/>
                    <a:lstStyle/>
                    <a:p>
                      <a:r>
                        <a:rPr lang="en-US" sz="1000"/>
                        <a:t>Extra 3</a:t>
                      </a:r>
                    </a:p>
                  </a:txBody>
                  <a:tcPr/>
                </a:tc>
                <a:tc>
                  <a:txBody>
                    <a:bodyPr/>
                    <a:lstStyle/>
                    <a:p>
                      <a:r>
                        <a:rPr lang="en-US" sz="1000"/>
                        <a:t>1088462</a:t>
                      </a:r>
                    </a:p>
                  </a:txBody>
                  <a:tcPr/>
                </a:tc>
                <a:tc>
                  <a:txBody>
                    <a:bodyPr/>
                    <a:lstStyle/>
                    <a:p>
                      <a:r>
                        <a:rPr lang="en-US" sz="1000"/>
                        <a:t>693164</a:t>
                      </a:r>
                    </a:p>
                  </a:txBody>
                  <a:tcPr/>
                </a:tc>
                <a:tc>
                  <a:txBody>
                    <a:bodyPr/>
                    <a:lstStyle/>
                    <a:p>
                      <a:r>
                        <a:rPr lang="en-US" sz="1000"/>
                        <a:t>0</a:t>
                      </a:r>
                    </a:p>
                  </a:txBody>
                  <a:tcPr/>
                </a:tc>
                <a:tc>
                  <a:txBody>
                    <a:bodyPr/>
                    <a:lstStyle/>
                    <a:p>
                      <a:r>
                        <a:rPr lang="en-US" sz="1000"/>
                        <a:t>436144</a:t>
                      </a:r>
                    </a:p>
                  </a:txBody>
                  <a:tcPr/>
                </a:tc>
                <a:tc>
                  <a:txBody>
                    <a:bodyPr/>
                    <a:lstStyle/>
                    <a:p>
                      <a:r>
                        <a:rPr lang="en-US" sz="1000"/>
                        <a:t>1088462</a:t>
                      </a:r>
                    </a:p>
                  </a:txBody>
                  <a:tcPr/>
                </a:tc>
                <a:extLst>
                  <a:ext uri="{0D108BD9-81ED-4DB2-BD59-A6C34878D82A}">
                    <a16:rowId xmlns:a16="http://schemas.microsoft.com/office/drawing/2014/main" val="2997433552"/>
                  </a:ext>
                </a:extLst>
              </a:tr>
            </a:tbl>
          </a:graphicData>
        </a:graphic>
      </p:graphicFrame>
      <p:sp>
        <p:nvSpPr>
          <p:cNvPr id="4" name="Text Placeholder 3">
            <a:extLst>
              <a:ext uri="{FF2B5EF4-FFF2-40B4-BE49-F238E27FC236}">
                <a16:creationId xmlns:a16="http://schemas.microsoft.com/office/drawing/2014/main" id="{EF893BCA-E0F1-4ED2-B212-35E580A339ED}"/>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9118440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51385-912E-474D-B7AE-614229513E59}"/>
              </a:ext>
            </a:extLst>
          </p:cNvPr>
          <p:cNvSpPr>
            <a:spLocks noGrp="1"/>
          </p:cNvSpPr>
          <p:nvPr>
            <p:ph type="title"/>
          </p:nvPr>
        </p:nvSpPr>
        <p:spPr/>
        <p:txBody>
          <a:bodyPr/>
          <a:lstStyle/>
          <a:p>
            <a:r>
              <a:rPr lang="en-US"/>
              <a:t>Facebook Distributionstyp - FB Insights | extra 3</a:t>
            </a:r>
          </a:p>
        </p:txBody>
      </p:sp>
      <p:graphicFrame>
        <p:nvGraphicFramePr>
          <p:cNvPr id="6" name="Chart Placeholder 5">
            <a:extLst>
              <a:ext uri="{FF2B5EF4-FFF2-40B4-BE49-F238E27FC236}">
                <a16:creationId xmlns:a16="http://schemas.microsoft.com/office/drawing/2014/main" id="{5F3755CB-BA70-4D4B-9AB8-EEBD881AF46E}"/>
              </a:ext>
            </a:extLst>
          </p:cNvPr>
          <p:cNvGraphicFramePr>
            <a:graphicFrameLocks noGrp="1"/>
          </p:cNvGraphicFramePr>
          <p:nvPr>
            <p:ph type="chart" sz="quarter" idx="13"/>
            <p:extLst>
              <p:ext uri="{D42A27DB-BD31-4B8C-83A1-F6EECF244321}">
                <p14:modId xmlns:p14="http://schemas.microsoft.com/office/powerpoint/2010/main" val="34887815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5D0ACE-7987-4999-93AA-13F16A5994F8}"/>
              </a:ext>
            </a:extLst>
          </p:cNvPr>
          <p:cNvSpPr>
            <a:spLocks noGrp="1"/>
          </p:cNvSpPr>
          <p:nvPr>
            <p:ph type="body" sz="quarter" idx="14"/>
          </p:nvPr>
        </p:nvSpPr>
        <p:spPr/>
        <p:txBody>
          <a:bodyPr/>
          <a:lstStyle/>
          <a:p>
            <a:r>
              <a:rPr lang="en-US"/>
              <a:t>01.01.2019 - 31.03.2019</a:t>
            </a:r>
          </a:p>
        </p:txBody>
      </p:sp>
      <p:sp>
        <p:nvSpPr>
          <p:cNvPr id="5" name="Footer Placeholder 4">
            <a:extLst>
              <a:ext uri="{FF2B5EF4-FFF2-40B4-BE49-F238E27FC236}">
                <a16:creationId xmlns:a16="http://schemas.microsoft.com/office/drawing/2014/main" id="{B24CEF03-C7F1-4E2E-8C4E-47C9AEE7EA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57192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04CD-C0FE-4586-93B8-FB937CCF04F1}"/>
              </a:ext>
            </a:extLst>
          </p:cNvPr>
          <p:cNvSpPr>
            <a:spLocks noGrp="1"/>
          </p:cNvSpPr>
          <p:nvPr>
            <p:ph type="title"/>
          </p:nvPr>
        </p:nvSpPr>
        <p:spPr/>
        <p:txBody>
          <a:bodyPr/>
          <a:lstStyle/>
          <a:p>
            <a:r>
              <a:rPr lang="en-US"/>
              <a:t>Facebook Distributionstyp - Tabelle - FB Insights | extra 3</a:t>
            </a:r>
          </a:p>
        </p:txBody>
      </p:sp>
      <p:graphicFrame>
        <p:nvGraphicFramePr>
          <p:cNvPr id="5" name="Table Placeholder 4">
            <a:extLst>
              <a:ext uri="{FF2B5EF4-FFF2-40B4-BE49-F238E27FC236}">
                <a16:creationId xmlns:a16="http://schemas.microsoft.com/office/drawing/2014/main" id="{267B0007-DF7C-4A9C-83D0-617B05A01198}"/>
              </a:ext>
            </a:extLst>
          </p:cNvPr>
          <p:cNvGraphicFramePr>
            <a:graphicFrameLocks noGrp="1"/>
          </p:cNvGraphicFramePr>
          <p:nvPr>
            <p:ph type="tbl" sz="quarter" idx="13"/>
            <p:extLst>
              <p:ext uri="{D42A27DB-BD31-4B8C-83A1-F6EECF244321}">
                <p14:modId xmlns:p14="http://schemas.microsoft.com/office/powerpoint/2010/main" val="3073264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79102202"/>
                    </a:ext>
                  </a:extLst>
                </a:gridCol>
                <a:gridCol w="1234440">
                  <a:extLst>
                    <a:ext uri="{9D8B030D-6E8A-4147-A177-3AD203B41FA5}">
                      <a16:colId xmlns:a16="http://schemas.microsoft.com/office/drawing/2014/main" val="3086072863"/>
                    </a:ext>
                  </a:extLst>
                </a:gridCol>
                <a:gridCol w="822960">
                  <a:extLst>
                    <a:ext uri="{9D8B030D-6E8A-4147-A177-3AD203B41FA5}">
                      <a16:colId xmlns:a16="http://schemas.microsoft.com/office/drawing/2014/main" val="4094352583"/>
                    </a:ext>
                  </a:extLst>
                </a:gridCol>
                <a:gridCol w="822960">
                  <a:extLst>
                    <a:ext uri="{9D8B030D-6E8A-4147-A177-3AD203B41FA5}">
                      <a16:colId xmlns:a16="http://schemas.microsoft.com/office/drawing/2014/main" val="3057839131"/>
                    </a:ext>
                  </a:extLst>
                </a:gridCol>
                <a:gridCol w="822960">
                  <a:extLst>
                    <a:ext uri="{9D8B030D-6E8A-4147-A177-3AD203B41FA5}">
                      <a16:colId xmlns:a16="http://schemas.microsoft.com/office/drawing/2014/main" val="1952406103"/>
                    </a:ext>
                  </a:extLst>
                </a:gridCol>
                <a:gridCol w="822960">
                  <a:extLst>
                    <a:ext uri="{9D8B030D-6E8A-4147-A177-3AD203B41FA5}">
                      <a16:colId xmlns:a16="http://schemas.microsoft.com/office/drawing/2014/main" val="2170354364"/>
                    </a:ext>
                  </a:extLst>
                </a:gridCol>
                <a:gridCol w="822960">
                  <a:extLst>
                    <a:ext uri="{9D8B030D-6E8A-4147-A177-3AD203B41FA5}">
                      <a16:colId xmlns:a16="http://schemas.microsoft.com/office/drawing/2014/main" val="1411599277"/>
                    </a:ext>
                  </a:extLst>
                </a:gridCol>
                <a:gridCol w="822960">
                  <a:extLst>
                    <a:ext uri="{9D8B030D-6E8A-4147-A177-3AD203B41FA5}">
                      <a16:colId xmlns:a16="http://schemas.microsoft.com/office/drawing/2014/main" val="3880960810"/>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2698955700"/>
                  </a:ext>
                </a:extLst>
              </a:tr>
              <a:tr h="370840">
                <a:tc>
                  <a:txBody>
                    <a:bodyPr/>
                    <a:lstStyle/>
                    <a:p>
                      <a:r>
                        <a:rPr lang="en-US" sz="1000"/>
                        <a:t>Extra 3</a:t>
                      </a:r>
                    </a:p>
                  </a:txBody>
                  <a:tcPr/>
                </a:tc>
                <a:tc>
                  <a:txBody>
                    <a:bodyPr/>
                    <a:lstStyle/>
                    <a:p>
                      <a:r>
                        <a:rPr lang="en-US" sz="1000"/>
                        <a:t>239</a:t>
                      </a:r>
                    </a:p>
                  </a:txBody>
                  <a:tcPr/>
                </a:tc>
                <a:tc>
                  <a:txBody>
                    <a:bodyPr/>
                    <a:lstStyle/>
                    <a:p>
                      <a:r>
                        <a:rPr lang="en-US" sz="1000"/>
                        <a:t>113</a:t>
                      </a:r>
                    </a:p>
                  </a:txBody>
                  <a:tcPr/>
                </a:tc>
                <a:tc>
                  <a:txBody>
                    <a:bodyPr/>
                    <a:lstStyle/>
                    <a:p>
                      <a:r>
                        <a:rPr lang="en-US" sz="1000"/>
                        <a:t>126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959786476"/>
                  </a:ext>
                </a:extLst>
              </a:tr>
            </a:tbl>
          </a:graphicData>
        </a:graphic>
      </p:graphicFrame>
      <p:sp>
        <p:nvSpPr>
          <p:cNvPr id="4" name="Text Placeholder 3">
            <a:extLst>
              <a:ext uri="{FF2B5EF4-FFF2-40B4-BE49-F238E27FC236}">
                <a16:creationId xmlns:a16="http://schemas.microsoft.com/office/drawing/2014/main" id="{B55D577E-BD67-4A8D-8C25-B954334B4A43}"/>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29729458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14C07-18D4-40C2-BCC8-148D70628C27}"/>
              </a:ext>
            </a:extLst>
          </p:cNvPr>
          <p:cNvSpPr>
            <a:spLocks noGrp="1"/>
          </p:cNvSpPr>
          <p:nvPr>
            <p:ph type="title"/>
          </p:nvPr>
        </p:nvSpPr>
        <p:spPr/>
        <p:txBody>
          <a:bodyPr/>
          <a:lstStyle/>
          <a:p>
            <a:r>
              <a:rPr lang="en-US"/>
              <a:t>Facebook Eigene Posts - Shares - Export | extra 3 - 1 of 5</a:t>
            </a:r>
          </a:p>
        </p:txBody>
      </p:sp>
      <p:graphicFrame>
        <p:nvGraphicFramePr>
          <p:cNvPr id="5" name="Table Placeholder 4">
            <a:extLst>
              <a:ext uri="{FF2B5EF4-FFF2-40B4-BE49-F238E27FC236}">
                <a16:creationId xmlns:a16="http://schemas.microsoft.com/office/drawing/2014/main" id="{E9EB73D5-5EAB-4F0C-A90D-EC53FB747A7A}"/>
              </a:ext>
            </a:extLst>
          </p:cNvPr>
          <p:cNvGraphicFramePr>
            <a:graphicFrameLocks noGrp="1"/>
          </p:cNvGraphicFramePr>
          <p:nvPr>
            <p:ph type="tbl" sz="quarter" idx="13"/>
            <p:extLst>
              <p:ext uri="{D42A27DB-BD31-4B8C-83A1-F6EECF244321}">
                <p14:modId xmlns:p14="http://schemas.microsoft.com/office/powerpoint/2010/main" val="235372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29216967"/>
                    </a:ext>
                  </a:extLst>
                </a:gridCol>
                <a:gridCol w="822960">
                  <a:extLst>
                    <a:ext uri="{9D8B030D-6E8A-4147-A177-3AD203B41FA5}">
                      <a16:colId xmlns:a16="http://schemas.microsoft.com/office/drawing/2014/main" val="2625518526"/>
                    </a:ext>
                  </a:extLst>
                </a:gridCol>
                <a:gridCol w="822960">
                  <a:extLst>
                    <a:ext uri="{9D8B030D-6E8A-4147-A177-3AD203B41FA5}">
                      <a16:colId xmlns:a16="http://schemas.microsoft.com/office/drawing/2014/main" val="3339962624"/>
                    </a:ext>
                  </a:extLst>
                </a:gridCol>
                <a:gridCol w="822960">
                  <a:extLst>
                    <a:ext uri="{9D8B030D-6E8A-4147-A177-3AD203B41FA5}">
                      <a16:colId xmlns:a16="http://schemas.microsoft.com/office/drawing/2014/main" val="1060767705"/>
                    </a:ext>
                  </a:extLst>
                </a:gridCol>
                <a:gridCol w="822960">
                  <a:extLst>
                    <a:ext uri="{9D8B030D-6E8A-4147-A177-3AD203B41FA5}">
                      <a16:colId xmlns:a16="http://schemas.microsoft.com/office/drawing/2014/main" val="35834121"/>
                    </a:ext>
                  </a:extLst>
                </a:gridCol>
                <a:gridCol w="822960">
                  <a:extLst>
                    <a:ext uri="{9D8B030D-6E8A-4147-A177-3AD203B41FA5}">
                      <a16:colId xmlns:a16="http://schemas.microsoft.com/office/drawing/2014/main" val="140981211"/>
                    </a:ext>
                  </a:extLst>
                </a:gridCol>
                <a:gridCol w="822960">
                  <a:extLst>
                    <a:ext uri="{9D8B030D-6E8A-4147-A177-3AD203B41FA5}">
                      <a16:colId xmlns:a16="http://schemas.microsoft.com/office/drawing/2014/main" val="1434119249"/>
                    </a:ext>
                  </a:extLst>
                </a:gridCol>
                <a:gridCol w="822960">
                  <a:extLst>
                    <a:ext uri="{9D8B030D-6E8A-4147-A177-3AD203B41FA5}">
                      <a16:colId xmlns:a16="http://schemas.microsoft.com/office/drawing/2014/main" val="1991211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38183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14:09:17 </a:t>
                      </a:r>
                      <a:r>
                        <a:rPr kumimoji="0" lang="de-DE" sz="1000" b="0" i="0" u="none" strike="noStrike" kern="1200" cap="none" spc="0" normalizeH="0" baseline="0" noProof="0">
                          <a:ln>
                            <a:noFill/>
                          </a:ln>
                          <a:solidFill>
                            <a:prstClr val="black"/>
                          </a:solidFill>
                          <a:effectLst/>
                          <a:uLnTx/>
                          <a:uFillTx/>
                          <a:latin typeface="+mn-lt"/>
                          <a:ea typeface="+mn-ea"/>
                          <a:cs typeface="+mn-cs"/>
                        </a:rPr>
                        <a:t> 
 Brennpunkt zum Schneechaos? Können wir auch.
#AlleJahrewieder #Oldiebutgoldie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5736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3 - 2019-03-07 11:35:37 </a:t>
                      </a:r>
                      <a:r>
                        <a:rPr kumimoji="0" lang="de-DE" sz="1000" b="0" i="0" u="none" strike="noStrike" kern="1200" cap="none" spc="0" normalizeH="0" baseline="0" noProof="0">
                          <a:ln>
                            <a:noFill/>
                          </a:ln>
                          <a:solidFill>
                            <a:prstClr val="black"/>
                          </a:solidFill>
                          <a:effectLst/>
                          <a:uLnTx/>
                          <a:uFillTx/>
                          <a:latin typeface="+mn-lt"/>
                          <a:ea typeface="+mn-ea"/>
                          <a:cs typeface="+mn-cs"/>
                        </a:rPr>
                        <a:t> 
 Morgen ist Weltfrauentag und es ist noch immer ungelöst!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84636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3 - 2019-03-14 15:53:40 </a:t>
                      </a:r>
                      <a:r>
                        <a:rPr kumimoji="0" lang="de-DE" sz="1000" b="0" i="0" u="none" strike="noStrike" kern="1200" cap="none" spc="0" normalizeH="0" baseline="0" noProof="0">
                          <a:ln>
                            <a:noFill/>
                          </a:ln>
                          <a:solidFill>
                            <a:prstClr val="black"/>
                          </a:solidFill>
                          <a:effectLst/>
                          <a:uLnTx/>
                          <a:uFillTx/>
                          <a:latin typeface="+mn-lt"/>
                          <a:ea typeface="+mn-ea"/>
                          <a:cs typeface="+mn-cs"/>
                        </a:rPr>
                        <a:t> 
 Folge deinem Fußballer-Idol! 
Dann bist du schon bald fettleibig und spielsüchtig.
extra 3 kommt. Heute 22:45 im Ersten.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1967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3 - 2019-01-28 10:26:28 </a:t>
                      </a:r>
                      <a:r>
                        <a:rPr kumimoji="0" lang="de-DE" sz="1000" b="0" i="0" u="none" strike="noStrike" kern="1200" cap="none" spc="0" normalizeH="0" baseline="0" noProof="0">
                          <a:ln>
                            <a:noFill/>
                          </a:ln>
                          <a:solidFill>
                            <a:prstClr val="black"/>
                          </a:solidFill>
                          <a:effectLst/>
                          <a:uLnTx/>
                          <a:uFillTx/>
                          <a:latin typeface="+mn-lt"/>
                          <a:ea typeface="+mn-ea"/>
                          <a:cs typeface="+mn-cs"/>
                        </a:rPr>
                        <a:t> 
 Altersarmut: Schon jetzt bekommen 8,6 Millionen Menschen in Deutschland eine Rente unter der Grundsicherung. Wovon leben diese Menschen, wenn sie mit ihrem Beruf am Ende sind? Es können doch nicht alle ins Dschungelcamp!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25522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3 - 2019-01-15 11:05:06 </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31414335"/>
                  </a:ext>
                </a:extLst>
              </a:tr>
            </a:tbl>
          </a:graphicData>
        </a:graphic>
      </p:graphicFrame>
      <p:sp>
        <p:nvSpPr>
          <p:cNvPr id="4" name="Text Placeholder 3">
            <a:extLst>
              <a:ext uri="{FF2B5EF4-FFF2-40B4-BE49-F238E27FC236}">
                <a16:creationId xmlns:a16="http://schemas.microsoft.com/office/drawing/2014/main" id="{924B6BC2-A7B4-4C3D-BC51-D00F511AD61D}"/>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26827677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56682-ED97-41E0-87EC-E75CBA0BFF71}"/>
              </a:ext>
            </a:extLst>
          </p:cNvPr>
          <p:cNvSpPr>
            <a:spLocks noGrp="1"/>
          </p:cNvSpPr>
          <p:nvPr>
            <p:ph type="title"/>
          </p:nvPr>
        </p:nvSpPr>
        <p:spPr/>
        <p:txBody>
          <a:bodyPr/>
          <a:lstStyle/>
          <a:p>
            <a:r>
              <a:rPr lang="en-US"/>
              <a:t>Facebook Eigene Posts - Shares - Export | extra 3 - 2 of 5</a:t>
            </a:r>
          </a:p>
        </p:txBody>
      </p:sp>
      <p:graphicFrame>
        <p:nvGraphicFramePr>
          <p:cNvPr id="5" name="Table Placeholder 4">
            <a:extLst>
              <a:ext uri="{FF2B5EF4-FFF2-40B4-BE49-F238E27FC236}">
                <a16:creationId xmlns:a16="http://schemas.microsoft.com/office/drawing/2014/main" id="{DF75AD2D-6342-4F2C-8ACC-8110E1428C49}"/>
              </a:ext>
            </a:extLst>
          </p:cNvPr>
          <p:cNvGraphicFramePr>
            <a:graphicFrameLocks noGrp="1"/>
          </p:cNvGraphicFramePr>
          <p:nvPr>
            <p:ph type="tbl" sz="quarter" idx="13"/>
            <p:extLst>
              <p:ext uri="{D42A27DB-BD31-4B8C-83A1-F6EECF244321}">
                <p14:modId xmlns:p14="http://schemas.microsoft.com/office/powerpoint/2010/main" val="3462771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21896061"/>
                    </a:ext>
                  </a:extLst>
                </a:gridCol>
                <a:gridCol w="822960">
                  <a:extLst>
                    <a:ext uri="{9D8B030D-6E8A-4147-A177-3AD203B41FA5}">
                      <a16:colId xmlns:a16="http://schemas.microsoft.com/office/drawing/2014/main" val="2355054901"/>
                    </a:ext>
                  </a:extLst>
                </a:gridCol>
                <a:gridCol w="822960">
                  <a:extLst>
                    <a:ext uri="{9D8B030D-6E8A-4147-A177-3AD203B41FA5}">
                      <a16:colId xmlns:a16="http://schemas.microsoft.com/office/drawing/2014/main" val="2882792705"/>
                    </a:ext>
                  </a:extLst>
                </a:gridCol>
                <a:gridCol w="822960">
                  <a:extLst>
                    <a:ext uri="{9D8B030D-6E8A-4147-A177-3AD203B41FA5}">
                      <a16:colId xmlns:a16="http://schemas.microsoft.com/office/drawing/2014/main" val="74541162"/>
                    </a:ext>
                  </a:extLst>
                </a:gridCol>
                <a:gridCol w="822960">
                  <a:extLst>
                    <a:ext uri="{9D8B030D-6E8A-4147-A177-3AD203B41FA5}">
                      <a16:colId xmlns:a16="http://schemas.microsoft.com/office/drawing/2014/main" val="1068314552"/>
                    </a:ext>
                  </a:extLst>
                </a:gridCol>
                <a:gridCol w="822960">
                  <a:extLst>
                    <a:ext uri="{9D8B030D-6E8A-4147-A177-3AD203B41FA5}">
                      <a16:colId xmlns:a16="http://schemas.microsoft.com/office/drawing/2014/main" val="2868287151"/>
                    </a:ext>
                  </a:extLst>
                </a:gridCol>
                <a:gridCol w="822960">
                  <a:extLst>
                    <a:ext uri="{9D8B030D-6E8A-4147-A177-3AD203B41FA5}">
                      <a16:colId xmlns:a16="http://schemas.microsoft.com/office/drawing/2014/main" val="3643555394"/>
                    </a:ext>
                  </a:extLst>
                </a:gridCol>
                <a:gridCol w="822960">
                  <a:extLst>
                    <a:ext uri="{9D8B030D-6E8A-4147-A177-3AD203B41FA5}">
                      <a16:colId xmlns:a16="http://schemas.microsoft.com/office/drawing/2014/main" val="228996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31614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3 - 2019-01-15 11:05:06 </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19178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3 - 2019-02-11 15:50:46 </a:t>
                      </a:r>
                      <a:r>
                        <a:rPr kumimoji="0" lang="de-DE" sz="1000" b="0" i="0" u="none" strike="noStrike" kern="1200" cap="none" spc="0" normalizeH="0" baseline="0" noProof="0">
                          <a:ln>
                            <a:noFill/>
                          </a:ln>
                          <a:solidFill>
                            <a:prstClr val="black"/>
                          </a:solidFill>
                          <a:effectLst/>
                          <a:uLnTx/>
                          <a:uFillTx/>
                          <a:latin typeface="+mn-lt"/>
                          <a:ea typeface="+mn-ea"/>
                          <a:cs typeface="+mn-cs"/>
                        </a:rPr>
                        <a:t> 
 Worauf sich alle einigen können: Greta gibt es wirklich!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22647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3 - 2019-02-04 14:48:15 </a:t>
                      </a:r>
                      <a:r>
                        <a:rPr kumimoji="0" lang="de-DE" sz="1000" b="0" i="0" u="none" strike="noStrike" kern="1200" cap="none" spc="0" normalizeH="0" baseline="0" noProof="0">
                          <a:ln>
                            <a:noFill/>
                          </a:ln>
                          <a:solidFill>
                            <a:prstClr val="black"/>
                          </a:solidFill>
                          <a:effectLst/>
                          <a:uLnTx/>
                          <a:uFillTx/>
                          <a:latin typeface="+mn-lt"/>
                          <a:ea typeface="+mn-ea"/>
                          <a:cs typeface="+mn-cs"/>
                        </a:rPr>
                        <a:t> 
 Happy Birthday, Facebook.
Danke, dass es dich gibt.
Sonst müssten wir uns im realen Leben so aufführen.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75891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3 - 2019-02-07 18:57:07 </a:t>
                      </a:r>
                      <a:r>
                        <a:rPr kumimoji="0" lang="de-DE" sz="1000" b="0" i="0" u="none" strike="noStrike" kern="1200" cap="none" spc="0" normalizeH="0" baseline="0" noProof="0">
                          <a:ln>
                            <a:noFill/>
                          </a:ln>
                          <a:solidFill>
                            <a:prstClr val="black"/>
                          </a:solidFill>
                          <a:effectLst/>
                          <a:uLnTx/>
                          <a:uFillTx/>
                          <a:latin typeface="+mn-lt"/>
                          <a:ea typeface="+mn-ea"/>
                          <a:cs typeface="+mn-cs"/>
                        </a:rPr>
                        <a:t> 
 Das Bundeskartellamt untersagt Facebook, über WhatsApp und Instagram Daten zu sammeln. Coole Kids setzen aber eh schon auf einen sichereren Messenger-Dienst!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21630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3 - 2019-03-08 11:44:13 </a:t>
                      </a:r>
                      <a:r>
                        <a:rPr kumimoji="0" lang="de-DE" sz="1000" b="0" i="0" u="none" strike="noStrike" kern="1200" cap="none" spc="0" normalizeH="0" baseline="0" noProof="0">
                          <a:ln>
                            <a:noFill/>
                          </a:ln>
                          <a:solidFill>
                            <a:prstClr val="black"/>
                          </a:solidFill>
                          <a:effectLst/>
                          <a:uLnTx/>
                          <a:uFillTx/>
                          <a:latin typeface="+mn-lt"/>
                          <a:ea typeface="+mn-ea"/>
                          <a:cs typeface="+mn-cs"/>
                        </a:rPr>
                        <a:t> 
 Zum Weltfrauentag gib es heute mal Gleichberechtigung im TV!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59683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3 - 2019-02-12 13:37:58 </a:t>
                      </a:r>
                      <a:r>
                        <a:rPr kumimoji="0" lang="de-DE" sz="1000" b="0" i="0" u="none" strike="noStrike" kern="1200" cap="none" spc="0" normalizeH="0" baseline="0" noProof="0">
                          <a:ln>
                            <a:noFill/>
                          </a:ln>
                          <a:solidFill>
                            <a:prstClr val="black"/>
                          </a:solidFill>
                          <a:effectLst/>
                          <a:uLnTx/>
                          <a:uFillTx/>
                          <a:latin typeface="+mn-lt"/>
                          <a:ea typeface="+mn-ea"/>
                          <a:cs typeface="+mn-cs"/>
                        </a:rPr>
                        <a:t> 
 Der funktioniert besser als jede Glaskugel!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73327763"/>
                  </a:ext>
                </a:extLst>
              </a:tr>
            </a:tbl>
          </a:graphicData>
        </a:graphic>
      </p:graphicFrame>
      <p:sp>
        <p:nvSpPr>
          <p:cNvPr id="4" name="Text Placeholder 3">
            <a:extLst>
              <a:ext uri="{FF2B5EF4-FFF2-40B4-BE49-F238E27FC236}">
                <a16:creationId xmlns:a16="http://schemas.microsoft.com/office/drawing/2014/main" id="{AF41B7C7-B8D4-4300-AAE3-79CC4529D0DC}"/>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2290898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63809-A07D-494C-BAD5-87B49C5C2DD4}"/>
              </a:ext>
            </a:extLst>
          </p:cNvPr>
          <p:cNvSpPr>
            <a:spLocks noGrp="1"/>
          </p:cNvSpPr>
          <p:nvPr>
            <p:ph type="title"/>
          </p:nvPr>
        </p:nvSpPr>
        <p:spPr/>
        <p:txBody>
          <a:bodyPr/>
          <a:lstStyle/>
          <a:p>
            <a:r>
              <a:rPr lang="en-US"/>
              <a:t>Facebook Eigene Posts - Shares - Export | extra 3 - 3 of 5</a:t>
            </a:r>
          </a:p>
        </p:txBody>
      </p:sp>
      <p:graphicFrame>
        <p:nvGraphicFramePr>
          <p:cNvPr id="5" name="Table Placeholder 4">
            <a:extLst>
              <a:ext uri="{FF2B5EF4-FFF2-40B4-BE49-F238E27FC236}">
                <a16:creationId xmlns:a16="http://schemas.microsoft.com/office/drawing/2014/main" id="{4AB54E71-5B7F-44A1-A017-30D8123E1483}"/>
              </a:ext>
            </a:extLst>
          </p:cNvPr>
          <p:cNvGraphicFramePr>
            <a:graphicFrameLocks noGrp="1"/>
          </p:cNvGraphicFramePr>
          <p:nvPr>
            <p:ph type="tbl" sz="quarter" idx="13"/>
            <p:extLst>
              <p:ext uri="{D42A27DB-BD31-4B8C-83A1-F6EECF244321}">
                <p14:modId xmlns:p14="http://schemas.microsoft.com/office/powerpoint/2010/main" val="3739959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54035507"/>
                    </a:ext>
                  </a:extLst>
                </a:gridCol>
                <a:gridCol w="822960">
                  <a:extLst>
                    <a:ext uri="{9D8B030D-6E8A-4147-A177-3AD203B41FA5}">
                      <a16:colId xmlns:a16="http://schemas.microsoft.com/office/drawing/2014/main" val="2097430782"/>
                    </a:ext>
                  </a:extLst>
                </a:gridCol>
                <a:gridCol w="822960">
                  <a:extLst>
                    <a:ext uri="{9D8B030D-6E8A-4147-A177-3AD203B41FA5}">
                      <a16:colId xmlns:a16="http://schemas.microsoft.com/office/drawing/2014/main" val="2811133680"/>
                    </a:ext>
                  </a:extLst>
                </a:gridCol>
                <a:gridCol w="822960">
                  <a:extLst>
                    <a:ext uri="{9D8B030D-6E8A-4147-A177-3AD203B41FA5}">
                      <a16:colId xmlns:a16="http://schemas.microsoft.com/office/drawing/2014/main" val="893670170"/>
                    </a:ext>
                  </a:extLst>
                </a:gridCol>
                <a:gridCol w="822960">
                  <a:extLst>
                    <a:ext uri="{9D8B030D-6E8A-4147-A177-3AD203B41FA5}">
                      <a16:colId xmlns:a16="http://schemas.microsoft.com/office/drawing/2014/main" val="323509821"/>
                    </a:ext>
                  </a:extLst>
                </a:gridCol>
                <a:gridCol w="822960">
                  <a:extLst>
                    <a:ext uri="{9D8B030D-6E8A-4147-A177-3AD203B41FA5}">
                      <a16:colId xmlns:a16="http://schemas.microsoft.com/office/drawing/2014/main" val="2756928877"/>
                    </a:ext>
                  </a:extLst>
                </a:gridCol>
                <a:gridCol w="822960">
                  <a:extLst>
                    <a:ext uri="{9D8B030D-6E8A-4147-A177-3AD203B41FA5}">
                      <a16:colId xmlns:a16="http://schemas.microsoft.com/office/drawing/2014/main" val="810488830"/>
                    </a:ext>
                  </a:extLst>
                </a:gridCol>
                <a:gridCol w="822960">
                  <a:extLst>
                    <a:ext uri="{9D8B030D-6E8A-4147-A177-3AD203B41FA5}">
                      <a16:colId xmlns:a16="http://schemas.microsoft.com/office/drawing/2014/main" val="1381363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76222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3 - 2019-02-14 13:16:15 </a:t>
                      </a:r>
                      <a:r>
                        <a:rPr kumimoji="0" lang="de-DE" sz="1000" b="0" i="0" u="none" strike="noStrike" kern="1200" cap="none" spc="0" normalizeH="0" baseline="0" noProof="0">
                          <a:ln>
                            <a:noFill/>
                          </a:ln>
                          <a:solidFill>
                            <a:prstClr val="black"/>
                          </a:solidFill>
                          <a:effectLst/>
                          <a:uLnTx/>
                          <a:uFillTx/>
                          <a:latin typeface="+mn-lt"/>
                          <a:ea typeface="+mn-ea"/>
                          <a:cs typeface="+mn-cs"/>
                        </a:rPr>
                        <a:t> 
 Alle 11 Minuten verliebt sich ein Liberaler in sich selbst.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7800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3 - 2019-02-04 19:28:37 </a:t>
                      </a:r>
                      <a:r>
                        <a:rPr kumimoji="0" lang="en-US" sz="1000" b="0" i="0" u="none" strike="noStrike" kern="1200" cap="none" spc="0" normalizeH="0" baseline="0" noProof="0">
                          <a:ln>
                            <a:noFill/>
                          </a:ln>
                          <a:solidFill>
                            <a:prstClr val="black"/>
                          </a:solidFill>
                          <a:effectLst/>
                          <a:uLnTx/>
                          <a:uFillTx/>
                          <a:latin typeface="+mn-lt"/>
                          <a:ea typeface="+mn-ea"/>
                          <a:cs typeface="+mn-cs"/>
                        </a:rPr>
                        <a:t> 
 Same same but different?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65109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3 - 2019-03-07 10:39:19 </a:t>
                      </a:r>
                      <a:r>
                        <a:rPr kumimoji="0" lang="de-DE" sz="1000" b="0" i="0" u="none" strike="noStrike" kern="1200" cap="none" spc="0" normalizeH="0" baseline="0" noProof="0">
                          <a:ln>
                            <a:noFill/>
                          </a:ln>
                          <a:solidFill>
                            <a:prstClr val="black"/>
                          </a:solidFill>
                          <a:effectLst/>
                          <a:uLnTx/>
                          <a:uFillTx/>
                          <a:latin typeface="+mn-lt"/>
                          <a:ea typeface="+mn-ea"/>
                          <a:cs typeface="+mn-cs"/>
                        </a:rPr>
                        <a:t> 
 Der war doch mal gut!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2391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 Extra 3 - 2019-01-18 14:39:54 </a:t>
                      </a:r>
                      <a:r>
                        <a:rPr kumimoji="0" lang="sv-SE" sz="1000" b="0" i="0" u="none" strike="noStrike" kern="1200" cap="none" spc="0" normalizeH="0" baseline="0" noProof="0">
                          <a:ln>
                            <a:noFill/>
                          </a:ln>
                          <a:solidFill>
                            <a:prstClr val="black"/>
                          </a:solidFill>
                          <a:effectLst/>
                          <a:uLnTx/>
                          <a:uFillTx/>
                          <a:latin typeface="+mn-lt"/>
                          <a:ea typeface="+mn-ea"/>
                          <a:cs typeface="+mn-cs"/>
                        </a:rPr>
                        <a:t> 
 Na endlich!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10575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3 - 2019-01-13 10:20:00 </a:t>
                      </a:r>
                      <a:r>
                        <a:rPr kumimoji="0" lang="de-DE" sz="1000" b="0" i="0" u="none" strike="noStrike" kern="1200" cap="none" spc="0" normalizeH="0" baseline="0" noProof="0">
                          <a:ln>
                            <a:noFill/>
                          </a:ln>
                          <a:solidFill>
                            <a:prstClr val="black"/>
                          </a:solidFill>
                          <a:effectLst/>
                          <a:uLnTx/>
                          <a:uFillTx/>
                          <a:latin typeface="+mn-lt"/>
                          <a:ea typeface="+mn-ea"/>
                          <a:cs typeface="+mn-cs"/>
                        </a:rPr>
                        <a:t> 
 In Deutschland gibt es keine Meinungsfreiheit! Gut, dass das gerade mal wieder jemand nicht aussprechen darf.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03540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13:48:14 </a:t>
                      </a:r>
                      <a:r>
                        <a:rPr kumimoji="0" lang="de-DE" sz="1000" b="0" i="0" u="none" strike="noStrike" kern="1200" cap="none" spc="0" normalizeH="0" baseline="0" noProof="0">
                          <a:ln>
                            <a:noFill/>
                          </a:ln>
                          <a:solidFill>
                            <a:prstClr val="black"/>
                          </a:solidFill>
                          <a:effectLst/>
                          <a:uLnTx/>
                          <a:uFillTx/>
                          <a:latin typeface="+mn-lt"/>
                          <a:ea typeface="+mn-ea"/>
                          <a:cs typeface="+mn-cs"/>
                        </a:rPr>
                        <a:t> 
 Julia Klöckner hat als Landwirtschafts- und Ernährungsministerin so wenig erreicht, ihr nächster Karriereschritt könnte Verkehrsministerin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42982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3 - 2019-03-02 12:13:30 </a:t>
                      </a:r>
                      <a:r>
                        <a:rPr kumimoji="0" lang="de-DE" sz="1000" b="0" i="0" u="none" strike="noStrike" kern="1200" cap="none" spc="0" normalizeH="0" baseline="0" noProof="0">
                          <a:ln>
                            <a:noFill/>
                          </a:ln>
                          <a:solidFill>
                            <a:prstClr val="black"/>
                          </a:solidFill>
                          <a:effectLst/>
                          <a:uLnTx/>
                          <a:uFillTx/>
                          <a:latin typeface="+mn-lt"/>
                          <a:ea typeface="+mn-ea"/>
                          <a:cs typeface="+mn-cs"/>
                        </a:rPr>
                        <a:t> 
 Teuer &amp; Nervig! Der perfekte Untertitel im Brexit-Scheidungs-Drama.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74266717"/>
                  </a:ext>
                </a:extLst>
              </a:tr>
            </a:tbl>
          </a:graphicData>
        </a:graphic>
      </p:graphicFrame>
      <p:sp>
        <p:nvSpPr>
          <p:cNvPr id="4" name="Text Placeholder 3">
            <a:extLst>
              <a:ext uri="{FF2B5EF4-FFF2-40B4-BE49-F238E27FC236}">
                <a16:creationId xmlns:a16="http://schemas.microsoft.com/office/drawing/2014/main" id="{02B02392-CBEC-4B9A-A0BF-BE6D32E26D83}"/>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40481699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0FAC9-35A0-41E3-B005-5F149A12CC5E}"/>
              </a:ext>
            </a:extLst>
          </p:cNvPr>
          <p:cNvSpPr>
            <a:spLocks noGrp="1"/>
          </p:cNvSpPr>
          <p:nvPr>
            <p:ph type="title"/>
          </p:nvPr>
        </p:nvSpPr>
        <p:spPr/>
        <p:txBody>
          <a:bodyPr/>
          <a:lstStyle/>
          <a:p>
            <a:r>
              <a:rPr lang="en-US"/>
              <a:t>Facebook Eigene Posts - Shares - Export | extra 3 - 4 of 5</a:t>
            </a:r>
          </a:p>
        </p:txBody>
      </p:sp>
      <p:graphicFrame>
        <p:nvGraphicFramePr>
          <p:cNvPr id="5" name="Table Placeholder 4">
            <a:extLst>
              <a:ext uri="{FF2B5EF4-FFF2-40B4-BE49-F238E27FC236}">
                <a16:creationId xmlns:a16="http://schemas.microsoft.com/office/drawing/2014/main" id="{65052C0D-66FE-491A-8293-E42611C3447D}"/>
              </a:ext>
            </a:extLst>
          </p:cNvPr>
          <p:cNvGraphicFramePr>
            <a:graphicFrameLocks noGrp="1"/>
          </p:cNvGraphicFramePr>
          <p:nvPr>
            <p:ph type="tbl" sz="quarter" idx="13"/>
            <p:extLst>
              <p:ext uri="{D42A27DB-BD31-4B8C-83A1-F6EECF244321}">
                <p14:modId xmlns:p14="http://schemas.microsoft.com/office/powerpoint/2010/main" val="416445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67022661"/>
                    </a:ext>
                  </a:extLst>
                </a:gridCol>
                <a:gridCol w="822960">
                  <a:extLst>
                    <a:ext uri="{9D8B030D-6E8A-4147-A177-3AD203B41FA5}">
                      <a16:colId xmlns:a16="http://schemas.microsoft.com/office/drawing/2014/main" val="363797598"/>
                    </a:ext>
                  </a:extLst>
                </a:gridCol>
                <a:gridCol w="822960">
                  <a:extLst>
                    <a:ext uri="{9D8B030D-6E8A-4147-A177-3AD203B41FA5}">
                      <a16:colId xmlns:a16="http://schemas.microsoft.com/office/drawing/2014/main" val="368132744"/>
                    </a:ext>
                  </a:extLst>
                </a:gridCol>
                <a:gridCol w="822960">
                  <a:extLst>
                    <a:ext uri="{9D8B030D-6E8A-4147-A177-3AD203B41FA5}">
                      <a16:colId xmlns:a16="http://schemas.microsoft.com/office/drawing/2014/main" val="1674821997"/>
                    </a:ext>
                  </a:extLst>
                </a:gridCol>
                <a:gridCol w="822960">
                  <a:extLst>
                    <a:ext uri="{9D8B030D-6E8A-4147-A177-3AD203B41FA5}">
                      <a16:colId xmlns:a16="http://schemas.microsoft.com/office/drawing/2014/main" val="1094974113"/>
                    </a:ext>
                  </a:extLst>
                </a:gridCol>
                <a:gridCol w="822960">
                  <a:extLst>
                    <a:ext uri="{9D8B030D-6E8A-4147-A177-3AD203B41FA5}">
                      <a16:colId xmlns:a16="http://schemas.microsoft.com/office/drawing/2014/main" val="3151317227"/>
                    </a:ext>
                  </a:extLst>
                </a:gridCol>
                <a:gridCol w="822960">
                  <a:extLst>
                    <a:ext uri="{9D8B030D-6E8A-4147-A177-3AD203B41FA5}">
                      <a16:colId xmlns:a16="http://schemas.microsoft.com/office/drawing/2014/main" val="2846118793"/>
                    </a:ext>
                  </a:extLst>
                </a:gridCol>
                <a:gridCol w="822960">
                  <a:extLst>
                    <a:ext uri="{9D8B030D-6E8A-4147-A177-3AD203B41FA5}">
                      <a16:colId xmlns:a16="http://schemas.microsoft.com/office/drawing/2014/main" val="1563995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19852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3 - 2019-03-23 13:42:22 </a:t>
                      </a:r>
                      <a:r>
                        <a:rPr kumimoji="0" lang="de-DE" sz="1000" b="0" i="0" u="none" strike="noStrike" kern="1200" cap="none" spc="0" normalizeH="0" baseline="0" noProof="0">
                          <a:ln>
                            <a:noFill/>
                          </a:ln>
                          <a:solidFill>
                            <a:prstClr val="black"/>
                          </a:solidFill>
                          <a:effectLst/>
                          <a:uLnTx/>
                          <a:uFillTx/>
                          <a:latin typeface="+mn-lt"/>
                          <a:ea typeface="+mn-ea"/>
                          <a:cs typeface="+mn-cs"/>
                        </a:rPr>
                        <a:t> 
 Mit dem SUV durch die Großstadt. Aber passt gut auf. Überall lauern Gefahren!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81214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3 - 2019-03-08 09:36:04 </a:t>
                      </a:r>
                      <a:r>
                        <a:rPr kumimoji="0" lang="de-DE" sz="1000" b="0" i="0" u="none" strike="noStrike" kern="1200" cap="none" spc="0" normalizeH="0" baseline="0" noProof="0">
                          <a:ln>
                            <a:noFill/>
                          </a:ln>
                          <a:solidFill>
                            <a:prstClr val="black"/>
                          </a:solidFill>
                          <a:effectLst/>
                          <a:uLnTx/>
                          <a:uFillTx/>
                          <a:latin typeface="+mn-lt"/>
                          <a:ea typeface="+mn-ea"/>
                          <a:cs typeface="+mn-cs"/>
                        </a:rPr>
                        <a:t> 
 Auch nicht am Weltfrauentag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17581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3 - 2019-03-01 09:59:55 </a:t>
                      </a:r>
                      <a:r>
                        <a:rPr kumimoji="0" lang="de-DE" sz="1000" b="0" i="0" u="none" strike="noStrike" kern="1200" cap="none" spc="0" normalizeH="0" baseline="0" noProof="0">
                          <a:ln>
                            <a:noFill/>
                          </a:ln>
                          <a:solidFill>
                            <a:prstClr val="black"/>
                          </a:solidFill>
                          <a:effectLst/>
                          <a:uLnTx/>
                          <a:uFillTx/>
                          <a:latin typeface="+mn-lt"/>
                          <a:ea typeface="+mn-ea"/>
                          <a:cs typeface="+mn-cs"/>
                        </a:rPr>
                        <a:t> 
 Ausbeutung, Hungerlöhne, unmenschliche Arbeitszeiten: Paketboten sind die neuen Sklaven unserer Zeit. Doch die Revolution wird kommen, meinen unsere Freunde vom Bohemian Browser Ballett.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25138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3 - 2019-01-10 15:08:22 </a:t>
                      </a:r>
                      <a:r>
                        <a:rPr kumimoji="0" lang="en-US" sz="1000" b="0" i="0" u="none" strike="noStrike" kern="1200" cap="none" spc="0" normalizeH="0" baseline="0" noProof="0">
                          <a:ln>
                            <a:noFill/>
                          </a:ln>
                          <a:solidFill>
                            <a:prstClr val="black"/>
                          </a:solidFill>
                          <a:effectLst/>
                          <a:uLnTx/>
                          <a:uFillTx/>
                          <a:latin typeface="+mn-lt"/>
                          <a:ea typeface="+mn-ea"/>
                          <a:cs typeface="+mn-cs"/>
                        </a:rPr>
                        <a:t> 
 Also doch!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07976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3 - 2019-02-11 09:49:06 </a:t>
                      </a:r>
                      <a:r>
                        <a:rPr kumimoji="0" lang="de-DE" sz="1000" b="0" i="0" u="none" strike="noStrike" kern="1200" cap="none" spc="0" normalizeH="0" baseline="0" noProof="0">
                          <a:ln>
                            <a:noFill/>
                          </a:ln>
                          <a:solidFill>
                            <a:prstClr val="black"/>
                          </a:solidFill>
                          <a:effectLst/>
                          <a:uLnTx/>
                          <a:uFillTx/>
                          <a:latin typeface="+mn-lt"/>
                          <a:ea typeface="+mn-ea"/>
                          <a:cs typeface="+mn-cs"/>
                        </a:rPr>
                        <a:t> 
 900.000 Unterschriften in einer Woche:
Das Volksbegehren Artenvielfalt erreicht wohl schon heute die nötige Unterschriftenanzahl. Dabei wäre eine Welt ohne Insekten doch auch ganz lustig!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9396778"/>
                  </a:ext>
                </a:extLst>
              </a:tr>
            </a:tbl>
          </a:graphicData>
        </a:graphic>
      </p:graphicFrame>
      <p:sp>
        <p:nvSpPr>
          <p:cNvPr id="4" name="Text Placeholder 3">
            <a:extLst>
              <a:ext uri="{FF2B5EF4-FFF2-40B4-BE49-F238E27FC236}">
                <a16:creationId xmlns:a16="http://schemas.microsoft.com/office/drawing/2014/main" id="{13C3B2FA-755A-4F71-90FB-4AB9504E7A2A}"/>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42145358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17B90-1E11-42C4-ACB6-2B5EA29BD724}"/>
              </a:ext>
            </a:extLst>
          </p:cNvPr>
          <p:cNvSpPr>
            <a:spLocks noGrp="1"/>
          </p:cNvSpPr>
          <p:nvPr>
            <p:ph type="title"/>
          </p:nvPr>
        </p:nvSpPr>
        <p:spPr/>
        <p:txBody>
          <a:bodyPr/>
          <a:lstStyle/>
          <a:p>
            <a:r>
              <a:rPr lang="en-US"/>
              <a:t>Facebook Eigene Posts - Shares - Export | extra 3 - 5 of 5</a:t>
            </a:r>
          </a:p>
        </p:txBody>
      </p:sp>
      <p:graphicFrame>
        <p:nvGraphicFramePr>
          <p:cNvPr id="5" name="Table Placeholder 4">
            <a:extLst>
              <a:ext uri="{FF2B5EF4-FFF2-40B4-BE49-F238E27FC236}">
                <a16:creationId xmlns:a16="http://schemas.microsoft.com/office/drawing/2014/main" id="{DC5C80C2-679D-4EEC-9B31-999104201AAD}"/>
              </a:ext>
            </a:extLst>
          </p:cNvPr>
          <p:cNvGraphicFramePr>
            <a:graphicFrameLocks noGrp="1"/>
          </p:cNvGraphicFramePr>
          <p:nvPr>
            <p:ph type="tbl" sz="quarter" idx="13"/>
            <p:extLst>
              <p:ext uri="{D42A27DB-BD31-4B8C-83A1-F6EECF244321}">
                <p14:modId xmlns:p14="http://schemas.microsoft.com/office/powerpoint/2010/main" val="1703235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6997876"/>
                    </a:ext>
                  </a:extLst>
                </a:gridCol>
                <a:gridCol w="822960">
                  <a:extLst>
                    <a:ext uri="{9D8B030D-6E8A-4147-A177-3AD203B41FA5}">
                      <a16:colId xmlns:a16="http://schemas.microsoft.com/office/drawing/2014/main" val="280884190"/>
                    </a:ext>
                  </a:extLst>
                </a:gridCol>
                <a:gridCol w="822960">
                  <a:extLst>
                    <a:ext uri="{9D8B030D-6E8A-4147-A177-3AD203B41FA5}">
                      <a16:colId xmlns:a16="http://schemas.microsoft.com/office/drawing/2014/main" val="3767910909"/>
                    </a:ext>
                  </a:extLst>
                </a:gridCol>
                <a:gridCol w="822960">
                  <a:extLst>
                    <a:ext uri="{9D8B030D-6E8A-4147-A177-3AD203B41FA5}">
                      <a16:colId xmlns:a16="http://schemas.microsoft.com/office/drawing/2014/main" val="2240752119"/>
                    </a:ext>
                  </a:extLst>
                </a:gridCol>
                <a:gridCol w="822960">
                  <a:extLst>
                    <a:ext uri="{9D8B030D-6E8A-4147-A177-3AD203B41FA5}">
                      <a16:colId xmlns:a16="http://schemas.microsoft.com/office/drawing/2014/main" val="2628666657"/>
                    </a:ext>
                  </a:extLst>
                </a:gridCol>
                <a:gridCol w="822960">
                  <a:extLst>
                    <a:ext uri="{9D8B030D-6E8A-4147-A177-3AD203B41FA5}">
                      <a16:colId xmlns:a16="http://schemas.microsoft.com/office/drawing/2014/main" val="1214085718"/>
                    </a:ext>
                  </a:extLst>
                </a:gridCol>
                <a:gridCol w="822960">
                  <a:extLst>
                    <a:ext uri="{9D8B030D-6E8A-4147-A177-3AD203B41FA5}">
                      <a16:colId xmlns:a16="http://schemas.microsoft.com/office/drawing/2014/main" val="1756270639"/>
                    </a:ext>
                  </a:extLst>
                </a:gridCol>
                <a:gridCol w="822960">
                  <a:extLst>
                    <a:ext uri="{9D8B030D-6E8A-4147-A177-3AD203B41FA5}">
                      <a16:colId xmlns:a16="http://schemas.microsoft.com/office/drawing/2014/main" val="2760216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89294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3 - 2019-01-11 11:33:00 </a:t>
                      </a:r>
                      <a:r>
                        <a:rPr kumimoji="0" lang="de-DE" sz="1000" b="0" i="0" u="none" strike="noStrike" kern="1200" cap="none" spc="0" normalizeH="0" baseline="0" noProof="0">
                          <a:ln>
                            <a:noFill/>
                          </a:ln>
                          <a:solidFill>
                            <a:prstClr val="black"/>
                          </a:solidFill>
                          <a:effectLst/>
                          <a:uLnTx/>
                          <a:uFillTx/>
                          <a:latin typeface="+mn-lt"/>
                          <a:ea typeface="+mn-ea"/>
                          <a:cs typeface="+mn-cs"/>
                        </a:rPr>
                        <a:t> 
 Ein Abschiebeknast für € 420.000 im Monat. Für das Geld könnten die 14 Häftlinge pro Nase auch eine Suite für 1000 Euro die Nacht bekommen.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88216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3 - 2019-02-19 17:41:46 </a:t>
                      </a:r>
                      <a:r>
                        <a:rPr kumimoji="0" lang="de-DE" sz="1000" b="0" i="0" u="none" strike="noStrike" kern="1200" cap="none" spc="0" normalizeH="0" baseline="0" noProof="0">
                          <a:ln>
                            <a:noFill/>
                          </a:ln>
                          <a:solidFill>
                            <a:prstClr val="black"/>
                          </a:solidFill>
                          <a:effectLst/>
                          <a:uLnTx/>
                          <a:uFillTx/>
                          <a:latin typeface="+mn-lt"/>
                          <a:ea typeface="+mn-ea"/>
                          <a:cs typeface="+mn-cs"/>
                        </a:rPr>
                        <a:t> 
 Das Statussymbol 2019: Eine Wohnung!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60274646"/>
                  </a:ext>
                </a:extLst>
              </a:tr>
            </a:tbl>
          </a:graphicData>
        </a:graphic>
      </p:graphicFrame>
      <p:sp>
        <p:nvSpPr>
          <p:cNvPr id="4" name="Text Placeholder 3">
            <a:extLst>
              <a:ext uri="{FF2B5EF4-FFF2-40B4-BE49-F238E27FC236}">
                <a16:creationId xmlns:a16="http://schemas.microsoft.com/office/drawing/2014/main" id="{AC88B45B-49EE-424A-9828-4E1786DBFBBD}"/>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4287980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BC881-2235-4443-91D8-DD8AE5F85108}"/>
              </a:ext>
            </a:extLst>
          </p:cNvPr>
          <p:cNvSpPr>
            <a:spLocks noGrp="1"/>
          </p:cNvSpPr>
          <p:nvPr>
            <p:ph type="title"/>
          </p:nvPr>
        </p:nvSpPr>
        <p:spPr/>
        <p:txBody>
          <a:bodyPr/>
          <a:lstStyle/>
          <a:p>
            <a:r>
              <a:rPr lang="en-US"/>
              <a:t>Facebook Eigene Posts - Kommentare - Export | extra 3</a:t>
            </a:r>
          </a:p>
        </p:txBody>
      </p:sp>
      <p:graphicFrame>
        <p:nvGraphicFramePr>
          <p:cNvPr id="5" name="Table Placeholder 4">
            <a:extLst>
              <a:ext uri="{FF2B5EF4-FFF2-40B4-BE49-F238E27FC236}">
                <a16:creationId xmlns:a16="http://schemas.microsoft.com/office/drawing/2014/main" id="{B427DA3E-779D-40D6-840B-695B4422455E}"/>
              </a:ext>
            </a:extLst>
          </p:cNvPr>
          <p:cNvGraphicFramePr>
            <a:graphicFrameLocks noGrp="1"/>
          </p:cNvGraphicFramePr>
          <p:nvPr>
            <p:ph type="tbl" sz="quarter" idx="13"/>
            <p:extLst>
              <p:ext uri="{D42A27DB-BD31-4B8C-83A1-F6EECF244321}">
                <p14:modId xmlns:p14="http://schemas.microsoft.com/office/powerpoint/2010/main" val="446429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09329060"/>
                    </a:ext>
                  </a:extLst>
                </a:gridCol>
                <a:gridCol w="822960">
                  <a:extLst>
                    <a:ext uri="{9D8B030D-6E8A-4147-A177-3AD203B41FA5}">
                      <a16:colId xmlns:a16="http://schemas.microsoft.com/office/drawing/2014/main" val="915505288"/>
                    </a:ext>
                  </a:extLst>
                </a:gridCol>
                <a:gridCol w="822960">
                  <a:extLst>
                    <a:ext uri="{9D8B030D-6E8A-4147-A177-3AD203B41FA5}">
                      <a16:colId xmlns:a16="http://schemas.microsoft.com/office/drawing/2014/main" val="3253552044"/>
                    </a:ext>
                  </a:extLst>
                </a:gridCol>
                <a:gridCol w="822960">
                  <a:extLst>
                    <a:ext uri="{9D8B030D-6E8A-4147-A177-3AD203B41FA5}">
                      <a16:colId xmlns:a16="http://schemas.microsoft.com/office/drawing/2014/main" val="2092981987"/>
                    </a:ext>
                  </a:extLst>
                </a:gridCol>
                <a:gridCol w="822960">
                  <a:extLst>
                    <a:ext uri="{9D8B030D-6E8A-4147-A177-3AD203B41FA5}">
                      <a16:colId xmlns:a16="http://schemas.microsoft.com/office/drawing/2014/main" val="920819220"/>
                    </a:ext>
                  </a:extLst>
                </a:gridCol>
                <a:gridCol w="822960">
                  <a:extLst>
                    <a:ext uri="{9D8B030D-6E8A-4147-A177-3AD203B41FA5}">
                      <a16:colId xmlns:a16="http://schemas.microsoft.com/office/drawing/2014/main" val="2782043008"/>
                    </a:ext>
                  </a:extLst>
                </a:gridCol>
                <a:gridCol w="822960">
                  <a:extLst>
                    <a:ext uri="{9D8B030D-6E8A-4147-A177-3AD203B41FA5}">
                      <a16:colId xmlns:a16="http://schemas.microsoft.com/office/drawing/2014/main" val="438499174"/>
                    </a:ext>
                  </a:extLst>
                </a:gridCol>
                <a:gridCol w="822960">
                  <a:extLst>
                    <a:ext uri="{9D8B030D-6E8A-4147-A177-3AD203B41FA5}">
                      <a16:colId xmlns:a16="http://schemas.microsoft.com/office/drawing/2014/main" val="1021005592"/>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723984429"/>
                  </a:ext>
                </a:extLst>
              </a:tr>
              <a:tr h="370840">
                <a:tc>
                  <a:txBody>
                    <a:bodyPr/>
                    <a:lstStyle/>
                    <a:p>
                      <a:r>
                        <a:rPr lang="en-US" sz="1000" b="1"/>
                        <a:t> Extra 3 - 2019-01-10 15:08:22 </a:t>
                      </a:r>
                      <a:r>
                        <a:rPr lang="en-US" sz="1000"/>
                        <a:t> 
 Also doch!</a:t>
                      </a:r>
                    </a:p>
                  </a:txBody>
                  <a:tcPr/>
                </a:tc>
                <a:tc>
                  <a:txBody>
                    <a:bodyPr/>
                    <a:lstStyle/>
                    <a:p>
                      <a:r>
                        <a:rPr lang="en-US" sz="1000"/>
                        <a:t>2821</a:t>
                      </a:r>
                    </a:p>
                  </a:txBody>
                  <a:tcPr/>
                </a:tc>
                <a:tc>
                  <a:txBody>
                    <a:bodyPr/>
                    <a:lstStyle/>
                    <a:p>
                      <a:r>
                        <a:rPr lang="en-US" sz="1000"/>
                        <a:t>4761</a:t>
                      </a:r>
                    </a:p>
                  </a:txBody>
                  <a:tcPr/>
                </a:tc>
                <a:tc>
                  <a:txBody>
                    <a:bodyPr/>
                    <a:lstStyle/>
                    <a:p>
                      <a:r>
                        <a:rPr lang="en-US" sz="1000"/>
                        <a:t>3487</a:t>
                      </a:r>
                    </a:p>
                  </a:txBody>
                  <a:tcPr/>
                </a:tc>
                <a:tc>
                  <a:txBody>
                    <a:bodyPr/>
                    <a:lstStyle/>
                    <a:p>
                      <a:r>
                        <a:rPr lang="en-US" sz="1000"/>
                        <a:t>11069</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72532165"/>
                  </a:ext>
                </a:extLst>
              </a:tr>
              <a:tr h="370840">
                <a:tc>
                  <a:txBody>
                    <a:bodyPr/>
                    <a:lstStyle/>
                    <a:p>
                      <a:r>
                        <a:rPr lang="de-DE" sz="1000" b="1"/>
                        <a:t> Extra 3 - 2019-02-26 12:11:52 </a:t>
                      </a:r>
                      <a:r>
                        <a:rPr lang="de-DE" sz="1000"/>
                        <a:t> 
 Po-sitive Werbung. So wichtig!</a:t>
                      </a:r>
                      <a:endParaRPr lang="en-US" sz="1000"/>
                    </a:p>
                  </a:txBody>
                  <a:tcPr/>
                </a:tc>
                <a:tc>
                  <a:txBody>
                    <a:bodyPr/>
                    <a:lstStyle/>
                    <a:p>
                      <a:r>
                        <a:rPr lang="en-US" sz="1000"/>
                        <a:t>2074</a:t>
                      </a:r>
                    </a:p>
                  </a:txBody>
                  <a:tcPr/>
                </a:tc>
                <a:tc>
                  <a:txBody>
                    <a:bodyPr/>
                    <a:lstStyle/>
                    <a:p>
                      <a:r>
                        <a:rPr lang="en-US" sz="1000"/>
                        <a:t>2359</a:t>
                      </a:r>
                    </a:p>
                  </a:txBody>
                  <a:tcPr/>
                </a:tc>
                <a:tc>
                  <a:txBody>
                    <a:bodyPr/>
                    <a:lstStyle/>
                    <a:p>
                      <a:r>
                        <a:rPr lang="en-US" sz="1000"/>
                        <a:t>1191</a:t>
                      </a:r>
                    </a:p>
                  </a:txBody>
                  <a:tcPr/>
                </a:tc>
                <a:tc>
                  <a:txBody>
                    <a:bodyPr/>
                    <a:lstStyle/>
                    <a:p>
                      <a:r>
                        <a:rPr lang="en-US" sz="1000"/>
                        <a:t>5624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23379118"/>
                  </a:ext>
                </a:extLst>
              </a:tr>
              <a:tr h="370840">
                <a:tc>
                  <a:txBody>
                    <a:bodyPr/>
                    <a:lstStyle/>
                    <a:p>
                      <a:r>
                        <a:rPr lang="de-DE" sz="1000" b="1"/>
                        <a:t> Extra 3 - 2019-03-07 11:35:37 </a:t>
                      </a:r>
                      <a:r>
                        <a:rPr lang="de-DE" sz="1000"/>
                        <a:t> 
 Morgen ist Weltfrauentag und es ist noch immer ungelöst!</a:t>
                      </a:r>
                      <a:endParaRPr lang="en-US" sz="1000"/>
                    </a:p>
                  </a:txBody>
                  <a:tcPr/>
                </a:tc>
                <a:tc>
                  <a:txBody>
                    <a:bodyPr/>
                    <a:lstStyle/>
                    <a:p>
                      <a:r>
                        <a:rPr lang="en-US" sz="1000"/>
                        <a:t>1938</a:t>
                      </a:r>
                    </a:p>
                  </a:txBody>
                  <a:tcPr/>
                </a:tc>
                <a:tc>
                  <a:txBody>
                    <a:bodyPr/>
                    <a:lstStyle/>
                    <a:p>
                      <a:r>
                        <a:rPr lang="en-US" sz="1000"/>
                        <a:t>3162</a:t>
                      </a:r>
                    </a:p>
                  </a:txBody>
                  <a:tcPr/>
                </a:tc>
                <a:tc>
                  <a:txBody>
                    <a:bodyPr/>
                    <a:lstStyle/>
                    <a:p>
                      <a:r>
                        <a:rPr lang="en-US" sz="1000"/>
                        <a:t>8190</a:t>
                      </a:r>
                    </a:p>
                  </a:txBody>
                  <a:tcPr/>
                </a:tc>
                <a:tc>
                  <a:txBody>
                    <a:bodyPr/>
                    <a:lstStyle/>
                    <a:p>
                      <a:r>
                        <a:rPr lang="en-US" sz="1000"/>
                        <a:t>13290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39637538"/>
                  </a:ext>
                </a:extLst>
              </a:tr>
              <a:tr h="370840">
                <a:tc>
                  <a:txBody>
                    <a:bodyPr/>
                    <a:lstStyle/>
                    <a:p>
                      <a:r>
                        <a:rPr lang="de-DE" sz="1000" b="1"/>
                        <a:t> Extra 3 - 2019-03-10 10:32:00 </a:t>
                      </a:r>
                      <a:r>
                        <a:rPr lang="de-DE" sz="1000"/>
                        <a:t> 
 Kannste dir nicht ausdenken ...</a:t>
                      </a:r>
                      <a:endParaRPr lang="en-US" sz="1000"/>
                    </a:p>
                  </a:txBody>
                  <a:tcPr/>
                </a:tc>
                <a:tc>
                  <a:txBody>
                    <a:bodyPr/>
                    <a:lstStyle/>
                    <a:p>
                      <a:r>
                        <a:rPr lang="en-US" sz="1000"/>
                        <a:t>1635</a:t>
                      </a:r>
                    </a:p>
                  </a:txBody>
                  <a:tcPr/>
                </a:tc>
                <a:tc>
                  <a:txBody>
                    <a:bodyPr/>
                    <a:lstStyle/>
                    <a:p>
                      <a:r>
                        <a:rPr lang="en-US" sz="1000"/>
                        <a:t>1565</a:t>
                      </a:r>
                    </a:p>
                  </a:txBody>
                  <a:tcPr/>
                </a:tc>
                <a:tc>
                  <a:txBody>
                    <a:bodyPr/>
                    <a:lstStyle/>
                    <a:p>
                      <a:r>
                        <a:rPr lang="en-US" sz="1000"/>
                        <a:t>712</a:t>
                      </a:r>
                    </a:p>
                  </a:txBody>
                  <a:tcPr/>
                </a:tc>
                <a:tc>
                  <a:txBody>
                    <a:bodyPr/>
                    <a:lstStyle/>
                    <a:p>
                      <a:r>
                        <a:rPr lang="en-US" sz="1000"/>
                        <a:t>3912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42137549"/>
                  </a:ext>
                </a:extLst>
              </a:tr>
              <a:tr h="370840">
                <a:tc>
                  <a:txBody>
                    <a:bodyPr/>
                    <a:lstStyle/>
                    <a:p>
                      <a:r>
                        <a:rPr lang="de-DE" sz="1000" b="1"/>
                        <a:t> Extra 3 - 2019-03-02 22:20:48 </a:t>
                      </a:r>
                      <a:r>
                        <a:rPr lang="de-DE" sz="1000"/>
                        <a:t> 
 Frau mit Doppelnamen beweist, dass es noch ein Karnevalsniveau unter schlechten Witzen über Doppelnamen gibt. Tädää! Tädää!
via @queer.de</a:t>
                      </a:r>
                      <a:endParaRPr lang="en-US" sz="1000"/>
                    </a:p>
                  </a:txBody>
                  <a:tcPr/>
                </a:tc>
                <a:tc>
                  <a:txBody>
                    <a:bodyPr/>
                    <a:lstStyle/>
                    <a:p>
                      <a:r>
                        <a:rPr lang="en-US" sz="1000"/>
                        <a:t>1374</a:t>
                      </a:r>
                    </a:p>
                  </a:txBody>
                  <a:tcPr/>
                </a:tc>
                <a:tc>
                  <a:txBody>
                    <a:bodyPr/>
                    <a:lstStyle/>
                    <a:p>
                      <a:r>
                        <a:rPr lang="en-US" sz="1000"/>
                        <a:t>1265</a:t>
                      </a:r>
                    </a:p>
                  </a:txBody>
                  <a:tcPr/>
                </a:tc>
                <a:tc>
                  <a:txBody>
                    <a:bodyPr/>
                    <a:lstStyle/>
                    <a:p>
                      <a:r>
                        <a:rPr lang="en-US" sz="1000"/>
                        <a:t>1036</a:t>
                      </a:r>
                    </a:p>
                  </a:txBody>
                  <a:tcPr/>
                </a:tc>
                <a:tc>
                  <a:txBody>
                    <a:bodyPr/>
                    <a:lstStyle/>
                    <a:p>
                      <a:r>
                        <a:rPr lang="en-US" sz="1000"/>
                        <a:t>3675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70998332"/>
                  </a:ext>
                </a:extLst>
              </a:tr>
            </a:tbl>
          </a:graphicData>
        </a:graphic>
      </p:graphicFrame>
      <p:sp>
        <p:nvSpPr>
          <p:cNvPr id="4" name="Text Placeholder 3">
            <a:extLst>
              <a:ext uri="{FF2B5EF4-FFF2-40B4-BE49-F238E27FC236}">
                <a16:creationId xmlns:a16="http://schemas.microsoft.com/office/drawing/2014/main" id="{D3085CA8-FE39-4B2D-A4AC-F66693853383}"/>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26148153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45CFB-7498-4B87-AD54-F1B6CC0DF6CB}"/>
              </a:ext>
            </a:extLst>
          </p:cNvPr>
          <p:cNvSpPr>
            <a:spLocks noGrp="1"/>
          </p:cNvSpPr>
          <p:nvPr>
            <p:ph type="title"/>
          </p:nvPr>
        </p:nvSpPr>
        <p:spPr/>
        <p:txBody>
          <a:bodyPr/>
          <a:lstStyle/>
          <a:p>
            <a:r>
              <a:rPr lang="en-US"/>
              <a:t>Facebook Eigene Posts - Videostartrate - Export | extra 3</a:t>
            </a:r>
          </a:p>
        </p:txBody>
      </p:sp>
      <p:graphicFrame>
        <p:nvGraphicFramePr>
          <p:cNvPr id="5" name="Table Placeholder 4">
            <a:extLst>
              <a:ext uri="{FF2B5EF4-FFF2-40B4-BE49-F238E27FC236}">
                <a16:creationId xmlns:a16="http://schemas.microsoft.com/office/drawing/2014/main" id="{8BD97891-2914-41BC-9206-7874745BF6D0}"/>
              </a:ext>
            </a:extLst>
          </p:cNvPr>
          <p:cNvGraphicFramePr>
            <a:graphicFrameLocks noGrp="1"/>
          </p:cNvGraphicFramePr>
          <p:nvPr>
            <p:ph type="tbl" sz="quarter" idx="13"/>
            <p:extLst>
              <p:ext uri="{D42A27DB-BD31-4B8C-83A1-F6EECF244321}">
                <p14:modId xmlns:p14="http://schemas.microsoft.com/office/powerpoint/2010/main" val="800377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16666644"/>
                    </a:ext>
                  </a:extLst>
                </a:gridCol>
                <a:gridCol w="822960">
                  <a:extLst>
                    <a:ext uri="{9D8B030D-6E8A-4147-A177-3AD203B41FA5}">
                      <a16:colId xmlns:a16="http://schemas.microsoft.com/office/drawing/2014/main" val="4137676741"/>
                    </a:ext>
                  </a:extLst>
                </a:gridCol>
                <a:gridCol w="822960">
                  <a:extLst>
                    <a:ext uri="{9D8B030D-6E8A-4147-A177-3AD203B41FA5}">
                      <a16:colId xmlns:a16="http://schemas.microsoft.com/office/drawing/2014/main" val="2684553809"/>
                    </a:ext>
                  </a:extLst>
                </a:gridCol>
                <a:gridCol w="822960">
                  <a:extLst>
                    <a:ext uri="{9D8B030D-6E8A-4147-A177-3AD203B41FA5}">
                      <a16:colId xmlns:a16="http://schemas.microsoft.com/office/drawing/2014/main" val="3416828735"/>
                    </a:ext>
                  </a:extLst>
                </a:gridCol>
                <a:gridCol w="822960">
                  <a:extLst>
                    <a:ext uri="{9D8B030D-6E8A-4147-A177-3AD203B41FA5}">
                      <a16:colId xmlns:a16="http://schemas.microsoft.com/office/drawing/2014/main" val="2277728231"/>
                    </a:ext>
                  </a:extLst>
                </a:gridCol>
                <a:gridCol w="822960">
                  <a:extLst>
                    <a:ext uri="{9D8B030D-6E8A-4147-A177-3AD203B41FA5}">
                      <a16:colId xmlns:a16="http://schemas.microsoft.com/office/drawing/2014/main" val="3237135602"/>
                    </a:ext>
                  </a:extLst>
                </a:gridCol>
                <a:gridCol w="822960">
                  <a:extLst>
                    <a:ext uri="{9D8B030D-6E8A-4147-A177-3AD203B41FA5}">
                      <a16:colId xmlns:a16="http://schemas.microsoft.com/office/drawing/2014/main" val="1119872104"/>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51411595"/>
                  </a:ext>
                </a:extLst>
              </a:tr>
              <a:tr h="370840">
                <a:tc>
                  <a:txBody>
                    <a:bodyPr/>
                    <a:lstStyle/>
                    <a:p>
                      <a:r>
                        <a:rPr lang="de-DE" sz="1000" b="1"/>
                        <a:t> Extra 3 - 2019-02-03 10:40:00 </a:t>
                      </a:r>
                      <a:r>
                        <a:rPr lang="de-DE" sz="1000"/>
                        <a:t> 
 Als Autofahrer*in hat man es zurzeit echt nicht leicht. Als Anwohner*in aber auch nicht.</a:t>
                      </a:r>
                      <a:endParaRPr lang="en-US" sz="1000"/>
                    </a:p>
                  </a:txBody>
                  <a:tcPr/>
                </a:tc>
                <a:tc>
                  <a:txBody>
                    <a:bodyPr/>
                    <a:lstStyle/>
                    <a:p>
                      <a:r>
                        <a:rPr lang="en-US" sz="1000"/>
                        <a:t>54.13 %</a:t>
                      </a:r>
                    </a:p>
                  </a:txBody>
                  <a:tcPr/>
                </a:tc>
                <a:tc>
                  <a:txBody>
                    <a:bodyPr/>
                    <a:lstStyle/>
                    <a:p>
                      <a:r>
                        <a:rPr lang="en-US" sz="1000"/>
                        <a:t>64.22 %</a:t>
                      </a:r>
                    </a:p>
                  </a:txBody>
                  <a:tcPr/>
                </a:tc>
                <a:tc>
                  <a:txBody>
                    <a:bodyPr/>
                    <a:lstStyle/>
                    <a:p>
                      <a:r>
                        <a:rPr lang="en-US" sz="1000"/>
                        <a:t>370694</a:t>
                      </a:r>
                    </a:p>
                  </a:txBody>
                  <a:tcPr/>
                </a:tc>
                <a:tc>
                  <a:txBody>
                    <a:bodyPr/>
                    <a:lstStyle/>
                    <a:p>
                      <a:r>
                        <a:rPr lang="en-US" sz="1000"/>
                        <a:t>651688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27085342"/>
                  </a:ext>
                </a:extLst>
              </a:tr>
              <a:tr h="370840">
                <a:tc>
                  <a:txBody>
                    <a:bodyPr/>
                    <a:lstStyle/>
                    <a:p>
                      <a:r>
                        <a:rPr lang="de-DE" sz="1000" b="1"/>
                        <a:t> Extra 3 - 2019-02-21 21:19:00 </a:t>
                      </a:r>
                      <a:r>
                        <a:rPr lang="de-DE" sz="1000"/>
                        <a:t> 
 Da kommt was auf euch zu!</a:t>
                      </a:r>
                      <a:endParaRPr lang="en-US" sz="1000"/>
                    </a:p>
                  </a:txBody>
                  <a:tcPr/>
                </a:tc>
                <a:tc>
                  <a:txBody>
                    <a:bodyPr/>
                    <a:lstStyle/>
                    <a:p>
                      <a:r>
                        <a:rPr lang="en-US" sz="1000"/>
                        <a:t>42.22 %</a:t>
                      </a:r>
                    </a:p>
                  </a:txBody>
                  <a:tcPr/>
                </a:tc>
                <a:tc>
                  <a:txBody>
                    <a:bodyPr/>
                    <a:lstStyle/>
                    <a:p>
                      <a:r>
                        <a:rPr lang="en-US" sz="1000"/>
                        <a:t>53.07 %</a:t>
                      </a:r>
                    </a:p>
                  </a:txBody>
                  <a:tcPr/>
                </a:tc>
                <a:tc>
                  <a:txBody>
                    <a:bodyPr/>
                    <a:lstStyle/>
                    <a:p>
                      <a:r>
                        <a:rPr lang="en-US" sz="1000"/>
                        <a:t>189817</a:t>
                      </a:r>
                    </a:p>
                  </a:txBody>
                  <a:tcPr/>
                </a:tc>
                <a:tc>
                  <a:txBody>
                    <a:bodyPr/>
                    <a:lstStyle/>
                    <a:p>
                      <a:r>
                        <a:rPr lang="en-US" sz="1000"/>
                        <a:t>439837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87275308"/>
                  </a:ext>
                </a:extLst>
              </a:tr>
              <a:tr h="370840">
                <a:tc>
                  <a:txBody>
                    <a:bodyPr/>
                    <a:lstStyle/>
                    <a:p>
                      <a:r>
                        <a:rPr lang="de-DE" sz="1000" b="1"/>
                        <a:t> Extra 3 - 2019-02-11 09:49:06 </a:t>
                      </a:r>
                      <a:r>
                        <a:rPr lang="de-DE" sz="1000"/>
                        <a:t> 
 900.000 Unterschriften in einer Woche:
Das Volksbegehren Artenvielfalt erreicht wohl schon heute die nötige Unterschriftenanzahl. Dabei wäre eine Welt ohne Insekten doch auch ganz lustig!</a:t>
                      </a:r>
                      <a:endParaRPr lang="en-US" sz="1000"/>
                    </a:p>
                  </a:txBody>
                  <a:tcPr/>
                </a:tc>
                <a:tc>
                  <a:txBody>
                    <a:bodyPr/>
                    <a:lstStyle/>
                    <a:p>
                      <a:r>
                        <a:rPr lang="en-US" sz="1000"/>
                        <a:t>35.31 %</a:t>
                      </a:r>
                    </a:p>
                  </a:txBody>
                  <a:tcPr/>
                </a:tc>
                <a:tc>
                  <a:txBody>
                    <a:bodyPr/>
                    <a:lstStyle/>
                    <a:p>
                      <a:r>
                        <a:rPr lang="en-US" sz="1000"/>
                        <a:t>49.55 %</a:t>
                      </a:r>
                    </a:p>
                  </a:txBody>
                  <a:tcPr/>
                </a:tc>
                <a:tc>
                  <a:txBody>
                    <a:bodyPr/>
                    <a:lstStyle/>
                    <a:p>
                      <a:r>
                        <a:rPr lang="en-US" sz="1000"/>
                        <a:t>334304</a:t>
                      </a:r>
                    </a:p>
                  </a:txBody>
                  <a:tcPr/>
                </a:tc>
                <a:tc>
                  <a:txBody>
                    <a:bodyPr/>
                    <a:lstStyle/>
                    <a:p>
                      <a:r>
                        <a:rPr lang="en-US" sz="1000"/>
                        <a:t>911502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35323933"/>
                  </a:ext>
                </a:extLst>
              </a:tr>
              <a:tr h="370840">
                <a:tc>
                  <a:txBody>
                    <a:bodyPr/>
                    <a:lstStyle/>
                    <a:p>
                      <a:r>
                        <a:rPr lang="de-DE" sz="1000" b="1"/>
                        <a:t> Extra 3 - 2019-02-10 10:28:00 </a:t>
                      </a:r>
                      <a:r>
                        <a:rPr lang="de-DE" sz="1000"/>
                        <a:t> 
 Die Bundeswehr rostet. Die Gorch Fock wird liebevoll Gorch Schrott genannt und für einen Panzer brauchen die inzwischen sechs Leute. Einer lenkt, vier schieben und einer macht Bumm Bumm. Und jetzt auch noch das!</a:t>
                      </a:r>
                      <a:endParaRPr lang="en-US" sz="1000"/>
                    </a:p>
                  </a:txBody>
                  <a:tcPr/>
                </a:tc>
                <a:tc>
                  <a:txBody>
                    <a:bodyPr/>
                    <a:lstStyle/>
                    <a:p>
                      <a:r>
                        <a:rPr lang="en-US" sz="1000"/>
                        <a:t>34.43 %</a:t>
                      </a:r>
                    </a:p>
                  </a:txBody>
                  <a:tcPr/>
                </a:tc>
                <a:tc>
                  <a:txBody>
                    <a:bodyPr/>
                    <a:lstStyle/>
                    <a:p>
                      <a:r>
                        <a:rPr lang="en-US" sz="1000"/>
                        <a:t>50.68 %</a:t>
                      </a:r>
                    </a:p>
                  </a:txBody>
                  <a:tcPr/>
                </a:tc>
                <a:tc>
                  <a:txBody>
                    <a:bodyPr/>
                    <a:lstStyle/>
                    <a:p>
                      <a:r>
                        <a:rPr lang="en-US" sz="1000"/>
                        <a:t>186277</a:t>
                      </a:r>
                    </a:p>
                  </a:txBody>
                  <a:tcPr/>
                </a:tc>
                <a:tc>
                  <a:txBody>
                    <a:bodyPr/>
                    <a:lstStyle/>
                    <a:p>
                      <a:r>
                        <a:rPr lang="en-US" sz="1000"/>
                        <a:t>525209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26346881"/>
                  </a:ext>
                </a:extLst>
              </a:tr>
              <a:tr h="370840">
                <a:tc>
                  <a:txBody>
                    <a:bodyPr/>
                    <a:lstStyle/>
                    <a:p>
                      <a:r>
                        <a:rPr lang="de-DE" sz="1000" b="1"/>
                        <a:t> Extra 3 - 2019-02-02 18:49:27 </a:t>
                      </a:r>
                      <a:r>
                        <a:rPr lang="de-DE" sz="1000"/>
                        <a:t> 
 Ex-Kanzler Schröder im Spiegel über seine Russland-Jobs:
"Das ist mein Leben, nicht eures."
So einfach ist das. Aber schrödern könnt ihr auch!</a:t>
                      </a:r>
                      <a:endParaRPr lang="en-US" sz="1000"/>
                    </a:p>
                  </a:txBody>
                  <a:tcPr/>
                </a:tc>
                <a:tc>
                  <a:txBody>
                    <a:bodyPr/>
                    <a:lstStyle/>
                    <a:p>
                      <a:r>
                        <a:rPr lang="en-US" sz="1000"/>
                        <a:t>34.09 %</a:t>
                      </a:r>
                    </a:p>
                  </a:txBody>
                  <a:tcPr/>
                </a:tc>
                <a:tc>
                  <a:txBody>
                    <a:bodyPr/>
                    <a:lstStyle/>
                    <a:p>
                      <a:r>
                        <a:rPr lang="en-US" sz="1000"/>
                        <a:t>52.99 %</a:t>
                      </a:r>
                    </a:p>
                  </a:txBody>
                  <a:tcPr/>
                </a:tc>
                <a:tc>
                  <a:txBody>
                    <a:bodyPr/>
                    <a:lstStyle/>
                    <a:p>
                      <a:r>
                        <a:rPr lang="en-US" sz="1000"/>
                        <a:t>255636</a:t>
                      </a:r>
                    </a:p>
                  </a:txBody>
                  <a:tcPr/>
                </a:tc>
                <a:tc>
                  <a:txBody>
                    <a:bodyPr/>
                    <a:lstStyle/>
                    <a:p>
                      <a:r>
                        <a:rPr lang="en-US" sz="1000"/>
                        <a:t>707621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46138420"/>
                  </a:ext>
                </a:extLst>
              </a:tr>
            </a:tbl>
          </a:graphicData>
        </a:graphic>
      </p:graphicFrame>
      <p:sp>
        <p:nvSpPr>
          <p:cNvPr id="4" name="Text Placeholder 3">
            <a:extLst>
              <a:ext uri="{FF2B5EF4-FFF2-40B4-BE49-F238E27FC236}">
                <a16:creationId xmlns:a16="http://schemas.microsoft.com/office/drawing/2014/main" id="{B9108461-7CF0-4C61-8E2F-78B3A42A5699}"/>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22967256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5573B-7280-4454-B968-16BC58CF4777}"/>
              </a:ext>
            </a:extLst>
          </p:cNvPr>
          <p:cNvSpPr>
            <a:spLocks noGrp="1"/>
          </p:cNvSpPr>
          <p:nvPr>
            <p:ph type="title"/>
          </p:nvPr>
        </p:nvSpPr>
        <p:spPr/>
        <p:txBody>
          <a:bodyPr/>
          <a:lstStyle/>
          <a:p>
            <a:r>
              <a:rPr lang="en-US"/>
              <a:t>Facebook Eigene Posts - Videostartrate - Flop - Export | extra 3</a:t>
            </a:r>
          </a:p>
        </p:txBody>
      </p:sp>
      <p:graphicFrame>
        <p:nvGraphicFramePr>
          <p:cNvPr id="5" name="Table Placeholder 4">
            <a:extLst>
              <a:ext uri="{FF2B5EF4-FFF2-40B4-BE49-F238E27FC236}">
                <a16:creationId xmlns:a16="http://schemas.microsoft.com/office/drawing/2014/main" id="{D362A08F-6957-45DF-8164-010C46D45A39}"/>
              </a:ext>
            </a:extLst>
          </p:cNvPr>
          <p:cNvGraphicFramePr>
            <a:graphicFrameLocks noGrp="1"/>
          </p:cNvGraphicFramePr>
          <p:nvPr>
            <p:ph type="tbl" sz="quarter" idx="13"/>
            <p:extLst>
              <p:ext uri="{D42A27DB-BD31-4B8C-83A1-F6EECF244321}">
                <p14:modId xmlns:p14="http://schemas.microsoft.com/office/powerpoint/2010/main" val="3682035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61148839"/>
                    </a:ext>
                  </a:extLst>
                </a:gridCol>
                <a:gridCol w="822960">
                  <a:extLst>
                    <a:ext uri="{9D8B030D-6E8A-4147-A177-3AD203B41FA5}">
                      <a16:colId xmlns:a16="http://schemas.microsoft.com/office/drawing/2014/main" val="955408944"/>
                    </a:ext>
                  </a:extLst>
                </a:gridCol>
                <a:gridCol w="822960">
                  <a:extLst>
                    <a:ext uri="{9D8B030D-6E8A-4147-A177-3AD203B41FA5}">
                      <a16:colId xmlns:a16="http://schemas.microsoft.com/office/drawing/2014/main" val="2772998316"/>
                    </a:ext>
                  </a:extLst>
                </a:gridCol>
                <a:gridCol w="822960">
                  <a:extLst>
                    <a:ext uri="{9D8B030D-6E8A-4147-A177-3AD203B41FA5}">
                      <a16:colId xmlns:a16="http://schemas.microsoft.com/office/drawing/2014/main" val="1668897637"/>
                    </a:ext>
                  </a:extLst>
                </a:gridCol>
                <a:gridCol w="822960">
                  <a:extLst>
                    <a:ext uri="{9D8B030D-6E8A-4147-A177-3AD203B41FA5}">
                      <a16:colId xmlns:a16="http://schemas.microsoft.com/office/drawing/2014/main" val="2770332703"/>
                    </a:ext>
                  </a:extLst>
                </a:gridCol>
                <a:gridCol w="822960">
                  <a:extLst>
                    <a:ext uri="{9D8B030D-6E8A-4147-A177-3AD203B41FA5}">
                      <a16:colId xmlns:a16="http://schemas.microsoft.com/office/drawing/2014/main" val="2845518484"/>
                    </a:ext>
                  </a:extLst>
                </a:gridCol>
                <a:gridCol w="822960">
                  <a:extLst>
                    <a:ext uri="{9D8B030D-6E8A-4147-A177-3AD203B41FA5}">
                      <a16:colId xmlns:a16="http://schemas.microsoft.com/office/drawing/2014/main" val="1084121603"/>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147640932"/>
                  </a:ext>
                </a:extLst>
              </a:tr>
              <a:tr h="370840">
                <a:tc>
                  <a:txBody>
                    <a:bodyPr/>
                    <a:lstStyle/>
                    <a:p>
                      <a:r>
                        <a:rPr lang="de-DE" sz="1000" b="1"/>
                        <a:t> Extra 3 - 2019-03-22 12:40:23 </a:t>
                      </a:r>
                      <a:r>
                        <a:rPr lang="de-DE" sz="1000"/>
                        <a:t> 
 Heute ist Weltwassertag und wir haben natürlich die besten Tipps zum Wassersparen!</a:t>
                      </a:r>
                      <a:endParaRPr lang="en-US" sz="1000"/>
                    </a:p>
                  </a:txBody>
                  <a:tcPr/>
                </a:tc>
                <a:tc>
                  <a:txBody>
                    <a:bodyPr/>
                    <a:lstStyle/>
                    <a:p>
                      <a:r>
                        <a:rPr lang="en-US" sz="1000"/>
                        <a:t>9.8 %</a:t>
                      </a:r>
                    </a:p>
                  </a:txBody>
                  <a:tcPr/>
                </a:tc>
                <a:tc>
                  <a:txBody>
                    <a:bodyPr/>
                    <a:lstStyle/>
                    <a:p>
                      <a:r>
                        <a:rPr lang="en-US" sz="1000"/>
                        <a:t>28.4 %</a:t>
                      </a:r>
                    </a:p>
                  </a:txBody>
                  <a:tcPr/>
                </a:tc>
                <a:tc>
                  <a:txBody>
                    <a:bodyPr/>
                    <a:lstStyle/>
                    <a:p>
                      <a:r>
                        <a:rPr lang="en-US" sz="1000"/>
                        <a:t>26437</a:t>
                      </a:r>
                    </a:p>
                  </a:txBody>
                  <a:tcPr/>
                </a:tc>
                <a:tc>
                  <a:txBody>
                    <a:bodyPr/>
                    <a:lstStyle/>
                    <a:p>
                      <a:r>
                        <a:rPr lang="en-US" sz="1000"/>
                        <a:t>269668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457128"/>
                  </a:ext>
                </a:extLst>
              </a:tr>
              <a:tr h="370840">
                <a:tc>
                  <a:txBody>
                    <a:bodyPr/>
                    <a:lstStyle/>
                    <a:p>
                      <a:r>
                        <a:rPr lang="de-DE" sz="1000" b="1"/>
                        <a:t> Extra 3 - 2019-03-09 18:31:00 </a:t>
                      </a:r>
                      <a:r>
                        <a:rPr lang="de-DE" sz="1000"/>
                        <a:t> 
 Christian Ehring über die Wunderkraft der Glaubolies ...</a:t>
                      </a:r>
                      <a:endParaRPr lang="en-US" sz="1000"/>
                    </a:p>
                  </a:txBody>
                  <a:tcPr/>
                </a:tc>
                <a:tc>
                  <a:txBody>
                    <a:bodyPr/>
                    <a:lstStyle/>
                    <a:p>
                      <a:r>
                        <a:rPr lang="en-US" sz="1000"/>
                        <a:t>11.4 %</a:t>
                      </a:r>
                    </a:p>
                  </a:txBody>
                  <a:tcPr/>
                </a:tc>
                <a:tc>
                  <a:txBody>
                    <a:bodyPr/>
                    <a:lstStyle/>
                    <a:p>
                      <a:r>
                        <a:rPr lang="en-US" sz="1000"/>
                        <a:t>27.7 %</a:t>
                      </a:r>
                    </a:p>
                  </a:txBody>
                  <a:tcPr/>
                </a:tc>
                <a:tc>
                  <a:txBody>
                    <a:bodyPr/>
                    <a:lstStyle/>
                    <a:p>
                      <a:r>
                        <a:rPr lang="en-US" sz="1000"/>
                        <a:t>47275</a:t>
                      </a:r>
                    </a:p>
                  </a:txBody>
                  <a:tcPr/>
                </a:tc>
                <a:tc>
                  <a:txBody>
                    <a:bodyPr/>
                    <a:lstStyle/>
                    <a:p>
                      <a:r>
                        <a:rPr lang="en-US" sz="1000"/>
                        <a:t>416114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77718768"/>
                  </a:ext>
                </a:extLst>
              </a:tr>
              <a:tr h="370840">
                <a:tc>
                  <a:txBody>
                    <a:bodyPr/>
                    <a:lstStyle/>
                    <a:p>
                      <a:r>
                        <a:rPr lang="en-US" sz="1000" b="1"/>
                        <a:t> Extra 3 - 2019-03-09 12:30:00 </a:t>
                      </a:r>
                      <a:r>
                        <a:rPr lang="en-US" sz="1000"/>
                        <a:t> 
 Christian Ehring über Annegret Kramp-Kalauer.</a:t>
                      </a:r>
                    </a:p>
                  </a:txBody>
                  <a:tcPr/>
                </a:tc>
                <a:tc>
                  <a:txBody>
                    <a:bodyPr/>
                    <a:lstStyle/>
                    <a:p>
                      <a:r>
                        <a:rPr lang="en-US" sz="1000"/>
                        <a:t>11.6 %</a:t>
                      </a:r>
                    </a:p>
                  </a:txBody>
                  <a:tcPr/>
                </a:tc>
                <a:tc>
                  <a:txBody>
                    <a:bodyPr/>
                    <a:lstStyle/>
                    <a:p>
                      <a:r>
                        <a:rPr lang="en-US" sz="1000"/>
                        <a:t>29.1 %</a:t>
                      </a:r>
                    </a:p>
                  </a:txBody>
                  <a:tcPr/>
                </a:tc>
                <a:tc>
                  <a:txBody>
                    <a:bodyPr/>
                    <a:lstStyle/>
                    <a:p>
                      <a:r>
                        <a:rPr lang="en-US" sz="1000"/>
                        <a:t>38287</a:t>
                      </a:r>
                    </a:p>
                  </a:txBody>
                  <a:tcPr/>
                </a:tc>
                <a:tc>
                  <a:txBody>
                    <a:bodyPr/>
                    <a:lstStyle/>
                    <a:p>
                      <a:r>
                        <a:rPr lang="en-US" sz="1000"/>
                        <a:t>328848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66394782"/>
                  </a:ext>
                </a:extLst>
              </a:tr>
              <a:tr h="370840">
                <a:tc>
                  <a:txBody>
                    <a:bodyPr/>
                    <a:lstStyle/>
                    <a:p>
                      <a:r>
                        <a:rPr lang="de-DE" sz="1000" b="1"/>
                        <a:t> Extra 3 - 2019-02-22 18:27:14 </a:t>
                      </a:r>
                      <a:r>
                        <a:rPr lang="de-DE" sz="1000"/>
                        <a:t> 
 Deutsche Autos sind eine Bedrohung der nationalen Sicherheit? Trump ist doch im falschen Film!</a:t>
                      </a:r>
                      <a:endParaRPr lang="en-US" sz="1000"/>
                    </a:p>
                  </a:txBody>
                  <a:tcPr/>
                </a:tc>
                <a:tc>
                  <a:txBody>
                    <a:bodyPr/>
                    <a:lstStyle/>
                    <a:p>
                      <a:r>
                        <a:rPr lang="en-US" sz="1000"/>
                        <a:t>11.6 %</a:t>
                      </a:r>
                    </a:p>
                  </a:txBody>
                  <a:tcPr/>
                </a:tc>
                <a:tc>
                  <a:txBody>
                    <a:bodyPr/>
                    <a:lstStyle/>
                    <a:p>
                      <a:r>
                        <a:rPr lang="en-US" sz="1000"/>
                        <a:t>26.9 %</a:t>
                      </a:r>
                    </a:p>
                  </a:txBody>
                  <a:tcPr/>
                </a:tc>
                <a:tc>
                  <a:txBody>
                    <a:bodyPr/>
                    <a:lstStyle/>
                    <a:p>
                      <a:r>
                        <a:rPr lang="en-US" sz="1000"/>
                        <a:t>36009</a:t>
                      </a:r>
                    </a:p>
                  </a:txBody>
                  <a:tcPr/>
                </a:tc>
                <a:tc>
                  <a:txBody>
                    <a:bodyPr/>
                    <a:lstStyle/>
                    <a:p>
                      <a:r>
                        <a:rPr lang="en-US" sz="1000"/>
                        <a:t>311275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55305254"/>
                  </a:ext>
                </a:extLst>
              </a:tr>
              <a:tr h="370840">
                <a:tc>
                  <a:txBody>
                    <a:bodyPr/>
                    <a:lstStyle/>
                    <a:p>
                      <a:r>
                        <a:rPr lang="de-DE" sz="1000" b="1"/>
                        <a:t> Extra 3 - 2019-02-24 13:58:54 </a:t>
                      </a:r>
                      <a:r>
                        <a:rPr lang="de-DE" sz="1000"/>
                        <a:t> 
 Über Jahre hat die Kirche sexuelle Gewalt gegen Kinder und Jugendliche nicht bestraft. Das hat die katholische Kirche mit dem Islam gemeinsam: Wenn es um Sexualität geht, wird erst mal verschleiert.</a:t>
                      </a:r>
                      <a:endParaRPr lang="en-US" sz="1000"/>
                    </a:p>
                  </a:txBody>
                  <a:tcPr/>
                </a:tc>
                <a:tc>
                  <a:txBody>
                    <a:bodyPr/>
                    <a:lstStyle/>
                    <a:p>
                      <a:r>
                        <a:rPr lang="en-US" sz="1000"/>
                        <a:t>11.8 %</a:t>
                      </a:r>
                    </a:p>
                  </a:txBody>
                  <a:tcPr/>
                </a:tc>
                <a:tc>
                  <a:txBody>
                    <a:bodyPr/>
                    <a:lstStyle/>
                    <a:p>
                      <a:r>
                        <a:rPr lang="en-US" sz="1000"/>
                        <a:t>27.7 %</a:t>
                      </a:r>
                    </a:p>
                  </a:txBody>
                  <a:tcPr/>
                </a:tc>
                <a:tc>
                  <a:txBody>
                    <a:bodyPr/>
                    <a:lstStyle/>
                    <a:p>
                      <a:r>
                        <a:rPr lang="en-US" sz="1000"/>
                        <a:t>47368</a:t>
                      </a:r>
                    </a:p>
                  </a:txBody>
                  <a:tcPr/>
                </a:tc>
                <a:tc>
                  <a:txBody>
                    <a:bodyPr/>
                    <a:lstStyle/>
                    <a:p>
                      <a:r>
                        <a:rPr lang="en-US" sz="1000"/>
                        <a:t>400372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63758795"/>
                  </a:ext>
                </a:extLst>
              </a:tr>
            </a:tbl>
          </a:graphicData>
        </a:graphic>
      </p:graphicFrame>
      <p:sp>
        <p:nvSpPr>
          <p:cNvPr id="4" name="Text Placeholder 3">
            <a:extLst>
              <a:ext uri="{FF2B5EF4-FFF2-40B4-BE49-F238E27FC236}">
                <a16:creationId xmlns:a16="http://schemas.microsoft.com/office/drawing/2014/main" id="{9F25B666-E983-4E9C-9FE9-9346B5268BD7}"/>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5805284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10769-DA6C-4CE0-A349-75A15A6867C4}"/>
              </a:ext>
            </a:extLst>
          </p:cNvPr>
          <p:cNvSpPr>
            <a:spLocks noGrp="1"/>
          </p:cNvSpPr>
          <p:nvPr>
            <p:ph type="title"/>
          </p:nvPr>
        </p:nvSpPr>
        <p:spPr/>
        <p:txBody>
          <a:bodyPr/>
          <a:lstStyle/>
          <a:p>
            <a:r>
              <a:rPr lang="de-DE"/>
              <a:t>Facebook Eigene Posts - Potenzielle Reichweite - Export | extra 3</a:t>
            </a:r>
            <a:endParaRPr lang="en-US"/>
          </a:p>
        </p:txBody>
      </p:sp>
      <p:graphicFrame>
        <p:nvGraphicFramePr>
          <p:cNvPr id="5" name="Table Placeholder 4">
            <a:extLst>
              <a:ext uri="{FF2B5EF4-FFF2-40B4-BE49-F238E27FC236}">
                <a16:creationId xmlns:a16="http://schemas.microsoft.com/office/drawing/2014/main" id="{1133F5C3-411B-4C6A-9F6A-31894F264BE7}"/>
              </a:ext>
            </a:extLst>
          </p:cNvPr>
          <p:cNvGraphicFramePr>
            <a:graphicFrameLocks noGrp="1"/>
          </p:cNvGraphicFramePr>
          <p:nvPr>
            <p:ph type="tbl" sz="quarter" idx="13"/>
            <p:extLst>
              <p:ext uri="{D42A27DB-BD31-4B8C-83A1-F6EECF244321}">
                <p14:modId xmlns:p14="http://schemas.microsoft.com/office/powerpoint/2010/main" val="3561960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19870404"/>
                    </a:ext>
                  </a:extLst>
                </a:gridCol>
                <a:gridCol w="822960">
                  <a:extLst>
                    <a:ext uri="{9D8B030D-6E8A-4147-A177-3AD203B41FA5}">
                      <a16:colId xmlns:a16="http://schemas.microsoft.com/office/drawing/2014/main" val="4094207618"/>
                    </a:ext>
                  </a:extLst>
                </a:gridCol>
                <a:gridCol w="822960">
                  <a:extLst>
                    <a:ext uri="{9D8B030D-6E8A-4147-A177-3AD203B41FA5}">
                      <a16:colId xmlns:a16="http://schemas.microsoft.com/office/drawing/2014/main" val="2076742932"/>
                    </a:ext>
                  </a:extLst>
                </a:gridCol>
                <a:gridCol w="822960">
                  <a:extLst>
                    <a:ext uri="{9D8B030D-6E8A-4147-A177-3AD203B41FA5}">
                      <a16:colId xmlns:a16="http://schemas.microsoft.com/office/drawing/2014/main" val="4216462601"/>
                    </a:ext>
                  </a:extLst>
                </a:gridCol>
                <a:gridCol w="822960">
                  <a:extLst>
                    <a:ext uri="{9D8B030D-6E8A-4147-A177-3AD203B41FA5}">
                      <a16:colId xmlns:a16="http://schemas.microsoft.com/office/drawing/2014/main" val="367288058"/>
                    </a:ext>
                  </a:extLst>
                </a:gridCol>
                <a:gridCol w="822960">
                  <a:extLst>
                    <a:ext uri="{9D8B030D-6E8A-4147-A177-3AD203B41FA5}">
                      <a16:colId xmlns:a16="http://schemas.microsoft.com/office/drawing/2014/main" val="3614900054"/>
                    </a:ext>
                  </a:extLst>
                </a:gridCol>
                <a:gridCol w="411480">
                  <a:extLst>
                    <a:ext uri="{9D8B030D-6E8A-4147-A177-3AD203B41FA5}">
                      <a16:colId xmlns:a16="http://schemas.microsoft.com/office/drawing/2014/main" val="2982589784"/>
                    </a:ext>
                  </a:extLst>
                </a:gridCol>
                <a:gridCol w="822960">
                  <a:extLst>
                    <a:ext uri="{9D8B030D-6E8A-4147-A177-3AD203B41FA5}">
                      <a16:colId xmlns:a16="http://schemas.microsoft.com/office/drawing/2014/main" val="895542030"/>
                    </a:ext>
                  </a:extLst>
                </a:gridCol>
                <a:gridCol w="822960">
                  <a:extLst>
                    <a:ext uri="{9D8B030D-6E8A-4147-A177-3AD203B41FA5}">
                      <a16:colId xmlns:a16="http://schemas.microsoft.com/office/drawing/2014/main" val="531297195"/>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096669733"/>
                  </a:ext>
                </a:extLst>
              </a:tr>
              <a:tr h="370840">
                <a:tc>
                  <a:txBody>
                    <a:bodyPr/>
                    <a:lstStyle/>
                    <a:p>
                      <a:r>
                        <a:rPr lang="de-DE" sz="1000" b="1"/>
                        <a:t> Extra 3 - 2019-01-10 14:09:17 </a:t>
                      </a:r>
                      <a:r>
                        <a:rPr lang="de-DE" sz="1000"/>
                        <a:t> 
 Brennpunkt zum Schneechaos? Können wir auch.
#AlleJahrewieder #Oldiebutgoldie</a:t>
                      </a:r>
                      <a:endParaRPr lang="en-US" sz="1000"/>
                    </a:p>
                  </a:txBody>
                  <a:tcPr/>
                </a:tc>
                <a:tc>
                  <a:txBody>
                    <a:bodyPr/>
                    <a:lstStyle/>
                    <a:p>
                      <a:r>
                        <a:rPr lang="en-US" sz="1000"/>
                        <a:t>1629037</a:t>
                      </a:r>
                    </a:p>
                  </a:txBody>
                  <a:tcPr/>
                </a:tc>
                <a:tc>
                  <a:txBody>
                    <a:bodyPr/>
                    <a:lstStyle/>
                    <a:p>
                      <a:r>
                        <a:rPr lang="en-US" sz="1000"/>
                        <a:t>0</a:t>
                      </a:r>
                    </a:p>
                  </a:txBody>
                  <a:tcPr/>
                </a:tc>
                <a:tc>
                  <a:txBody>
                    <a:bodyPr/>
                    <a:lstStyle/>
                    <a:p>
                      <a:r>
                        <a:rPr lang="en-US" sz="1000"/>
                        <a:t>1241942</a:t>
                      </a:r>
                    </a:p>
                  </a:txBody>
                  <a:tcPr/>
                </a:tc>
                <a:tc>
                  <a:txBody>
                    <a:bodyPr/>
                    <a:lstStyle/>
                    <a:p>
                      <a:r>
                        <a:rPr lang="en-US" sz="1000"/>
                        <a:t>435326</a:t>
                      </a:r>
                    </a:p>
                  </a:txBody>
                  <a:tcPr/>
                </a:tc>
                <a:tc>
                  <a:txBody>
                    <a:bodyPr/>
                    <a:lstStyle/>
                    <a:p>
                      <a:r>
                        <a:rPr lang="en-US" sz="1000"/>
                        <a:t>1629037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0973600"/>
                  </a:ext>
                </a:extLst>
              </a:tr>
              <a:tr h="370840">
                <a:tc>
                  <a:txBody>
                    <a:bodyPr/>
                    <a:lstStyle/>
                    <a:p>
                      <a:r>
                        <a:rPr lang="de-DE" sz="1000" b="1"/>
                        <a:t> Extra 3 - 2019-03-07 11:35:37 </a:t>
                      </a:r>
                      <a:r>
                        <a:rPr lang="de-DE" sz="1000"/>
                        <a:t> 
 Morgen ist Weltfrauentag und es ist noch immer ungelöst!</a:t>
                      </a:r>
                      <a:endParaRPr lang="en-US" sz="1000"/>
                    </a:p>
                  </a:txBody>
                  <a:tcPr/>
                </a:tc>
                <a:tc>
                  <a:txBody>
                    <a:bodyPr/>
                    <a:lstStyle/>
                    <a:p>
                      <a:r>
                        <a:rPr lang="en-US" sz="1000"/>
                        <a:t>1620861</a:t>
                      </a:r>
                    </a:p>
                  </a:txBody>
                  <a:tcPr/>
                </a:tc>
                <a:tc>
                  <a:txBody>
                    <a:bodyPr/>
                    <a:lstStyle/>
                    <a:p>
                      <a:r>
                        <a:rPr lang="en-US" sz="1000"/>
                        <a:t>0</a:t>
                      </a:r>
                    </a:p>
                  </a:txBody>
                  <a:tcPr/>
                </a:tc>
                <a:tc>
                  <a:txBody>
                    <a:bodyPr/>
                    <a:lstStyle/>
                    <a:p>
                      <a:r>
                        <a:rPr lang="en-US" sz="1000"/>
                        <a:t>1118473</a:t>
                      </a:r>
                    </a:p>
                  </a:txBody>
                  <a:tcPr/>
                </a:tc>
                <a:tc>
                  <a:txBody>
                    <a:bodyPr/>
                    <a:lstStyle/>
                    <a:p>
                      <a:r>
                        <a:rPr lang="en-US" sz="1000"/>
                        <a:t>500169</a:t>
                      </a:r>
                    </a:p>
                  </a:txBody>
                  <a:tcPr/>
                </a:tc>
                <a:tc>
                  <a:txBody>
                    <a:bodyPr/>
                    <a:lstStyle/>
                    <a:p>
                      <a:r>
                        <a:rPr lang="en-US" sz="1000"/>
                        <a:t>1620861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9783442"/>
                  </a:ext>
                </a:extLst>
              </a:tr>
              <a:tr h="370840">
                <a:tc>
                  <a:txBody>
                    <a:bodyPr/>
                    <a:lstStyle/>
                    <a:p>
                      <a:r>
                        <a:rPr lang="de-DE" sz="1000" b="1"/>
                        <a:t> Extra 3 - 2019-03-14 15:53:40 </a:t>
                      </a:r>
                      <a:r>
                        <a:rPr lang="de-DE" sz="1000"/>
                        <a:t> 
 Folge deinem Fußballer-Idol! 
Dann bist du schon bald fettleibig und spielsüchtig.
extra 3 kommt. Heute 22:45 im Ersten.</a:t>
                      </a:r>
                      <a:endParaRPr lang="en-US" sz="1000"/>
                    </a:p>
                  </a:txBody>
                  <a:tcPr/>
                </a:tc>
                <a:tc>
                  <a:txBody>
                    <a:bodyPr/>
                    <a:lstStyle/>
                    <a:p>
                      <a:r>
                        <a:rPr lang="en-US" sz="1000"/>
                        <a:t>1346558</a:t>
                      </a:r>
                    </a:p>
                  </a:txBody>
                  <a:tcPr/>
                </a:tc>
                <a:tc>
                  <a:txBody>
                    <a:bodyPr/>
                    <a:lstStyle/>
                    <a:p>
                      <a:r>
                        <a:rPr lang="en-US" sz="1000"/>
                        <a:t>0</a:t>
                      </a:r>
                    </a:p>
                  </a:txBody>
                  <a:tcPr/>
                </a:tc>
                <a:tc>
                  <a:txBody>
                    <a:bodyPr/>
                    <a:lstStyle/>
                    <a:p>
                      <a:r>
                        <a:rPr lang="en-US" sz="1000"/>
                        <a:t>1029074</a:t>
                      </a:r>
                    </a:p>
                  </a:txBody>
                  <a:tcPr/>
                </a:tc>
                <a:tc>
                  <a:txBody>
                    <a:bodyPr/>
                    <a:lstStyle/>
                    <a:p>
                      <a:r>
                        <a:rPr lang="en-US" sz="1000"/>
                        <a:t>379477</a:t>
                      </a:r>
                    </a:p>
                  </a:txBody>
                  <a:tcPr/>
                </a:tc>
                <a:tc>
                  <a:txBody>
                    <a:bodyPr/>
                    <a:lstStyle/>
                    <a:p>
                      <a:r>
                        <a:rPr lang="en-US" sz="1000"/>
                        <a:t>1346558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7193697"/>
                  </a:ext>
                </a:extLst>
              </a:tr>
              <a:tr h="370840">
                <a:tc>
                  <a:txBody>
                    <a:bodyPr/>
                    <a:lstStyle/>
                    <a:p>
                      <a:r>
                        <a:rPr lang="de-DE" sz="1000" b="1"/>
                        <a:t> Extra 3 - 2019-02-04 14:48:15 </a:t>
                      </a:r>
                      <a:r>
                        <a:rPr lang="de-DE" sz="1000"/>
                        <a:t> 
 Happy Birthday, Facebook.
Danke, dass es dich gibt.
Sonst müssten wir uns im realen Leben so aufführen.</a:t>
                      </a:r>
                      <a:endParaRPr lang="en-US" sz="1000"/>
                    </a:p>
                  </a:txBody>
                  <a:tcPr/>
                </a:tc>
                <a:tc>
                  <a:txBody>
                    <a:bodyPr/>
                    <a:lstStyle/>
                    <a:p>
                      <a:r>
                        <a:rPr lang="en-US" sz="1000"/>
                        <a:t>1298725</a:t>
                      </a:r>
                    </a:p>
                  </a:txBody>
                  <a:tcPr/>
                </a:tc>
                <a:tc>
                  <a:txBody>
                    <a:bodyPr/>
                    <a:lstStyle/>
                    <a:p>
                      <a:r>
                        <a:rPr lang="en-US" sz="1000"/>
                        <a:t>0</a:t>
                      </a:r>
                    </a:p>
                  </a:txBody>
                  <a:tcPr/>
                </a:tc>
                <a:tc>
                  <a:txBody>
                    <a:bodyPr/>
                    <a:lstStyle/>
                    <a:p>
                      <a:r>
                        <a:rPr lang="en-US" sz="1000"/>
                        <a:t>844885</a:t>
                      </a:r>
                    </a:p>
                  </a:txBody>
                  <a:tcPr/>
                </a:tc>
                <a:tc>
                  <a:txBody>
                    <a:bodyPr/>
                    <a:lstStyle/>
                    <a:p>
                      <a:r>
                        <a:rPr lang="en-US" sz="1000"/>
                        <a:t>434882</a:t>
                      </a:r>
                    </a:p>
                  </a:txBody>
                  <a:tcPr/>
                </a:tc>
                <a:tc>
                  <a:txBody>
                    <a:bodyPr/>
                    <a:lstStyle/>
                    <a:p>
                      <a:r>
                        <a:rPr lang="en-US" sz="1000"/>
                        <a:t>1298725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64748792"/>
                  </a:ext>
                </a:extLst>
              </a:tr>
              <a:tr h="370840">
                <a:tc>
                  <a:txBody>
                    <a:bodyPr/>
                    <a:lstStyle/>
                    <a:p>
                      <a:r>
                        <a:rPr lang="en-US" sz="1000" b="1"/>
                        <a:t> Extra 3 - 2019-01-15 11:05:06 </a:t>
                      </a:r>
                      <a:r>
                        <a:rPr lang="en-US" sz="1000"/>
                        <a:t> 
 How to eventually grasp Brexit A special service for our British friends. Enjoy!</a:t>
                      </a:r>
                    </a:p>
                  </a:txBody>
                  <a:tcPr/>
                </a:tc>
                <a:tc>
                  <a:txBody>
                    <a:bodyPr/>
                    <a:lstStyle/>
                    <a:p>
                      <a:r>
                        <a:rPr lang="en-US" sz="1000"/>
                        <a:t>1243429</a:t>
                      </a:r>
                    </a:p>
                  </a:txBody>
                  <a:tcPr/>
                </a:tc>
                <a:tc>
                  <a:txBody>
                    <a:bodyPr/>
                    <a:lstStyle/>
                    <a:p>
                      <a:r>
                        <a:rPr lang="en-US" sz="1000"/>
                        <a:t>0</a:t>
                      </a:r>
                    </a:p>
                  </a:txBody>
                  <a:tcPr/>
                </a:tc>
                <a:tc>
                  <a:txBody>
                    <a:bodyPr/>
                    <a:lstStyle/>
                    <a:p>
                      <a:r>
                        <a:rPr lang="en-US" sz="1000"/>
                        <a:t>903576</a:t>
                      </a:r>
                    </a:p>
                  </a:txBody>
                  <a:tcPr/>
                </a:tc>
                <a:tc>
                  <a:txBody>
                    <a:bodyPr/>
                    <a:lstStyle/>
                    <a:p>
                      <a:r>
                        <a:rPr lang="en-US" sz="1000"/>
                        <a:t>362311</a:t>
                      </a:r>
                    </a:p>
                  </a:txBody>
                  <a:tcPr/>
                </a:tc>
                <a:tc>
                  <a:txBody>
                    <a:bodyPr/>
                    <a:lstStyle/>
                    <a:p>
                      <a:r>
                        <a:rPr lang="en-US" sz="1000"/>
                        <a:t>1243429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95342082"/>
                  </a:ext>
                </a:extLst>
              </a:tr>
            </a:tbl>
          </a:graphicData>
        </a:graphic>
      </p:graphicFrame>
      <p:sp>
        <p:nvSpPr>
          <p:cNvPr id="4" name="Text Placeholder 3">
            <a:extLst>
              <a:ext uri="{FF2B5EF4-FFF2-40B4-BE49-F238E27FC236}">
                <a16:creationId xmlns:a16="http://schemas.microsoft.com/office/drawing/2014/main" id="{8F40DDCA-57D1-4C8E-9A7F-B82A25C70191}"/>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41719484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AFC04-E54B-47FF-8A9E-3B423A096D1E}"/>
              </a:ext>
            </a:extLst>
          </p:cNvPr>
          <p:cNvSpPr>
            <a:spLocks noGrp="1"/>
          </p:cNvSpPr>
          <p:nvPr>
            <p:ph type="title"/>
          </p:nvPr>
        </p:nvSpPr>
        <p:spPr/>
        <p:txBody>
          <a:bodyPr/>
          <a:lstStyle/>
          <a:p>
            <a:r>
              <a:rPr lang="en-US"/>
              <a:t>Facebook Eigene Posts - Aktive Nutzer - Export | extra 3</a:t>
            </a:r>
          </a:p>
        </p:txBody>
      </p:sp>
      <p:graphicFrame>
        <p:nvGraphicFramePr>
          <p:cNvPr id="5" name="Table Placeholder 4">
            <a:extLst>
              <a:ext uri="{FF2B5EF4-FFF2-40B4-BE49-F238E27FC236}">
                <a16:creationId xmlns:a16="http://schemas.microsoft.com/office/drawing/2014/main" id="{BA87AA52-4234-4A37-B7C4-10937CFB7A59}"/>
              </a:ext>
            </a:extLst>
          </p:cNvPr>
          <p:cNvGraphicFramePr>
            <a:graphicFrameLocks noGrp="1"/>
          </p:cNvGraphicFramePr>
          <p:nvPr>
            <p:ph type="tbl" sz="quarter" idx="13"/>
            <p:extLst>
              <p:ext uri="{D42A27DB-BD31-4B8C-83A1-F6EECF244321}">
                <p14:modId xmlns:p14="http://schemas.microsoft.com/office/powerpoint/2010/main" val="4077959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985254109"/>
                    </a:ext>
                  </a:extLst>
                </a:gridCol>
                <a:gridCol w="822960">
                  <a:extLst>
                    <a:ext uri="{9D8B030D-6E8A-4147-A177-3AD203B41FA5}">
                      <a16:colId xmlns:a16="http://schemas.microsoft.com/office/drawing/2014/main" val="1756778592"/>
                    </a:ext>
                  </a:extLst>
                </a:gridCol>
                <a:gridCol w="822960">
                  <a:extLst>
                    <a:ext uri="{9D8B030D-6E8A-4147-A177-3AD203B41FA5}">
                      <a16:colId xmlns:a16="http://schemas.microsoft.com/office/drawing/2014/main" val="1343603847"/>
                    </a:ext>
                  </a:extLst>
                </a:gridCol>
                <a:gridCol w="822960">
                  <a:extLst>
                    <a:ext uri="{9D8B030D-6E8A-4147-A177-3AD203B41FA5}">
                      <a16:colId xmlns:a16="http://schemas.microsoft.com/office/drawing/2014/main" val="2522746202"/>
                    </a:ext>
                  </a:extLst>
                </a:gridCol>
                <a:gridCol w="822960">
                  <a:extLst>
                    <a:ext uri="{9D8B030D-6E8A-4147-A177-3AD203B41FA5}">
                      <a16:colId xmlns:a16="http://schemas.microsoft.com/office/drawing/2014/main" val="2710686321"/>
                    </a:ext>
                  </a:extLst>
                </a:gridCol>
                <a:gridCol w="493776">
                  <a:extLst>
                    <a:ext uri="{9D8B030D-6E8A-4147-A177-3AD203B41FA5}">
                      <a16:colId xmlns:a16="http://schemas.microsoft.com/office/drawing/2014/main" val="4051336596"/>
                    </a:ext>
                  </a:extLst>
                </a:gridCol>
                <a:gridCol w="493776">
                  <a:extLst>
                    <a:ext uri="{9D8B030D-6E8A-4147-A177-3AD203B41FA5}">
                      <a16:colId xmlns:a16="http://schemas.microsoft.com/office/drawing/2014/main" val="4263026554"/>
                    </a:ext>
                  </a:extLst>
                </a:gridCol>
                <a:gridCol w="493776">
                  <a:extLst>
                    <a:ext uri="{9D8B030D-6E8A-4147-A177-3AD203B41FA5}">
                      <a16:colId xmlns:a16="http://schemas.microsoft.com/office/drawing/2014/main" val="1229679574"/>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146784207"/>
                  </a:ext>
                </a:extLst>
              </a:tr>
              <a:tr h="370840">
                <a:tc>
                  <a:txBody>
                    <a:bodyPr/>
                    <a:lstStyle/>
                    <a:p>
                      <a:r>
                        <a:rPr lang="de-DE" sz="1000" b="1"/>
                        <a:t> Extra 3 - 2019-03-07 11:35:37 </a:t>
                      </a:r>
                      <a:r>
                        <a:rPr lang="de-DE" sz="1000"/>
                        <a:t> 
 Morgen ist Weltfrauentag und es ist noch immer ungelöst!</a:t>
                      </a:r>
                      <a:endParaRPr lang="en-US" sz="1000"/>
                    </a:p>
                  </a:txBody>
                  <a:tcPr/>
                </a:tc>
                <a:tc>
                  <a:txBody>
                    <a:bodyPr/>
                    <a:lstStyle/>
                    <a:p>
                      <a:r>
                        <a:rPr lang="en-US" sz="1000"/>
                        <a:t>131433</a:t>
                      </a:r>
                    </a:p>
                  </a:txBody>
                  <a:tcPr/>
                </a:tc>
                <a:tc>
                  <a:txBody>
                    <a:bodyPr/>
                    <a:lstStyle/>
                    <a:p>
                      <a:r>
                        <a:rPr lang="en-US" sz="1000"/>
                        <a:t>1620861</a:t>
                      </a:r>
                    </a:p>
                  </a:txBody>
                  <a:tcPr/>
                </a:tc>
                <a:tc>
                  <a:txBody>
                    <a:bodyPr/>
                    <a:lstStyle/>
                    <a:p>
                      <a:r>
                        <a:rPr lang="en-US" sz="1000"/>
                        <a:t>8.1 %</a:t>
                      </a:r>
                    </a:p>
                  </a:txBody>
                  <a:tcPr/>
                </a:tc>
                <a:tc>
                  <a:txBody>
                    <a:bodyPr/>
                    <a:lstStyle/>
                    <a:p>
                      <a:r>
                        <a:rPr lang="en-US" sz="1000"/>
                        <a:t>20805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29838890"/>
                  </a:ext>
                </a:extLst>
              </a:tr>
              <a:tr h="370840">
                <a:tc>
                  <a:txBody>
                    <a:bodyPr/>
                    <a:lstStyle/>
                    <a:p>
                      <a:r>
                        <a:rPr lang="de-DE" sz="1000" b="1"/>
                        <a:t> Extra 3 - 2019-02-03 10:40:00 </a:t>
                      </a:r>
                      <a:r>
                        <a:rPr lang="de-DE" sz="1000"/>
                        <a:t> 
 Als Autofahrer*in hat man es zurzeit echt nicht leicht. Als Anwohner*in aber auch nicht.</a:t>
                      </a:r>
                      <a:endParaRPr lang="en-US" sz="1000"/>
                    </a:p>
                  </a:txBody>
                  <a:tcPr/>
                </a:tc>
                <a:tc>
                  <a:txBody>
                    <a:bodyPr/>
                    <a:lstStyle/>
                    <a:p>
                      <a:r>
                        <a:rPr lang="en-US" sz="1000"/>
                        <a:t>125938</a:t>
                      </a:r>
                    </a:p>
                  </a:txBody>
                  <a:tcPr/>
                </a:tc>
                <a:tc>
                  <a:txBody>
                    <a:bodyPr/>
                    <a:lstStyle/>
                    <a:p>
                      <a:r>
                        <a:rPr lang="en-US" sz="1000"/>
                        <a:t>651688</a:t>
                      </a:r>
                    </a:p>
                  </a:txBody>
                  <a:tcPr/>
                </a:tc>
                <a:tc>
                  <a:txBody>
                    <a:bodyPr/>
                    <a:lstStyle/>
                    <a:p>
                      <a:r>
                        <a:rPr lang="en-US" sz="1000"/>
                        <a:t>19.3 %</a:t>
                      </a:r>
                    </a:p>
                  </a:txBody>
                  <a:tcPr/>
                </a:tc>
                <a:tc>
                  <a:txBody>
                    <a:bodyPr/>
                    <a:lstStyle/>
                    <a:p>
                      <a:r>
                        <a:rPr lang="en-US" sz="1000"/>
                        <a:t>2814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94046444"/>
                  </a:ext>
                </a:extLst>
              </a:tr>
              <a:tr h="370840">
                <a:tc>
                  <a:txBody>
                    <a:bodyPr/>
                    <a:lstStyle/>
                    <a:p>
                      <a:r>
                        <a:rPr lang="de-DE" sz="1000" b="1"/>
                        <a:t> Extra 3 - 2019-01-10 14:09:17 </a:t>
                      </a:r>
                      <a:r>
                        <a:rPr lang="de-DE" sz="1000"/>
                        <a:t> 
 Brennpunkt zum Schneechaos? Können wir auch.
#AlleJahrewieder #Oldiebutgoldie</a:t>
                      </a:r>
                      <a:endParaRPr lang="en-US" sz="1000"/>
                    </a:p>
                  </a:txBody>
                  <a:tcPr/>
                </a:tc>
                <a:tc>
                  <a:txBody>
                    <a:bodyPr/>
                    <a:lstStyle/>
                    <a:p>
                      <a:r>
                        <a:rPr lang="en-US" sz="1000"/>
                        <a:t>114055</a:t>
                      </a:r>
                    </a:p>
                  </a:txBody>
                  <a:tcPr/>
                </a:tc>
                <a:tc>
                  <a:txBody>
                    <a:bodyPr/>
                    <a:lstStyle/>
                    <a:p>
                      <a:r>
                        <a:rPr lang="en-US" sz="1000"/>
                        <a:t>1629037</a:t>
                      </a:r>
                    </a:p>
                  </a:txBody>
                  <a:tcPr/>
                </a:tc>
                <a:tc>
                  <a:txBody>
                    <a:bodyPr/>
                    <a:lstStyle/>
                    <a:p>
                      <a:r>
                        <a:rPr lang="en-US" sz="1000"/>
                        <a:t>7.0 %</a:t>
                      </a:r>
                    </a:p>
                  </a:txBody>
                  <a:tcPr/>
                </a:tc>
                <a:tc>
                  <a:txBody>
                    <a:bodyPr/>
                    <a:lstStyle/>
                    <a:p>
                      <a:r>
                        <a:rPr lang="en-US" sz="1000"/>
                        <a:t>21634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30066655"/>
                  </a:ext>
                </a:extLst>
              </a:tr>
              <a:tr h="370840">
                <a:tc>
                  <a:txBody>
                    <a:bodyPr/>
                    <a:lstStyle/>
                    <a:p>
                      <a:r>
                        <a:rPr lang="en-US" sz="1000" b="1"/>
                        <a:t> Extra 3 - 2019-01-15 11:05:06 </a:t>
                      </a:r>
                      <a:r>
                        <a:rPr lang="en-US" sz="1000"/>
                        <a:t> 
 How to eventually grasp Brexit A special service for our British friends. Enjoy!</a:t>
                      </a:r>
                    </a:p>
                  </a:txBody>
                  <a:tcPr/>
                </a:tc>
                <a:tc>
                  <a:txBody>
                    <a:bodyPr/>
                    <a:lstStyle/>
                    <a:p>
                      <a:r>
                        <a:rPr lang="en-US" sz="1000"/>
                        <a:t>112329</a:t>
                      </a:r>
                    </a:p>
                  </a:txBody>
                  <a:tcPr/>
                </a:tc>
                <a:tc>
                  <a:txBody>
                    <a:bodyPr/>
                    <a:lstStyle/>
                    <a:p>
                      <a:r>
                        <a:rPr lang="en-US" sz="1000"/>
                        <a:t>1243429</a:t>
                      </a:r>
                    </a:p>
                  </a:txBody>
                  <a:tcPr/>
                </a:tc>
                <a:tc>
                  <a:txBody>
                    <a:bodyPr/>
                    <a:lstStyle/>
                    <a:p>
                      <a:r>
                        <a:rPr lang="en-US" sz="1000"/>
                        <a:t>9.0 %</a:t>
                      </a:r>
                    </a:p>
                  </a:txBody>
                  <a:tcPr/>
                </a:tc>
                <a:tc>
                  <a:txBody>
                    <a:bodyPr/>
                    <a:lstStyle/>
                    <a:p>
                      <a:r>
                        <a:rPr lang="en-US" sz="1000"/>
                        <a:t>18494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20587746"/>
                  </a:ext>
                </a:extLst>
              </a:tr>
              <a:tr h="370840">
                <a:tc>
                  <a:txBody>
                    <a:bodyPr/>
                    <a:lstStyle/>
                    <a:p>
                      <a:r>
                        <a:rPr lang="en-US" sz="1000" b="1"/>
                        <a:t> Extra 3 - 2019-01-15 11:05:06 </a:t>
                      </a:r>
                      <a:r>
                        <a:rPr lang="en-US" sz="1000"/>
                        <a:t> 
 How to eventually grasp Brexit A special service for our British friends. Enjoy!</a:t>
                      </a:r>
                    </a:p>
                  </a:txBody>
                  <a:tcPr/>
                </a:tc>
                <a:tc>
                  <a:txBody>
                    <a:bodyPr/>
                    <a:lstStyle/>
                    <a:p>
                      <a:r>
                        <a:rPr lang="en-US" sz="1000"/>
                        <a:t>112329</a:t>
                      </a:r>
                    </a:p>
                  </a:txBody>
                  <a:tcPr/>
                </a:tc>
                <a:tc>
                  <a:txBody>
                    <a:bodyPr/>
                    <a:lstStyle/>
                    <a:p>
                      <a:r>
                        <a:rPr lang="en-US" sz="1000"/>
                        <a:t>1243429</a:t>
                      </a:r>
                    </a:p>
                  </a:txBody>
                  <a:tcPr/>
                </a:tc>
                <a:tc>
                  <a:txBody>
                    <a:bodyPr/>
                    <a:lstStyle/>
                    <a:p>
                      <a:r>
                        <a:rPr lang="en-US" sz="1000"/>
                        <a:t>9.0 %</a:t>
                      </a:r>
                    </a:p>
                  </a:txBody>
                  <a:tcPr/>
                </a:tc>
                <a:tc>
                  <a:txBody>
                    <a:bodyPr/>
                    <a:lstStyle/>
                    <a:p>
                      <a:r>
                        <a:rPr lang="en-US" sz="1000"/>
                        <a:t>18494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20388060"/>
                  </a:ext>
                </a:extLst>
              </a:tr>
            </a:tbl>
          </a:graphicData>
        </a:graphic>
      </p:graphicFrame>
      <p:sp>
        <p:nvSpPr>
          <p:cNvPr id="4" name="Text Placeholder 3">
            <a:extLst>
              <a:ext uri="{FF2B5EF4-FFF2-40B4-BE49-F238E27FC236}">
                <a16:creationId xmlns:a16="http://schemas.microsoft.com/office/drawing/2014/main" id="{8A0A9B65-0CA3-43E3-93F2-C2713268264C}"/>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42806966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00CBA-EADF-4D80-8DED-C54DEE11B63D}"/>
              </a:ext>
            </a:extLst>
          </p:cNvPr>
          <p:cNvSpPr>
            <a:spLocks noGrp="1"/>
          </p:cNvSpPr>
          <p:nvPr>
            <p:ph type="title"/>
          </p:nvPr>
        </p:nvSpPr>
        <p:spPr/>
        <p:txBody>
          <a:bodyPr/>
          <a:lstStyle/>
          <a:p>
            <a:r>
              <a:rPr lang="en-US"/>
              <a:t>Facebook Eigene Posts - I-Rate Aktive Nutzer - Export | extra 3</a:t>
            </a:r>
          </a:p>
        </p:txBody>
      </p:sp>
      <p:graphicFrame>
        <p:nvGraphicFramePr>
          <p:cNvPr id="5" name="Table Placeholder 4">
            <a:extLst>
              <a:ext uri="{FF2B5EF4-FFF2-40B4-BE49-F238E27FC236}">
                <a16:creationId xmlns:a16="http://schemas.microsoft.com/office/drawing/2014/main" id="{F750B3C9-4BDE-4360-9DC2-7DF01F6D6B11}"/>
              </a:ext>
            </a:extLst>
          </p:cNvPr>
          <p:cNvGraphicFramePr>
            <a:graphicFrameLocks noGrp="1"/>
          </p:cNvGraphicFramePr>
          <p:nvPr>
            <p:ph type="tbl" sz="quarter" idx="13"/>
            <p:extLst>
              <p:ext uri="{D42A27DB-BD31-4B8C-83A1-F6EECF244321}">
                <p14:modId xmlns:p14="http://schemas.microsoft.com/office/powerpoint/2010/main" val="2899981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36004178"/>
                    </a:ext>
                  </a:extLst>
                </a:gridCol>
                <a:gridCol w="822960">
                  <a:extLst>
                    <a:ext uri="{9D8B030D-6E8A-4147-A177-3AD203B41FA5}">
                      <a16:colId xmlns:a16="http://schemas.microsoft.com/office/drawing/2014/main" val="1002483234"/>
                    </a:ext>
                  </a:extLst>
                </a:gridCol>
                <a:gridCol w="822960">
                  <a:extLst>
                    <a:ext uri="{9D8B030D-6E8A-4147-A177-3AD203B41FA5}">
                      <a16:colId xmlns:a16="http://schemas.microsoft.com/office/drawing/2014/main" val="1956852928"/>
                    </a:ext>
                  </a:extLst>
                </a:gridCol>
                <a:gridCol w="822960">
                  <a:extLst>
                    <a:ext uri="{9D8B030D-6E8A-4147-A177-3AD203B41FA5}">
                      <a16:colId xmlns:a16="http://schemas.microsoft.com/office/drawing/2014/main" val="863976779"/>
                    </a:ext>
                  </a:extLst>
                </a:gridCol>
                <a:gridCol w="822960">
                  <a:extLst>
                    <a:ext uri="{9D8B030D-6E8A-4147-A177-3AD203B41FA5}">
                      <a16:colId xmlns:a16="http://schemas.microsoft.com/office/drawing/2014/main" val="3290168517"/>
                    </a:ext>
                  </a:extLst>
                </a:gridCol>
                <a:gridCol w="822960">
                  <a:extLst>
                    <a:ext uri="{9D8B030D-6E8A-4147-A177-3AD203B41FA5}">
                      <a16:colId xmlns:a16="http://schemas.microsoft.com/office/drawing/2014/main" val="841938845"/>
                    </a:ext>
                  </a:extLst>
                </a:gridCol>
                <a:gridCol w="822960">
                  <a:extLst>
                    <a:ext uri="{9D8B030D-6E8A-4147-A177-3AD203B41FA5}">
                      <a16:colId xmlns:a16="http://schemas.microsoft.com/office/drawing/2014/main" val="3491031938"/>
                    </a:ext>
                  </a:extLst>
                </a:gridCol>
                <a:gridCol w="822960">
                  <a:extLst>
                    <a:ext uri="{9D8B030D-6E8A-4147-A177-3AD203B41FA5}">
                      <a16:colId xmlns:a16="http://schemas.microsoft.com/office/drawing/2014/main" val="4225904977"/>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886608528"/>
                  </a:ext>
                </a:extLst>
              </a:tr>
              <a:tr h="370840">
                <a:tc>
                  <a:txBody>
                    <a:bodyPr/>
                    <a:lstStyle/>
                    <a:p>
                      <a:r>
                        <a:rPr lang="de-DE" sz="1000" b="1"/>
                        <a:t> Extra 3 - 2019-02-03 10:40:00 </a:t>
                      </a:r>
                      <a:r>
                        <a:rPr lang="de-DE" sz="1000"/>
                        <a:t> 
 Als Autofahrer*in hat man es zurzeit echt nicht leicht. Als Anwohner*in aber auch nicht.</a:t>
                      </a:r>
                      <a:endParaRPr lang="en-US" sz="1000"/>
                    </a:p>
                  </a:txBody>
                  <a:tcPr/>
                </a:tc>
                <a:tc>
                  <a:txBody>
                    <a:bodyPr/>
                    <a:lstStyle/>
                    <a:p>
                      <a:r>
                        <a:rPr lang="en-US" sz="1000"/>
                        <a:t>19.3 %</a:t>
                      </a:r>
                    </a:p>
                  </a:txBody>
                  <a:tcPr/>
                </a:tc>
                <a:tc>
                  <a:txBody>
                    <a:bodyPr/>
                    <a:lstStyle/>
                    <a:p>
                      <a:r>
                        <a:rPr lang="en-US" sz="1000"/>
                        <a:t>125938</a:t>
                      </a:r>
                    </a:p>
                  </a:txBody>
                  <a:tcPr/>
                </a:tc>
                <a:tc>
                  <a:txBody>
                    <a:bodyPr/>
                    <a:lstStyle/>
                    <a:p>
                      <a:r>
                        <a:rPr lang="en-US" sz="1000"/>
                        <a:t>651688</a:t>
                      </a:r>
                    </a:p>
                  </a:txBody>
                  <a:tcPr/>
                </a:tc>
                <a:tc>
                  <a:txBody>
                    <a:bodyPr/>
                    <a:lstStyle/>
                    <a:p>
                      <a:r>
                        <a:rPr lang="en-US" sz="1000"/>
                        <a:t>2814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353313212"/>
                  </a:ext>
                </a:extLst>
              </a:tr>
              <a:tr h="370840">
                <a:tc>
                  <a:txBody>
                    <a:bodyPr/>
                    <a:lstStyle/>
                    <a:p>
                      <a:r>
                        <a:rPr lang="de-DE" sz="1000" b="1"/>
                        <a:t> Extra 3 - 2019-03-02 22:20:48 </a:t>
                      </a:r>
                      <a:r>
                        <a:rPr lang="de-DE" sz="1000"/>
                        <a:t> 
 Frau mit Doppelnamen beweist, dass es noch ein Karnevalsniveau unter schlechten Witzen über Doppelnamen gibt. Tädää! Tädää!
via @queer.de</a:t>
                      </a:r>
                      <a:endParaRPr lang="en-US" sz="1000"/>
                    </a:p>
                  </a:txBody>
                  <a:tcPr/>
                </a:tc>
                <a:tc>
                  <a:txBody>
                    <a:bodyPr/>
                    <a:lstStyle/>
                    <a:p>
                      <a:r>
                        <a:rPr lang="en-US" sz="1000"/>
                        <a:t>15.7 %</a:t>
                      </a:r>
                    </a:p>
                  </a:txBody>
                  <a:tcPr/>
                </a:tc>
                <a:tc>
                  <a:txBody>
                    <a:bodyPr/>
                    <a:lstStyle/>
                    <a:p>
                      <a:r>
                        <a:rPr lang="en-US" sz="1000"/>
                        <a:t>93242</a:t>
                      </a:r>
                    </a:p>
                  </a:txBody>
                  <a:tcPr/>
                </a:tc>
                <a:tc>
                  <a:txBody>
                    <a:bodyPr/>
                    <a:lstStyle/>
                    <a:p>
                      <a:r>
                        <a:rPr lang="en-US" sz="1000"/>
                        <a:t>594034</a:t>
                      </a:r>
                    </a:p>
                  </a:txBody>
                  <a:tcPr/>
                </a:tc>
                <a:tc>
                  <a:txBody>
                    <a:bodyPr/>
                    <a:lstStyle/>
                    <a:p>
                      <a:r>
                        <a:rPr lang="en-US" sz="1000"/>
                        <a:t>5748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356333404"/>
                  </a:ext>
                </a:extLst>
              </a:tr>
              <a:tr h="370840">
                <a:tc>
                  <a:txBody>
                    <a:bodyPr/>
                    <a:lstStyle/>
                    <a:p>
                      <a:r>
                        <a:rPr lang="de-DE" sz="1000" b="1"/>
                        <a:t> Extra 3 - 2019-02-10 10:28:00 </a:t>
                      </a:r>
                      <a:r>
                        <a:rPr lang="de-DE" sz="1000"/>
                        <a:t> 
 Die Bundeswehr rostet. Die Gorch Fock wird liebevoll Gorch Schrott genannt und für einen Panzer brauchen die inzwischen sechs Leute. Einer lenkt, vier schieben und einer macht Bumm Bumm. Und jetzt auch noch das!</a:t>
                      </a:r>
                      <a:endParaRPr lang="en-US" sz="1000"/>
                    </a:p>
                  </a:txBody>
                  <a:tcPr/>
                </a:tc>
                <a:tc>
                  <a:txBody>
                    <a:bodyPr/>
                    <a:lstStyle/>
                    <a:p>
                      <a:r>
                        <a:rPr lang="en-US" sz="1000"/>
                        <a:t>13.7 %</a:t>
                      </a:r>
                    </a:p>
                  </a:txBody>
                  <a:tcPr/>
                </a:tc>
                <a:tc>
                  <a:txBody>
                    <a:bodyPr/>
                    <a:lstStyle/>
                    <a:p>
                      <a:r>
                        <a:rPr lang="en-US" sz="1000"/>
                        <a:t>71693</a:t>
                      </a:r>
                    </a:p>
                  </a:txBody>
                  <a:tcPr/>
                </a:tc>
                <a:tc>
                  <a:txBody>
                    <a:bodyPr/>
                    <a:lstStyle/>
                    <a:p>
                      <a:r>
                        <a:rPr lang="en-US" sz="1000"/>
                        <a:t>525209</a:t>
                      </a:r>
                    </a:p>
                  </a:txBody>
                  <a:tcPr/>
                </a:tc>
                <a:tc>
                  <a:txBody>
                    <a:bodyPr/>
                    <a:lstStyle/>
                    <a:p>
                      <a:r>
                        <a:rPr lang="en-US" sz="1000"/>
                        <a:t>2279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26970963"/>
                  </a:ext>
                </a:extLst>
              </a:tr>
              <a:tr h="370840">
                <a:tc>
                  <a:txBody>
                    <a:bodyPr/>
                    <a:lstStyle/>
                    <a:p>
                      <a:r>
                        <a:rPr lang="de-DE" sz="1000" b="1"/>
                        <a:t> Extra 3 - 2019-02-21 21:19:00 </a:t>
                      </a:r>
                      <a:r>
                        <a:rPr lang="de-DE" sz="1000"/>
                        <a:t> 
 Da kommt was auf euch zu!</a:t>
                      </a:r>
                      <a:endParaRPr lang="en-US" sz="1000"/>
                    </a:p>
                  </a:txBody>
                  <a:tcPr/>
                </a:tc>
                <a:tc>
                  <a:txBody>
                    <a:bodyPr/>
                    <a:lstStyle/>
                    <a:p>
                      <a:r>
                        <a:rPr lang="en-US" sz="1000"/>
                        <a:t>12.6 %</a:t>
                      </a:r>
                    </a:p>
                  </a:txBody>
                  <a:tcPr/>
                </a:tc>
                <a:tc>
                  <a:txBody>
                    <a:bodyPr/>
                    <a:lstStyle/>
                    <a:p>
                      <a:r>
                        <a:rPr lang="en-US" sz="1000"/>
                        <a:t>55631</a:t>
                      </a:r>
                    </a:p>
                  </a:txBody>
                  <a:tcPr/>
                </a:tc>
                <a:tc>
                  <a:txBody>
                    <a:bodyPr/>
                    <a:lstStyle/>
                    <a:p>
                      <a:r>
                        <a:rPr lang="en-US" sz="1000"/>
                        <a:t>439837</a:t>
                      </a:r>
                    </a:p>
                  </a:txBody>
                  <a:tcPr/>
                </a:tc>
                <a:tc>
                  <a:txBody>
                    <a:bodyPr/>
                    <a:lstStyle/>
                    <a:p>
                      <a:r>
                        <a:rPr lang="en-US" sz="1000"/>
                        <a:t>4328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0181835"/>
                  </a:ext>
                </a:extLst>
              </a:tr>
              <a:tr h="370840">
                <a:tc>
                  <a:txBody>
                    <a:bodyPr/>
                    <a:lstStyle/>
                    <a:p>
                      <a:r>
                        <a:rPr lang="de-DE" sz="1000" b="1"/>
                        <a:t> Extra 3 - 2019-01-31 14:47:40 </a:t>
                      </a:r>
                      <a:r>
                        <a:rPr lang="de-DE" sz="1000"/>
                        <a:t> 
 Niveaulimbo im Netz</a:t>
                      </a:r>
                      <a:endParaRPr lang="en-US" sz="1000"/>
                    </a:p>
                  </a:txBody>
                  <a:tcPr/>
                </a:tc>
                <a:tc>
                  <a:txBody>
                    <a:bodyPr/>
                    <a:lstStyle/>
                    <a:p>
                      <a:r>
                        <a:rPr lang="en-US" sz="1000"/>
                        <a:t>12.4 %</a:t>
                      </a:r>
                    </a:p>
                  </a:txBody>
                  <a:tcPr/>
                </a:tc>
                <a:tc>
                  <a:txBody>
                    <a:bodyPr/>
                    <a:lstStyle/>
                    <a:p>
                      <a:r>
                        <a:rPr lang="en-US" sz="1000"/>
                        <a:t>98759</a:t>
                      </a:r>
                    </a:p>
                  </a:txBody>
                  <a:tcPr/>
                </a:tc>
                <a:tc>
                  <a:txBody>
                    <a:bodyPr/>
                    <a:lstStyle/>
                    <a:p>
                      <a:r>
                        <a:rPr lang="en-US" sz="1000"/>
                        <a:t>794726</a:t>
                      </a:r>
                    </a:p>
                  </a:txBody>
                  <a:tcPr/>
                </a:tc>
                <a:tc>
                  <a:txBody>
                    <a:bodyPr/>
                    <a:lstStyle/>
                    <a:p>
                      <a:r>
                        <a:rPr lang="en-US" sz="1000"/>
                        <a:t>10644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88812306"/>
                  </a:ext>
                </a:extLst>
              </a:tr>
            </a:tbl>
          </a:graphicData>
        </a:graphic>
      </p:graphicFrame>
      <p:sp>
        <p:nvSpPr>
          <p:cNvPr id="4" name="Text Placeholder 3">
            <a:extLst>
              <a:ext uri="{FF2B5EF4-FFF2-40B4-BE49-F238E27FC236}">
                <a16:creationId xmlns:a16="http://schemas.microsoft.com/office/drawing/2014/main" id="{E31B2421-D9D6-4CCF-A647-857BCEE26C62}"/>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20292707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09BBA-AA90-405A-B2D1-4C58D303A8F1}"/>
              </a:ext>
            </a:extLst>
          </p:cNvPr>
          <p:cNvSpPr>
            <a:spLocks noGrp="1"/>
          </p:cNvSpPr>
          <p:nvPr>
            <p:ph type="title"/>
          </p:nvPr>
        </p:nvSpPr>
        <p:spPr/>
        <p:txBody>
          <a:bodyPr/>
          <a:lstStyle/>
          <a:p>
            <a:r>
              <a:rPr lang="en-US"/>
              <a:t>Facebook Eigene Posts - I-Rate Aktive Nutzer-Flop - Export | extra 3</a:t>
            </a:r>
          </a:p>
        </p:txBody>
      </p:sp>
      <p:graphicFrame>
        <p:nvGraphicFramePr>
          <p:cNvPr id="5" name="Table Placeholder 4">
            <a:extLst>
              <a:ext uri="{FF2B5EF4-FFF2-40B4-BE49-F238E27FC236}">
                <a16:creationId xmlns:a16="http://schemas.microsoft.com/office/drawing/2014/main" id="{A8D6A25E-86B2-407A-82D5-1CC672CAA25B}"/>
              </a:ext>
            </a:extLst>
          </p:cNvPr>
          <p:cNvGraphicFramePr>
            <a:graphicFrameLocks noGrp="1"/>
          </p:cNvGraphicFramePr>
          <p:nvPr>
            <p:ph type="tbl" sz="quarter" idx="13"/>
            <p:extLst>
              <p:ext uri="{D42A27DB-BD31-4B8C-83A1-F6EECF244321}">
                <p14:modId xmlns:p14="http://schemas.microsoft.com/office/powerpoint/2010/main" val="1003421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34934695"/>
                    </a:ext>
                  </a:extLst>
                </a:gridCol>
                <a:gridCol w="822960">
                  <a:extLst>
                    <a:ext uri="{9D8B030D-6E8A-4147-A177-3AD203B41FA5}">
                      <a16:colId xmlns:a16="http://schemas.microsoft.com/office/drawing/2014/main" val="254558758"/>
                    </a:ext>
                  </a:extLst>
                </a:gridCol>
                <a:gridCol w="822960">
                  <a:extLst>
                    <a:ext uri="{9D8B030D-6E8A-4147-A177-3AD203B41FA5}">
                      <a16:colId xmlns:a16="http://schemas.microsoft.com/office/drawing/2014/main" val="2793855137"/>
                    </a:ext>
                  </a:extLst>
                </a:gridCol>
                <a:gridCol w="822960">
                  <a:extLst>
                    <a:ext uri="{9D8B030D-6E8A-4147-A177-3AD203B41FA5}">
                      <a16:colId xmlns:a16="http://schemas.microsoft.com/office/drawing/2014/main" val="3308608139"/>
                    </a:ext>
                  </a:extLst>
                </a:gridCol>
                <a:gridCol w="822960">
                  <a:extLst>
                    <a:ext uri="{9D8B030D-6E8A-4147-A177-3AD203B41FA5}">
                      <a16:colId xmlns:a16="http://schemas.microsoft.com/office/drawing/2014/main" val="3030518598"/>
                    </a:ext>
                  </a:extLst>
                </a:gridCol>
                <a:gridCol w="822960">
                  <a:extLst>
                    <a:ext uri="{9D8B030D-6E8A-4147-A177-3AD203B41FA5}">
                      <a16:colId xmlns:a16="http://schemas.microsoft.com/office/drawing/2014/main" val="307562426"/>
                    </a:ext>
                  </a:extLst>
                </a:gridCol>
                <a:gridCol w="822960">
                  <a:extLst>
                    <a:ext uri="{9D8B030D-6E8A-4147-A177-3AD203B41FA5}">
                      <a16:colId xmlns:a16="http://schemas.microsoft.com/office/drawing/2014/main" val="311583949"/>
                    </a:ext>
                  </a:extLst>
                </a:gridCol>
                <a:gridCol w="822960">
                  <a:extLst>
                    <a:ext uri="{9D8B030D-6E8A-4147-A177-3AD203B41FA5}">
                      <a16:colId xmlns:a16="http://schemas.microsoft.com/office/drawing/2014/main" val="3666748026"/>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3499398"/>
                  </a:ext>
                </a:extLst>
              </a:tr>
              <a:tr h="370840">
                <a:tc>
                  <a:txBody>
                    <a:bodyPr/>
                    <a:lstStyle/>
                    <a:p>
                      <a:r>
                        <a:rPr lang="de-DE" sz="1000" b="1"/>
                        <a:t> Extra 3 - 2019-03-14 22:30:01 </a:t>
                      </a:r>
                      <a:r>
                        <a:rPr lang="de-DE" sz="1000"/>
                        <a:t> 
 Warum benennt die EU-Kommission Artikel 13 nicht einfach in Super-Gutes-Internet-Gesetz um? Dann kommt er vielleicht besser an.
extra 3 kommt! 22:45 Uhr im Ersten.</a:t>
                      </a:r>
                      <a:endParaRPr lang="en-US" sz="1000"/>
                    </a:p>
                  </a:txBody>
                  <a:tcPr/>
                </a:tc>
                <a:tc>
                  <a:txBody>
                    <a:bodyPr/>
                    <a:lstStyle/>
                    <a:p>
                      <a:r>
                        <a:rPr lang="en-US" sz="1000"/>
                        <a:t>1.2 %</a:t>
                      </a:r>
                    </a:p>
                  </a:txBody>
                  <a:tcPr/>
                </a:tc>
                <a:tc>
                  <a:txBody>
                    <a:bodyPr/>
                    <a:lstStyle/>
                    <a:p>
                      <a:r>
                        <a:rPr lang="en-US" sz="1000"/>
                        <a:t>2099</a:t>
                      </a:r>
                    </a:p>
                  </a:txBody>
                  <a:tcPr/>
                </a:tc>
                <a:tc>
                  <a:txBody>
                    <a:bodyPr/>
                    <a:lstStyle/>
                    <a:p>
                      <a:r>
                        <a:rPr lang="en-US" sz="1000"/>
                        <a:t>172167</a:t>
                      </a:r>
                    </a:p>
                  </a:txBody>
                  <a:tcPr/>
                </a:tc>
                <a:tc>
                  <a:txBody>
                    <a:bodyPr/>
                    <a:lstStyle/>
                    <a:p>
                      <a:r>
                        <a:rPr lang="en-US" sz="1000"/>
                        <a:t>341</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40939919"/>
                  </a:ext>
                </a:extLst>
              </a:tr>
              <a:tr h="370840">
                <a:tc>
                  <a:txBody>
                    <a:bodyPr/>
                    <a:lstStyle/>
                    <a:p>
                      <a:r>
                        <a:rPr lang="en-US" sz="1000" b="1"/>
                        <a:t> Extra 3 - 2019-02-14 11:15:38 </a:t>
                      </a:r>
                      <a:r>
                        <a:rPr lang="en-US" sz="1000"/>
                        <a:t> 
 Guckt mal!</a:t>
                      </a:r>
                    </a:p>
                  </a:txBody>
                  <a:tcPr/>
                </a:tc>
                <a:tc>
                  <a:txBody>
                    <a:bodyPr/>
                    <a:lstStyle/>
                    <a:p>
                      <a:r>
                        <a:rPr lang="en-US" sz="1000"/>
                        <a:t>1.3 %</a:t>
                      </a:r>
                    </a:p>
                  </a:txBody>
                  <a:tcPr/>
                </a:tc>
                <a:tc>
                  <a:txBody>
                    <a:bodyPr/>
                    <a:lstStyle/>
                    <a:p>
                      <a:r>
                        <a:rPr lang="en-US" sz="1000"/>
                        <a:t>1691</a:t>
                      </a:r>
                    </a:p>
                  </a:txBody>
                  <a:tcPr/>
                </a:tc>
                <a:tc>
                  <a:txBody>
                    <a:bodyPr/>
                    <a:lstStyle/>
                    <a:p>
                      <a:r>
                        <a:rPr lang="en-US" sz="1000"/>
                        <a:t>133116</a:t>
                      </a:r>
                    </a:p>
                  </a:txBody>
                  <a:tcPr/>
                </a:tc>
                <a:tc>
                  <a:txBody>
                    <a:bodyPr/>
                    <a:lstStyle/>
                    <a:p>
                      <a:r>
                        <a:rPr lang="en-US" sz="1000"/>
                        <a:t>193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90171866"/>
                  </a:ext>
                </a:extLst>
              </a:tr>
              <a:tr h="370840">
                <a:tc>
                  <a:txBody>
                    <a:bodyPr/>
                    <a:lstStyle/>
                    <a:p>
                      <a:r>
                        <a:rPr lang="de-DE" sz="1000" b="1"/>
                        <a:t> Extra 3 - 2019-01-17 10:03:03 </a:t>
                      </a:r>
                      <a:r>
                        <a:rPr lang="de-DE" sz="1000"/>
                        <a:t> 
 Frühstücksfernsehen!</a:t>
                      </a:r>
                      <a:endParaRPr lang="en-US" sz="1000"/>
                    </a:p>
                  </a:txBody>
                  <a:tcPr/>
                </a:tc>
                <a:tc>
                  <a:txBody>
                    <a:bodyPr/>
                    <a:lstStyle/>
                    <a:p>
                      <a:r>
                        <a:rPr lang="en-US" sz="1000"/>
                        <a:t>1.4 %</a:t>
                      </a:r>
                    </a:p>
                  </a:txBody>
                  <a:tcPr/>
                </a:tc>
                <a:tc>
                  <a:txBody>
                    <a:bodyPr/>
                    <a:lstStyle/>
                    <a:p>
                      <a:r>
                        <a:rPr lang="en-US" sz="1000"/>
                        <a:t>1887</a:t>
                      </a:r>
                    </a:p>
                  </a:txBody>
                  <a:tcPr/>
                </a:tc>
                <a:tc>
                  <a:txBody>
                    <a:bodyPr/>
                    <a:lstStyle/>
                    <a:p>
                      <a:r>
                        <a:rPr lang="en-US" sz="1000"/>
                        <a:t>138833</a:t>
                      </a:r>
                    </a:p>
                  </a:txBody>
                  <a:tcPr/>
                </a:tc>
                <a:tc>
                  <a:txBody>
                    <a:bodyPr/>
                    <a:lstStyle/>
                    <a:p>
                      <a:r>
                        <a:rPr lang="en-US" sz="1000"/>
                        <a:t>237</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69923339"/>
                  </a:ext>
                </a:extLst>
              </a:tr>
              <a:tr h="370840">
                <a:tc>
                  <a:txBody>
                    <a:bodyPr/>
                    <a:lstStyle/>
                    <a:p>
                      <a:r>
                        <a:rPr lang="de-DE" sz="1000" b="1"/>
                        <a:t> Extra 3 - 2019-01-24 10:26:56 </a:t>
                      </a:r>
                      <a:r>
                        <a:rPr lang="de-DE" sz="1000"/>
                        <a:t> 
 Garantiert ohne Tempolimit!</a:t>
                      </a:r>
                      <a:endParaRPr lang="en-US" sz="1000"/>
                    </a:p>
                  </a:txBody>
                  <a:tcPr/>
                </a:tc>
                <a:tc>
                  <a:txBody>
                    <a:bodyPr/>
                    <a:lstStyle/>
                    <a:p>
                      <a:r>
                        <a:rPr lang="en-US" sz="1000"/>
                        <a:t>1.5 %</a:t>
                      </a:r>
                    </a:p>
                  </a:txBody>
                  <a:tcPr/>
                </a:tc>
                <a:tc>
                  <a:txBody>
                    <a:bodyPr/>
                    <a:lstStyle/>
                    <a:p>
                      <a:r>
                        <a:rPr lang="en-US" sz="1000"/>
                        <a:t>2288</a:t>
                      </a:r>
                    </a:p>
                  </a:txBody>
                  <a:tcPr/>
                </a:tc>
                <a:tc>
                  <a:txBody>
                    <a:bodyPr/>
                    <a:lstStyle/>
                    <a:p>
                      <a:r>
                        <a:rPr lang="en-US" sz="1000"/>
                        <a:t>157719</a:t>
                      </a:r>
                    </a:p>
                  </a:txBody>
                  <a:tcPr/>
                </a:tc>
                <a:tc>
                  <a:txBody>
                    <a:bodyPr/>
                    <a:lstStyle/>
                    <a:p>
                      <a:r>
                        <a:rPr lang="en-US" sz="1000"/>
                        <a:t>243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92433809"/>
                  </a:ext>
                </a:extLst>
              </a:tr>
              <a:tr h="370840">
                <a:tc>
                  <a:txBody>
                    <a:bodyPr/>
                    <a:lstStyle/>
                    <a:p>
                      <a:r>
                        <a:rPr lang="de-DE" sz="1000" b="1"/>
                        <a:t> Extra 3 - 2019-03-28 10:32:34 </a:t>
                      </a:r>
                      <a:r>
                        <a:rPr lang="de-DE" sz="1000"/>
                        <a:t> 
 Hier ist das Ding!</a:t>
                      </a:r>
                      <a:endParaRPr lang="en-US" sz="1000"/>
                    </a:p>
                  </a:txBody>
                  <a:tcPr/>
                </a:tc>
                <a:tc>
                  <a:txBody>
                    <a:bodyPr/>
                    <a:lstStyle/>
                    <a:p>
                      <a:r>
                        <a:rPr lang="en-US" sz="1000"/>
                        <a:t>1.5 %</a:t>
                      </a:r>
                    </a:p>
                  </a:txBody>
                  <a:tcPr/>
                </a:tc>
                <a:tc>
                  <a:txBody>
                    <a:bodyPr/>
                    <a:lstStyle/>
                    <a:p>
                      <a:r>
                        <a:rPr lang="en-US" sz="1000"/>
                        <a:t>2033</a:t>
                      </a:r>
                    </a:p>
                  </a:txBody>
                  <a:tcPr/>
                </a:tc>
                <a:tc>
                  <a:txBody>
                    <a:bodyPr/>
                    <a:lstStyle/>
                    <a:p>
                      <a:r>
                        <a:rPr lang="en-US" sz="1000"/>
                        <a:t>138340</a:t>
                      </a:r>
                    </a:p>
                  </a:txBody>
                  <a:tcPr/>
                </a:tc>
                <a:tc>
                  <a:txBody>
                    <a:bodyPr/>
                    <a:lstStyle/>
                    <a:p>
                      <a:r>
                        <a:rPr lang="en-US" sz="1000"/>
                        <a:t>250</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11307053"/>
                  </a:ext>
                </a:extLst>
              </a:tr>
            </a:tbl>
          </a:graphicData>
        </a:graphic>
      </p:graphicFrame>
      <p:sp>
        <p:nvSpPr>
          <p:cNvPr id="4" name="Text Placeholder 3">
            <a:extLst>
              <a:ext uri="{FF2B5EF4-FFF2-40B4-BE49-F238E27FC236}">
                <a16:creationId xmlns:a16="http://schemas.microsoft.com/office/drawing/2014/main" id="{F21B0AC4-EA8B-40E1-88FF-BC92C5962093}"/>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20597815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14AB9-F859-4EF8-877C-44C17C056731}"/>
              </a:ext>
            </a:extLst>
          </p:cNvPr>
          <p:cNvSpPr>
            <a:spLocks noGrp="1"/>
          </p:cNvSpPr>
          <p:nvPr>
            <p:ph type="title"/>
          </p:nvPr>
        </p:nvSpPr>
        <p:spPr/>
        <p:txBody>
          <a:bodyPr/>
          <a:lstStyle/>
          <a:p>
            <a:r>
              <a:rPr lang="en-US"/>
              <a:t>Facebook Eigene Post - Summe Interaktionen - Export | extra 3</a:t>
            </a:r>
          </a:p>
        </p:txBody>
      </p:sp>
      <p:graphicFrame>
        <p:nvGraphicFramePr>
          <p:cNvPr id="5" name="Table Placeholder 4">
            <a:extLst>
              <a:ext uri="{FF2B5EF4-FFF2-40B4-BE49-F238E27FC236}">
                <a16:creationId xmlns:a16="http://schemas.microsoft.com/office/drawing/2014/main" id="{DBD05003-B719-4D30-8706-5A71B0C7ECC6}"/>
              </a:ext>
            </a:extLst>
          </p:cNvPr>
          <p:cNvGraphicFramePr>
            <a:graphicFrameLocks noGrp="1"/>
          </p:cNvGraphicFramePr>
          <p:nvPr>
            <p:ph type="tbl" sz="quarter" idx="13"/>
            <p:extLst>
              <p:ext uri="{D42A27DB-BD31-4B8C-83A1-F6EECF244321}">
                <p14:modId xmlns:p14="http://schemas.microsoft.com/office/powerpoint/2010/main" val="4234107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90287747"/>
                    </a:ext>
                  </a:extLst>
                </a:gridCol>
                <a:gridCol w="822960">
                  <a:extLst>
                    <a:ext uri="{9D8B030D-6E8A-4147-A177-3AD203B41FA5}">
                      <a16:colId xmlns:a16="http://schemas.microsoft.com/office/drawing/2014/main" val="1884172501"/>
                    </a:ext>
                  </a:extLst>
                </a:gridCol>
                <a:gridCol w="822960">
                  <a:extLst>
                    <a:ext uri="{9D8B030D-6E8A-4147-A177-3AD203B41FA5}">
                      <a16:colId xmlns:a16="http://schemas.microsoft.com/office/drawing/2014/main" val="1510485697"/>
                    </a:ext>
                  </a:extLst>
                </a:gridCol>
                <a:gridCol w="822960">
                  <a:extLst>
                    <a:ext uri="{9D8B030D-6E8A-4147-A177-3AD203B41FA5}">
                      <a16:colId xmlns:a16="http://schemas.microsoft.com/office/drawing/2014/main" val="3177439374"/>
                    </a:ext>
                  </a:extLst>
                </a:gridCol>
                <a:gridCol w="822960">
                  <a:extLst>
                    <a:ext uri="{9D8B030D-6E8A-4147-A177-3AD203B41FA5}">
                      <a16:colId xmlns:a16="http://schemas.microsoft.com/office/drawing/2014/main" val="2258836194"/>
                    </a:ext>
                  </a:extLst>
                </a:gridCol>
                <a:gridCol w="822960">
                  <a:extLst>
                    <a:ext uri="{9D8B030D-6E8A-4147-A177-3AD203B41FA5}">
                      <a16:colId xmlns:a16="http://schemas.microsoft.com/office/drawing/2014/main" val="3508812432"/>
                    </a:ext>
                  </a:extLst>
                </a:gridCol>
                <a:gridCol w="822960">
                  <a:extLst>
                    <a:ext uri="{9D8B030D-6E8A-4147-A177-3AD203B41FA5}">
                      <a16:colId xmlns:a16="http://schemas.microsoft.com/office/drawing/2014/main" val="1835546105"/>
                    </a:ext>
                  </a:extLst>
                </a:gridCol>
                <a:gridCol w="822960">
                  <a:extLst>
                    <a:ext uri="{9D8B030D-6E8A-4147-A177-3AD203B41FA5}">
                      <a16:colId xmlns:a16="http://schemas.microsoft.com/office/drawing/2014/main" val="4009776598"/>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235733471"/>
                  </a:ext>
                </a:extLst>
              </a:tr>
              <a:tr h="370840">
                <a:tc>
                  <a:txBody>
                    <a:bodyPr/>
                    <a:lstStyle/>
                    <a:p>
                      <a:r>
                        <a:rPr lang="de-DE" sz="1000" b="1"/>
                        <a:t> Extra 3 - 2019-02-11 15:50:46 </a:t>
                      </a:r>
                      <a:r>
                        <a:rPr lang="de-DE" sz="1000"/>
                        <a:t> 
 Worauf sich alle einigen können: Greta gibt es wirklich!</a:t>
                      </a:r>
                      <a:endParaRPr lang="en-US" sz="1000"/>
                    </a:p>
                  </a:txBody>
                  <a:tcPr/>
                </a:tc>
                <a:tc>
                  <a:txBody>
                    <a:bodyPr/>
                    <a:lstStyle/>
                    <a:p>
                      <a:r>
                        <a:rPr lang="en-US" sz="1000"/>
                        <a:t>45734</a:t>
                      </a:r>
                    </a:p>
                  </a:txBody>
                  <a:tcPr/>
                </a:tc>
                <a:tc>
                  <a:txBody>
                    <a:bodyPr/>
                    <a:lstStyle/>
                    <a:p>
                      <a:r>
                        <a:rPr lang="en-US" sz="1000"/>
                        <a:t>38184</a:t>
                      </a:r>
                    </a:p>
                  </a:txBody>
                  <a:tcPr/>
                </a:tc>
                <a:tc>
                  <a:txBody>
                    <a:bodyPr/>
                    <a:lstStyle/>
                    <a:p>
                      <a:r>
                        <a:rPr lang="en-US" sz="1000"/>
                        <a:t>1075</a:t>
                      </a:r>
                    </a:p>
                  </a:txBody>
                  <a:tcPr/>
                </a:tc>
                <a:tc>
                  <a:txBody>
                    <a:bodyPr/>
                    <a:lstStyle/>
                    <a:p>
                      <a:r>
                        <a:rPr lang="en-US" sz="1000"/>
                        <a:t>6475</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30168850"/>
                  </a:ext>
                </a:extLst>
              </a:tr>
              <a:tr h="370840">
                <a:tc>
                  <a:txBody>
                    <a:bodyPr/>
                    <a:lstStyle/>
                    <a:p>
                      <a:r>
                        <a:rPr lang="de-DE" sz="1000" b="1"/>
                        <a:t> Extra 3 - 2019-02-14 13:16:15 </a:t>
                      </a:r>
                      <a:r>
                        <a:rPr lang="de-DE" sz="1000"/>
                        <a:t> 
 Alle 11 Minuten verliebt sich ein Liberaler in sich selbst.</a:t>
                      </a:r>
                      <a:endParaRPr lang="en-US" sz="1000"/>
                    </a:p>
                  </a:txBody>
                  <a:tcPr/>
                </a:tc>
                <a:tc>
                  <a:txBody>
                    <a:bodyPr/>
                    <a:lstStyle/>
                    <a:p>
                      <a:r>
                        <a:rPr lang="en-US" sz="1000"/>
                        <a:t>41193</a:t>
                      </a:r>
                    </a:p>
                  </a:txBody>
                  <a:tcPr/>
                </a:tc>
                <a:tc>
                  <a:txBody>
                    <a:bodyPr/>
                    <a:lstStyle/>
                    <a:p>
                      <a:r>
                        <a:rPr lang="en-US" sz="1000"/>
                        <a:t>35356</a:t>
                      </a:r>
                    </a:p>
                  </a:txBody>
                  <a:tcPr/>
                </a:tc>
                <a:tc>
                  <a:txBody>
                    <a:bodyPr/>
                    <a:lstStyle/>
                    <a:p>
                      <a:r>
                        <a:rPr lang="en-US" sz="1000"/>
                        <a:t>1358</a:t>
                      </a:r>
                    </a:p>
                  </a:txBody>
                  <a:tcPr/>
                </a:tc>
                <a:tc>
                  <a:txBody>
                    <a:bodyPr/>
                    <a:lstStyle/>
                    <a:p>
                      <a:r>
                        <a:rPr lang="en-US" sz="1000"/>
                        <a:t>4479</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27982642"/>
                  </a:ext>
                </a:extLst>
              </a:tr>
              <a:tr h="370840">
                <a:tc>
                  <a:txBody>
                    <a:bodyPr/>
                    <a:lstStyle/>
                    <a:p>
                      <a:r>
                        <a:rPr lang="de-DE" sz="1000" b="1"/>
                        <a:t> Extra 3 - 2019-01-10 14:09:17 </a:t>
                      </a:r>
                      <a:r>
                        <a:rPr lang="de-DE" sz="1000"/>
                        <a:t> 
 Brennpunkt zum Schneechaos? Können wir auch.
#AlleJahrewieder #Oldiebutgoldie</a:t>
                      </a:r>
                      <a:endParaRPr lang="en-US" sz="1000"/>
                    </a:p>
                  </a:txBody>
                  <a:tcPr/>
                </a:tc>
                <a:tc>
                  <a:txBody>
                    <a:bodyPr/>
                    <a:lstStyle/>
                    <a:p>
                      <a:r>
                        <a:rPr lang="en-US" sz="1000"/>
                        <a:t>31890</a:t>
                      </a:r>
                    </a:p>
                  </a:txBody>
                  <a:tcPr/>
                </a:tc>
                <a:tc>
                  <a:txBody>
                    <a:bodyPr/>
                    <a:lstStyle/>
                    <a:p>
                      <a:r>
                        <a:rPr lang="en-US" sz="1000"/>
                        <a:t>21634</a:t>
                      </a:r>
                    </a:p>
                  </a:txBody>
                  <a:tcPr/>
                </a:tc>
                <a:tc>
                  <a:txBody>
                    <a:bodyPr/>
                    <a:lstStyle/>
                    <a:p>
                      <a:r>
                        <a:rPr lang="en-US" sz="1000"/>
                        <a:t>1142</a:t>
                      </a:r>
                    </a:p>
                  </a:txBody>
                  <a:tcPr/>
                </a:tc>
                <a:tc>
                  <a:txBody>
                    <a:bodyPr/>
                    <a:lstStyle/>
                    <a:p>
                      <a:r>
                        <a:rPr lang="en-US" sz="1000"/>
                        <a:t>9114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75997939"/>
                  </a:ext>
                </a:extLst>
              </a:tr>
              <a:tr h="370840">
                <a:tc>
                  <a:txBody>
                    <a:bodyPr/>
                    <a:lstStyle/>
                    <a:p>
                      <a:r>
                        <a:rPr lang="de-DE" sz="1000" b="1"/>
                        <a:t> Extra 3 - 2019-03-07 10:39:19 </a:t>
                      </a:r>
                      <a:r>
                        <a:rPr lang="de-DE" sz="1000"/>
                        <a:t> 
 Der war doch mal gut!</a:t>
                      </a:r>
                      <a:endParaRPr lang="en-US" sz="1000"/>
                    </a:p>
                  </a:txBody>
                  <a:tcPr/>
                </a:tc>
                <a:tc>
                  <a:txBody>
                    <a:bodyPr/>
                    <a:lstStyle/>
                    <a:p>
                      <a:r>
                        <a:rPr lang="en-US" sz="1000"/>
                        <a:t>31075</a:t>
                      </a:r>
                    </a:p>
                  </a:txBody>
                  <a:tcPr/>
                </a:tc>
                <a:tc>
                  <a:txBody>
                    <a:bodyPr/>
                    <a:lstStyle/>
                    <a:p>
                      <a:r>
                        <a:rPr lang="en-US" sz="1000"/>
                        <a:t>25571</a:t>
                      </a:r>
                    </a:p>
                  </a:txBody>
                  <a:tcPr/>
                </a:tc>
                <a:tc>
                  <a:txBody>
                    <a:bodyPr/>
                    <a:lstStyle/>
                    <a:p>
                      <a:r>
                        <a:rPr lang="en-US" sz="1000"/>
                        <a:t>1120</a:t>
                      </a:r>
                    </a:p>
                  </a:txBody>
                  <a:tcPr/>
                </a:tc>
                <a:tc>
                  <a:txBody>
                    <a:bodyPr/>
                    <a:lstStyle/>
                    <a:p>
                      <a:r>
                        <a:rPr lang="en-US" sz="1000"/>
                        <a:t>4384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52660806"/>
                  </a:ext>
                </a:extLst>
              </a:tr>
              <a:tr h="370840">
                <a:tc>
                  <a:txBody>
                    <a:bodyPr/>
                    <a:lstStyle/>
                    <a:p>
                      <a:r>
                        <a:rPr lang="de-DE" sz="1000" b="1"/>
                        <a:t> Extra 3 - 2019-03-07 11:35:37 </a:t>
                      </a:r>
                      <a:r>
                        <a:rPr lang="de-DE" sz="1000"/>
                        <a:t> 
 Morgen ist Weltfrauentag und es ist noch immer ungelöst!</a:t>
                      </a:r>
                      <a:endParaRPr lang="en-US" sz="1000"/>
                    </a:p>
                  </a:txBody>
                  <a:tcPr/>
                </a:tc>
                <a:tc>
                  <a:txBody>
                    <a:bodyPr/>
                    <a:lstStyle/>
                    <a:p>
                      <a:r>
                        <a:rPr lang="en-US" sz="1000"/>
                        <a:t>30933</a:t>
                      </a:r>
                    </a:p>
                  </a:txBody>
                  <a:tcPr/>
                </a:tc>
                <a:tc>
                  <a:txBody>
                    <a:bodyPr/>
                    <a:lstStyle/>
                    <a:p>
                      <a:r>
                        <a:rPr lang="en-US" sz="1000"/>
                        <a:t>20805</a:t>
                      </a:r>
                    </a:p>
                  </a:txBody>
                  <a:tcPr/>
                </a:tc>
                <a:tc>
                  <a:txBody>
                    <a:bodyPr/>
                    <a:lstStyle/>
                    <a:p>
                      <a:r>
                        <a:rPr lang="en-US" sz="1000"/>
                        <a:t>1938</a:t>
                      </a:r>
                    </a:p>
                  </a:txBody>
                  <a:tcPr/>
                </a:tc>
                <a:tc>
                  <a:txBody>
                    <a:bodyPr/>
                    <a:lstStyle/>
                    <a:p>
                      <a:r>
                        <a:rPr lang="en-US" sz="1000"/>
                        <a:t>8190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19796941"/>
                  </a:ext>
                </a:extLst>
              </a:tr>
            </a:tbl>
          </a:graphicData>
        </a:graphic>
      </p:graphicFrame>
      <p:sp>
        <p:nvSpPr>
          <p:cNvPr id="4" name="Text Placeholder 3">
            <a:extLst>
              <a:ext uri="{FF2B5EF4-FFF2-40B4-BE49-F238E27FC236}">
                <a16:creationId xmlns:a16="http://schemas.microsoft.com/office/drawing/2014/main" id="{53E41B0B-0EFD-4213-BAA9-9A7C3EB6989C}"/>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27622622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164F6-9D18-4158-B5EC-523F53AE3423}"/>
              </a:ext>
            </a:extLst>
          </p:cNvPr>
          <p:cNvSpPr>
            <a:spLocks noGrp="1"/>
          </p:cNvSpPr>
          <p:nvPr>
            <p:ph type="title"/>
          </p:nvPr>
        </p:nvSpPr>
        <p:spPr/>
        <p:txBody>
          <a:bodyPr/>
          <a:lstStyle/>
          <a:p>
            <a:r>
              <a:rPr lang="en-US"/>
              <a:t>Facebook Eigene Posts - Reaktionen - Export | extra 3 - 1 of 3</a:t>
            </a:r>
          </a:p>
        </p:txBody>
      </p:sp>
      <p:graphicFrame>
        <p:nvGraphicFramePr>
          <p:cNvPr id="5" name="Table Placeholder 4">
            <a:extLst>
              <a:ext uri="{FF2B5EF4-FFF2-40B4-BE49-F238E27FC236}">
                <a16:creationId xmlns:a16="http://schemas.microsoft.com/office/drawing/2014/main" id="{46A41733-AA7B-46DC-BBDB-84E72B7830CC}"/>
              </a:ext>
            </a:extLst>
          </p:cNvPr>
          <p:cNvGraphicFramePr>
            <a:graphicFrameLocks noGrp="1"/>
          </p:cNvGraphicFramePr>
          <p:nvPr>
            <p:ph type="tbl" sz="quarter" idx="13"/>
            <p:extLst>
              <p:ext uri="{D42A27DB-BD31-4B8C-83A1-F6EECF244321}">
                <p14:modId xmlns:p14="http://schemas.microsoft.com/office/powerpoint/2010/main" val="876037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90675558"/>
                    </a:ext>
                  </a:extLst>
                </a:gridCol>
                <a:gridCol w="822960">
                  <a:extLst>
                    <a:ext uri="{9D8B030D-6E8A-4147-A177-3AD203B41FA5}">
                      <a16:colId xmlns:a16="http://schemas.microsoft.com/office/drawing/2014/main" val="2634672434"/>
                    </a:ext>
                  </a:extLst>
                </a:gridCol>
                <a:gridCol w="493776">
                  <a:extLst>
                    <a:ext uri="{9D8B030D-6E8A-4147-A177-3AD203B41FA5}">
                      <a16:colId xmlns:a16="http://schemas.microsoft.com/office/drawing/2014/main" val="3330217347"/>
                    </a:ext>
                  </a:extLst>
                </a:gridCol>
                <a:gridCol w="493776">
                  <a:extLst>
                    <a:ext uri="{9D8B030D-6E8A-4147-A177-3AD203B41FA5}">
                      <a16:colId xmlns:a16="http://schemas.microsoft.com/office/drawing/2014/main" val="287460960"/>
                    </a:ext>
                  </a:extLst>
                </a:gridCol>
                <a:gridCol w="493776">
                  <a:extLst>
                    <a:ext uri="{9D8B030D-6E8A-4147-A177-3AD203B41FA5}">
                      <a16:colId xmlns:a16="http://schemas.microsoft.com/office/drawing/2014/main" val="1027051919"/>
                    </a:ext>
                  </a:extLst>
                </a:gridCol>
                <a:gridCol w="493776">
                  <a:extLst>
                    <a:ext uri="{9D8B030D-6E8A-4147-A177-3AD203B41FA5}">
                      <a16:colId xmlns:a16="http://schemas.microsoft.com/office/drawing/2014/main" val="786274802"/>
                    </a:ext>
                  </a:extLst>
                </a:gridCol>
                <a:gridCol w="493776">
                  <a:extLst>
                    <a:ext uri="{9D8B030D-6E8A-4147-A177-3AD203B41FA5}">
                      <a16:colId xmlns:a16="http://schemas.microsoft.com/office/drawing/2014/main" val="2288296320"/>
                    </a:ext>
                  </a:extLst>
                </a:gridCol>
                <a:gridCol w="493776">
                  <a:extLst>
                    <a:ext uri="{9D8B030D-6E8A-4147-A177-3AD203B41FA5}">
                      <a16:colId xmlns:a16="http://schemas.microsoft.com/office/drawing/2014/main" val="3510534458"/>
                    </a:ext>
                  </a:extLst>
                </a:gridCol>
                <a:gridCol w="493776">
                  <a:extLst>
                    <a:ext uri="{9D8B030D-6E8A-4147-A177-3AD203B41FA5}">
                      <a16:colId xmlns:a16="http://schemas.microsoft.com/office/drawing/2014/main" val="1100592025"/>
                    </a:ext>
                  </a:extLst>
                </a:gridCol>
                <a:gridCol w="493776">
                  <a:extLst>
                    <a:ext uri="{9D8B030D-6E8A-4147-A177-3AD203B41FA5}">
                      <a16:colId xmlns:a16="http://schemas.microsoft.com/office/drawing/2014/main" val="3405138023"/>
                    </a:ext>
                  </a:extLst>
                </a:gridCol>
                <a:gridCol w="493776">
                  <a:extLst>
                    <a:ext uri="{9D8B030D-6E8A-4147-A177-3AD203B41FA5}">
                      <a16:colId xmlns:a16="http://schemas.microsoft.com/office/drawing/2014/main" val="4056088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54523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3 - 2019-02-11 15:50:46</a:t>
                      </a:r>
                      <a:r>
                        <a:rPr kumimoji="0" lang="de-DE" sz="1000" b="0" i="0" u="none" strike="noStrike" kern="1200" cap="none" spc="0" normalizeH="0" baseline="0" noProof="0">
                          <a:ln>
                            <a:noFill/>
                          </a:ln>
                          <a:solidFill>
                            <a:prstClr val="black"/>
                          </a:solidFill>
                          <a:effectLst/>
                          <a:uLnTx/>
                          <a:uFillTx/>
                          <a:latin typeface="+mn-lt"/>
                          <a:ea typeface="+mn-ea"/>
                          <a:cs typeface="+mn-cs"/>
                        </a:rPr>
                        <a:t>
Worauf sich alle einigen können: Greta gibt es wirklich!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79510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3 - 2019-02-14 13:16:15</a:t>
                      </a:r>
                      <a:r>
                        <a:rPr kumimoji="0" lang="de-DE" sz="1000" b="0" i="0" u="none" strike="noStrike" kern="1200" cap="none" spc="0" normalizeH="0" baseline="0" noProof="0">
                          <a:ln>
                            <a:noFill/>
                          </a:ln>
                          <a:solidFill>
                            <a:prstClr val="black"/>
                          </a:solidFill>
                          <a:effectLst/>
                          <a:uLnTx/>
                          <a:uFillTx/>
                          <a:latin typeface="+mn-lt"/>
                          <a:ea typeface="+mn-ea"/>
                          <a:cs typeface="+mn-cs"/>
                        </a:rPr>
                        <a:t>
Alle 11 Minuten verliebt sich ein Liberaler in sich selbst.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58425289"/>
                  </a:ext>
                </a:extLst>
              </a:tr>
            </a:tbl>
          </a:graphicData>
        </a:graphic>
      </p:graphicFrame>
      <p:sp>
        <p:nvSpPr>
          <p:cNvPr id="4" name="Text Placeholder 3">
            <a:extLst>
              <a:ext uri="{FF2B5EF4-FFF2-40B4-BE49-F238E27FC236}">
                <a16:creationId xmlns:a16="http://schemas.microsoft.com/office/drawing/2014/main" id="{02FE158F-7E80-49D9-B56B-9945A5E8C4DF}"/>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32508681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0AC7A-EE67-4DCC-823A-D51E9BD7C020}"/>
              </a:ext>
            </a:extLst>
          </p:cNvPr>
          <p:cNvSpPr>
            <a:spLocks noGrp="1"/>
          </p:cNvSpPr>
          <p:nvPr>
            <p:ph type="title"/>
          </p:nvPr>
        </p:nvSpPr>
        <p:spPr/>
        <p:txBody>
          <a:bodyPr/>
          <a:lstStyle/>
          <a:p>
            <a:r>
              <a:rPr lang="en-US"/>
              <a:t>Facebook Eigene Posts - Reaktionen - Export | extra 3 - 2 of 3</a:t>
            </a:r>
          </a:p>
        </p:txBody>
      </p:sp>
      <p:graphicFrame>
        <p:nvGraphicFramePr>
          <p:cNvPr id="5" name="Table Placeholder 4">
            <a:extLst>
              <a:ext uri="{FF2B5EF4-FFF2-40B4-BE49-F238E27FC236}">
                <a16:creationId xmlns:a16="http://schemas.microsoft.com/office/drawing/2014/main" id="{25C58ADF-DCBB-4155-ACBE-6412A98D7D5B}"/>
              </a:ext>
            </a:extLst>
          </p:cNvPr>
          <p:cNvGraphicFramePr>
            <a:graphicFrameLocks noGrp="1"/>
          </p:cNvGraphicFramePr>
          <p:nvPr>
            <p:ph type="tbl" sz="quarter" idx="13"/>
            <p:extLst>
              <p:ext uri="{D42A27DB-BD31-4B8C-83A1-F6EECF244321}">
                <p14:modId xmlns:p14="http://schemas.microsoft.com/office/powerpoint/2010/main" val="1073817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531008903"/>
                    </a:ext>
                  </a:extLst>
                </a:gridCol>
                <a:gridCol w="822960">
                  <a:extLst>
                    <a:ext uri="{9D8B030D-6E8A-4147-A177-3AD203B41FA5}">
                      <a16:colId xmlns:a16="http://schemas.microsoft.com/office/drawing/2014/main" val="2242736726"/>
                    </a:ext>
                  </a:extLst>
                </a:gridCol>
                <a:gridCol w="493776">
                  <a:extLst>
                    <a:ext uri="{9D8B030D-6E8A-4147-A177-3AD203B41FA5}">
                      <a16:colId xmlns:a16="http://schemas.microsoft.com/office/drawing/2014/main" val="259383426"/>
                    </a:ext>
                  </a:extLst>
                </a:gridCol>
                <a:gridCol w="493776">
                  <a:extLst>
                    <a:ext uri="{9D8B030D-6E8A-4147-A177-3AD203B41FA5}">
                      <a16:colId xmlns:a16="http://schemas.microsoft.com/office/drawing/2014/main" val="3734552472"/>
                    </a:ext>
                  </a:extLst>
                </a:gridCol>
                <a:gridCol w="493776">
                  <a:extLst>
                    <a:ext uri="{9D8B030D-6E8A-4147-A177-3AD203B41FA5}">
                      <a16:colId xmlns:a16="http://schemas.microsoft.com/office/drawing/2014/main" val="119594735"/>
                    </a:ext>
                  </a:extLst>
                </a:gridCol>
                <a:gridCol w="493776">
                  <a:extLst>
                    <a:ext uri="{9D8B030D-6E8A-4147-A177-3AD203B41FA5}">
                      <a16:colId xmlns:a16="http://schemas.microsoft.com/office/drawing/2014/main" val="597783839"/>
                    </a:ext>
                  </a:extLst>
                </a:gridCol>
                <a:gridCol w="493776">
                  <a:extLst>
                    <a:ext uri="{9D8B030D-6E8A-4147-A177-3AD203B41FA5}">
                      <a16:colId xmlns:a16="http://schemas.microsoft.com/office/drawing/2014/main" val="3953490948"/>
                    </a:ext>
                  </a:extLst>
                </a:gridCol>
                <a:gridCol w="493776">
                  <a:extLst>
                    <a:ext uri="{9D8B030D-6E8A-4147-A177-3AD203B41FA5}">
                      <a16:colId xmlns:a16="http://schemas.microsoft.com/office/drawing/2014/main" val="2560789885"/>
                    </a:ext>
                  </a:extLst>
                </a:gridCol>
                <a:gridCol w="493776">
                  <a:extLst>
                    <a:ext uri="{9D8B030D-6E8A-4147-A177-3AD203B41FA5}">
                      <a16:colId xmlns:a16="http://schemas.microsoft.com/office/drawing/2014/main" val="137229279"/>
                    </a:ext>
                  </a:extLst>
                </a:gridCol>
                <a:gridCol w="493776">
                  <a:extLst>
                    <a:ext uri="{9D8B030D-6E8A-4147-A177-3AD203B41FA5}">
                      <a16:colId xmlns:a16="http://schemas.microsoft.com/office/drawing/2014/main" val="80138931"/>
                    </a:ext>
                  </a:extLst>
                </a:gridCol>
                <a:gridCol w="493776">
                  <a:extLst>
                    <a:ext uri="{9D8B030D-6E8A-4147-A177-3AD203B41FA5}">
                      <a16:colId xmlns:a16="http://schemas.microsoft.com/office/drawing/2014/main" val="676101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97397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3 - 2019-03-07 10:39:19</a:t>
                      </a:r>
                      <a:r>
                        <a:rPr kumimoji="0" lang="en-US" sz="1000" b="0" i="0" u="none" strike="noStrike" kern="1200" cap="none" spc="0" normalizeH="0" baseline="0" noProof="0">
                          <a:ln>
                            <a:noFill/>
                          </a:ln>
                          <a:solidFill>
                            <a:prstClr val="black"/>
                          </a:solidFill>
                          <a:effectLst/>
                          <a:uLnTx/>
                          <a:uFillTx/>
                          <a:latin typeface="+mn-lt"/>
                          <a:ea typeface="+mn-ea"/>
                          <a:cs typeface="+mn-cs"/>
                        </a:rPr>
                        <a:t>
Der war doch mal gut!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3891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3 - 2019-02-12 13:37:58</a:t>
                      </a:r>
                      <a:r>
                        <a:rPr kumimoji="0" lang="de-DE" sz="1000" b="0" i="0" u="none" strike="noStrike" kern="1200" cap="none" spc="0" normalizeH="0" baseline="0" noProof="0">
                          <a:ln>
                            <a:noFill/>
                          </a:ln>
                          <a:solidFill>
                            <a:prstClr val="black"/>
                          </a:solidFill>
                          <a:effectLst/>
                          <a:uLnTx/>
                          <a:uFillTx/>
                          <a:latin typeface="+mn-lt"/>
                          <a:ea typeface="+mn-ea"/>
                          <a:cs typeface="+mn-cs"/>
                        </a:rPr>
                        <a:t>
Der funktioniert besser als jede Glaskugel!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73740747"/>
                  </a:ext>
                </a:extLst>
              </a:tr>
            </a:tbl>
          </a:graphicData>
        </a:graphic>
      </p:graphicFrame>
      <p:sp>
        <p:nvSpPr>
          <p:cNvPr id="4" name="Text Placeholder 3">
            <a:extLst>
              <a:ext uri="{FF2B5EF4-FFF2-40B4-BE49-F238E27FC236}">
                <a16:creationId xmlns:a16="http://schemas.microsoft.com/office/drawing/2014/main" id="{97DB6935-0711-45F3-AD32-A949EA99827F}"/>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16578639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199A1-E8DA-4436-9CD2-04722FBF82BD}"/>
              </a:ext>
            </a:extLst>
          </p:cNvPr>
          <p:cNvSpPr>
            <a:spLocks noGrp="1"/>
          </p:cNvSpPr>
          <p:nvPr>
            <p:ph type="title"/>
          </p:nvPr>
        </p:nvSpPr>
        <p:spPr/>
        <p:txBody>
          <a:bodyPr/>
          <a:lstStyle/>
          <a:p>
            <a:r>
              <a:rPr lang="en-US"/>
              <a:t>Facebook Eigene Posts - Reaktionen - Export | extra 3 - 3 of 3</a:t>
            </a:r>
          </a:p>
        </p:txBody>
      </p:sp>
      <p:graphicFrame>
        <p:nvGraphicFramePr>
          <p:cNvPr id="5" name="Table Placeholder 4">
            <a:extLst>
              <a:ext uri="{FF2B5EF4-FFF2-40B4-BE49-F238E27FC236}">
                <a16:creationId xmlns:a16="http://schemas.microsoft.com/office/drawing/2014/main" id="{09032CE9-91A2-4665-8C21-2DF85BC587FB}"/>
              </a:ext>
            </a:extLst>
          </p:cNvPr>
          <p:cNvGraphicFramePr>
            <a:graphicFrameLocks noGrp="1"/>
          </p:cNvGraphicFramePr>
          <p:nvPr>
            <p:ph type="tbl" sz="quarter" idx="13"/>
            <p:extLst>
              <p:ext uri="{D42A27DB-BD31-4B8C-83A1-F6EECF244321}">
                <p14:modId xmlns:p14="http://schemas.microsoft.com/office/powerpoint/2010/main" val="1236348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826509412"/>
                    </a:ext>
                  </a:extLst>
                </a:gridCol>
                <a:gridCol w="822960">
                  <a:extLst>
                    <a:ext uri="{9D8B030D-6E8A-4147-A177-3AD203B41FA5}">
                      <a16:colId xmlns:a16="http://schemas.microsoft.com/office/drawing/2014/main" val="4072006740"/>
                    </a:ext>
                  </a:extLst>
                </a:gridCol>
                <a:gridCol w="493776">
                  <a:extLst>
                    <a:ext uri="{9D8B030D-6E8A-4147-A177-3AD203B41FA5}">
                      <a16:colId xmlns:a16="http://schemas.microsoft.com/office/drawing/2014/main" val="1452182428"/>
                    </a:ext>
                  </a:extLst>
                </a:gridCol>
                <a:gridCol w="493776">
                  <a:extLst>
                    <a:ext uri="{9D8B030D-6E8A-4147-A177-3AD203B41FA5}">
                      <a16:colId xmlns:a16="http://schemas.microsoft.com/office/drawing/2014/main" val="1937796609"/>
                    </a:ext>
                  </a:extLst>
                </a:gridCol>
                <a:gridCol w="493776">
                  <a:extLst>
                    <a:ext uri="{9D8B030D-6E8A-4147-A177-3AD203B41FA5}">
                      <a16:colId xmlns:a16="http://schemas.microsoft.com/office/drawing/2014/main" val="1325525813"/>
                    </a:ext>
                  </a:extLst>
                </a:gridCol>
                <a:gridCol w="493776">
                  <a:extLst>
                    <a:ext uri="{9D8B030D-6E8A-4147-A177-3AD203B41FA5}">
                      <a16:colId xmlns:a16="http://schemas.microsoft.com/office/drawing/2014/main" val="3431408920"/>
                    </a:ext>
                  </a:extLst>
                </a:gridCol>
                <a:gridCol w="493776">
                  <a:extLst>
                    <a:ext uri="{9D8B030D-6E8A-4147-A177-3AD203B41FA5}">
                      <a16:colId xmlns:a16="http://schemas.microsoft.com/office/drawing/2014/main" val="1857477650"/>
                    </a:ext>
                  </a:extLst>
                </a:gridCol>
                <a:gridCol w="493776">
                  <a:extLst>
                    <a:ext uri="{9D8B030D-6E8A-4147-A177-3AD203B41FA5}">
                      <a16:colId xmlns:a16="http://schemas.microsoft.com/office/drawing/2014/main" val="1305927939"/>
                    </a:ext>
                  </a:extLst>
                </a:gridCol>
                <a:gridCol w="493776">
                  <a:extLst>
                    <a:ext uri="{9D8B030D-6E8A-4147-A177-3AD203B41FA5}">
                      <a16:colId xmlns:a16="http://schemas.microsoft.com/office/drawing/2014/main" val="1250993498"/>
                    </a:ext>
                  </a:extLst>
                </a:gridCol>
                <a:gridCol w="493776">
                  <a:extLst>
                    <a:ext uri="{9D8B030D-6E8A-4147-A177-3AD203B41FA5}">
                      <a16:colId xmlns:a16="http://schemas.microsoft.com/office/drawing/2014/main" val="1579502399"/>
                    </a:ext>
                  </a:extLst>
                </a:gridCol>
                <a:gridCol w="493776">
                  <a:extLst>
                    <a:ext uri="{9D8B030D-6E8A-4147-A177-3AD203B41FA5}">
                      <a16:colId xmlns:a16="http://schemas.microsoft.com/office/drawing/2014/main" val="3937032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71204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Extra 3 - 2019-01-10 15:08:22</a:t>
                      </a:r>
                      <a:r>
                        <a:rPr kumimoji="0" lang="pt-BR" sz="1000" b="0" i="0" u="none" strike="noStrike" kern="1200" cap="none" spc="0" normalizeH="0" baseline="0" noProof="0">
                          <a:ln>
                            <a:noFill/>
                          </a:ln>
                          <a:solidFill>
                            <a:prstClr val="black"/>
                          </a:solidFill>
                          <a:effectLst/>
                          <a:uLnTx/>
                          <a:uFillTx/>
                          <a:latin typeface="+mn-lt"/>
                          <a:ea typeface="+mn-ea"/>
                          <a:cs typeface="+mn-cs"/>
                        </a:rPr>
                        <a:t>
Also doch!
</a:t>
                      </a:r>
                      <a:r>
                        <a:rPr kumimoji="0" lang="pt-BR" sz="1000" b="1" i="0" u="none" strike="noStrike" kern="1200" cap="none" spc="0" normalizeH="0" baseline="0" noProof="0">
                          <a:ln>
                            <a:noFill/>
                          </a:ln>
                          <a:solidFill>
                            <a:prstClr val="black"/>
                          </a:solidFill>
                          <a:effectLst/>
                          <a:uLnTx/>
                          <a:uFillTx/>
                          <a:latin typeface="+mn-lt"/>
                          <a:ea typeface="+mn-ea"/>
                          <a:cs typeface="+mn-cs"/>
                        </a:rPr>
                        <a:t>Attachment:</a:t>
                      </a:r>
                      <a:r>
                        <a:rPr kumimoji="0" lang="pt-BR" sz="1000" b="0" i="0" u="none" strike="noStrike" kern="1200" cap="none" spc="0" normalizeH="0" baseline="0" noProof="0">
                          <a:ln>
                            <a:noFill/>
                          </a:ln>
                          <a:solidFill>
                            <a:prstClr val="black"/>
                          </a:solidFill>
                          <a:effectLst/>
                          <a:uLnTx/>
                          <a:uFillTx/>
                          <a:latin typeface="+mn-lt"/>
                          <a:ea typeface="+mn-ea"/>
                          <a:cs typeface="+mn-cs"/>
                        </a:rPr>
                        <a:t> 
 </a:t>
                      </a:r>
                      <a:r>
                        <a:rPr kumimoji="0" lang="pt-BR"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48224927"/>
                  </a:ext>
                </a:extLst>
              </a:tr>
            </a:tbl>
          </a:graphicData>
        </a:graphic>
      </p:graphicFrame>
      <p:sp>
        <p:nvSpPr>
          <p:cNvPr id="4" name="Text Placeholder 3">
            <a:extLst>
              <a:ext uri="{FF2B5EF4-FFF2-40B4-BE49-F238E27FC236}">
                <a16:creationId xmlns:a16="http://schemas.microsoft.com/office/drawing/2014/main" id="{1BFC38EB-970D-4586-8B97-FC9232135735}"/>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3617086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E629-B620-4F27-956E-E2C2D3AF4456}"/>
              </a:ext>
            </a:extLst>
          </p:cNvPr>
          <p:cNvSpPr>
            <a:spLocks noGrp="1"/>
          </p:cNvSpPr>
          <p:nvPr>
            <p:ph type="title"/>
          </p:nvPr>
        </p:nvSpPr>
        <p:spPr/>
        <p:txBody>
          <a:bodyPr/>
          <a:lstStyle/>
          <a:p>
            <a:r>
              <a:rPr lang="de-DE"/>
              <a:t>Eigene Posts - Videostarts - Profil-bezogene Nutzung | extra 3</a:t>
            </a:r>
            <a:endParaRPr lang="en-US"/>
          </a:p>
        </p:txBody>
      </p:sp>
      <p:graphicFrame>
        <p:nvGraphicFramePr>
          <p:cNvPr id="5" name="Table Placeholder 4">
            <a:extLst>
              <a:ext uri="{FF2B5EF4-FFF2-40B4-BE49-F238E27FC236}">
                <a16:creationId xmlns:a16="http://schemas.microsoft.com/office/drawing/2014/main" id="{7EFA54E7-A497-48A4-B4FD-0EE81FA0C3D0}"/>
              </a:ext>
            </a:extLst>
          </p:cNvPr>
          <p:cNvGraphicFramePr>
            <a:graphicFrameLocks noGrp="1"/>
          </p:cNvGraphicFramePr>
          <p:nvPr>
            <p:ph type="tbl" sz="quarter" idx="13"/>
            <p:extLst>
              <p:ext uri="{D42A27DB-BD31-4B8C-83A1-F6EECF244321}">
                <p14:modId xmlns:p14="http://schemas.microsoft.com/office/powerpoint/2010/main" val="3679245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66658878"/>
                    </a:ext>
                  </a:extLst>
                </a:gridCol>
                <a:gridCol w="822960">
                  <a:extLst>
                    <a:ext uri="{9D8B030D-6E8A-4147-A177-3AD203B41FA5}">
                      <a16:colId xmlns:a16="http://schemas.microsoft.com/office/drawing/2014/main" val="2300529839"/>
                    </a:ext>
                  </a:extLst>
                </a:gridCol>
                <a:gridCol w="822960">
                  <a:extLst>
                    <a:ext uri="{9D8B030D-6E8A-4147-A177-3AD203B41FA5}">
                      <a16:colId xmlns:a16="http://schemas.microsoft.com/office/drawing/2014/main" val="516569875"/>
                    </a:ext>
                  </a:extLst>
                </a:gridCol>
                <a:gridCol w="822960">
                  <a:extLst>
                    <a:ext uri="{9D8B030D-6E8A-4147-A177-3AD203B41FA5}">
                      <a16:colId xmlns:a16="http://schemas.microsoft.com/office/drawing/2014/main" val="680956937"/>
                    </a:ext>
                  </a:extLst>
                </a:gridCol>
                <a:gridCol w="822960">
                  <a:extLst>
                    <a:ext uri="{9D8B030D-6E8A-4147-A177-3AD203B41FA5}">
                      <a16:colId xmlns:a16="http://schemas.microsoft.com/office/drawing/2014/main" val="386450392"/>
                    </a:ext>
                  </a:extLst>
                </a:gridCol>
                <a:gridCol w="822960">
                  <a:extLst>
                    <a:ext uri="{9D8B030D-6E8A-4147-A177-3AD203B41FA5}">
                      <a16:colId xmlns:a16="http://schemas.microsoft.com/office/drawing/2014/main" val="2194699014"/>
                    </a:ext>
                  </a:extLst>
                </a:gridCol>
                <a:gridCol w="822960">
                  <a:extLst>
                    <a:ext uri="{9D8B030D-6E8A-4147-A177-3AD203B41FA5}">
                      <a16:colId xmlns:a16="http://schemas.microsoft.com/office/drawing/2014/main" val="3668260537"/>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Post abgelaufen?</a:t>
                      </a:r>
                    </a:p>
                  </a:txBody>
                  <a:tcPr/>
                </a:tc>
                <a:tc>
                  <a:txBody>
                    <a:bodyPr/>
                    <a:lstStyle/>
                    <a:p>
                      <a:r>
                        <a:rPr lang="en-US" sz="1000"/>
                        <a:t>Crossposted Video?</a:t>
                      </a:r>
                    </a:p>
                  </a:txBody>
                  <a:tcPr/>
                </a:tc>
                <a:extLst>
                  <a:ext uri="{0D108BD9-81ED-4DB2-BD59-A6C34878D82A}">
                    <a16:rowId xmlns:a16="http://schemas.microsoft.com/office/drawing/2014/main" val="2151421551"/>
                  </a:ext>
                </a:extLst>
              </a:tr>
              <a:tr h="370840">
                <a:tc>
                  <a:txBody>
                    <a:bodyPr/>
                    <a:lstStyle/>
                    <a:p>
                      <a:r>
                        <a:rPr lang="de-DE" sz="1000" b="1"/>
                        <a:t> Extra 3 - 2019-03-07 11:35:37 </a:t>
                      </a:r>
                      <a:r>
                        <a:rPr lang="de-DE" sz="1000"/>
                        <a:t> 
 Morgen ist Weltfrauentag und es ist noch immer ungelöst!</a:t>
                      </a:r>
                      <a:endParaRPr lang="en-US" sz="1000"/>
                    </a:p>
                  </a:txBody>
                  <a:tcPr/>
                </a:tc>
                <a:tc>
                  <a:txBody>
                    <a:bodyPr/>
                    <a:lstStyle/>
                    <a:p>
                      <a:r>
                        <a:rPr lang="en-US" sz="1000"/>
                        <a:t>774449</a:t>
                      </a:r>
                    </a:p>
                  </a:txBody>
                  <a:tcPr/>
                </a:tc>
                <a:tc>
                  <a:txBody>
                    <a:bodyPr/>
                    <a:lstStyle/>
                    <a:p>
                      <a:r>
                        <a:rPr lang="en-US" sz="1000"/>
                        <a:t>425287</a:t>
                      </a:r>
                    </a:p>
                  </a:txBody>
                  <a:tcPr/>
                </a:tc>
                <a:tc>
                  <a:txBody>
                    <a:bodyPr/>
                    <a:lstStyle/>
                    <a:p>
                      <a:r>
                        <a:rPr lang="en-US" sz="1000"/>
                        <a:t>18 %</a:t>
                      </a:r>
                    </a:p>
                  </a:txBody>
                  <a:tcPr/>
                </a:tc>
                <a:tc>
                  <a:txBody>
                    <a:bodyPr/>
                    <a:lstStyle/>
                    <a:p>
                      <a:r>
                        <a:rPr lang="en-US" sz="1000"/>
                        <a:t>2:03</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4213446809"/>
                  </a:ext>
                </a:extLst>
              </a:tr>
              <a:tr h="370840">
                <a:tc>
                  <a:txBody>
                    <a:bodyPr/>
                    <a:lstStyle/>
                    <a:p>
                      <a:r>
                        <a:rPr lang="de-DE" sz="1000" b="1"/>
                        <a:t> Extra 3 - 2019-02-07 18:57:07 </a:t>
                      </a:r>
                      <a:r>
                        <a:rPr lang="de-DE" sz="1000"/>
                        <a:t> 
 Das Bundeskartellamt untersagt Facebook, über WhatsApp und Instagram Daten zu sammeln. Coole Kids setzen aber eh schon auf einen sichereren Messenger-Dienst!</a:t>
                      </a:r>
                      <a:endParaRPr lang="en-US" sz="1000"/>
                    </a:p>
                  </a:txBody>
                  <a:tcPr/>
                </a:tc>
                <a:tc>
                  <a:txBody>
                    <a:bodyPr/>
                    <a:lstStyle/>
                    <a:p>
                      <a:r>
                        <a:rPr lang="en-US" sz="1000"/>
                        <a:t>681253</a:t>
                      </a:r>
                    </a:p>
                  </a:txBody>
                  <a:tcPr/>
                </a:tc>
                <a:tc>
                  <a:txBody>
                    <a:bodyPr/>
                    <a:lstStyle/>
                    <a:p>
                      <a:r>
                        <a:rPr lang="en-US" sz="1000"/>
                        <a:t>407126</a:t>
                      </a:r>
                    </a:p>
                  </a:txBody>
                  <a:tcPr/>
                </a:tc>
                <a:tc>
                  <a:txBody>
                    <a:bodyPr/>
                    <a:lstStyle/>
                    <a:p>
                      <a:r>
                        <a:rPr lang="en-US" sz="1000"/>
                        <a:t>26 %</a:t>
                      </a:r>
                    </a:p>
                  </a:txBody>
                  <a:tcPr/>
                </a:tc>
                <a:tc>
                  <a:txBody>
                    <a:bodyPr/>
                    <a:lstStyle/>
                    <a:p>
                      <a:r>
                        <a:rPr lang="en-US" sz="1000"/>
                        <a:t>1:18</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295647007"/>
                  </a:ext>
                </a:extLst>
              </a:tr>
              <a:tr h="370840">
                <a:tc>
                  <a:txBody>
                    <a:bodyPr/>
                    <a:lstStyle/>
                    <a:p>
                      <a:r>
                        <a:rPr lang="de-DE" sz="1000" b="1"/>
                        <a:t> Extra 3 - 2019-02-03 10:40:00 </a:t>
                      </a:r>
                      <a:r>
                        <a:rPr lang="de-DE" sz="1000"/>
                        <a:t> 
 Als Autofahrer*in hat man es zurzeit echt nicht leicht. Als Anwohner*in aber auch nicht.</a:t>
                      </a:r>
                      <a:endParaRPr lang="en-US" sz="1000"/>
                    </a:p>
                  </a:txBody>
                  <a:tcPr/>
                </a:tc>
                <a:tc>
                  <a:txBody>
                    <a:bodyPr/>
                    <a:lstStyle/>
                    <a:p>
                      <a:r>
                        <a:rPr lang="en-US" sz="1000"/>
                        <a:t>463310</a:t>
                      </a:r>
                    </a:p>
                  </a:txBody>
                  <a:tcPr/>
                </a:tc>
                <a:tc>
                  <a:txBody>
                    <a:bodyPr/>
                    <a:lstStyle/>
                    <a:p>
                      <a:r>
                        <a:rPr lang="en-US" sz="1000"/>
                        <a:t>370694</a:t>
                      </a:r>
                    </a:p>
                  </a:txBody>
                  <a:tcPr/>
                </a:tc>
                <a:tc>
                  <a:txBody>
                    <a:bodyPr/>
                    <a:lstStyle/>
                    <a:p>
                      <a:r>
                        <a:rPr lang="en-US" sz="1000"/>
                        <a:t>29 %</a:t>
                      </a:r>
                    </a:p>
                  </a:txBody>
                  <a:tcPr/>
                </a:tc>
                <a:tc>
                  <a:txBody>
                    <a:bodyPr/>
                    <a:lstStyle/>
                    <a:p>
                      <a:r>
                        <a:rPr lang="en-US" sz="1000"/>
                        <a:t>2:24</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363403736"/>
                  </a:ext>
                </a:extLst>
              </a:tr>
              <a:tr h="370840">
                <a:tc>
                  <a:txBody>
                    <a:bodyPr/>
                    <a:lstStyle/>
                    <a:p>
                      <a:r>
                        <a:rPr lang="de-DE" sz="1000" b="1"/>
                        <a:t> Extra 3 - 2019-02-11 09:49:06 </a:t>
                      </a:r>
                      <a:r>
                        <a:rPr lang="de-DE" sz="1000"/>
                        <a:t> 
 900.000 Unterschriften in einer Woche:
Das Volksbegehren Artenvielfalt erreicht wohl schon heute die nötige Unterschriftenanzahl. Dabei wäre eine Welt ohne Insekten doch auch ganz lustig!</a:t>
                      </a:r>
                      <a:endParaRPr lang="en-US" sz="1000"/>
                    </a:p>
                  </a:txBody>
                  <a:tcPr/>
                </a:tc>
                <a:tc>
                  <a:txBody>
                    <a:bodyPr/>
                    <a:lstStyle/>
                    <a:p>
                      <a:r>
                        <a:rPr lang="en-US" sz="1000"/>
                        <a:t>478470</a:t>
                      </a:r>
                    </a:p>
                  </a:txBody>
                  <a:tcPr/>
                </a:tc>
                <a:tc>
                  <a:txBody>
                    <a:bodyPr/>
                    <a:lstStyle/>
                    <a:p>
                      <a:r>
                        <a:rPr lang="en-US" sz="1000"/>
                        <a:t>334304</a:t>
                      </a:r>
                    </a:p>
                  </a:txBody>
                  <a:tcPr/>
                </a:tc>
                <a:tc>
                  <a:txBody>
                    <a:bodyPr/>
                    <a:lstStyle/>
                    <a:p>
                      <a:r>
                        <a:rPr lang="en-US" sz="1000"/>
                        <a:t>20 %</a:t>
                      </a:r>
                    </a:p>
                  </a:txBody>
                  <a:tcPr/>
                </a:tc>
                <a:tc>
                  <a:txBody>
                    <a:bodyPr/>
                    <a:lstStyle/>
                    <a:p>
                      <a:r>
                        <a:rPr lang="en-US" sz="1000"/>
                        <a:t>2:22</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799213972"/>
                  </a:ext>
                </a:extLst>
              </a:tr>
              <a:tr h="370840">
                <a:tc>
                  <a:txBody>
                    <a:bodyPr/>
                    <a:lstStyle/>
                    <a:p>
                      <a:r>
                        <a:rPr lang="de-DE" sz="1000" b="1"/>
                        <a:t> Extra 3 - 2019-01-10 14:09:17 </a:t>
                      </a:r>
                      <a:r>
                        <a:rPr lang="de-DE" sz="1000"/>
                        <a:t> 
 Brennpunkt zum Schneechaos? Können wir auch.
#AlleJahrewieder #Oldiebutgoldie</a:t>
                      </a:r>
                      <a:endParaRPr lang="en-US" sz="1000"/>
                    </a:p>
                  </a:txBody>
                  <a:tcPr/>
                </a:tc>
                <a:tc>
                  <a:txBody>
                    <a:bodyPr/>
                    <a:lstStyle/>
                    <a:p>
                      <a:r>
                        <a:rPr lang="en-US" sz="1000"/>
                        <a:t>609279</a:t>
                      </a:r>
                    </a:p>
                  </a:txBody>
                  <a:tcPr/>
                </a:tc>
                <a:tc>
                  <a:txBody>
                    <a:bodyPr/>
                    <a:lstStyle/>
                    <a:p>
                      <a:r>
                        <a:rPr lang="en-US" sz="1000"/>
                        <a:t>316699</a:t>
                      </a:r>
                    </a:p>
                  </a:txBody>
                  <a:tcPr/>
                </a:tc>
                <a:tc>
                  <a:txBody>
                    <a:bodyPr/>
                    <a:lstStyle/>
                    <a:p>
                      <a:r>
                        <a:rPr lang="en-US" sz="1000"/>
                        <a:t>9 %</a:t>
                      </a:r>
                    </a:p>
                  </a:txBody>
                  <a:tcPr/>
                </a:tc>
                <a:tc>
                  <a:txBody>
                    <a:bodyPr/>
                    <a:lstStyle/>
                    <a:p>
                      <a:r>
                        <a:rPr lang="en-US" sz="1000"/>
                        <a:t>3:07</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4282221492"/>
                  </a:ext>
                </a:extLst>
              </a:tr>
            </a:tbl>
          </a:graphicData>
        </a:graphic>
      </p:graphicFrame>
      <p:sp>
        <p:nvSpPr>
          <p:cNvPr id="4" name="Text Placeholder 3">
            <a:extLst>
              <a:ext uri="{FF2B5EF4-FFF2-40B4-BE49-F238E27FC236}">
                <a16:creationId xmlns:a16="http://schemas.microsoft.com/office/drawing/2014/main" id="{4876B8CC-AFD7-4743-B87B-5393BB0D2ED2}"/>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42424521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1CB4E-3EBA-45D8-B80E-38BC6978BDC5}"/>
              </a:ext>
            </a:extLst>
          </p:cNvPr>
          <p:cNvSpPr>
            <a:spLocks noGrp="1"/>
          </p:cNvSpPr>
          <p:nvPr>
            <p:ph type="title"/>
          </p:nvPr>
        </p:nvSpPr>
        <p:spPr/>
        <p:txBody>
          <a:bodyPr/>
          <a:lstStyle/>
          <a:p>
            <a:r>
              <a:rPr lang="en-US"/>
              <a:t>Facebook Eigene Videos - Crossposts (ohne Ersteller) - Export | extra 3</a:t>
            </a:r>
          </a:p>
        </p:txBody>
      </p:sp>
      <p:graphicFrame>
        <p:nvGraphicFramePr>
          <p:cNvPr id="5" name="Table Placeholder 4">
            <a:extLst>
              <a:ext uri="{FF2B5EF4-FFF2-40B4-BE49-F238E27FC236}">
                <a16:creationId xmlns:a16="http://schemas.microsoft.com/office/drawing/2014/main" id="{C0473A1C-73E2-4513-BFA0-C19B04F830E9}"/>
              </a:ext>
            </a:extLst>
          </p:cNvPr>
          <p:cNvGraphicFramePr>
            <a:graphicFrameLocks noGrp="1"/>
          </p:cNvGraphicFramePr>
          <p:nvPr>
            <p:ph type="tbl" sz="quarter" idx="13"/>
            <p:extLst>
              <p:ext uri="{D42A27DB-BD31-4B8C-83A1-F6EECF244321}">
                <p14:modId xmlns:p14="http://schemas.microsoft.com/office/powerpoint/2010/main" val="2389077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075296871"/>
                    </a:ext>
                  </a:extLst>
                </a:gridCol>
                <a:gridCol w="493776">
                  <a:extLst>
                    <a:ext uri="{9D8B030D-6E8A-4147-A177-3AD203B41FA5}">
                      <a16:colId xmlns:a16="http://schemas.microsoft.com/office/drawing/2014/main" val="1749560093"/>
                    </a:ext>
                  </a:extLst>
                </a:gridCol>
                <a:gridCol w="411480">
                  <a:extLst>
                    <a:ext uri="{9D8B030D-6E8A-4147-A177-3AD203B41FA5}">
                      <a16:colId xmlns:a16="http://schemas.microsoft.com/office/drawing/2014/main" val="1882528967"/>
                    </a:ext>
                  </a:extLst>
                </a:gridCol>
                <a:gridCol w="411480">
                  <a:extLst>
                    <a:ext uri="{9D8B030D-6E8A-4147-A177-3AD203B41FA5}">
                      <a16:colId xmlns:a16="http://schemas.microsoft.com/office/drawing/2014/main" val="514434062"/>
                    </a:ext>
                  </a:extLst>
                </a:gridCol>
                <a:gridCol w="246888">
                  <a:extLst>
                    <a:ext uri="{9D8B030D-6E8A-4147-A177-3AD203B41FA5}">
                      <a16:colId xmlns:a16="http://schemas.microsoft.com/office/drawing/2014/main" val="2277318830"/>
                    </a:ext>
                  </a:extLst>
                </a:gridCol>
                <a:gridCol w="658368">
                  <a:extLst>
                    <a:ext uri="{9D8B030D-6E8A-4147-A177-3AD203B41FA5}">
                      <a16:colId xmlns:a16="http://schemas.microsoft.com/office/drawing/2014/main" val="529820030"/>
                    </a:ext>
                  </a:extLst>
                </a:gridCol>
                <a:gridCol w="576072">
                  <a:extLst>
                    <a:ext uri="{9D8B030D-6E8A-4147-A177-3AD203B41FA5}">
                      <a16:colId xmlns:a16="http://schemas.microsoft.com/office/drawing/2014/main" val="3643479277"/>
                    </a:ext>
                  </a:extLst>
                </a:gridCol>
                <a:gridCol w="576072">
                  <a:extLst>
                    <a:ext uri="{9D8B030D-6E8A-4147-A177-3AD203B41FA5}">
                      <a16:colId xmlns:a16="http://schemas.microsoft.com/office/drawing/2014/main" val="2289764124"/>
                    </a:ext>
                  </a:extLst>
                </a:gridCol>
                <a:gridCol w="411480">
                  <a:extLst>
                    <a:ext uri="{9D8B030D-6E8A-4147-A177-3AD203B41FA5}">
                      <a16:colId xmlns:a16="http://schemas.microsoft.com/office/drawing/2014/main" val="3947205087"/>
                    </a:ext>
                  </a:extLst>
                </a:gridCol>
                <a:gridCol w="658368">
                  <a:extLst>
                    <a:ext uri="{9D8B030D-6E8A-4147-A177-3AD203B41FA5}">
                      <a16:colId xmlns:a16="http://schemas.microsoft.com/office/drawing/2014/main" val="3568753064"/>
                    </a:ext>
                  </a:extLst>
                </a:gridCol>
                <a:gridCol w="329184">
                  <a:extLst>
                    <a:ext uri="{9D8B030D-6E8A-4147-A177-3AD203B41FA5}">
                      <a16:colId xmlns:a16="http://schemas.microsoft.com/office/drawing/2014/main" val="2564656798"/>
                    </a:ext>
                  </a:extLst>
                </a:gridCol>
                <a:gridCol w="493776">
                  <a:extLst>
                    <a:ext uri="{9D8B030D-6E8A-4147-A177-3AD203B41FA5}">
                      <a16:colId xmlns:a16="http://schemas.microsoft.com/office/drawing/2014/main" val="2478980222"/>
                    </a:ext>
                  </a:extLst>
                </a:gridCol>
                <a:gridCol w="329184">
                  <a:extLst>
                    <a:ext uri="{9D8B030D-6E8A-4147-A177-3AD203B41FA5}">
                      <a16:colId xmlns:a16="http://schemas.microsoft.com/office/drawing/2014/main" val="2455150398"/>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Eigener Post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4138058248"/>
                  </a:ext>
                </a:extLst>
              </a:tr>
              <a:tr h="370840">
                <a:tc>
                  <a:txBody>
                    <a:bodyPr/>
                    <a:lstStyle/>
                    <a:p>
                      <a:r>
                        <a:rPr lang="de-DE" sz="1000" b="1"/>
                        <a:t> Extra 3 - 2019-01-13 09:20:19 </a:t>
                      </a:r>
                      <a:r>
                        <a:rPr lang="de-DE" sz="1000"/>
                        <a:t> 
 In Deutschland gibt es keine Meinungsfreiheit! Gut, dass das gerade mal wieder jemand nicht aussprechen darf.</a:t>
                      </a:r>
                      <a:endParaRPr lang="en-US" sz="1000"/>
                    </a:p>
                  </a:txBody>
                  <a:tcPr/>
                </a:tc>
                <a:tc>
                  <a:txBody>
                    <a:bodyPr/>
                    <a:lstStyle/>
                    <a:p>
                      <a:r>
                        <a:rPr lang="en-US" sz="1000"/>
                        <a:t>470921</a:t>
                      </a:r>
                    </a:p>
                  </a:txBody>
                  <a:tcPr/>
                </a:tc>
                <a:tc>
                  <a:txBody>
                    <a:bodyPr/>
                    <a:lstStyle/>
                    <a:p>
                      <a:r>
                        <a:rPr lang="en-US" sz="1000"/>
                        <a:t>0</a:t>
                      </a:r>
                    </a:p>
                  </a:txBody>
                  <a:tcPr/>
                </a:tc>
                <a:tc>
                  <a:txBody>
                    <a:bodyPr/>
                    <a:lstStyle/>
                    <a:p>
                      <a:r>
                        <a:rPr lang="en-US" sz="1000"/>
                        <a:t>988580</a:t>
                      </a:r>
                    </a:p>
                  </a:txBody>
                  <a:tcPr/>
                </a:tc>
                <a:tc>
                  <a:txBody>
                    <a:bodyPr/>
                    <a:lstStyle/>
                    <a:p>
                      <a:r>
                        <a:rPr lang="en-US" sz="1000"/>
                        <a:t>01:38</a:t>
                      </a:r>
                    </a:p>
                  </a:txBody>
                  <a:tcPr/>
                </a:tc>
                <a:tc>
                  <a:txBody>
                    <a:bodyPr/>
                    <a:lstStyle/>
                    <a:p>
                      <a:r>
                        <a:rPr lang="en-US" sz="1000"/>
                        <a:t>19 %</a:t>
                      </a:r>
                    </a:p>
                  </a:txBody>
                  <a:tcPr/>
                </a:tc>
                <a:tc>
                  <a:txBody>
                    <a:bodyPr/>
                    <a:lstStyle/>
                    <a:p>
                      <a:r>
                        <a:rPr lang="en-US" sz="1000"/>
                        <a:t>0</a:t>
                      </a:r>
                    </a:p>
                  </a:txBody>
                  <a:tcPr/>
                </a:tc>
                <a:tc>
                  <a:txBody>
                    <a:bodyPr/>
                    <a:lstStyle/>
                    <a:p>
                      <a:r>
                        <a:rPr lang="en-US" sz="1000"/>
                        <a:t>628199</a:t>
                      </a:r>
                    </a:p>
                  </a:txBody>
                  <a:tcPr/>
                </a:tc>
                <a:tc>
                  <a:txBody>
                    <a:bodyPr/>
                    <a:lstStyle/>
                    <a:p>
                      <a:r>
                        <a:rPr lang="en-US" sz="1000"/>
                        <a:t>360381</a:t>
                      </a:r>
                    </a:p>
                  </a:txBody>
                  <a:tcPr/>
                </a:tc>
                <a:tc>
                  <a:txBody>
                    <a:bodyPr/>
                    <a:lstStyle/>
                    <a:p>
                      <a:r>
                        <a:rPr lang="en-US" sz="1000"/>
                        <a:t>1498111</a:t>
                      </a:r>
                    </a:p>
                  </a:txBody>
                  <a:tcPr/>
                </a:tc>
                <a:tc>
                  <a:txBody>
                    <a:bodyPr/>
                    <a:lstStyle/>
                    <a:p>
                      <a:r>
                        <a:rPr lang="en-US" sz="1000"/>
                        <a:t>16736</a:t>
                      </a:r>
                    </a:p>
                  </a:txBody>
                  <a:tcPr/>
                </a:tc>
                <a:tc>
                  <a:txBody>
                    <a:bodyPr/>
                    <a:lstStyle/>
                    <a:p>
                      <a:r>
                        <a:rPr lang="en-US" sz="1000"/>
                        <a:t>2467</a:t>
                      </a:r>
                    </a:p>
                  </a:txBody>
                  <a:tcPr/>
                </a:tc>
                <a:tc>
                  <a:txBody>
                    <a:bodyPr/>
                    <a:lstStyle/>
                    <a:p>
                      <a:r>
                        <a:rPr lang="en-US" sz="1000"/>
                        <a:t>8010</a:t>
                      </a:r>
                    </a:p>
                  </a:txBody>
                  <a:tcPr/>
                </a:tc>
                <a:extLst>
                  <a:ext uri="{0D108BD9-81ED-4DB2-BD59-A6C34878D82A}">
                    <a16:rowId xmlns:a16="http://schemas.microsoft.com/office/drawing/2014/main" val="3055223320"/>
                  </a:ext>
                </a:extLst>
              </a:tr>
              <a:tr h="370840">
                <a:tc>
                  <a:txBody>
                    <a:bodyPr/>
                    <a:lstStyle/>
                    <a:p>
                      <a:r>
                        <a:rPr lang="de-DE" sz="1000" b="1"/>
                        <a:t> Extra 3 - 2019-03-11 09:42:35 </a:t>
                      </a:r>
                      <a:r>
                        <a:rPr lang="de-DE" sz="1000"/>
                        <a:t> 
 Der Waffenhandel nimmt weltweit zu. Deutschland ist viertgrößter Exporteur. Warum? Darum:</a:t>
                      </a:r>
                      <a:endParaRPr lang="en-US" sz="1000"/>
                    </a:p>
                  </a:txBody>
                  <a:tcPr/>
                </a:tc>
                <a:tc>
                  <a:txBody>
                    <a:bodyPr/>
                    <a:lstStyle/>
                    <a:p>
                      <a:r>
                        <a:rPr lang="en-US" sz="1000"/>
                        <a:t>448885</a:t>
                      </a:r>
                    </a:p>
                  </a:txBody>
                  <a:tcPr/>
                </a:tc>
                <a:tc>
                  <a:txBody>
                    <a:bodyPr/>
                    <a:lstStyle/>
                    <a:p>
                      <a:r>
                        <a:rPr lang="en-US" sz="1000"/>
                        <a:t>0</a:t>
                      </a:r>
                    </a:p>
                  </a:txBody>
                  <a:tcPr/>
                </a:tc>
                <a:tc>
                  <a:txBody>
                    <a:bodyPr/>
                    <a:lstStyle/>
                    <a:p>
                      <a:r>
                        <a:rPr lang="en-US" sz="1000"/>
                        <a:t>861740</a:t>
                      </a:r>
                    </a:p>
                  </a:txBody>
                  <a:tcPr/>
                </a:tc>
                <a:tc>
                  <a:txBody>
                    <a:bodyPr/>
                    <a:lstStyle/>
                    <a:p>
                      <a:r>
                        <a:rPr lang="en-US" sz="1000"/>
                        <a:t>02:31</a:t>
                      </a:r>
                    </a:p>
                  </a:txBody>
                  <a:tcPr/>
                </a:tc>
                <a:tc>
                  <a:txBody>
                    <a:bodyPr/>
                    <a:lstStyle/>
                    <a:p>
                      <a:r>
                        <a:rPr lang="en-US" sz="1000"/>
                        <a:t>13 %</a:t>
                      </a:r>
                    </a:p>
                  </a:txBody>
                  <a:tcPr/>
                </a:tc>
                <a:tc>
                  <a:txBody>
                    <a:bodyPr/>
                    <a:lstStyle/>
                    <a:p>
                      <a:r>
                        <a:rPr lang="en-US" sz="1000"/>
                        <a:t>0</a:t>
                      </a:r>
                    </a:p>
                  </a:txBody>
                  <a:tcPr/>
                </a:tc>
                <a:tc>
                  <a:txBody>
                    <a:bodyPr/>
                    <a:lstStyle/>
                    <a:p>
                      <a:r>
                        <a:rPr lang="en-US" sz="1000"/>
                        <a:t>465461</a:t>
                      </a:r>
                    </a:p>
                  </a:txBody>
                  <a:tcPr/>
                </a:tc>
                <a:tc>
                  <a:txBody>
                    <a:bodyPr/>
                    <a:lstStyle/>
                    <a:p>
                      <a:r>
                        <a:rPr lang="en-US" sz="1000"/>
                        <a:t>396279</a:t>
                      </a:r>
                    </a:p>
                  </a:txBody>
                  <a:tcPr/>
                </a:tc>
                <a:tc>
                  <a:txBody>
                    <a:bodyPr/>
                    <a:lstStyle/>
                    <a:p>
                      <a:r>
                        <a:rPr lang="en-US" sz="1000"/>
                        <a:t>1718958</a:t>
                      </a:r>
                    </a:p>
                  </a:txBody>
                  <a:tcPr/>
                </a:tc>
                <a:tc>
                  <a:txBody>
                    <a:bodyPr/>
                    <a:lstStyle/>
                    <a:p>
                      <a:r>
                        <a:rPr lang="en-US" sz="1000"/>
                        <a:t>15955</a:t>
                      </a:r>
                    </a:p>
                  </a:txBody>
                  <a:tcPr/>
                </a:tc>
                <a:tc>
                  <a:txBody>
                    <a:bodyPr/>
                    <a:lstStyle/>
                    <a:p>
                      <a:r>
                        <a:rPr lang="en-US" sz="1000"/>
                        <a:t>3493</a:t>
                      </a:r>
                    </a:p>
                  </a:txBody>
                  <a:tcPr/>
                </a:tc>
                <a:tc>
                  <a:txBody>
                    <a:bodyPr/>
                    <a:lstStyle/>
                    <a:p>
                      <a:r>
                        <a:rPr lang="en-US" sz="1000"/>
                        <a:t>12026</a:t>
                      </a:r>
                    </a:p>
                  </a:txBody>
                  <a:tcPr/>
                </a:tc>
                <a:extLst>
                  <a:ext uri="{0D108BD9-81ED-4DB2-BD59-A6C34878D82A}">
                    <a16:rowId xmlns:a16="http://schemas.microsoft.com/office/drawing/2014/main" val="2378307692"/>
                  </a:ext>
                </a:extLst>
              </a:tr>
              <a:tr h="370840">
                <a:tc>
                  <a:txBody>
                    <a:bodyPr/>
                    <a:lstStyle/>
                    <a:p>
                      <a:r>
                        <a:rPr lang="de-DE" sz="1000" b="1"/>
                        <a:t> Extra 3 - 2019-02-21 14:31:00 </a:t>
                      </a:r>
                      <a:r>
                        <a:rPr lang="de-DE" sz="1000"/>
                        <a:t> 
 Heute ist Tag der Muttersprache. Das gilt auch für euch, liebe Handwerker!</a:t>
                      </a:r>
                      <a:endParaRPr lang="en-US" sz="1000"/>
                    </a:p>
                  </a:txBody>
                  <a:tcPr/>
                </a:tc>
                <a:tc>
                  <a:txBody>
                    <a:bodyPr/>
                    <a:lstStyle/>
                    <a:p>
                      <a:r>
                        <a:rPr lang="en-US" sz="1000"/>
                        <a:t>416062</a:t>
                      </a:r>
                    </a:p>
                  </a:txBody>
                  <a:tcPr/>
                </a:tc>
                <a:tc>
                  <a:txBody>
                    <a:bodyPr/>
                    <a:lstStyle/>
                    <a:p>
                      <a:r>
                        <a:rPr lang="en-US" sz="1000"/>
                        <a:t>0</a:t>
                      </a:r>
                    </a:p>
                  </a:txBody>
                  <a:tcPr/>
                </a:tc>
                <a:tc>
                  <a:txBody>
                    <a:bodyPr/>
                    <a:lstStyle/>
                    <a:p>
                      <a:r>
                        <a:rPr lang="en-US" sz="1000"/>
                        <a:t>683099</a:t>
                      </a:r>
                    </a:p>
                  </a:txBody>
                  <a:tcPr/>
                </a:tc>
                <a:tc>
                  <a:txBody>
                    <a:bodyPr/>
                    <a:lstStyle/>
                    <a:p>
                      <a:r>
                        <a:rPr lang="en-US" sz="1000"/>
                        <a:t>02:51</a:t>
                      </a:r>
                    </a:p>
                  </a:txBody>
                  <a:tcPr/>
                </a:tc>
                <a:tc>
                  <a:txBody>
                    <a:bodyPr/>
                    <a:lstStyle/>
                    <a:p>
                      <a:r>
                        <a:rPr lang="en-US" sz="1000"/>
                        <a:t>17 %</a:t>
                      </a:r>
                    </a:p>
                  </a:txBody>
                  <a:tcPr/>
                </a:tc>
                <a:tc>
                  <a:txBody>
                    <a:bodyPr/>
                    <a:lstStyle/>
                    <a:p>
                      <a:r>
                        <a:rPr lang="en-US" sz="1000"/>
                        <a:t>0</a:t>
                      </a:r>
                    </a:p>
                  </a:txBody>
                  <a:tcPr/>
                </a:tc>
                <a:tc>
                  <a:txBody>
                    <a:bodyPr/>
                    <a:lstStyle/>
                    <a:p>
                      <a:r>
                        <a:rPr lang="en-US" sz="1000"/>
                        <a:t>453176</a:t>
                      </a:r>
                    </a:p>
                  </a:txBody>
                  <a:tcPr/>
                </a:tc>
                <a:tc>
                  <a:txBody>
                    <a:bodyPr/>
                    <a:lstStyle/>
                    <a:p>
                      <a:r>
                        <a:rPr lang="en-US" sz="1000"/>
                        <a:t>229927</a:t>
                      </a:r>
                    </a:p>
                  </a:txBody>
                  <a:tcPr/>
                </a:tc>
                <a:tc>
                  <a:txBody>
                    <a:bodyPr/>
                    <a:lstStyle/>
                    <a:p>
                      <a:r>
                        <a:rPr lang="en-US" sz="1000"/>
                        <a:t>1299052</a:t>
                      </a:r>
                    </a:p>
                  </a:txBody>
                  <a:tcPr/>
                </a:tc>
                <a:tc>
                  <a:txBody>
                    <a:bodyPr/>
                    <a:lstStyle/>
                    <a:p>
                      <a:r>
                        <a:rPr lang="en-US" sz="1000"/>
                        <a:t>6559</a:t>
                      </a:r>
                    </a:p>
                  </a:txBody>
                  <a:tcPr/>
                </a:tc>
                <a:tc>
                  <a:txBody>
                    <a:bodyPr/>
                    <a:lstStyle/>
                    <a:p>
                      <a:r>
                        <a:rPr lang="en-US" sz="1000"/>
                        <a:t>2711</a:t>
                      </a:r>
                    </a:p>
                  </a:txBody>
                  <a:tcPr/>
                </a:tc>
                <a:tc>
                  <a:txBody>
                    <a:bodyPr/>
                    <a:lstStyle/>
                    <a:p>
                      <a:r>
                        <a:rPr lang="en-US" sz="1000"/>
                        <a:t>4757</a:t>
                      </a:r>
                    </a:p>
                  </a:txBody>
                  <a:tcPr/>
                </a:tc>
                <a:extLst>
                  <a:ext uri="{0D108BD9-81ED-4DB2-BD59-A6C34878D82A}">
                    <a16:rowId xmlns:a16="http://schemas.microsoft.com/office/drawing/2014/main" val="192704345"/>
                  </a:ext>
                </a:extLst>
              </a:tr>
              <a:tr h="370840">
                <a:tc>
                  <a:txBody>
                    <a:bodyPr/>
                    <a:lstStyle/>
                    <a:p>
                      <a:r>
                        <a:rPr lang="de-DE" sz="1000" b="1"/>
                        <a:t> Extra 3 - 2019-02-02 18:49:24 </a:t>
                      </a:r>
                      <a:r>
                        <a:rPr lang="de-DE" sz="1000"/>
                        <a:t> 
 Ex-Kanzler Schröder im Spiegel über seine Russland-Jobs:
"Das ist mein Leben, nicht eures."
So einfach ist das. Aber schrödern könnt ihr auch!</a:t>
                      </a:r>
                      <a:endParaRPr lang="en-US" sz="1000"/>
                    </a:p>
                  </a:txBody>
                  <a:tcPr/>
                </a:tc>
                <a:tc>
                  <a:txBody>
                    <a:bodyPr/>
                    <a:lstStyle/>
                    <a:p>
                      <a:r>
                        <a:rPr lang="en-US" sz="1000"/>
                        <a:t>397883</a:t>
                      </a:r>
                    </a:p>
                  </a:txBody>
                  <a:tcPr/>
                </a:tc>
                <a:tc>
                  <a:txBody>
                    <a:bodyPr/>
                    <a:lstStyle/>
                    <a:p>
                      <a:r>
                        <a:rPr lang="en-US" sz="1000"/>
                        <a:t>0</a:t>
                      </a:r>
                    </a:p>
                  </a:txBody>
                  <a:tcPr/>
                </a:tc>
                <a:tc>
                  <a:txBody>
                    <a:bodyPr/>
                    <a:lstStyle/>
                    <a:p>
                      <a:r>
                        <a:rPr lang="en-US" sz="1000"/>
                        <a:t>695132</a:t>
                      </a:r>
                    </a:p>
                  </a:txBody>
                  <a:tcPr/>
                </a:tc>
                <a:tc>
                  <a:txBody>
                    <a:bodyPr/>
                    <a:lstStyle/>
                    <a:p>
                      <a:r>
                        <a:rPr lang="en-US" sz="1000"/>
                        <a:t>01:29</a:t>
                      </a:r>
                    </a:p>
                  </a:txBody>
                  <a:tcPr/>
                </a:tc>
                <a:tc>
                  <a:txBody>
                    <a:bodyPr/>
                    <a:lstStyle/>
                    <a:p>
                      <a:r>
                        <a:rPr lang="en-US" sz="1000"/>
                        <a:t>20 %</a:t>
                      </a:r>
                    </a:p>
                  </a:txBody>
                  <a:tcPr/>
                </a:tc>
                <a:tc>
                  <a:txBody>
                    <a:bodyPr/>
                    <a:lstStyle/>
                    <a:p>
                      <a:r>
                        <a:rPr lang="en-US" sz="1000"/>
                        <a:t>0</a:t>
                      </a:r>
                    </a:p>
                  </a:txBody>
                  <a:tcPr/>
                </a:tc>
                <a:tc>
                  <a:txBody>
                    <a:bodyPr/>
                    <a:lstStyle/>
                    <a:p>
                      <a:r>
                        <a:rPr lang="en-US" sz="1000"/>
                        <a:t>515507</a:t>
                      </a:r>
                    </a:p>
                  </a:txBody>
                  <a:tcPr/>
                </a:tc>
                <a:tc>
                  <a:txBody>
                    <a:bodyPr/>
                    <a:lstStyle/>
                    <a:p>
                      <a:r>
                        <a:rPr lang="en-US" sz="1000"/>
                        <a:t>179625</a:t>
                      </a:r>
                    </a:p>
                  </a:txBody>
                  <a:tcPr/>
                </a:tc>
                <a:tc>
                  <a:txBody>
                    <a:bodyPr/>
                    <a:lstStyle/>
                    <a:p>
                      <a:r>
                        <a:rPr lang="en-US" sz="1000"/>
                        <a:t>992689</a:t>
                      </a:r>
                    </a:p>
                  </a:txBody>
                  <a:tcPr/>
                </a:tc>
                <a:tc>
                  <a:txBody>
                    <a:bodyPr/>
                    <a:lstStyle/>
                    <a:p>
                      <a:r>
                        <a:rPr lang="en-US" sz="1000"/>
                        <a:t>8273</a:t>
                      </a:r>
                    </a:p>
                  </a:txBody>
                  <a:tcPr/>
                </a:tc>
                <a:tc>
                  <a:txBody>
                    <a:bodyPr/>
                    <a:lstStyle/>
                    <a:p>
                      <a:r>
                        <a:rPr lang="en-US" sz="1000"/>
                        <a:t>1027</a:t>
                      </a:r>
                    </a:p>
                  </a:txBody>
                  <a:tcPr/>
                </a:tc>
                <a:tc>
                  <a:txBody>
                    <a:bodyPr/>
                    <a:lstStyle/>
                    <a:p>
                      <a:r>
                        <a:rPr lang="en-US" sz="1000"/>
                        <a:t>5311</a:t>
                      </a:r>
                    </a:p>
                  </a:txBody>
                  <a:tcPr/>
                </a:tc>
                <a:extLst>
                  <a:ext uri="{0D108BD9-81ED-4DB2-BD59-A6C34878D82A}">
                    <a16:rowId xmlns:a16="http://schemas.microsoft.com/office/drawing/2014/main" val="374910958"/>
                  </a:ext>
                </a:extLst>
              </a:tr>
              <a:tr h="370840">
                <a:tc>
                  <a:txBody>
                    <a:bodyPr/>
                    <a:lstStyle/>
                    <a:p>
                      <a:r>
                        <a:rPr lang="de-DE" sz="1000" b="1"/>
                        <a:t> Extra 3 - 2019-03-08 09:39:44 </a:t>
                      </a:r>
                      <a:r>
                        <a:rPr lang="de-DE" sz="1000"/>
                        <a:t> 
 Weltfrauentag:
Laut Studie ist die Gleichberechtigung zw. Mann und Frau schon in 217 Jahren erreicht. Also noch vor Fertigstellung des BER!</a:t>
                      </a:r>
                      <a:endParaRPr lang="en-US" sz="1000"/>
                    </a:p>
                  </a:txBody>
                  <a:tcPr/>
                </a:tc>
                <a:tc>
                  <a:txBody>
                    <a:bodyPr/>
                    <a:lstStyle/>
                    <a:p>
                      <a:r>
                        <a:rPr lang="en-US" sz="1000"/>
                        <a:t>384402</a:t>
                      </a:r>
                    </a:p>
                  </a:txBody>
                  <a:tcPr/>
                </a:tc>
                <a:tc>
                  <a:txBody>
                    <a:bodyPr/>
                    <a:lstStyle/>
                    <a:p>
                      <a:r>
                        <a:rPr lang="en-US" sz="1000"/>
                        <a:t>0</a:t>
                      </a:r>
                    </a:p>
                  </a:txBody>
                  <a:tcPr/>
                </a:tc>
                <a:tc>
                  <a:txBody>
                    <a:bodyPr/>
                    <a:lstStyle/>
                    <a:p>
                      <a:r>
                        <a:rPr lang="en-US" sz="1000"/>
                        <a:t>802557</a:t>
                      </a:r>
                    </a:p>
                  </a:txBody>
                  <a:tcPr/>
                </a:tc>
                <a:tc>
                  <a:txBody>
                    <a:bodyPr/>
                    <a:lstStyle/>
                    <a:p>
                      <a:r>
                        <a:rPr lang="en-US" sz="1000"/>
                        <a:t>03:04</a:t>
                      </a:r>
                    </a:p>
                  </a:txBody>
                  <a:tcPr/>
                </a:tc>
                <a:tc>
                  <a:txBody>
                    <a:bodyPr/>
                    <a:lstStyle/>
                    <a:p>
                      <a:r>
                        <a:rPr lang="en-US" sz="1000"/>
                        <a:t>14 %</a:t>
                      </a:r>
                    </a:p>
                  </a:txBody>
                  <a:tcPr/>
                </a:tc>
                <a:tc>
                  <a:txBody>
                    <a:bodyPr/>
                    <a:lstStyle/>
                    <a:p>
                      <a:r>
                        <a:rPr lang="en-US" sz="1000"/>
                        <a:t>0</a:t>
                      </a:r>
                    </a:p>
                  </a:txBody>
                  <a:tcPr/>
                </a:tc>
                <a:tc>
                  <a:txBody>
                    <a:bodyPr/>
                    <a:lstStyle/>
                    <a:p>
                      <a:r>
                        <a:rPr lang="en-US" sz="1000"/>
                        <a:t>513429</a:t>
                      </a:r>
                    </a:p>
                  </a:txBody>
                  <a:tcPr/>
                </a:tc>
                <a:tc>
                  <a:txBody>
                    <a:bodyPr/>
                    <a:lstStyle/>
                    <a:p>
                      <a:r>
                        <a:rPr lang="en-US" sz="1000"/>
                        <a:t>289128</a:t>
                      </a:r>
                    </a:p>
                  </a:txBody>
                  <a:tcPr/>
                </a:tc>
                <a:tc>
                  <a:txBody>
                    <a:bodyPr/>
                    <a:lstStyle/>
                    <a:p>
                      <a:r>
                        <a:rPr lang="en-US" sz="1000"/>
                        <a:t>1471505</a:t>
                      </a:r>
                    </a:p>
                  </a:txBody>
                  <a:tcPr/>
                </a:tc>
                <a:tc>
                  <a:txBody>
                    <a:bodyPr/>
                    <a:lstStyle/>
                    <a:p>
                      <a:r>
                        <a:rPr lang="en-US" sz="1000"/>
                        <a:t>12772</a:t>
                      </a:r>
                    </a:p>
                  </a:txBody>
                  <a:tcPr/>
                </a:tc>
                <a:tc>
                  <a:txBody>
                    <a:bodyPr/>
                    <a:lstStyle/>
                    <a:p>
                      <a:r>
                        <a:rPr lang="en-US" sz="1000"/>
                        <a:t>1467</a:t>
                      </a:r>
                    </a:p>
                  </a:txBody>
                  <a:tcPr/>
                </a:tc>
                <a:tc>
                  <a:txBody>
                    <a:bodyPr/>
                    <a:lstStyle/>
                    <a:p>
                      <a:r>
                        <a:rPr lang="en-US" sz="1000"/>
                        <a:t>5925</a:t>
                      </a:r>
                    </a:p>
                  </a:txBody>
                  <a:tcPr/>
                </a:tc>
                <a:extLst>
                  <a:ext uri="{0D108BD9-81ED-4DB2-BD59-A6C34878D82A}">
                    <a16:rowId xmlns:a16="http://schemas.microsoft.com/office/drawing/2014/main" val="3700313407"/>
                  </a:ext>
                </a:extLst>
              </a:tr>
            </a:tbl>
          </a:graphicData>
        </a:graphic>
      </p:graphicFrame>
      <p:sp>
        <p:nvSpPr>
          <p:cNvPr id="4" name="Text Placeholder 3">
            <a:extLst>
              <a:ext uri="{FF2B5EF4-FFF2-40B4-BE49-F238E27FC236}">
                <a16:creationId xmlns:a16="http://schemas.microsoft.com/office/drawing/2014/main" id="{D95567CF-306A-4D1B-BFA8-958F22CA1C1F}"/>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36823788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E1AA6-3C6A-4681-ACB4-2DA801D31AC8}"/>
              </a:ext>
            </a:extLst>
          </p:cNvPr>
          <p:cNvSpPr>
            <a:spLocks noGrp="1"/>
          </p:cNvSpPr>
          <p:nvPr>
            <p:ph type="title"/>
          </p:nvPr>
        </p:nvSpPr>
        <p:spPr/>
        <p:txBody>
          <a:bodyPr/>
          <a:lstStyle/>
          <a:p>
            <a:r>
              <a:rPr lang="en-US"/>
              <a:t>Facebook Eigene Videos - Crossposts (nur Ersteller) - Export  | extra 3</a:t>
            </a:r>
          </a:p>
        </p:txBody>
      </p:sp>
      <p:graphicFrame>
        <p:nvGraphicFramePr>
          <p:cNvPr id="5" name="Table Placeholder 4">
            <a:extLst>
              <a:ext uri="{FF2B5EF4-FFF2-40B4-BE49-F238E27FC236}">
                <a16:creationId xmlns:a16="http://schemas.microsoft.com/office/drawing/2014/main" id="{FCFD113B-6BDF-4C26-8E55-382608B3D731}"/>
              </a:ext>
            </a:extLst>
          </p:cNvPr>
          <p:cNvGraphicFramePr>
            <a:graphicFrameLocks noGrp="1"/>
          </p:cNvGraphicFramePr>
          <p:nvPr>
            <p:ph type="tbl" sz="quarter" idx="13"/>
            <p:extLst>
              <p:ext uri="{D42A27DB-BD31-4B8C-83A1-F6EECF244321}">
                <p14:modId xmlns:p14="http://schemas.microsoft.com/office/powerpoint/2010/main" val="89467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635085249"/>
                    </a:ext>
                  </a:extLst>
                </a:gridCol>
                <a:gridCol w="493776">
                  <a:extLst>
                    <a:ext uri="{9D8B030D-6E8A-4147-A177-3AD203B41FA5}">
                      <a16:colId xmlns:a16="http://schemas.microsoft.com/office/drawing/2014/main" val="2043913008"/>
                    </a:ext>
                  </a:extLst>
                </a:gridCol>
                <a:gridCol w="411480">
                  <a:extLst>
                    <a:ext uri="{9D8B030D-6E8A-4147-A177-3AD203B41FA5}">
                      <a16:colId xmlns:a16="http://schemas.microsoft.com/office/drawing/2014/main" val="1789930772"/>
                    </a:ext>
                  </a:extLst>
                </a:gridCol>
                <a:gridCol w="411480">
                  <a:extLst>
                    <a:ext uri="{9D8B030D-6E8A-4147-A177-3AD203B41FA5}">
                      <a16:colId xmlns:a16="http://schemas.microsoft.com/office/drawing/2014/main" val="3180490551"/>
                    </a:ext>
                  </a:extLst>
                </a:gridCol>
                <a:gridCol w="246888">
                  <a:extLst>
                    <a:ext uri="{9D8B030D-6E8A-4147-A177-3AD203B41FA5}">
                      <a16:colId xmlns:a16="http://schemas.microsoft.com/office/drawing/2014/main" val="524923912"/>
                    </a:ext>
                  </a:extLst>
                </a:gridCol>
                <a:gridCol w="658368">
                  <a:extLst>
                    <a:ext uri="{9D8B030D-6E8A-4147-A177-3AD203B41FA5}">
                      <a16:colId xmlns:a16="http://schemas.microsoft.com/office/drawing/2014/main" val="968336961"/>
                    </a:ext>
                  </a:extLst>
                </a:gridCol>
                <a:gridCol w="576072">
                  <a:extLst>
                    <a:ext uri="{9D8B030D-6E8A-4147-A177-3AD203B41FA5}">
                      <a16:colId xmlns:a16="http://schemas.microsoft.com/office/drawing/2014/main" val="508143572"/>
                    </a:ext>
                  </a:extLst>
                </a:gridCol>
                <a:gridCol w="576072">
                  <a:extLst>
                    <a:ext uri="{9D8B030D-6E8A-4147-A177-3AD203B41FA5}">
                      <a16:colId xmlns:a16="http://schemas.microsoft.com/office/drawing/2014/main" val="7949268"/>
                    </a:ext>
                  </a:extLst>
                </a:gridCol>
                <a:gridCol w="411480">
                  <a:extLst>
                    <a:ext uri="{9D8B030D-6E8A-4147-A177-3AD203B41FA5}">
                      <a16:colId xmlns:a16="http://schemas.microsoft.com/office/drawing/2014/main" val="3893778531"/>
                    </a:ext>
                  </a:extLst>
                </a:gridCol>
                <a:gridCol w="658368">
                  <a:extLst>
                    <a:ext uri="{9D8B030D-6E8A-4147-A177-3AD203B41FA5}">
                      <a16:colId xmlns:a16="http://schemas.microsoft.com/office/drawing/2014/main" val="1784824384"/>
                    </a:ext>
                  </a:extLst>
                </a:gridCol>
                <a:gridCol w="329184">
                  <a:extLst>
                    <a:ext uri="{9D8B030D-6E8A-4147-A177-3AD203B41FA5}">
                      <a16:colId xmlns:a16="http://schemas.microsoft.com/office/drawing/2014/main" val="2910969927"/>
                    </a:ext>
                  </a:extLst>
                </a:gridCol>
                <a:gridCol w="493776">
                  <a:extLst>
                    <a:ext uri="{9D8B030D-6E8A-4147-A177-3AD203B41FA5}">
                      <a16:colId xmlns:a16="http://schemas.microsoft.com/office/drawing/2014/main" val="970240519"/>
                    </a:ext>
                  </a:extLst>
                </a:gridCol>
                <a:gridCol w="329184">
                  <a:extLst>
                    <a:ext uri="{9D8B030D-6E8A-4147-A177-3AD203B41FA5}">
                      <a16:colId xmlns:a16="http://schemas.microsoft.com/office/drawing/2014/main" val="3043582214"/>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Eigener Post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328398512"/>
                  </a:ext>
                </a:extLst>
              </a:tr>
              <a:tr h="370840">
                <a:tc>
                  <a:txBody>
                    <a:bodyPr/>
                    <a:lstStyle/>
                    <a:p>
                      <a:r>
                        <a:rPr lang="de-DE" sz="1000" b="1"/>
                        <a:t> Extra 3 - 2019-02-04 14:48:09 </a:t>
                      </a:r>
                      <a:r>
                        <a:rPr lang="de-DE" sz="1000"/>
                        <a:t> 
 Happy Birthday, Facebook.
Danke, dass es dich gibt.
Sonst müssten wir uns im realen Leben so aufführen.</a:t>
                      </a:r>
                      <a:endParaRPr lang="en-US" sz="1000"/>
                    </a:p>
                  </a:txBody>
                  <a:tcPr/>
                </a:tc>
                <a:tc>
                  <a:txBody>
                    <a:bodyPr/>
                    <a:lstStyle/>
                    <a:p>
                      <a:r>
                        <a:rPr lang="en-US" sz="1000"/>
                        <a:t>2524485</a:t>
                      </a:r>
                    </a:p>
                  </a:txBody>
                  <a:tcPr/>
                </a:tc>
                <a:tc>
                  <a:txBody>
                    <a:bodyPr/>
                    <a:lstStyle/>
                    <a:p>
                      <a:r>
                        <a:rPr lang="en-US" sz="1000"/>
                        <a:t>0</a:t>
                      </a:r>
                    </a:p>
                  </a:txBody>
                  <a:tcPr/>
                </a:tc>
                <a:tc>
                  <a:txBody>
                    <a:bodyPr/>
                    <a:lstStyle/>
                    <a:p>
                      <a:r>
                        <a:rPr lang="en-US" sz="1000"/>
                        <a:t>4067416</a:t>
                      </a:r>
                    </a:p>
                  </a:txBody>
                  <a:tcPr/>
                </a:tc>
                <a:tc>
                  <a:txBody>
                    <a:bodyPr/>
                    <a:lstStyle/>
                    <a:p>
                      <a:r>
                        <a:rPr lang="en-US" sz="1000"/>
                        <a:t>01:32</a:t>
                      </a:r>
                    </a:p>
                  </a:txBody>
                  <a:tcPr/>
                </a:tc>
                <a:tc>
                  <a:txBody>
                    <a:bodyPr/>
                    <a:lstStyle/>
                    <a:p>
                      <a:r>
                        <a:rPr lang="en-US" sz="1000"/>
                        <a:t>17 %</a:t>
                      </a:r>
                    </a:p>
                  </a:txBody>
                  <a:tcPr/>
                </a:tc>
                <a:tc>
                  <a:txBody>
                    <a:bodyPr/>
                    <a:lstStyle/>
                    <a:p>
                      <a:r>
                        <a:rPr lang="en-US" sz="1000"/>
                        <a:t>1407835</a:t>
                      </a:r>
                    </a:p>
                  </a:txBody>
                  <a:tcPr/>
                </a:tc>
                <a:tc>
                  <a:txBody>
                    <a:bodyPr/>
                    <a:lstStyle/>
                    <a:p>
                      <a:r>
                        <a:rPr lang="en-US" sz="1000"/>
                        <a:t>674961</a:t>
                      </a:r>
                    </a:p>
                  </a:txBody>
                  <a:tcPr/>
                </a:tc>
                <a:tc>
                  <a:txBody>
                    <a:bodyPr/>
                    <a:lstStyle/>
                    <a:p>
                      <a:r>
                        <a:rPr lang="en-US" sz="1000"/>
                        <a:t>1984620</a:t>
                      </a:r>
                    </a:p>
                  </a:txBody>
                  <a:tcPr/>
                </a:tc>
                <a:tc>
                  <a:txBody>
                    <a:bodyPr/>
                    <a:lstStyle/>
                    <a:p>
                      <a:r>
                        <a:rPr lang="en-US" sz="1000"/>
                        <a:t>9200374</a:t>
                      </a:r>
                    </a:p>
                  </a:txBody>
                  <a:tcPr/>
                </a:tc>
                <a:tc>
                  <a:txBody>
                    <a:bodyPr/>
                    <a:lstStyle/>
                    <a:p>
                      <a:r>
                        <a:rPr lang="en-US" sz="1000"/>
                        <a:t>68422</a:t>
                      </a:r>
                    </a:p>
                  </a:txBody>
                  <a:tcPr/>
                </a:tc>
                <a:tc>
                  <a:txBody>
                    <a:bodyPr/>
                    <a:lstStyle/>
                    <a:p>
                      <a:r>
                        <a:rPr lang="en-US" sz="1000"/>
                        <a:t>8159</a:t>
                      </a:r>
                    </a:p>
                  </a:txBody>
                  <a:tcPr/>
                </a:tc>
                <a:tc>
                  <a:txBody>
                    <a:bodyPr/>
                    <a:lstStyle/>
                    <a:p>
                      <a:r>
                        <a:rPr lang="en-US" sz="1000"/>
                        <a:t>61750</a:t>
                      </a:r>
                    </a:p>
                  </a:txBody>
                  <a:tcPr/>
                </a:tc>
                <a:extLst>
                  <a:ext uri="{0D108BD9-81ED-4DB2-BD59-A6C34878D82A}">
                    <a16:rowId xmlns:a16="http://schemas.microsoft.com/office/drawing/2014/main" val="3578737831"/>
                  </a:ext>
                </a:extLst>
              </a:tr>
              <a:tr h="370840">
                <a:tc>
                  <a:txBody>
                    <a:bodyPr/>
                    <a:lstStyle/>
                    <a:p>
                      <a:r>
                        <a:rPr lang="de-DE" sz="1000" b="1"/>
                        <a:t> Extra 3 - 2019-02-19 17:41:43 </a:t>
                      </a:r>
                      <a:r>
                        <a:rPr lang="de-DE" sz="1000"/>
                        <a:t> 
 Das Statussymbol 2019: Eine Wohnung!</a:t>
                      </a:r>
                      <a:endParaRPr lang="en-US" sz="1000"/>
                    </a:p>
                  </a:txBody>
                  <a:tcPr/>
                </a:tc>
                <a:tc>
                  <a:txBody>
                    <a:bodyPr/>
                    <a:lstStyle/>
                    <a:p>
                      <a:r>
                        <a:rPr lang="en-US" sz="1000"/>
                        <a:t>1356188</a:t>
                      </a:r>
                    </a:p>
                  </a:txBody>
                  <a:tcPr/>
                </a:tc>
                <a:tc>
                  <a:txBody>
                    <a:bodyPr/>
                    <a:lstStyle/>
                    <a:p>
                      <a:r>
                        <a:rPr lang="en-US" sz="1000"/>
                        <a:t>622</a:t>
                      </a:r>
                    </a:p>
                  </a:txBody>
                  <a:tcPr/>
                </a:tc>
                <a:tc>
                  <a:txBody>
                    <a:bodyPr/>
                    <a:lstStyle/>
                    <a:p>
                      <a:r>
                        <a:rPr lang="en-US" sz="1000"/>
                        <a:t>2393853</a:t>
                      </a:r>
                    </a:p>
                  </a:txBody>
                  <a:tcPr/>
                </a:tc>
                <a:tc>
                  <a:txBody>
                    <a:bodyPr/>
                    <a:lstStyle/>
                    <a:p>
                      <a:r>
                        <a:rPr lang="en-US" sz="1000"/>
                        <a:t>02:41</a:t>
                      </a:r>
                    </a:p>
                  </a:txBody>
                  <a:tcPr/>
                </a:tc>
                <a:tc>
                  <a:txBody>
                    <a:bodyPr/>
                    <a:lstStyle/>
                    <a:p>
                      <a:r>
                        <a:rPr lang="en-US" sz="1000"/>
                        <a:t>19 %</a:t>
                      </a:r>
                    </a:p>
                  </a:txBody>
                  <a:tcPr/>
                </a:tc>
                <a:tc>
                  <a:txBody>
                    <a:bodyPr/>
                    <a:lstStyle/>
                    <a:p>
                      <a:r>
                        <a:rPr lang="en-US" sz="1000"/>
                        <a:t>388936</a:t>
                      </a:r>
                    </a:p>
                  </a:txBody>
                  <a:tcPr/>
                </a:tc>
                <a:tc>
                  <a:txBody>
                    <a:bodyPr/>
                    <a:lstStyle/>
                    <a:p>
                      <a:r>
                        <a:rPr lang="en-US" sz="1000"/>
                        <a:t>988204</a:t>
                      </a:r>
                    </a:p>
                  </a:txBody>
                  <a:tcPr/>
                </a:tc>
                <a:tc>
                  <a:txBody>
                    <a:bodyPr/>
                    <a:lstStyle/>
                    <a:p>
                      <a:r>
                        <a:rPr lang="en-US" sz="1000"/>
                        <a:t>1016712</a:t>
                      </a:r>
                    </a:p>
                  </a:txBody>
                  <a:tcPr/>
                </a:tc>
                <a:tc>
                  <a:txBody>
                    <a:bodyPr/>
                    <a:lstStyle/>
                    <a:p>
                      <a:r>
                        <a:rPr lang="en-US" sz="1000"/>
                        <a:t>3555049</a:t>
                      </a:r>
                    </a:p>
                  </a:txBody>
                  <a:tcPr/>
                </a:tc>
                <a:tc>
                  <a:txBody>
                    <a:bodyPr/>
                    <a:lstStyle/>
                    <a:p>
                      <a:r>
                        <a:rPr lang="en-US" sz="1000"/>
                        <a:t>28912</a:t>
                      </a:r>
                    </a:p>
                  </a:txBody>
                  <a:tcPr/>
                </a:tc>
                <a:tc>
                  <a:txBody>
                    <a:bodyPr/>
                    <a:lstStyle/>
                    <a:p>
                      <a:r>
                        <a:rPr lang="en-US" sz="1000"/>
                        <a:t>11477</a:t>
                      </a:r>
                    </a:p>
                  </a:txBody>
                  <a:tcPr/>
                </a:tc>
                <a:tc>
                  <a:txBody>
                    <a:bodyPr/>
                    <a:lstStyle/>
                    <a:p>
                      <a:r>
                        <a:rPr lang="en-US" sz="1000"/>
                        <a:t>15686</a:t>
                      </a:r>
                    </a:p>
                  </a:txBody>
                  <a:tcPr/>
                </a:tc>
                <a:extLst>
                  <a:ext uri="{0D108BD9-81ED-4DB2-BD59-A6C34878D82A}">
                    <a16:rowId xmlns:a16="http://schemas.microsoft.com/office/drawing/2014/main" val="2976497871"/>
                  </a:ext>
                </a:extLst>
              </a:tr>
              <a:tr h="370840">
                <a:tc>
                  <a:txBody>
                    <a:bodyPr/>
                    <a:lstStyle/>
                    <a:p>
                      <a:r>
                        <a:rPr lang="de-DE" sz="1000" b="1"/>
                        <a:t> Extra 3 - 2019-02-07 12:57:16 </a:t>
                      </a:r>
                      <a:r>
                        <a:rPr lang="de-DE" sz="1000"/>
                        <a:t> 
 Das Bundeskartellamt untersagt Facebook, über WhatsApp und Instagram Daten zu sammeln. Coole Kids setzen aber eh schon auf einen sichereren Messenger-Dienst!</a:t>
                      </a:r>
                      <a:endParaRPr lang="en-US" sz="1000"/>
                    </a:p>
                  </a:txBody>
                  <a:tcPr/>
                </a:tc>
                <a:tc>
                  <a:txBody>
                    <a:bodyPr/>
                    <a:lstStyle/>
                    <a:p>
                      <a:r>
                        <a:rPr lang="en-US" sz="1000"/>
                        <a:t>1072671</a:t>
                      </a:r>
                    </a:p>
                  </a:txBody>
                  <a:tcPr/>
                </a:tc>
                <a:tc>
                  <a:txBody>
                    <a:bodyPr/>
                    <a:lstStyle/>
                    <a:p>
                      <a:r>
                        <a:rPr lang="en-US" sz="1000"/>
                        <a:t>0</a:t>
                      </a:r>
                    </a:p>
                  </a:txBody>
                  <a:tcPr/>
                </a:tc>
                <a:tc>
                  <a:txBody>
                    <a:bodyPr/>
                    <a:lstStyle/>
                    <a:p>
                      <a:r>
                        <a:rPr lang="en-US" sz="1000"/>
                        <a:t>1804830</a:t>
                      </a:r>
                    </a:p>
                  </a:txBody>
                  <a:tcPr/>
                </a:tc>
                <a:tc>
                  <a:txBody>
                    <a:bodyPr/>
                    <a:lstStyle/>
                    <a:p>
                      <a:r>
                        <a:rPr lang="en-US" sz="1000"/>
                        <a:t>01:18</a:t>
                      </a:r>
                    </a:p>
                  </a:txBody>
                  <a:tcPr/>
                </a:tc>
                <a:tc>
                  <a:txBody>
                    <a:bodyPr/>
                    <a:lstStyle/>
                    <a:p>
                      <a:r>
                        <a:rPr lang="en-US" sz="1000"/>
                        <a:t>26 %</a:t>
                      </a:r>
                    </a:p>
                  </a:txBody>
                  <a:tcPr/>
                </a:tc>
                <a:tc>
                  <a:txBody>
                    <a:bodyPr/>
                    <a:lstStyle/>
                    <a:p>
                      <a:r>
                        <a:rPr lang="en-US" sz="1000"/>
                        <a:t>360146</a:t>
                      </a:r>
                    </a:p>
                  </a:txBody>
                  <a:tcPr/>
                </a:tc>
                <a:tc>
                  <a:txBody>
                    <a:bodyPr/>
                    <a:lstStyle/>
                    <a:p>
                      <a:r>
                        <a:rPr lang="en-US" sz="1000"/>
                        <a:t>770910</a:t>
                      </a:r>
                    </a:p>
                  </a:txBody>
                  <a:tcPr/>
                </a:tc>
                <a:tc>
                  <a:txBody>
                    <a:bodyPr/>
                    <a:lstStyle/>
                    <a:p>
                      <a:r>
                        <a:rPr lang="en-US" sz="1000"/>
                        <a:t>673774</a:t>
                      </a:r>
                    </a:p>
                  </a:txBody>
                  <a:tcPr/>
                </a:tc>
                <a:tc>
                  <a:txBody>
                    <a:bodyPr/>
                    <a:lstStyle/>
                    <a:p>
                      <a:r>
                        <a:rPr lang="en-US" sz="1000"/>
                        <a:t>3072517</a:t>
                      </a:r>
                    </a:p>
                  </a:txBody>
                  <a:tcPr/>
                </a:tc>
                <a:tc>
                  <a:txBody>
                    <a:bodyPr/>
                    <a:lstStyle/>
                    <a:p>
                      <a:r>
                        <a:rPr lang="en-US" sz="1000"/>
                        <a:t>20516</a:t>
                      </a:r>
                    </a:p>
                  </a:txBody>
                  <a:tcPr/>
                </a:tc>
                <a:tc>
                  <a:txBody>
                    <a:bodyPr/>
                    <a:lstStyle/>
                    <a:p>
                      <a:r>
                        <a:rPr lang="en-US" sz="1000"/>
                        <a:t>4167</a:t>
                      </a:r>
                    </a:p>
                  </a:txBody>
                  <a:tcPr/>
                </a:tc>
                <a:tc>
                  <a:txBody>
                    <a:bodyPr/>
                    <a:lstStyle/>
                    <a:p>
                      <a:r>
                        <a:rPr lang="en-US" sz="1000"/>
                        <a:t>15415</a:t>
                      </a:r>
                    </a:p>
                  </a:txBody>
                  <a:tcPr/>
                </a:tc>
                <a:extLst>
                  <a:ext uri="{0D108BD9-81ED-4DB2-BD59-A6C34878D82A}">
                    <a16:rowId xmlns:a16="http://schemas.microsoft.com/office/drawing/2014/main" val="173929568"/>
                  </a:ext>
                </a:extLst>
              </a:tr>
              <a:tr h="370840">
                <a:tc>
                  <a:txBody>
                    <a:bodyPr/>
                    <a:lstStyle/>
                    <a:p>
                      <a:r>
                        <a:rPr lang="de-DE" sz="1000" b="1"/>
                        <a:t> Extra 3 - 2019-01-10 14:09:14 </a:t>
                      </a:r>
                      <a:r>
                        <a:rPr lang="de-DE" sz="1000"/>
                        <a:t> 
 Brennpunkt zum Schneechaos? Können wir auch.
#AlleJahrewieder #Oldiebutgoldie</a:t>
                      </a:r>
                      <a:endParaRPr lang="en-US" sz="1000"/>
                    </a:p>
                  </a:txBody>
                  <a:tcPr/>
                </a:tc>
                <a:tc>
                  <a:txBody>
                    <a:bodyPr/>
                    <a:lstStyle/>
                    <a:p>
                      <a:r>
                        <a:rPr lang="en-US" sz="1000"/>
                        <a:t>1013141</a:t>
                      </a:r>
                    </a:p>
                  </a:txBody>
                  <a:tcPr/>
                </a:tc>
                <a:tc>
                  <a:txBody>
                    <a:bodyPr/>
                    <a:lstStyle/>
                    <a:p>
                      <a:r>
                        <a:rPr lang="en-US" sz="1000"/>
                        <a:t>0</a:t>
                      </a:r>
                    </a:p>
                  </a:txBody>
                  <a:tcPr/>
                </a:tc>
                <a:tc>
                  <a:txBody>
                    <a:bodyPr/>
                    <a:lstStyle/>
                    <a:p>
                      <a:r>
                        <a:rPr lang="en-US" sz="1000"/>
                        <a:t>2056427</a:t>
                      </a:r>
                    </a:p>
                  </a:txBody>
                  <a:tcPr/>
                </a:tc>
                <a:tc>
                  <a:txBody>
                    <a:bodyPr/>
                    <a:lstStyle/>
                    <a:p>
                      <a:r>
                        <a:rPr lang="en-US" sz="1000"/>
                        <a:t>03:08</a:t>
                      </a:r>
                    </a:p>
                  </a:txBody>
                  <a:tcPr/>
                </a:tc>
                <a:tc>
                  <a:txBody>
                    <a:bodyPr/>
                    <a:lstStyle/>
                    <a:p>
                      <a:r>
                        <a:rPr lang="en-US" sz="1000"/>
                        <a:t>8 %</a:t>
                      </a:r>
                    </a:p>
                  </a:txBody>
                  <a:tcPr/>
                </a:tc>
                <a:tc>
                  <a:txBody>
                    <a:bodyPr/>
                    <a:lstStyle/>
                    <a:p>
                      <a:r>
                        <a:rPr lang="en-US" sz="1000"/>
                        <a:t>123791</a:t>
                      </a:r>
                    </a:p>
                  </a:txBody>
                  <a:tcPr/>
                </a:tc>
                <a:tc>
                  <a:txBody>
                    <a:bodyPr/>
                    <a:lstStyle/>
                    <a:p>
                      <a:r>
                        <a:rPr lang="en-US" sz="1000"/>
                        <a:t>559274</a:t>
                      </a:r>
                    </a:p>
                  </a:txBody>
                  <a:tcPr/>
                </a:tc>
                <a:tc>
                  <a:txBody>
                    <a:bodyPr/>
                    <a:lstStyle/>
                    <a:p>
                      <a:r>
                        <a:rPr lang="en-US" sz="1000"/>
                        <a:t>1373362</a:t>
                      </a:r>
                    </a:p>
                  </a:txBody>
                  <a:tcPr/>
                </a:tc>
                <a:tc>
                  <a:txBody>
                    <a:bodyPr/>
                    <a:lstStyle/>
                    <a:p>
                      <a:r>
                        <a:rPr lang="en-US" sz="1000"/>
                        <a:t>4381741</a:t>
                      </a:r>
                    </a:p>
                  </a:txBody>
                  <a:tcPr/>
                </a:tc>
                <a:tc>
                  <a:txBody>
                    <a:bodyPr/>
                    <a:lstStyle/>
                    <a:p>
                      <a:r>
                        <a:rPr lang="en-US" sz="1000"/>
                        <a:t>36413</a:t>
                      </a:r>
                    </a:p>
                  </a:txBody>
                  <a:tcPr/>
                </a:tc>
                <a:tc>
                  <a:txBody>
                    <a:bodyPr/>
                    <a:lstStyle/>
                    <a:p>
                      <a:r>
                        <a:rPr lang="en-US" sz="1000"/>
                        <a:t>11955</a:t>
                      </a:r>
                    </a:p>
                  </a:txBody>
                  <a:tcPr/>
                </a:tc>
                <a:tc>
                  <a:txBody>
                    <a:bodyPr/>
                    <a:lstStyle/>
                    <a:p>
                      <a:r>
                        <a:rPr lang="en-US" sz="1000"/>
                        <a:t>30494</a:t>
                      </a:r>
                    </a:p>
                  </a:txBody>
                  <a:tcPr/>
                </a:tc>
                <a:extLst>
                  <a:ext uri="{0D108BD9-81ED-4DB2-BD59-A6C34878D82A}">
                    <a16:rowId xmlns:a16="http://schemas.microsoft.com/office/drawing/2014/main" val="795225737"/>
                  </a:ext>
                </a:extLst>
              </a:tr>
              <a:tr h="370840">
                <a:tc>
                  <a:txBody>
                    <a:bodyPr/>
                    <a:lstStyle/>
                    <a:p>
                      <a:r>
                        <a:rPr lang="de-DE" sz="1000" b="1"/>
                        <a:t> Extra 3 - 2019-03-06 14:43:30 </a:t>
                      </a:r>
                      <a:r>
                        <a:rPr lang="de-DE" sz="1000"/>
                        <a:t> 
 Morgen ist Weltfrauentag und es ist noch immer ungelöst!</a:t>
                      </a:r>
                      <a:endParaRPr lang="en-US" sz="1000"/>
                    </a:p>
                  </a:txBody>
                  <a:tcPr/>
                </a:tc>
                <a:tc>
                  <a:txBody>
                    <a:bodyPr/>
                    <a:lstStyle/>
                    <a:p>
                      <a:r>
                        <a:rPr lang="en-US" sz="1000"/>
                        <a:t>980428</a:t>
                      </a:r>
                    </a:p>
                  </a:txBody>
                  <a:tcPr/>
                </a:tc>
                <a:tc>
                  <a:txBody>
                    <a:bodyPr/>
                    <a:lstStyle/>
                    <a:p>
                      <a:r>
                        <a:rPr lang="en-US" sz="1000"/>
                        <a:t>0</a:t>
                      </a:r>
                    </a:p>
                  </a:txBody>
                  <a:tcPr/>
                </a:tc>
                <a:tc>
                  <a:txBody>
                    <a:bodyPr/>
                    <a:lstStyle/>
                    <a:p>
                      <a:r>
                        <a:rPr lang="en-US" sz="1000"/>
                        <a:t>1738232</a:t>
                      </a:r>
                    </a:p>
                  </a:txBody>
                  <a:tcPr/>
                </a:tc>
                <a:tc>
                  <a:txBody>
                    <a:bodyPr/>
                    <a:lstStyle/>
                    <a:p>
                      <a:r>
                        <a:rPr lang="en-US" sz="1000"/>
                        <a:t>02:03</a:t>
                      </a:r>
                    </a:p>
                  </a:txBody>
                  <a:tcPr/>
                </a:tc>
                <a:tc>
                  <a:txBody>
                    <a:bodyPr/>
                    <a:lstStyle/>
                    <a:p>
                      <a:r>
                        <a:rPr lang="en-US" sz="1000"/>
                        <a:t>18 %</a:t>
                      </a:r>
                    </a:p>
                  </a:txBody>
                  <a:tcPr/>
                </a:tc>
                <a:tc>
                  <a:txBody>
                    <a:bodyPr/>
                    <a:lstStyle/>
                    <a:p>
                      <a:r>
                        <a:rPr lang="en-US" sz="1000"/>
                        <a:t>268769</a:t>
                      </a:r>
                    </a:p>
                  </a:txBody>
                  <a:tcPr/>
                </a:tc>
                <a:tc>
                  <a:txBody>
                    <a:bodyPr/>
                    <a:lstStyle/>
                    <a:p>
                      <a:r>
                        <a:rPr lang="en-US" sz="1000"/>
                        <a:t>596556</a:t>
                      </a:r>
                    </a:p>
                  </a:txBody>
                  <a:tcPr/>
                </a:tc>
                <a:tc>
                  <a:txBody>
                    <a:bodyPr/>
                    <a:lstStyle/>
                    <a:p>
                      <a:r>
                        <a:rPr lang="en-US" sz="1000"/>
                        <a:t>872907</a:t>
                      </a:r>
                    </a:p>
                  </a:txBody>
                  <a:tcPr/>
                </a:tc>
                <a:tc>
                  <a:txBody>
                    <a:bodyPr/>
                    <a:lstStyle/>
                    <a:p>
                      <a:r>
                        <a:rPr lang="en-US" sz="1000"/>
                        <a:t>2695256</a:t>
                      </a:r>
                    </a:p>
                  </a:txBody>
                  <a:tcPr/>
                </a:tc>
                <a:tc>
                  <a:txBody>
                    <a:bodyPr/>
                    <a:lstStyle/>
                    <a:p>
                      <a:r>
                        <a:rPr lang="en-US" sz="1000"/>
                        <a:t>21100</a:t>
                      </a:r>
                    </a:p>
                  </a:txBody>
                  <a:tcPr/>
                </a:tc>
                <a:tc>
                  <a:txBody>
                    <a:bodyPr/>
                    <a:lstStyle/>
                    <a:p>
                      <a:r>
                        <a:rPr lang="en-US" sz="1000"/>
                        <a:t>10960</a:t>
                      </a:r>
                    </a:p>
                  </a:txBody>
                  <a:tcPr/>
                </a:tc>
                <a:tc>
                  <a:txBody>
                    <a:bodyPr/>
                    <a:lstStyle/>
                    <a:p>
                      <a:r>
                        <a:rPr lang="en-US" sz="1000"/>
                        <a:t>17449</a:t>
                      </a:r>
                    </a:p>
                  </a:txBody>
                  <a:tcPr/>
                </a:tc>
                <a:extLst>
                  <a:ext uri="{0D108BD9-81ED-4DB2-BD59-A6C34878D82A}">
                    <a16:rowId xmlns:a16="http://schemas.microsoft.com/office/drawing/2014/main" val="757476231"/>
                  </a:ext>
                </a:extLst>
              </a:tr>
            </a:tbl>
          </a:graphicData>
        </a:graphic>
      </p:graphicFrame>
      <p:sp>
        <p:nvSpPr>
          <p:cNvPr id="4" name="Text Placeholder 3">
            <a:extLst>
              <a:ext uri="{FF2B5EF4-FFF2-40B4-BE49-F238E27FC236}">
                <a16:creationId xmlns:a16="http://schemas.microsoft.com/office/drawing/2014/main" id="{246A12A1-8BA7-4457-A425-972ACAF30FDB}"/>
              </a:ext>
            </a:extLst>
          </p:cNvPr>
          <p:cNvSpPr>
            <a:spLocks noGrp="1"/>
          </p:cNvSpPr>
          <p:nvPr>
            <p:ph type="body" sz="quarter" idx="14"/>
          </p:nvPr>
        </p:nvSpPr>
        <p:spPr/>
        <p:txBody>
          <a:bodyPr/>
          <a:lstStyle/>
          <a:p>
            <a:r>
              <a:rPr lang="en-US"/>
              <a:t>01.01.2019 - 31.03.2019</a:t>
            </a:r>
          </a:p>
        </p:txBody>
      </p:sp>
    </p:spTree>
    <p:extLst>
      <p:ext uri="{BB962C8B-B14F-4D97-AF65-F5344CB8AC3E}">
        <p14:creationId xmlns:p14="http://schemas.microsoft.com/office/powerpoint/2010/main" val="399674823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2187</Words>
  <Application>Microsoft Office PowerPoint</Application>
  <PresentationFormat>On-screen Show (4:3)</PresentationFormat>
  <Paragraphs>1021</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MeFo - Facebook - Social Media - Evaluation</vt:lpstr>
      <vt:lpstr>Facebook Profil - Potenz.Reichw.,Aktive Nutzer,I-Rate,Fans | extra 3</vt:lpstr>
      <vt:lpstr>Facebook Anzahl Post, Reaktionen (Kommentare, Shares, Likes) - FB Insights | extra 3</vt:lpstr>
      <vt:lpstr>Facebook Profil - Fans | extra 3</vt:lpstr>
      <vt:lpstr>Facebook Profil - Potenzielle Reichweite | extra 3</vt:lpstr>
      <vt:lpstr>Facebook Profil - Aktive Nutzer | extra 3</vt:lpstr>
      <vt:lpstr>Facebook Profil - Video-Starts ab 10 Sek. | extra 3</vt:lpstr>
      <vt:lpstr>Facebook Profil - Durchschnitt Potenzi. Reichweite pro Tag | extra 3</vt:lpstr>
      <vt:lpstr>Facebook Distributionstyp - FB Insights | extra 3</vt:lpstr>
      <vt:lpstr>Facebook Distributionstyp - Tabelle - FB Insights | extra 3</vt:lpstr>
      <vt:lpstr>Facebook Eigene Posts - Shares - Export | extra 3 - 1 of 5</vt:lpstr>
      <vt:lpstr>Facebook Eigene Posts - Shares - Export | extra 3 - 2 of 5</vt:lpstr>
      <vt:lpstr>Facebook Eigene Posts - Shares - Export | extra 3 - 3 of 5</vt:lpstr>
      <vt:lpstr>Facebook Eigene Posts - Shares - Export | extra 3 - 4 of 5</vt:lpstr>
      <vt:lpstr>Facebook Eigene Posts - Shares - Export | extra 3 - 5 of 5</vt:lpstr>
      <vt:lpstr>Facebook Eigene Posts - Kommentare - Export | extra 3</vt:lpstr>
      <vt:lpstr>Facebook Eigene Posts - Videostartrate - Export | extra 3</vt:lpstr>
      <vt:lpstr>Facebook Eigene Posts - Videostartrate - Flop - Export | extra 3</vt:lpstr>
      <vt:lpstr>Facebook Eigene Posts - Potenzielle Reichweite - Export | extra 3</vt:lpstr>
      <vt:lpstr>Facebook Eigene Posts - Aktive Nutzer - Export | extra 3</vt:lpstr>
      <vt:lpstr>Facebook Eigene Posts - I-Rate Aktive Nutzer - Export | extra 3</vt:lpstr>
      <vt:lpstr>Facebook Eigene Posts - I-Rate Aktive Nutzer-Flop - Export | extra 3</vt:lpstr>
      <vt:lpstr>Facebook Eigene Post - Summe Interaktionen - Export | extra 3</vt:lpstr>
      <vt:lpstr>Facebook Eigene Posts - Reaktionen - Export | extra 3 - 1 of 3</vt:lpstr>
      <vt:lpstr>Facebook Eigene Posts - Reaktionen - Export | extra 3 - 2 of 3</vt:lpstr>
      <vt:lpstr>Facebook Eigene Posts - Reaktionen - Export | extra 3 - 3 of 3</vt:lpstr>
      <vt:lpstr>Eigene Posts - Videostarts - Profil-bezogene Nutzung | extra 3</vt:lpstr>
      <vt:lpstr>Facebook Eigene Videos - Crossposts (ohne Ersteller) - Export | extra 3</vt:lpstr>
      <vt:lpstr>Facebook Eigene Videos - Crossposts (nur Ersteller) - Export  | extra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Frederik Peiniger</dc:creator>
  <cp:lastModifiedBy>Frederik Peiniger</cp:lastModifiedBy>
  <cp:revision>1</cp:revision>
  <dcterms:created xsi:type="dcterms:W3CDTF">2019-04-02T13:01:28Z</dcterms:created>
  <dcterms:modified xsi:type="dcterms:W3CDTF">2019-04-02T13:04:09Z</dcterms:modified>
</cp:coreProperties>
</file>