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1" r:id="rId24"/>
    <p:sldId id="282" r:id="rId25"/>
    <p:sldId id="283" r:id="rId26"/>
    <p:sldId id="284" r:id="rId27"/>
    <p:sldId id="286" r:id="rId28"/>
    <p:sldId id="287" r:id="rId29"/>
    <p:sldId id="288" r:id="rId30"/>
    <p:sldId id="290" r:id="rId31"/>
    <p:sldId id="291" r:id="rId32"/>
    <p:sldId id="292" r:id="rId33"/>
    <p:sldId id="293" r:id="rId34"/>
    <p:sldId id="295" r:id="rId35"/>
    <p:sldId id="296" r:id="rId36"/>
    <p:sldId id="297"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Sheet1!$A$2:$A$29</c:f>
              <c:strCache>
                <c:ptCount val="28"/>
                <c:pt idx="0">
                  <c:v>01.02.2019</c:v>
                </c:pt>
                <c:pt idx="1">
                  <c:v>02.02.2019</c:v>
                </c:pt>
                <c:pt idx="2">
                  <c:v>03.02.2019</c:v>
                </c:pt>
                <c:pt idx="3">
                  <c:v>04.02.2019</c:v>
                </c:pt>
                <c:pt idx="4">
                  <c:v>05.02.2019</c:v>
                </c:pt>
                <c:pt idx="5">
                  <c:v>06.02.2019</c:v>
                </c:pt>
                <c:pt idx="6">
                  <c:v>07.02.2019</c:v>
                </c:pt>
                <c:pt idx="7">
                  <c:v>08.02.2019</c:v>
                </c:pt>
                <c:pt idx="8">
                  <c:v>09.02.2019</c:v>
                </c:pt>
                <c:pt idx="9">
                  <c:v>10.02.2019</c:v>
                </c:pt>
                <c:pt idx="10">
                  <c:v>11.02.2019</c:v>
                </c:pt>
                <c:pt idx="11">
                  <c:v>12.02.2019</c:v>
                </c:pt>
                <c:pt idx="12">
                  <c:v>13.02.2019</c:v>
                </c:pt>
                <c:pt idx="13">
                  <c:v>14.02.2019</c:v>
                </c:pt>
                <c:pt idx="14">
                  <c:v>15.02.2019</c:v>
                </c:pt>
                <c:pt idx="15">
                  <c:v>16.02.2019</c:v>
                </c:pt>
                <c:pt idx="16">
                  <c:v>17.02.2019</c:v>
                </c:pt>
                <c:pt idx="17">
                  <c:v>18.02.2019</c:v>
                </c:pt>
                <c:pt idx="18">
                  <c:v>19.02.2019</c:v>
                </c:pt>
                <c:pt idx="19">
                  <c:v>20.02.2019</c:v>
                </c:pt>
                <c:pt idx="20">
                  <c:v>21.02.2019</c:v>
                </c:pt>
                <c:pt idx="21">
                  <c:v>22.02.2019</c:v>
                </c:pt>
                <c:pt idx="22">
                  <c:v>23.02.2019</c:v>
                </c:pt>
                <c:pt idx="23">
                  <c:v>24.02.2019</c:v>
                </c:pt>
                <c:pt idx="24">
                  <c:v>25.02.2019</c:v>
                </c:pt>
                <c:pt idx="25">
                  <c:v>26.02.2019</c:v>
                </c:pt>
                <c:pt idx="26">
                  <c:v>27.02.2019</c:v>
                </c:pt>
                <c:pt idx="27">
                  <c:v>28.02.2019</c:v>
                </c:pt>
              </c:strCache>
            </c:strRef>
          </c:cat>
          <c:val>
            <c:numRef>
              <c:f>Sheet1!$B$2:$B$29</c:f>
              <c:numCache>
                <c:formatCode>General</c:formatCode>
                <c:ptCount val="28"/>
                <c:pt idx="0">
                  <c:v>27711</c:v>
                </c:pt>
                <c:pt idx="1">
                  <c:v>27718</c:v>
                </c:pt>
                <c:pt idx="2">
                  <c:v>27714</c:v>
                </c:pt>
                <c:pt idx="3">
                  <c:v>27711</c:v>
                </c:pt>
                <c:pt idx="4">
                  <c:v>27711</c:v>
                </c:pt>
                <c:pt idx="5">
                  <c:v>27713</c:v>
                </c:pt>
                <c:pt idx="6">
                  <c:v>27715</c:v>
                </c:pt>
                <c:pt idx="7">
                  <c:v>27713</c:v>
                </c:pt>
                <c:pt idx="8">
                  <c:v>27715</c:v>
                </c:pt>
                <c:pt idx="9">
                  <c:v>27712</c:v>
                </c:pt>
                <c:pt idx="10">
                  <c:v>27717</c:v>
                </c:pt>
                <c:pt idx="11">
                  <c:v>27720</c:v>
                </c:pt>
                <c:pt idx="12">
                  <c:v>27725</c:v>
                </c:pt>
                <c:pt idx="13">
                  <c:v>27720</c:v>
                </c:pt>
                <c:pt idx="14">
                  <c:v>27719</c:v>
                </c:pt>
                <c:pt idx="15">
                  <c:v>27716</c:v>
                </c:pt>
                <c:pt idx="16">
                  <c:v>27720</c:v>
                </c:pt>
                <c:pt idx="17">
                  <c:v>27729</c:v>
                </c:pt>
                <c:pt idx="18">
                  <c:v>27739</c:v>
                </c:pt>
                <c:pt idx="19">
                  <c:v>27749</c:v>
                </c:pt>
                <c:pt idx="20">
                  <c:v>27775</c:v>
                </c:pt>
                <c:pt idx="21">
                  <c:v>27800</c:v>
                </c:pt>
                <c:pt idx="22">
                  <c:v>27865</c:v>
                </c:pt>
                <c:pt idx="23">
                  <c:v>27948</c:v>
                </c:pt>
                <c:pt idx="24">
                  <c:v>27982</c:v>
                </c:pt>
                <c:pt idx="25">
                  <c:v>28014</c:v>
                </c:pt>
                <c:pt idx="26">
                  <c:v>28045</c:v>
                </c:pt>
                <c:pt idx="27">
                  <c:v>28068</c:v>
                </c:pt>
              </c:numCache>
            </c:numRef>
          </c:val>
          <c:smooth val="0"/>
          <c:extLst>
            <c:ext xmlns:c16="http://schemas.microsoft.com/office/drawing/2014/chart" uri="{C3380CC4-5D6E-409C-BE32-E72D297353CC}">
              <c16:uniqueId val="{00000000-541B-41EA-8DA0-7036B79C9B5B}"/>
            </c:ext>
          </c:extLst>
        </c:ser>
        <c:dLbls>
          <c:showLegendKey val="0"/>
          <c:showVal val="0"/>
          <c:showCatName val="0"/>
          <c:showSerName val="0"/>
          <c:showPercent val="0"/>
          <c:showBubbleSize val="0"/>
        </c:dLbls>
        <c:smooth val="0"/>
        <c:axId val="469400560"/>
        <c:axId val="469406136"/>
      </c:lineChart>
      <c:catAx>
        <c:axId val="46940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06136"/>
        <c:crosses val="autoZero"/>
        <c:auto val="1"/>
        <c:lblAlgn val="ctr"/>
        <c:lblOffset val="100"/>
        <c:noMultiLvlLbl val="0"/>
      </c:catAx>
      <c:valAx>
        <c:axId val="46940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0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Sheet1!$A$2:$A$29</c:f>
              <c:strCache>
                <c:ptCount val="28"/>
                <c:pt idx="0">
                  <c:v>01.02.2019</c:v>
                </c:pt>
                <c:pt idx="1">
                  <c:v>02.02.2019</c:v>
                </c:pt>
                <c:pt idx="2">
                  <c:v>03.02.2019</c:v>
                </c:pt>
                <c:pt idx="3">
                  <c:v>04.02.2019</c:v>
                </c:pt>
                <c:pt idx="4">
                  <c:v>05.02.2019</c:v>
                </c:pt>
                <c:pt idx="5">
                  <c:v>06.02.2019</c:v>
                </c:pt>
                <c:pt idx="6">
                  <c:v>07.02.2019</c:v>
                </c:pt>
                <c:pt idx="7">
                  <c:v>08.02.2019</c:v>
                </c:pt>
                <c:pt idx="8">
                  <c:v>09.02.2019</c:v>
                </c:pt>
                <c:pt idx="9">
                  <c:v>10.02.2019</c:v>
                </c:pt>
                <c:pt idx="10">
                  <c:v>11.02.2019</c:v>
                </c:pt>
                <c:pt idx="11">
                  <c:v>12.02.2019</c:v>
                </c:pt>
                <c:pt idx="12">
                  <c:v>13.02.2019</c:v>
                </c:pt>
                <c:pt idx="13">
                  <c:v>14.02.2019</c:v>
                </c:pt>
                <c:pt idx="14">
                  <c:v>15.02.2019</c:v>
                </c:pt>
                <c:pt idx="15">
                  <c:v>16.02.2019</c:v>
                </c:pt>
                <c:pt idx="16">
                  <c:v>17.02.2019</c:v>
                </c:pt>
                <c:pt idx="17">
                  <c:v>18.02.2019</c:v>
                </c:pt>
                <c:pt idx="18">
                  <c:v>19.02.2019</c:v>
                </c:pt>
                <c:pt idx="19">
                  <c:v>20.02.2019</c:v>
                </c:pt>
                <c:pt idx="20">
                  <c:v>21.02.2019</c:v>
                </c:pt>
                <c:pt idx="21">
                  <c:v>22.02.2019</c:v>
                </c:pt>
                <c:pt idx="22">
                  <c:v>23.02.2019</c:v>
                </c:pt>
                <c:pt idx="23">
                  <c:v>24.02.2019</c:v>
                </c:pt>
                <c:pt idx="24">
                  <c:v>25.02.2019</c:v>
                </c:pt>
                <c:pt idx="25">
                  <c:v>26.02.2019</c:v>
                </c:pt>
                <c:pt idx="26">
                  <c:v>27.02.2019</c:v>
                </c:pt>
                <c:pt idx="27">
                  <c:v>28.02.2019</c:v>
                </c:pt>
              </c:strCache>
            </c:strRef>
          </c:cat>
          <c:val>
            <c:numRef>
              <c:f>Sheet1!$B$2:$B$29</c:f>
              <c:numCache>
                <c:formatCode>General</c:formatCode>
                <c:ptCount val="28"/>
                <c:pt idx="0">
                  <c:v>12248</c:v>
                </c:pt>
                <c:pt idx="1">
                  <c:v>8375</c:v>
                </c:pt>
                <c:pt idx="2">
                  <c:v>7187</c:v>
                </c:pt>
                <c:pt idx="3">
                  <c:v>7003</c:v>
                </c:pt>
                <c:pt idx="4">
                  <c:v>8430</c:v>
                </c:pt>
                <c:pt idx="5">
                  <c:v>13422</c:v>
                </c:pt>
                <c:pt idx="6">
                  <c:v>8544</c:v>
                </c:pt>
                <c:pt idx="7">
                  <c:v>6288</c:v>
                </c:pt>
                <c:pt idx="8">
                  <c:v>6875</c:v>
                </c:pt>
                <c:pt idx="9">
                  <c:v>6896</c:v>
                </c:pt>
                <c:pt idx="10">
                  <c:v>14185</c:v>
                </c:pt>
                <c:pt idx="11">
                  <c:v>10576</c:v>
                </c:pt>
                <c:pt idx="12">
                  <c:v>12212</c:v>
                </c:pt>
                <c:pt idx="13">
                  <c:v>11901</c:v>
                </c:pt>
                <c:pt idx="14">
                  <c:v>8754</c:v>
                </c:pt>
                <c:pt idx="15">
                  <c:v>8676</c:v>
                </c:pt>
                <c:pt idx="16">
                  <c:v>15928</c:v>
                </c:pt>
                <c:pt idx="17">
                  <c:v>24123</c:v>
                </c:pt>
                <c:pt idx="18">
                  <c:v>27367</c:v>
                </c:pt>
                <c:pt idx="19">
                  <c:v>53432</c:v>
                </c:pt>
                <c:pt idx="20">
                  <c:v>87856</c:v>
                </c:pt>
                <c:pt idx="21">
                  <c:v>90041</c:v>
                </c:pt>
                <c:pt idx="22">
                  <c:v>682300</c:v>
                </c:pt>
                <c:pt idx="23">
                  <c:v>559592</c:v>
                </c:pt>
                <c:pt idx="24">
                  <c:v>480069</c:v>
                </c:pt>
                <c:pt idx="25">
                  <c:v>364919</c:v>
                </c:pt>
                <c:pt idx="26">
                  <c:v>292821</c:v>
                </c:pt>
                <c:pt idx="27">
                  <c:v>261356</c:v>
                </c:pt>
              </c:numCache>
            </c:numRef>
          </c:val>
          <c:smooth val="0"/>
          <c:extLst>
            <c:ext xmlns:c16="http://schemas.microsoft.com/office/drawing/2014/chart" uri="{C3380CC4-5D6E-409C-BE32-E72D297353CC}">
              <c16:uniqueId val="{00000000-1D0C-415A-81A8-7040FAEDFC08}"/>
            </c:ext>
          </c:extLst>
        </c:ser>
        <c:dLbls>
          <c:showLegendKey val="0"/>
          <c:showVal val="0"/>
          <c:showCatName val="0"/>
          <c:showSerName val="0"/>
          <c:showPercent val="0"/>
          <c:showBubbleSize val="0"/>
        </c:dLbls>
        <c:smooth val="0"/>
        <c:axId val="469410072"/>
        <c:axId val="469401216"/>
      </c:lineChart>
      <c:catAx>
        <c:axId val="46941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01216"/>
        <c:crosses val="autoZero"/>
        <c:auto val="1"/>
        <c:lblAlgn val="ctr"/>
        <c:lblOffset val="100"/>
        <c:noMultiLvlLbl val="0"/>
      </c:catAx>
      <c:valAx>
        <c:axId val="46940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1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Sheet1!$A$2:$A$29</c:f>
              <c:strCache>
                <c:ptCount val="28"/>
                <c:pt idx="0">
                  <c:v>01.02.2019</c:v>
                </c:pt>
                <c:pt idx="1">
                  <c:v>02.02.2019</c:v>
                </c:pt>
                <c:pt idx="2">
                  <c:v>03.02.2019</c:v>
                </c:pt>
                <c:pt idx="3">
                  <c:v>04.02.2019</c:v>
                </c:pt>
                <c:pt idx="4">
                  <c:v>05.02.2019</c:v>
                </c:pt>
                <c:pt idx="5">
                  <c:v>06.02.2019</c:v>
                </c:pt>
                <c:pt idx="6">
                  <c:v>07.02.2019</c:v>
                </c:pt>
                <c:pt idx="7">
                  <c:v>08.02.2019</c:v>
                </c:pt>
                <c:pt idx="8">
                  <c:v>09.02.2019</c:v>
                </c:pt>
                <c:pt idx="9">
                  <c:v>10.02.2019</c:v>
                </c:pt>
                <c:pt idx="10">
                  <c:v>11.02.2019</c:v>
                </c:pt>
                <c:pt idx="11">
                  <c:v>12.02.2019</c:v>
                </c:pt>
                <c:pt idx="12">
                  <c:v>13.02.2019</c:v>
                </c:pt>
                <c:pt idx="13">
                  <c:v>14.02.2019</c:v>
                </c:pt>
                <c:pt idx="14">
                  <c:v>15.02.2019</c:v>
                </c:pt>
                <c:pt idx="15">
                  <c:v>16.02.2019</c:v>
                </c:pt>
                <c:pt idx="16">
                  <c:v>17.02.2019</c:v>
                </c:pt>
                <c:pt idx="17">
                  <c:v>18.02.2019</c:v>
                </c:pt>
                <c:pt idx="18">
                  <c:v>19.02.2019</c:v>
                </c:pt>
                <c:pt idx="19">
                  <c:v>20.02.2019</c:v>
                </c:pt>
                <c:pt idx="20">
                  <c:v>21.02.2019</c:v>
                </c:pt>
                <c:pt idx="21">
                  <c:v>22.02.2019</c:v>
                </c:pt>
                <c:pt idx="22">
                  <c:v>23.02.2019</c:v>
                </c:pt>
                <c:pt idx="23">
                  <c:v>24.02.2019</c:v>
                </c:pt>
                <c:pt idx="24">
                  <c:v>25.02.2019</c:v>
                </c:pt>
                <c:pt idx="25">
                  <c:v>26.02.2019</c:v>
                </c:pt>
                <c:pt idx="26">
                  <c:v>27.02.2019</c:v>
                </c:pt>
                <c:pt idx="27">
                  <c:v>28.02.2019</c:v>
                </c:pt>
              </c:strCache>
            </c:strRef>
          </c:cat>
          <c:val>
            <c:numRef>
              <c:f>Sheet1!$B$2:$B$29</c:f>
              <c:numCache>
                <c:formatCode>General</c:formatCode>
                <c:ptCount val="28"/>
                <c:pt idx="0">
                  <c:v>639</c:v>
                </c:pt>
                <c:pt idx="1">
                  <c:v>347</c:v>
                </c:pt>
                <c:pt idx="2">
                  <c:v>306</c:v>
                </c:pt>
                <c:pt idx="3">
                  <c:v>526</c:v>
                </c:pt>
                <c:pt idx="4">
                  <c:v>533</c:v>
                </c:pt>
                <c:pt idx="5">
                  <c:v>1031</c:v>
                </c:pt>
                <c:pt idx="6">
                  <c:v>592</c:v>
                </c:pt>
                <c:pt idx="7">
                  <c:v>295</c:v>
                </c:pt>
                <c:pt idx="8">
                  <c:v>359</c:v>
                </c:pt>
                <c:pt idx="9">
                  <c:v>209</c:v>
                </c:pt>
                <c:pt idx="10">
                  <c:v>711</c:v>
                </c:pt>
                <c:pt idx="11">
                  <c:v>664</c:v>
                </c:pt>
                <c:pt idx="12">
                  <c:v>580</c:v>
                </c:pt>
                <c:pt idx="13">
                  <c:v>617</c:v>
                </c:pt>
                <c:pt idx="14">
                  <c:v>450</c:v>
                </c:pt>
                <c:pt idx="15">
                  <c:v>316</c:v>
                </c:pt>
                <c:pt idx="16">
                  <c:v>634</c:v>
                </c:pt>
                <c:pt idx="17">
                  <c:v>1314</c:v>
                </c:pt>
                <c:pt idx="18">
                  <c:v>2115</c:v>
                </c:pt>
                <c:pt idx="19">
                  <c:v>3279</c:v>
                </c:pt>
                <c:pt idx="20">
                  <c:v>4946</c:v>
                </c:pt>
                <c:pt idx="21">
                  <c:v>4597</c:v>
                </c:pt>
                <c:pt idx="22">
                  <c:v>16285</c:v>
                </c:pt>
                <c:pt idx="23">
                  <c:v>14774</c:v>
                </c:pt>
                <c:pt idx="24">
                  <c:v>10223</c:v>
                </c:pt>
                <c:pt idx="25">
                  <c:v>8251</c:v>
                </c:pt>
                <c:pt idx="26">
                  <c:v>7424</c:v>
                </c:pt>
                <c:pt idx="27">
                  <c:v>5936</c:v>
                </c:pt>
              </c:numCache>
            </c:numRef>
          </c:val>
          <c:smooth val="0"/>
          <c:extLst>
            <c:ext xmlns:c16="http://schemas.microsoft.com/office/drawing/2014/chart" uri="{C3380CC4-5D6E-409C-BE32-E72D297353CC}">
              <c16:uniqueId val="{00000000-C3C8-4A88-847D-6DE0E177AABD}"/>
            </c:ext>
          </c:extLst>
        </c:ser>
        <c:dLbls>
          <c:showLegendKey val="0"/>
          <c:showVal val="0"/>
          <c:showCatName val="0"/>
          <c:showSerName val="0"/>
          <c:showPercent val="0"/>
          <c:showBubbleSize val="0"/>
        </c:dLbls>
        <c:smooth val="0"/>
        <c:axId val="469417288"/>
        <c:axId val="469412696"/>
      </c:lineChart>
      <c:catAx>
        <c:axId val="469417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12696"/>
        <c:crosses val="autoZero"/>
        <c:auto val="1"/>
        <c:lblAlgn val="ctr"/>
        <c:lblOffset val="100"/>
        <c:noMultiLvlLbl val="0"/>
      </c:catAx>
      <c:valAx>
        <c:axId val="46941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1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Sheet1!$A$2:$A$29</c:f>
              <c:strCache>
                <c:ptCount val="28"/>
                <c:pt idx="0">
                  <c:v>01.02.2019</c:v>
                </c:pt>
                <c:pt idx="1">
                  <c:v>02.02.2019</c:v>
                </c:pt>
                <c:pt idx="2">
                  <c:v>03.02.2019</c:v>
                </c:pt>
                <c:pt idx="3">
                  <c:v>04.02.2019</c:v>
                </c:pt>
                <c:pt idx="4">
                  <c:v>05.02.2019</c:v>
                </c:pt>
                <c:pt idx="5">
                  <c:v>06.02.2019</c:v>
                </c:pt>
                <c:pt idx="6">
                  <c:v>07.02.2019</c:v>
                </c:pt>
                <c:pt idx="7">
                  <c:v>08.02.2019</c:v>
                </c:pt>
                <c:pt idx="8">
                  <c:v>09.02.2019</c:v>
                </c:pt>
                <c:pt idx="9">
                  <c:v>10.02.2019</c:v>
                </c:pt>
                <c:pt idx="10">
                  <c:v>11.02.2019</c:v>
                </c:pt>
                <c:pt idx="11">
                  <c:v>12.02.2019</c:v>
                </c:pt>
                <c:pt idx="12">
                  <c:v>13.02.2019</c:v>
                </c:pt>
                <c:pt idx="13">
                  <c:v>14.02.2019</c:v>
                </c:pt>
                <c:pt idx="14">
                  <c:v>15.02.2019</c:v>
                </c:pt>
                <c:pt idx="15">
                  <c:v>16.02.2019</c:v>
                </c:pt>
                <c:pt idx="16">
                  <c:v>17.02.2019</c:v>
                </c:pt>
                <c:pt idx="17">
                  <c:v>18.02.2019</c:v>
                </c:pt>
                <c:pt idx="18">
                  <c:v>19.02.2019</c:v>
                </c:pt>
                <c:pt idx="19">
                  <c:v>20.02.2019</c:v>
                </c:pt>
                <c:pt idx="20">
                  <c:v>21.02.2019</c:v>
                </c:pt>
                <c:pt idx="21">
                  <c:v>22.02.2019</c:v>
                </c:pt>
                <c:pt idx="22">
                  <c:v>23.02.2019</c:v>
                </c:pt>
                <c:pt idx="23">
                  <c:v>24.02.2019</c:v>
                </c:pt>
                <c:pt idx="24">
                  <c:v>25.02.2019</c:v>
                </c:pt>
                <c:pt idx="25">
                  <c:v>26.02.2019</c:v>
                </c:pt>
                <c:pt idx="26">
                  <c:v>27.02.2019</c:v>
                </c:pt>
                <c:pt idx="27">
                  <c:v>28.02.2019</c:v>
                </c:pt>
              </c:strCache>
            </c:strRef>
          </c:cat>
          <c:val>
            <c:numRef>
              <c:f>Sheet1!$B$2:$B$29</c:f>
              <c:numCache>
                <c:formatCode>General</c:formatCode>
                <c:ptCount val="28"/>
                <c:pt idx="0">
                  <c:v>1392</c:v>
                </c:pt>
                <c:pt idx="1">
                  <c:v>868</c:v>
                </c:pt>
                <c:pt idx="2">
                  <c:v>536</c:v>
                </c:pt>
                <c:pt idx="3">
                  <c:v>1171</c:v>
                </c:pt>
                <c:pt idx="4">
                  <c:v>1225</c:v>
                </c:pt>
                <c:pt idx="5">
                  <c:v>2271</c:v>
                </c:pt>
                <c:pt idx="6">
                  <c:v>1173</c:v>
                </c:pt>
                <c:pt idx="7">
                  <c:v>563</c:v>
                </c:pt>
                <c:pt idx="8">
                  <c:v>378</c:v>
                </c:pt>
                <c:pt idx="9">
                  <c:v>393</c:v>
                </c:pt>
                <c:pt idx="10">
                  <c:v>1225</c:v>
                </c:pt>
                <c:pt idx="11">
                  <c:v>716</c:v>
                </c:pt>
                <c:pt idx="12">
                  <c:v>1690</c:v>
                </c:pt>
                <c:pt idx="13">
                  <c:v>1553</c:v>
                </c:pt>
                <c:pt idx="14">
                  <c:v>915</c:v>
                </c:pt>
                <c:pt idx="15">
                  <c:v>890</c:v>
                </c:pt>
                <c:pt idx="16">
                  <c:v>1981</c:v>
                </c:pt>
                <c:pt idx="17">
                  <c:v>3282</c:v>
                </c:pt>
                <c:pt idx="18">
                  <c:v>5384</c:v>
                </c:pt>
                <c:pt idx="19">
                  <c:v>11453</c:v>
                </c:pt>
                <c:pt idx="20">
                  <c:v>11828</c:v>
                </c:pt>
                <c:pt idx="21">
                  <c:v>14272</c:v>
                </c:pt>
                <c:pt idx="22">
                  <c:v>105708</c:v>
                </c:pt>
                <c:pt idx="23">
                  <c:v>88676</c:v>
                </c:pt>
                <c:pt idx="24">
                  <c:v>64048</c:v>
                </c:pt>
                <c:pt idx="25">
                  <c:v>50503</c:v>
                </c:pt>
                <c:pt idx="26">
                  <c:v>39858</c:v>
                </c:pt>
                <c:pt idx="27">
                  <c:v>33736</c:v>
                </c:pt>
              </c:numCache>
            </c:numRef>
          </c:val>
          <c:smooth val="0"/>
          <c:extLst>
            <c:ext xmlns:c16="http://schemas.microsoft.com/office/drawing/2014/chart" uri="{C3380CC4-5D6E-409C-BE32-E72D297353CC}">
              <c16:uniqueId val="{00000000-54EC-42FD-A530-AA97633D3626}"/>
            </c:ext>
          </c:extLst>
        </c:ser>
        <c:dLbls>
          <c:showLegendKey val="0"/>
          <c:showVal val="0"/>
          <c:showCatName val="0"/>
          <c:showSerName val="0"/>
          <c:showPercent val="0"/>
          <c:showBubbleSize val="0"/>
        </c:dLbls>
        <c:smooth val="0"/>
        <c:axId val="469418928"/>
        <c:axId val="469411056"/>
      </c:lineChart>
      <c:catAx>
        <c:axId val="46941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11056"/>
        <c:crosses val="autoZero"/>
        <c:auto val="1"/>
        <c:lblAlgn val="ctr"/>
        <c:lblOffset val="100"/>
        <c:noMultiLvlLbl val="0"/>
      </c:catAx>
      <c:valAx>
        <c:axId val="46941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1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32</c:v>
                </c:pt>
              </c:numCache>
            </c:numRef>
          </c:val>
          <c:extLst>
            <c:ext xmlns:c16="http://schemas.microsoft.com/office/drawing/2014/chart" uri="{C3380CC4-5D6E-409C-BE32-E72D297353CC}">
              <c16:uniqueId val="{00000000-F18E-45C3-A8C8-9577EC2631A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49</c:v>
                </c:pt>
              </c:numCache>
            </c:numRef>
          </c:val>
          <c:extLst>
            <c:ext xmlns:c16="http://schemas.microsoft.com/office/drawing/2014/chart" uri="{C3380CC4-5D6E-409C-BE32-E72D297353CC}">
              <c16:uniqueId val="{00000001-F18E-45C3-A8C8-9577EC2631A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32</c:v>
                </c:pt>
              </c:numCache>
            </c:numRef>
          </c:val>
          <c:extLst>
            <c:ext xmlns:c16="http://schemas.microsoft.com/office/drawing/2014/chart" uri="{C3380CC4-5D6E-409C-BE32-E72D297353CC}">
              <c16:uniqueId val="{00000002-F18E-45C3-A8C8-9577EC2631AC}"/>
            </c:ext>
          </c:extLst>
        </c:ser>
        <c:dLbls>
          <c:showLegendKey val="0"/>
          <c:showVal val="0"/>
          <c:showCatName val="0"/>
          <c:showSerName val="0"/>
          <c:showPercent val="0"/>
          <c:showBubbleSize val="0"/>
        </c:dLbls>
        <c:gapWidth val="150"/>
        <c:overlap val="100"/>
        <c:axId val="469430080"/>
        <c:axId val="469428768"/>
      </c:barChart>
      <c:catAx>
        <c:axId val="46943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28768"/>
        <c:crosses val="autoZero"/>
        <c:auto val="1"/>
        <c:lblAlgn val="ctr"/>
        <c:lblOffset val="100"/>
        <c:noMultiLvlLbl val="0"/>
      </c:catAx>
      <c:valAx>
        <c:axId val="469428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43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EC6B6-A629-4157-8532-9909FDD3E21D}"/>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12B9BB32-4587-4FC5-980C-68FE66F76DC5}"/>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083548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5288D-A30F-4CA6-817E-D004324B8553}"/>
              </a:ext>
            </a:extLst>
          </p:cNvPr>
          <p:cNvSpPr>
            <a:spLocks noGrp="1"/>
          </p:cNvSpPr>
          <p:nvPr>
            <p:ph type="title"/>
          </p:nvPr>
        </p:nvSpPr>
        <p:spPr/>
        <p:txBody>
          <a:bodyPr/>
          <a:lstStyle/>
          <a:p>
            <a:r>
              <a:rPr lang="en-US"/>
              <a:t>Facebook Profil - Potenz.Reichw.,Aktive Nutzer,I-Rate,Fans | NDR Kultur</a:t>
            </a:r>
          </a:p>
        </p:txBody>
      </p:sp>
      <p:graphicFrame>
        <p:nvGraphicFramePr>
          <p:cNvPr id="5" name="Table Placeholder 4">
            <a:extLst>
              <a:ext uri="{FF2B5EF4-FFF2-40B4-BE49-F238E27FC236}">
                <a16:creationId xmlns:a16="http://schemas.microsoft.com/office/drawing/2014/main" id="{ECC43C2A-593F-48E4-A0B0-463233685C44}"/>
              </a:ext>
            </a:extLst>
          </p:cNvPr>
          <p:cNvGraphicFramePr>
            <a:graphicFrameLocks noGrp="1"/>
          </p:cNvGraphicFramePr>
          <p:nvPr>
            <p:ph type="tbl" sz="quarter" idx="13"/>
            <p:extLst>
              <p:ext uri="{D42A27DB-BD31-4B8C-83A1-F6EECF244321}">
                <p14:modId xmlns:p14="http://schemas.microsoft.com/office/powerpoint/2010/main" val="1343383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96372921"/>
                    </a:ext>
                  </a:extLst>
                </a:gridCol>
                <a:gridCol w="1645920">
                  <a:extLst>
                    <a:ext uri="{9D8B030D-6E8A-4147-A177-3AD203B41FA5}">
                      <a16:colId xmlns:a16="http://schemas.microsoft.com/office/drawing/2014/main" val="800512384"/>
                    </a:ext>
                  </a:extLst>
                </a:gridCol>
                <a:gridCol w="1645920">
                  <a:extLst>
                    <a:ext uri="{9D8B030D-6E8A-4147-A177-3AD203B41FA5}">
                      <a16:colId xmlns:a16="http://schemas.microsoft.com/office/drawing/2014/main" val="868729091"/>
                    </a:ext>
                  </a:extLst>
                </a:gridCol>
                <a:gridCol w="1234440">
                  <a:extLst>
                    <a:ext uri="{9D8B030D-6E8A-4147-A177-3AD203B41FA5}">
                      <a16:colId xmlns:a16="http://schemas.microsoft.com/office/drawing/2014/main" val="3606394820"/>
                    </a:ext>
                  </a:extLst>
                </a:gridCol>
                <a:gridCol w="1234440">
                  <a:extLst>
                    <a:ext uri="{9D8B030D-6E8A-4147-A177-3AD203B41FA5}">
                      <a16:colId xmlns:a16="http://schemas.microsoft.com/office/drawing/2014/main" val="3846069258"/>
                    </a:ext>
                  </a:extLst>
                </a:gridCol>
                <a:gridCol w="822960">
                  <a:extLst>
                    <a:ext uri="{9D8B030D-6E8A-4147-A177-3AD203B41FA5}">
                      <a16:colId xmlns:a16="http://schemas.microsoft.com/office/drawing/2014/main" val="948867356"/>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858563609"/>
                  </a:ext>
                </a:extLst>
              </a:tr>
              <a:tr h="370840">
                <a:tc>
                  <a:txBody>
                    <a:bodyPr/>
                    <a:lstStyle/>
                    <a:p>
                      <a:r>
                        <a:rPr lang="en-US" sz="1000"/>
                        <a:t>NDR Kultur</a:t>
                      </a:r>
                    </a:p>
                  </a:txBody>
                  <a:tcPr/>
                </a:tc>
                <a:tc>
                  <a:txBody>
                    <a:bodyPr/>
                    <a:lstStyle/>
                    <a:p>
                      <a:r>
                        <a:rPr lang="en-US" sz="1000"/>
                        <a:t>110406</a:t>
                      </a:r>
                    </a:p>
                  </a:txBody>
                  <a:tcPr/>
                </a:tc>
                <a:tc>
                  <a:txBody>
                    <a:bodyPr/>
                    <a:lstStyle/>
                    <a:p>
                      <a:r>
                        <a:rPr lang="en-US" sz="1000"/>
                        <a:t>0</a:t>
                      </a:r>
                    </a:p>
                  </a:txBody>
                  <a:tcPr/>
                </a:tc>
                <a:tc>
                  <a:txBody>
                    <a:bodyPr/>
                    <a:lstStyle/>
                    <a:p>
                      <a:r>
                        <a:rPr lang="en-US" sz="1000"/>
                        <a:t>3141</a:t>
                      </a:r>
                    </a:p>
                  </a:txBody>
                  <a:tcPr/>
                </a:tc>
                <a:tc>
                  <a:txBody>
                    <a:bodyPr/>
                    <a:lstStyle/>
                    <a:p>
                      <a:r>
                        <a:rPr lang="en-US" sz="1000"/>
                        <a:t>4.8 %</a:t>
                      </a:r>
                    </a:p>
                  </a:txBody>
                  <a:tcPr/>
                </a:tc>
                <a:tc>
                  <a:txBody>
                    <a:bodyPr/>
                    <a:lstStyle/>
                    <a:p>
                      <a:r>
                        <a:rPr lang="en-US" sz="1000"/>
                        <a:t>28068</a:t>
                      </a:r>
                    </a:p>
                  </a:txBody>
                  <a:tcPr/>
                </a:tc>
                <a:extLst>
                  <a:ext uri="{0D108BD9-81ED-4DB2-BD59-A6C34878D82A}">
                    <a16:rowId xmlns:a16="http://schemas.microsoft.com/office/drawing/2014/main" val="4134565752"/>
                  </a:ext>
                </a:extLst>
              </a:tr>
            </a:tbl>
          </a:graphicData>
        </a:graphic>
      </p:graphicFrame>
      <p:sp>
        <p:nvSpPr>
          <p:cNvPr id="4" name="Text Placeholder 3">
            <a:extLst>
              <a:ext uri="{FF2B5EF4-FFF2-40B4-BE49-F238E27FC236}">
                <a16:creationId xmlns:a16="http://schemas.microsoft.com/office/drawing/2014/main" id="{852B66EA-CE23-4419-A92D-512A634BE231}"/>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630013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2D191-27AE-4169-A810-C4092548E969}"/>
              </a:ext>
            </a:extLst>
          </p:cNvPr>
          <p:cNvSpPr>
            <a:spLocks noGrp="1"/>
          </p:cNvSpPr>
          <p:nvPr>
            <p:ph type="title"/>
          </p:nvPr>
        </p:nvSpPr>
        <p:spPr/>
        <p:txBody>
          <a:bodyPr/>
          <a:lstStyle/>
          <a:p>
            <a:r>
              <a:rPr lang="en-US"/>
              <a:t>Facebook Anzahl Post, Reaktionen (Kommentare, Shares, Likes) - FB Insights | NDR Kultur</a:t>
            </a:r>
          </a:p>
        </p:txBody>
      </p:sp>
      <p:graphicFrame>
        <p:nvGraphicFramePr>
          <p:cNvPr id="5" name="Table Placeholder 4">
            <a:extLst>
              <a:ext uri="{FF2B5EF4-FFF2-40B4-BE49-F238E27FC236}">
                <a16:creationId xmlns:a16="http://schemas.microsoft.com/office/drawing/2014/main" id="{34B3D7BE-9ABD-45A8-969B-D6B22C419161}"/>
              </a:ext>
            </a:extLst>
          </p:cNvPr>
          <p:cNvGraphicFramePr>
            <a:graphicFrameLocks noGrp="1"/>
          </p:cNvGraphicFramePr>
          <p:nvPr>
            <p:ph type="tbl" sz="quarter" idx="13"/>
            <p:extLst>
              <p:ext uri="{D42A27DB-BD31-4B8C-83A1-F6EECF244321}">
                <p14:modId xmlns:p14="http://schemas.microsoft.com/office/powerpoint/2010/main" val="1093298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63524737"/>
                    </a:ext>
                  </a:extLst>
                </a:gridCol>
                <a:gridCol w="1234440">
                  <a:extLst>
                    <a:ext uri="{9D8B030D-6E8A-4147-A177-3AD203B41FA5}">
                      <a16:colId xmlns:a16="http://schemas.microsoft.com/office/drawing/2014/main" val="4021479406"/>
                    </a:ext>
                  </a:extLst>
                </a:gridCol>
                <a:gridCol w="1234440">
                  <a:extLst>
                    <a:ext uri="{9D8B030D-6E8A-4147-A177-3AD203B41FA5}">
                      <a16:colId xmlns:a16="http://schemas.microsoft.com/office/drawing/2014/main" val="2141306699"/>
                    </a:ext>
                  </a:extLst>
                </a:gridCol>
                <a:gridCol w="1234440">
                  <a:extLst>
                    <a:ext uri="{9D8B030D-6E8A-4147-A177-3AD203B41FA5}">
                      <a16:colId xmlns:a16="http://schemas.microsoft.com/office/drawing/2014/main" val="842951052"/>
                    </a:ext>
                  </a:extLst>
                </a:gridCol>
                <a:gridCol w="1234440">
                  <a:extLst>
                    <a:ext uri="{9D8B030D-6E8A-4147-A177-3AD203B41FA5}">
                      <a16:colId xmlns:a16="http://schemas.microsoft.com/office/drawing/2014/main" val="3634784262"/>
                    </a:ext>
                  </a:extLst>
                </a:gridCol>
                <a:gridCol w="1234440">
                  <a:extLst>
                    <a:ext uri="{9D8B030D-6E8A-4147-A177-3AD203B41FA5}">
                      <a16:colId xmlns:a16="http://schemas.microsoft.com/office/drawing/2014/main" val="563991954"/>
                    </a:ext>
                  </a:extLst>
                </a:gridCol>
                <a:gridCol w="822960">
                  <a:extLst>
                    <a:ext uri="{9D8B030D-6E8A-4147-A177-3AD203B41FA5}">
                      <a16:colId xmlns:a16="http://schemas.microsoft.com/office/drawing/2014/main" val="1989710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100847027"/>
                  </a:ext>
                </a:extLst>
              </a:tr>
              <a:tr h="370840">
                <a:tc>
                  <a:txBody>
                    <a:bodyPr/>
                    <a:lstStyle/>
                    <a:p>
                      <a:r>
                        <a:rPr lang="en-US" sz="1000"/>
                        <a:t>NDR Kultur</a:t>
                      </a:r>
                    </a:p>
                  </a:txBody>
                  <a:tcPr/>
                </a:tc>
                <a:tc>
                  <a:txBody>
                    <a:bodyPr/>
                    <a:lstStyle/>
                    <a:p>
                      <a:r>
                        <a:rPr lang="en-US" sz="1000"/>
                        <a:t>28068</a:t>
                      </a:r>
                    </a:p>
                  </a:txBody>
                  <a:tcPr/>
                </a:tc>
                <a:tc>
                  <a:txBody>
                    <a:bodyPr/>
                    <a:lstStyle/>
                    <a:p>
                      <a:r>
                        <a:rPr lang="en-US" sz="1000"/>
                        <a:t>113</a:t>
                      </a:r>
                    </a:p>
                  </a:txBody>
                  <a:tcPr/>
                </a:tc>
                <a:tc>
                  <a:txBody>
                    <a:bodyPr/>
                    <a:lstStyle/>
                    <a:p>
                      <a:r>
                        <a:rPr lang="en-US" sz="1000"/>
                        <a:t>33540</a:t>
                      </a:r>
                    </a:p>
                  </a:txBody>
                  <a:tcPr/>
                </a:tc>
                <a:tc>
                  <a:txBody>
                    <a:bodyPr/>
                    <a:lstStyle/>
                    <a:p>
                      <a:r>
                        <a:rPr lang="en-US" sz="1000"/>
                        <a:t>1747</a:t>
                      </a:r>
                    </a:p>
                  </a:txBody>
                  <a:tcPr/>
                </a:tc>
                <a:tc>
                  <a:txBody>
                    <a:bodyPr/>
                    <a:lstStyle/>
                    <a:p>
                      <a:r>
                        <a:rPr lang="en-US" sz="1000"/>
                        <a:t>8754</a:t>
                      </a:r>
                    </a:p>
                  </a:txBody>
                  <a:tcPr/>
                </a:tc>
                <a:tc>
                  <a:txBody>
                    <a:bodyPr/>
                    <a:lstStyle/>
                    <a:p>
                      <a:r>
                        <a:rPr lang="en-US" sz="1000"/>
                        <a:t>29372</a:t>
                      </a:r>
                    </a:p>
                  </a:txBody>
                  <a:tcPr/>
                </a:tc>
                <a:extLst>
                  <a:ext uri="{0D108BD9-81ED-4DB2-BD59-A6C34878D82A}">
                    <a16:rowId xmlns:a16="http://schemas.microsoft.com/office/drawing/2014/main" val="166069046"/>
                  </a:ext>
                </a:extLst>
              </a:tr>
            </a:tbl>
          </a:graphicData>
        </a:graphic>
      </p:graphicFrame>
      <p:sp>
        <p:nvSpPr>
          <p:cNvPr id="4" name="Text Placeholder 3">
            <a:extLst>
              <a:ext uri="{FF2B5EF4-FFF2-40B4-BE49-F238E27FC236}">
                <a16:creationId xmlns:a16="http://schemas.microsoft.com/office/drawing/2014/main" id="{997ADF56-7D6D-4585-984E-E97C38A57C56}"/>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973026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18357-C080-4B92-8805-C0110B03105C}"/>
              </a:ext>
            </a:extLst>
          </p:cNvPr>
          <p:cNvSpPr>
            <a:spLocks noGrp="1"/>
          </p:cNvSpPr>
          <p:nvPr>
            <p:ph type="title"/>
          </p:nvPr>
        </p:nvSpPr>
        <p:spPr/>
        <p:txBody>
          <a:bodyPr/>
          <a:lstStyle/>
          <a:p>
            <a:r>
              <a:rPr lang="nn-NO"/>
              <a:t>Facebook Profil - Fans | NDR Kultur</a:t>
            </a:r>
            <a:endParaRPr lang="en-US"/>
          </a:p>
        </p:txBody>
      </p:sp>
      <p:graphicFrame>
        <p:nvGraphicFramePr>
          <p:cNvPr id="6" name="Chart Placeholder 5">
            <a:extLst>
              <a:ext uri="{FF2B5EF4-FFF2-40B4-BE49-F238E27FC236}">
                <a16:creationId xmlns:a16="http://schemas.microsoft.com/office/drawing/2014/main" id="{6998BC95-E306-48ED-A8C3-EF47351E68B2}"/>
              </a:ext>
            </a:extLst>
          </p:cNvPr>
          <p:cNvGraphicFramePr>
            <a:graphicFrameLocks noGrp="1"/>
          </p:cNvGraphicFramePr>
          <p:nvPr>
            <p:ph type="chart" sz="quarter" idx="13"/>
            <p:extLst>
              <p:ext uri="{D42A27DB-BD31-4B8C-83A1-F6EECF244321}">
                <p14:modId xmlns:p14="http://schemas.microsoft.com/office/powerpoint/2010/main" val="2377112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8C7773-29D1-44BC-A8F4-C2EE48BA582E}"/>
              </a:ext>
            </a:extLst>
          </p:cNvPr>
          <p:cNvSpPr>
            <a:spLocks noGrp="1"/>
          </p:cNvSpPr>
          <p:nvPr>
            <p:ph type="body" sz="quarter" idx="14"/>
          </p:nvPr>
        </p:nvSpPr>
        <p:spPr/>
        <p:txBody>
          <a:bodyPr/>
          <a:lstStyle/>
          <a:p>
            <a:r>
              <a:rPr lang="en-US"/>
              <a:t>01.02.2019 - 28.02.2019</a:t>
            </a:r>
          </a:p>
        </p:txBody>
      </p:sp>
      <p:sp>
        <p:nvSpPr>
          <p:cNvPr id="5" name="Footer Placeholder 4">
            <a:extLst>
              <a:ext uri="{FF2B5EF4-FFF2-40B4-BE49-F238E27FC236}">
                <a16:creationId xmlns:a16="http://schemas.microsoft.com/office/drawing/2014/main" id="{3D43CE21-5504-4B96-AA07-2F2F0BA1F0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3544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18EA-2D2A-46F5-8338-37FD73364247}"/>
              </a:ext>
            </a:extLst>
          </p:cNvPr>
          <p:cNvSpPr>
            <a:spLocks noGrp="1"/>
          </p:cNvSpPr>
          <p:nvPr>
            <p:ph type="title"/>
          </p:nvPr>
        </p:nvSpPr>
        <p:spPr/>
        <p:txBody>
          <a:bodyPr/>
          <a:lstStyle/>
          <a:p>
            <a:r>
              <a:rPr lang="de-DE"/>
              <a:t>Facebook Profil - Potenzielle Reichweite | NDR Kultur</a:t>
            </a:r>
            <a:endParaRPr lang="en-US"/>
          </a:p>
        </p:txBody>
      </p:sp>
      <p:graphicFrame>
        <p:nvGraphicFramePr>
          <p:cNvPr id="6" name="Chart Placeholder 5">
            <a:extLst>
              <a:ext uri="{FF2B5EF4-FFF2-40B4-BE49-F238E27FC236}">
                <a16:creationId xmlns:a16="http://schemas.microsoft.com/office/drawing/2014/main" id="{0700CB0D-2BC0-43C9-8752-20596CFBDEE1}"/>
              </a:ext>
            </a:extLst>
          </p:cNvPr>
          <p:cNvGraphicFramePr>
            <a:graphicFrameLocks noGrp="1"/>
          </p:cNvGraphicFramePr>
          <p:nvPr>
            <p:ph type="chart" sz="quarter" idx="13"/>
            <p:extLst>
              <p:ext uri="{D42A27DB-BD31-4B8C-83A1-F6EECF244321}">
                <p14:modId xmlns:p14="http://schemas.microsoft.com/office/powerpoint/2010/main" val="941612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710EA5-B148-4540-8BF3-2200CFC52D16}"/>
              </a:ext>
            </a:extLst>
          </p:cNvPr>
          <p:cNvSpPr>
            <a:spLocks noGrp="1"/>
          </p:cNvSpPr>
          <p:nvPr>
            <p:ph type="body" sz="quarter" idx="14"/>
          </p:nvPr>
        </p:nvSpPr>
        <p:spPr/>
        <p:txBody>
          <a:bodyPr/>
          <a:lstStyle/>
          <a:p>
            <a:r>
              <a:rPr lang="en-US"/>
              <a:t>01.02.2019 - 28.02.2019</a:t>
            </a:r>
          </a:p>
        </p:txBody>
      </p:sp>
      <p:sp>
        <p:nvSpPr>
          <p:cNvPr id="5" name="Footer Placeholder 4">
            <a:extLst>
              <a:ext uri="{FF2B5EF4-FFF2-40B4-BE49-F238E27FC236}">
                <a16:creationId xmlns:a16="http://schemas.microsoft.com/office/drawing/2014/main" id="{661FB5C0-458B-4123-B69D-96567E111B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881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38556-E030-4B2F-94BE-47A2AE5E2E32}"/>
              </a:ext>
            </a:extLst>
          </p:cNvPr>
          <p:cNvSpPr>
            <a:spLocks noGrp="1"/>
          </p:cNvSpPr>
          <p:nvPr>
            <p:ph type="title"/>
          </p:nvPr>
        </p:nvSpPr>
        <p:spPr/>
        <p:txBody>
          <a:bodyPr/>
          <a:lstStyle/>
          <a:p>
            <a:r>
              <a:rPr lang="en-US"/>
              <a:t>Facebook Profil - Aktive Nutzer | NDR Kultur</a:t>
            </a:r>
          </a:p>
        </p:txBody>
      </p:sp>
      <p:graphicFrame>
        <p:nvGraphicFramePr>
          <p:cNvPr id="6" name="Chart Placeholder 5">
            <a:extLst>
              <a:ext uri="{FF2B5EF4-FFF2-40B4-BE49-F238E27FC236}">
                <a16:creationId xmlns:a16="http://schemas.microsoft.com/office/drawing/2014/main" id="{6AD8A273-6BB7-4BC1-95D3-EE9FFD28B799}"/>
              </a:ext>
            </a:extLst>
          </p:cNvPr>
          <p:cNvGraphicFramePr>
            <a:graphicFrameLocks noGrp="1"/>
          </p:cNvGraphicFramePr>
          <p:nvPr>
            <p:ph type="chart" sz="quarter" idx="13"/>
            <p:extLst>
              <p:ext uri="{D42A27DB-BD31-4B8C-83A1-F6EECF244321}">
                <p14:modId xmlns:p14="http://schemas.microsoft.com/office/powerpoint/2010/main" val="179488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BAB03A-6C53-4549-8CD6-6161647ADA52}"/>
              </a:ext>
            </a:extLst>
          </p:cNvPr>
          <p:cNvSpPr>
            <a:spLocks noGrp="1"/>
          </p:cNvSpPr>
          <p:nvPr>
            <p:ph type="body" sz="quarter" idx="14"/>
          </p:nvPr>
        </p:nvSpPr>
        <p:spPr/>
        <p:txBody>
          <a:bodyPr/>
          <a:lstStyle/>
          <a:p>
            <a:r>
              <a:rPr lang="en-US"/>
              <a:t>01.02.2019 - 28.02.2019</a:t>
            </a:r>
          </a:p>
        </p:txBody>
      </p:sp>
      <p:sp>
        <p:nvSpPr>
          <p:cNvPr id="5" name="Footer Placeholder 4">
            <a:extLst>
              <a:ext uri="{FF2B5EF4-FFF2-40B4-BE49-F238E27FC236}">
                <a16:creationId xmlns:a16="http://schemas.microsoft.com/office/drawing/2014/main" id="{3E0D25AD-AB06-4B40-93C6-F3593D1E2D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965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EA653-B630-4B8A-B46F-1E536201FE96}"/>
              </a:ext>
            </a:extLst>
          </p:cNvPr>
          <p:cNvSpPr>
            <a:spLocks noGrp="1"/>
          </p:cNvSpPr>
          <p:nvPr>
            <p:ph type="title"/>
          </p:nvPr>
        </p:nvSpPr>
        <p:spPr/>
        <p:txBody>
          <a:bodyPr/>
          <a:lstStyle/>
          <a:p>
            <a:r>
              <a:rPr lang="en-US"/>
              <a:t>Facebook Profil - Video-Starts ab 10 Sek. | NDR Kultur</a:t>
            </a:r>
          </a:p>
        </p:txBody>
      </p:sp>
      <p:graphicFrame>
        <p:nvGraphicFramePr>
          <p:cNvPr id="6" name="Chart Placeholder 5">
            <a:extLst>
              <a:ext uri="{FF2B5EF4-FFF2-40B4-BE49-F238E27FC236}">
                <a16:creationId xmlns:a16="http://schemas.microsoft.com/office/drawing/2014/main" id="{0461F95E-B842-411A-8A48-D151310E2592}"/>
              </a:ext>
            </a:extLst>
          </p:cNvPr>
          <p:cNvGraphicFramePr>
            <a:graphicFrameLocks noGrp="1"/>
          </p:cNvGraphicFramePr>
          <p:nvPr>
            <p:ph type="chart" sz="quarter" idx="13"/>
            <p:extLst>
              <p:ext uri="{D42A27DB-BD31-4B8C-83A1-F6EECF244321}">
                <p14:modId xmlns:p14="http://schemas.microsoft.com/office/powerpoint/2010/main" val="4057898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182062-66C7-4278-85C6-345FA6F09BD7}"/>
              </a:ext>
            </a:extLst>
          </p:cNvPr>
          <p:cNvSpPr>
            <a:spLocks noGrp="1"/>
          </p:cNvSpPr>
          <p:nvPr>
            <p:ph type="body" sz="quarter" idx="14"/>
          </p:nvPr>
        </p:nvSpPr>
        <p:spPr/>
        <p:txBody>
          <a:bodyPr/>
          <a:lstStyle/>
          <a:p>
            <a:r>
              <a:rPr lang="en-US"/>
              <a:t>01.02.2019 - 28.02.2019</a:t>
            </a:r>
          </a:p>
        </p:txBody>
      </p:sp>
      <p:sp>
        <p:nvSpPr>
          <p:cNvPr id="5" name="Footer Placeholder 4">
            <a:extLst>
              <a:ext uri="{FF2B5EF4-FFF2-40B4-BE49-F238E27FC236}">
                <a16:creationId xmlns:a16="http://schemas.microsoft.com/office/drawing/2014/main" id="{768B5ACC-E4ED-4E34-A947-3776535C5E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029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04F20-577C-4425-8E5A-F1EF362C0B72}"/>
              </a:ext>
            </a:extLst>
          </p:cNvPr>
          <p:cNvSpPr>
            <a:spLocks noGrp="1"/>
          </p:cNvSpPr>
          <p:nvPr>
            <p:ph type="title"/>
          </p:nvPr>
        </p:nvSpPr>
        <p:spPr/>
        <p:txBody>
          <a:bodyPr/>
          <a:lstStyle/>
          <a:p>
            <a:r>
              <a:rPr lang="de-DE"/>
              <a:t>Facebook Profil - Durchschnitt Potenzi. Reichweite pro Tag | NDR Kultur</a:t>
            </a:r>
            <a:endParaRPr lang="en-US"/>
          </a:p>
        </p:txBody>
      </p:sp>
      <p:graphicFrame>
        <p:nvGraphicFramePr>
          <p:cNvPr id="5" name="Table Placeholder 4">
            <a:extLst>
              <a:ext uri="{FF2B5EF4-FFF2-40B4-BE49-F238E27FC236}">
                <a16:creationId xmlns:a16="http://schemas.microsoft.com/office/drawing/2014/main" id="{3D9823EC-C669-477E-93DC-26476DE82BB3}"/>
              </a:ext>
            </a:extLst>
          </p:cNvPr>
          <p:cNvGraphicFramePr>
            <a:graphicFrameLocks noGrp="1"/>
          </p:cNvGraphicFramePr>
          <p:nvPr>
            <p:ph type="tbl" sz="quarter" idx="13"/>
            <p:extLst>
              <p:ext uri="{D42A27DB-BD31-4B8C-83A1-F6EECF244321}">
                <p14:modId xmlns:p14="http://schemas.microsoft.com/office/powerpoint/2010/main" val="4137065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30227206"/>
                    </a:ext>
                  </a:extLst>
                </a:gridCol>
                <a:gridCol w="1645920">
                  <a:extLst>
                    <a:ext uri="{9D8B030D-6E8A-4147-A177-3AD203B41FA5}">
                      <a16:colId xmlns:a16="http://schemas.microsoft.com/office/drawing/2014/main" val="2536476214"/>
                    </a:ext>
                  </a:extLst>
                </a:gridCol>
                <a:gridCol w="1234440">
                  <a:extLst>
                    <a:ext uri="{9D8B030D-6E8A-4147-A177-3AD203B41FA5}">
                      <a16:colId xmlns:a16="http://schemas.microsoft.com/office/drawing/2014/main" val="536630662"/>
                    </a:ext>
                  </a:extLst>
                </a:gridCol>
                <a:gridCol w="1234440">
                  <a:extLst>
                    <a:ext uri="{9D8B030D-6E8A-4147-A177-3AD203B41FA5}">
                      <a16:colId xmlns:a16="http://schemas.microsoft.com/office/drawing/2014/main" val="301423816"/>
                    </a:ext>
                  </a:extLst>
                </a:gridCol>
                <a:gridCol w="1234440">
                  <a:extLst>
                    <a:ext uri="{9D8B030D-6E8A-4147-A177-3AD203B41FA5}">
                      <a16:colId xmlns:a16="http://schemas.microsoft.com/office/drawing/2014/main" val="2913795671"/>
                    </a:ext>
                  </a:extLst>
                </a:gridCol>
                <a:gridCol w="1234440">
                  <a:extLst>
                    <a:ext uri="{9D8B030D-6E8A-4147-A177-3AD203B41FA5}">
                      <a16:colId xmlns:a16="http://schemas.microsoft.com/office/drawing/2014/main" val="3715899934"/>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569068789"/>
                  </a:ext>
                </a:extLst>
              </a:tr>
              <a:tr h="370840">
                <a:tc>
                  <a:txBody>
                    <a:bodyPr/>
                    <a:lstStyle/>
                    <a:p>
                      <a:r>
                        <a:rPr lang="en-US" sz="1000"/>
                        <a:t>NDR Kultur</a:t>
                      </a:r>
                    </a:p>
                  </a:txBody>
                  <a:tcPr/>
                </a:tc>
                <a:tc>
                  <a:txBody>
                    <a:bodyPr/>
                    <a:lstStyle/>
                    <a:p>
                      <a:r>
                        <a:rPr lang="en-US" sz="1000"/>
                        <a:t>110406</a:t>
                      </a:r>
                    </a:p>
                  </a:txBody>
                  <a:tcPr/>
                </a:tc>
                <a:tc>
                  <a:txBody>
                    <a:bodyPr/>
                    <a:lstStyle/>
                    <a:p>
                      <a:r>
                        <a:rPr lang="en-US" sz="1000"/>
                        <a:t>21212</a:t>
                      </a:r>
                    </a:p>
                  </a:txBody>
                  <a:tcPr/>
                </a:tc>
                <a:tc>
                  <a:txBody>
                    <a:bodyPr/>
                    <a:lstStyle/>
                    <a:p>
                      <a:r>
                        <a:rPr lang="en-US" sz="1000"/>
                        <a:t>0</a:t>
                      </a:r>
                    </a:p>
                  </a:txBody>
                  <a:tcPr/>
                </a:tc>
                <a:tc>
                  <a:txBody>
                    <a:bodyPr/>
                    <a:lstStyle/>
                    <a:p>
                      <a:r>
                        <a:rPr lang="en-US" sz="1000"/>
                        <a:t>90001</a:t>
                      </a:r>
                    </a:p>
                  </a:txBody>
                  <a:tcPr/>
                </a:tc>
                <a:tc>
                  <a:txBody>
                    <a:bodyPr/>
                    <a:lstStyle/>
                    <a:p>
                      <a:r>
                        <a:rPr lang="en-US" sz="1000"/>
                        <a:t>110406</a:t>
                      </a:r>
                    </a:p>
                  </a:txBody>
                  <a:tcPr/>
                </a:tc>
                <a:extLst>
                  <a:ext uri="{0D108BD9-81ED-4DB2-BD59-A6C34878D82A}">
                    <a16:rowId xmlns:a16="http://schemas.microsoft.com/office/drawing/2014/main" val="42575318"/>
                  </a:ext>
                </a:extLst>
              </a:tr>
            </a:tbl>
          </a:graphicData>
        </a:graphic>
      </p:graphicFrame>
      <p:sp>
        <p:nvSpPr>
          <p:cNvPr id="4" name="Text Placeholder 3">
            <a:extLst>
              <a:ext uri="{FF2B5EF4-FFF2-40B4-BE49-F238E27FC236}">
                <a16:creationId xmlns:a16="http://schemas.microsoft.com/office/drawing/2014/main" id="{CA5D7D61-BBDA-466E-A028-E72CBFA9FE91}"/>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092255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3740F-786A-45A4-9846-6CB694D2DE1B}"/>
              </a:ext>
            </a:extLst>
          </p:cNvPr>
          <p:cNvSpPr>
            <a:spLocks noGrp="1"/>
          </p:cNvSpPr>
          <p:nvPr>
            <p:ph type="title"/>
          </p:nvPr>
        </p:nvSpPr>
        <p:spPr/>
        <p:txBody>
          <a:bodyPr/>
          <a:lstStyle/>
          <a:p>
            <a:r>
              <a:rPr lang="en-US"/>
              <a:t>Facebook Distributionstyp - FB Insights | NDR Kultur</a:t>
            </a:r>
          </a:p>
        </p:txBody>
      </p:sp>
      <p:graphicFrame>
        <p:nvGraphicFramePr>
          <p:cNvPr id="6" name="Chart Placeholder 5">
            <a:extLst>
              <a:ext uri="{FF2B5EF4-FFF2-40B4-BE49-F238E27FC236}">
                <a16:creationId xmlns:a16="http://schemas.microsoft.com/office/drawing/2014/main" id="{E72FE97D-1994-407A-B486-A1E30BA8E58F}"/>
              </a:ext>
            </a:extLst>
          </p:cNvPr>
          <p:cNvGraphicFramePr>
            <a:graphicFrameLocks noGrp="1"/>
          </p:cNvGraphicFramePr>
          <p:nvPr>
            <p:ph type="chart" sz="quarter" idx="13"/>
            <p:extLst>
              <p:ext uri="{D42A27DB-BD31-4B8C-83A1-F6EECF244321}">
                <p14:modId xmlns:p14="http://schemas.microsoft.com/office/powerpoint/2010/main" val="1946002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A2E720-7132-49B3-9F67-77213B92EC68}"/>
              </a:ext>
            </a:extLst>
          </p:cNvPr>
          <p:cNvSpPr>
            <a:spLocks noGrp="1"/>
          </p:cNvSpPr>
          <p:nvPr>
            <p:ph type="body" sz="quarter" idx="14"/>
          </p:nvPr>
        </p:nvSpPr>
        <p:spPr/>
        <p:txBody>
          <a:bodyPr/>
          <a:lstStyle/>
          <a:p>
            <a:r>
              <a:rPr lang="en-US"/>
              <a:t>01.02.2019 - 28.02.2019</a:t>
            </a:r>
          </a:p>
        </p:txBody>
      </p:sp>
      <p:sp>
        <p:nvSpPr>
          <p:cNvPr id="5" name="Footer Placeholder 4">
            <a:extLst>
              <a:ext uri="{FF2B5EF4-FFF2-40B4-BE49-F238E27FC236}">
                <a16:creationId xmlns:a16="http://schemas.microsoft.com/office/drawing/2014/main" id="{6D71C966-1AFC-4B88-93B5-4922656948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258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3C5D0-10BE-4867-A72E-31ED374B2005}"/>
              </a:ext>
            </a:extLst>
          </p:cNvPr>
          <p:cNvSpPr>
            <a:spLocks noGrp="1"/>
          </p:cNvSpPr>
          <p:nvPr>
            <p:ph type="title"/>
          </p:nvPr>
        </p:nvSpPr>
        <p:spPr/>
        <p:txBody>
          <a:bodyPr/>
          <a:lstStyle/>
          <a:p>
            <a:r>
              <a:rPr lang="en-US"/>
              <a:t>Facebook Distributionstyp - Tabelle - FB Insights | NDR Kultur</a:t>
            </a:r>
          </a:p>
        </p:txBody>
      </p:sp>
      <p:graphicFrame>
        <p:nvGraphicFramePr>
          <p:cNvPr id="5" name="Table Placeholder 4">
            <a:extLst>
              <a:ext uri="{FF2B5EF4-FFF2-40B4-BE49-F238E27FC236}">
                <a16:creationId xmlns:a16="http://schemas.microsoft.com/office/drawing/2014/main" id="{302A75ED-D4A7-477C-BBAE-95703CDAB5CA}"/>
              </a:ext>
            </a:extLst>
          </p:cNvPr>
          <p:cNvGraphicFramePr>
            <a:graphicFrameLocks noGrp="1"/>
          </p:cNvGraphicFramePr>
          <p:nvPr>
            <p:ph type="tbl" sz="quarter" idx="13"/>
            <p:extLst>
              <p:ext uri="{D42A27DB-BD31-4B8C-83A1-F6EECF244321}">
                <p14:modId xmlns:p14="http://schemas.microsoft.com/office/powerpoint/2010/main" val="3359265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2368031"/>
                    </a:ext>
                  </a:extLst>
                </a:gridCol>
                <a:gridCol w="1234440">
                  <a:extLst>
                    <a:ext uri="{9D8B030D-6E8A-4147-A177-3AD203B41FA5}">
                      <a16:colId xmlns:a16="http://schemas.microsoft.com/office/drawing/2014/main" val="4029694787"/>
                    </a:ext>
                  </a:extLst>
                </a:gridCol>
                <a:gridCol w="822960">
                  <a:extLst>
                    <a:ext uri="{9D8B030D-6E8A-4147-A177-3AD203B41FA5}">
                      <a16:colId xmlns:a16="http://schemas.microsoft.com/office/drawing/2014/main" val="1935255441"/>
                    </a:ext>
                  </a:extLst>
                </a:gridCol>
                <a:gridCol w="822960">
                  <a:extLst>
                    <a:ext uri="{9D8B030D-6E8A-4147-A177-3AD203B41FA5}">
                      <a16:colId xmlns:a16="http://schemas.microsoft.com/office/drawing/2014/main" val="1889156331"/>
                    </a:ext>
                  </a:extLst>
                </a:gridCol>
                <a:gridCol w="822960">
                  <a:extLst>
                    <a:ext uri="{9D8B030D-6E8A-4147-A177-3AD203B41FA5}">
                      <a16:colId xmlns:a16="http://schemas.microsoft.com/office/drawing/2014/main" val="731067522"/>
                    </a:ext>
                  </a:extLst>
                </a:gridCol>
                <a:gridCol w="822960">
                  <a:extLst>
                    <a:ext uri="{9D8B030D-6E8A-4147-A177-3AD203B41FA5}">
                      <a16:colId xmlns:a16="http://schemas.microsoft.com/office/drawing/2014/main" val="3914890637"/>
                    </a:ext>
                  </a:extLst>
                </a:gridCol>
                <a:gridCol w="822960">
                  <a:extLst>
                    <a:ext uri="{9D8B030D-6E8A-4147-A177-3AD203B41FA5}">
                      <a16:colId xmlns:a16="http://schemas.microsoft.com/office/drawing/2014/main" val="3700524988"/>
                    </a:ext>
                  </a:extLst>
                </a:gridCol>
                <a:gridCol w="822960">
                  <a:extLst>
                    <a:ext uri="{9D8B030D-6E8A-4147-A177-3AD203B41FA5}">
                      <a16:colId xmlns:a16="http://schemas.microsoft.com/office/drawing/2014/main" val="295669396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122842029"/>
                  </a:ext>
                </a:extLst>
              </a:tr>
              <a:tr h="370840">
                <a:tc>
                  <a:txBody>
                    <a:bodyPr/>
                    <a:lstStyle/>
                    <a:p>
                      <a:r>
                        <a:rPr lang="en-US" sz="1000"/>
                        <a:t>NDR Kultur</a:t>
                      </a:r>
                    </a:p>
                  </a:txBody>
                  <a:tcPr/>
                </a:tc>
                <a:tc>
                  <a:txBody>
                    <a:bodyPr/>
                    <a:lstStyle/>
                    <a:p>
                      <a:r>
                        <a:rPr lang="en-US" sz="1000"/>
                        <a:t>113</a:t>
                      </a:r>
                    </a:p>
                  </a:txBody>
                  <a:tcPr/>
                </a:tc>
                <a:tc>
                  <a:txBody>
                    <a:bodyPr/>
                    <a:lstStyle/>
                    <a:p>
                      <a:r>
                        <a:rPr lang="en-US" sz="1000"/>
                        <a:t>49</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61269824"/>
                  </a:ext>
                </a:extLst>
              </a:tr>
            </a:tbl>
          </a:graphicData>
        </a:graphic>
      </p:graphicFrame>
      <p:sp>
        <p:nvSpPr>
          <p:cNvPr id="4" name="Text Placeholder 3">
            <a:extLst>
              <a:ext uri="{FF2B5EF4-FFF2-40B4-BE49-F238E27FC236}">
                <a16:creationId xmlns:a16="http://schemas.microsoft.com/office/drawing/2014/main" id="{F29B043B-B41C-4A4A-A216-6C9E97FDC7EC}"/>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891845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ADDE-A0C5-497F-B5BE-77CF1872DE42}"/>
              </a:ext>
            </a:extLst>
          </p:cNvPr>
          <p:cNvSpPr>
            <a:spLocks noGrp="1"/>
          </p:cNvSpPr>
          <p:nvPr>
            <p:ph type="title"/>
          </p:nvPr>
        </p:nvSpPr>
        <p:spPr/>
        <p:txBody>
          <a:bodyPr/>
          <a:lstStyle/>
          <a:p>
            <a:r>
              <a:rPr lang="en-US"/>
              <a:t>Facebook Eigene Posts - Shares - Export | NDR Kultur - 1 of 7</a:t>
            </a:r>
          </a:p>
        </p:txBody>
      </p:sp>
      <p:graphicFrame>
        <p:nvGraphicFramePr>
          <p:cNvPr id="5" name="Table Placeholder 4">
            <a:extLst>
              <a:ext uri="{FF2B5EF4-FFF2-40B4-BE49-F238E27FC236}">
                <a16:creationId xmlns:a16="http://schemas.microsoft.com/office/drawing/2014/main" id="{3C213FED-600C-4D4E-AD42-688A4F6D39F3}"/>
              </a:ext>
            </a:extLst>
          </p:cNvPr>
          <p:cNvGraphicFramePr>
            <a:graphicFrameLocks noGrp="1"/>
          </p:cNvGraphicFramePr>
          <p:nvPr>
            <p:ph type="tbl" sz="quarter" idx="13"/>
            <p:extLst>
              <p:ext uri="{D42A27DB-BD31-4B8C-83A1-F6EECF244321}">
                <p14:modId xmlns:p14="http://schemas.microsoft.com/office/powerpoint/2010/main" val="1882987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57182081"/>
                    </a:ext>
                  </a:extLst>
                </a:gridCol>
                <a:gridCol w="822960">
                  <a:extLst>
                    <a:ext uri="{9D8B030D-6E8A-4147-A177-3AD203B41FA5}">
                      <a16:colId xmlns:a16="http://schemas.microsoft.com/office/drawing/2014/main" val="2654957901"/>
                    </a:ext>
                  </a:extLst>
                </a:gridCol>
                <a:gridCol w="822960">
                  <a:extLst>
                    <a:ext uri="{9D8B030D-6E8A-4147-A177-3AD203B41FA5}">
                      <a16:colId xmlns:a16="http://schemas.microsoft.com/office/drawing/2014/main" val="2989681134"/>
                    </a:ext>
                  </a:extLst>
                </a:gridCol>
                <a:gridCol w="822960">
                  <a:extLst>
                    <a:ext uri="{9D8B030D-6E8A-4147-A177-3AD203B41FA5}">
                      <a16:colId xmlns:a16="http://schemas.microsoft.com/office/drawing/2014/main" val="137605674"/>
                    </a:ext>
                  </a:extLst>
                </a:gridCol>
                <a:gridCol w="822960">
                  <a:extLst>
                    <a:ext uri="{9D8B030D-6E8A-4147-A177-3AD203B41FA5}">
                      <a16:colId xmlns:a16="http://schemas.microsoft.com/office/drawing/2014/main" val="3108262590"/>
                    </a:ext>
                  </a:extLst>
                </a:gridCol>
                <a:gridCol w="822960">
                  <a:extLst>
                    <a:ext uri="{9D8B030D-6E8A-4147-A177-3AD203B41FA5}">
                      <a16:colId xmlns:a16="http://schemas.microsoft.com/office/drawing/2014/main" val="1143085413"/>
                    </a:ext>
                  </a:extLst>
                </a:gridCol>
                <a:gridCol w="822960">
                  <a:extLst>
                    <a:ext uri="{9D8B030D-6E8A-4147-A177-3AD203B41FA5}">
                      <a16:colId xmlns:a16="http://schemas.microsoft.com/office/drawing/2014/main" val="3115546655"/>
                    </a:ext>
                  </a:extLst>
                </a:gridCol>
                <a:gridCol w="822960">
                  <a:extLst>
                    <a:ext uri="{9D8B030D-6E8A-4147-A177-3AD203B41FA5}">
                      <a16:colId xmlns:a16="http://schemas.microsoft.com/office/drawing/2014/main" val="372893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9467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- 2019-02-13 20:30:58 </a:t>
                      </a:r>
                      <a:r>
                        <a:rPr kumimoji="0" lang="de-DE" sz="1000" b="0" i="0" u="none" strike="noStrike" kern="1200" cap="none" spc="0" normalizeH="0" baseline="0" noProof="0">
                          <a:ln>
                            <a:noFill/>
                          </a:ln>
                          <a:solidFill>
                            <a:prstClr val="black"/>
                          </a:solidFill>
                          <a:effectLst/>
                          <a:uLnTx/>
                          <a:uFillTx/>
                          <a:latin typeface="+mn-lt"/>
                          <a:ea typeface="+mn-ea"/>
                          <a:cs typeface="+mn-cs"/>
                        </a:rPr>
                        <a:t> 
 Mode statt Müll! Der Luxemburger Georges Kieffer schneidert aus Altkleidern Second Hand Fashion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6751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- 2019-02-11 14:08:02 </a:t>
                      </a:r>
                      <a:r>
                        <a:rPr kumimoji="0" lang="de-DE" sz="1000" b="0" i="0" u="none" strike="noStrike" kern="1200" cap="none" spc="0" normalizeH="0" baseline="0" noProof="0">
                          <a:ln>
                            <a:noFill/>
                          </a:ln>
                          <a:solidFill>
                            <a:prstClr val="black"/>
                          </a:solidFill>
                          <a:effectLst/>
                          <a:uLnTx/>
                          <a:uFillTx/>
                          <a:latin typeface="+mn-lt"/>
                          <a:ea typeface="+mn-ea"/>
                          <a:cs typeface="+mn-cs"/>
                        </a:rPr>
                        <a:t> 
 Der Dokumentarfilm „Stiller Kamerad" begleitet zwei Soldaten und eine Soldatin, die unter Posttraumatischer Belastungsstörung leiden. Nachdem viele Therapie-Versuche gescheitert sind, machen sie bei der Arbeit mit Pferden zum ersten Mal Fortschritte.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439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- 2019-02-05 17:00:01 </a:t>
                      </a:r>
                      <a:r>
                        <a:rPr kumimoji="0" lang="de-DE" sz="1000" b="0" i="0" u="none" strike="noStrike" kern="1200" cap="none" spc="0" normalizeH="0" baseline="0" noProof="0">
                          <a:ln>
                            <a:noFill/>
                          </a:ln>
                          <a:solidFill>
                            <a:prstClr val="black"/>
                          </a:solidFill>
                          <a:effectLst/>
                          <a:uLnTx/>
                          <a:uFillTx/>
                          <a:latin typeface="+mn-lt"/>
                          <a:ea typeface="+mn-ea"/>
                          <a:cs typeface="+mn-cs"/>
                        </a:rPr>
                        <a:t> 
 Viele Soldaten, die im Auslandseinsatz waren, leiden unter einer posttraumatische Belastungsstörung. Eine Therapie mit Pferden kann helfen, ist aber nicht anerkannt.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092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- 2019-02-06 10:11:45 </a:t>
                      </a:r>
                      <a:r>
                        <a:rPr kumimoji="0" lang="de-DE" sz="1000" b="0" i="0" u="none" strike="noStrike" kern="1200" cap="none" spc="0" normalizeH="0" baseline="0" noProof="0">
                          <a:ln>
                            <a:noFill/>
                          </a:ln>
                          <a:solidFill>
                            <a:prstClr val="black"/>
                          </a:solidFill>
                          <a:effectLst/>
                          <a:uLnTx/>
                          <a:uFillTx/>
                          <a:latin typeface="+mn-lt"/>
                          <a:ea typeface="+mn-ea"/>
                          <a:cs typeface="+mn-cs"/>
                        </a:rPr>
                        <a:t> 
 Aus der Kategorie: Leichter gesagt als getan! 🤣 #digididam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9770363"/>
                  </a:ext>
                </a:extLst>
              </a:tr>
            </a:tbl>
          </a:graphicData>
        </a:graphic>
      </p:graphicFrame>
      <p:sp>
        <p:nvSpPr>
          <p:cNvPr id="4" name="Text Placeholder 3">
            <a:extLst>
              <a:ext uri="{FF2B5EF4-FFF2-40B4-BE49-F238E27FC236}">
                <a16:creationId xmlns:a16="http://schemas.microsoft.com/office/drawing/2014/main" id="{A83A8DD7-1DDA-4945-9C8A-1CF931E94755}"/>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25039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A3604-EDA3-47FF-BA8D-E418B0708724}"/>
              </a:ext>
            </a:extLst>
          </p:cNvPr>
          <p:cNvSpPr>
            <a:spLocks noGrp="1"/>
          </p:cNvSpPr>
          <p:nvPr>
            <p:ph type="title"/>
          </p:nvPr>
        </p:nvSpPr>
        <p:spPr/>
        <p:txBody>
          <a:bodyPr/>
          <a:lstStyle/>
          <a:p>
            <a:r>
              <a:rPr lang="en-US"/>
              <a:t>Facebook Eigene Posts - Shares - Export | NDR Kultur - 2 of 7</a:t>
            </a:r>
          </a:p>
        </p:txBody>
      </p:sp>
      <p:graphicFrame>
        <p:nvGraphicFramePr>
          <p:cNvPr id="5" name="Table Placeholder 4">
            <a:extLst>
              <a:ext uri="{FF2B5EF4-FFF2-40B4-BE49-F238E27FC236}">
                <a16:creationId xmlns:a16="http://schemas.microsoft.com/office/drawing/2014/main" id="{A4D39FEB-15B1-4D2B-A0F8-CAE3CDA4E282}"/>
              </a:ext>
            </a:extLst>
          </p:cNvPr>
          <p:cNvGraphicFramePr>
            <a:graphicFrameLocks noGrp="1"/>
          </p:cNvGraphicFramePr>
          <p:nvPr>
            <p:ph type="tbl" sz="quarter" idx="13"/>
            <p:extLst>
              <p:ext uri="{D42A27DB-BD31-4B8C-83A1-F6EECF244321}">
                <p14:modId xmlns:p14="http://schemas.microsoft.com/office/powerpoint/2010/main" val="2670761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03165712"/>
                    </a:ext>
                  </a:extLst>
                </a:gridCol>
                <a:gridCol w="822960">
                  <a:extLst>
                    <a:ext uri="{9D8B030D-6E8A-4147-A177-3AD203B41FA5}">
                      <a16:colId xmlns:a16="http://schemas.microsoft.com/office/drawing/2014/main" val="691731614"/>
                    </a:ext>
                  </a:extLst>
                </a:gridCol>
                <a:gridCol w="822960">
                  <a:extLst>
                    <a:ext uri="{9D8B030D-6E8A-4147-A177-3AD203B41FA5}">
                      <a16:colId xmlns:a16="http://schemas.microsoft.com/office/drawing/2014/main" val="1284850274"/>
                    </a:ext>
                  </a:extLst>
                </a:gridCol>
                <a:gridCol w="822960">
                  <a:extLst>
                    <a:ext uri="{9D8B030D-6E8A-4147-A177-3AD203B41FA5}">
                      <a16:colId xmlns:a16="http://schemas.microsoft.com/office/drawing/2014/main" val="4246060350"/>
                    </a:ext>
                  </a:extLst>
                </a:gridCol>
                <a:gridCol w="822960">
                  <a:extLst>
                    <a:ext uri="{9D8B030D-6E8A-4147-A177-3AD203B41FA5}">
                      <a16:colId xmlns:a16="http://schemas.microsoft.com/office/drawing/2014/main" val="1104627637"/>
                    </a:ext>
                  </a:extLst>
                </a:gridCol>
                <a:gridCol w="822960">
                  <a:extLst>
                    <a:ext uri="{9D8B030D-6E8A-4147-A177-3AD203B41FA5}">
                      <a16:colId xmlns:a16="http://schemas.microsoft.com/office/drawing/2014/main" val="4166467509"/>
                    </a:ext>
                  </a:extLst>
                </a:gridCol>
                <a:gridCol w="822960">
                  <a:extLst>
                    <a:ext uri="{9D8B030D-6E8A-4147-A177-3AD203B41FA5}">
                      <a16:colId xmlns:a16="http://schemas.microsoft.com/office/drawing/2014/main" val="494698489"/>
                    </a:ext>
                  </a:extLst>
                </a:gridCol>
                <a:gridCol w="822960">
                  <a:extLst>
                    <a:ext uri="{9D8B030D-6E8A-4147-A177-3AD203B41FA5}">
                      <a16:colId xmlns:a16="http://schemas.microsoft.com/office/drawing/2014/main" val="98980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28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- 2019-02-19 19:36:00 </a:t>
                      </a:r>
                      <a:r>
                        <a:rPr kumimoji="0" lang="de-DE" sz="1000" b="0" i="0" u="none" strike="noStrike" kern="1200" cap="none" spc="0" normalizeH="0" baseline="0" noProof="0">
                          <a:ln>
                            <a:noFill/>
                          </a:ln>
                          <a:solidFill>
                            <a:prstClr val="black"/>
                          </a:solidFill>
                          <a:effectLst/>
                          <a:uLnTx/>
                          <a:uFillTx/>
                          <a:latin typeface="+mn-lt"/>
                          <a:ea typeface="+mn-ea"/>
                          <a:cs typeface="+mn-cs"/>
                        </a:rPr>
                        <a:t> 
 Von Hamburg in die Pariser Modewelt. Karl Lagerfelds Sprüche sind unsterblich.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314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- 2019-02-21 12:04:34 </a:t>
                      </a:r>
                      <a:r>
                        <a:rPr kumimoji="0" lang="de-DE" sz="1000" b="0" i="0" u="none" strike="noStrike" kern="1200" cap="none" spc="0" normalizeH="0" baseline="0" noProof="0">
                          <a:ln>
                            <a:noFill/>
                          </a:ln>
                          <a:solidFill>
                            <a:prstClr val="black"/>
                          </a:solidFill>
                          <a:effectLst/>
                          <a:uLnTx/>
                          <a:uFillTx/>
                          <a:latin typeface="+mn-lt"/>
                          <a:ea typeface="+mn-ea"/>
                          <a:cs typeface="+mn-cs"/>
                        </a:rPr>
                        <a:t> 
 "Ohrwurm", "Fernweh" oder der norddeutsche "Tüdelbüdel" - zum heutigen Tag der Muttersprache fragen wir Sie: Welche Wörter finden Sie besonders?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612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 NDR Kultur - 2019-02-11 22:00:02 </a:t>
                      </a:r>
                      <a:r>
                        <a:rPr kumimoji="0" lang="nn-NO"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9082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- 2019-02-21 17:23:31 </a:t>
                      </a:r>
                      <a:r>
                        <a:rPr kumimoji="0" lang="de-DE" sz="1000" b="0" i="0" u="none" strike="noStrike" kern="1200" cap="none" spc="0" normalizeH="0" baseline="0" noProof="0">
                          <a:ln>
                            <a:noFill/>
                          </a:ln>
                          <a:solidFill>
                            <a:prstClr val="black"/>
                          </a:solidFill>
                          <a:effectLst/>
                          <a:uLnTx/>
                          <a:uFillTx/>
                          <a:latin typeface="+mn-lt"/>
                          <a:ea typeface="+mn-ea"/>
                          <a:cs typeface="+mn-cs"/>
                        </a:rPr>
                        <a:t> 
 "Ich bin glücklich, wenn diese Zeiten endlich vorbei sind und uns Dirigenten respektvoll behandeln - auch, wenn etwas passiert. Wir sind keine Maschinen." Orchestermusiker, wie Willi Hilgers, äußern sich kritisch zum Führungsstil von Daniel Barenboim - und das nicht mehr anonym.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9355375"/>
                  </a:ext>
                </a:extLst>
              </a:tr>
            </a:tbl>
          </a:graphicData>
        </a:graphic>
      </p:graphicFrame>
      <p:sp>
        <p:nvSpPr>
          <p:cNvPr id="4" name="Text Placeholder 3">
            <a:extLst>
              <a:ext uri="{FF2B5EF4-FFF2-40B4-BE49-F238E27FC236}">
                <a16:creationId xmlns:a16="http://schemas.microsoft.com/office/drawing/2014/main" id="{8FF2F286-7157-497D-8AFB-E7D2B04F5F0C}"/>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084794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32413-14DB-41AF-855D-957BB1255646}"/>
              </a:ext>
            </a:extLst>
          </p:cNvPr>
          <p:cNvSpPr>
            <a:spLocks noGrp="1"/>
          </p:cNvSpPr>
          <p:nvPr>
            <p:ph type="title"/>
          </p:nvPr>
        </p:nvSpPr>
        <p:spPr/>
        <p:txBody>
          <a:bodyPr/>
          <a:lstStyle/>
          <a:p>
            <a:r>
              <a:rPr lang="en-US"/>
              <a:t>Facebook Eigene Posts - Shares - Export | NDR Kultur - 3 of 7</a:t>
            </a:r>
          </a:p>
        </p:txBody>
      </p:sp>
      <p:graphicFrame>
        <p:nvGraphicFramePr>
          <p:cNvPr id="5" name="Table Placeholder 4">
            <a:extLst>
              <a:ext uri="{FF2B5EF4-FFF2-40B4-BE49-F238E27FC236}">
                <a16:creationId xmlns:a16="http://schemas.microsoft.com/office/drawing/2014/main" id="{F69FB706-09E1-47E2-BF20-FC4B7B29F4BC}"/>
              </a:ext>
            </a:extLst>
          </p:cNvPr>
          <p:cNvGraphicFramePr>
            <a:graphicFrameLocks noGrp="1"/>
          </p:cNvGraphicFramePr>
          <p:nvPr>
            <p:ph type="tbl" sz="quarter" idx="13"/>
            <p:extLst>
              <p:ext uri="{D42A27DB-BD31-4B8C-83A1-F6EECF244321}">
                <p14:modId xmlns:p14="http://schemas.microsoft.com/office/powerpoint/2010/main" val="747741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53201469"/>
                    </a:ext>
                  </a:extLst>
                </a:gridCol>
                <a:gridCol w="822960">
                  <a:extLst>
                    <a:ext uri="{9D8B030D-6E8A-4147-A177-3AD203B41FA5}">
                      <a16:colId xmlns:a16="http://schemas.microsoft.com/office/drawing/2014/main" val="1503694405"/>
                    </a:ext>
                  </a:extLst>
                </a:gridCol>
                <a:gridCol w="822960">
                  <a:extLst>
                    <a:ext uri="{9D8B030D-6E8A-4147-A177-3AD203B41FA5}">
                      <a16:colId xmlns:a16="http://schemas.microsoft.com/office/drawing/2014/main" val="2493096324"/>
                    </a:ext>
                  </a:extLst>
                </a:gridCol>
                <a:gridCol w="822960">
                  <a:extLst>
                    <a:ext uri="{9D8B030D-6E8A-4147-A177-3AD203B41FA5}">
                      <a16:colId xmlns:a16="http://schemas.microsoft.com/office/drawing/2014/main" val="4141248870"/>
                    </a:ext>
                  </a:extLst>
                </a:gridCol>
                <a:gridCol w="822960">
                  <a:extLst>
                    <a:ext uri="{9D8B030D-6E8A-4147-A177-3AD203B41FA5}">
                      <a16:colId xmlns:a16="http://schemas.microsoft.com/office/drawing/2014/main" val="858308744"/>
                    </a:ext>
                  </a:extLst>
                </a:gridCol>
                <a:gridCol w="822960">
                  <a:extLst>
                    <a:ext uri="{9D8B030D-6E8A-4147-A177-3AD203B41FA5}">
                      <a16:colId xmlns:a16="http://schemas.microsoft.com/office/drawing/2014/main" val="3915248622"/>
                    </a:ext>
                  </a:extLst>
                </a:gridCol>
                <a:gridCol w="822960">
                  <a:extLst>
                    <a:ext uri="{9D8B030D-6E8A-4147-A177-3AD203B41FA5}">
                      <a16:colId xmlns:a16="http://schemas.microsoft.com/office/drawing/2014/main" val="1320522053"/>
                    </a:ext>
                  </a:extLst>
                </a:gridCol>
                <a:gridCol w="822960">
                  <a:extLst>
                    <a:ext uri="{9D8B030D-6E8A-4147-A177-3AD203B41FA5}">
                      <a16:colId xmlns:a16="http://schemas.microsoft.com/office/drawing/2014/main" val="2689885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2869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- 2019-02-11 18:18:53 </a:t>
                      </a:r>
                      <a:r>
                        <a:rPr kumimoji="0" lang="de-DE" sz="1000" b="0" i="0" u="none" strike="noStrike" kern="1200" cap="none" spc="0" normalizeH="0" baseline="0" noProof="0">
                          <a:ln>
                            <a:noFill/>
                          </a:ln>
                          <a:solidFill>
                            <a:prstClr val="black"/>
                          </a:solidFill>
                          <a:effectLst/>
                          <a:uLnTx/>
                          <a:uFillTx/>
                          <a:latin typeface="+mn-lt"/>
                          <a:ea typeface="+mn-ea"/>
                          <a:cs typeface="+mn-cs"/>
                        </a:rPr>
                        <a:t> 
 Esther Bejarano überlebte Auschwitz - und erzählt von den Gräueltaten der NS-Zeit. Heute um 18:30 Uhr ist sie in Hamburg zu Gast, um Jugendlichen von ihren Erlebnissen in der Nazizeit zu berichten und Fragen zu beantworten. NDR.de überträgt im Livestream.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2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- 2019-02-19 11:31:21 </a:t>
                      </a:r>
                      <a:r>
                        <a:rPr kumimoji="0" lang="en-US" sz="1000" b="0" i="0" u="none" strike="noStrike" kern="1200" cap="none" spc="0" normalizeH="0" baseline="0" noProof="0">
                          <a:ln>
                            <a:noFill/>
                          </a:ln>
                          <a:solidFill>
                            <a:prstClr val="black"/>
                          </a:solidFill>
                          <a:effectLst/>
                          <a:uLnTx/>
                          <a:uFillTx/>
                          <a:latin typeface="+mn-lt"/>
                          <a:ea typeface="+mn-ea"/>
                          <a:cs typeface="+mn-cs"/>
                        </a:rPr>
                        <a:t> 
 Heutiges Tutorial: Musiker-Morgenroutine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191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- 2019-02-20 16:39:16 </a:t>
                      </a:r>
                      <a:r>
                        <a:rPr kumimoji="0" lang="de-DE" sz="1000" b="0" i="0" u="none" strike="noStrike" kern="1200" cap="none" spc="0" normalizeH="0" baseline="0" noProof="0">
                          <a:ln>
                            <a:noFill/>
                          </a:ln>
                          <a:solidFill>
                            <a:prstClr val="black"/>
                          </a:solidFill>
                          <a:effectLst/>
                          <a:uLnTx/>
                          <a:uFillTx/>
                          <a:latin typeface="+mn-lt"/>
                          <a:ea typeface="+mn-ea"/>
                          <a:cs typeface="+mn-cs"/>
                        </a:rPr>
                        <a:t> 
 Schön ist gleich schlank? Celeste Barber  und Melodie Michelberger wollen sich damit nicht zufrieden geben und kämpfen mit Witz gegen gängige Ideale.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6719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- 2019-02-13 09:45:05 </a:t>
                      </a:r>
                      <a:r>
                        <a:rPr kumimoji="0" lang="de-DE" sz="1000" b="0" i="0" u="none" strike="noStrike" kern="1200" cap="none" spc="0" normalizeH="0" baseline="0" noProof="0">
                          <a:ln>
                            <a:noFill/>
                          </a:ln>
                          <a:solidFill>
                            <a:prstClr val="black"/>
                          </a:solidFill>
                          <a:effectLst/>
                          <a:uLnTx/>
                          <a:uFillTx/>
                          <a:latin typeface="+mn-lt"/>
                          <a:ea typeface="+mn-ea"/>
                          <a:cs typeface="+mn-cs"/>
                        </a:rPr>
                        <a:t> 
 Bei einem Unfall verlor der Fotograf Umbo ein Auge. Warum das für seinen Beruf nur von Vorteil war, erzählte der Bauhaus-Schüler gerne: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6777976"/>
                  </a:ext>
                </a:extLst>
              </a:tr>
            </a:tbl>
          </a:graphicData>
        </a:graphic>
      </p:graphicFrame>
      <p:sp>
        <p:nvSpPr>
          <p:cNvPr id="4" name="Text Placeholder 3">
            <a:extLst>
              <a:ext uri="{FF2B5EF4-FFF2-40B4-BE49-F238E27FC236}">
                <a16:creationId xmlns:a16="http://schemas.microsoft.com/office/drawing/2014/main" id="{328518B9-C530-4993-ADC3-3507739D9A4D}"/>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479200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512C7-17FB-4F77-B4B9-1E1105DE6BF4}"/>
              </a:ext>
            </a:extLst>
          </p:cNvPr>
          <p:cNvSpPr>
            <a:spLocks noGrp="1"/>
          </p:cNvSpPr>
          <p:nvPr>
            <p:ph type="title"/>
          </p:nvPr>
        </p:nvSpPr>
        <p:spPr/>
        <p:txBody>
          <a:bodyPr/>
          <a:lstStyle/>
          <a:p>
            <a:r>
              <a:rPr lang="en-US"/>
              <a:t>Facebook Eigene Posts - Shares - Export | NDR Kultur - 4 of 7</a:t>
            </a:r>
          </a:p>
        </p:txBody>
      </p:sp>
      <p:graphicFrame>
        <p:nvGraphicFramePr>
          <p:cNvPr id="5" name="Table Placeholder 4">
            <a:extLst>
              <a:ext uri="{FF2B5EF4-FFF2-40B4-BE49-F238E27FC236}">
                <a16:creationId xmlns:a16="http://schemas.microsoft.com/office/drawing/2014/main" id="{02621126-1D37-426A-86F0-41D007B180BE}"/>
              </a:ext>
            </a:extLst>
          </p:cNvPr>
          <p:cNvGraphicFramePr>
            <a:graphicFrameLocks noGrp="1"/>
          </p:cNvGraphicFramePr>
          <p:nvPr>
            <p:ph type="tbl" sz="quarter" idx="13"/>
            <p:extLst>
              <p:ext uri="{D42A27DB-BD31-4B8C-83A1-F6EECF244321}">
                <p14:modId xmlns:p14="http://schemas.microsoft.com/office/powerpoint/2010/main" val="3540311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27670017"/>
                    </a:ext>
                  </a:extLst>
                </a:gridCol>
                <a:gridCol w="822960">
                  <a:extLst>
                    <a:ext uri="{9D8B030D-6E8A-4147-A177-3AD203B41FA5}">
                      <a16:colId xmlns:a16="http://schemas.microsoft.com/office/drawing/2014/main" val="3598748310"/>
                    </a:ext>
                  </a:extLst>
                </a:gridCol>
                <a:gridCol w="822960">
                  <a:extLst>
                    <a:ext uri="{9D8B030D-6E8A-4147-A177-3AD203B41FA5}">
                      <a16:colId xmlns:a16="http://schemas.microsoft.com/office/drawing/2014/main" val="3950353119"/>
                    </a:ext>
                  </a:extLst>
                </a:gridCol>
                <a:gridCol w="822960">
                  <a:extLst>
                    <a:ext uri="{9D8B030D-6E8A-4147-A177-3AD203B41FA5}">
                      <a16:colId xmlns:a16="http://schemas.microsoft.com/office/drawing/2014/main" val="1316479051"/>
                    </a:ext>
                  </a:extLst>
                </a:gridCol>
                <a:gridCol w="822960">
                  <a:extLst>
                    <a:ext uri="{9D8B030D-6E8A-4147-A177-3AD203B41FA5}">
                      <a16:colId xmlns:a16="http://schemas.microsoft.com/office/drawing/2014/main" val="1035122570"/>
                    </a:ext>
                  </a:extLst>
                </a:gridCol>
                <a:gridCol w="822960">
                  <a:extLst>
                    <a:ext uri="{9D8B030D-6E8A-4147-A177-3AD203B41FA5}">
                      <a16:colId xmlns:a16="http://schemas.microsoft.com/office/drawing/2014/main" val="200927828"/>
                    </a:ext>
                  </a:extLst>
                </a:gridCol>
                <a:gridCol w="822960">
                  <a:extLst>
                    <a:ext uri="{9D8B030D-6E8A-4147-A177-3AD203B41FA5}">
                      <a16:colId xmlns:a16="http://schemas.microsoft.com/office/drawing/2014/main" val="448648520"/>
                    </a:ext>
                  </a:extLst>
                </a:gridCol>
                <a:gridCol w="822960">
                  <a:extLst>
                    <a:ext uri="{9D8B030D-6E8A-4147-A177-3AD203B41FA5}">
                      <a16:colId xmlns:a16="http://schemas.microsoft.com/office/drawing/2014/main" val="269880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57208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- 2019-02-08 12:52:57 </a:t>
                      </a:r>
                      <a:r>
                        <a:rPr kumimoji="0" lang="de-DE" sz="1000" b="0" i="0" u="none" strike="noStrike" kern="1200" cap="none" spc="0" normalizeH="0" baseline="0" noProof="0">
                          <a:ln>
                            <a:noFill/>
                          </a:ln>
                          <a:solidFill>
                            <a:prstClr val="black"/>
                          </a:solidFill>
                          <a:effectLst/>
                          <a:uLnTx/>
                          <a:uFillTx/>
                          <a:latin typeface="+mn-lt"/>
                          <a:ea typeface="+mn-ea"/>
                          <a:cs typeface="+mn-cs"/>
                        </a:rPr>
                        <a:t> 
 "Appearances Can Be Deceiving" - im Brooklyn Museum eröffnet mit mehr als 300 Artefakten die bislang größte Frida Kahlo Ausstellung in den USA.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852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- 2019-02-19 13:15:12 </a:t>
                      </a:r>
                      <a:r>
                        <a:rPr kumimoji="0" lang="en-US" sz="1000" b="0" i="0" u="none" strike="noStrike" kern="1200" cap="none" spc="0" normalizeH="0" baseline="0" noProof="0">
                          <a:ln>
                            <a:noFill/>
                          </a:ln>
                          <a:solidFill>
                            <a:prstClr val="black"/>
                          </a:solidFill>
                          <a:effectLst/>
                          <a:uLnTx/>
                          <a:uFillTx/>
                          <a:latin typeface="+mn-lt"/>
                          <a:ea typeface="+mn-ea"/>
                          <a:cs typeface="+mn-cs"/>
                        </a:rPr>
                        <a:t> 
 Modezar Karl Lagerfeld ist tot.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955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- 2019-02-18 10:34:25 </a:t>
                      </a:r>
                      <a:r>
                        <a:rPr kumimoji="0" lang="de-DE" sz="1000" b="0" i="0" u="none" strike="noStrike" kern="1200" cap="none" spc="0" normalizeH="0" baseline="0" noProof="0">
                          <a:ln>
                            <a:noFill/>
                          </a:ln>
                          <a:solidFill>
                            <a:prstClr val="black"/>
                          </a:solidFill>
                          <a:effectLst/>
                          <a:uLnTx/>
                          <a:uFillTx/>
                          <a:latin typeface="+mn-lt"/>
                          <a:ea typeface="+mn-ea"/>
                          <a:cs typeface="+mn-cs"/>
                        </a:rPr>
                        <a:t> 
 Dieser Film hat auf der Berlinale - Berlin International Film Festival den Silbernen Bären erhalten. Völlig zu recht, finden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232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- 2019-02-06 20:26:00 </a:t>
                      </a:r>
                      <a:r>
                        <a:rPr kumimoji="0" lang="de-DE" sz="1000" b="0" i="0" u="none" strike="noStrike" kern="1200" cap="none" spc="0" normalizeH="0" baseline="0" noProof="0">
                          <a:ln>
                            <a:noFill/>
                          </a:ln>
                          <a:solidFill>
                            <a:prstClr val="black"/>
                          </a:solidFill>
                          <a:effectLst/>
                          <a:uLnTx/>
                          <a:uFillTx/>
                          <a:latin typeface="+mn-lt"/>
                          <a:ea typeface="+mn-ea"/>
                          <a:cs typeface="+mn-cs"/>
                        </a:rPr>
                        <a:t> 
 Vielleicht sind Sie in Norddeutschland ja auch schon ein Mal dem Klang einer Schnitger-Orgel begegnet. Wenn nicht, können Sie die Instrumente in unserer Reihe "Arp Schnitger: Ein Stradivari der Orgel" kennenlernen.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750685"/>
                  </a:ext>
                </a:extLst>
              </a:tr>
            </a:tbl>
          </a:graphicData>
        </a:graphic>
      </p:graphicFrame>
      <p:sp>
        <p:nvSpPr>
          <p:cNvPr id="4" name="Text Placeholder 3">
            <a:extLst>
              <a:ext uri="{FF2B5EF4-FFF2-40B4-BE49-F238E27FC236}">
                <a16:creationId xmlns:a16="http://schemas.microsoft.com/office/drawing/2014/main" id="{45801BD1-A331-4092-867E-2A16DEDC074D}"/>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10370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BF71E-21E5-4C7E-B459-49DB266E3BB8}"/>
              </a:ext>
            </a:extLst>
          </p:cNvPr>
          <p:cNvSpPr>
            <a:spLocks noGrp="1"/>
          </p:cNvSpPr>
          <p:nvPr>
            <p:ph type="title"/>
          </p:nvPr>
        </p:nvSpPr>
        <p:spPr/>
        <p:txBody>
          <a:bodyPr/>
          <a:lstStyle/>
          <a:p>
            <a:r>
              <a:rPr lang="en-US"/>
              <a:t>Facebook Eigene Posts - Shares - Export | NDR Kultur - 5 of 7</a:t>
            </a:r>
          </a:p>
        </p:txBody>
      </p:sp>
      <p:graphicFrame>
        <p:nvGraphicFramePr>
          <p:cNvPr id="5" name="Table Placeholder 4">
            <a:extLst>
              <a:ext uri="{FF2B5EF4-FFF2-40B4-BE49-F238E27FC236}">
                <a16:creationId xmlns:a16="http://schemas.microsoft.com/office/drawing/2014/main" id="{56ACAB90-FB71-4329-86F4-80C6448583FA}"/>
              </a:ext>
            </a:extLst>
          </p:cNvPr>
          <p:cNvGraphicFramePr>
            <a:graphicFrameLocks noGrp="1"/>
          </p:cNvGraphicFramePr>
          <p:nvPr>
            <p:ph type="tbl" sz="quarter" idx="13"/>
            <p:extLst>
              <p:ext uri="{D42A27DB-BD31-4B8C-83A1-F6EECF244321}">
                <p14:modId xmlns:p14="http://schemas.microsoft.com/office/powerpoint/2010/main" val="2534540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3685261"/>
                    </a:ext>
                  </a:extLst>
                </a:gridCol>
                <a:gridCol w="822960">
                  <a:extLst>
                    <a:ext uri="{9D8B030D-6E8A-4147-A177-3AD203B41FA5}">
                      <a16:colId xmlns:a16="http://schemas.microsoft.com/office/drawing/2014/main" val="1660483772"/>
                    </a:ext>
                  </a:extLst>
                </a:gridCol>
                <a:gridCol w="822960">
                  <a:extLst>
                    <a:ext uri="{9D8B030D-6E8A-4147-A177-3AD203B41FA5}">
                      <a16:colId xmlns:a16="http://schemas.microsoft.com/office/drawing/2014/main" val="2051285933"/>
                    </a:ext>
                  </a:extLst>
                </a:gridCol>
                <a:gridCol w="822960">
                  <a:extLst>
                    <a:ext uri="{9D8B030D-6E8A-4147-A177-3AD203B41FA5}">
                      <a16:colId xmlns:a16="http://schemas.microsoft.com/office/drawing/2014/main" val="2198640182"/>
                    </a:ext>
                  </a:extLst>
                </a:gridCol>
                <a:gridCol w="822960">
                  <a:extLst>
                    <a:ext uri="{9D8B030D-6E8A-4147-A177-3AD203B41FA5}">
                      <a16:colId xmlns:a16="http://schemas.microsoft.com/office/drawing/2014/main" val="1009290021"/>
                    </a:ext>
                  </a:extLst>
                </a:gridCol>
                <a:gridCol w="822960">
                  <a:extLst>
                    <a:ext uri="{9D8B030D-6E8A-4147-A177-3AD203B41FA5}">
                      <a16:colId xmlns:a16="http://schemas.microsoft.com/office/drawing/2014/main" val="2294259410"/>
                    </a:ext>
                  </a:extLst>
                </a:gridCol>
                <a:gridCol w="822960">
                  <a:extLst>
                    <a:ext uri="{9D8B030D-6E8A-4147-A177-3AD203B41FA5}">
                      <a16:colId xmlns:a16="http://schemas.microsoft.com/office/drawing/2014/main" val="682933373"/>
                    </a:ext>
                  </a:extLst>
                </a:gridCol>
                <a:gridCol w="822960">
                  <a:extLst>
                    <a:ext uri="{9D8B030D-6E8A-4147-A177-3AD203B41FA5}">
                      <a16:colId xmlns:a16="http://schemas.microsoft.com/office/drawing/2014/main" val="3929983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6891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- 2019-02-09 14:13:38 </a:t>
                      </a:r>
                      <a:r>
                        <a:rPr kumimoji="0" lang="de-DE" sz="1000" b="0" i="0" u="none" strike="noStrike" kern="1200" cap="none" spc="0" normalizeH="0" baseline="0" noProof="0">
                          <a:ln>
                            <a:noFill/>
                          </a:ln>
                          <a:solidFill>
                            <a:prstClr val="black"/>
                          </a:solidFill>
                          <a:effectLst/>
                          <a:uLnTx/>
                          <a:uFillTx/>
                          <a:latin typeface="+mn-lt"/>
                          <a:ea typeface="+mn-ea"/>
                          <a:cs typeface="+mn-cs"/>
                        </a:rPr>
                        <a:t> 
 Der französische Zeichner, Karikaturist und Kinderbuchautor Tomi Ungerer ist tot. Er starb im Alter von 87 Jahren in Irland im Haus seiner Tochter.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166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- 2019-02-07 11:25:43 </a:t>
                      </a:r>
                      <a:r>
                        <a:rPr kumimoji="0" lang="de-DE" sz="1000" b="0" i="0" u="none" strike="noStrike" kern="1200" cap="none" spc="0" normalizeH="0" baseline="0" noProof="0">
                          <a:ln>
                            <a:noFill/>
                          </a:ln>
                          <a:solidFill>
                            <a:prstClr val="black"/>
                          </a:solidFill>
                          <a:effectLst/>
                          <a:uLnTx/>
                          <a:uFillTx/>
                          <a:latin typeface="+mn-lt"/>
                          <a:ea typeface="+mn-ea"/>
                          <a:cs typeface="+mn-cs"/>
                        </a:rPr>
                        <a:t> 
 Und Grund 10 kommt jetzt von Ihnen: Welcher Song, welches Stück mit Saxofon ist besonders toll? Zum 125. Todestag von Adolphe Sax feiern wir "sein" Instrument.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995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- 2019-02-19 17:14:00 </a:t>
                      </a:r>
                      <a:r>
                        <a:rPr kumimoji="0" lang="de-DE" sz="1000" b="0" i="0" u="none" strike="noStrike" kern="1200" cap="none" spc="0" normalizeH="0" baseline="0" noProof="0">
                          <a:ln>
                            <a:noFill/>
                          </a:ln>
                          <a:solidFill>
                            <a:prstClr val="black"/>
                          </a:solidFill>
                          <a:effectLst/>
                          <a:uLnTx/>
                          <a:uFillTx/>
                          <a:latin typeface="+mn-lt"/>
                          <a:ea typeface="+mn-ea"/>
                          <a:cs typeface="+mn-cs"/>
                        </a:rPr>
                        <a:t> 
 Abgemagerte Frauen in absurdesten Posen. Aktivistinnen wie Melodie Michelberger und Celeste Barber entlarven die Scheinwelt auf Instagram und fordern: Weg mit dem negativen Selbst-Bild!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2747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- 2019-02-15 20:00:23 </a:t>
                      </a:r>
                      <a:r>
                        <a:rPr kumimoji="0" lang="de-DE" sz="1000" b="0" i="0" u="none" strike="noStrike" kern="1200" cap="none" spc="0" normalizeH="0" baseline="0" noProof="0">
                          <a:ln>
                            <a:noFill/>
                          </a:ln>
                          <a:solidFill>
                            <a:prstClr val="black"/>
                          </a:solidFill>
                          <a:effectLst/>
                          <a:uLnTx/>
                          <a:uFillTx/>
                          <a:latin typeface="+mn-lt"/>
                          <a:ea typeface="+mn-ea"/>
                          <a:cs typeface="+mn-cs"/>
                        </a:rPr>
                        <a:t> 
 100 Jahre Bauhaus: Das Fagus-Werk im Landkreis Hildesheim feiert das mit einer Ausstellung zu seiner Gründungsgeschichte.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1741901"/>
                  </a:ext>
                </a:extLst>
              </a:tr>
            </a:tbl>
          </a:graphicData>
        </a:graphic>
      </p:graphicFrame>
      <p:sp>
        <p:nvSpPr>
          <p:cNvPr id="4" name="Text Placeholder 3">
            <a:extLst>
              <a:ext uri="{FF2B5EF4-FFF2-40B4-BE49-F238E27FC236}">
                <a16:creationId xmlns:a16="http://schemas.microsoft.com/office/drawing/2014/main" id="{C3FAEB6A-D702-4210-94A9-47582D89C6D6}"/>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004721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C2FFE-FF69-4FBA-95FE-790C3242DB94}"/>
              </a:ext>
            </a:extLst>
          </p:cNvPr>
          <p:cNvSpPr>
            <a:spLocks noGrp="1"/>
          </p:cNvSpPr>
          <p:nvPr>
            <p:ph type="title"/>
          </p:nvPr>
        </p:nvSpPr>
        <p:spPr/>
        <p:txBody>
          <a:bodyPr/>
          <a:lstStyle/>
          <a:p>
            <a:r>
              <a:rPr lang="en-US"/>
              <a:t>Facebook Eigene Posts - Shares - Export | NDR Kultur - 6 of 7</a:t>
            </a:r>
          </a:p>
        </p:txBody>
      </p:sp>
      <p:graphicFrame>
        <p:nvGraphicFramePr>
          <p:cNvPr id="5" name="Table Placeholder 4">
            <a:extLst>
              <a:ext uri="{FF2B5EF4-FFF2-40B4-BE49-F238E27FC236}">
                <a16:creationId xmlns:a16="http://schemas.microsoft.com/office/drawing/2014/main" id="{DC1716CA-3FFA-4B3C-B9C0-A814DF1A6735}"/>
              </a:ext>
            </a:extLst>
          </p:cNvPr>
          <p:cNvGraphicFramePr>
            <a:graphicFrameLocks noGrp="1"/>
          </p:cNvGraphicFramePr>
          <p:nvPr>
            <p:ph type="tbl" sz="quarter" idx="13"/>
            <p:extLst>
              <p:ext uri="{D42A27DB-BD31-4B8C-83A1-F6EECF244321}">
                <p14:modId xmlns:p14="http://schemas.microsoft.com/office/powerpoint/2010/main" val="277792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33322539"/>
                    </a:ext>
                  </a:extLst>
                </a:gridCol>
                <a:gridCol w="822960">
                  <a:extLst>
                    <a:ext uri="{9D8B030D-6E8A-4147-A177-3AD203B41FA5}">
                      <a16:colId xmlns:a16="http://schemas.microsoft.com/office/drawing/2014/main" val="521884799"/>
                    </a:ext>
                  </a:extLst>
                </a:gridCol>
                <a:gridCol w="822960">
                  <a:extLst>
                    <a:ext uri="{9D8B030D-6E8A-4147-A177-3AD203B41FA5}">
                      <a16:colId xmlns:a16="http://schemas.microsoft.com/office/drawing/2014/main" val="2340358171"/>
                    </a:ext>
                  </a:extLst>
                </a:gridCol>
                <a:gridCol w="822960">
                  <a:extLst>
                    <a:ext uri="{9D8B030D-6E8A-4147-A177-3AD203B41FA5}">
                      <a16:colId xmlns:a16="http://schemas.microsoft.com/office/drawing/2014/main" val="3468696364"/>
                    </a:ext>
                  </a:extLst>
                </a:gridCol>
                <a:gridCol w="822960">
                  <a:extLst>
                    <a:ext uri="{9D8B030D-6E8A-4147-A177-3AD203B41FA5}">
                      <a16:colId xmlns:a16="http://schemas.microsoft.com/office/drawing/2014/main" val="1443184381"/>
                    </a:ext>
                  </a:extLst>
                </a:gridCol>
                <a:gridCol w="822960">
                  <a:extLst>
                    <a:ext uri="{9D8B030D-6E8A-4147-A177-3AD203B41FA5}">
                      <a16:colId xmlns:a16="http://schemas.microsoft.com/office/drawing/2014/main" val="4196410051"/>
                    </a:ext>
                  </a:extLst>
                </a:gridCol>
                <a:gridCol w="822960">
                  <a:extLst>
                    <a:ext uri="{9D8B030D-6E8A-4147-A177-3AD203B41FA5}">
                      <a16:colId xmlns:a16="http://schemas.microsoft.com/office/drawing/2014/main" val="1583784171"/>
                    </a:ext>
                  </a:extLst>
                </a:gridCol>
                <a:gridCol w="822960">
                  <a:extLst>
                    <a:ext uri="{9D8B030D-6E8A-4147-A177-3AD203B41FA5}">
                      <a16:colId xmlns:a16="http://schemas.microsoft.com/office/drawing/2014/main" val="289960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373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- 2019-02-06 12:56:26 </a:t>
                      </a:r>
                      <a:r>
                        <a:rPr kumimoji="0" lang="de-DE" sz="1000" b="0" i="0" u="none" strike="noStrike" kern="1200" cap="none" spc="0" normalizeH="0" baseline="0" noProof="0">
                          <a:ln>
                            <a:noFill/>
                          </a:ln>
                          <a:solidFill>
                            <a:prstClr val="black"/>
                          </a:solidFill>
                          <a:effectLst/>
                          <a:uLnTx/>
                          <a:uFillTx/>
                          <a:latin typeface="+mn-lt"/>
                          <a:ea typeface="+mn-ea"/>
                          <a:cs typeface="+mn-cs"/>
                        </a:rPr>
                        <a:t> 
 Bildung ist in Deutschland immer noch eine Frage der sozialen Herkunft. Eine wirkliche Chancengleichheit gibt es nicht. Aber es gibt Menschen, die für die Schülerinnen und Schüler kämpfen.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2888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- 2019-02-04 18:00:15 </a:t>
                      </a:r>
                      <a:r>
                        <a:rPr kumimoji="0" lang="de-DE" sz="1000" b="0" i="0" u="none" strike="noStrike" kern="1200" cap="none" spc="0" normalizeH="0" baseline="0" noProof="0">
                          <a:ln>
                            <a:noFill/>
                          </a:ln>
                          <a:solidFill>
                            <a:prstClr val="black"/>
                          </a:solidFill>
                          <a:effectLst/>
                          <a:uLnTx/>
                          <a:uFillTx/>
                          <a:latin typeface="+mn-lt"/>
                          <a:ea typeface="+mn-ea"/>
                          <a:cs typeface="+mn-cs"/>
                        </a:rPr>
                        <a:t> 
 Ein Computerprogramm soll in Zukunft den Erfolg von Büchern vorhersagen können. Sind also bald nur noch Bestseller auf dem Markt?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620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- 2019-02-25 16:51:10 </a:t>
                      </a:r>
                      <a:r>
                        <a:rPr kumimoji="0" lang="de-DE" sz="1000" b="0" i="0" u="none" strike="noStrike" kern="1200" cap="none" spc="0" normalizeH="0" baseline="0" noProof="0">
                          <a:ln>
                            <a:noFill/>
                          </a:ln>
                          <a:solidFill>
                            <a:prstClr val="black"/>
                          </a:solidFill>
                          <a:effectLst/>
                          <a:uLnTx/>
                          <a:uFillTx/>
                          <a:latin typeface="+mn-lt"/>
                          <a:ea typeface="+mn-ea"/>
                          <a:cs typeface="+mn-cs"/>
                        </a:rPr>
                        <a:t> 
 Immer wieder freitags: Schwänzen statt Schule, Klimarettung statt Matheunterricht. Wie stehen die Schulen zu den #FridaysForFuture-Demos?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297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- 2019-02-01 09:37:00 </a:t>
                      </a:r>
                      <a:r>
                        <a:rPr kumimoji="0" lang="de-DE" sz="1000" b="0" i="0" u="none" strike="noStrike" kern="1200" cap="none" spc="0" normalizeH="0" baseline="0" noProof="0">
                          <a:ln>
                            <a:noFill/>
                          </a:ln>
                          <a:solidFill>
                            <a:prstClr val="black"/>
                          </a:solidFill>
                          <a:effectLst/>
                          <a:uLnTx/>
                          <a:uFillTx/>
                          <a:latin typeface="+mn-lt"/>
                          <a:ea typeface="+mn-ea"/>
                          <a:cs typeface="+mn-cs"/>
                        </a:rPr>
                        <a:t> 
 Heute vor 75 Jahren ist der niederländische Maler Piet Mondrian gestorben. Seine Farben tanzen noch immer Boogie Woogie!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7960272"/>
                  </a:ext>
                </a:extLst>
              </a:tr>
            </a:tbl>
          </a:graphicData>
        </a:graphic>
      </p:graphicFrame>
      <p:sp>
        <p:nvSpPr>
          <p:cNvPr id="4" name="Text Placeholder 3">
            <a:extLst>
              <a:ext uri="{FF2B5EF4-FFF2-40B4-BE49-F238E27FC236}">
                <a16:creationId xmlns:a16="http://schemas.microsoft.com/office/drawing/2014/main" id="{3A85BF61-7E64-434A-B31D-E1AF9E68BD46}"/>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193627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79192-0AB9-4B53-83F7-77A90D245F2E}"/>
              </a:ext>
            </a:extLst>
          </p:cNvPr>
          <p:cNvSpPr>
            <a:spLocks noGrp="1"/>
          </p:cNvSpPr>
          <p:nvPr>
            <p:ph type="title"/>
          </p:nvPr>
        </p:nvSpPr>
        <p:spPr/>
        <p:txBody>
          <a:bodyPr/>
          <a:lstStyle/>
          <a:p>
            <a:r>
              <a:rPr lang="en-US"/>
              <a:t>Facebook Eigene Posts - Shares - Export | NDR Kultur - 7 of 7</a:t>
            </a:r>
          </a:p>
        </p:txBody>
      </p:sp>
      <p:graphicFrame>
        <p:nvGraphicFramePr>
          <p:cNvPr id="5" name="Table Placeholder 4">
            <a:extLst>
              <a:ext uri="{FF2B5EF4-FFF2-40B4-BE49-F238E27FC236}">
                <a16:creationId xmlns:a16="http://schemas.microsoft.com/office/drawing/2014/main" id="{CB8B9C52-6052-4987-8EB5-C171531D74DE}"/>
              </a:ext>
            </a:extLst>
          </p:cNvPr>
          <p:cNvGraphicFramePr>
            <a:graphicFrameLocks noGrp="1"/>
          </p:cNvGraphicFramePr>
          <p:nvPr>
            <p:ph type="tbl" sz="quarter" idx="13"/>
            <p:extLst>
              <p:ext uri="{D42A27DB-BD31-4B8C-83A1-F6EECF244321}">
                <p14:modId xmlns:p14="http://schemas.microsoft.com/office/powerpoint/2010/main" val="4241031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73716036"/>
                    </a:ext>
                  </a:extLst>
                </a:gridCol>
                <a:gridCol w="822960">
                  <a:extLst>
                    <a:ext uri="{9D8B030D-6E8A-4147-A177-3AD203B41FA5}">
                      <a16:colId xmlns:a16="http://schemas.microsoft.com/office/drawing/2014/main" val="2347810020"/>
                    </a:ext>
                  </a:extLst>
                </a:gridCol>
                <a:gridCol w="822960">
                  <a:extLst>
                    <a:ext uri="{9D8B030D-6E8A-4147-A177-3AD203B41FA5}">
                      <a16:colId xmlns:a16="http://schemas.microsoft.com/office/drawing/2014/main" val="1959714511"/>
                    </a:ext>
                  </a:extLst>
                </a:gridCol>
                <a:gridCol w="822960">
                  <a:extLst>
                    <a:ext uri="{9D8B030D-6E8A-4147-A177-3AD203B41FA5}">
                      <a16:colId xmlns:a16="http://schemas.microsoft.com/office/drawing/2014/main" val="3167108532"/>
                    </a:ext>
                  </a:extLst>
                </a:gridCol>
                <a:gridCol w="822960">
                  <a:extLst>
                    <a:ext uri="{9D8B030D-6E8A-4147-A177-3AD203B41FA5}">
                      <a16:colId xmlns:a16="http://schemas.microsoft.com/office/drawing/2014/main" val="2856115142"/>
                    </a:ext>
                  </a:extLst>
                </a:gridCol>
                <a:gridCol w="822960">
                  <a:extLst>
                    <a:ext uri="{9D8B030D-6E8A-4147-A177-3AD203B41FA5}">
                      <a16:colId xmlns:a16="http://schemas.microsoft.com/office/drawing/2014/main" val="1895521500"/>
                    </a:ext>
                  </a:extLst>
                </a:gridCol>
                <a:gridCol w="822960">
                  <a:extLst>
                    <a:ext uri="{9D8B030D-6E8A-4147-A177-3AD203B41FA5}">
                      <a16:colId xmlns:a16="http://schemas.microsoft.com/office/drawing/2014/main" val="1317113680"/>
                    </a:ext>
                  </a:extLst>
                </a:gridCol>
                <a:gridCol w="822960">
                  <a:extLst>
                    <a:ext uri="{9D8B030D-6E8A-4147-A177-3AD203B41FA5}">
                      <a16:colId xmlns:a16="http://schemas.microsoft.com/office/drawing/2014/main" val="3685987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6133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- 2019-02-09 12:24:24 </a:t>
                      </a:r>
                      <a:r>
                        <a:rPr kumimoji="0" lang="de-DE" sz="1000" b="0" i="0" u="none" strike="noStrike" kern="1200" cap="none" spc="0" normalizeH="0" baseline="0" noProof="0">
                          <a:ln>
                            <a:noFill/>
                          </a:ln>
                          <a:solidFill>
                            <a:prstClr val="black"/>
                          </a:solidFill>
                          <a:effectLst/>
                          <a:uLnTx/>
                          <a:uFillTx/>
                          <a:latin typeface="+mn-lt"/>
                          <a:ea typeface="+mn-ea"/>
                          <a:cs typeface="+mn-cs"/>
                        </a:rPr>
                        <a:t> 
 Fast 900 Sängerinnen und Sänger treffen sich bei Singing 2019 heute zum großen Chorspektakel in der Elbphilharmonie Hamburg, mit dem NDR Chor und seinem Leiter Klaas Stock. Ab 20 Uhr bei uns im Radio und hier im Videostream!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1382692"/>
                  </a:ext>
                </a:extLst>
              </a:tr>
            </a:tbl>
          </a:graphicData>
        </a:graphic>
      </p:graphicFrame>
      <p:sp>
        <p:nvSpPr>
          <p:cNvPr id="4" name="Text Placeholder 3">
            <a:extLst>
              <a:ext uri="{FF2B5EF4-FFF2-40B4-BE49-F238E27FC236}">
                <a16:creationId xmlns:a16="http://schemas.microsoft.com/office/drawing/2014/main" id="{1303F1C5-5778-41A3-85DC-EAEBDCD5BF93}"/>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494005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532E5-B938-4FE2-97EC-F905AF184A2A}"/>
              </a:ext>
            </a:extLst>
          </p:cNvPr>
          <p:cNvSpPr>
            <a:spLocks noGrp="1"/>
          </p:cNvSpPr>
          <p:nvPr>
            <p:ph type="title"/>
          </p:nvPr>
        </p:nvSpPr>
        <p:spPr/>
        <p:txBody>
          <a:bodyPr/>
          <a:lstStyle/>
          <a:p>
            <a:r>
              <a:rPr lang="en-US"/>
              <a:t>Facebook Eigene Posts - Kommentare - Export | NDR Kultur</a:t>
            </a:r>
          </a:p>
        </p:txBody>
      </p:sp>
      <p:graphicFrame>
        <p:nvGraphicFramePr>
          <p:cNvPr id="5" name="Table Placeholder 4">
            <a:extLst>
              <a:ext uri="{FF2B5EF4-FFF2-40B4-BE49-F238E27FC236}">
                <a16:creationId xmlns:a16="http://schemas.microsoft.com/office/drawing/2014/main" id="{80BD3E64-6EDE-4D78-8278-C75966D1DBA0}"/>
              </a:ext>
            </a:extLst>
          </p:cNvPr>
          <p:cNvGraphicFramePr>
            <a:graphicFrameLocks noGrp="1"/>
          </p:cNvGraphicFramePr>
          <p:nvPr>
            <p:ph type="tbl" sz="quarter" idx="13"/>
            <p:extLst>
              <p:ext uri="{D42A27DB-BD31-4B8C-83A1-F6EECF244321}">
                <p14:modId xmlns:p14="http://schemas.microsoft.com/office/powerpoint/2010/main" val="152829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04854473"/>
                    </a:ext>
                  </a:extLst>
                </a:gridCol>
                <a:gridCol w="822960">
                  <a:extLst>
                    <a:ext uri="{9D8B030D-6E8A-4147-A177-3AD203B41FA5}">
                      <a16:colId xmlns:a16="http://schemas.microsoft.com/office/drawing/2014/main" val="3148896546"/>
                    </a:ext>
                  </a:extLst>
                </a:gridCol>
                <a:gridCol w="822960">
                  <a:extLst>
                    <a:ext uri="{9D8B030D-6E8A-4147-A177-3AD203B41FA5}">
                      <a16:colId xmlns:a16="http://schemas.microsoft.com/office/drawing/2014/main" val="631315897"/>
                    </a:ext>
                  </a:extLst>
                </a:gridCol>
                <a:gridCol w="822960">
                  <a:extLst>
                    <a:ext uri="{9D8B030D-6E8A-4147-A177-3AD203B41FA5}">
                      <a16:colId xmlns:a16="http://schemas.microsoft.com/office/drawing/2014/main" val="2339977660"/>
                    </a:ext>
                  </a:extLst>
                </a:gridCol>
                <a:gridCol w="822960">
                  <a:extLst>
                    <a:ext uri="{9D8B030D-6E8A-4147-A177-3AD203B41FA5}">
                      <a16:colId xmlns:a16="http://schemas.microsoft.com/office/drawing/2014/main" val="1123990582"/>
                    </a:ext>
                  </a:extLst>
                </a:gridCol>
                <a:gridCol w="822960">
                  <a:extLst>
                    <a:ext uri="{9D8B030D-6E8A-4147-A177-3AD203B41FA5}">
                      <a16:colId xmlns:a16="http://schemas.microsoft.com/office/drawing/2014/main" val="931580674"/>
                    </a:ext>
                  </a:extLst>
                </a:gridCol>
                <a:gridCol w="822960">
                  <a:extLst>
                    <a:ext uri="{9D8B030D-6E8A-4147-A177-3AD203B41FA5}">
                      <a16:colId xmlns:a16="http://schemas.microsoft.com/office/drawing/2014/main" val="3367970468"/>
                    </a:ext>
                  </a:extLst>
                </a:gridCol>
                <a:gridCol w="822960">
                  <a:extLst>
                    <a:ext uri="{9D8B030D-6E8A-4147-A177-3AD203B41FA5}">
                      <a16:colId xmlns:a16="http://schemas.microsoft.com/office/drawing/2014/main" val="2919217217"/>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61996122"/>
                  </a:ext>
                </a:extLst>
              </a:tr>
              <a:tr h="370840">
                <a:tc>
                  <a:txBody>
                    <a:bodyPr/>
                    <a:lstStyle/>
                    <a:p>
                      <a:r>
                        <a:rPr lang="de-DE" sz="1000" b="1"/>
                        <a:t> NDR Kultur - 2019-02-11 14:08:02 </a:t>
                      </a:r>
                      <a:r>
                        <a:rPr lang="de-DE" sz="1000"/>
                        <a:t> 
 Der Dokumentarfilm „Stiller Kamerad" begleitet zwei Soldaten und eine Soldatin, die unter Posttraumatischer Belastungsstörung leiden. Nachdem viele Therapie-Versuche gescheitert sind, machen sie bei der Arbeit mit Pferden zum ersten Mal Fortschritte.</a:t>
                      </a:r>
                      <a:endParaRPr lang="en-US" sz="1000"/>
                    </a:p>
                  </a:txBody>
                  <a:tcPr/>
                </a:tc>
                <a:tc>
                  <a:txBody>
                    <a:bodyPr/>
                    <a:lstStyle/>
                    <a:p>
                      <a:r>
                        <a:rPr lang="en-US" sz="1000"/>
                        <a:t>822</a:t>
                      </a:r>
                    </a:p>
                  </a:txBody>
                  <a:tcPr/>
                </a:tc>
                <a:tc>
                  <a:txBody>
                    <a:bodyPr/>
                    <a:lstStyle/>
                    <a:p>
                      <a:r>
                        <a:rPr lang="en-US" sz="1000"/>
                        <a:t>6751</a:t>
                      </a:r>
                    </a:p>
                  </a:txBody>
                  <a:tcPr/>
                </a:tc>
                <a:tc>
                  <a:txBody>
                    <a:bodyPr/>
                    <a:lstStyle/>
                    <a:p>
                      <a:r>
                        <a:rPr lang="en-US" sz="1000"/>
                        <a:t>2752</a:t>
                      </a:r>
                    </a:p>
                  </a:txBody>
                  <a:tcPr/>
                </a:tc>
                <a:tc>
                  <a:txBody>
                    <a:bodyPr/>
                    <a:lstStyle/>
                    <a:p>
                      <a:r>
                        <a:rPr lang="en-US" sz="1000"/>
                        <a:t>10325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82698130"/>
                  </a:ext>
                </a:extLst>
              </a:tr>
              <a:tr h="370840">
                <a:tc>
                  <a:txBody>
                    <a:bodyPr/>
                    <a:lstStyle/>
                    <a:p>
                      <a:r>
                        <a:rPr lang="de-DE" sz="1000" b="1"/>
                        <a:t> NDR Kultur - 2019-02-13 20:30:58 </a:t>
                      </a:r>
                      <a:r>
                        <a:rPr lang="de-DE" sz="1000"/>
                        <a:t> 
 Mode statt Müll! Der Luxemburger Georges Kieffer schneidert aus Altkleidern Second Hand Fashion der besonderen Art:</a:t>
                      </a:r>
                      <a:endParaRPr lang="en-US" sz="1000"/>
                    </a:p>
                  </a:txBody>
                  <a:tcPr/>
                </a:tc>
                <a:tc>
                  <a:txBody>
                    <a:bodyPr/>
                    <a:lstStyle/>
                    <a:p>
                      <a:r>
                        <a:rPr lang="en-US" sz="1000"/>
                        <a:t>495</a:t>
                      </a:r>
                    </a:p>
                  </a:txBody>
                  <a:tcPr/>
                </a:tc>
                <a:tc>
                  <a:txBody>
                    <a:bodyPr/>
                    <a:lstStyle/>
                    <a:p>
                      <a:r>
                        <a:rPr lang="en-US" sz="1000"/>
                        <a:t>10331</a:t>
                      </a:r>
                    </a:p>
                  </a:txBody>
                  <a:tcPr/>
                </a:tc>
                <a:tc>
                  <a:txBody>
                    <a:bodyPr/>
                    <a:lstStyle/>
                    <a:p>
                      <a:r>
                        <a:rPr lang="en-US" sz="1000"/>
                        <a:t>5563</a:t>
                      </a:r>
                    </a:p>
                  </a:txBody>
                  <a:tcPr/>
                </a:tc>
                <a:tc>
                  <a:txBody>
                    <a:bodyPr/>
                    <a:lstStyle/>
                    <a:p>
                      <a:r>
                        <a:rPr lang="en-US" sz="1000"/>
                        <a:t>16389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28682353"/>
                  </a:ext>
                </a:extLst>
              </a:tr>
              <a:tr h="370840">
                <a:tc>
                  <a:txBody>
                    <a:bodyPr/>
                    <a:lstStyle/>
                    <a:p>
                      <a:r>
                        <a:rPr lang="de-DE" sz="1000" b="1"/>
                        <a:t> NDR Kultur - 2019-02-21 12:04:34 </a:t>
                      </a:r>
                      <a:r>
                        <a:rPr lang="de-DE" sz="1000"/>
                        <a:t> 
 "Ohrwurm", "Fernweh" oder der norddeutsche "Tüdelbüdel" - zum heutigen Tag der Muttersprache fragen wir Sie: Welche Wörter finden Sie besonders?</a:t>
                      </a:r>
                      <a:endParaRPr lang="en-US" sz="1000"/>
                    </a:p>
                  </a:txBody>
                  <a:tcPr/>
                </a:tc>
                <a:tc>
                  <a:txBody>
                    <a:bodyPr/>
                    <a:lstStyle/>
                    <a:p>
                      <a:r>
                        <a:rPr lang="en-US" sz="1000"/>
                        <a:t>129</a:t>
                      </a:r>
                    </a:p>
                  </a:txBody>
                  <a:tcPr/>
                </a:tc>
                <a:tc>
                  <a:txBody>
                    <a:bodyPr/>
                    <a:lstStyle/>
                    <a:p>
                      <a:r>
                        <a:rPr lang="en-US" sz="1000"/>
                        <a:t>43</a:t>
                      </a:r>
                    </a:p>
                  </a:txBody>
                  <a:tcPr/>
                </a:tc>
                <a:tc>
                  <a:txBody>
                    <a:bodyPr/>
                    <a:lstStyle/>
                    <a:p>
                      <a:r>
                        <a:rPr lang="en-US" sz="1000"/>
                        <a:t>24</a:t>
                      </a:r>
                    </a:p>
                  </a:txBody>
                  <a:tcPr/>
                </a:tc>
                <a:tc>
                  <a:txBody>
                    <a:bodyPr/>
                    <a:lstStyle/>
                    <a:p>
                      <a:r>
                        <a:rPr lang="en-US" sz="1000"/>
                        <a:t>196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34801086"/>
                  </a:ext>
                </a:extLst>
              </a:tr>
              <a:tr h="370840">
                <a:tc>
                  <a:txBody>
                    <a:bodyPr/>
                    <a:lstStyle/>
                    <a:p>
                      <a:r>
                        <a:rPr lang="de-DE" sz="1000" b="1"/>
                        <a:t> NDR Kultur - 2019-02-12 17:02:00 </a:t>
                      </a:r>
                      <a:r>
                        <a:rPr lang="de-DE" sz="1000"/>
                        <a:t> 
 Am 13. Februar ist Welttag des Radios! Was war Ihr schönster Radiomoment? 📻 💜</a:t>
                      </a:r>
                      <a:endParaRPr lang="en-US" sz="1000"/>
                    </a:p>
                  </a:txBody>
                  <a:tcPr/>
                </a:tc>
                <a:tc>
                  <a:txBody>
                    <a:bodyPr/>
                    <a:lstStyle/>
                    <a:p>
                      <a:r>
                        <a:rPr lang="en-US" sz="1000"/>
                        <a:t>35</a:t>
                      </a:r>
                    </a:p>
                  </a:txBody>
                  <a:tcPr/>
                </a:tc>
                <a:tc>
                  <a:txBody>
                    <a:bodyPr/>
                    <a:lstStyle/>
                    <a:p>
                      <a:r>
                        <a:rPr lang="en-US" sz="1000"/>
                        <a:t>16</a:t>
                      </a:r>
                    </a:p>
                  </a:txBody>
                  <a:tcPr/>
                </a:tc>
                <a:tc>
                  <a:txBody>
                    <a:bodyPr/>
                    <a:lstStyle/>
                    <a:p>
                      <a:r>
                        <a:rPr lang="en-US" sz="1000"/>
                        <a:t>1</a:t>
                      </a:r>
                    </a:p>
                  </a:txBody>
                  <a:tcPr/>
                </a:tc>
                <a:tc>
                  <a:txBody>
                    <a:bodyPr/>
                    <a:lstStyle/>
                    <a:p>
                      <a:r>
                        <a:rPr lang="en-US" sz="1000"/>
                        <a:t>52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8560349"/>
                  </a:ext>
                </a:extLst>
              </a:tr>
              <a:tr h="370840">
                <a:tc>
                  <a:txBody>
                    <a:bodyPr/>
                    <a:lstStyle/>
                    <a:p>
                      <a:r>
                        <a:rPr lang="de-DE" sz="1000" b="1"/>
                        <a:t> NDR Kultur - 2019-02-07 11:25:43 </a:t>
                      </a:r>
                      <a:r>
                        <a:rPr lang="de-DE" sz="1000"/>
                        <a:t> 
 Und Grund 10 kommt jetzt von Ihnen: Welcher Song, welches Stück mit Saxofon ist besonders toll? Zum 125. Todestag von Adolphe Sax feiern wir "sein" Instrument. 🎷</a:t>
                      </a:r>
                      <a:endParaRPr lang="en-US" sz="1000"/>
                    </a:p>
                  </a:txBody>
                  <a:tcPr/>
                </a:tc>
                <a:tc>
                  <a:txBody>
                    <a:bodyPr/>
                    <a:lstStyle/>
                    <a:p>
                      <a:r>
                        <a:rPr lang="en-US" sz="1000"/>
                        <a:t>18</a:t>
                      </a:r>
                    </a:p>
                  </a:txBody>
                  <a:tcPr/>
                </a:tc>
                <a:tc>
                  <a:txBody>
                    <a:bodyPr/>
                    <a:lstStyle/>
                    <a:p>
                      <a:r>
                        <a:rPr lang="en-US" sz="1000"/>
                        <a:t>11</a:t>
                      </a:r>
                    </a:p>
                  </a:txBody>
                  <a:tcPr/>
                </a:tc>
                <a:tc>
                  <a:txBody>
                    <a:bodyPr/>
                    <a:lstStyle/>
                    <a:p>
                      <a:r>
                        <a:rPr lang="en-US" sz="1000"/>
                        <a:t>9</a:t>
                      </a:r>
                    </a:p>
                  </a:txBody>
                  <a:tcPr/>
                </a:tc>
                <a:tc>
                  <a:txBody>
                    <a:bodyPr/>
                    <a:lstStyle/>
                    <a:p>
                      <a:r>
                        <a:rPr lang="en-US" sz="1000"/>
                        <a:t>38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54830335"/>
                  </a:ext>
                </a:extLst>
              </a:tr>
            </a:tbl>
          </a:graphicData>
        </a:graphic>
      </p:graphicFrame>
      <p:sp>
        <p:nvSpPr>
          <p:cNvPr id="4" name="Text Placeholder 3">
            <a:extLst>
              <a:ext uri="{FF2B5EF4-FFF2-40B4-BE49-F238E27FC236}">
                <a16:creationId xmlns:a16="http://schemas.microsoft.com/office/drawing/2014/main" id="{9DC29C2D-B65B-46D0-A475-BDE89F11B573}"/>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970305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B6173-9222-439B-ACBE-62A3BF4A8896}"/>
              </a:ext>
            </a:extLst>
          </p:cNvPr>
          <p:cNvSpPr>
            <a:spLocks noGrp="1"/>
          </p:cNvSpPr>
          <p:nvPr>
            <p:ph type="title"/>
          </p:nvPr>
        </p:nvSpPr>
        <p:spPr/>
        <p:txBody>
          <a:bodyPr/>
          <a:lstStyle/>
          <a:p>
            <a:r>
              <a:rPr lang="en-US"/>
              <a:t>Facebook Eigene Posts - Links - Export | NDR Kultur - 1 of 2</a:t>
            </a:r>
          </a:p>
        </p:txBody>
      </p:sp>
      <p:graphicFrame>
        <p:nvGraphicFramePr>
          <p:cNvPr id="5" name="Table Placeholder 4">
            <a:extLst>
              <a:ext uri="{FF2B5EF4-FFF2-40B4-BE49-F238E27FC236}">
                <a16:creationId xmlns:a16="http://schemas.microsoft.com/office/drawing/2014/main" id="{FF628790-6D32-44BF-A979-93E4D7DD7193}"/>
              </a:ext>
            </a:extLst>
          </p:cNvPr>
          <p:cNvGraphicFramePr>
            <a:graphicFrameLocks noGrp="1"/>
          </p:cNvGraphicFramePr>
          <p:nvPr>
            <p:ph type="tbl" sz="quarter" idx="13"/>
            <p:extLst>
              <p:ext uri="{D42A27DB-BD31-4B8C-83A1-F6EECF244321}">
                <p14:modId xmlns:p14="http://schemas.microsoft.com/office/powerpoint/2010/main" val="4188117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7891919"/>
                    </a:ext>
                  </a:extLst>
                </a:gridCol>
                <a:gridCol w="822960">
                  <a:extLst>
                    <a:ext uri="{9D8B030D-6E8A-4147-A177-3AD203B41FA5}">
                      <a16:colId xmlns:a16="http://schemas.microsoft.com/office/drawing/2014/main" val="3481581308"/>
                    </a:ext>
                  </a:extLst>
                </a:gridCol>
                <a:gridCol w="822960">
                  <a:extLst>
                    <a:ext uri="{9D8B030D-6E8A-4147-A177-3AD203B41FA5}">
                      <a16:colId xmlns:a16="http://schemas.microsoft.com/office/drawing/2014/main" val="1928340128"/>
                    </a:ext>
                  </a:extLst>
                </a:gridCol>
                <a:gridCol w="822960">
                  <a:extLst>
                    <a:ext uri="{9D8B030D-6E8A-4147-A177-3AD203B41FA5}">
                      <a16:colId xmlns:a16="http://schemas.microsoft.com/office/drawing/2014/main" val="1623184008"/>
                    </a:ext>
                  </a:extLst>
                </a:gridCol>
                <a:gridCol w="822960">
                  <a:extLst>
                    <a:ext uri="{9D8B030D-6E8A-4147-A177-3AD203B41FA5}">
                      <a16:colId xmlns:a16="http://schemas.microsoft.com/office/drawing/2014/main" val="467952950"/>
                    </a:ext>
                  </a:extLst>
                </a:gridCol>
                <a:gridCol w="822960">
                  <a:extLst>
                    <a:ext uri="{9D8B030D-6E8A-4147-A177-3AD203B41FA5}">
                      <a16:colId xmlns:a16="http://schemas.microsoft.com/office/drawing/2014/main" val="3591483929"/>
                    </a:ext>
                  </a:extLst>
                </a:gridCol>
                <a:gridCol w="822960">
                  <a:extLst>
                    <a:ext uri="{9D8B030D-6E8A-4147-A177-3AD203B41FA5}">
                      <a16:colId xmlns:a16="http://schemas.microsoft.com/office/drawing/2014/main" val="727001525"/>
                    </a:ext>
                  </a:extLst>
                </a:gridCol>
                <a:gridCol w="822960">
                  <a:extLst>
                    <a:ext uri="{9D8B030D-6E8A-4147-A177-3AD203B41FA5}">
                      <a16:colId xmlns:a16="http://schemas.microsoft.com/office/drawing/2014/main" val="1206329468"/>
                    </a:ext>
                  </a:extLst>
                </a:gridCol>
                <a:gridCol w="822960">
                  <a:extLst>
                    <a:ext uri="{9D8B030D-6E8A-4147-A177-3AD203B41FA5}">
                      <a16:colId xmlns:a16="http://schemas.microsoft.com/office/drawing/2014/main" val="1345262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21523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- 2019-02-21 17:23:31 </a:t>
                      </a:r>
                      <a:r>
                        <a:rPr kumimoji="0" lang="de-DE" sz="1000" b="0" i="0" u="none" strike="noStrike" kern="1200" cap="none" spc="0" normalizeH="0" baseline="0" noProof="0">
                          <a:ln>
                            <a:noFill/>
                          </a:ln>
                          <a:solidFill>
                            <a:prstClr val="black"/>
                          </a:solidFill>
                          <a:effectLst/>
                          <a:uLnTx/>
                          <a:uFillTx/>
                          <a:latin typeface="+mn-lt"/>
                          <a:ea typeface="+mn-ea"/>
                          <a:cs typeface="+mn-cs"/>
                        </a:rPr>
                        <a:t> 
 "Ich bin glücklich, wenn diese Zeiten endlich vorbei sind und uns Dirigenten respektvoll behandeln - auch, wenn etwas passiert. Wir sind keine Maschinen." Orchestermusiker, wie Willi Hilgers, äußern sich kritisch zum Führungsstil von Daniel Barenboim - und das nicht mehr anonym.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642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- 2019-02-19 18:32:52 </a:t>
                      </a:r>
                      <a:r>
                        <a:rPr kumimoji="0" lang="de-DE" sz="1000" b="0" i="0" u="none" strike="noStrike" kern="1200" cap="none" spc="0" normalizeH="0" baseline="0" noProof="0">
                          <a:ln>
                            <a:noFill/>
                          </a:ln>
                          <a:solidFill>
                            <a:prstClr val="black"/>
                          </a:solidFill>
                          <a:effectLst/>
                          <a:uLnTx/>
                          <a:uFillTx/>
                          <a:latin typeface="+mn-lt"/>
                          <a:ea typeface="+mn-ea"/>
                          <a:cs typeface="+mn-cs"/>
                        </a:rPr>
                        <a:t> 
 Die Diskussion um den Klang der Elbphilharmonie Hamburg ebbt nicht ab. Jetzt hat der Akustiker Yasuhisa Toyota mit uns über die Kritik an "seinem" Saal gesprochen.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2938057"/>
                  </a:ext>
                </a:extLst>
              </a:tr>
            </a:tbl>
          </a:graphicData>
        </a:graphic>
      </p:graphicFrame>
      <p:sp>
        <p:nvSpPr>
          <p:cNvPr id="4" name="Text Placeholder 3">
            <a:extLst>
              <a:ext uri="{FF2B5EF4-FFF2-40B4-BE49-F238E27FC236}">
                <a16:creationId xmlns:a16="http://schemas.microsoft.com/office/drawing/2014/main" id="{63E9BB72-A1FA-4091-AC38-84697AF09401}"/>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4215074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C992F-8493-4A3F-962E-5C2E11ABC7AB}"/>
              </a:ext>
            </a:extLst>
          </p:cNvPr>
          <p:cNvSpPr>
            <a:spLocks noGrp="1"/>
          </p:cNvSpPr>
          <p:nvPr>
            <p:ph type="title"/>
          </p:nvPr>
        </p:nvSpPr>
        <p:spPr/>
        <p:txBody>
          <a:bodyPr/>
          <a:lstStyle/>
          <a:p>
            <a:r>
              <a:rPr lang="en-US"/>
              <a:t>Facebook Eigene Posts - Links - Export | NDR Kultur - 2 of 2</a:t>
            </a:r>
          </a:p>
        </p:txBody>
      </p:sp>
      <p:graphicFrame>
        <p:nvGraphicFramePr>
          <p:cNvPr id="5" name="Table Placeholder 4">
            <a:extLst>
              <a:ext uri="{FF2B5EF4-FFF2-40B4-BE49-F238E27FC236}">
                <a16:creationId xmlns:a16="http://schemas.microsoft.com/office/drawing/2014/main" id="{6A74E1EA-D896-46E9-94C4-717F0B5BC238}"/>
              </a:ext>
            </a:extLst>
          </p:cNvPr>
          <p:cNvGraphicFramePr>
            <a:graphicFrameLocks noGrp="1"/>
          </p:cNvGraphicFramePr>
          <p:nvPr>
            <p:ph type="tbl" sz="quarter" idx="13"/>
            <p:extLst>
              <p:ext uri="{D42A27DB-BD31-4B8C-83A1-F6EECF244321}">
                <p14:modId xmlns:p14="http://schemas.microsoft.com/office/powerpoint/2010/main" val="221520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3707490"/>
                    </a:ext>
                  </a:extLst>
                </a:gridCol>
                <a:gridCol w="822960">
                  <a:extLst>
                    <a:ext uri="{9D8B030D-6E8A-4147-A177-3AD203B41FA5}">
                      <a16:colId xmlns:a16="http://schemas.microsoft.com/office/drawing/2014/main" val="845757948"/>
                    </a:ext>
                  </a:extLst>
                </a:gridCol>
                <a:gridCol w="822960">
                  <a:extLst>
                    <a:ext uri="{9D8B030D-6E8A-4147-A177-3AD203B41FA5}">
                      <a16:colId xmlns:a16="http://schemas.microsoft.com/office/drawing/2014/main" val="2233469534"/>
                    </a:ext>
                  </a:extLst>
                </a:gridCol>
                <a:gridCol w="822960">
                  <a:extLst>
                    <a:ext uri="{9D8B030D-6E8A-4147-A177-3AD203B41FA5}">
                      <a16:colId xmlns:a16="http://schemas.microsoft.com/office/drawing/2014/main" val="2540524281"/>
                    </a:ext>
                  </a:extLst>
                </a:gridCol>
                <a:gridCol w="822960">
                  <a:extLst>
                    <a:ext uri="{9D8B030D-6E8A-4147-A177-3AD203B41FA5}">
                      <a16:colId xmlns:a16="http://schemas.microsoft.com/office/drawing/2014/main" val="795014006"/>
                    </a:ext>
                  </a:extLst>
                </a:gridCol>
                <a:gridCol w="822960">
                  <a:extLst>
                    <a:ext uri="{9D8B030D-6E8A-4147-A177-3AD203B41FA5}">
                      <a16:colId xmlns:a16="http://schemas.microsoft.com/office/drawing/2014/main" val="1053231343"/>
                    </a:ext>
                  </a:extLst>
                </a:gridCol>
                <a:gridCol w="822960">
                  <a:extLst>
                    <a:ext uri="{9D8B030D-6E8A-4147-A177-3AD203B41FA5}">
                      <a16:colId xmlns:a16="http://schemas.microsoft.com/office/drawing/2014/main" val="1742428524"/>
                    </a:ext>
                  </a:extLst>
                </a:gridCol>
                <a:gridCol w="822960">
                  <a:extLst>
                    <a:ext uri="{9D8B030D-6E8A-4147-A177-3AD203B41FA5}">
                      <a16:colId xmlns:a16="http://schemas.microsoft.com/office/drawing/2014/main" val="3742240863"/>
                    </a:ext>
                  </a:extLst>
                </a:gridCol>
                <a:gridCol w="822960">
                  <a:extLst>
                    <a:ext uri="{9D8B030D-6E8A-4147-A177-3AD203B41FA5}">
                      <a16:colId xmlns:a16="http://schemas.microsoft.com/office/drawing/2014/main" val="11601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3119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- 2019-02-19 17:14:00 </a:t>
                      </a:r>
                      <a:r>
                        <a:rPr kumimoji="0" lang="de-DE" sz="1000" b="0" i="0" u="none" strike="noStrike" kern="1200" cap="none" spc="0" normalizeH="0" baseline="0" noProof="0">
                          <a:ln>
                            <a:noFill/>
                          </a:ln>
                          <a:solidFill>
                            <a:prstClr val="black"/>
                          </a:solidFill>
                          <a:effectLst/>
                          <a:uLnTx/>
                          <a:uFillTx/>
                          <a:latin typeface="+mn-lt"/>
                          <a:ea typeface="+mn-ea"/>
                          <a:cs typeface="+mn-cs"/>
                        </a:rPr>
                        <a:t> 
 Abgemagerte Frauen in absurdesten Posen. Aktivistinnen wie Melodie Michelberger und Celeste Barber entlarven die Scheinwelt auf Instagram und fordern: Weg mit dem negativen Selbst-Bild!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455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- 2019-02-18 10:34:25 </a:t>
                      </a:r>
                      <a:r>
                        <a:rPr kumimoji="0" lang="de-DE" sz="1000" b="0" i="0" u="none" strike="noStrike" kern="1200" cap="none" spc="0" normalizeH="0" baseline="0" noProof="0">
                          <a:ln>
                            <a:noFill/>
                          </a:ln>
                          <a:solidFill>
                            <a:prstClr val="black"/>
                          </a:solidFill>
                          <a:effectLst/>
                          <a:uLnTx/>
                          <a:uFillTx/>
                          <a:latin typeface="+mn-lt"/>
                          <a:ea typeface="+mn-ea"/>
                          <a:cs typeface="+mn-cs"/>
                        </a:rPr>
                        <a:t> 
 Dieser Film hat auf der Berlinale - Berlin International Film Festival den Silbernen Bären erhalten. Völlig zu recht, finden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014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- 2019-02-14 10:28:45 </a:t>
                      </a:r>
                      <a:r>
                        <a:rPr kumimoji="0" lang="de-DE" sz="1000" b="0" i="0" u="none" strike="noStrike" kern="1200" cap="none" spc="0" normalizeH="0" baseline="0" noProof="0">
                          <a:ln>
                            <a:noFill/>
                          </a:ln>
                          <a:solidFill>
                            <a:prstClr val="black"/>
                          </a:solidFill>
                          <a:effectLst/>
                          <a:uLnTx/>
                          <a:uFillTx/>
                          <a:latin typeface="+mn-lt"/>
                          <a:ea typeface="+mn-ea"/>
                          <a:cs typeface="+mn-cs"/>
                        </a:rPr>
                        <a:t> 
 "Essen essen" - ein ziemlich guter Name für ein ziemlich schönes Buch.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1627341"/>
                  </a:ext>
                </a:extLst>
              </a:tr>
            </a:tbl>
          </a:graphicData>
        </a:graphic>
      </p:graphicFrame>
      <p:sp>
        <p:nvSpPr>
          <p:cNvPr id="4" name="Text Placeholder 3">
            <a:extLst>
              <a:ext uri="{FF2B5EF4-FFF2-40B4-BE49-F238E27FC236}">
                <a16:creationId xmlns:a16="http://schemas.microsoft.com/office/drawing/2014/main" id="{88A5F178-6E50-4F1D-8A19-38EC1ABFCF43}"/>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4279571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6B0FD-2C3A-406B-83B9-A27FE22F7553}"/>
              </a:ext>
            </a:extLst>
          </p:cNvPr>
          <p:cNvSpPr>
            <a:spLocks noGrp="1"/>
          </p:cNvSpPr>
          <p:nvPr>
            <p:ph type="title"/>
          </p:nvPr>
        </p:nvSpPr>
        <p:spPr/>
        <p:txBody>
          <a:bodyPr/>
          <a:lstStyle/>
          <a:p>
            <a:r>
              <a:rPr lang="en-US"/>
              <a:t>Facebook Eigene Posts - Videostartrate - Export | NDR Kultur</a:t>
            </a:r>
          </a:p>
        </p:txBody>
      </p:sp>
      <p:graphicFrame>
        <p:nvGraphicFramePr>
          <p:cNvPr id="5" name="Table Placeholder 4">
            <a:extLst>
              <a:ext uri="{FF2B5EF4-FFF2-40B4-BE49-F238E27FC236}">
                <a16:creationId xmlns:a16="http://schemas.microsoft.com/office/drawing/2014/main" id="{DFF7D3B1-0880-44C0-9A38-775A11FBE593}"/>
              </a:ext>
            </a:extLst>
          </p:cNvPr>
          <p:cNvGraphicFramePr>
            <a:graphicFrameLocks noGrp="1"/>
          </p:cNvGraphicFramePr>
          <p:nvPr>
            <p:ph type="tbl" sz="quarter" idx="13"/>
            <p:extLst>
              <p:ext uri="{D42A27DB-BD31-4B8C-83A1-F6EECF244321}">
                <p14:modId xmlns:p14="http://schemas.microsoft.com/office/powerpoint/2010/main" val="3956721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2367002"/>
                    </a:ext>
                  </a:extLst>
                </a:gridCol>
                <a:gridCol w="822960">
                  <a:extLst>
                    <a:ext uri="{9D8B030D-6E8A-4147-A177-3AD203B41FA5}">
                      <a16:colId xmlns:a16="http://schemas.microsoft.com/office/drawing/2014/main" val="1080461185"/>
                    </a:ext>
                  </a:extLst>
                </a:gridCol>
                <a:gridCol w="822960">
                  <a:extLst>
                    <a:ext uri="{9D8B030D-6E8A-4147-A177-3AD203B41FA5}">
                      <a16:colId xmlns:a16="http://schemas.microsoft.com/office/drawing/2014/main" val="2513846061"/>
                    </a:ext>
                  </a:extLst>
                </a:gridCol>
                <a:gridCol w="822960">
                  <a:extLst>
                    <a:ext uri="{9D8B030D-6E8A-4147-A177-3AD203B41FA5}">
                      <a16:colId xmlns:a16="http://schemas.microsoft.com/office/drawing/2014/main" val="365466658"/>
                    </a:ext>
                  </a:extLst>
                </a:gridCol>
                <a:gridCol w="822960">
                  <a:extLst>
                    <a:ext uri="{9D8B030D-6E8A-4147-A177-3AD203B41FA5}">
                      <a16:colId xmlns:a16="http://schemas.microsoft.com/office/drawing/2014/main" val="2910096219"/>
                    </a:ext>
                  </a:extLst>
                </a:gridCol>
                <a:gridCol w="822960">
                  <a:extLst>
                    <a:ext uri="{9D8B030D-6E8A-4147-A177-3AD203B41FA5}">
                      <a16:colId xmlns:a16="http://schemas.microsoft.com/office/drawing/2014/main" val="2461096882"/>
                    </a:ext>
                  </a:extLst>
                </a:gridCol>
                <a:gridCol w="822960">
                  <a:extLst>
                    <a:ext uri="{9D8B030D-6E8A-4147-A177-3AD203B41FA5}">
                      <a16:colId xmlns:a16="http://schemas.microsoft.com/office/drawing/2014/main" val="340663422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12781624"/>
                  </a:ext>
                </a:extLst>
              </a:tr>
              <a:tr h="370840">
                <a:tc>
                  <a:txBody>
                    <a:bodyPr/>
                    <a:lstStyle/>
                    <a:p>
                      <a:r>
                        <a:rPr lang="de-DE" sz="1000" b="1"/>
                        <a:t> NDR Kultur - 2019-02-20 16:39:16 </a:t>
                      </a:r>
                      <a:r>
                        <a:rPr lang="de-DE" sz="1000"/>
                        <a:t> 
 Schön ist gleich schlank? Celeste Barber  und Melodie Michelberger wollen sich damit nicht zufrieden geben und kämpfen mit Witz gegen gängige Ideale.</a:t>
                      </a:r>
                      <a:endParaRPr lang="en-US" sz="1000"/>
                    </a:p>
                  </a:txBody>
                  <a:tcPr/>
                </a:tc>
                <a:tc>
                  <a:txBody>
                    <a:bodyPr/>
                    <a:lstStyle/>
                    <a:p>
                      <a:r>
                        <a:rPr lang="en-US" sz="1000"/>
                        <a:t>32.82 %</a:t>
                      </a:r>
                    </a:p>
                  </a:txBody>
                  <a:tcPr/>
                </a:tc>
                <a:tc>
                  <a:txBody>
                    <a:bodyPr/>
                    <a:lstStyle/>
                    <a:p>
                      <a:r>
                        <a:rPr lang="en-US" sz="1000"/>
                        <a:t>46.82 %</a:t>
                      </a:r>
                    </a:p>
                  </a:txBody>
                  <a:tcPr/>
                </a:tc>
                <a:tc>
                  <a:txBody>
                    <a:bodyPr/>
                    <a:lstStyle/>
                    <a:p>
                      <a:r>
                        <a:rPr lang="en-US" sz="1000"/>
                        <a:t>1836</a:t>
                      </a:r>
                    </a:p>
                  </a:txBody>
                  <a:tcPr/>
                </a:tc>
                <a:tc>
                  <a:txBody>
                    <a:bodyPr/>
                    <a:lstStyle/>
                    <a:p>
                      <a:r>
                        <a:rPr lang="en-US" sz="1000"/>
                        <a:t>5421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40847982"/>
                  </a:ext>
                </a:extLst>
              </a:tr>
              <a:tr h="370840">
                <a:tc>
                  <a:txBody>
                    <a:bodyPr/>
                    <a:lstStyle/>
                    <a:p>
                      <a:r>
                        <a:rPr lang="de-DE" sz="1000" b="1"/>
                        <a:t> NDR Kultur - 2019-02-19 19:36:00 </a:t>
                      </a:r>
                      <a:r>
                        <a:rPr lang="de-DE" sz="1000"/>
                        <a:t> 
 Von Hamburg in die Pariser Modewelt. Karl Lagerfelds Sprüche sind unsterblich.</a:t>
                      </a:r>
                      <a:endParaRPr lang="en-US" sz="1000"/>
                    </a:p>
                  </a:txBody>
                  <a:tcPr/>
                </a:tc>
                <a:tc>
                  <a:txBody>
                    <a:bodyPr/>
                    <a:lstStyle/>
                    <a:p>
                      <a:r>
                        <a:rPr lang="en-US" sz="1000"/>
                        <a:t>29.95 %</a:t>
                      </a:r>
                    </a:p>
                  </a:txBody>
                  <a:tcPr/>
                </a:tc>
                <a:tc>
                  <a:txBody>
                    <a:bodyPr/>
                    <a:lstStyle/>
                    <a:p>
                      <a:r>
                        <a:rPr lang="en-US" sz="1000"/>
                        <a:t>44.62 %</a:t>
                      </a:r>
                    </a:p>
                  </a:txBody>
                  <a:tcPr/>
                </a:tc>
                <a:tc>
                  <a:txBody>
                    <a:bodyPr/>
                    <a:lstStyle/>
                    <a:p>
                      <a:r>
                        <a:rPr lang="en-US" sz="1000"/>
                        <a:t>2294</a:t>
                      </a:r>
                    </a:p>
                  </a:txBody>
                  <a:tcPr/>
                </a:tc>
                <a:tc>
                  <a:txBody>
                    <a:bodyPr/>
                    <a:lstStyle/>
                    <a:p>
                      <a:r>
                        <a:rPr lang="en-US" sz="1000"/>
                        <a:t>7449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75469615"/>
                  </a:ext>
                </a:extLst>
              </a:tr>
              <a:tr h="370840">
                <a:tc>
                  <a:txBody>
                    <a:bodyPr/>
                    <a:lstStyle/>
                    <a:p>
                      <a:r>
                        <a:rPr lang="de-DE" sz="1000" b="1"/>
                        <a:t> NDR Kultur - 2019-02-05 11:39:35 </a:t>
                      </a:r>
                      <a:r>
                        <a:rPr lang="de-DE" sz="1000"/>
                        <a:t> 
 In Baden-Baden können Sie ab jetzt Banksys berühmtes Schredder-Bild im Museum Frieder Burda anschauen. Unsere Kolleg*innen von SWR2 waren dabei, als "Love is in the bin" aufgehängt wurde.</a:t>
                      </a:r>
                      <a:endParaRPr lang="en-US" sz="1000"/>
                    </a:p>
                  </a:txBody>
                  <a:tcPr/>
                </a:tc>
                <a:tc>
                  <a:txBody>
                    <a:bodyPr/>
                    <a:lstStyle/>
                    <a:p>
                      <a:r>
                        <a:rPr lang="en-US" sz="1000"/>
                        <a:t>20.64 %</a:t>
                      </a:r>
                    </a:p>
                  </a:txBody>
                  <a:tcPr/>
                </a:tc>
                <a:tc>
                  <a:txBody>
                    <a:bodyPr/>
                    <a:lstStyle/>
                    <a:p>
                      <a:r>
                        <a:rPr lang="en-US" sz="1000"/>
                        <a:t>40.07 %</a:t>
                      </a:r>
                    </a:p>
                  </a:txBody>
                  <a:tcPr/>
                </a:tc>
                <a:tc>
                  <a:txBody>
                    <a:bodyPr/>
                    <a:lstStyle/>
                    <a:p>
                      <a:r>
                        <a:rPr lang="en-US" sz="1000"/>
                        <a:t>804</a:t>
                      </a:r>
                    </a:p>
                  </a:txBody>
                  <a:tcPr/>
                </a:tc>
                <a:tc>
                  <a:txBody>
                    <a:bodyPr/>
                    <a:lstStyle/>
                    <a:p>
                      <a:r>
                        <a:rPr lang="en-US" sz="1000"/>
                        <a:t>3783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16119970"/>
                  </a:ext>
                </a:extLst>
              </a:tr>
              <a:tr h="370840">
                <a:tc>
                  <a:txBody>
                    <a:bodyPr/>
                    <a:lstStyle/>
                    <a:p>
                      <a:r>
                        <a:rPr lang="de-DE" sz="1000" b="1"/>
                        <a:t> NDR Kultur - 2019-02-11 20:00:00 </a:t>
                      </a:r>
                      <a:r>
                        <a:rPr lang="de-DE" sz="1000"/>
                        <a:t> 
 In unserer Sendung "Einst Rebellinnen, heute Klassik-Lieblinge" geht es um Cellistinnen - gestern und heute.</a:t>
                      </a:r>
                      <a:endParaRPr lang="en-US" sz="1000"/>
                    </a:p>
                  </a:txBody>
                  <a:tcPr/>
                </a:tc>
                <a:tc>
                  <a:txBody>
                    <a:bodyPr/>
                    <a:lstStyle/>
                    <a:p>
                      <a:r>
                        <a:rPr lang="en-US" sz="1000"/>
                        <a:t>19.62 %</a:t>
                      </a:r>
                    </a:p>
                  </a:txBody>
                  <a:tcPr/>
                </a:tc>
                <a:tc>
                  <a:txBody>
                    <a:bodyPr/>
                    <a:lstStyle/>
                    <a:p>
                      <a:r>
                        <a:rPr lang="en-US" sz="1000"/>
                        <a:t>40.35 %</a:t>
                      </a:r>
                    </a:p>
                  </a:txBody>
                  <a:tcPr/>
                </a:tc>
                <a:tc>
                  <a:txBody>
                    <a:bodyPr/>
                    <a:lstStyle/>
                    <a:p>
                      <a:r>
                        <a:rPr lang="en-US" sz="1000"/>
                        <a:t>735</a:t>
                      </a:r>
                    </a:p>
                  </a:txBody>
                  <a:tcPr/>
                </a:tc>
                <a:tc>
                  <a:txBody>
                    <a:bodyPr/>
                    <a:lstStyle/>
                    <a:p>
                      <a:r>
                        <a:rPr lang="en-US" sz="1000"/>
                        <a:t>3690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37690447"/>
                  </a:ext>
                </a:extLst>
              </a:tr>
              <a:tr h="370840">
                <a:tc>
                  <a:txBody>
                    <a:bodyPr/>
                    <a:lstStyle/>
                    <a:p>
                      <a:r>
                        <a:rPr lang="de-DE" sz="1000" b="1"/>
                        <a:t> NDR Kultur - 2019-02-20 19:09:00 </a:t>
                      </a:r>
                      <a:r>
                        <a:rPr lang="de-DE" sz="1000"/>
                        <a:t> 
 Gloria Vanderbilt wird 95! Sie ist Malerin, Designerin und jetzt auch Influencerin. Ihr Tipp um fit zu bleiben: Gesunde Ernährung und viel Bewegung. 👠📸🎂</a:t>
                      </a:r>
                      <a:endParaRPr lang="en-US" sz="1000"/>
                    </a:p>
                  </a:txBody>
                  <a:tcPr/>
                </a:tc>
                <a:tc>
                  <a:txBody>
                    <a:bodyPr/>
                    <a:lstStyle/>
                    <a:p>
                      <a:r>
                        <a:rPr lang="en-US" sz="1000"/>
                        <a:t>18.67 %</a:t>
                      </a:r>
                    </a:p>
                  </a:txBody>
                  <a:tcPr/>
                </a:tc>
                <a:tc>
                  <a:txBody>
                    <a:bodyPr/>
                    <a:lstStyle/>
                    <a:p>
                      <a:r>
                        <a:rPr lang="en-US" sz="1000"/>
                        <a:t>37.59 %</a:t>
                      </a:r>
                    </a:p>
                  </a:txBody>
                  <a:tcPr/>
                </a:tc>
                <a:tc>
                  <a:txBody>
                    <a:bodyPr/>
                    <a:lstStyle/>
                    <a:p>
                      <a:r>
                        <a:rPr lang="en-US" sz="1000"/>
                        <a:t>599</a:t>
                      </a:r>
                    </a:p>
                  </a:txBody>
                  <a:tcPr/>
                </a:tc>
                <a:tc>
                  <a:txBody>
                    <a:bodyPr/>
                    <a:lstStyle/>
                    <a:p>
                      <a:r>
                        <a:rPr lang="en-US" sz="1000"/>
                        <a:t>3187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06739407"/>
                  </a:ext>
                </a:extLst>
              </a:tr>
            </a:tbl>
          </a:graphicData>
        </a:graphic>
      </p:graphicFrame>
      <p:sp>
        <p:nvSpPr>
          <p:cNvPr id="4" name="Text Placeholder 3">
            <a:extLst>
              <a:ext uri="{FF2B5EF4-FFF2-40B4-BE49-F238E27FC236}">
                <a16:creationId xmlns:a16="http://schemas.microsoft.com/office/drawing/2014/main" id="{DCC23106-0099-41E8-B606-35B56949F432}"/>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4268553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5FE8B-D0DC-4D50-9EBA-3E4D4594A051}"/>
              </a:ext>
            </a:extLst>
          </p:cNvPr>
          <p:cNvSpPr>
            <a:spLocks noGrp="1"/>
          </p:cNvSpPr>
          <p:nvPr>
            <p:ph type="title"/>
          </p:nvPr>
        </p:nvSpPr>
        <p:spPr/>
        <p:txBody>
          <a:bodyPr/>
          <a:lstStyle/>
          <a:p>
            <a:r>
              <a:rPr lang="en-US"/>
              <a:t>Facebook Eigene Posts - Videostartrate - Flop - Export | NDR Kultur</a:t>
            </a:r>
          </a:p>
        </p:txBody>
      </p:sp>
      <p:graphicFrame>
        <p:nvGraphicFramePr>
          <p:cNvPr id="5" name="Table Placeholder 4">
            <a:extLst>
              <a:ext uri="{FF2B5EF4-FFF2-40B4-BE49-F238E27FC236}">
                <a16:creationId xmlns:a16="http://schemas.microsoft.com/office/drawing/2014/main" id="{D460A947-61F9-4666-8F7C-6D891859A2D1}"/>
              </a:ext>
            </a:extLst>
          </p:cNvPr>
          <p:cNvGraphicFramePr>
            <a:graphicFrameLocks noGrp="1"/>
          </p:cNvGraphicFramePr>
          <p:nvPr>
            <p:ph type="tbl" sz="quarter" idx="13"/>
            <p:extLst>
              <p:ext uri="{D42A27DB-BD31-4B8C-83A1-F6EECF244321}">
                <p14:modId xmlns:p14="http://schemas.microsoft.com/office/powerpoint/2010/main" val="493174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64695531"/>
                    </a:ext>
                  </a:extLst>
                </a:gridCol>
                <a:gridCol w="822960">
                  <a:extLst>
                    <a:ext uri="{9D8B030D-6E8A-4147-A177-3AD203B41FA5}">
                      <a16:colId xmlns:a16="http://schemas.microsoft.com/office/drawing/2014/main" val="2635120147"/>
                    </a:ext>
                  </a:extLst>
                </a:gridCol>
                <a:gridCol w="822960">
                  <a:extLst>
                    <a:ext uri="{9D8B030D-6E8A-4147-A177-3AD203B41FA5}">
                      <a16:colId xmlns:a16="http://schemas.microsoft.com/office/drawing/2014/main" val="2009653990"/>
                    </a:ext>
                  </a:extLst>
                </a:gridCol>
                <a:gridCol w="822960">
                  <a:extLst>
                    <a:ext uri="{9D8B030D-6E8A-4147-A177-3AD203B41FA5}">
                      <a16:colId xmlns:a16="http://schemas.microsoft.com/office/drawing/2014/main" val="570103192"/>
                    </a:ext>
                  </a:extLst>
                </a:gridCol>
                <a:gridCol w="822960">
                  <a:extLst>
                    <a:ext uri="{9D8B030D-6E8A-4147-A177-3AD203B41FA5}">
                      <a16:colId xmlns:a16="http://schemas.microsoft.com/office/drawing/2014/main" val="708756178"/>
                    </a:ext>
                  </a:extLst>
                </a:gridCol>
                <a:gridCol w="822960">
                  <a:extLst>
                    <a:ext uri="{9D8B030D-6E8A-4147-A177-3AD203B41FA5}">
                      <a16:colId xmlns:a16="http://schemas.microsoft.com/office/drawing/2014/main" val="2010097651"/>
                    </a:ext>
                  </a:extLst>
                </a:gridCol>
                <a:gridCol w="822960">
                  <a:extLst>
                    <a:ext uri="{9D8B030D-6E8A-4147-A177-3AD203B41FA5}">
                      <a16:colId xmlns:a16="http://schemas.microsoft.com/office/drawing/2014/main" val="82343720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51110310"/>
                  </a:ext>
                </a:extLst>
              </a:tr>
              <a:tr h="370840">
                <a:tc>
                  <a:txBody>
                    <a:bodyPr/>
                    <a:lstStyle/>
                    <a:p>
                      <a:r>
                        <a:rPr lang="de-DE" sz="1000" b="1"/>
                        <a:t> NDR Kultur - 2019-02-01 17:12:44 </a:t>
                      </a:r>
                      <a:r>
                        <a:rPr lang="de-DE" sz="1000"/>
                        <a:t> 
 Ein Passwort für alles ... oder wie lautet Ihre Devise? 🤔😅</a:t>
                      </a:r>
                      <a:endParaRPr lang="en-US" sz="1000"/>
                    </a:p>
                  </a:txBody>
                  <a:tcPr/>
                </a:tc>
                <a:tc>
                  <a:txBody>
                    <a:bodyPr/>
                    <a:lstStyle/>
                    <a:p>
                      <a:r>
                        <a:rPr lang="en-US" sz="1000"/>
                        <a:t>0.0 %</a:t>
                      </a:r>
                    </a:p>
                  </a:txBody>
                  <a:tcPr/>
                </a:tc>
                <a:tc>
                  <a:txBody>
                    <a:bodyPr/>
                    <a:lstStyle/>
                    <a:p>
                      <a:r>
                        <a:rPr lang="en-US" sz="1000"/>
                        <a:t>41.0 %</a:t>
                      </a:r>
                    </a:p>
                  </a:txBody>
                  <a:tcPr/>
                </a:tc>
                <a:tc>
                  <a:txBody>
                    <a:bodyPr/>
                    <a:lstStyle/>
                    <a:p>
                      <a:r>
                        <a:rPr lang="en-US" sz="1000"/>
                        <a:t>0</a:t>
                      </a:r>
                    </a:p>
                  </a:txBody>
                  <a:tcPr/>
                </a:tc>
                <a:tc>
                  <a:txBody>
                    <a:bodyPr/>
                    <a:lstStyle/>
                    <a:p>
                      <a:r>
                        <a:rPr lang="en-US" sz="1000"/>
                        <a:t>2605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61047661"/>
                  </a:ext>
                </a:extLst>
              </a:tr>
              <a:tr h="370840">
                <a:tc>
                  <a:txBody>
                    <a:bodyPr/>
                    <a:lstStyle/>
                    <a:p>
                      <a:r>
                        <a:rPr lang="de-DE" sz="1000" b="1"/>
                        <a:t> NDR Kultur - 2019-02-06 10:11:45 </a:t>
                      </a:r>
                      <a:r>
                        <a:rPr lang="de-DE" sz="1000"/>
                        <a:t> 
 Aus der Kategorie: Leichter gesagt als getan! 🤣 #digididam</a:t>
                      </a:r>
                      <a:endParaRPr lang="en-US" sz="1000"/>
                    </a:p>
                  </a:txBody>
                  <a:tcPr/>
                </a:tc>
                <a:tc>
                  <a:txBody>
                    <a:bodyPr/>
                    <a:lstStyle/>
                    <a:p>
                      <a:r>
                        <a:rPr lang="en-US" sz="1000"/>
                        <a:t>0.0 %</a:t>
                      </a:r>
                    </a:p>
                  </a:txBody>
                  <a:tcPr/>
                </a:tc>
                <a:tc>
                  <a:txBody>
                    <a:bodyPr/>
                    <a:lstStyle/>
                    <a:p>
                      <a:r>
                        <a:rPr lang="en-US" sz="1000"/>
                        <a:t>37.7 %</a:t>
                      </a:r>
                    </a:p>
                  </a:txBody>
                  <a:tcPr/>
                </a:tc>
                <a:tc>
                  <a:txBody>
                    <a:bodyPr/>
                    <a:lstStyle/>
                    <a:p>
                      <a:r>
                        <a:rPr lang="en-US" sz="1000"/>
                        <a:t>0</a:t>
                      </a:r>
                    </a:p>
                  </a:txBody>
                  <a:tcPr/>
                </a:tc>
                <a:tc>
                  <a:txBody>
                    <a:bodyPr/>
                    <a:lstStyle/>
                    <a:p>
                      <a:r>
                        <a:rPr lang="en-US" sz="1000"/>
                        <a:t>6914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21271862"/>
                  </a:ext>
                </a:extLst>
              </a:tr>
              <a:tr h="370840">
                <a:tc>
                  <a:txBody>
                    <a:bodyPr/>
                    <a:lstStyle/>
                    <a:p>
                      <a:r>
                        <a:rPr lang="de-DE" sz="1000" b="1"/>
                        <a:t> NDR Kultur - 2019-02-04 14:38:28 </a:t>
                      </a:r>
                      <a:r>
                        <a:rPr lang="de-DE" sz="1000"/>
                        <a:t> 
 Ja, so etwas gibt es tatsächlich. Wir empfehlen, den Ton einzuschalten.</a:t>
                      </a:r>
                      <a:endParaRPr lang="en-US" sz="1000"/>
                    </a:p>
                  </a:txBody>
                  <a:tcPr/>
                </a:tc>
                <a:tc>
                  <a:txBody>
                    <a:bodyPr/>
                    <a:lstStyle/>
                    <a:p>
                      <a:r>
                        <a:rPr lang="en-US" sz="1000"/>
                        <a:t>0.0 %</a:t>
                      </a:r>
                    </a:p>
                  </a:txBody>
                  <a:tcPr/>
                </a:tc>
                <a:tc>
                  <a:txBody>
                    <a:bodyPr/>
                    <a:lstStyle/>
                    <a:p>
                      <a:r>
                        <a:rPr lang="en-US" sz="1000"/>
                        <a:t>35.3 %</a:t>
                      </a:r>
                    </a:p>
                  </a:txBody>
                  <a:tcPr/>
                </a:tc>
                <a:tc>
                  <a:txBody>
                    <a:bodyPr/>
                    <a:lstStyle/>
                    <a:p>
                      <a:r>
                        <a:rPr lang="en-US" sz="1000"/>
                        <a:t>0</a:t>
                      </a:r>
                    </a:p>
                  </a:txBody>
                  <a:tcPr/>
                </a:tc>
                <a:tc>
                  <a:txBody>
                    <a:bodyPr/>
                    <a:lstStyle/>
                    <a:p>
                      <a:r>
                        <a:rPr lang="en-US" sz="1000"/>
                        <a:t>4496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39034082"/>
                  </a:ext>
                </a:extLst>
              </a:tr>
              <a:tr h="370840">
                <a:tc>
                  <a:txBody>
                    <a:bodyPr/>
                    <a:lstStyle/>
                    <a:p>
                      <a:r>
                        <a:rPr lang="de-DE" sz="1000" b="1"/>
                        <a:t> NDR Kultur - 2019-02-22 16:36:42 </a:t>
                      </a:r>
                      <a:r>
                        <a:rPr lang="de-DE" sz="1000"/>
                        <a:t> 
 Die NDR Radiophilharmonie verlängert ihre Zusammenarbeit mit Chefdirigent Andrew Manze bis zum Sommer 2023. 🎼</a:t>
                      </a:r>
                      <a:endParaRPr lang="en-US" sz="1000"/>
                    </a:p>
                  </a:txBody>
                  <a:tcPr/>
                </a:tc>
                <a:tc>
                  <a:txBody>
                    <a:bodyPr/>
                    <a:lstStyle/>
                    <a:p>
                      <a:r>
                        <a:rPr lang="en-US" sz="1000"/>
                        <a:t>0.0 %</a:t>
                      </a:r>
                    </a:p>
                  </a:txBody>
                  <a:tcPr/>
                </a:tc>
                <a:tc>
                  <a:txBody>
                    <a:bodyPr/>
                    <a:lstStyle/>
                    <a:p>
                      <a:r>
                        <a:rPr lang="en-US" sz="1000"/>
                        <a:t>27.9 %</a:t>
                      </a:r>
                    </a:p>
                  </a:txBody>
                  <a:tcPr/>
                </a:tc>
                <a:tc>
                  <a:txBody>
                    <a:bodyPr/>
                    <a:lstStyle/>
                    <a:p>
                      <a:r>
                        <a:rPr lang="en-US" sz="1000"/>
                        <a:t>0</a:t>
                      </a:r>
                    </a:p>
                  </a:txBody>
                  <a:tcPr/>
                </a:tc>
                <a:tc>
                  <a:txBody>
                    <a:bodyPr/>
                    <a:lstStyle/>
                    <a:p>
                      <a:r>
                        <a:rPr lang="en-US" sz="1000"/>
                        <a:t>1522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83035321"/>
                  </a:ext>
                </a:extLst>
              </a:tr>
              <a:tr h="370840">
                <a:tc>
                  <a:txBody>
                    <a:bodyPr/>
                    <a:lstStyle/>
                    <a:p>
                      <a:r>
                        <a:rPr lang="en-US" sz="1000" b="1"/>
                        <a:t> NDR Kultur - 2019-02-19 11:31:21 </a:t>
                      </a:r>
                      <a:r>
                        <a:rPr lang="en-US" sz="1000"/>
                        <a:t> 
 Heutiges Tutorial: Musiker-Morgenroutine 🎻💄🎶</a:t>
                      </a:r>
                    </a:p>
                  </a:txBody>
                  <a:tcPr/>
                </a:tc>
                <a:tc>
                  <a:txBody>
                    <a:bodyPr/>
                    <a:lstStyle/>
                    <a:p>
                      <a:r>
                        <a:rPr lang="en-US" sz="1000"/>
                        <a:t>0.0 %</a:t>
                      </a:r>
                    </a:p>
                  </a:txBody>
                  <a:tcPr/>
                </a:tc>
                <a:tc>
                  <a:txBody>
                    <a:bodyPr/>
                    <a:lstStyle/>
                    <a:p>
                      <a:r>
                        <a:rPr lang="en-US" sz="1000"/>
                        <a:t>47.4 %</a:t>
                      </a:r>
                    </a:p>
                  </a:txBody>
                  <a:tcPr/>
                </a:tc>
                <a:tc>
                  <a:txBody>
                    <a:bodyPr/>
                    <a:lstStyle/>
                    <a:p>
                      <a:r>
                        <a:rPr lang="en-US" sz="1000"/>
                        <a:t>0</a:t>
                      </a:r>
                    </a:p>
                  </a:txBody>
                  <a:tcPr/>
                </a:tc>
                <a:tc>
                  <a:txBody>
                    <a:bodyPr/>
                    <a:lstStyle/>
                    <a:p>
                      <a:r>
                        <a:rPr lang="en-US" sz="1000"/>
                        <a:t>5413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5308796"/>
                  </a:ext>
                </a:extLst>
              </a:tr>
            </a:tbl>
          </a:graphicData>
        </a:graphic>
      </p:graphicFrame>
      <p:sp>
        <p:nvSpPr>
          <p:cNvPr id="4" name="Text Placeholder 3">
            <a:extLst>
              <a:ext uri="{FF2B5EF4-FFF2-40B4-BE49-F238E27FC236}">
                <a16:creationId xmlns:a16="http://schemas.microsoft.com/office/drawing/2014/main" id="{92868F5C-4B00-4804-A982-C9034CA5E29F}"/>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533509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BBE3-B89F-49D5-AB9C-A0C35AA87C34}"/>
              </a:ext>
            </a:extLst>
          </p:cNvPr>
          <p:cNvSpPr>
            <a:spLocks noGrp="1"/>
          </p:cNvSpPr>
          <p:nvPr>
            <p:ph type="title"/>
          </p:nvPr>
        </p:nvSpPr>
        <p:spPr/>
        <p:txBody>
          <a:bodyPr/>
          <a:lstStyle/>
          <a:p>
            <a:r>
              <a:rPr lang="de-DE"/>
              <a:t>Facebook Eigene Posts - Potenzielle Reichweite - Export | NDR Kultur - 1 of 2</a:t>
            </a:r>
            <a:endParaRPr lang="en-US"/>
          </a:p>
        </p:txBody>
      </p:sp>
      <p:graphicFrame>
        <p:nvGraphicFramePr>
          <p:cNvPr id="5" name="Table Placeholder 4">
            <a:extLst>
              <a:ext uri="{FF2B5EF4-FFF2-40B4-BE49-F238E27FC236}">
                <a16:creationId xmlns:a16="http://schemas.microsoft.com/office/drawing/2014/main" id="{938EA91D-6EC5-45CD-8D50-93A9C3702DB9}"/>
              </a:ext>
            </a:extLst>
          </p:cNvPr>
          <p:cNvGraphicFramePr>
            <a:graphicFrameLocks noGrp="1"/>
          </p:cNvGraphicFramePr>
          <p:nvPr>
            <p:ph type="tbl" sz="quarter" idx="13"/>
            <p:extLst>
              <p:ext uri="{D42A27DB-BD31-4B8C-83A1-F6EECF244321}">
                <p14:modId xmlns:p14="http://schemas.microsoft.com/office/powerpoint/2010/main" val="1059543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6697525"/>
                    </a:ext>
                  </a:extLst>
                </a:gridCol>
                <a:gridCol w="822960">
                  <a:extLst>
                    <a:ext uri="{9D8B030D-6E8A-4147-A177-3AD203B41FA5}">
                      <a16:colId xmlns:a16="http://schemas.microsoft.com/office/drawing/2014/main" val="160304434"/>
                    </a:ext>
                  </a:extLst>
                </a:gridCol>
                <a:gridCol w="822960">
                  <a:extLst>
                    <a:ext uri="{9D8B030D-6E8A-4147-A177-3AD203B41FA5}">
                      <a16:colId xmlns:a16="http://schemas.microsoft.com/office/drawing/2014/main" val="3035759300"/>
                    </a:ext>
                  </a:extLst>
                </a:gridCol>
                <a:gridCol w="822960">
                  <a:extLst>
                    <a:ext uri="{9D8B030D-6E8A-4147-A177-3AD203B41FA5}">
                      <a16:colId xmlns:a16="http://schemas.microsoft.com/office/drawing/2014/main" val="2576838685"/>
                    </a:ext>
                  </a:extLst>
                </a:gridCol>
                <a:gridCol w="822960">
                  <a:extLst>
                    <a:ext uri="{9D8B030D-6E8A-4147-A177-3AD203B41FA5}">
                      <a16:colId xmlns:a16="http://schemas.microsoft.com/office/drawing/2014/main" val="2227832090"/>
                    </a:ext>
                  </a:extLst>
                </a:gridCol>
                <a:gridCol w="822960">
                  <a:extLst>
                    <a:ext uri="{9D8B030D-6E8A-4147-A177-3AD203B41FA5}">
                      <a16:colId xmlns:a16="http://schemas.microsoft.com/office/drawing/2014/main" val="10245743"/>
                    </a:ext>
                  </a:extLst>
                </a:gridCol>
                <a:gridCol w="411480">
                  <a:extLst>
                    <a:ext uri="{9D8B030D-6E8A-4147-A177-3AD203B41FA5}">
                      <a16:colId xmlns:a16="http://schemas.microsoft.com/office/drawing/2014/main" val="1285208371"/>
                    </a:ext>
                  </a:extLst>
                </a:gridCol>
                <a:gridCol w="822960">
                  <a:extLst>
                    <a:ext uri="{9D8B030D-6E8A-4147-A177-3AD203B41FA5}">
                      <a16:colId xmlns:a16="http://schemas.microsoft.com/office/drawing/2014/main" val="3683690309"/>
                    </a:ext>
                  </a:extLst>
                </a:gridCol>
                <a:gridCol w="822960">
                  <a:extLst>
                    <a:ext uri="{9D8B030D-6E8A-4147-A177-3AD203B41FA5}">
                      <a16:colId xmlns:a16="http://schemas.microsoft.com/office/drawing/2014/main" val="2917420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740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- 2019-02-13 20:30:58 </a:t>
                      </a:r>
                      <a:r>
                        <a:rPr kumimoji="0" lang="de-DE" sz="1000" b="0" i="0" u="none" strike="noStrike" kern="1200" cap="none" spc="0" normalizeH="0" baseline="0" noProof="0">
                          <a:ln>
                            <a:noFill/>
                          </a:ln>
                          <a:solidFill>
                            <a:prstClr val="black"/>
                          </a:solidFill>
                          <a:effectLst/>
                          <a:uLnTx/>
                          <a:uFillTx/>
                          <a:latin typeface="+mn-lt"/>
                          <a:ea typeface="+mn-ea"/>
                          <a:cs typeface="+mn-cs"/>
                        </a:rPr>
                        <a:t> 
 Mode statt Müll! Der Luxemburger Georges Kieffer schneidert aus Altkleidern Second Hand Fashion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4961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- 2019-02-11 14:08:02 </a:t>
                      </a:r>
                      <a:r>
                        <a:rPr kumimoji="0" lang="de-DE" sz="1000" b="0" i="0" u="none" strike="noStrike" kern="1200" cap="none" spc="0" normalizeH="0" baseline="0" noProof="0">
                          <a:ln>
                            <a:noFill/>
                          </a:ln>
                          <a:solidFill>
                            <a:prstClr val="black"/>
                          </a:solidFill>
                          <a:effectLst/>
                          <a:uLnTx/>
                          <a:uFillTx/>
                          <a:latin typeface="+mn-lt"/>
                          <a:ea typeface="+mn-ea"/>
                          <a:cs typeface="+mn-cs"/>
                        </a:rPr>
                        <a:t> 
 Der Dokumentarfilm „Stiller Kamerad" begleitet zwei Soldaten und eine Soldatin, die unter Posttraumatischer Belastungsstörung leiden. Nachdem viele Therapie-Versuche gescheitert sind, machen sie bei der Arbeit mit Pferden zum ersten Mal Fortschritte.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06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- 2019-02-21 12:04:34 </a:t>
                      </a:r>
                      <a:r>
                        <a:rPr kumimoji="0" lang="de-DE" sz="1000" b="0" i="0" u="none" strike="noStrike" kern="1200" cap="none" spc="0" normalizeH="0" baseline="0" noProof="0">
                          <a:ln>
                            <a:noFill/>
                          </a:ln>
                          <a:solidFill>
                            <a:prstClr val="black"/>
                          </a:solidFill>
                          <a:effectLst/>
                          <a:uLnTx/>
                          <a:uFillTx/>
                          <a:latin typeface="+mn-lt"/>
                          <a:ea typeface="+mn-ea"/>
                          <a:cs typeface="+mn-cs"/>
                        </a:rPr>
                        <a:t> 
 "Ohrwurm", "Fernweh" oder der norddeutsche "Tüdelbüdel" - zum heutigen Tag der Muttersprache fragen wir Sie: Welche Wörter finden Sie besonders?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2968362"/>
                  </a:ext>
                </a:extLst>
              </a:tr>
            </a:tbl>
          </a:graphicData>
        </a:graphic>
      </p:graphicFrame>
      <p:sp>
        <p:nvSpPr>
          <p:cNvPr id="4" name="Text Placeholder 3">
            <a:extLst>
              <a:ext uri="{FF2B5EF4-FFF2-40B4-BE49-F238E27FC236}">
                <a16:creationId xmlns:a16="http://schemas.microsoft.com/office/drawing/2014/main" id="{E13697AC-CD7E-4DF3-8130-F5934C0E4AD5}"/>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731368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5EDF7-6343-4A17-81BA-10FE851069BA}"/>
              </a:ext>
            </a:extLst>
          </p:cNvPr>
          <p:cNvSpPr>
            <a:spLocks noGrp="1"/>
          </p:cNvSpPr>
          <p:nvPr>
            <p:ph type="title"/>
          </p:nvPr>
        </p:nvSpPr>
        <p:spPr/>
        <p:txBody>
          <a:bodyPr/>
          <a:lstStyle/>
          <a:p>
            <a:r>
              <a:rPr lang="de-DE"/>
              <a:t>Facebook Eigene Posts - Potenzielle Reichweite - Export | NDR Kultur - 2 of 2</a:t>
            </a:r>
            <a:endParaRPr lang="en-US"/>
          </a:p>
        </p:txBody>
      </p:sp>
      <p:graphicFrame>
        <p:nvGraphicFramePr>
          <p:cNvPr id="5" name="Table Placeholder 4">
            <a:extLst>
              <a:ext uri="{FF2B5EF4-FFF2-40B4-BE49-F238E27FC236}">
                <a16:creationId xmlns:a16="http://schemas.microsoft.com/office/drawing/2014/main" id="{EDB6EB85-E8A5-4622-84CA-03B0F0B1CF60}"/>
              </a:ext>
            </a:extLst>
          </p:cNvPr>
          <p:cNvGraphicFramePr>
            <a:graphicFrameLocks noGrp="1"/>
          </p:cNvGraphicFramePr>
          <p:nvPr>
            <p:ph type="tbl" sz="quarter" idx="13"/>
            <p:extLst>
              <p:ext uri="{D42A27DB-BD31-4B8C-83A1-F6EECF244321}">
                <p14:modId xmlns:p14="http://schemas.microsoft.com/office/powerpoint/2010/main" val="2438402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4813992"/>
                    </a:ext>
                  </a:extLst>
                </a:gridCol>
                <a:gridCol w="822960">
                  <a:extLst>
                    <a:ext uri="{9D8B030D-6E8A-4147-A177-3AD203B41FA5}">
                      <a16:colId xmlns:a16="http://schemas.microsoft.com/office/drawing/2014/main" val="1447920716"/>
                    </a:ext>
                  </a:extLst>
                </a:gridCol>
                <a:gridCol w="822960">
                  <a:extLst>
                    <a:ext uri="{9D8B030D-6E8A-4147-A177-3AD203B41FA5}">
                      <a16:colId xmlns:a16="http://schemas.microsoft.com/office/drawing/2014/main" val="1033748776"/>
                    </a:ext>
                  </a:extLst>
                </a:gridCol>
                <a:gridCol w="822960">
                  <a:extLst>
                    <a:ext uri="{9D8B030D-6E8A-4147-A177-3AD203B41FA5}">
                      <a16:colId xmlns:a16="http://schemas.microsoft.com/office/drawing/2014/main" val="1298895730"/>
                    </a:ext>
                  </a:extLst>
                </a:gridCol>
                <a:gridCol w="822960">
                  <a:extLst>
                    <a:ext uri="{9D8B030D-6E8A-4147-A177-3AD203B41FA5}">
                      <a16:colId xmlns:a16="http://schemas.microsoft.com/office/drawing/2014/main" val="2172669141"/>
                    </a:ext>
                  </a:extLst>
                </a:gridCol>
                <a:gridCol w="822960">
                  <a:extLst>
                    <a:ext uri="{9D8B030D-6E8A-4147-A177-3AD203B41FA5}">
                      <a16:colId xmlns:a16="http://schemas.microsoft.com/office/drawing/2014/main" val="1520115349"/>
                    </a:ext>
                  </a:extLst>
                </a:gridCol>
                <a:gridCol w="411480">
                  <a:extLst>
                    <a:ext uri="{9D8B030D-6E8A-4147-A177-3AD203B41FA5}">
                      <a16:colId xmlns:a16="http://schemas.microsoft.com/office/drawing/2014/main" val="2330641444"/>
                    </a:ext>
                  </a:extLst>
                </a:gridCol>
                <a:gridCol w="822960">
                  <a:extLst>
                    <a:ext uri="{9D8B030D-6E8A-4147-A177-3AD203B41FA5}">
                      <a16:colId xmlns:a16="http://schemas.microsoft.com/office/drawing/2014/main" val="494859969"/>
                    </a:ext>
                  </a:extLst>
                </a:gridCol>
                <a:gridCol w="822960">
                  <a:extLst>
                    <a:ext uri="{9D8B030D-6E8A-4147-A177-3AD203B41FA5}">
                      <a16:colId xmlns:a16="http://schemas.microsoft.com/office/drawing/2014/main" val="2163161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996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- 2019-02-11 18:18:53 </a:t>
                      </a:r>
                      <a:r>
                        <a:rPr kumimoji="0" lang="de-DE" sz="1000" b="0" i="0" u="none" strike="noStrike" kern="1200" cap="none" spc="0" normalizeH="0" baseline="0" noProof="0">
                          <a:ln>
                            <a:noFill/>
                          </a:ln>
                          <a:solidFill>
                            <a:prstClr val="black"/>
                          </a:solidFill>
                          <a:effectLst/>
                          <a:uLnTx/>
                          <a:uFillTx/>
                          <a:latin typeface="+mn-lt"/>
                          <a:ea typeface="+mn-ea"/>
                          <a:cs typeface="+mn-cs"/>
                        </a:rPr>
                        <a:t> 
 Esther Bejarano überlebte Auschwitz - und erzählt von den Gräueltaten der NS-Zeit. Heute um 18:30 Uhr ist sie in Hamburg zu Gast, um Jugendlichen von ihren Erlebnissen in der Nazizeit zu berichten und Fragen zu beantworten. NDR.de überträgt im Livestream.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405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- 2019-02-19 19:36:00 </a:t>
                      </a:r>
                      <a:r>
                        <a:rPr kumimoji="0" lang="de-DE" sz="1000" b="0" i="0" u="none" strike="noStrike" kern="1200" cap="none" spc="0" normalizeH="0" baseline="0" noProof="0">
                          <a:ln>
                            <a:noFill/>
                          </a:ln>
                          <a:solidFill>
                            <a:prstClr val="black"/>
                          </a:solidFill>
                          <a:effectLst/>
                          <a:uLnTx/>
                          <a:uFillTx/>
                          <a:latin typeface="+mn-lt"/>
                          <a:ea typeface="+mn-ea"/>
                          <a:cs typeface="+mn-cs"/>
                        </a:rPr>
                        <a:t> 
 Von Hamburg in die Pariser Modewelt. Karl Lagerfelds Sprüche sind unsterblich.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145908"/>
                  </a:ext>
                </a:extLst>
              </a:tr>
            </a:tbl>
          </a:graphicData>
        </a:graphic>
      </p:graphicFrame>
      <p:sp>
        <p:nvSpPr>
          <p:cNvPr id="4" name="Text Placeholder 3">
            <a:extLst>
              <a:ext uri="{FF2B5EF4-FFF2-40B4-BE49-F238E27FC236}">
                <a16:creationId xmlns:a16="http://schemas.microsoft.com/office/drawing/2014/main" id="{8D7BCCD3-1301-4C20-B4F6-493C51C50D7E}"/>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816766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FF8E9-C66F-4300-AE54-A69B98E9F428}"/>
              </a:ext>
            </a:extLst>
          </p:cNvPr>
          <p:cNvSpPr>
            <a:spLocks noGrp="1"/>
          </p:cNvSpPr>
          <p:nvPr>
            <p:ph type="title"/>
          </p:nvPr>
        </p:nvSpPr>
        <p:spPr/>
        <p:txBody>
          <a:bodyPr/>
          <a:lstStyle/>
          <a:p>
            <a:r>
              <a:rPr lang="de-DE"/>
              <a:t>Facebook Eigene Posts - Aktive Nutzer - Export | NDR Kultur</a:t>
            </a:r>
            <a:endParaRPr lang="en-US"/>
          </a:p>
        </p:txBody>
      </p:sp>
      <p:graphicFrame>
        <p:nvGraphicFramePr>
          <p:cNvPr id="5" name="Table Placeholder 4">
            <a:extLst>
              <a:ext uri="{FF2B5EF4-FFF2-40B4-BE49-F238E27FC236}">
                <a16:creationId xmlns:a16="http://schemas.microsoft.com/office/drawing/2014/main" id="{140245A8-519F-4E4E-8A51-80AAACD6BB38}"/>
              </a:ext>
            </a:extLst>
          </p:cNvPr>
          <p:cNvGraphicFramePr>
            <a:graphicFrameLocks noGrp="1"/>
          </p:cNvGraphicFramePr>
          <p:nvPr>
            <p:ph type="tbl" sz="quarter" idx="13"/>
            <p:extLst>
              <p:ext uri="{D42A27DB-BD31-4B8C-83A1-F6EECF244321}">
                <p14:modId xmlns:p14="http://schemas.microsoft.com/office/powerpoint/2010/main" val="2057913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669572896"/>
                    </a:ext>
                  </a:extLst>
                </a:gridCol>
                <a:gridCol w="822960">
                  <a:extLst>
                    <a:ext uri="{9D8B030D-6E8A-4147-A177-3AD203B41FA5}">
                      <a16:colId xmlns:a16="http://schemas.microsoft.com/office/drawing/2014/main" val="2517373927"/>
                    </a:ext>
                  </a:extLst>
                </a:gridCol>
                <a:gridCol w="822960">
                  <a:extLst>
                    <a:ext uri="{9D8B030D-6E8A-4147-A177-3AD203B41FA5}">
                      <a16:colId xmlns:a16="http://schemas.microsoft.com/office/drawing/2014/main" val="4197322513"/>
                    </a:ext>
                  </a:extLst>
                </a:gridCol>
                <a:gridCol w="822960">
                  <a:extLst>
                    <a:ext uri="{9D8B030D-6E8A-4147-A177-3AD203B41FA5}">
                      <a16:colId xmlns:a16="http://schemas.microsoft.com/office/drawing/2014/main" val="1574317145"/>
                    </a:ext>
                  </a:extLst>
                </a:gridCol>
                <a:gridCol w="822960">
                  <a:extLst>
                    <a:ext uri="{9D8B030D-6E8A-4147-A177-3AD203B41FA5}">
                      <a16:colId xmlns:a16="http://schemas.microsoft.com/office/drawing/2014/main" val="1943427060"/>
                    </a:ext>
                  </a:extLst>
                </a:gridCol>
                <a:gridCol w="493776">
                  <a:extLst>
                    <a:ext uri="{9D8B030D-6E8A-4147-A177-3AD203B41FA5}">
                      <a16:colId xmlns:a16="http://schemas.microsoft.com/office/drawing/2014/main" val="2654591741"/>
                    </a:ext>
                  </a:extLst>
                </a:gridCol>
                <a:gridCol w="493776">
                  <a:extLst>
                    <a:ext uri="{9D8B030D-6E8A-4147-A177-3AD203B41FA5}">
                      <a16:colId xmlns:a16="http://schemas.microsoft.com/office/drawing/2014/main" val="2067758064"/>
                    </a:ext>
                  </a:extLst>
                </a:gridCol>
                <a:gridCol w="493776">
                  <a:extLst>
                    <a:ext uri="{9D8B030D-6E8A-4147-A177-3AD203B41FA5}">
                      <a16:colId xmlns:a16="http://schemas.microsoft.com/office/drawing/2014/main" val="1248253735"/>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5455225"/>
                  </a:ext>
                </a:extLst>
              </a:tr>
              <a:tr h="370840">
                <a:tc>
                  <a:txBody>
                    <a:bodyPr/>
                    <a:lstStyle/>
                    <a:p>
                      <a:r>
                        <a:rPr lang="de-DE" sz="1000" b="1"/>
                        <a:t> NDR Kultur - 2019-02-13 20:30:58 </a:t>
                      </a:r>
                      <a:r>
                        <a:rPr lang="de-DE" sz="1000"/>
                        <a:t> 
 Mode statt Müll! Der Luxemburger Georges Kieffer schneidert aus Altkleidern Second Hand Fashion der besonderen Art:</a:t>
                      </a:r>
                      <a:endParaRPr lang="en-US" sz="1000"/>
                    </a:p>
                  </a:txBody>
                  <a:tcPr/>
                </a:tc>
                <a:tc>
                  <a:txBody>
                    <a:bodyPr/>
                    <a:lstStyle/>
                    <a:p>
                      <a:r>
                        <a:rPr lang="en-US" sz="1000"/>
                        <a:t>76528</a:t>
                      </a:r>
                    </a:p>
                  </a:txBody>
                  <a:tcPr/>
                </a:tc>
                <a:tc>
                  <a:txBody>
                    <a:bodyPr/>
                    <a:lstStyle/>
                    <a:p>
                      <a:r>
                        <a:rPr lang="en-US" sz="1000"/>
                        <a:t>3077911</a:t>
                      </a:r>
                    </a:p>
                  </a:txBody>
                  <a:tcPr/>
                </a:tc>
                <a:tc>
                  <a:txBody>
                    <a:bodyPr/>
                    <a:lstStyle/>
                    <a:p>
                      <a:r>
                        <a:rPr lang="en-US" sz="1000"/>
                        <a:t>2.5 %</a:t>
                      </a:r>
                    </a:p>
                  </a:txBody>
                  <a:tcPr/>
                </a:tc>
                <a:tc>
                  <a:txBody>
                    <a:bodyPr/>
                    <a:lstStyle/>
                    <a:p>
                      <a:r>
                        <a:rPr lang="en-US" sz="1000"/>
                        <a:t>20108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09371291"/>
                  </a:ext>
                </a:extLst>
              </a:tr>
              <a:tr h="370840">
                <a:tc>
                  <a:txBody>
                    <a:bodyPr/>
                    <a:lstStyle/>
                    <a:p>
                      <a:r>
                        <a:rPr lang="de-DE" sz="1000" b="1"/>
                        <a:t> NDR Kultur - 2019-02-11 14:08:02 </a:t>
                      </a:r>
                      <a:r>
                        <a:rPr lang="de-DE" sz="1000"/>
                        <a:t> 
 Der Dokumentarfilm „Stiller Kamerad" begleitet zwei Soldaten und eine Soldatin, die unter Posttraumatischer Belastungsstörung leiden. Nachdem viele Therapie-Versuche gescheitert sind, machen sie bei der Arbeit mit Pferden zum ersten Mal Fortschritte.</a:t>
                      </a:r>
                      <a:endParaRPr lang="en-US" sz="1000"/>
                    </a:p>
                  </a:txBody>
                  <a:tcPr/>
                </a:tc>
                <a:tc>
                  <a:txBody>
                    <a:bodyPr/>
                    <a:lstStyle/>
                    <a:p>
                      <a:r>
                        <a:rPr lang="en-US" sz="1000"/>
                        <a:t>59462</a:t>
                      </a:r>
                    </a:p>
                  </a:txBody>
                  <a:tcPr/>
                </a:tc>
                <a:tc>
                  <a:txBody>
                    <a:bodyPr/>
                    <a:lstStyle/>
                    <a:p>
                      <a:r>
                        <a:rPr lang="en-US" sz="1000"/>
                        <a:t>1615986</a:t>
                      </a:r>
                    </a:p>
                  </a:txBody>
                  <a:tcPr/>
                </a:tc>
                <a:tc>
                  <a:txBody>
                    <a:bodyPr/>
                    <a:lstStyle/>
                    <a:p>
                      <a:r>
                        <a:rPr lang="en-US" sz="1000"/>
                        <a:t>3.7 %</a:t>
                      </a:r>
                    </a:p>
                  </a:txBody>
                  <a:tcPr/>
                </a:tc>
                <a:tc>
                  <a:txBody>
                    <a:bodyPr/>
                    <a:lstStyle/>
                    <a:p>
                      <a:r>
                        <a:rPr lang="en-US" sz="1000"/>
                        <a:t>10923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86026323"/>
                  </a:ext>
                </a:extLst>
              </a:tr>
              <a:tr h="370840">
                <a:tc>
                  <a:txBody>
                    <a:bodyPr/>
                    <a:lstStyle/>
                    <a:p>
                      <a:r>
                        <a:rPr lang="de-DE" sz="1000" b="1"/>
                        <a:t> NDR Kultur - 2019-02-21 12:04:34 </a:t>
                      </a:r>
                      <a:r>
                        <a:rPr lang="de-DE" sz="1000"/>
                        <a:t> 
 "Ohrwurm", "Fernweh" oder der norddeutsche "Tüdelbüdel" - zum heutigen Tag der Muttersprache fragen wir Sie: Welche Wörter finden Sie besonders?</a:t>
                      </a:r>
                      <a:endParaRPr lang="en-US" sz="1000"/>
                    </a:p>
                  </a:txBody>
                  <a:tcPr/>
                </a:tc>
                <a:tc>
                  <a:txBody>
                    <a:bodyPr/>
                    <a:lstStyle/>
                    <a:p>
                      <a:r>
                        <a:rPr lang="en-US" sz="1000"/>
                        <a:t>2132</a:t>
                      </a:r>
                    </a:p>
                  </a:txBody>
                  <a:tcPr/>
                </a:tc>
                <a:tc>
                  <a:txBody>
                    <a:bodyPr/>
                    <a:lstStyle/>
                    <a:p>
                      <a:r>
                        <a:rPr lang="en-US" sz="1000"/>
                        <a:t>40809</a:t>
                      </a:r>
                    </a:p>
                  </a:txBody>
                  <a:tcPr/>
                </a:tc>
                <a:tc>
                  <a:txBody>
                    <a:bodyPr/>
                    <a:lstStyle/>
                    <a:p>
                      <a:r>
                        <a:rPr lang="en-US" sz="1000"/>
                        <a:t>5.2 %</a:t>
                      </a:r>
                    </a:p>
                  </a:txBody>
                  <a:tcPr/>
                </a:tc>
                <a:tc>
                  <a:txBody>
                    <a:bodyPr/>
                    <a:lstStyle/>
                    <a:p>
                      <a:r>
                        <a:rPr lang="en-US" sz="1000"/>
                        <a:t>283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16806139"/>
                  </a:ext>
                </a:extLst>
              </a:tr>
              <a:tr h="370840">
                <a:tc>
                  <a:txBody>
                    <a:bodyPr/>
                    <a:lstStyle/>
                    <a:p>
                      <a:r>
                        <a:rPr lang="de-DE" sz="1000" b="1"/>
                        <a:t> NDR Kultur - 2019-02-19 19:36:00 </a:t>
                      </a:r>
                      <a:r>
                        <a:rPr lang="de-DE" sz="1000"/>
                        <a:t> 
 Von Hamburg in die Pariser Modewelt. Karl Lagerfelds Sprüche sind unsterblich.</a:t>
                      </a:r>
                      <a:endParaRPr lang="en-US" sz="1000"/>
                    </a:p>
                  </a:txBody>
                  <a:tcPr/>
                </a:tc>
                <a:tc>
                  <a:txBody>
                    <a:bodyPr/>
                    <a:lstStyle/>
                    <a:p>
                      <a:r>
                        <a:rPr lang="en-US" sz="1000"/>
                        <a:t>697</a:t>
                      </a:r>
                    </a:p>
                  </a:txBody>
                  <a:tcPr/>
                </a:tc>
                <a:tc>
                  <a:txBody>
                    <a:bodyPr/>
                    <a:lstStyle/>
                    <a:p>
                      <a:r>
                        <a:rPr lang="en-US" sz="1000"/>
                        <a:t>7449</a:t>
                      </a:r>
                    </a:p>
                  </a:txBody>
                  <a:tcPr/>
                </a:tc>
                <a:tc>
                  <a:txBody>
                    <a:bodyPr/>
                    <a:lstStyle/>
                    <a:p>
                      <a:r>
                        <a:rPr lang="en-US" sz="1000"/>
                        <a:t>9.4 %</a:t>
                      </a:r>
                    </a:p>
                  </a:txBody>
                  <a:tcPr/>
                </a:tc>
                <a:tc>
                  <a:txBody>
                    <a:bodyPr/>
                    <a:lstStyle/>
                    <a:p>
                      <a:r>
                        <a:rPr lang="en-US" sz="1000"/>
                        <a:t>68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66773129"/>
                  </a:ext>
                </a:extLst>
              </a:tr>
              <a:tr h="370840">
                <a:tc>
                  <a:txBody>
                    <a:bodyPr/>
                    <a:lstStyle/>
                    <a:p>
                      <a:r>
                        <a:rPr lang="de-DE" sz="1000" b="1"/>
                        <a:t> NDR Kultur - 2019-02-06 10:11:45 </a:t>
                      </a:r>
                      <a:r>
                        <a:rPr lang="de-DE" sz="1000"/>
                        <a:t> 
 Aus der Kategorie: Leichter gesagt als getan! 🤣 #digididam</a:t>
                      </a:r>
                      <a:endParaRPr lang="en-US" sz="1000"/>
                    </a:p>
                  </a:txBody>
                  <a:tcPr/>
                </a:tc>
                <a:tc>
                  <a:txBody>
                    <a:bodyPr/>
                    <a:lstStyle/>
                    <a:p>
                      <a:r>
                        <a:rPr lang="en-US" sz="1000"/>
                        <a:t>611</a:t>
                      </a:r>
                    </a:p>
                  </a:txBody>
                  <a:tcPr/>
                </a:tc>
                <a:tc>
                  <a:txBody>
                    <a:bodyPr/>
                    <a:lstStyle/>
                    <a:p>
                      <a:r>
                        <a:rPr lang="en-US" sz="1000"/>
                        <a:t>6914</a:t>
                      </a:r>
                    </a:p>
                  </a:txBody>
                  <a:tcPr/>
                </a:tc>
                <a:tc>
                  <a:txBody>
                    <a:bodyPr/>
                    <a:lstStyle/>
                    <a:p>
                      <a:r>
                        <a:rPr lang="en-US" sz="1000"/>
                        <a:t>8.8 %</a:t>
                      </a:r>
                    </a:p>
                  </a:txBody>
                  <a:tcPr/>
                </a:tc>
                <a:tc>
                  <a:txBody>
                    <a:bodyPr/>
                    <a:lstStyle/>
                    <a:p>
                      <a:r>
                        <a:rPr lang="en-US" sz="1000"/>
                        <a:t>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6198605"/>
                  </a:ext>
                </a:extLst>
              </a:tr>
            </a:tbl>
          </a:graphicData>
        </a:graphic>
      </p:graphicFrame>
      <p:sp>
        <p:nvSpPr>
          <p:cNvPr id="4" name="Text Placeholder 3">
            <a:extLst>
              <a:ext uri="{FF2B5EF4-FFF2-40B4-BE49-F238E27FC236}">
                <a16:creationId xmlns:a16="http://schemas.microsoft.com/office/drawing/2014/main" id="{7468588A-EA0D-42AE-90F5-3227F656264D}"/>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98835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4452-5B24-49AF-987E-91AE41AC7730}"/>
              </a:ext>
            </a:extLst>
          </p:cNvPr>
          <p:cNvSpPr>
            <a:spLocks noGrp="1"/>
          </p:cNvSpPr>
          <p:nvPr>
            <p:ph type="title"/>
          </p:nvPr>
        </p:nvSpPr>
        <p:spPr/>
        <p:txBody>
          <a:bodyPr/>
          <a:lstStyle/>
          <a:p>
            <a:r>
              <a:rPr lang="en-US"/>
              <a:t>Facebook Eigene Posts - I-Rate Aktive Nutzer - Export | NDR Kultur</a:t>
            </a:r>
          </a:p>
        </p:txBody>
      </p:sp>
      <p:graphicFrame>
        <p:nvGraphicFramePr>
          <p:cNvPr id="5" name="Table Placeholder 4">
            <a:extLst>
              <a:ext uri="{FF2B5EF4-FFF2-40B4-BE49-F238E27FC236}">
                <a16:creationId xmlns:a16="http://schemas.microsoft.com/office/drawing/2014/main" id="{FC8FC31A-D7D5-4394-BBA3-C5074437704C}"/>
              </a:ext>
            </a:extLst>
          </p:cNvPr>
          <p:cNvGraphicFramePr>
            <a:graphicFrameLocks noGrp="1"/>
          </p:cNvGraphicFramePr>
          <p:nvPr>
            <p:ph type="tbl" sz="quarter" idx="13"/>
            <p:extLst>
              <p:ext uri="{D42A27DB-BD31-4B8C-83A1-F6EECF244321}">
                <p14:modId xmlns:p14="http://schemas.microsoft.com/office/powerpoint/2010/main" val="1016849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4644983"/>
                    </a:ext>
                  </a:extLst>
                </a:gridCol>
                <a:gridCol w="822960">
                  <a:extLst>
                    <a:ext uri="{9D8B030D-6E8A-4147-A177-3AD203B41FA5}">
                      <a16:colId xmlns:a16="http://schemas.microsoft.com/office/drawing/2014/main" val="759776135"/>
                    </a:ext>
                  </a:extLst>
                </a:gridCol>
                <a:gridCol w="822960">
                  <a:extLst>
                    <a:ext uri="{9D8B030D-6E8A-4147-A177-3AD203B41FA5}">
                      <a16:colId xmlns:a16="http://schemas.microsoft.com/office/drawing/2014/main" val="2385090990"/>
                    </a:ext>
                  </a:extLst>
                </a:gridCol>
                <a:gridCol w="822960">
                  <a:extLst>
                    <a:ext uri="{9D8B030D-6E8A-4147-A177-3AD203B41FA5}">
                      <a16:colId xmlns:a16="http://schemas.microsoft.com/office/drawing/2014/main" val="1159091476"/>
                    </a:ext>
                  </a:extLst>
                </a:gridCol>
                <a:gridCol w="822960">
                  <a:extLst>
                    <a:ext uri="{9D8B030D-6E8A-4147-A177-3AD203B41FA5}">
                      <a16:colId xmlns:a16="http://schemas.microsoft.com/office/drawing/2014/main" val="1992191695"/>
                    </a:ext>
                  </a:extLst>
                </a:gridCol>
                <a:gridCol w="822960">
                  <a:extLst>
                    <a:ext uri="{9D8B030D-6E8A-4147-A177-3AD203B41FA5}">
                      <a16:colId xmlns:a16="http://schemas.microsoft.com/office/drawing/2014/main" val="3358120073"/>
                    </a:ext>
                  </a:extLst>
                </a:gridCol>
                <a:gridCol w="822960">
                  <a:extLst>
                    <a:ext uri="{9D8B030D-6E8A-4147-A177-3AD203B41FA5}">
                      <a16:colId xmlns:a16="http://schemas.microsoft.com/office/drawing/2014/main" val="3127088546"/>
                    </a:ext>
                  </a:extLst>
                </a:gridCol>
                <a:gridCol w="822960">
                  <a:extLst>
                    <a:ext uri="{9D8B030D-6E8A-4147-A177-3AD203B41FA5}">
                      <a16:colId xmlns:a16="http://schemas.microsoft.com/office/drawing/2014/main" val="43971261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20544789"/>
                  </a:ext>
                </a:extLst>
              </a:tr>
              <a:tr h="370840">
                <a:tc>
                  <a:txBody>
                    <a:bodyPr/>
                    <a:lstStyle/>
                    <a:p>
                      <a:r>
                        <a:rPr lang="de-DE" sz="1000" b="1"/>
                        <a:t> NDR Kultur - 2019-02-25 12:04:03 </a:t>
                      </a:r>
                      <a:r>
                        <a:rPr lang="de-DE" sz="1000"/>
                        <a:t> 
 Unsere CD der Woche kommt von der Saxofonistin Asya Fateyeva! 🎵🎷</a:t>
                      </a:r>
                      <a:endParaRPr lang="en-US" sz="1000"/>
                    </a:p>
                  </a:txBody>
                  <a:tcPr/>
                </a:tc>
                <a:tc>
                  <a:txBody>
                    <a:bodyPr/>
                    <a:lstStyle/>
                    <a:p>
                      <a:r>
                        <a:rPr lang="en-US" sz="1000"/>
                        <a:t>16.2 %</a:t>
                      </a:r>
                    </a:p>
                  </a:txBody>
                  <a:tcPr/>
                </a:tc>
                <a:tc>
                  <a:txBody>
                    <a:bodyPr/>
                    <a:lstStyle/>
                    <a:p>
                      <a:r>
                        <a:rPr lang="en-US" sz="1000"/>
                        <a:t>425</a:t>
                      </a:r>
                    </a:p>
                  </a:txBody>
                  <a:tcPr/>
                </a:tc>
                <a:tc>
                  <a:txBody>
                    <a:bodyPr/>
                    <a:lstStyle/>
                    <a:p>
                      <a:r>
                        <a:rPr lang="en-US" sz="1000"/>
                        <a:t>2619</a:t>
                      </a:r>
                    </a:p>
                  </a:txBody>
                  <a:tcPr/>
                </a:tc>
                <a:tc>
                  <a:txBody>
                    <a:bodyPr/>
                    <a:lstStyle/>
                    <a:p>
                      <a:r>
                        <a:rPr lang="en-US" sz="1000"/>
                        <a:t>195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8337322"/>
                  </a:ext>
                </a:extLst>
              </a:tr>
              <a:tr h="370840">
                <a:tc>
                  <a:txBody>
                    <a:bodyPr/>
                    <a:lstStyle/>
                    <a:p>
                      <a:r>
                        <a:rPr lang="de-DE" sz="1000" b="1"/>
                        <a:t> NDR Kultur - 2019-02-21 17:23:31 </a:t>
                      </a:r>
                      <a:r>
                        <a:rPr lang="de-DE" sz="1000"/>
                        <a:t> 
 "Ich bin glücklich, wenn diese Zeiten endlich vorbei sind und uns Dirigenten respektvoll behandeln - auch, wenn etwas passiert. Wir sind keine Maschinen." Orchestermusiker, wie Willi Hilgers, äußern sich kritisch zum Führungsstil von Daniel Barenboim - und das nicht mehr anonym.</a:t>
                      </a:r>
                      <a:endParaRPr lang="en-US" sz="1000"/>
                    </a:p>
                  </a:txBody>
                  <a:tcPr/>
                </a:tc>
                <a:tc>
                  <a:txBody>
                    <a:bodyPr/>
                    <a:lstStyle/>
                    <a:p>
                      <a:r>
                        <a:rPr lang="en-US" sz="1000"/>
                        <a:t>10.9 %</a:t>
                      </a:r>
                    </a:p>
                  </a:txBody>
                  <a:tcPr/>
                </a:tc>
                <a:tc>
                  <a:txBody>
                    <a:bodyPr/>
                    <a:lstStyle/>
                    <a:p>
                      <a:r>
                        <a:rPr lang="en-US" sz="1000"/>
                        <a:t>568</a:t>
                      </a:r>
                    </a:p>
                  </a:txBody>
                  <a:tcPr/>
                </a:tc>
                <a:tc>
                  <a:txBody>
                    <a:bodyPr/>
                    <a:lstStyle/>
                    <a:p>
                      <a:r>
                        <a:rPr lang="en-US" sz="1000"/>
                        <a:t>5228</a:t>
                      </a:r>
                    </a:p>
                  </a:txBody>
                  <a:tcPr/>
                </a:tc>
                <a:tc>
                  <a:txBody>
                    <a:bodyPr/>
                    <a:lstStyle/>
                    <a:p>
                      <a:r>
                        <a:rPr lang="en-US" sz="1000"/>
                        <a:t>43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4715346"/>
                  </a:ext>
                </a:extLst>
              </a:tr>
              <a:tr h="370840">
                <a:tc>
                  <a:txBody>
                    <a:bodyPr/>
                    <a:lstStyle/>
                    <a:p>
                      <a:r>
                        <a:rPr lang="de-DE" sz="1000" b="1"/>
                        <a:t> NDR Kultur - 2019-02-19 19:36:00 </a:t>
                      </a:r>
                      <a:r>
                        <a:rPr lang="de-DE" sz="1000"/>
                        <a:t> 
 Von Hamburg in die Pariser Modewelt. Karl Lagerfelds Sprüche sind unsterblich.</a:t>
                      </a:r>
                      <a:endParaRPr lang="en-US" sz="1000"/>
                    </a:p>
                  </a:txBody>
                  <a:tcPr/>
                </a:tc>
                <a:tc>
                  <a:txBody>
                    <a:bodyPr/>
                    <a:lstStyle/>
                    <a:p>
                      <a:r>
                        <a:rPr lang="en-US" sz="1000"/>
                        <a:t>9.4 %</a:t>
                      </a:r>
                    </a:p>
                  </a:txBody>
                  <a:tcPr/>
                </a:tc>
                <a:tc>
                  <a:txBody>
                    <a:bodyPr/>
                    <a:lstStyle/>
                    <a:p>
                      <a:r>
                        <a:rPr lang="en-US" sz="1000"/>
                        <a:t>697</a:t>
                      </a:r>
                    </a:p>
                  </a:txBody>
                  <a:tcPr/>
                </a:tc>
                <a:tc>
                  <a:txBody>
                    <a:bodyPr/>
                    <a:lstStyle/>
                    <a:p>
                      <a:r>
                        <a:rPr lang="en-US" sz="1000"/>
                        <a:t>7449</a:t>
                      </a:r>
                    </a:p>
                  </a:txBody>
                  <a:tcPr/>
                </a:tc>
                <a:tc>
                  <a:txBody>
                    <a:bodyPr/>
                    <a:lstStyle/>
                    <a:p>
                      <a:r>
                        <a:rPr lang="en-US" sz="1000"/>
                        <a:t>68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51536345"/>
                  </a:ext>
                </a:extLst>
              </a:tr>
              <a:tr h="370840">
                <a:tc>
                  <a:txBody>
                    <a:bodyPr/>
                    <a:lstStyle/>
                    <a:p>
                      <a:r>
                        <a:rPr lang="de-DE" sz="1000" b="1"/>
                        <a:t> NDR Kultur - 2019-02-06 10:11:45 </a:t>
                      </a:r>
                      <a:r>
                        <a:rPr lang="de-DE" sz="1000"/>
                        <a:t> 
 Aus der Kategorie: Leichter gesagt als getan! 🤣 #digididam</a:t>
                      </a:r>
                      <a:endParaRPr lang="en-US" sz="1000"/>
                    </a:p>
                  </a:txBody>
                  <a:tcPr/>
                </a:tc>
                <a:tc>
                  <a:txBody>
                    <a:bodyPr/>
                    <a:lstStyle/>
                    <a:p>
                      <a:r>
                        <a:rPr lang="en-US" sz="1000"/>
                        <a:t>8.8 %</a:t>
                      </a:r>
                    </a:p>
                  </a:txBody>
                  <a:tcPr/>
                </a:tc>
                <a:tc>
                  <a:txBody>
                    <a:bodyPr/>
                    <a:lstStyle/>
                    <a:p>
                      <a:r>
                        <a:rPr lang="en-US" sz="1000"/>
                        <a:t>611</a:t>
                      </a:r>
                    </a:p>
                  </a:txBody>
                  <a:tcPr/>
                </a:tc>
                <a:tc>
                  <a:txBody>
                    <a:bodyPr/>
                    <a:lstStyle/>
                    <a:p>
                      <a:r>
                        <a:rPr lang="en-US" sz="1000"/>
                        <a:t>6914</a:t>
                      </a:r>
                    </a:p>
                  </a:txBody>
                  <a:tcPr/>
                </a:tc>
                <a:tc>
                  <a:txBody>
                    <a:bodyPr/>
                    <a:lstStyle/>
                    <a:p>
                      <a:r>
                        <a:rPr lang="en-US" sz="1000"/>
                        <a:t>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84368592"/>
                  </a:ext>
                </a:extLst>
              </a:tr>
              <a:tr h="370840">
                <a:tc>
                  <a:txBody>
                    <a:bodyPr/>
                    <a:lstStyle/>
                    <a:p>
                      <a:r>
                        <a:rPr lang="de-DE" sz="1000" b="1"/>
                        <a:t> NDR Kultur - 2019-02-19 18:32:52 </a:t>
                      </a:r>
                      <a:r>
                        <a:rPr lang="de-DE" sz="1000"/>
                        <a:t> 
 Die Diskussion um den Klang der Elbphilharmonie Hamburg ebbt nicht ab. Jetzt hat der Akustiker Yasuhisa Toyota mit uns über die Kritik an "seinem" Saal gesprochen.</a:t>
                      </a:r>
                      <a:endParaRPr lang="en-US" sz="1000"/>
                    </a:p>
                  </a:txBody>
                  <a:tcPr/>
                </a:tc>
                <a:tc>
                  <a:txBody>
                    <a:bodyPr/>
                    <a:lstStyle/>
                    <a:p>
                      <a:r>
                        <a:rPr lang="en-US" sz="1000"/>
                        <a:t>8.4 %</a:t>
                      </a:r>
                    </a:p>
                  </a:txBody>
                  <a:tcPr/>
                </a:tc>
                <a:tc>
                  <a:txBody>
                    <a:bodyPr/>
                    <a:lstStyle/>
                    <a:p>
                      <a:r>
                        <a:rPr lang="en-US" sz="1000"/>
                        <a:t>403</a:t>
                      </a:r>
                    </a:p>
                  </a:txBody>
                  <a:tcPr/>
                </a:tc>
                <a:tc>
                  <a:txBody>
                    <a:bodyPr/>
                    <a:lstStyle/>
                    <a:p>
                      <a:r>
                        <a:rPr lang="en-US" sz="1000"/>
                        <a:t>4785</a:t>
                      </a:r>
                    </a:p>
                  </a:txBody>
                  <a:tcPr/>
                </a:tc>
                <a:tc>
                  <a:txBody>
                    <a:bodyPr/>
                    <a:lstStyle/>
                    <a:p>
                      <a:r>
                        <a:rPr lang="en-US" sz="1000"/>
                        <a:t>23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8734015"/>
                  </a:ext>
                </a:extLst>
              </a:tr>
            </a:tbl>
          </a:graphicData>
        </a:graphic>
      </p:graphicFrame>
      <p:sp>
        <p:nvSpPr>
          <p:cNvPr id="4" name="Text Placeholder 3">
            <a:extLst>
              <a:ext uri="{FF2B5EF4-FFF2-40B4-BE49-F238E27FC236}">
                <a16:creationId xmlns:a16="http://schemas.microsoft.com/office/drawing/2014/main" id="{7ECB96C8-C049-4173-9113-C5BA051032DA}"/>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633438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456B0-2193-4AFF-B255-250C369C3A91}"/>
              </a:ext>
            </a:extLst>
          </p:cNvPr>
          <p:cNvSpPr>
            <a:spLocks noGrp="1"/>
          </p:cNvSpPr>
          <p:nvPr>
            <p:ph type="title"/>
          </p:nvPr>
        </p:nvSpPr>
        <p:spPr/>
        <p:txBody>
          <a:bodyPr/>
          <a:lstStyle/>
          <a:p>
            <a:r>
              <a:rPr lang="en-US"/>
              <a:t>Facebook Eigene Posts - I-Rate Aktive Nutzer-Flop - Export | NDR Kultur - 1 of 2</a:t>
            </a:r>
          </a:p>
        </p:txBody>
      </p:sp>
      <p:graphicFrame>
        <p:nvGraphicFramePr>
          <p:cNvPr id="5" name="Table Placeholder 4">
            <a:extLst>
              <a:ext uri="{FF2B5EF4-FFF2-40B4-BE49-F238E27FC236}">
                <a16:creationId xmlns:a16="http://schemas.microsoft.com/office/drawing/2014/main" id="{CEF0621A-9779-4B89-893B-19EF895373B8}"/>
              </a:ext>
            </a:extLst>
          </p:cNvPr>
          <p:cNvGraphicFramePr>
            <a:graphicFrameLocks noGrp="1"/>
          </p:cNvGraphicFramePr>
          <p:nvPr>
            <p:ph type="tbl" sz="quarter" idx="13"/>
            <p:extLst>
              <p:ext uri="{D42A27DB-BD31-4B8C-83A1-F6EECF244321}">
                <p14:modId xmlns:p14="http://schemas.microsoft.com/office/powerpoint/2010/main" val="404316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31962253"/>
                    </a:ext>
                  </a:extLst>
                </a:gridCol>
                <a:gridCol w="822960">
                  <a:extLst>
                    <a:ext uri="{9D8B030D-6E8A-4147-A177-3AD203B41FA5}">
                      <a16:colId xmlns:a16="http://schemas.microsoft.com/office/drawing/2014/main" val="4005175125"/>
                    </a:ext>
                  </a:extLst>
                </a:gridCol>
                <a:gridCol w="822960">
                  <a:extLst>
                    <a:ext uri="{9D8B030D-6E8A-4147-A177-3AD203B41FA5}">
                      <a16:colId xmlns:a16="http://schemas.microsoft.com/office/drawing/2014/main" val="1849733069"/>
                    </a:ext>
                  </a:extLst>
                </a:gridCol>
                <a:gridCol w="822960">
                  <a:extLst>
                    <a:ext uri="{9D8B030D-6E8A-4147-A177-3AD203B41FA5}">
                      <a16:colId xmlns:a16="http://schemas.microsoft.com/office/drawing/2014/main" val="1695048150"/>
                    </a:ext>
                  </a:extLst>
                </a:gridCol>
                <a:gridCol w="822960">
                  <a:extLst>
                    <a:ext uri="{9D8B030D-6E8A-4147-A177-3AD203B41FA5}">
                      <a16:colId xmlns:a16="http://schemas.microsoft.com/office/drawing/2014/main" val="3430273316"/>
                    </a:ext>
                  </a:extLst>
                </a:gridCol>
                <a:gridCol w="822960">
                  <a:extLst>
                    <a:ext uri="{9D8B030D-6E8A-4147-A177-3AD203B41FA5}">
                      <a16:colId xmlns:a16="http://schemas.microsoft.com/office/drawing/2014/main" val="3403087204"/>
                    </a:ext>
                  </a:extLst>
                </a:gridCol>
                <a:gridCol w="822960">
                  <a:extLst>
                    <a:ext uri="{9D8B030D-6E8A-4147-A177-3AD203B41FA5}">
                      <a16:colId xmlns:a16="http://schemas.microsoft.com/office/drawing/2014/main" val="3022250812"/>
                    </a:ext>
                  </a:extLst>
                </a:gridCol>
                <a:gridCol w="822960">
                  <a:extLst>
                    <a:ext uri="{9D8B030D-6E8A-4147-A177-3AD203B41FA5}">
                      <a16:colId xmlns:a16="http://schemas.microsoft.com/office/drawing/2014/main" val="1832340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4560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- 2019-02-08 15:37:00 </a:t>
                      </a:r>
                      <a:r>
                        <a:rPr kumimoji="0" lang="de-DE" sz="1000" b="0" i="0" u="none" strike="noStrike" kern="1200" cap="none" spc="0" normalizeH="0" baseline="0" noProof="0">
                          <a:ln>
                            <a:noFill/>
                          </a:ln>
                          <a:solidFill>
                            <a:prstClr val="black"/>
                          </a:solidFill>
                          <a:effectLst/>
                          <a:uLnTx/>
                          <a:uFillTx/>
                          <a:latin typeface="+mn-lt"/>
                          <a:ea typeface="+mn-ea"/>
                          <a:cs typeface="+mn-cs"/>
                        </a:rPr>
                        <a:t> 
 Zum 69. Mal öffnet die Berlinale - Berlin International Film Festival ihre Tore. Der Eröffnungsfilm kommt dabei von einer Regisseurin, die Hommage der Berlinale ist Charlotte Rampling gewidmet, ein Sechstel der 24 Wettbewerbsfilme stammt von Frauen.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071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- 2019-02-16 08:23:00 </a:t>
                      </a:r>
                      <a:r>
                        <a:rPr kumimoji="0" lang="de-DE" sz="1000" b="0" i="0" u="none" strike="noStrike" kern="1200" cap="none" spc="0" normalizeH="0" baseline="0" noProof="0">
                          <a:ln>
                            <a:noFill/>
                          </a:ln>
                          <a:solidFill>
                            <a:prstClr val="black"/>
                          </a:solidFill>
                          <a:effectLst/>
                          <a:uLnTx/>
                          <a:uFillTx/>
                          <a:latin typeface="+mn-lt"/>
                          <a:ea typeface="+mn-ea"/>
                          <a:cs typeface="+mn-cs"/>
                        </a:rPr>
                        <a:t> 
 Der Autor von "Unabhängigkeitstag" und "Der Sportreporter" feiert Geburtstag. NDR Kultur sagt: "Happy Birthday"!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024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- 2019-02-21 18:18:00 </a:t>
                      </a:r>
                      <a:r>
                        <a:rPr kumimoji="0" lang="de-DE" sz="1000" b="0" i="0" u="none" strike="noStrike" kern="1200" cap="none" spc="0" normalizeH="0" baseline="0" noProof="0">
                          <a:ln>
                            <a:noFill/>
                          </a:ln>
                          <a:solidFill>
                            <a:prstClr val="black"/>
                          </a:solidFill>
                          <a:effectLst/>
                          <a:uLnTx/>
                          <a:uFillTx/>
                          <a:latin typeface="+mn-lt"/>
                          <a:ea typeface="+mn-ea"/>
                          <a:cs typeface="+mn-cs"/>
                        </a:rPr>
                        <a:t> 
 Die Akademie der Künste ehrt Hito Steyerl für ihre "provokante und scharfsinnige Weise physische, visuelle und intellektuelle Informationen in einem Werk zu bündeln".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5005453"/>
                  </a:ext>
                </a:extLst>
              </a:tr>
            </a:tbl>
          </a:graphicData>
        </a:graphic>
      </p:graphicFrame>
      <p:sp>
        <p:nvSpPr>
          <p:cNvPr id="4" name="Text Placeholder 3">
            <a:extLst>
              <a:ext uri="{FF2B5EF4-FFF2-40B4-BE49-F238E27FC236}">
                <a16:creationId xmlns:a16="http://schemas.microsoft.com/office/drawing/2014/main" id="{EE84F49A-4C92-404D-8349-0EB72EA82668}"/>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605206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2498-697E-4331-8A52-89CDD984C199}"/>
              </a:ext>
            </a:extLst>
          </p:cNvPr>
          <p:cNvSpPr>
            <a:spLocks noGrp="1"/>
          </p:cNvSpPr>
          <p:nvPr>
            <p:ph type="title"/>
          </p:nvPr>
        </p:nvSpPr>
        <p:spPr/>
        <p:txBody>
          <a:bodyPr/>
          <a:lstStyle/>
          <a:p>
            <a:r>
              <a:rPr lang="en-US"/>
              <a:t>Facebook Eigene Posts - I-Rate Aktive Nutzer-Flop - Export | NDR Kultur - 2 of 2</a:t>
            </a:r>
          </a:p>
        </p:txBody>
      </p:sp>
      <p:graphicFrame>
        <p:nvGraphicFramePr>
          <p:cNvPr id="5" name="Table Placeholder 4">
            <a:extLst>
              <a:ext uri="{FF2B5EF4-FFF2-40B4-BE49-F238E27FC236}">
                <a16:creationId xmlns:a16="http://schemas.microsoft.com/office/drawing/2014/main" id="{02FC5743-3F8C-4746-9EBB-2C4500FB6BEC}"/>
              </a:ext>
            </a:extLst>
          </p:cNvPr>
          <p:cNvGraphicFramePr>
            <a:graphicFrameLocks noGrp="1"/>
          </p:cNvGraphicFramePr>
          <p:nvPr>
            <p:ph type="tbl" sz="quarter" idx="13"/>
            <p:extLst>
              <p:ext uri="{D42A27DB-BD31-4B8C-83A1-F6EECF244321}">
                <p14:modId xmlns:p14="http://schemas.microsoft.com/office/powerpoint/2010/main" val="1033264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27236845"/>
                    </a:ext>
                  </a:extLst>
                </a:gridCol>
                <a:gridCol w="822960">
                  <a:extLst>
                    <a:ext uri="{9D8B030D-6E8A-4147-A177-3AD203B41FA5}">
                      <a16:colId xmlns:a16="http://schemas.microsoft.com/office/drawing/2014/main" val="3265272974"/>
                    </a:ext>
                  </a:extLst>
                </a:gridCol>
                <a:gridCol w="822960">
                  <a:extLst>
                    <a:ext uri="{9D8B030D-6E8A-4147-A177-3AD203B41FA5}">
                      <a16:colId xmlns:a16="http://schemas.microsoft.com/office/drawing/2014/main" val="1667055200"/>
                    </a:ext>
                  </a:extLst>
                </a:gridCol>
                <a:gridCol w="822960">
                  <a:extLst>
                    <a:ext uri="{9D8B030D-6E8A-4147-A177-3AD203B41FA5}">
                      <a16:colId xmlns:a16="http://schemas.microsoft.com/office/drawing/2014/main" val="2686395311"/>
                    </a:ext>
                  </a:extLst>
                </a:gridCol>
                <a:gridCol w="822960">
                  <a:extLst>
                    <a:ext uri="{9D8B030D-6E8A-4147-A177-3AD203B41FA5}">
                      <a16:colId xmlns:a16="http://schemas.microsoft.com/office/drawing/2014/main" val="2063029208"/>
                    </a:ext>
                  </a:extLst>
                </a:gridCol>
                <a:gridCol w="822960">
                  <a:extLst>
                    <a:ext uri="{9D8B030D-6E8A-4147-A177-3AD203B41FA5}">
                      <a16:colId xmlns:a16="http://schemas.microsoft.com/office/drawing/2014/main" val="2020328785"/>
                    </a:ext>
                  </a:extLst>
                </a:gridCol>
                <a:gridCol w="822960">
                  <a:extLst>
                    <a:ext uri="{9D8B030D-6E8A-4147-A177-3AD203B41FA5}">
                      <a16:colId xmlns:a16="http://schemas.microsoft.com/office/drawing/2014/main" val="1215098879"/>
                    </a:ext>
                  </a:extLst>
                </a:gridCol>
                <a:gridCol w="822960">
                  <a:extLst>
                    <a:ext uri="{9D8B030D-6E8A-4147-A177-3AD203B41FA5}">
                      <a16:colId xmlns:a16="http://schemas.microsoft.com/office/drawing/2014/main" val="303714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788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- 2019-02-09 12:34:00 </a:t>
                      </a:r>
                      <a:r>
                        <a:rPr kumimoji="0" lang="de-DE" sz="1000" b="0" i="0" u="none" strike="noStrike" kern="1200" cap="none" spc="0" normalizeH="0" baseline="0" noProof="0">
                          <a:ln>
                            <a:noFill/>
                          </a:ln>
                          <a:solidFill>
                            <a:prstClr val="black"/>
                          </a:solidFill>
                          <a:effectLst/>
                          <a:uLnTx/>
                          <a:uFillTx/>
                          <a:latin typeface="+mn-lt"/>
                          <a:ea typeface="+mn-ea"/>
                          <a:cs typeface="+mn-cs"/>
                        </a:rPr>
                        <a:t> 
 Die Berlinale ist in vollem Gange: Im Wettbewerb um den Goldenen Bären konkurriert unter anderem Fatih Akins "Goldener Handschuh" mit dem Eröffnungsfilm "The Kindness of Strangers" von Lone Scherfig.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9120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- 2019-02-09 18:30:01 </a:t>
                      </a:r>
                      <a:r>
                        <a:rPr kumimoji="0" lang="de-DE" sz="1000" b="0" i="0" u="none" strike="noStrike" kern="1200" cap="none" spc="0" normalizeH="0" baseline="0" noProof="0">
                          <a:ln>
                            <a:noFill/>
                          </a:ln>
                          <a:solidFill>
                            <a:prstClr val="black"/>
                          </a:solidFill>
                          <a:effectLst/>
                          <a:uLnTx/>
                          <a:uFillTx/>
                          <a:latin typeface="+mn-lt"/>
                          <a:ea typeface="+mn-ea"/>
                          <a:cs typeface="+mn-cs"/>
                        </a:rPr>
                        <a:t> 
 Heinrich Breloer hat ein eigenes Fernseh-Genre mitentwickelt: das Doku-Drama. Das Gespräch mit dem Regisseur finden Sie ab jetzt zum Nachhören in unserer App und auf ndr.de/ndrkultur.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5272534"/>
                  </a:ext>
                </a:extLst>
              </a:tr>
            </a:tbl>
          </a:graphicData>
        </a:graphic>
      </p:graphicFrame>
      <p:sp>
        <p:nvSpPr>
          <p:cNvPr id="4" name="Text Placeholder 3">
            <a:extLst>
              <a:ext uri="{FF2B5EF4-FFF2-40B4-BE49-F238E27FC236}">
                <a16:creationId xmlns:a16="http://schemas.microsoft.com/office/drawing/2014/main" id="{CA04DFD3-98B4-4D93-95EA-9C85A95BE3EC}"/>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985767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67A05-063C-4906-8AE3-F15CEE980C4C}"/>
              </a:ext>
            </a:extLst>
          </p:cNvPr>
          <p:cNvSpPr>
            <a:spLocks noGrp="1"/>
          </p:cNvSpPr>
          <p:nvPr>
            <p:ph type="title"/>
          </p:nvPr>
        </p:nvSpPr>
        <p:spPr/>
        <p:txBody>
          <a:bodyPr/>
          <a:lstStyle/>
          <a:p>
            <a:r>
              <a:rPr lang="en-US"/>
              <a:t>Facebook Eigene Post - Summe Interaktionen - Export | NDR Kultur</a:t>
            </a:r>
          </a:p>
        </p:txBody>
      </p:sp>
      <p:graphicFrame>
        <p:nvGraphicFramePr>
          <p:cNvPr id="5" name="Table Placeholder 4">
            <a:extLst>
              <a:ext uri="{FF2B5EF4-FFF2-40B4-BE49-F238E27FC236}">
                <a16:creationId xmlns:a16="http://schemas.microsoft.com/office/drawing/2014/main" id="{BE4D30D6-C9A1-4B1C-9EF4-75A4C00B82FB}"/>
              </a:ext>
            </a:extLst>
          </p:cNvPr>
          <p:cNvGraphicFramePr>
            <a:graphicFrameLocks noGrp="1"/>
          </p:cNvGraphicFramePr>
          <p:nvPr>
            <p:ph type="tbl" sz="quarter" idx="13"/>
            <p:extLst>
              <p:ext uri="{D42A27DB-BD31-4B8C-83A1-F6EECF244321}">
                <p14:modId xmlns:p14="http://schemas.microsoft.com/office/powerpoint/2010/main" val="299155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76415099"/>
                    </a:ext>
                  </a:extLst>
                </a:gridCol>
                <a:gridCol w="822960">
                  <a:extLst>
                    <a:ext uri="{9D8B030D-6E8A-4147-A177-3AD203B41FA5}">
                      <a16:colId xmlns:a16="http://schemas.microsoft.com/office/drawing/2014/main" val="563686359"/>
                    </a:ext>
                  </a:extLst>
                </a:gridCol>
                <a:gridCol w="822960">
                  <a:extLst>
                    <a:ext uri="{9D8B030D-6E8A-4147-A177-3AD203B41FA5}">
                      <a16:colId xmlns:a16="http://schemas.microsoft.com/office/drawing/2014/main" val="1310251674"/>
                    </a:ext>
                  </a:extLst>
                </a:gridCol>
                <a:gridCol w="822960">
                  <a:extLst>
                    <a:ext uri="{9D8B030D-6E8A-4147-A177-3AD203B41FA5}">
                      <a16:colId xmlns:a16="http://schemas.microsoft.com/office/drawing/2014/main" val="848646993"/>
                    </a:ext>
                  </a:extLst>
                </a:gridCol>
                <a:gridCol w="822960">
                  <a:extLst>
                    <a:ext uri="{9D8B030D-6E8A-4147-A177-3AD203B41FA5}">
                      <a16:colId xmlns:a16="http://schemas.microsoft.com/office/drawing/2014/main" val="3959434868"/>
                    </a:ext>
                  </a:extLst>
                </a:gridCol>
                <a:gridCol w="822960">
                  <a:extLst>
                    <a:ext uri="{9D8B030D-6E8A-4147-A177-3AD203B41FA5}">
                      <a16:colId xmlns:a16="http://schemas.microsoft.com/office/drawing/2014/main" val="335383507"/>
                    </a:ext>
                  </a:extLst>
                </a:gridCol>
                <a:gridCol w="822960">
                  <a:extLst>
                    <a:ext uri="{9D8B030D-6E8A-4147-A177-3AD203B41FA5}">
                      <a16:colId xmlns:a16="http://schemas.microsoft.com/office/drawing/2014/main" val="1779484449"/>
                    </a:ext>
                  </a:extLst>
                </a:gridCol>
                <a:gridCol w="822960">
                  <a:extLst>
                    <a:ext uri="{9D8B030D-6E8A-4147-A177-3AD203B41FA5}">
                      <a16:colId xmlns:a16="http://schemas.microsoft.com/office/drawing/2014/main" val="143524547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72097150"/>
                  </a:ext>
                </a:extLst>
              </a:tr>
              <a:tr h="370840">
                <a:tc>
                  <a:txBody>
                    <a:bodyPr/>
                    <a:lstStyle/>
                    <a:p>
                      <a:r>
                        <a:rPr lang="de-DE" sz="1000" b="1"/>
                        <a:t> NDR Kultur - 2019-02-13 20:30:58 </a:t>
                      </a:r>
                      <a:r>
                        <a:rPr lang="de-DE" sz="1000"/>
                        <a:t> 
 Mode statt Müll! Der Luxemburger Georges Kieffer schneidert aus Altkleidern Second Hand Fashion der besonderen Art:</a:t>
                      </a:r>
                      <a:endParaRPr lang="en-US" sz="1000"/>
                    </a:p>
                  </a:txBody>
                  <a:tcPr/>
                </a:tc>
                <a:tc>
                  <a:txBody>
                    <a:bodyPr/>
                    <a:lstStyle/>
                    <a:p>
                      <a:r>
                        <a:rPr lang="en-US" sz="1000"/>
                        <a:t>26166</a:t>
                      </a:r>
                    </a:p>
                  </a:txBody>
                  <a:tcPr/>
                </a:tc>
                <a:tc>
                  <a:txBody>
                    <a:bodyPr/>
                    <a:lstStyle/>
                    <a:p>
                      <a:r>
                        <a:rPr lang="en-US" sz="1000"/>
                        <a:t>20108</a:t>
                      </a:r>
                    </a:p>
                  </a:txBody>
                  <a:tcPr/>
                </a:tc>
                <a:tc>
                  <a:txBody>
                    <a:bodyPr/>
                    <a:lstStyle/>
                    <a:p>
                      <a:r>
                        <a:rPr lang="en-US" sz="1000"/>
                        <a:t>495</a:t>
                      </a:r>
                    </a:p>
                  </a:txBody>
                  <a:tcPr/>
                </a:tc>
                <a:tc>
                  <a:txBody>
                    <a:bodyPr/>
                    <a:lstStyle/>
                    <a:p>
                      <a:r>
                        <a:rPr lang="en-US" sz="1000"/>
                        <a:t>5563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13424182"/>
                  </a:ext>
                </a:extLst>
              </a:tr>
              <a:tr h="370840">
                <a:tc>
                  <a:txBody>
                    <a:bodyPr/>
                    <a:lstStyle/>
                    <a:p>
                      <a:r>
                        <a:rPr lang="de-DE" sz="1000" b="1"/>
                        <a:t> NDR Kultur - 2019-02-11 14:08:02 </a:t>
                      </a:r>
                      <a:r>
                        <a:rPr lang="de-DE" sz="1000"/>
                        <a:t> 
 Der Dokumentarfilm „Stiller Kamerad" begleitet zwei Soldaten und eine Soldatin, die unter Posttraumatischer Belastungsstörung leiden. Nachdem viele Therapie-Versuche gescheitert sind, machen sie bei der Arbeit mit Pferden zum ersten Mal Fortschritte.</a:t>
                      </a:r>
                      <a:endParaRPr lang="en-US" sz="1000"/>
                    </a:p>
                  </a:txBody>
                  <a:tcPr/>
                </a:tc>
                <a:tc>
                  <a:txBody>
                    <a:bodyPr/>
                    <a:lstStyle/>
                    <a:p>
                      <a:r>
                        <a:rPr lang="en-US" sz="1000"/>
                        <a:t>14497</a:t>
                      </a:r>
                    </a:p>
                  </a:txBody>
                  <a:tcPr/>
                </a:tc>
                <a:tc>
                  <a:txBody>
                    <a:bodyPr/>
                    <a:lstStyle/>
                    <a:p>
                      <a:r>
                        <a:rPr lang="en-US" sz="1000"/>
                        <a:t>10923</a:t>
                      </a:r>
                    </a:p>
                  </a:txBody>
                  <a:tcPr/>
                </a:tc>
                <a:tc>
                  <a:txBody>
                    <a:bodyPr/>
                    <a:lstStyle/>
                    <a:p>
                      <a:r>
                        <a:rPr lang="en-US" sz="1000"/>
                        <a:t>822</a:t>
                      </a:r>
                    </a:p>
                  </a:txBody>
                  <a:tcPr/>
                </a:tc>
                <a:tc>
                  <a:txBody>
                    <a:bodyPr/>
                    <a:lstStyle/>
                    <a:p>
                      <a:r>
                        <a:rPr lang="en-US" sz="1000"/>
                        <a:t>2752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8832270"/>
                  </a:ext>
                </a:extLst>
              </a:tr>
              <a:tr h="370840">
                <a:tc>
                  <a:txBody>
                    <a:bodyPr/>
                    <a:lstStyle/>
                    <a:p>
                      <a:r>
                        <a:rPr lang="de-DE" sz="1000" b="1"/>
                        <a:t> NDR Kultur - 2019-02-21 12:04:34 </a:t>
                      </a:r>
                      <a:r>
                        <a:rPr lang="de-DE" sz="1000"/>
                        <a:t> 
 "Ohrwurm", "Fernweh" oder der norddeutsche "Tüdelbüdel" - zum heutigen Tag der Muttersprache fragen wir Sie: Welche Wörter finden Sie besonders?</a:t>
                      </a:r>
                      <a:endParaRPr lang="en-US" sz="1000"/>
                    </a:p>
                  </a:txBody>
                  <a:tcPr/>
                </a:tc>
                <a:tc>
                  <a:txBody>
                    <a:bodyPr/>
                    <a:lstStyle/>
                    <a:p>
                      <a:r>
                        <a:rPr lang="en-US" sz="1000"/>
                        <a:t>436</a:t>
                      </a:r>
                    </a:p>
                  </a:txBody>
                  <a:tcPr/>
                </a:tc>
                <a:tc>
                  <a:txBody>
                    <a:bodyPr/>
                    <a:lstStyle/>
                    <a:p>
                      <a:r>
                        <a:rPr lang="en-US" sz="1000"/>
                        <a:t>283</a:t>
                      </a:r>
                    </a:p>
                  </a:txBody>
                  <a:tcPr/>
                </a:tc>
                <a:tc>
                  <a:txBody>
                    <a:bodyPr/>
                    <a:lstStyle/>
                    <a:p>
                      <a:r>
                        <a:rPr lang="en-US" sz="1000"/>
                        <a:t>129</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07299455"/>
                  </a:ext>
                </a:extLst>
              </a:tr>
              <a:tr h="370840">
                <a:tc>
                  <a:txBody>
                    <a:bodyPr/>
                    <a:lstStyle/>
                    <a:p>
                      <a:r>
                        <a:rPr lang="de-DE" sz="1000" b="1"/>
                        <a:t> NDR Kultur - 2019-02-25 12:04:03 </a:t>
                      </a:r>
                      <a:r>
                        <a:rPr lang="de-DE" sz="1000"/>
                        <a:t> 
 Unsere CD der Woche kommt von der Saxofonistin Asya Fateyeva! 🎵🎷</a:t>
                      </a:r>
                      <a:endParaRPr lang="en-US" sz="1000"/>
                    </a:p>
                  </a:txBody>
                  <a:tcPr/>
                </a:tc>
                <a:tc>
                  <a:txBody>
                    <a:bodyPr/>
                    <a:lstStyle/>
                    <a:p>
                      <a:r>
                        <a:rPr lang="en-US" sz="1000"/>
                        <a:t>197</a:t>
                      </a:r>
                    </a:p>
                  </a:txBody>
                  <a:tcPr/>
                </a:tc>
                <a:tc>
                  <a:txBody>
                    <a:bodyPr/>
                    <a:lstStyle/>
                    <a:p>
                      <a:r>
                        <a:rPr lang="en-US" sz="1000"/>
                        <a:t>195</a:t>
                      </a:r>
                    </a:p>
                  </a:txBody>
                  <a:tcPr/>
                </a:tc>
                <a:tc>
                  <a:txBody>
                    <a:bodyPr/>
                    <a:lstStyle/>
                    <a:p>
                      <a:r>
                        <a:rPr lang="en-US" sz="1000"/>
                        <a:t>0</a:t>
                      </a:r>
                    </a:p>
                  </a:txBody>
                  <a:tcPr/>
                </a:tc>
                <a:tc>
                  <a:txBody>
                    <a:bodyPr/>
                    <a:lstStyle/>
                    <a:p>
                      <a:r>
                        <a:rPr lang="en-US" sz="1000"/>
                        <a:t>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19347846"/>
                  </a:ext>
                </a:extLst>
              </a:tr>
              <a:tr h="370840">
                <a:tc>
                  <a:txBody>
                    <a:bodyPr/>
                    <a:lstStyle/>
                    <a:p>
                      <a:r>
                        <a:rPr lang="nn-NO" sz="1000" b="1"/>
                        <a:t> NDR Kultur - 2019-02-11 22:00:02 </a:t>
                      </a:r>
                      <a:r>
                        <a:rPr lang="nn-NO" sz="1000"/>
                        <a:t> 
 </a:t>
                      </a:r>
                      <a:endParaRPr lang="en-US" sz="1000"/>
                    </a:p>
                  </a:txBody>
                  <a:tcPr/>
                </a:tc>
                <a:tc>
                  <a:txBody>
                    <a:bodyPr/>
                    <a:lstStyle/>
                    <a:p>
                      <a:r>
                        <a:rPr lang="en-US" sz="1000"/>
                        <a:t>161</a:t>
                      </a:r>
                    </a:p>
                  </a:txBody>
                  <a:tcPr/>
                </a:tc>
                <a:tc>
                  <a:txBody>
                    <a:bodyPr/>
                    <a:lstStyle/>
                    <a:p>
                      <a:r>
                        <a:rPr lang="en-US" sz="1000"/>
                        <a:t>137</a:t>
                      </a:r>
                    </a:p>
                  </a:txBody>
                  <a:tcPr/>
                </a:tc>
                <a:tc>
                  <a:txBody>
                    <a:bodyPr/>
                    <a:lstStyle/>
                    <a:p>
                      <a:r>
                        <a:rPr lang="en-US" sz="1000"/>
                        <a:t>0</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06131438"/>
                  </a:ext>
                </a:extLst>
              </a:tr>
            </a:tbl>
          </a:graphicData>
        </a:graphic>
      </p:graphicFrame>
      <p:sp>
        <p:nvSpPr>
          <p:cNvPr id="4" name="Text Placeholder 3">
            <a:extLst>
              <a:ext uri="{FF2B5EF4-FFF2-40B4-BE49-F238E27FC236}">
                <a16:creationId xmlns:a16="http://schemas.microsoft.com/office/drawing/2014/main" id="{5A27A56A-9BC2-4967-B4D1-7BF5340E1FEB}"/>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993337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8F4C9-7935-4222-886F-B3EE898C09AE}"/>
              </a:ext>
            </a:extLst>
          </p:cNvPr>
          <p:cNvSpPr>
            <a:spLocks noGrp="1"/>
          </p:cNvSpPr>
          <p:nvPr>
            <p:ph type="title"/>
          </p:nvPr>
        </p:nvSpPr>
        <p:spPr/>
        <p:txBody>
          <a:bodyPr/>
          <a:lstStyle/>
          <a:p>
            <a:r>
              <a:rPr lang="en-US"/>
              <a:t>Facebook Eigene Posts - Reaktionen - Export | NDR Kultur - 1 of 3</a:t>
            </a:r>
          </a:p>
        </p:txBody>
      </p:sp>
      <p:graphicFrame>
        <p:nvGraphicFramePr>
          <p:cNvPr id="5" name="Table Placeholder 4">
            <a:extLst>
              <a:ext uri="{FF2B5EF4-FFF2-40B4-BE49-F238E27FC236}">
                <a16:creationId xmlns:a16="http://schemas.microsoft.com/office/drawing/2014/main" id="{6335AD1F-2979-43AE-A252-2716E4EB58B3}"/>
              </a:ext>
            </a:extLst>
          </p:cNvPr>
          <p:cNvGraphicFramePr>
            <a:graphicFrameLocks noGrp="1"/>
          </p:cNvGraphicFramePr>
          <p:nvPr>
            <p:ph type="tbl" sz="quarter" idx="13"/>
            <p:extLst>
              <p:ext uri="{D42A27DB-BD31-4B8C-83A1-F6EECF244321}">
                <p14:modId xmlns:p14="http://schemas.microsoft.com/office/powerpoint/2010/main" val="2597498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806730372"/>
                    </a:ext>
                  </a:extLst>
                </a:gridCol>
                <a:gridCol w="822960">
                  <a:extLst>
                    <a:ext uri="{9D8B030D-6E8A-4147-A177-3AD203B41FA5}">
                      <a16:colId xmlns:a16="http://schemas.microsoft.com/office/drawing/2014/main" val="718192164"/>
                    </a:ext>
                  </a:extLst>
                </a:gridCol>
                <a:gridCol w="493776">
                  <a:extLst>
                    <a:ext uri="{9D8B030D-6E8A-4147-A177-3AD203B41FA5}">
                      <a16:colId xmlns:a16="http://schemas.microsoft.com/office/drawing/2014/main" val="3784519997"/>
                    </a:ext>
                  </a:extLst>
                </a:gridCol>
                <a:gridCol w="493776">
                  <a:extLst>
                    <a:ext uri="{9D8B030D-6E8A-4147-A177-3AD203B41FA5}">
                      <a16:colId xmlns:a16="http://schemas.microsoft.com/office/drawing/2014/main" val="3361655698"/>
                    </a:ext>
                  </a:extLst>
                </a:gridCol>
                <a:gridCol w="493776">
                  <a:extLst>
                    <a:ext uri="{9D8B030D-6E8A-4147-A177-3AD203B41FA5}">
                      <a16:colId xmlns:a16="http://schemas.microsoft.com/office/drawing/2014/main" val="3635934308"/>
                    </a:ext>
                  </a:extLst>
                </a:gridCol>
                <a:gridCol w="493776">
                  <a:extLst>
                    <a:ext uri="{9D8B030D-6E8A-4147-A177-3AD203B41FA5}">
                      <a16:colId xmlns:a16="http://schemas.microsoft.com/office/drawing/2014/main" val="3208931053"/>
                    </a:ext>
                  </a:extLst>
                </a:gridCol>
                <a:gridCol w="493776">
                  <a:extLst>
                    <a:ext uri="{9D8B030D-6E8A-4147-A177-3AD203B41FA5}">
                      <a16:colId xmlns:a16="http://schemas.microsoft.com/office/drawing/2014/main" val="2740592305"/>
                    </a:ext>
                  </a:extLst>
                </a:gridCol>
                <a:gridCol w="493776">
                  <a:extLst>
                    <a:ext uri="{9D8B030D-6E8A-4147-A177-3AD203B41FA5}">
                      <a16:colId xmlns:a16="http://schemas.microsoft.com/office/drawing/2014/main" val="1827423342"/>
                    </a:ext>
                  </a:extLst>
                </a:gridCol>
                <a:gridCol w="493776">
                  <a:extLst>
                    <a:ext uri="{9D8B030D-6E8A-4147-A177-3AD203B41FA5}">
                      <a16:colId xmlns:a16="http://schemas.microsoft.com/office/drawing/2014/main" val="2300517550"/>
                    </a:ext>
                  </a:extLst>
                </a:gridCol>
                <a:gridCol w="493776">
                  <a:extLst>
                    <a:ext uri="{9D8B030D-6E8A-4147-A177-3AD203B41FA5}">
                      <a16:colId xmlns:a16="http://schemas.microsoft.com/office/drawing/2014/main" val="940504137"/>
                    </a:ext>
                  </a:extLst>
                </a:gridCol>
                <a:gridCol w="493776">
                  <a:extLst>
                    <a:ext uri="{9D8B030D-6E8A-4147-A177-3AD203B41FA5}">
                      <a16:colId xmlns:a16="http://schemas.microsoft.com/office/drawing/2014/main" val="251407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210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- 2019-02-13 20:30:58</a:t>
                      </a:r>
                      <a:r>
                        <a:rPr kumimoji="0" lang="de-DE" sz="1000" b="0" i="0" u="none" strike="noStrike" kern="1200" cap="none" spc="0" normalizeH="0" baseline="0" noProof="0">
                          <a:ln>
                            <a:noFill/>
                          </a:ln>
                          <a:solidFill>
                            <a:prstClr val="black"/>
                          </a:solidFill>
                          <a:effectLst/>
                          <a:uLnTx/>
                          <a:uFillTx/>
                          <a:latin typeface="+mn-lt"/>
                          <a:ea typeface="+mn-ea"/>
                          <a:cs typeface="+mn-cs"/>
                        </a:rPr>
                        <a:t>
Mode statt Müll! Der Luxemburger Georges Kieffer schneidert aus Altkleidern Second Hand Fashion der besonderen Art: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Upcycling: Ein Luxemburger verkauft Mode aus Altkleidern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39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- 2019-02-11 14:08:02</a:t>
                      </a:r>
                      <a:r>
                        <a:rPr kumimoji="0" lang="de-DE" sz="1000" b="0" i="0" u="none" strike="noStrike" kern="1200" cap="none" spc="0" normalizeH="0" baseline="0" noProof="0">
                          <a:ln>
                            <a:noFill/>
                          </a:ln>
                          <a:solidFill>
                            <a:prstClr val="black"/>
                          </a:solidFill>
                          <a:effectLst/>
                          <a:uLnTx/>
                          <a:uFillTx/>
                          <a:latin typeface="+mn-lt"/>
                          <a:ea typeface="+mn-ea"/>
                          <a:cs typeface="+mn-cs"/>
                        </a:rPr>
                        <a:t>
Der Dokumentarfilm „Stiller Kamerad" begleitet zwei Soldaten und eine Soldatin, die unter Posttraumatischer Belastungsstörung leiden. Nachdem viele Therapie-Versuche gescheitert sind, machen sie bei der Arbeit mit Pferden zum ersten Mal Fortschritte.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Doku-Tipp: "Stiller Kamerad"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5416809"/>
                  </a:ext>
                </a:extLst>
              </a:tr>
            </a:tbl>
          </a:graphicData>
        </a:graphic>
      </p:graphicFrame>
      <p:sp>
        <p:nvSpPr>
          <p:cNvPr id="4" name="Text Placeholder 3">
            <a:extLst>
              <a:ext uri="{FF2B5EF4-FFF2-40B4-BE49-F238E27FC236}">
                <a16:creationId xmlns:a16="http://schemas.microsoft.com/office/drawing/2014/main" id="{53E6EBF1-FA1F-4C6C-81A9-EC4B722AB503}"/>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671871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93B3C-F8BD-41D8-9CBB-9D422F56AB98}"/>
              </a:ext>
            </a:extLst>
          </p:cNvPr>
          <p:cNvSpPr>
            <a:spLocks noGrp="1"/>
          </p:cNvSpPr>
          <p:nvPr>
            <p:ph type="title"/>
          </p:nvPr>
        </p:nvSpPr>
        <p:spPr/>
        <p:txBody>
          <a:bodyPr/>
          <a:lstStyle/>
          <a:p>
            <a:r>
              <a:rPr lang="en-US"/>
              <a:t>Facebook Eigene Posts - Reaktionen - Export | NDR Kultur - 2 of 3</a:t>
            </a:r>
          </a:p>
        </p:txBody>
      </p:sp>
      <p:graphicFrame>
        <p:nvGraphicFramePr>
          <p:cNvPr id="5" name="Table Placeholder 4">
            <a:extLst>
              <a:ext uri="{FF2B5EF4-FFF2-40B4-BE49-F238E27FC236}">
                <a16:creationId xmlns:a16="http://schemas.microsoft.com/office/drawing/2014/main" id="{92E3875F-BFF9-4028-867F-71FB428037C0}"/>
              </a:ext>
            </a:extLst>
          </p:cNvPr>
          <p:cNvGraphicFramePr>
            <a:graphicFrameLocks noGrp="1"/>
          </p:cNvGraphicFramePr>
          <p:nvPr>
            <p:ph type="tbl" sz="quarter" idx="13"/>
            <p:extLst>
              <p:ext uri="{D42A27DB-BD31-4B8C-83A1-F6EECF244321}">
                <p14:modId xmlns:p14="http://schemas.microsoft.com/office/powerpoint/2010/main" val="1316302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58210118"/>
                    </a:ext>
                  </a:extLst>
                </a:gridCol>
                <a:gridCol w="822960">
                  <a:extLst>
                    <a:ext uri="{9D8B030D-6E8A-4147-A177-3AD203B41FA5}">
                      <a16:colId xmlns:a16="http://schemas.microsoft.com/office/drawing/2014/main" val="1820055107"/>
                    </a:ext>
                  </a:extLst>
                </a:gridCol>
                <a:gridCol w="493776">
                  <a:extLst>
                    <a:ext uri="{9D8B030D-6E8A-4147-A177-3AD203B41FA5}">
                      <a16:colId xmlns:a16="http://schemas.microsoft.com/office/drawing/2014/main" val="2222571342"/>
                    </a:ext>
                  </a:extLst>
                </a:gridCol>
                <a:gridCol w="493776">
                  <a:extLst>
                    <a:ext uri="{9D8B030D-6E8A-4147-A177-3AD203B41FA5}">
                      <a16:colId xmlns:a16="http://schemas.microsoft.com/office/drawing/2014/main" val="768150660"/>
                    </a:ext>
                  </a:extLst>
                </a:gridCol>
                <a:gridCol w="493776">
                  <a:extLst>
                    <a:ext uri="{9D8B030D-6E8A-4147-A177-3AD203B41FA5}">
                      <a16:colId xmlns:a16="http://schemas.microsoft.com/office/drawing/2014/main" val="1819938901"/>
                    </a:ext>
                  </a:extLst>
                </a:gridCol>
                <a:gridCol w="493776">
                  <a:extLst>
                    <a:ext uri="{9D8B030D-6E8A-4147-A177-3AD203B41FA5}">
                      <a16:colId xmlns:a16="http://schemas.microsoft.com/office/drawing/2014/main" val="2593878870"/>
                    </a:ext>
                  </a:extLst>
                </a:gridCol>
                <a:gridCol w="493776">
                  <a:extLst>
                    <a:ext uri="{9D8B030D-6E8A-4147-A177-3AD203B41FA5}">
                      <a16:colId xmlns:a16="http://schemas.microsoft.com/office/drawing/2014/main" val="3018095986"/>
                    </a:ext>
                  </a:extLst>
                </a:gridCol>
                <a:gridCol w="493776">
                  <a:extLst>
                    <a:ext uri="{9D8B030D-6E8A-4147-A177-3AD203B41FA5}">
                      <a16:colId xmlns:a16="http://schemas.microsoft.com/office/drawing/2014/main" val="1482747384"/>
                    </a:ext>
                  </a:extLst>
                </a:gridCol>
                <a:gridCol w="493776">
                  <a:extLst>
                    <a:ext uri="{9D8B030D-6E8A-4147-A177-3AD203B41FA5}">
                      <a16:colId xmlns:a16="http://schemas.microsoft.com/office/drawing/2014/main" val="555814781"/>
                    </a:ext>
                  </a:extLst>
                </a:gridCol>
                <a:gridCol w="493776">
                  <a:extLst>
                    <a:ext uri="{9D8B030D-6E8A-4147-A177-3AD203B41FA5}">
                      <a16:colId xmlns:a16="http://schemas.microsoft.com/office/drawing/2014/main" val="2842445354"/>
                    </a:ext>
                  </a:extLst>
                </a:gridCol>
                <a:gridCol w="493776">
                  <a:extLst>
                    <a:ext uri="{9D8B030D-6E8A-4147-A177-3AD203B41FA5}">
                      <a16:colId xmlns:a16="http://schemas.microsoft.com/office/drawing/2014/main" val="3226306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2386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- 2019-02-21 12:04:34</a:t>
                      </a:r>
                      <a:r>
                        <a:rPr kumimoji="0" lang="de-DE" sz="1000" b="0" i="0" u="none" strike="noStrike" kern="1200" cap="none" spc="0" normalizeH="0" baseline="0" noProof="0">
                          <a:ln>
                            <a:noFill/>
                          </a:ln>
                          <a:solidFill>
                            <a:prstClr val="black"/>
                          </a:solidFill>
                          <a:effectLst/>
                          <a:uLnTx/>
                          <a:uFillTx/>
                          <a:latin typeface="+mn-lt"/>
                          <a:ea typeface="+mn-ea"/>
                          <a:cs typeface="+mn-cs"/>
                        </a:rPr>
                        <a:t>
"Ohrwurm", "Fernweh" oder der norddeutsche "Tüdelbüdel" - zum heutigen Tag der Muttersprache fragen wir Sie: Welche Wörter finden Sie besonders?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088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- 2019-02-25 12:04:03</a:t>
                      </a:r>
                      <a:r>
                        <a:rPr kumimoji="0" lang="en-US" sz="1000" b="0" i="0" u="none" strike="noStrike" kern="1200" cap="none" spc="0" normalizeH="0" baseline="0" noProof="0">
                          <a:ln>
                            <a:noFill/>
                          </a:ln>
                          <a:solidFill>
                            <a:prstClr val="black"/>
                          </a:solidFill>
                          <a:effectLst/>
                          <a:uLnTx/>
                          <a:uFillTx/>
                          <a:latin typeface="+mn-lt"/>
                          <a:ea typeface="+mn-ea"/>
                          <a:cs typeface="+mn-cs"/>
                        </a:rPr>
                        <a:t>
Unsere CD der Woche kommt von der Saxofonistin Asya Fateyeva!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CD der Woche: Carneval von Asya Fateyeva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6270079"/>
                  </a:ext>
                </a:extLst>
              </a:tr>
            </a:tbl>
          </a:graphicData>
        </a:graphic>
      </p:graphicFrame>
      <p:sp>
        <p:nvSpPr>
          <p:cNvPr id="4" name="Text Placeholder 3">
            <a:extLst>
              <a:ext uri="{FF2B5EF4-FFF2-40B4-BE49-F238E27FC236}">
                <a16:creationId xmlns:a16="http://schemas.microsoft.com/office/drawing/2014/main" id="{3FBF7B32-5D5F-48F7-B835-5CDFBEC81430}"/>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549045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825EF-5CDE-446C-BA07-6502C8C29909}"/>
              </a:ext>
            </a:extLst>
          </p:cNvPr>
          <p:cNvSpPr>
            <a:spLocks noGrp="1"/>
          </p:cNvSpPr>
          <p:nvPr>
            <p:ph type="title"/>
          </p:nvPr>
        </p:nvSpPr>
        <p:spPr/>
        <p:txBody>
          <a:bodyPr/>
          <a:lstStyle/>
          <a:p>
            <a:r>
              <a:rPr lang="en-US"/>
              <a:t>Facebook Eigene Posts - Reaktionen - Export | NDR Kultur - 3 of 3</a:t>
            </a:r>
          </a:p>
        </p:txBody>
      </p:sp>
      <p:graphicFrame>
        <p:nvGraphicFramePr>
          <p:cNvPr id="5" name="Table Placeholder 4">
            <a:extLst>
              <a:ext uri="{FF2B5EF4-FFF2-40B4-BE49-F238E27FC236}">
                <a16:creationId xmlns:a16="http://schemas.microsoft.com/office/drawing/2014/main" id="{DBA521CF-6B1B-4C87-A08C-8C302F9B9E2E}"/>
              </a:ext>
            </a:extLst>
          </p:cNvPr>
          <p:cNvGraphicFramePr>
            <a:graphicFrameLocks noGrp="1"/>
          </p:cNvGraphicFramePr>
          <p:nvPr>
            <p:ph type="tbl" sz="quarter" idx="13"/>
            <p:extLst>
              <p:ext uri="{D42A27DB-BD31-4B8C-83A1-F6EECF244321}">
                <p14:modId xmlns:p14="http://schemas.microsoft.com/office/powerpoint/2010/main" val="1499213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18045701"/>
                    </a:ext>
                  </a:extLst>
                </a:gridCol>
                <a:gridCol w="822960">
                  <a:extLst>
                    <a:ext uri="{9D8B030D-6E8A-4147-A177-3AD203B41FA5}">
                      <a16:colId xmlns:a16="http://schemas.microsoft.com/office/drawing/2014/main" val="3548556594"/>
                    </a:ext>
                  </a:extLst>
                </a:gridCol>
                <a:gridCol w="493776">
                  <a:extLst>
                    <a:ext uri="{9D8B030D-6E8A-4147-A177-3AD203B41FA5}">
                      <a16:colId xmlns:a16="http://schemas.microsoft.com/office/drawing/2014/main" val="1425205252"/>
                    </a:ext>
                  </a:extLst>
                </a:gridCol>
                <a:gridCol w="493776">
                  <a:extLst>
                    <a:ext uri="{9D8B030D-6E8A-4147-A177-3AD203B41FA5}">
                      <a16:colId xmlns:a16="http://schemas.microsoft.com/office/drawing/2014/main" val="804324853"/>
                    </a:ext>
                  </a:extLst>
                </a:gridCol>
                <a:gridCol w="493776">
                  <a:extLst>
                    <a:ext uri="{9D8B030D-6E8A-4147-A177-3AD203B41FA5}">
                      <a16:colId xmlns:a16="http://schemas.microsoft.com/office/drawing/2014/main" val="3734911497"/>
                    </a:ext>
                  </a:extLst>
                </a:gridCol>
                <a:gridCol w="493776">
                  <a:extLst>
                    <a:ext uri="{9D8B030D-6E8A-4147-A177-3AD203B41FA5}">
                      <a16:colId xmlns:a16="http://schemas.microsoft.com/office/drawing/2014/main" val="1618521862"/>
                    </a:ext>
                  </a:extLst>
                </a:gridCol>
                <a:gridCol w="493776">
                  <a:extLst>
                    <a:ext uri="{9D8B030D-6E8A-4147-A177-3AD203B41FA5}">
                      <a16:colId xmlns:a16="http://schemas.microsoft.com/office/drawing/2014/main" val="3400463257"/>
                    </a:ext>
                  </a:extLst>
                </a:gridCol>
                <a:gridCol w="493776">
                  <a:extLst>
                    <a:ext uri="{9D8B030D-6E8A-4147-A177-3AD203B41FA5}">
                      <a16:colId xmlns:a16="http://schemas.microsoft.com/office/drawing/2014/main" val="905630169"/>
                    </a:ext>
                  </a:extLst>
                </a:gridCol>
                <a:gridCol w="493776">
                  <a:extLst>
                    <a:ext uri="{9D8B030D-6E8A-4147-A177-3AD203B41FA5}">
                      <a16:colId xmlns:a16="http://schemas.microsoft.com/office/drawing/2014/main" val="1647194945"/>
                    </a:ext>
                  </a:extLst>
                </a:gridCol>
                <a:gridCol w="493776">
                  <a:extLst>
                    <a:ext uri="{9D8B030D-6E8A-4147-A177-3AD203B41FA5}">
                      <a16:colId xmlns:a16="http://schemas.microsoft.com/office/drawing/2014/main" val="3401617994"/>
                    </a:ext>
                  </a:extLst>
                </a:gridCol>
                <a:gridCol w="493776">
                  <a:extLst>
                    <a:ext uri="{9D8B030D-6E8A-4147-A177-3AD203B41FA5}">
                      <a16:colId xmlns:a16="http://schemas.microsoft.com/office/drawing/2014/main" val="3557861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0627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NDR Kultur - 2019-02-11 22:00:02</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8918548"/>
                  </a:ext>
                </a:extLst>
              </a:tr>
            </a:tbl>
          </a:graphicData>
        </a:graphic>
      </p:graphicFrame>
      <p:sp>
        <p:nvSpPr>
          <p:cNvPr id="4" name="Text Placeholder 3">
            <a:extLst>
              <a:ext uri="{FF2B5EF4-FFF2-40B4-BE49-F238E27FC236}">
                <a16:creationId xmlns:a16="http://schemas.microsoft.com/office/drawing/2014/main" id="{1AB89C48-2B29-41E4-A978-6E345980812C}"/>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631362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093A4-3E18-48F4-9B4A-8BB6C890BCBF}"/>
              </a:ext>
            </a:extLst>
          </p:cNvPr>
          <p:cNvSpPr>
            <a:spLocks noGrp="1"/>
          </p:cNvSpPr>
          <p:nvPr>
            <p:ph type="title"/>
          </p:nvPr>
        </p:nvSpPr>
        <p:spPr/>
        <p:txBody>
          <a:bodyPr/>
          <a:lstStyle/>
          <a:p>
            <a:r>
              <a:rPr lang="de-DE"/>
              <a:t>Eigene Posts - Videostarts - Profil-bezogene Nutzung | NDR Kultur</a:t>
            </a:r>
            <a:endParaRPr lang="en-US"/>
          </a:p>
        </p:txBody>
      </p:sp>
      <p:graphicFrame>
        <p:nvGraphicFramePr>
          <p:cNvPr id="5" name="Table Placeholder 4">
            <a:extLst>
              <a:ext uri="{FF2B5EF4-FFF2-40B4-BE49-F238E27FC236}">
                <a16:creationId xmlns:a16="http://schemas.microsoft.com/office/drawing/2014/main" id="{CBEF201D-C9F5-4145-8736-27956912E41C}"/>
              </a:ext>
            </a:extLst>
          </p:cNvPr>
          <p:cNvGraphicFramePr>
            <a:graphicFrameLocks noGrp="1"/>
          </p:cNvGraphicFramePr>
          <p:nvPr>
            <p:ph type="tbl" sz="quarter" idx="13"/>
            <p:extLst>
              <p:ext uri="{D42A27DB-BD31-4B8C-83A1-F6EECF244321}">
                <p14:modId xmlns:p14="http://schemas.microsoft.com/office/powerpoint/2010/main" val="1949763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6365917"/>
                    </a:ext>
                  </a:extLst>
                </a:gridCol>
                <a:gridCol w="822960">
                  <a:extLst>
                    <a:ext uri="{9D8B030D-6E8A-4147-A177-3AD203B41FA5}">
                      <a16:colId xmlns:a16="http://schemas.microsoft.com/office/drawing/2014/main" val="4225160348"/>
                    </a:ext>
                  </a:extLst>
                </a:gridCol>
                <a:gridCol w="822960">
                  <a:extLst>
                    <a:ext uri="{9D8B030D-6E8A-4147-A177-3AD203B41FA5}">
                      <a16:colId xmlns:a16="http://schemas.microsoft.com/office/drawing/2014/main" val="346143558"/>
                    </a:ext>
                  </a:extLst>
                </a:gridCol>
                <a:gridCol w="822960">
                  <a:extLst>
                    <a:ext uri="{9D8B030D-6E8A-4147-A177-3AD203B41FA5}">
                      <a16:colId xmlns:a16="http://schemas.microsoft.com/office/drawing/2014/main" val="2628188257"/>
                    </a:ext>
                  </a:extLst>
                </a:gridCol>
                <a:gridCol w="822960">
                  <a:extLst>
                    <a:ext uri="{9D8B030D-6E8A-4147-A177-3AD203B41FA5}">
                      <a16:colId xmlns:a16="http://schemas.microsoft.com/office/drawing/2014/main" val="1971177514"/>
                    </a:ext>
                  </a:extLst>
                </a:gridCol>
                <a:gridCol w="822960">
                  <a:extLst>
                    <a:ext uri="{9D8B030D-6E8A-4147-A177-3AD203B41FA5}">
                      <a16:colId xmlns:a16="http://schemas.microsoft.com/office/drawing/2014/main" val="4194862870"/>
                    </a:ext>
                  </a:extLst>
                </a:gridCol>
                <a:gridCol w="822960">
                  <a:extLst>
                    <a:ext uri="{9D8B030D-6E8A-4147-A177-3AD203B41FA5}">
                      <a16:colId xmlns:a16="http://schemas.microsoft.com/office/drawing/2014/main" val="328518282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585179904"/>
                  </a:ext>
                </a:extLst>
              </a:tr>
              <a:tr h="370840">
                <a:tc>
                  <a:txBody>
                    <a:bodyPr/>
                    <a:lstStyle/>
                    <a:p>
                      <a:r>
                        <a:rPr lang="de-DE" sz="1000" b="1"/>
                        <a:t> NDR Kultur - 2019-02-13 20:30:58 </a:t>
                      </a:r>
                      <a:r>
                        <a:rPr lang="de-DE" sz="1000"/>
                        <a:t> 
 Mode statt Müll! Der Luxemburger Georges Kieffer schneidert aus Altkleidern Second Hand Fashion der besonderen Art:</a:t>
                      </a:r>
                      <a:endParaRPr lang="en-US" sz="1000"/>
                    </a:p>
                  </a:txBody>
                  <a:tcPr/>
                </a:tc>
                <a:tc>
                  <a:txBody>
                    <a:bodyPr/>
                    <a:lstStyle/>
                    <a:p>
                      <a:r>
                        <a:rPr lang="en-US" sz="1000"/>
                        <a:t>994440</a:t>
                      </a:r>
                    </a:p>
                  </a:txBody>
                  <a:tcPr/>
                </a:tc>
                <a:tc>
                  <a:txBody>
                    <a:bodyPr/>
                    <a:lstStyle/>
                    <a:p>
                      <a:r>
                        <a:rPr lang="en-US" sz="1000"/>
                        <a:t>477927</a:t>
                      </a:r>
                    </a:p>
                  </a:txBody>
                  <a:tcPr/>
                </a:tc>
                <a:tc>
                  <a:txBody>
                    <a:bodyPr/>
                    <a:lstStyle/>
                    <a:p>
                      <a:r>
                        <a:rPr lang="en-US" sz="1000"/>
                        <a:t>11 %</a:t>
                      </a:r>
                    </a:p>
                  </a:txBody>
                  <a:tcPr/>
                </a:tc>
                <a:tc>
                  <a:txBody>
                    <a:bodyPr/>
                    <a:lstStyle/>
                    <a:p>
                      <a:r>
                        <a:rPr lang="en-US" sz="1000"/>
                        <a:t>1:19</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630600629"/>
                  </a:ext>
                </a:extLst>
              </a:tr>
              <a:tr h="370840">
                <a:tc>
                  <a:txBody>
                    <a:bodyPr/>
                    <a:lstStyle/>
                    <a:p>
                      <a:r>
                        <a:rPr lang="de-DE" sz="1000" b="1"/>
                        <a:t> NDR Kultur - 2019-02-11 14:08:02 </a:t>
                      </a:r>
                      <a:r>
                        <a:rPr lang="de-DE" sz="1000"/>
                        <a:t> 
 Der Dokumentarfilm „Stiller Kamerad" begleitet zwei Soldaten und eine Soldatin, die unter Posttraumatischer Belastungsstörung leiden. Nachdem viele Therapie-Versuche gescheitert sind, machen sie bei der Arbeit mit Pferden zum ersten Mal Fortschritte.</a:t>
                      </a:r>
                      <a:endParaRPr lang="en-US" sz="1000"/>
                    </a:p>
                  </a:txBody>
                  <a:tcPr/>
                </a:tc>
                <a:tc>
                  <a:txBody>
                    <a:bodyPr/>
                    <a:lstStyle/>
                    <a:p>
                      <a:r>
                        <a:rPr lang="en-US" sz="1000"/>
                        <a:t>513990</a:t>
                      </a:r>
                    </a:p>
                  </a:txBody>
                  <a:tcPr/>
                </a:tc>
                <a:tc>
                  <a:txBody>
                    <a:bodyPr/>
                    <a:lstStyle/>
                    <a:p>
                      <a:r>
                        <a:rPr lang="en-US" sz="1000"/>
                        <a:t>302571</a:t>
                      </a:r>
                    </a:p>
                  </a:txBody>
                  <a:tcPr/>
                </a:tc>
                <a:tc>
                  <a:txBody>
                    <a:bodyPr/>
                    <a:lstStyle/>
                    <a:p>
                      <a:r>
                        <a:rPr lang="en-US" sz="1000"/>
                        <a:t>15 %</a:t>
                      </a:r>
                    </a:p>
                  </a:txBody>
                  <a:tcPr/>
                </a:tc>
                <a:tc>
                  <a:txBody>
                    <a:bodyPr/>
                    <a:lstStyle/>
                    <a:p>
                      <a:r>
                        <a:rPr lang="en-US" sz="1000"/>
                        <a:t>1:09</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805845928"/>
                  </a:ext>
                </a:extLst>
              </a:tr>
              <a:tr h="370840">
                <a:tc>
                  <a:txBody>
                    <a:bodyPr/>
                    <a:lstStyle/>
                    <a:p>
                      <a:r>
                        <a:rPr lang="de-DE" sz="1000" b="1"/>
                        <a:t> NDR Kultur - 2019-02-19 19:36:00 </a:t>
                      </a:r>
                      <a:r>
                        <a:rPr lang="de-DE" sz="1000"/>
                        <a:t> 
 Von Hamburg in die Pariser Modewelt. Karl Lagerfelds Sprüche sind unsterblich.</a:t>
                      </a:r>
                      <a:endParaRPr lang="en-US" sz="1000"/>
                    </a:p>
                  </a:txBody>
                  <a:tcPr/>
                </a:tc>
                <a:tc>
                  <a:txBody>
                    <a:bodyPr/>
                    <a:lstStyle/>
                    <a:p>
                      <a:r>
                        <a:rPr lang="en-US" sz="1000"/>
                        <a:t>3424</a:t>
                      </a:r>
                    </a:p>
                  </a:txBody>
                  <a:tcPr/>
                </a:tc>
                <a:tc>
                  <a:txBody>
                    <a:bodyPr/>
                    <a:lstStyle/>
                    <a:p>
                      <a:r>
                        <a:rPr lang="en-US" sz="1000"/>
                        <a:t>2294</a:t>
                      </a:r>
                    </a:p>
                  </a:txBody>
                  <a:tcPr/>
                </a:tc>
                <a:tc>
                  <a:txBody>
                    <a:bodyPr/>
                    <a:lstStyle/>
                    <a:p>
                      <a:r>
                        <a:rPr lang="en-US" sz="1000"/>
                        <a:t>37 %</a:t>
                      </a:r>
                    </a:p>
                  </a:txBody>
                  <a:tcPr/>
                </a:tc>
                <a:tc>
                  <a:txBody>
                    <a:bodyPr/>
                    <a:lstStyle/>
                    <a:p>
                      <a:r>
                        <a:rPr lang="en-US" sz="1000"/>
                        <a:t>0:37</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857079340"/>
                  </a:ext>
                </a:extLst>
              </a:tr>
              <a:tr h="370840">
                <a:tc>
                  <a:txBody>
                    <a:bodyPr/>
                    <a:lstStyle/>
                    <a:p>
                      <a:r>
                        <a:rPr lang="de-DE" sz="1000" b="1"/>
                        <a:t> NDR Kultur - 2019-02-20 16:39:16 </a:t>
                      </a:r>
                      <a:r>
                        <a:rPr lang="de-DE" sz="1000"/>
                        <a:t> 
 Schön ist gleich schlank? Celeste Barber  und Melodie Michelberger wollen sich damit nicht zufrieden geben und kämpfen mit Witz gegen gängige Ideale.</a:t>
                      </a:r>
                      <a:endParaRPr lang="en-US" sz="1000"/>
                    </a:p>
                  </a:txBody>
                  <a:tcPr/>
                </a:tc>
                <a:tc>
                  <a:txBody>
                    <a:bodyPr/>
                    <a:lstStyle/>
                    <a:p>
                      <a:r>
                        <a:rPr lang="en-US" sz="1000"/>
                        <a:t>2689</a:t>
                      </a:r>
                    </a:p>
                  </a:txBody>
                  <a:tcPr/>
                </a:tc>
                <a:tc>
                  <a:txBody>
                    <a:bodyPr/>
                    <a:lstStyle/>
                    <a:p>
                      <a:r>
                        <a:rPr lang="en-US" sz="1000"/>
                        <a:t>1836</a:t>
                      </a:r>
                    </a:p>
                  </a:txBody>
                  <a:tcPr/>
                </a:tc>
                <a:tc>
                  <a:txBody>
                    <a:bodyPr/>
                    <a:lstStyle/>
                    <a:p>
                      <a:r>
                        <a:rPr lang="en-US" sz="1000"/>
                        <a:t>24 %</a:t>
                      </a:r>
                    </a:p>
                  </a:txBody>
                  <a:tcPr/>
                </a:tc>
                <a:tc>
                  <a:txBody>
                    <a:bodyPr/>
                    <a:lstStyle/>
                    <a:p>
                      <a:r>
                        <a:rPr lang="en-US" sz="1000"/>
                        <a:t>1:24</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968502483"/>
                  </a:ext>
                </a:extLst>
              </a:tr>
              <a:tr h="370840">
                <a:tc>
                  <a:txBody>
                    <a:bodyPr/>
                    <a:lstStyle/>
                    <a:p>
                      <a:r>
                        <a:rPr lang="de-DE" sz="1000" b="1"/>
                        <a:t> NDR Kultur - 2019-02-05 11:39:35 </a:t>
                      </a:r>
                      <a:r>
                        <a:rPr lang="de-DE" sz="1000"/>
                        <a:t> 
 In Baden-Baden können Sie ab jetzt Banksys berühmtes Schredder-Bild im Museum Frieder Burda anschauen. Unsere Kolleg*innen von SWR2 waren dabei, als "Love is in the bin" aufgehängt wurde.</a:t>
                      </a:r>
                      <a:endParaRPr lang="en-US" sz="1000"/>
                    </a:p>
                  </a:txBody>
                  <a:tcPr/>
                </a:tc>
                <a:tc>
                  <a:txBody>
                    <a:bodyPr/>
                    <a:lstStyle/>
                    <a:p>
                      <a:r>
                        <a:rPr lang="en-US" sz="1000"/>
                        <a:t>1611</a:t>
                      </a:r>
                    </a:p>
                  </a:txBody>
                  <a:tcPr/>
                </a:tc>
                <a:tc>
                  <a:txBody>
                    <a:bodyPr/>
                    <a:lstStyle/>
                    <a:p>
                      <a:r>
                        <a:rPr lang="en-US" sz="1000"/>
                        <a:t>804</a:t>
                      </a:r>
                    </a:p>
                  </a:txBody>
                  <a:tcPr/>
                </a:tc>
                <a:tc>
                  <a:txBody>
                    <a:bodyPr/>
                    <a:lstStyle/>
                    <a:p>
                      <a:r>
                        <a:rPr lang="en-US" sz="1000"/>
                        <a:t>16 %</a:t>
                      </a:r>
                    </a:p>
                  </a:txBody>
                  <a:tcPr/>
                </a:tc>
                <a:tc>
                  <a:txBody>
                    <a:bodyPr/>
                    <a:lstStyle/>
                    <a:p>
                      <a:r>
                        <a:rPr lang="en-US" sz="1000"/>
                        <a:t>1:01</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023959495"/>
                  </a:ext>
                </a:extLst>
              </a:tr>
            </a:tbl>
          </a:graphicData>
        </a:graphic>
      </p:graphicFrame>
      <p:sp>
        <p:nvSpPr>
          <p:cNvPr id="4" name="Text Placeholder 3">
            <a:extLst>
              <a:ext uri="{FF2B5EF4-FFF2-40B4-BE49-F238E27FC236}">
                <a16:creationId xmlns:a16="http://schemas.microsoft.com/office/drawing/2014/main" id="{ACDD7B5D-5D6C-435D-8D73-9287F65B810C}"/>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834380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36A90-9226-496E-B82A-779ED3AFB3BE}"/>
              </a:ext>
            </a:extLst>
          </p:cNvPr>
          <p:cNvSpPr>
            <a:spLocks noGrp="1"/>
          </p:cNvSpPr>
          <p:nvPr>
            <p:ph type="title"/>
          </p:nvPr>
        </p:nvSpPr>
        <p:spPr/>
        <p:txBody>
          <a:bodyPr/>
          <a:lstStyle/>
          <a:p>
            <a:r>
              <a:rPr lang="en-US"/>
              <a:t>Facebook Eigene Videos - Crossposts (ohne Ersteller) - Export | NDR Kultur - 1 of 2</a:t>
            </a:r>
          </a:p>
        </p:txBody>
      </p:sp>
      <p:graphicFrame>
        <p:nvGraphicFramePr>
          <p:cNvPr id="5" name="Table Placeholder 4">
            <a:extLst>
              <a:ext uri="{FF2B5EF4-FFF2-40B4-BE49-F238E27FC236}">
                <a16:creationId xmlns:a16="http://schemas.microsoft.com/office/drawing/2014/main" id="{E37F107D-9403-4B28-B21D-DD6968E2A575}"/>
              </a:ext>
            </a:extLst>
          </p:cNvPr>
          <p:cNvGraphicFramePr>
            <a:graphicFrameLocks noGrp="1"/>
          </p:cNvGraphicFramePr>
          <p:nvPr>
            <p:ph type="tbl" sz="quarter" idx="13"/>
            <p:extLst>
              <p:ext uri="{D42A27DB-BD31-4B8C-83A1-F6EECF244321}">
                <p14:modId xmlns:p14="http://schemas.microsoft.com/office/powerpoint/2010/main" val="184887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20279930"/>
                    </a:ext>
                  </a:extLst>
                </a:gridCol>
                <a:gridCol w="493776">
                  <a:extLst>
                    <a:ext uri="{9D8B030D-6E8A-4147-A177-3AD203B41FA5}">
                      <a16:colId xmlns:a16="http://schemas.microsoft.com/office/drawing/2014/main" val="2702452774"/>
                    </a:ext>
                  </a:extLst>
                </a:gridCol>
                <a:gridCol w="411480">
                  <a:extLst>
                    <a:ext uri="{9D8B030D-6E8A-4147-A177-3AD203B41FA5}">
                      <a16:colId xmlns:a16="http://schemas.microsoft.com/office/drawing/2014/main" val="1748676510"/>
                    </a:ext>
                  </a:extLst>
                </a:gridCol>
                <a:gridCol w="411480">
                  <a:extLst>
                    <a:ext uri="{9D8B030D-6E8A-4147-A177-3AD203B41FA5}">
                      <a16:colId xmlns:a16="http://schemas.microsoft.com/office/drawing/2014/main" val="448577990"/>
                    </a:ext>
                  </a:extLst>
                </a:gridCol>
                <a:gridCol w="246888">
                  <a:extLst>
                    <a:ext uri="{9D8B030D-6E8A-4147-A177-3AD203B41FA5}">
                      <a16:colId xmlns:a16="http://schemas.microsoft.com/office/drawing/2014/main" val="3971357237"/>
                    </a:ext>
                  </a:extLst>
                </a:gridCol>
                <a:gridCol w="658368">
                  <a:extLst>
                    <a:ext uri="{9D8B030D-6E8A-4147-A177-3AD203B41FA5}">
                      <a16:colId xmlns:a16="http://schemas.microsoft.com/office/drawing/2014/main" val="365913432"/>
                    </a:ext>
                  </a:extLst>
                </a:gridCol>
                <a:gridCol w="576072">
                  <a:extLst>
                    <a:ext uri="{9D8B030D-6E8A-4147-A177-3AD203B41FA5}">
                      <a16:colId xmlns:a16="http://schemas.microsoft.com/office/drawing/2014/main" val="1810864247"/>
                    </a:ext>
                  </a:extLst>
                </a:gridCol>
                <a:gridCol w="576072">
                  <a:extLst>
                    <a:ext uri="{9D8B030D-6E8A-4147-A177-3AD203B41FA5}">
                      <a16:colId xmlns:a16="http://schemas.microsoft.com/office/drawing/2014/main" val="2386740191"/>
                    </a:ext>
                  </a:extLst>
                </a:gridCol>
                <a:gridCol w="411480">
                  <a:extLst>
                    <a:ext uri="{9D8B030D-6E8A-4147-A177-3AD203B41FA5}">
                      <a16:colId xmlns:a16="http://schemas.microsoft.com/office/drawing/2014/main" val="3291858262"/>
                    </a:ext>
                  </a:extLst>
                </a:gridCol>
                <a:gridCol w="658368">
                  <a:extLst>
                    <a:ext uri="{9D8B030D-6E8A-4147-A177-3AD203B41FA5}">
                      <a16:colId xmlns:a16="http://schemas.microsoft.com/office/drawing/2014/main" val="4091549912"/>
                    </a:ext>
                  </a:extLst>
                </a:gridCol>
                <a:gridCol w="329184">
                  <a:extLst>
                    <a:ext uri="{9D8B030D-6E8A-4147-A177-3AD203B41FA5}">
                      <a16:colId xmlns:a16="http://schemas.microsoft.com/office/drawing/2014/main" val="1984315300"/>
                    </a:ext>
                  </a:extLst>
                </a:gridCol>
                <a:gridCol w="493776">
                  <a:extLst>
                    <a:ext uri="{9D8B030D-6E8A-4147-A177-3AD203B41FA5}">
                      <a16:colId xmlns:a16="http://schemas.microsoft.com/office/drawing/2014/main" val="2905694831"/>
                    </a:ext>
                  </a:extLst>
                </a:gridCol>
                <a:gridCol w="329184">
                  <a:extLst>
                    <a:ext uri="{9D8B030D-6E8A-4147-A177-3AD203B41FA5}">
                      <a16:colId xmlns:a16="http://schemas.microsoft.com/office/drawing/2014/main" val="1667906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6023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- 2019-02-13 18:01:08 </a:t>
                      </a:r>
                      <a:r>
                        <a:rPr kumimoji="0" lang="de-DE" sz="1000" b="0" i="0" u="none" strike="noStrike" kern="1200" cap="none" spc="0" normalizeH="0" baseline="0" noProof="0">
                          <a:ln>
                            <a:noFill/>
                          </a:ln>
                          <a:solidFill>
                            <a:prstClr val="black"/>
                          </a:solidFill>
                          <a:effectLst/>
                          <a:uLnTx/>
                          <a:uFillTx/>
                          <a:latin typeface="+mn-lt"/>
                          <a:ea typeface="+mn-ea"/>
                          <a:cs typeface="+mn-cs"/>
                        </a:rPr>
                        <a:t> 
 Mode statt Müll! Der Luxemburger Georges Kieffer schneidert aus Altkleidern Second Hand Fashion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5547</a:t>
                      </a:r>
                    </a:p>
                  </a:txBody>
                  <a:tcPr/>
                </a:tc>
                <a:extLst>
                  <a:ext uri="{0D108BD9-81ED-4DB2-BD59-A6C34878D82A}">
                    <a16:rowId xmlns:a16="http://schemas.microsoft.com/office/drawing/2014/main" val="4265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- 2019-02-11 13:08:13 </a:t>
                      </a:r>
                      <a:r>
                        <a:rPr kumimoji="0" lang="de-DE" sz="1000" b="0" i="0" u="none" strike="noStrike" kern="1200" cap="none" spc="0" normalizeH="0" baseline="0" noProof="0">
                          <a:ln>
                            <a:noFill/>
                          </a:ln>
                          <a:solidFill>
                            <a:prstClr val="black"/>
                          </a:solidFill>
                          <a:effectLst/>
                          <a:uLnTx/>
                          <a:uFillTx/>
                          <a:latin typeface="+mn-lt"/>
                          <a:ea typeface="+mn-ea"/>
                          <a:cs typeface="+mn-cs"/>
                        </a:rPr>
                        <a:t> 
 Der Dokumentarfilm „Stiller Kamerad" begleitet zwei Soldaten und eine Soldatin, die unter Posttraumatischer Belastungsstörung leiden. Nachdem viele Therapie-Versuche gescheitert sind, machen sie bei der Arbeit mit Pferden zum ersten Mal Fortschritte.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extLst>
                  <a:ext uri="{0D108BD9-81ED-4DB2-BD59-A6C34878D82A}">
                    <a16:rowId xmlns:a16="http://schemas.microsoft.com/office/drawing/2014/main" val="372345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- 2019-02-19 16:40:51 </a:t>
                      </a:r>
                      <a:r>
                        <a:rPr kumimoji="0" lang="de-DE" sz="1000" b="0" i="0" u="none" strike="noStrike" kern="1200" cap="none" spc="0" normalizeH="0" baseline="0" noProof="0">
                          <a:ln>
                            <a:noFill/>
                          </a:ln>
                          <a:solidFill>
                            <a:prstClr val="black"/>
                          </a:solidFill>
                          <a:effectLst/>
                          <a:uLnTx/>
                          <a:uFillTx/>
                          <a:latin typeface="+mn-lt"/>
                          <a:ea typeface="+mn-ea"/>
                          <a:cs typeface="+mn-cs"/>
                        </a:rPr>
                        <a:t> 
 Von Hamburg in die Pariser Modewelt. Karl Lagerfelds Sprüche sind unsterblich.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578516320"/>
                  </a:ext>
                </a:extLst>
              </a:tr>
            </a:tbl>
          </a:graphicData>
        </a:graphic>
      </p:graphicFrame>
      <p:sp>
        <p:nvSpPr>
          <p:cNvPr id="4" name="Text Placeholder 3">
            <a:extLst>
              <a:ext uri="{FF2B5EF4-FFF2-40B4-BE49-F238E27FC236}">
                <a16:creationId xmlns:a16="http://schemas.microsoft.com/office/drawing/2014/main" id="{9A0F7871-A301-4C5C-988B-363085EDF2FD}"/>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699557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7055B-9B1D-4541-A08F-C338CF662EF9}"/>
              </a:ext>
            </a:extLst>
          </p:cNvPr>
          <p:cNvSpPr>
            <a:spLocks noGrp="1"/>
          </p:cNvSpPr>
          <p:nvPr>
            <p:ph type="title"/>
          </p:nvPr>
        </p:nvSpPr>
        <p:spPr/>
        <p:txBody>
          <a:bodyPr/>
          <a:lstStyle/>
          <a:p>
            <a:r>
              <a:rPr lang="en-US"/>
              <a:t>Facebook Eigene Videos - Crossposts (ohne Ersteller) - Export | NDR Kultur - 2 of 2</a:t>
            </a:r>
          </a:p>
        </p:txBody>
      </p:sp>
      <p:graphicFrame>
        <p:nvGraphicFramePr>
          <p:cNvPr id="5" name="Table Placeholder 4">
            <a:extLst>
              <a:ext uri="{FF2B5EF4-FFF2-40B4-BE49-F238E27FC236}">
                <a16:creationId xmlns:a16="http://schemas.microsoft.com/office/drawing/2014/main" id="{D8783297-FB51-43F0-9BC1-473063CB5A19}"/>
              </a:ext>
            </a:extLst>
          </p:cNvPr>
          <p:cNvGraphicFramePr>
            <a:graphicFrameLocks noGrp="1"/>
          </p:cNvGraphicFramePr>
          <p:nvPr>
            <p:ph type="tbl" sz="quarter" idx="13"/>
            <p:extLst>
              <p:ext uri="{D42A27DB-BD31-4B8C-83A1-F6EECF244321}">
                <p14:modId xmlns:p14="http://schemas.microsoft.com/office/powerpoint/2010/main" val="186502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31479388"/>
                    </a:ext>
                  </a:extLst>
                </a:gridCol>
                <a:gridCol w="493776">
                  <a:extLst>
                    <a:ext uri="{9D8B030D-6E8A-4147-A177-3AD203B41FA5}">
                      <a16:colId xmlns:a16="http://schemas.microsoft.com/office/drawing/2014/main" val="3416983940"/>
                    </a:ext>
                  </a:extLst>
                </a:gridCol>
                <a:gridCol w="411480">
                  <a:extLst>
                    <a:ext uri="{9D8B030D-6E8A-4147-A177-3AD203B41FA5}">
                      <a16:colId xmlns:a16="http://schemas.microsoft.com/office/drawing/2014/main" val="174286732"/>
                    </a:ext>
                  </a:extLst>
                </a:gridCol>
                <a:gridCol w="411480">
                  <a:extLst>
                    <a:ext uri="{9D8B030D-6E8A-4147-A177-3AD203B41FA5}">
                      <a16:colId xmlns:a16="http://schemas.microsoft.com/office/drawing/2014/main" val="2413262648"/>
                    </a:ext>
                  </a:extLst>
                </a:gridCol>
                <a:gridCol w="246888">
                  <a:extLst>
                    <a:ext uri="{9D8B030D-6E8A-4147-A177-3AD203B41FA5}">
                      <a16:colId xmlns:a16="http://schemas.microsoft.com/office/drawing/2014/main" val="4166967670"/>
                    </a:ext>
                  </a:extLst>
                </a:gridCol>
                <a:gridCol w="658368">
                  <a:extLst>
                    <a:ext uri="{9D8B030D-6E8A-4147-A177-3AD203B41FA5}">
                      <a16:colId xmlns:a16="http://schemas.microsoft.com/office/drawing/2014/main" val="3941102195"/>
                    </a:ext>
                  </a:extLst>
                </a:gridCol>
                <a:gridCol w="576072">
                  <a:extLst>
                    <a:ext uri="{9D8B030D-6E8A-4147-A177-3AD203B41FA5}">
                      <a16:colId xmlns:a16="http://schemas.microsoft.com/office/drawing/2014/main" val="3661143152"/>
                    </a:ext>
                  </a:extLst>
                </a:gridCol>
                <a:gridCol w="576072">
                  <a:extLst>
                    <a:ext uri="{9D8B030D-6E8A-4147-A177-3AD203B41FA5}">
                      <a16:colId xmlns:a16="http://schemas.microsoft.com/office/drawing/2014/main" val="1992226399"/>
                    </a:ext>
                  </a:extLst>
                </a:gridCol>
                <a:gridCol w="411480">
                  <a:extLst>
                    <a:ext uri="{9D8B030D-6E8A-4147-A177-3AD203B41FA5}">
                      <a16:colId xmlns:a16="http://schemas.microsoft.com/office/drawing/2014/main" val="54597775"/>
                    </a:ext>
                  </a:extLst>
                </a:gridCol>
                <a:gridCol w="658368">
                  <a:extLst>
                    <a:ext uri="{9D8B030D-6E8A-4147-A177-3AD203B41FA5}">
                      <a16:colId xmlns:a16="http://schemas.microsoft.com/office/drawing/2014/main" val="1589821260"/>
                    </a:ext>
                  </a:extLst>
                </a:gridCol>
                <a:gridCol w="329184">
                  <a:extLst>
                    <a:ext uri="{9D8B030D-6E8A-4147-A177-3AD203B41FA5}">
                      <a16:colId xmlns:a16="http://schemas.microsoft.com/office/drawing/2014/main" val="1215784699"/>
                    </a:ext>
                  </a:extLst>
                </a:gridCol>
                <a:gridCol w="493776">
                  <a:extLst>
                    <a:ext uri="{9D8B030D-6E8A-4147-A177-3AD203B41FA5}">
                      <a16:colId xmlns:a16="http://schemas.microsoft.com/office/drawing/2014/main" val="637054684"/>
                    </a:ext>
                  </a:extLst>
                </a:gridCol>
                <a:gridCol w="329184">
                  <a:extLst>
                    <a:ext uri="{9D8B030D-6E8A-4147-A177-3AD203B41FA5}">
                      <a16:colId xmlns:a16="http://schemas.microsoft.com/office/drawing/2014/main" val="758036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4695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- 2019-02-20 16:39:13 </a:t>
                      </a:r>
                      <a:r>
                        <a:rPr kumimoji="0" lang="de-DE" sz="1000" b="0" i="0" u="none" strike="noStrike" kern="1200" cap="none" spc="0" normalizeH="0" baseline="0" noProof="0">
                          <a:ln>
                            <a:noFill/>
                          </a:ln>
                          <a:solidFill>
                            <a:prstClr val="black"/>
                          </a:solidFill>
                          <a:effectLst/>
                          <a:uLnTx/>
                          <a:uFillTx/>
                          <a:latin typeface="+mn-lt"/>
                          <a:ea typeface="+mn-ea"/>
                          <a:cs typeface="+mn-cs"/>
                        </a:rPr>
                        <a:t> 
 Schön ist gleich schlank? Celeste Barber  und Melodie Michelberger wollen sich damit nicht zufrieden geben und kämpfen mit Witz gegen gängige Ideale.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19979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- 2019-02-05 11:39:32 </a:t>
                      </a:r>
                      <a:r>
                        <a:rPr kumimoji="0" lang="de-DE" sz="1000" b="0" i="0" u="none" strike="noStrike" kern="1200" cap="none" spc="0" normalizeH="0" baseline="0" noProof="0">
                          <a:ln>
                            <a:noFill/>
                          </a:ln>
                          <a:solidFill>
                            <a:prstClr val="black"/>
                          </a:solidFill>
                          <a:effectLst/>
                          <a:uLnTx/>
                          <a:uFillTx/>
                          <a:latin typeface="+mn-lt"/>
                          <a:ea typeface="+mn-ea"/>
                          <a:cs typeface="+mn-cs"/>
                        </a:rPr>
                        <a:t> 
 In Baden-Baden können Sie ab jetzt Banksys berühmtes Schredder-Bild im Museum Frieder Burda anschauen. Unsere Kolleg*innen von SWR2 waren dabei, als "Love is in the bin" aufgehängt wurde.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5205644"/>
                  </a:ext>
                </a:extLst>
              </a:tr>
            </a:tbl>
          </a:graphicData>
        </a:graphic>
      </p:graphicFrame>
      <p:sp>
        <p:nvSpPr>
          <p:cNvPr id="4" name="Text Placeholder 3">
            <a:extLst>
              <a:ext uri="{FF2B5EF4-FFF2-40B4-BE49-F238E27FC236}">
                <a16:creationId xmlns:a16="http://schemas.microsoft.com/office/drawing/2014/main" id="{C8FD59AD-8D4B-411C-B8A3-DD788E1B8EA4}"/>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408495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7B3A8-9893-4507-9D05-2A1B931F7502}"/>
              </a:ext>
            </a:extLst>
          </p:cNvPr>
          <p:cNvSpPr>
            <a:spLocks noGrp="1"/>
          </p:cNvSpPr>
          <p:nvPr>
            <p:ph type="title"/>
          </p:nvPr>
        </p:nvSpPr>
        <p:spPr/>
        <p:txBody>
          <a:bodyPr/>
          <a:lstStyle/>
          <a:p>
            <a:r>
              <a:rPr lang="en-US"/>
              <a:t>Facebook Eigene Videos - Crossposts (nur Ersteller) - Export  | NDR Kultur</a:t>
            </a:r>
          </a:p>
        </p:txBody>
      </p:sp>
      <p:graphicFrame>
        <p:nvGraphicFramePr>
          <p:cNvPr id="5" name="Table Placeholder 4">
            <a:extLst>
              <a:ext uri="{FF2B5EF4-FFF2-40B4-BE49-F238E27FC236}">
                <a16:creationId xmlns:a16="http://schemas.microsoft.com/office/drawing/2014/main" id="{14899A91-B078-41DC-A3C9-1FF54C515D7C}"/>
              </a:ext>
            </a:extLst>
          </p:cNvPr>
          <p:cNvGraphicFramePr>
            <a:graphicFrameLocks noGrp="1"/>
          </p:cNvGraphicFramePr>
          <p:nvPr>
            <p:ph type="tbl" sz="quarter" idx="13"/>
            <p:extLst>
              <p:ext uri="{D42A27DB-BD31-4B8C-83A1-F6EECF244321}">
                <p14:modId xmlns:p14="http://schemas.microsoft.com/office/powerpoint/2010/main" val="114905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2839169"/>
                    </a:ext>
                  </a:extLst>
                </a:gridCol>
                <a:gridCol w="493776">
                  <a:extLst>
                    <a:ext uri="{9D8B030D-6E8A-4147-A177-3AD203B41FA5}">
                      <a16:colId xmlns:a16="http://schemas.microsoft.com/office/drawing/2014/main" val="740169204"/>
                    </a:ext>
                  </a:extLst>
                </a:gridCol>
                <a:gridCol w="411480">
                  <a:extLst>
                    <a:ext uri="{9D8B030D-6E8A-4147-A177-3AD203B41FA5}">
                      <a16:colId xmlns:a16="http://schemas.microsoft.com/office/drawing/2014/main" val="989754816"/>
                    </a:ext>
                  </a:extLst>
                </a:gridCol>
                <a:gridCol w="411480">
                  <a:extLst>
                    <a:ext uri="{9D8B030D-6E8A-4147-A177-3AD203B41FA5}">
                      <a16:colId xmlns:a16="http://schemas.microsoft.com/office/drawing/2014/main" val="1450677076"/>
                    </a:ext>
                  </a:extLst>
                </a:gridCol>
                <a:gridCol w="246888">
                  <a:extLst>
                    <a:ext uri="{9D8B030D-6E8A-4147-A177-3AD203B41FA5}">
                      <a16:colId xmlns:a16="http://schemas.microsoft.com/office/drawing/2014/main" val="464254463"/>
                    </a:ext>
                  </a:extLst>
                </a:gridCol>
                <a:gridCol w="658368">
                  <a:extLst>
                    <a:ext uri="{9D8B030D-6E8A-4147-A177-3AD203B41FA5}">
                      <a16:colId xmlns:a16="http://schemas.microsoft.com/office/drawing/2014/main" val="1565316941"/>
                    </a:ext>
                  </a:extLst>
                </a:gridCol>
                <a:gridCol w="576072">
                  <a:extLst>
                    <a:ext uri="{9D8B030D-6E8A-4147-A177-3AD203B41FA5}">
                      <a16:colId xmlns:a16="http://schemas.microsoft.com/office/drawing/2014/main" val="3197006027"/>
                    </a:ext>
                  </a:extLst>
                </a:gridCol>
                <a:gridCol w="576072">
                  <a:extLst>
                    <a:ext uri="{9D8B030D-6E8A-4147-A177-3AD203B41FA5}">
                      <a16:colId xmlns:a16="http://schemas.microsoft.com/office/drawing/2014/main" val="224669059"/>
                    </a:ext>
                  </a:extLst>
                </a:gridCol>
                <a:gridCol w="411480">
                  <a:extLst>
                    <a:ext uri="{9D8B030D-6E8A-4147-A177-3AD203B41FA5}">
                      <a16:colId xmlns:a16="http://schemas.microsoft.com/office/drawing/2014/main" val="3169971359"/>
                    </a:ext>
                  </a:extLst>
                </a:gridCol>
                <a:gridCol w="658368">
                  <a:extLst>
                    <a:ext uri="{9D8B030D-6E8A-4147-A177-3AD203B41FA5}">
                      <a16:colId xmlns:a16="http://schemas.microsoft.com/office/drawing/2014/main" val="2902298745"/>
                    </a:ext>
                  </a:extLst>
                </a:gridCol>
                <a:gridCol w="329184">
                  <a:extLst>
                    <a:ext uri="{9D8B030D-6E8A-4147-A177-3AD203B41FA5}">
                      <a16:colId xmlns:a16="http://schemas.microsoft.com/office/drawing/2014/main" val="2901610233"/>
                    </a:ext>
                  </a:extLst>
                </a:gridCol>
                <a:gridCol w="493776">
                  <a:extLst>
                    <a:ext uri="{9D8B030D-6E8A-4147-A177-3AD203B41FA5}">
                      <a16:colId xmlns:a16="http://schemas.microsoft.com/office/drawing/2014/main" val="2648170448"/>
                    </a:ext>
                  </a:extLst>
                </a:gridCol>
                <a:gridCol w="329184">
                  <a:extLst>
                    <a:ext uri="{9D8B030D-6E8A-4147-A177-3AD203B41FA5}">
                      <a16:colId xmlns:a16="http://schemas.microsoft.com/office/drawing/2014/main" val="2340034189"/>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108258494"/>
                  </a:ext>
                </a:extLst>
              </a:tr>
              <a:tr h="370840">
                <a:tc>
                  <a:txBody>
                    <a:bodyPr/>
                    <a:lstStyle/>
                    <a:p>
                      <a:r>
                        <a:rPr lang="de-DE" sz="1000" b="1"/>
                        <a:t> NDR Kultur - 2019-02-26 14:37:12 </a:t>
                      </a:r>
                      <a:r>
                        <a:rPr lang="de-DE" sz="1000"/>
                        <a:t> 
 Es dauert zwar noch ein wenig, bis die tolle Anna Vinnitskaya mit dem NDR Elbphilharmonie Orchester bei den Hamburger Konzerten spielt, aber hier gibt es schon mal etwas zu hören.</a:t>
                      </a:r>
                      <a:endParaRPr lang="en-US" sz="1000"/>
                    </a:p>
                  </a:txBody>
                  <a:tcPr/>
                </a:tc>
                <a:tc>
                  <a:txBody>
                    <a:bodyPr/>
                    <a:lstStyle/>
                    <a:p>
                      <a:r>
                        <a:rPr lang="en-US" sz="1000"/>
                        <a:t>1043</a:t>
                      </a:r>
                    </a:p>
                  </a:txBody>
                  <a:tcPr/>
                </a:tc>
                <a:tc>
                  <a:txBody>
                    <a:bodyPr/>
                    <a:lstStyle/>
                    <a:p>
                      <a:r>
                        <a:rPr lang="en-US" sz="1000"/>
                        <a:t>0</a:t>
                      </a:r>
                    </a:p>
                  </a:txBody>
                  <a:tcPr/>
                </a:tc>
                <a:tc>
                  <a:txBody>
                    <a:bodyPr/>
                    <a:lstStyle/>
                    <a:p>
                      <a:r>
                        <a:rPr lang="en-US" sz="1000"/>
                        <a:t>2861</a:t>
                      </a:r>
                    </a:p>
                  </a:txBody>
                  <a:tcPr/>
                </a:tc>
                <a:tc>
                  <a:txBody>
                    <a:bodyPr/>
                    <a:lstStyle/>
                    <a:p>
                      <a:r>
                        <a:rPr lang="en-US" sz="1000"/>
                        <a:t>01:03</a:t>
                      </a:r>
                    </a:p>
                  </a:txBody>
                  <a:tcPr/>
                </a:tc>
                <a:tc>
                  <a:txBody>
                    <a:bodyPr/>
                    <a:lstStyle/>
                    <a:p>
                      <a:r>
                        <a:rPr lang="en-US" sz="1000"/>
                        <a:t>9 %</a:t>
                      </a:r>
                    </a:p>
                  </a:txBody>
                  <a:tcPr/>
                </a:tc>
                <a:tc>
                  <a:txBody>
                    <a:bodyPr/>
                    <a:lstStyle/>
                    <a:p>
                      <a:r>
                        <a:rPr lang="en-US" sz="1000"/>
                        <a:t>2191</a:t>
                      </a:r>
                    </a:p>
                  </a:txBody>
                  <a:tcPr/>
                </a:tc>
                <a:tc>
                  <a:txBody>
                    <a:bodyPr/>
                    <a:lstStyle/>
                    <a:p>
                      <a:r>
                        <a:rPr lang="en-US" sz="1000"/>
                        <a:t>642</a:t>
                      </a:r>
                    </a:p>
                  </a:txBody>
                  <a:tcPr/>
                </a:tc>
                <a:tc>
                  <a:txBody>
                    <a:bodyPr/>
                    <a:lstStyle/>
                    <a:p>
                      <a:r>
                        <a:rPr lang="en-US" sz="1000"/>
                        <a:t>28</a:t>
                      </a:r>
                    </a:p>
                  </a:txBody>
                  <a:tcPr/>
                </a:tc>
                <a:tc>
                  <a:txBody>
                    <a:bodyPr/>
                    <a:lstStyle/>
                    <a:p>
                      <a:r>
                        <a:rPr lang="en-US" sz="1000"/>
                        <a:t>7647</a:t>
                      </a:r>
                    </a:p>
                  </a:txBody>
                  <a:tcPr/>
                </a:tc>
                <a:tc>
                  <a:txBody>
                    <a:bodyPr/>
                    <a:lstStyle/>
                    <a:p>
                      <a:r>
                        <a:rPr lang="en-US" sz="1000"/>
                        <a:t>58</a:t>
                      </a:r>
                    </a:p>
                  </a:txBody>
                  <a:tcPr/>
                </a:tc>
                <a:tc>
                  <a:txBody>
                    <a:bodyPr/>
                    <a:lstStyle/>
                    <a:p>
                      <a:r>
                        <a:rPr lang="en-US" sz="1000"/>
                        <a:t>4</a:t>
                      </a:r>
                    </a:p>
                  </a:txBody>
                  <a:tcPr/>
                </a:tc>
                <a:tc>
                  <a:txBody>
                    <a:bodyPr/>
                    <a:lstStyle/>
                    <a:p>
                      <a:r>
                        <a:rPr lang="en-US" sz="1000"/>
                        <a:t>1</a:t>
                      </a:r>
                    </a:p>
                  </a:txBody>
                  <a:tcPr/>
                </a:tc>
                <a:extLst>
                  <a:ext uri="{0D108BD9-81ED-4DB2-BD59-A6C34878D82A}">
                    <a16:rowId xmlns:a16="http://schemas.microsoft.com/office/drawing/2014/main" val="3354189686"/>
                  </a:ext>
                </a:extLst>
              </a:tr>
            </a:tbl>
          </a:graphicData>
        </a:graphic>
      </p:graphicFrame>
      <p:sp>
        <p:nvSpPr>
          <p:cNvPr id="4" name="Text Placeholder 3">
            <a:extLst>
              <a:ext uri="{FF2B5EF4-FFF2-40B4-BE49-F238E27FC236}">
                <a16:creationId xmlns:a16="http://schemas.microsoft.com/office/drawing/2014/main" id="{C6F16A7B-377B-4374-88C5-B043A8EAA2CC}"/>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646741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2455</Words>
  <Application>Microsoft Office PowerPoint</Application>
  <PresentationFormat>On-screen Show (4:3)</PresentationFormat>
  <Paragraphs>1092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MeFo - Facebook - Social Media - Evaluation</vt:lpstr>
      <vt:lpstr>Facebook Profil - Potenz.Reichw.,Aktive Nutzer,I-Rate,Fans | NDR Kultur</vt:lpstr>
      <vt:lpstr>Facebook Anzahl Post, Reaktionen (Kommentare, Shares, Likes) - FB Insights | NDR Kultur</vt:lpstr>
      <vt:lpstr>Facebook Profil - Fans | NDR Kultur</vt:lpstr>
      <vt:lpstr>Facebook Profil - Potenzielle Reichweite | NDR Kultur</vt:lpstr>
      <vt:lpstr>Facebook Profil - Aktive Nutzer | NDR Kultur</vt:lpstr>
      <vt:lpstr>Facebook Profil - Video-Starts ab 10 Sek. | NDR Kultur</vt:lpstr>
      <vt:lpstr>Facebook Profil - Durchschnitt Potenzi. Reichweite pro Tag | NDR Kultur</vt:lpstr>
      <vt:lpstr>Facebook Distributionstyp - FB Insights | NDR Kultur</vt:lpstr>
      <vt:lpstr>Facebook Distributionstyp - Tabelle - FB Insights | NDR Kultur</vt:lpstr>
      <vt:lpstr>Facebook Eigene Posts - Shares - Export | NDR Kultur - 1 of 7</vt:lpstr>
      <vt:lpstr>Facebook Eigene Posts - Shares - Export | NDR Kultur - 2 of 7</vt:lpstr>
      <vt:lpstr>Facebook Eigene Posts - Shares - Export | NDR Kultur - 3 of 7</vt:lpstr>
      <vt:lpstr>Facebook Eigene Posts - Shares - Export | NDR Kultur - 4 of 7</vt:lpstr>
      <vt:lpstr>Facebook Eigene Posts - Shares - Export | NDR Kultur - 5 of 7</vt:lpstr>
      <vt:lpstr>Facebook Eigene Posts - Shares - Export | NDR Kultur - 6 of 7</vt:lpstr>
      <vt:lpstr>Facebook Eigene Posts - Shares - Export | NDR Kultur - 7 of 7</vt:lpstr>
      <vt:lpstr>Facebook Eigene Posts - Kommentare - Export | NDR Kultur</vt:lpstr>
      <vt:lpstr>Facebook Eigene Posts - Links - Export | NDR Kultur - 1 of 2</vt:lpstr>
      <vt:lpstr>Facebook Eigene Posts - Links - Export | NDR Kultur - 2 of 2</vt:lpstr>
      <vt:lpstr>Facebook Eigene Posts - Videostartrate - Export | NDR Kultur</vt:lpstr>
      <vt:lpstr>Facebook Eigene Posts - Videostartrate - Flop - Export | NDR Kultur</vt:lpstr>
      <vt:lpstr>Facebook Eigene Posts - Potenzielle Reichweite - Export | NDR Kultur - 1 of 2</vt:lpstr>
      <vt:lpstr>Facebook Eigene Posts - Potenzielle Reichweite - Export | NDR Kultur - 2 of 2</vt:lpstr>
      <vt:lpstr>Facebook Eigene Posts - Aktive Nutzer - Export | NDR Kultur</vt:lpstr>
      <vt:lpstr>Facebook Eigene Posts - I-Rate Aktive Nutzer - Export | NDR Kultur</vt:lpstr>
      <vt:lpstr>Facebook Eigene Posts - I-Rate Aktive Nutzer-Flop - Export | NDR Kultur - 1 of 2</vt:lpstr>
      <vt:lpstr>Facebook Eigene Posts - I-Rate Aktive Nutzer-Flop - Export | NDR Kultur - 2 of 2</vt:lpstr>
      <vt:lpstr>Facebook Eigene Post - Summe Interaktionen - Export | NDR Kultur</vt:lpstr>
      <vt:lpstr>Facebook Eigene Posts - Reaktionen - Export | NDR Kultur - 1 of 3</vt:lpstr>
      <vt:lpstr>Facebook Eigene Posts - Reaktionen - Export | NDR Kultur - 2 of 3</vt:lpstr>
      <vt:lpstr>Facebook Eigene Posts - Reaktionen - Export | NDR Kultur - 3 of 3</vt:lpstr>
      <vt:lpstr>Eigene Posts - Videostarts - Profil-bezogene Nutzung | NDR Kultur</vt:lpstr>
      <vt:lpstr>Facebook Eigene Videos - Crossposts (ohne Ersteller) - Export | NDR Kultur - 1 of 2</vt:lpstr>
      <vt:lpstr>Facebook Eigene Videos - Crossposts (ohne Ersteller) - Export | NDR Kultur - 2 of 2</vt:lpstr>
      <vt:lpstr>Facebook Eigene Videos - Crossposts (nur Ersteller) - Export  | NDR Kultur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2019-03-08T13:07:48Z</dcterms:created>
  <dcterms:modified xsi:type="dcterms:W3CDTF">2019-03-08T13:09:01Z</dcterms:modified>
</cp:coreProperties>
</file>