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5" r:id="rId19"/>
    <p:sldId id="276" r:id="rId20"/>
    <p:sldId id="277" r:id="rId21"/>
    <p:sldId id="278" r:id="rId22"/>
    <p:sldId id="279" r:id="rId23"/>
    <p:sldId id="280" r:id="rId24"/>
    <p:sldId id="281" r:id="rId25"/>
    <p:sldId id="282" r:id="rId26"/>
    <p:sldId id="283" r:id="rId27"/>
    <p:sldId id="285" r:id="rId28"/>
    <p:sldId id="286" r:id="rId29"/>
    <p:sldId id="287" r:id="rId30"/>
    <p:sldId id="289" r:id="rId31"/>
    <p:sldId id="290" r:id="rId32"/>
    <p:sldId id="292" r:id="rId33"/>
    <p:sldId id="293" r:id="rId34"/>
    <p:sldId id="295" r:id="rId35"/>
    <p:sldId id="296"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Kultur</c:v>
                </c:pt>
              </c:strCache>
            </c:strRef>
          </c:tx>
          <c:spPr>
            <a:ln w="28575" cap="rnd">
              <a:solidFill>
                <a:schemeClr val="accent1"/>
              </a:solidFill>
              <a:round/>
            </a:ln>
            <a:effectLst/>
          </c:spPr>
          <c:marker>
            <c:symbol val="none"/>
          </c:marker>
          <c:cat>
            <c:strRef>
              <c:f>Sheet1!$A$2:$A$366</c:f>
              <c:strCache>
                <c:ptCount val="365"/>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pt idx="361">
                  <c:v>28.12.2018</c:v>
                </c:pt>
                <c:pt idx="362">
                  <c:v>29.12.2018</c:v>
                </c:pt>
                <c:pt idx="363">
                  <c:v>30.12.2018</c:v>
                </c:pt>
                <c:pt idx="364">
                  <c:v>31.12.2018</c:v>
                </c:pt>
              </c:strCache>
            </c:strRef>
          </c:cat>
          <c:val>
            <c:numRef>
              <c:f>Sheet1!$B$2:$B$366</c:f>
              <c:numCache>
                <c:formatCode>General</c:formatCode>
                <c:ptCount val="365"/>
                <c:pt idx="0">
                  <c:v>14966</c:v>
                </c:pt>
                <c:pt idx="1">
                  <c:v>14963</c:v>
                </c:pt>
                <c:pt idx="2">
                  <c:v>14967</c:v>
                </c:pt>
                <c:pt idx="3">
                  <c:v>14969</c:v>
                </c:pt>
                <c:pt idx="4">
                  <c:v>14975</c:v>
                </c:pt>
                <c:pt idx="5">
                  <c:v>14982</c:v>
                </c:pt>
                <c:pt idx="6">
                  <c:v>14987</c:v>
                </c:pt>
                <c:pt idx="7">
                  <c:v>14992</c:v>
                </c:pt>
                <c:pt idx="8">
                  <c:v>15000</c:v>
                </c:pt>
                <c:pt idx="9">
                  <c:v>15006</c:v>
                </c:pt>
                <c:pt idx="10">
                  <c:v>15018</c:v>
                </c:pt>
                <c:pt idx="11">
                  <c:v>15029</c:v>
                </c:pt>
                <c:pt idx="12">
                  <c:v>15033</c:v>
                </c:pt>
                <c:pt idx="13">
                  <c:v>15038</c:v>
                </c:pt>
                <c:pt idx="14">
                  <c:v>15051</c:v>
                </c:pt>
                <c:pt idx="15">
                  <c:v>15062</c:v>
                </c:pt>
                <c:pt idx="16">
                  <c:v>15071</c:v>
                </c:pt>
                <c:pt idx="17">
                  <c:v>15082</c:v>
                </c:pt>
                <c:pt idx="18">
                  <c:v>15084</c:v>
                </c:pt>
                <c:pt idx="19">
                  <c:v>15086</c:v>
                </c:pt>
                <c:pt idx="20">
                  <c:v>15089</c:v>
                </c:pt>
                <c:pt idx="21">
                  <c:v>15095</c:v>
                </c:pt>
                <c:pt idx="22">
                  <c:v>15099</c:v>
                </c:pt>
                <c:pt idx="23">
                  <c:v>15107</c:v>
                </c:pt>
                <c:pt idx="24">
                  <c:v>15115</c:v>
                </c:pt>
                <c:pt idx="25">
                  <c:v>15130</c:v>
                </c:pt>
                <c:pt idx="26">
                  <c:v>15131</c:v>
                </c:pt>
                <c:pt idx="27">
                  <c:v>15140</c:v>
                </c:pt>
                <c:pt idx="28">
                  <c:v>15143</c:v>
                </c:pt>
                <c:pt idx="29">
                  <c:v>15146</c:v>
                </c:pt>
                <c:pt idx="30">
                  <c:v>15145</c:v>
                </c:pt>
                <c:pt idx="31">
                  <c:v>15150</c:v>
                </c:pt>
                <c:pt idx="32">
                  <c:v>15157</c:v>
                </c:pt>
                <c:pt idx="33">
                  <c:v>15163</c:v>
                </c:pt>
                <c:pt idx="34">
                  <c:v>15171</c:v>
                </c:pt>
                <c:pt idx="35">
                  <c:v>15177</c:v>
                </c:pt>
                <c:pt idx="36">
                  <c:v>15182</c:v>
                </c:pt>
                <c:pt idx="37">
                  <c:v>15186</c:v>
                </c:pt>
                <c:pt idx="38">
                  <c:v>15188</c:v>
                </c:pt>
                <c:pt idx="39">
                  <c:v>15188</c:v>
                </c:pt>
                <c:pt idx="40">
                  <c:v>15192</c:v>
                </c:pt>
                <c:pt idx="41">
                  <c:v>15193</c:v>
                </c:pt>
                <c:pt idx="42">
                  <c:v>15198</c:v>
                </c:pt>
                <c:pt idx="43">
                  <c:v>15207</c:v>
                </c:pt>
                <c:pt idx="44">
                  <c:v>15213</c:v>
                </c:pt>
                <c:pt idx="45">
                  <c:v>15205</c:v>
                </c:pt>
                <c:pt idx="46">
                  <c:v>15211</c:v>
                </c:pt>
                <c:pt idx="47">
                  <c:v>15216</c:v>
                </c:pt>
                <c:pt idx="48">
                  <c:v>15227</c:v>
                </c:pt>
                <c:pt idx="49">
                  <c:v>15223</c:v>
                </c:pt>
                <c:pt idx="50">
                  <c:v>15220</c:v>
                </c:pt>
                <c:pt idx="51">
                  <c:v>15224</c:v>
                </c:pt>
                <c:pt idx="52">
                  <c:v>15224</c:v>
                </c:pt>
                <c:pt idx="53">
                  <c:v>15226</c:v>
                </c:pt>
                <c:pt idx="54">
                  <c:v>15226</c:v>
                </c:pt>
                <c:pt idx="55">
                  <c:v>15231</c:v>
                </c:pt>
                <c:pt idx="56">
                  <c:v>15235</c:v>
                </c:pt>
                <c:pt idx="57">
                  <c:v>15233</c:v>
                </c:pt>
                <c:pt idx="58">
                  <c:v>15239</c:v>
                </c:pt>
                <c:pt idx="59">
                  <c:v>15237</c:v>
                </c:pt>
                <c:pt idx="60">
                  <c:v>15243</c:v>
                </c:pt>
                <c:pt idx="61">
                  <c:v>15243</c:v>
                </c:pt>
                <c:pt idx="62">
                  <c:v>15246</c:v>
                </c:pt>
                <c:pt idx="63">
                  <c:v>15246</c:v>
                </c:pt>
                <c:pt idx="64">
                  <c:v>15248</c:v>
                </c:pt>
                <c:pt idx="65">
                  <c:v>15254</c:v>
                </c:pt>
                <c:pt idx="66">
                  <c:v>15255</c:v>
                </c:pt>
                <c:pt idx="67">
                  <c:v>15255</c:v>
                </c:pt>
                <c:pt idx="68">
                  <c:v>15262</c:v>
                </c:pt>
                <c:pt idx="69">
                  <c:v>15263</c:v>
                </c:pt>
                <c:pt idx="70">
                  <c:v>15264</c:v>
                </c:pt>
                <c:pt idx="71">
                  <c:v>15264</c:v>
                </c:pt>
                <c:pt idx="72">
                  <c:v>15267</c:v>
                </c:pt>
                <c:pt idx="73">
                  <c:v>15265</c:v>
                </c:pt>
                <c:pt idx="74">
                  <c:v>15263</c:v>
                </c:pt>
                <c:pt idx="75">
                  <c:v>15267</c:v>
                </c:pt>
                <c:pt idx="76">
                  <c:v>15271</c:v>
                </c:pt>
                <c:pt idx="77">
                  <c:v>15274</c:v>
                </c:pt>
                <c:pt idx="78">
                  <c:v>15275</c:v>
                </c:pt>
                <c:pt idx="79">
                  <c:v>15276</c:v>
                </c:pt>
                <c:pt idx="80">
                  <c:v>15276</c:v>
                </c:pt>
                <c:pt idx="81">
                  <c:v>15276</c:v>
                </c:pt>
                <c:pt idx="82">
                  <c:v>15280</c:v>
                </c:pt>
                <c:pt idx="83">
                  <c:v>15280</c:v>
                </c:pt>
                <c:pt idx="84">
                  <c:v>15279</c:v>
                </c:pt>
                <c:pt idx="85">
                  <c:v>15280</c:v>
                </c:pt>
                <c:pt idx="86">
                  <c:v>15281</c:v>
                </c:pt>
                <c:pt idx="87">
                  <c:v>15278</c:v>
                </c:pt>
                <c:pt idx="88">
                  <c:v>15279</c:v>
                </c:pt>
                <c:pt idx="89">
                  <c:v>15281</c:v>
                </c:pt>
                <c:pt idx="90">
                  <c:v>15279</c:v>
                </c:pt>
                <c:pt idx="91">
                  <c:v>15282</c:v>
                </c:pt>
                <c:pt idx="92">
                  <c:v>15281</c:v>
                </c:pt>
                <c:pt idx="93">
                  <c:v>15277</c:v>
                </c:pt>
                <c:pt idx="94">
                  <c:v>15274</c:v>
                </c:pt>
                <c:pt idx="95">
                  <c:v>15280</c:v>
                </c:pt>
                <c:pt idx="96">
                  <c:v>15279</c:v>
                </c:pt>
                <c:pt idx="97">
                  <c:v>15273</c:v>
                </c:pt>
                <c:pt idx="98">
                  <c:v>15269</c:v>
                </c:pt>
                <c:pt idx="99">
                  <c:v>15264</c:v>
                </c:pt>
                <c:pt idx="100">
                  <c:v>15260</c:v>
                </c:pt>
                <c:pt idx="101">
                  <c:v>15279</c:v>
                </c:pt>
                <c:pt idx="102">
                  <c:v>15279</c:v>
                </c:pt>
                <c:pt idx="103">
                  <c:v>15281</c:v>
                </c:pt>
                <c:pt idx="104">
                  <c:v>15283</c:v>
                </c:pt>
                <c:pt idx="105">
                  <c:v>15280</c:v>
                </c:pt>
                <c:pt idx="106">
                  <c:v>15282</c:v>
                </c:pt>
                <c:pt idx="107">
                  <c:v>15279</c:v>
                </c:pt>
                <c:pt idx="108">
                  <c:v>15281</c:v>
                </c:pt>
                <c:pt idx="109">
                  <c:v>15286</c:v>
                </c:pt>
                <c:pt idx="110">
                  <c:v>15283</c:v>
                </c:pt>
                <c:pt idx="111">
                  <c:v>15282</c:v>
                </c:pt>
                <c:pt idx="112">
                  <c:v>15283</c:v>
                </c:pt>
                <c:pt idx="113">
                  <c:v>15280</c:v>
                </c:pt>
                <c:pt idx="114">
                  <c:v>15281</c:v>
                </c:pt>
                <c:pt idx="115">
                  <c:v>15284</c:v>
                </c:pt>
                <c:pt idx="116">
                  <c:v>15283</c:v>
                </c:pt>
                <c:pt idx="117">
                  <c:v>15282</c:v>
                </c:pt>
                <c:pt idx="118">
                  <c:v>15281</c:v>
                </c:pt>
                <c:pt idx="119">
                  <c:v>15281</c:v>
                </c:pt>
                <c:pt idx="120">
                  <c:v>15283</c:v>
                </c:pt>
                <c:pt idx="121">
                  <c:v>15282</c:v>
                </c:pt>
                <c:pt idx="122">
                  <c:v>15280</c:v>
                </c:pt>
                <c:pt idx="123">
                  <c:v>15279</c:v>
                </c:pt>
                <c:pt idx="124">
                  <c:v>15276</c:v>
                </c:pt>
                <c:pt idx="125">
                  <c:v>15277</c:v>
                </c:pt>
                <c:pt idx="126">
                  <c:v>15277</c:v>
                </c:pt>
                <c:pt idx="127">
                  <c:v>15272</c:v>
                </c:pt>
                <c:pt idx="128">
                  <c:v>15265</c:v>
                </c:pt>
                <c:pt idx="129">
                  <c:v>15263</c:v>
                </c:pt>
                <c:pt idx="130">
                  <c:v>15264</c:v>
                </c:pt>
                <c:pt idx="131">
                  <c:v>15265</c:v>
                </c:pt>
                <c:pt idx="132">
                  <c:v>15262</c:v>
                </c:pt>
                <c:pt idx="133">
                  <c:v>15259</c:v>
                </c:pt>
                <c:pt idx="134">
                  <c:v>15261</c:v>
                </c:pt>
                <c:pt idx="135">
                  <c:v>15262</c:v>
                </c:pt>
                <c:pt idx="136">
                  <c:v>15258</c:v>
                </c:pt>
                <c:pt idx="137">
                  <c:v>15255</c:v>
                </c:pt>
                <c:pt idx="138">
                  <c:v>15252</c:v>
                </c:pt>
                <c:pt idx="139">
                  <c:v>15249</c:v>
                </c:pt>
                <c:pt idx="140">
                  <c:v>15247</c:v>
                </c:pt>
                <c:pt idx="141">
                  <c:v>15250</c:v>
                </c:pt>
                <c:pt idx="142">
                  <c:v>15250</c:v>
                </c:pt>
                <c:pt idx="143">
                  <c:v>15253</c:v>
                </c:pt>
                <c:pt idx="144">
                  <c:v>15255</c:v>
                </c:pt>
                <c:pt idx="145">
                  <c:v>15254</c:v>
                </c:pt>
                <c:pt idx="146">
                  <c:v>15256</c:v>
                </c:pt>
                <c:pt idx="147">
                  <c:v>15255</c:v>
                </c:pt>
                <c:pt idx="148">
                  <c:v>15260</c:v>
                </c:pt>
                <c:pt idx="149">
                  <c:v>15259</c:v>
                </c:pt>
                <c:pt idx="150">
                  <c:v>15258</c:v>
                </c:pt>
                <c:pt idx="151">
                  <c:v>15260</c:v>
                </c:pt>
                <c:pt idx="152">
                  <c:v>15263</c:v>
                </c:pt>
                <c:pt idx="153">
                  <c:v>15265</c:v>
                </c:pt>
                <c:pt idx="154">
                  <c:v>15276</c:v>
                </c:pt>
                <c:pt idx="155">
                  <c:v>15277</c:v>
                </c:pt>
                <c:pt idx="156">
                  <c:v>15275</c:v>
                </c:pt>
                <c:pt idx="157">
                  <c:v>15273</c:v>
                </c:pt>
                <c:pt idx="158">
                  <c:v>15276</c:v>
                </c:pt>
                <c:pt idx="159">
                  <c:v>15274</c:v>
                </c:pt>
                <c:pt idx="160">
                  <c:v>15275</c:v>
                </c:pt>
                <c:pt idx="161">
                  <c:v>15272</c:v>
                </c:pt>
                <c:pt idx="162">
                  <c:v>15272</c:v>
                </c:pt>
                <c:pt idx="163">
                  <c:v>15271</c:v>
                </c:pt>
                <c:pt idx="164">
                  <c:v>15269</c:v>
                </c:pt>
                <c:pt idx="165">
                  <c:v>15271</c:v>
                </c:pt>
                <c:pt idx="166">
                  <c:v>15273</c:v>
                </c:pt>
                <c:pt idx="167">
                  <c:v>15272</c:v>
                </c:pt>
                <c:pt idx="168">
                  <c:v>15273</c:v>
                </c:pt>
                <c:pt idx="169">
                  <c:v>15272</c:v>
                </c:pt>
                <c:pt idx="170">
                  <c:v>15271</c:v>
                </c:pt>
                <c:pt idx="171">
                  <c:v>15269</c:v>
                </c:pt>
                <c:pt idx="172">
                  <c:v>15270</c:v>
                </c:pt>
                <c:pt idx="173">
                  <c:v>15272</c:v>
                </c:pt>
                <c:pt idx="174">
                  <c:v>15272</c:v>
                </c:pt>
                <c:pt idx="175">
                  <c:v>15271</c:v>
                </c:pt>
                <c:pt idx="176">
                  <c:v>27315</c:v>
                </c:pt>
                <c:pt idx="177">
                  <c:v>27316</c:v>
                </c:pt>
                <c:pt idx="178">
                  <c:v>27310</c:v>
                </c:pt>
                <c:pt idx="179">
                  <c:v>27308</c:v>
                </c:pt>
                <c:pt idx="180">
                  <c:v>27310</c:v>
                </c:pt>
                <c:pt idx="181">
                  <c:v>27312</c:v>
                </c:pt>
                <c:pt idx="182">
                  <c:v>27312</c:v>
                </c:pt>
                <c:pt idx="183">
                  <c:v>27309</c:v>
                </c:pt>
                <c:pt idx="184">
                  <c:v>27304</c:v>
                </c:pt>
                <c:pt idx="185">
                  <c:v>27305</c:v>
                </c:pt>
                <c:pt idx="186">
                  <c:v>27308</c:v>
                </c:pt>
                <c:pt idx="187">
                  <c:v>27309</c:v>
                </c:pt>
                <c:pt idx="188">
                  <c:v>27311</c:v>
                </c:pt>
                <c:pt idx="189">
                  <c:v>27307</c:v>
                </c:pt>
                <c:pt idx="190">
                  <c:v>27303</c:v>
                </c:pt>
                <c:pt idx="191">
                  <c:v>27303</c:v>
                </c:pt>
                <c:pt idx="192">
                  <c:v>27307</c:v>
                </c:pt>
                <c:pt idx="193">
                  <c:v>27307</c:v>
                </c:pt>
                <c:pt idx="194">
                  <c:v>27306</c:v>
                </c:pt>
                <c:pt idx="195">
                  <c:v>27305</c:v>
                </c:pt>
                <c:pt idx="196">
                  <c:v>27306</c:v>
                </c:pt>
                <c:pt idx="197">
                  <c:v>27308</c:v>
                </c:pt>
                <c:pt idx="198">
                  <c:v>27309</c:v>
                </c:pt>
                <c:pt idx="199">
                  <c:v>27309</c:v>
                </c:pt>
                <c:pt idx="200">
                  <c:v>27307</c:v>
                </c:pt>
                <c:pt idx="201">
                  <c:v>27307</c:v>
                </c:pt>
                <c:pt idx="202">
                  <c:v>27301</c:v>
                </c:pt>
                <c:pt idx="203">
                  <c:v>27299</c:v>
                </c:pt>
                <c:pt idx="204">
                  <c:v>27304</c:v>
                </c:pt>
                <c:pt idx="205">
                  <c:v>27329</c:v>
                </c:pt>
                <c:pt idx="206">
                  <c:v>27331</c:v>
                </c:pt>
                <c:pt idx="207">
                  <c:v>27331</c:v>
                </c:pt>
                <c:pt idx="208">
                  <c:v>27334</c:v>
                </c:pt>
                <c:pt idx="209">
                  <c:v>27333</c:v>
                </c:pt>
                <c:pt idx="210">
                  <c:v>27332</c:v>
                </c:pt>
                <c:pt idx="211">
                  <c:v>27329</c:v>
                </c:pt>
                <c:pt idx="212">
                  <c:v>27326</c:v>
                </c:pt>
                <c:pt idx="213">
                  <c:v>27330</c:v>
                </c:pt>
                <c:pt idx="214">
                  <c:v>27323</c:v>
                </c:pt>
                <c:pt idx="215">
                  <c:v>27321</c:v>
                </c:pt>
                <c:pt idx="216">
                  <c:v>27320</c:v>
                </c:pt>
                <c:pt idx="217">
                  <c:v>27312</c:v>
                </c:pt>
                <c:pt idx="218">
                  <c:v>27309</c:v>
                </c:pt>
                <c:pt idx="219">
                  <c:v>27306</c:v>
                </c:pt>
                <c:pt idx="220">
                  <c:v>27301</c:v>
                </c:pt>
                <c:pt idx="221">
                  <c:v>27327</c:v>
                </c:pt>
                <c:pt idx="222">
                  <c:v>27365</c:v>
                </c:pt>
                <c:pt idx="223">
                  <c:v>27372</c:v>
                </c:pt>
                <c:pt idx="224">
                  <c:v>27379</c:v>
                </c:pt>
                <c:pt idx="225">
                  <c:v>27380</c:v>
                </c:pt>
                <c:pt idx="226">
                  <c:v>27375</c:v>
                </c:pt>
                <c:pt idx="227">
                  <c:v>27381</c:v>
                </c:pt>
                <c:pt idx="228">
                  <c:v>27385</c:v>
                </c:pt>
                <c:pt idx="229">
                  <c:v>27391</c:v>
                </c:pt>
                <c:pt idx="230">
                  <c:v>27396</c:v>
                </c:pt>
                <c:pt idx="231">
                  <c:v>27397</c:v>
                </c:pt>
                <c:pt idx="232">
                  <c:v>27406</c:v>
                </c:pt>
                <c:pt idx="233">
                  <c:v>27416</c:v>
                </c:pt>
                <c:pt idx="234">
                  <c:v>27421</c:v>
                </c:pt>
                <c:pt idx="235">
                  <c:v>27420</c:v>
                </c:pt>
                <c:pt idx="236">
                  <c:v>27424</c:v>
                </c:pt>
                <c:pt idx="237">
                  <c:v>27434</c:v>
                </c:pt>
                <c:pt idx="238">
                  <c:v>27429</c:v>
                </c:pt>
                <c:pt idx="239">
                  <c:v>27434</c:v>
                </c:pt>
                <c:pt idx="240">
                  <c:v>27434</c:v>
                </c:pt>
                <c:pt idx="241">
                  <c:v>27435</c:v>
                </c:pt>
                <c:pt idx="242">
                  <c:v>27435</c:v>
                </c:pt>
                <c:pt idx="243">
                  <c:v>27441</c:v>
                </c:pt>
                <c:pt idx="244">
                  <c:v>27440</c:v>
                </c:pt>
                <c:pt idx="245">
                  <c:v>27446</c:v>
                </c:pt>
                <c:pt idx="246">
                  <c:v>27447</c:v>
                </c:pt>
                <c:pt idx="247">
                  <c:v>27447</c:v>
                </c:pt>
                <c:pt idx="248">
                  <c:v>27452</c:v>
                </c:pt>
                <c:pt idx="249">
                  <c:v>27458</c:v>
                </c:pt>
                <c:pt idx="250">
                  <c:v>27455</c:v>
                </c:pt>
                <c:pt idx="251">
                  <c:v>27455</c:v>
                </c:pt>
                <c:pt idx="252">
                  <c:v>27460</c:v>
                </c:pt>
                <c:pt idx="253">
                  <c:v>27462</c:v>
                </c:pt>
                <c:pt idx="254">
                  <c:v>27462</c:v>
                </c:pt>
                <c:pt idx="255">
                  <c:v>27484</c:v>
                </c:pt>
                <c:pt idx="256">
                  <c:v>27491</c:v>
                </c:pt>
                <c:pt idx="257">
                  <c:v>27494</c:v>
                </c:pt>
                <c:pt idx="258">
                  <c:v>27493</c:v>
                </c:pt>
                <c:pt idx="259">
                  <c:v>27500</c:v>
                </c:pt>
                <c:pt idx="260">
                  <c:v>27500</c:v>
                </c:pt>
                <c:pt idx="261">
                  <c:v>27500</c:v>
                </c:pt>
                <c:pt idx="262">
                  <c:v>27501</c:v>
                </c:pt>
                <c:pt idx="263">
                  <c:v>27502</c:v>
                </c:pt>
                <c:pt idx="264">
                  <c:v>27500</c:v>
                </c:pt>
                <c:pt idx="265">
                  <c:v>27500</c:v>
                </c:pt>
                <c:pt idx="266">
                  <c:v>27504</c:v>
                </c:pt>
                <c:pt idx="267">
                  <c:v>27500</c:v>
                </c:pt>
                <c:pt idx="268">
                  <c:v>27508</c:v>
                </c:pt>
                <c:pt idx="269">
                  <c:v>27511</c:v>
                </c:pt>
                <c:pt idx="270">
                  <c:v>27514</c:v>
                </c:pt>
                <c:pt idx="271">
                  <c:v>27522</c:v>
                </c:pt>
                <c:pt idx="272">
                  <c:v>27525</c:v>
                </c:pt>
                <c:pt idx="273">
                  <c:v>27529</c:v>
                </c:pt>
                <c:pt idx="274">
                  <c:v>27527</c:v>
                </c:pt>
                <c:pt idx="275">
                  <c:v>27524</c:v>
                </c:pt>
                <c:pt idx="276">
                  <c:v>27519</c:v>
                </c:pt>
                <c:pt idx="277">
                  <c:v>27514</c:v>
                </c:pt>
                <c:pt idx="278">
                  <c:v>27515</c:v>
                </c:pt>
                <c:pt idx="279">
                  <c:v>27515</c:v>
                </c:pt>
                <c:pt idx="280">
                  <c:v>27513</c:v>
                </c:pt>
                <c:pt idx="281">
                  <c:v>27527</c:v>
                </c:pt>
                <c:pt idx="282">
                  <c:v>27529</c:v>
                </c:pt>
                <c:pt idx="283">
                  <c:v>27533</c:v>
                </c:pt>
                <c:pt idx="284">
                  <c:v>27535</c:v>
                </c:pt>
                <c:pt idx="285">
                  <c:v>27540</c:v>
                </c:pt>
                <c:pt idx="286">
                  <c:v>27539</c:v>
                </c:pt>
                <c:pt idx="287">
                  <c:v>27542</c:v>
                </c:pt>
                <c:pt idx="288">
                  <c:v>27545</c:v>
                </c:pt>
                <c:pt idx="289">
                  <c:v>27546</c:v>
                </c:pt>
                <c:pt idx="290">
                  <c:v>27561</c:v>
                </c:pt>
                <c:pt idx="291">
                  <c:v>27570</c:v>
                </c:pt>
                <c:pt idx="292">
                  <c:v>27574</c:v>
                </c:pt>
                <c:pt idx="293">
                  <c:v>27576</c:v>
                </c:pt>
                <c:pt idx="294">
                  <c:v>27579</c:v>
                </c:pt>
                <c:pt idx="295">
                  <c:v>27583</c:v>
                </c:pt>
                <c:pt idx="296">
                  <c:v>27583</c:v>
                </c:pt>
                <c:pt idx="297">
                  <c:v>27582</c:v>
                </c:pt>
                <c:pt idx="298">
                  <c:v>27585</c:v>
                </c:pt>
                <c:pt idx="299">
                  <c:v>27584</c:v>
                </c:pt>
                <c:pt idx="300">
                  <c:v>27585</c:v>
                </c:pt>
                <c:pt idx="301">
                  <c:v>27590</c:v>
                </c:pt>
                <c:pt idx="302">
                  <c:v>27592</c:v>
                </c:pt>
                <c:pt idx="303">
                  <c:v>27595</c:v>
                </c:pt>
                <c:pt idx="304">
                  <c:v>27592</c:v>
                </c:pt>
                <c:pt idx="305">
                  <c:v>27592</c:v>
                </c:pt>
                <c:pt idx="306">
                  <c:v>27591</c:v>
                </c:pt>
                <c:pt idx="307">
                  <c:v>27592</c:v>
                </c:pt>
                <c:pt idx="308">
                  <c:v>27593</c:v>
                </c:pt>
                <c:pt idx="309">
                  <c:v>27595</c:v>
                </c:pt>
                <c:pt idx="310">
                  <c:v>27599</c:v>
                </c:pt>
                <c:pt idx="311">
                  <c:v>27602</c:v>
                </c:pt>
                <c:pt idx="312">
                  <c:v>27603</c:v>
                </c:pt>
                <c:pt idx="313">
                  <c:v>27596</c:v>
                </c:pt>
                <c:pt idx="314">
                  <c:v>27604</c:v>
                </c:pt>
                <c:pt idx="315">
                  <c:v>27606</c:v>
                </c:pt>
                <c:pt idx="316">
                  <c:v>27605</c:v>
                </c:pt>
                <c:pt idx="317">
                  <c:v>27603</c:v>
                </c:pt>
                <c:pt idx="318">
                  <c:v>27603</c:v>
                </c:pt>
                <c:pt idx="319">
                  <c:v>27604</c:v>
                </c:pt>
                <c:pt idx="320">
                  <c:v>27604</c:v>
                </c:pt>
                <c:pt idx="321">
                  <c:v>27601</c:v>
                </c:pt>
                <c:pt idx="322">
                  <c:v>27604</c:v>
                </c:pt>
                <c:pt idx="323">
                  <c:v>27603</c:v>
                </c:pt>
                <c:pt idx="324">
                  <c:v>27603</c:v>
                </c:pt>
                <c:pt idx="325">
                  <c:v>27609</c:v>
                </c:pt>
                <c:pt idx="326">
                  <c:v>27608</c:v>
                </c:pt>
                <c:pt idx="327">
                  <c:v>27607</c:v>
                </c:pt>
                <c:pt idx="328">
                  <c:v>27601</c:v>
                </c:pt>
                <c:pt idx="329">
                  <c:v>27603</c:v>
                </c:pt>
                <c:pt idx="330">
                  <c:v>27603</c:v>
                </c:pt>
                <c:pt idx="331">
                  <c:v>27601</c:v>
                </c:pt>
                <c:pt idx="332">
                  <c:v>27602</c:v>
                </c:pt>
                <c:pt idx="333">
                  <c:v>27601</c:v>
                </c:pt>
                <c:pt idx="334">
                  <c:v>27605</c:v>
                </c:pt>
                <c:pt idx="335">
                  <c:v>27606</c:v>
                </c:pt>
                <c:pt idx="336">
                  <c:v>27605</c:v>
                </c:pt>
                <c:pt idx="337">
                  <c:v>27611</c:v>
                </c:pt>
                <c:pt idx="338">
                  <c:v>27618</c:v>
                </c:pt>
                <c:pt idx="339">
                  <c:v>27632</c:v>
                </c:pt>
                <c:pt idx="340">
                  <c:v>27632</c:v>
                </c:pt>
                <c:pt idx="341">
                  <c:v>27638</c:v>
                </c:pt>
                <c:pt idx="342">
                  <c:v>27636</c:v>
                </c:pt>
                <c:pt idx="343">
                  <c:v>27633</c:v>
                </c:pt>
                <c:pt idx="344">
                  <c:v>27635</c:v>
                </c:pt>
                <c:pt idx="345">
                  <c:v>27638</c:v>
                </c:pt>
                <c:pt idx="346">
                  <c:v>27640</c:v>
                </c:pt>
                <c:pt idx="347">
                  <c:v>27639</c:v>
                </c:pt>
                <c:pt idx="348">
                  <c:v>27636</c:v>
                </c:pt>
                <c:pt idx="349">
                  <c:v>27641</c:v>
                </c:pt>
                <c:pt idx="350">
                  <c:v>27650</c:v>
                </c:pt>
                <c:pt idx="351">
                  <c:v>27657</c:v>
                </c:pt>
                <c:pt idx="352">
                  <c:v>27658</c:v>
                </c:pt>
                <c:pt idx="353">
                  <c:v>27656</c:v>
                </c:pt>
                <c:pt idx="354">
                  <c:v>27652</c:v>
                </c:pt>
                <c:pt idx="355">
                  <c:v>27651</c:v>
                </c:pt>
                <c:pt idx="356">
                  <c:v>27654</c:v>
                </c:pt>
                <c:pt idx="357">
                  <c:v>27654</c:v>
                </c:pt>
                <c:pt idx="358">
                  <c:v>27659</c:v>
                </c:pt>
                <c:pt idx="359">
                  <c:v>27653</c:v>
                </c:pt>
                <c:pt idx="360">
                  <c:v>27655</c:v>
                </c:pt>
                <c:pt idx="361">
                  <c:v>27648</c:v>
                </c:pt>
                <c:pt idx="362">
                  <c:v>27648</c:v>
                </c:pt>
                <c:pt idx="363">
                  <c:v>27648</c:v>
                </c:pt>
                <c:pt idx="364">
                  <c:v>27654</c:v>
                </c:pt>
              </c:numCache>
            </c:numRef>
          </c:val>
          <c:smooth val="0"/>
          <c:extLst>
            <c:ext xmlns:c16="http://schemas.microsoft.com/office/drawing/2014/chart" uri="{C3380CC4-5D6E-409C-BE32-E72D297353CC}">
              <c16:uniqueId val="{00000000-F047-4780-A024-5AB52211E43C}"/>
            </c:ext>
          </c:extLst>
        </c:ser>
        <c:dLbls>
          <c:showLegendKey val="0"/>
          <c:showVal val="0"/>
          <c:showCatName val="0"/>
          <c:showSerName val="0"/>
          <c:showPercent val="0"/>
          <c:showBubbleSize val="0"/>
        </c:dLbls>
        <c:smooth val="0"/>
        <c:axId val="344746024"/>
        <c:axId val="344746352"/>
      </c:lineChart>
      <c:catAx>
        <c:axId val="344746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746352"/>
        <c:crosses val="autoZero"/>
        <c:auto val="1"/>
        <c:lblAlgn val="ctr"/>
        <c:lblOffset val="100"/>
        <c:noMultiLvlLbl val="0"/>
      </c:catAx>
      <c:valAx>
        <c:axId val="344746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746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Kultur</c:v>
                </c:pt>
              </c:strCache>
            </c:strRef>
          </c:tx>
          <c:spPr>
            <a:ln w="28575" cap="rnd">
              <a:solidFill>
                <a:schemeClr val="accent1"/>
              </a:solidFill>
              <a:round/>
            </a:ln>
            <a:effectLst/>
          </c:spPr>
          <c:marker>
            <c:symbol val="none"/>
          </c:marker>
          <c:cat>
            <c:strRef>
              <c:f>Sheet1!$A$2:$A$366</c:f>
              <c:strCache>
                <c:ptCount val="365"/>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pt idx="361">
                  <c:v>28.12.2018</c:v>
                </c:pt>
                <c:pt idx="362">
                  <c:v>29.12.2018</c:v>
                </c:pt>
                <c:pt idx="363">
                  <c:v>30.12.2018</c:v>
                </c:pt>
                <c:pt idx="364">
                  <c:v>31.12.2018</c:v>
                </c:pt>
              </c:strCache>
            </c:strRef>
          </c:cat>
          <c:val>
            <c:numRef>
              <c:f>Sheet1!$B$2:$B$366</c:f>
              <c:numCache>
                <c:formatCode>General</c:formatCode>
                <c:ptCount val="365"/>
                <c:pt idx="0">
                  <c:v>8637</c:v>
                </c:pt>
                <c:pt idx="1">
                  <c:v>9669</c:v>
                </c:pt>
                <c:pt idx="2">
                  <c:v>7245</c:v>
                </c:pt>
                <c:pt idx="3">
                  <c:v>6078</c:v>
                </c:pt>
                <c:pt idx="4">
                  <c:v>6130</c:v>
                </c:pt>
                <c:pt idx="5">
                  <c:v>3094</c:v>
                </c:pt>
                <c:pt idx="6">
                  <c:v>5248</c:v>
                </c:pt>
                <c:pt idx="7">
                  <c:v>12936</c:v>
                </c:pt>
                <c:pt idx="8">
                  <c:v>9435</c:v>
                </c:pt>
                <c:pt idx="9">
                  <c:v>9896</c:v>
                </c:pt>
                <c:pt idx="10">
                  <c:v>10558</c:v>
                </c:pt>
                <c:pt idx="11">
                  <c:v>8137</c:v>
                </c:pt>
                <c:pt idx="12">
                  <c:v>5539</c:v>
                </c:pt>
                <c:pt idx="13">
                  <c:v>6475</c:v>
                </c:pt>
                <c:pt idx="14">
                  <c:v>21889</c:v>
                </c:pt>
                <c:pt idx="15">
                  <c:v>20890</c:v>
                </c:pt>
                <c:pt idx="16">
                  <c:v>19437</c:v>
                </c:pt>
                <c:pt idx="17">
                  <c:v>14076</c:v>
                </c:pt>
                <c:pt idx="18">
                  <c:v>7631</c:v>
                </c:pt>
                <c:pt idx="19">
                  <c:v>4597</c:v>
                </c:pt>
                <c:pt idx="20">
                  <c:v>5446</c:v>
                </c:pt>
                <c:pt idx="21">
                  <c:v>7449</c:v>
                </c:pt>
                <c:pt idx="22">
                  <c:v>9812</c:v>
                </c:pt>
                <c:pt idx="23">
                  <c:v>19844</c:v>
                </c:pt>
                <c:pt idx="24">
                  <c:v>21674</c:v>
                </c:pt>
                <c:pt idx="25">
                  <c:v>16417</c:v>
                </c:pt>
                <c:pt idx="26">
                  <c:v>8312</c:v>
                </c:pt>
                <c:pt idx="27">
                  <c:v>22009</c:v>
                </c:pt>
                <c:pt idx="28">
                  <c:v>15132</c:v>
                </c:pt>
                <c:pt idx="29">
                  <c:v>11279</c:v>
                </c:pt>
                <c:pt idx="30">
                  <c:v>8103</c:v>
                </c:pt>
                <c:pt idx="31">
                  <c:v>8027</c:v>
                </c:pt>
                <c:pt idx="32">
                  <c:v>7615</c:v>
                </c:pt>
                <c:pt idx="33">
                  <c:v>5195</c:v>
                </c:pt>
                <c:pt idx="34">
                  <c:v>5448</c:v>
                </c:pt>
                <c:pt idx="35">
                  <c:v>5207</c:v>
                </c:pt>
                <c:pt idx="36">
                  <c:v>5003</c:v>
                </c:pt>
                <c:pt idx="37">
                  <c:v>4764</c:v>
                </c:pt>
                <c:pt idx="38">
                  <c:v>10698</c:v>
                </c:pt>
                <c:pt idx="39">
                  <c:v>6859</c:v>
                </c:pt>
                <c:pt idx="40">
                  <c:v>7190</c:v>
                </c:pt>
                <c:pt idx="41">
                  <c:v>4969</c:v>
                </c:pt>
                <c:pt idx="42">
                  <c:v>8007</c:v>
                </c:pt>
                <c:pt idx="43">
                  <c:v>6407</c:v>
                </c:pt>
                <c:pt idx="44">
                  <c:v>6041</c:v>
                </c:pt>
                <c:pt idx="45">
                  <c:v>7012</c:v>
                </c:pt>
                <c:pt idx="46">
                  <c:v>7378</c:v>
                </c:pt>
                <c:pt idx="47">
                  <c:v>4299</c:v>
                </c:pt>
                <c:pt idx="48">
                  <c:v>2307</c:v>
                </c:pt>
                <c:pt idx="49">
                  <c:v>2421</c:v>
                </c:pt>
                <c:pt idx="50">
                  <c:v>3090</c:v>
                </c:pt>
                <c:pt idx="51">
                  <c:v>2815</c:v>
                </c:pt>
                <c:pt idx="52">
                  <c:v>4505</c:v>
                </c:pt>
                <c:pt idx="53">
                  <c:v>3197</c:v>
                </c:pt>
                <c:pt idx="54">
                  <c:v>3076</c:v>
                </c:pt>
                <c:pt idx="55">
                  <c:v>2454</c:v>
                </c:pt>
                <c:pt idx="56">
                  <c:v>3058</c:v>
                </c:pt>
                <c:pt idx="57">
                  <c:v>4010</c:v>
                </c:pt>
                <c:pt idx="58">
                  <c:v>5673</c:v>
                </c:pt>
                <c:pt idx="59">
                  <c:v>5467</c:v>
                </c:pt>
                <c:pt idx="60">
                  <c:v>5598</c:v>
                </c:pt>
                <c:pt idx="61">
                  <c:v>3948</c:v>
                </c:pt>
                <c:pt idx="62">
                  <c:v>3094</c:v>
                </c:pt>
                <c:pt idx="63">
                  <c:v>5459</c:v>
                </c:pt>
                <c:pt idx="64">
                  <c:v>3360</c:v>
                </c:pt>
                <c:pt idx="65">
                  <c:v>3240</c:v>
                </c:pt>
                <c:pt idx="66">
                  <c:v>2376</c:v>
                </c:pt>
                <c:pt idx="67">
                  <c:v>3206</c:v>
                </c:pt>
                <c:pt idx="68">
                  <c:v>5901</c:v>
                </c:pt>
                <c:pt idx="69">
                  <c:v>3045</c:v>
                </c:pt>
                <c:pt idx="70">
                  <c:v>3407</c:v>
                </c:pt>
                <c:pt idx="71">
                  <c:v>4523</c:v>
                </c:pt>
                <c:pt idx="72">
                  <c:v>3808</c:v>
                </c:pt>
                <c:pt idx="73">
                  <c:v>2855</c:v>
                </c:pt>
                <c:pt idx="74">
                  <c:v>2350</c:v>
                </c:pt>
                <c:pt idx="75">
                  <c:v>1175</c:v>
                </c:pt>
                <c:pt idx="76">
                  <c:v>795</c:v>
                </c:pt>
                <c:pt idx="77">
                  <c:v>3612</c:v>
                </c:pt>
                <c:pt idx="78">
                  <c:v>3975</c:v>
                </c:pt>
                <c:pt idx="79">
                  <c:v>3090</c:v>
                </c:pt>
                <c:pt idx="80">
                  <c:v>4532</c:v>
                </c:pt>
                <c:pt idx="81">
                  <c:v>6509</c:v>
                </c:pt>
                <c:pt idx="82">
                  <c:v>3391</c:v>
                </c:pt>
                <c:pt idx="83">
                  <c:v>1575</c:v>
                </c:pt>
                <c:pt idx="84">
                  <c:v>3847</c:v>
                </c:pt>
                <c:pt idx="85">
                  <c:v>4434</c:v>
                </c:pt>
                <c:pt idx="86">
                  <c:v>4969</c:v>
                </c:pt>
                <c:pt idx="87">
                  <c:v>2240</c:v>
                </c:pt>
                <c:pt idx="88">
                  <c:v>1497</c:v>
                </c:pt>
                <c:pt idx="89">
                  <c:v>950</c:v>
                </c:pt>
                <c:pt idx="90">
                  <c:v>1378</c:v>
                </c:pt>
                <c:pt idx="91">
                  <c:v>723</c:v>
                </c:pt>
                <c:pt idx="92">
                  <c:v>996</c:v>
                </c:pt>
                <c:pt idx="93">
                  <c:v>1972</c:v>
                </c:pt>
                <c:pt idx="94">
                  <c:v>1794</c:v>
                </c:pt>
                <c:pt idx="95">
                  <c:v>2298</c:v>
                </c:pt>
                <c:pt idx="96">
                  <c:v>1593</c:v>
                </c:pt>
                <c:pt idx="97">
                  <c:v>1688</c:v>
                </c:pt>
                <c:pt idx="98">
                  <c:v>2104</c:v>
                </c:pt>
                <c:pt idx="99">
                  <c:v>2835</c:v>
                </c:pt>
                <c:pt idx="100">
                  <c:v>2199</c:v>
                </c:pt>
                <c:pt idx="101">
                  <c:v>20995</c:v>
                </c:pt>
                <c:pt idx="102">
                  <c:v>6442</c:v>
                </c:pt>
                <c:pt idx="103">
                  <c:v>3324</c:v>
                </c:pt>
                <c:pt idx="104">
                  <c:v>3201</c:v>
                </c:pt>
                <c:pt idx="105">
                  <c:v>2867</c:v>
                </c:pt>
                <c:pt idx="106">
                  <c:v>2366</c:v>
                </c:pt>
                <c:pt idx="107">
                  <c:v>4496</c:v>
                </c:pt>
                <c:pt idx="108">
                  <c:v>2843</c:v>
                </c:pt>
                <c:pt idx="109">
                  <c:v>2563</c:v>
                </c:pt>
                <c:pt idx="110">
                  <c:v>1941</c:v>
                </c:pt>
                <c:pt idx="111">
                  <c:v>1825</c:v>
                </c:pt>
                <c:pt idx="112">
                  <c:v>2491</c:v>
                </c:pt>
                <c:pt idx="113">
                  <c:v>3225</c:v>
                </c:pt>
                <c:pt idx="114">
                  <c:v>4969</c:v>
                </c:pt>
                <c:pt idx="115">
                  <c:v>4150</c:v>
                </c:pt>
                <c:pt idx="116">
                  <c:v>2847</c:v>
                </c:pt>
                <c:pt idx="117">
                  <c:v>2772</c:v>
                </c:pt>
                <c:pt idx="118">
                  <c:v>1823</c:v>
                </c:pt>
                <c:pt idx="119">
                  <c:v>2104</c:v>
                </c:pt>
                <c:pt idx="120">
                  <c:v>2110</c:v>
                </c:pt>
                <c:pt idx="121">
                  <c:v>2859</c:v>
                </c:pt>
                <c:pt idx="122">
                  <c:v>3131</c:v>
                </c:pt>
                <c:pt idx="123">
                  <c:v>2937</c:v>
                </c:pt>
                <c:pt idx="124">
                  <c:v>3319</c:v>
                </c:pt>
                <c:pt idx="125">
                  <c:v>1818</c:v>
                </c:pt>
                <c:pt idx="126">
                  <c:v>3340</c:v>
                </c:pt>
                <c:pt idx="127">
                  <c:v>2815</c:v>
                </c:pt>
                <c:pt idx="128">
                  <c:v>5588</c:v>
                </c:pt>
                <c:pt idx="129">
                  <c:v>5318</c:v>
                </c:pt>
                <c:pt idx="130">
                  <c:v>3482</c:v>
                </c:pt>
                <c:pt idx="131">
                  <c:v>2776</c:v>
                </c:pt>
                <c:pt idx="132">
                  <c:v>3345</c:v>
                </c:pt>
                <c:pt idx="133">
                  <c:v>7735</c:v>
                </c:pt>
                <c:pt idx="134">
                  <c:v>4626</c:v>
                </c:pt>
                <c:pt idx="135">
                  <c:v>3572</c:v>
                </c:pt>
                <c:pt idx="136">
                  <c:v>3423</c:v>
                </c:pt>
                <c:pt idx="137">
                  <c:v>3834</c:v>
                </c:pt>
                <c:pt idx="138">
                  <c:v>3847</c:v>
                </c:pt>
                <c:pt idx="139">
                  <c:v>3028</c:v>
                </c:pt>
                <c:pt idx="140">
                  <c:v>3504</c:v>
                </c:pt>
                <c:pt idx="141">
                  <c:v>3666</c:v>
                </c:pt>
                <c:pt idx="142">
                  <c:v>4607</c:v>
                </c:pt>
                <c:pt idx="143">
                  <c:v>4017</c:v>
                </c:pt>
                <c:pt idx="144">
                  <c:v>2480</c:v>
                </c:pt>
                <c:pt idx="145">
                  <c:v>1938</c:v>
                </c:pt>
                <c:pt idx="146">
                  <c:v>2566</c:v>
                </c:pt>
                <c:pt idx="147">
                  <c:v>2788</c:v>
                </c:pt>
                <c:pt idx="148">
                  <c:v>6311</c:v>
                </c:pt>
                <c:pt idx="149">
                  <c:v>4880</c:v>
                </c:pt>
                <c:pt idx="150">
                  <c:v>3402</c:v>
                </c:pt>
                <c:pt idx="151">
                  <c:v>2225</c:v>
                </c:pt>
                <c:pt idx="152">
                  <c:v>2279</c:v>
                </c:pt>
                <c:pt idx="153">
                  <c:v>1068</c:v>
                </c:pt>
                <c:pt idx="154">
                  <c:v>16768</c:v>
                </c:pt>
                <c:pt idx="155">
                  <c:v>8694</c:v>
                </c:pt>
                <c:pt idx="156">
                  <c:v>32942</c:v>
                </c:pt>
                <c:pt idx="157">
                  <c:v>10458</c:v>
                </c:pt>
                <c:pt idx="158">
                  <c:v>6275</c:v>
                </c:pt>
                <c:pt idx="159">
                  <c:v>4664</c:v>
                </c:pt>
                <c:pt idx="160">
                  <c:v>2038</c:v>
                </c:pt>
                <c:pt idx="161">
                  <c:v>2745</c:v>
                </c:pt>
                <c:pt idx="162">
                  <c:v>2470</c:v>
                </c:pt>
                <c:pt idx="163">
                  <c:v>2319</c:v>
                </c:pt>
                <c:pt idx="164">
                  <c:v>2745</c:v>
                </c:pt>
                <c:pt idx="165">
                  <c:v>3714</c:v>
                </c:pt>
                <c:pt idx="166">
                  <c:v>2252</c:v>
                </c:pt>
                <c:pt idx="167">
                  <c:v>1074</c:v>
                </c:pt>
                <c:pt idx="168">
                  <c:v>2761</c:v>
                </c:pt>
                <c:pt idx="169">
                  <c:v>3696</c:v>
                </c:pt>
                <c:pt idx="170">
                  <c:v>2800</c:v>
                </c:pt>
                <c:pt idx="171">
                  <c:v>2971</c:v>
                </c:pt>
                <c:pt idx="172">
                  <c:v>3150</c:v>
                </c:pt>
                <c:pt idx="173">
                  <c:v>2434</c:v>
                </c:pt>
                <c:pt idx="174">
                  <c:v>1388</c:v>
                </c:pt>
                <c:pt idx="175">
                  <c:v>2093</c:v>
                </c:pt>
                <c:pt idx="176">
                  <c:v>3439</c:v>
                </c:pt>
                <c:pt idx="177">
                  <c:v>2884</c:v>
                </c:pt>
                <c:pt idx="178">
                  <c:v>5160</c:v>
                </c:pt>
                <c:pt idx="179">
                  <c:v>5252</c:v>
                </c:pt>
                <c:pt idx="180">
                  <c:v>3532</c:v>
                </c:pt>
                <c:pt idx="181">
                  <c:v>2291</c:v>
                </c:pt>
                <c:pt idx="182">
                  <c:v>2285</c:v>
                </c:pt>
                <c:pt idx="183">
                  <c:v>3880</c:v>
                </c:pt>
                <c:pt idx="184">
                  <c:v>5883</c:v>
                </c:pt>
                <c:pt idx="185">
                  <c:v>5449</c:v>
                </c:pt>
                <c:pt idx="186">
                  <c:v>3660</c:v>
                </c:pt>
                <c:pt idx="187">
                  <c:v>4714</c:v>
                </c:pt>
                <c:pt idx="188">
                  <c:v>5787</c:v>
                </c:pt>
                <c:pt idx="189">
                  <c:v>4754</c:v>
                </c:pt>
                <c:pt idx="190">
                  <c:v>4935</c:v>
                </c:pt>
                <c:pt idx="191">
                  <c:v>5651</c:v>
                </c:pt>
                <c:pt idx="192">
                  <c:v>4523</c:v>
                </c:pt>
                <c:pt idx="193">
                  <c:v>4616</c:v>
                </c:pt>
                <c:pt idx="194">
                  <c:v>5660</c:v>
                </c:pt>
                <c:pt idx="195">
                  <c:v>4340</c:v>
                </c:pt>
                <c:pt idx="196">
                  <c:v>3840</c:v>
                </c:pt>
                <c:pt idx="197">
                  <c:v>25057</c:v>
                </c:pt>
                <c:pt idx="198">
                  <c:v>31726</c:v>
                </c:pt>
                <c:pt idx="199">
                  <c:v>28246</c:v>
                </c:pt>
                <c:pt idx="200">
                  <c:v>30937</c:v>
                </c:pt>
                <c:pt idx="201">
                  <c:v>31360</c:v>
                </c:pt>
                <c:pt idx="202">
                  <c:v>33772</c:v>
                </c:pt>
                <c:pt idx="203">
                  <c:v>31640</c:v>
                </c:pt>
                <c:pt idx="204">
                  <c:v>35446</c:v>
                </c:pt>
                <c:pt idx="205">
                  <c:v>48294</c:v>
                </c:pt>
                <c:pt idx="206">
                  <c:v>37644</c:v>
                </c:pt>
                <c:pt idx="207">
                  <c:v>35188</c:v>
                </c:pt>
                <c:pt idx="208">
                  <c:v>33376</c:v>
                </c:pt>
                <c:pt idx="209">
                  <c:v>16370</c:v>
                </c:pt>
                <c:pt idx="210">
                  <c:v>7293</c:v>
                </c:pt>
                <c:pt idx="211">
                  <c:v>5410</c:v>
                </c:pt>
                <c:pt idx="212">
                  <c:v>3726</c:v>
                </c:pt>
                <c:pt idx="213">
                  <c:v>20625</c:v>
                </c:pt>
                <c:pt idx="214">
                  <c:v>8152</c:v>
                </c:pt>
                <c:pt idx="215">
                  <c:v>5146</c:v>
                </c:pt>
                <c:pt idx="216">
                  <c:v>6029</c:v>
                </c:pt>
                <c:pt idx="217">
                  <c:v>4957</c:v>
                </c:pt>
                <c:pt idx="218">
                  <c:v>4775</c:v>
                </c:pt>
                <c:pt idx="219">
                  <c:v>9494</c:v>
                </c:pt>
                <c:pt idx="220">
                  <c:v>5712</c:v>
                </c:pt>
                <c:pt idx="221">
                  <c:v>49413</c:v>
                </c:pt>
                <c:pt idx="222">
                  <c:v>52784</c:v>
                </c:pt>
                <c:pt idx="223">
                  <c:v>24070</c:v>
                </c:pt>
                <c:pt idx="224">
                  <c:v>17730</c:v>
                </c:pt>
                <c:pt idx="225">
                  <c:v>17740</c:v>
                </c:pt>
                <c:pt idx="226">
                  <c:v>11269</c:v>
                </c:pt>
                <c:pt idx="227">
                  <c:v>61655</c:v>
                </c:pt>
                <c:pt idx="228">
                  <c:v>65541</c:v>
                </c:pt>
                <c:pt idx="229">
                  <c:v>59211</c:v>
                </c:pt>
                <c:pt idx="230">
                  <c:v>71879</c:v>
                </c:pt>
                <c:pt idx="231">
                  <c:v>77492</c:v>
                </c:pt>
                <c:pt idx="232">
                  <c:v>75637</c:v>
                </c:pt>
                <c:pt idx="233">
                  <c:v>26150</c:v>
                </c:pt>
                <c:pt idx="234">
                  <c:v>20775</c:v>
                </c:pt>
                <c:pt idx="235">
                  <c:v>26127</c:v>
                </c:pt>
                <c:pt idx="236">
                  <c:v>22459</c:v>
                </c:pt>
                <c:pt idx="237">
                  <c:v>25264</c:v>
                </c:pt>
                <c:pt idx="238">
                  <c:v>59372</c:v>
                </c:pt>
                <c:pt idx="239">
                  <c:v>82319</c:v>
                </c:pt>
                <c:pt idx="240">
                  <c:v>76286</c:v>
                </c:pt>
                <c:pt idx="241">
                  <c:v>79270</c:v>
                </c:pt>
                <c:pt idx="242">
                  <c:v>76844</c:v>
                </c:pt>
                <c:pt idx="243">
                  <c:v>75669</c:v>
                </c:pt>
                <c:pt idx="244">
                  <c:v>87823</c:v>
                </c:pt>
                <c:pt idx="245">
                  <c:v>84991</c:v>
                </c:pt>
                <c:pt idx="246">
                  <c:v>83056</c:v>
                </c:pt>
                <c:pt idx="247">
                  <c:v>82196</c:v>
                </c:pt>
                <c:pt idx="248">
                  <c:v>73884</c:v>
                </c:pt>
                <c:pt idx="249">
                  <c:v>65121</c:v>
                </c:pt>
                <c:pt idx="250">
                  <c:v>70603</c:v>
                </c:pt>
                <c:pt idx="251">
                  <c:v>73495</c:v>
                </c:pt>
                <c:pt idx="252">
                  <c:v>73762</c:v>
                </c:pt>
                <c:pt idx="253">
                  <c:v>62615</c:v>
                </c:pt>
                <c:pt idx="254">
                  <c:v>71384</c:v>
                </c:pt>
                <c:pt idx="255">
                  <c:v>76867</c:v>
                </c:pt>
                <c:pt idx="256">
                  <c:v>94502</c:v>
                </c:pt>
                <c:pt idx="257">
                  <c:v>47798</c:v>
                </c:pt>
                <c:pt idx="258">
                  <c:v>6284</c:v>
                </c:pt>
                <c:pt idx="259">
                  <c:v>14183</c:v>
                </c:pt>
                <c:pt idx="260">
                  <c:v>13429</c:v>
                </c:pt>
                <c:pt idx="261">
                  <c:v>5398</c:v>
                </c:pt>
                <c:pt idx="262">
                  <c:v>5872</c:v>
                </c:pt>
                <c:pt idx="263">
                  <c:v>4487</c:v>
                </c:pt>
                <c:pt idx="264">
                  <c:v>3434</c:v>
                </c:pt>
                <c:pt idx="265">
                  <c:v>12839</c:v>
                </c:pt>
                <c:pt idx="266">
                  <c:v>7385</c:v>
                </c:pt>
                <c:pt idx="267">
                  <c:v>9265</c:v>
                </c:pt>
                <c:pt idx="268">
                  <c:v>13499</c:v>
                </c:pt>
                <c:pt idx="269">
                  <c:v>7962</c:v>
                </c:pt>
                <c:pt idx="270">
                  <c:v>6487</c:v>
                </c:pt>
                <c:pt idx="271">
                  <c:v>6161</c:v>
                </c:pt>
                <c:pt idx="272">
                  <c:v>4188</c:v>
                </c:pt>
                <c:pt idx="273">
                  <c:v>8116</c:v>
                </c:pt>
                <c:pt idx="274">
                  <c:v>4714</c:v>
                </c:pt>
                <c:pt idx="275">
                  <c:v>3145</c:v>
                </c:pt>
                <c:pt idx="276">
                  <c:v>3948</c:v>
                </c:pt>
                <c:pt idx="277">
                  <c:v>3975</c:v>
                </c:pt>
                <c:pt idx="278">
                  <c:v>5278</c:v>
                </c:pt>
                <c:pt idx="279">
                  <c:v>3795</c:v>
                </c:pt>
                <c:pt idx="280">
                  <c:v>4219</c:v>
                </c:pt>
                <c:pt idx="281">
                  <c:v>13326</c:v>
                </c:pt>
                <c:pt idx="282">
                  <c:v>9853</c:v>
                </c:pt>
                <c:pt idx="283">
                  <c:v>10221</c:v>
                </c:pt>
                <c:pt idx="284">
                  <c:v>9064</c:v>
                </c:pt>
                <c:pt idx="285">
                  <c:v>7057</c:v>
                </c:pt>
                <c:pt idx="286">
                  <c:v>8269</c:v>
                </c:pt>
                <c:pt idx="287">
                  <c:v>8258</c:v>
                </c:pt>
                <c:pt idx="288">
                  <c:v>8274</c:v>
                </c:pt>
                <c:pt idx="289">
                  <c:v>10709</c:v>
                </c:pt>
                <c:pt idx="290">
                  <c:v>17336</c:v>
                </c:pt>
                <c:pt idx="291">
                  <c:v>15162</c:v>
                </c:pt>
                <c:pt idx="292">
                  <c:v>7946</c:v>
                </c:pt>
                <c:pt idx="293">
                  <c:v>6402</c:v>
                </c:pt>
                <c:pt idx="294">
                  <c:v>7516</c:v>
                </c:pt>
                <c:pt idx="295">
                  <c:v>10397</c:v>
                </c:pt>
                <c:pt idx="296">
                  <c:v>6064</c:v>
                </c:pt>
                <c:pt idx="297">
                  <c:v>15964</c:v>
                </c:pt>
                <c:pt idx="298">
                  <c:v>26270</c:v>
                </c:pt>
                <c:pt idx="299">
                  <c:v>13636</c:v>
                </c:pt>
                <c:pt idx="300">
                  <c:v>7418</c:v>
                </c:pt>
                <c:pt idx="301">
                  <c:v>8095</c:v>
                </c:pt>
                <c:pt idx="302">
                  <c:v>4299</c:v>
                </c:pt>
                <c:pt idx="303">
                  <c:v>4496</c:v>
                </c:pt>
                <c:pt idx="304">
                  <c:v>8348</c:v>
                </c:pt>
                <c:pt idx="305">
                  <c:v>6861</c:v>
                </c:pt>
                <c:pt idx="306">
                  <c:v>4724</c:v>
                </c:pt>
                <c:pt idx="307">
                  <c:v>4597</c:v>
                </c:pt>
                <c:pt idx="308">
                  <c:v>4597</c:v>
                </c:pt>
                <c:pt idx="309">
                  <c:v>7063</c:v>
                </c:pt>
                <c:pt idx="310">
                  <c:v>7656</c:v>
                </c:pt>
                <c:pt idx="311">
                  <c:v>9568</c:v>
                </c:pt>
                <c:pt idx="312">
                  <c:v>8929</c:v>
                </c:pt>
                <c:pt idx="313">
                  <c:v>5902</c:v>
                </c:pt>
                <c:pt idx="314">
                  <c:v>6445</c:v>
                </c:pt>
                <c:pt idx="315">
                  <c:v>9089</c:v>
                </c:pt>
                <c:pt idx="316">
                  <c:v>6183</c:v>
                </c:pt>
                <c:pt idx="317">
                  <c:v>5298</c:v>
                </c:pt>
                <c:pt idx="318">
                  <c:v>7125</c:v>
                </c:pt>
                <c:pt idx="319">
                  <c:v>5049</c:v>
                </c:pt>
                <c:pt idx="320">
                  <c:v>2255</c:v>
                </c:pt>
                <c:pt idx="321">
                  <c:v>1388</c:v>
                </c:pt>
                <c:pt idx="322">
                  <c:v>3304</c:v>
                </c:pt>
                <c:pt idx="323">
                  <c:v>6915</c:v>
                </c:pt>
                <c:pt idx="324">
                  <c:v>6388</c:v>
                </c:pt>
                <c:pt idx="325">
                  <c:v>8908</c:v>
                </c:pt>
                <c:pt idx="326">
                  <c:v>5157</c:v>
                </c:pt>
                <c:pt idx="327">
                  <c:v>4188</c:v>
                </c:pt>
                <c:pt idx="328">
                  <c:v>4090</c:v>
                </c:pt>
                <c:pt idx="329">
                  <c:v>5326</c:v>
                </c:pt>
                <c:pt idx="330">
                  <c:v>21352</c:v>
                </c:pt>
                <c:pt idx="331">
                  <c:v>16588</c:v>
                </c:pt>
                <c:pt idx="332">
                  <c:v>10544</c:v>
                </c:pt>
                <c:pt idx="333">
                  <c:v>5556</c:v>
                </c:pt>
                <c:pt idx="334">
                  <c:v>7677</c:v>
                </c:pt>
                <c:pt idx="335">
                  <c:v>5759</c:v>
                </c:pt>
                <c:pt idx="336">
                  <c:v>5343</c:v>
                </c:pt>
                <c:pt idx="337">
                  <c:v>9926</c:v>
                </c:pt>
                <c:pt idx="338">
                  <c:v>12945</c:v>
                </c:pt>
                <c:pt idx="339">
                  <c:v>23341</c:v>
                </c:pt>
                <c:pt idx="340">
                  <c:v>11771</c:v>
                </c:pt>
                <c:pt idx="341">
                  <c:v>7527</c:v>
                </c:pt>
                <c:pt idx="342">
                  <c:v>7380</c:v>
                </c:pt>
                <c:pt idx="343">
                  <c:v>7922</c:v>
                </c:pt>
                <c:pt idx="344">
                  <c:v>7290</c:v>
                </c:pt>
                <c:pt idx="345">
                  <c:v>6713</c:v>
                </c:pt>
                <c:pt idx="346">
                  <c:v>8193</c:v>
                </c:pt>
                <c:pt idx="347">
                  <c:v>8407</c:v>
                </c:pt>
                <c:pt idx="348">
                  <c:v>8413</c:v>
                </c:pt>
                <c:pt idx="349">
                  <c:v>7494</c:v>
                </c:pt>
                <c:pt idx="350">
                  <c:v>11740</c:v>
                </c:pt>
                <c:pt idx="351">
                  <c:v>13308</c:v>
                </c:pt>
                <c:pt idx="352">
                  <c:v>11327</c:v>
                </c:pt>
                <c:pt idx="353">
                  <c:v>6611</c:v>
                </c:pt>
                <c:pt idx="354">
                  <c:v>5097</c:v>
                </c:pt>
                <c:pt idx="355">
                  <c:v>4578</c:v>
                </c:pt>
                <c:pt idx="356">
                  <c:v>5235</c:v>
                </c:pt>
                <c:pt idx="357">
                  <c:v>4655</c:v>
                </c:pt>
                <c:pt idx="358">
                  <c:v>4075</c:v>
                </c:pt>
                <c:pt idx="359">
                  <c:v>5134</c:v>
                </c:pt>
                <c:pt idx="360">
                  <c:v>6287</c:v>
                </c:pt>
                <c:pt idx="361">
                  <c:v>4724</c:v>
                </c:pt>
                <c:pt idx="362">
                  <c:v>4891</c:v>
                </c:pt>
                <c:pt idx="363">
                  <c:v>4806</c:v>
                </c:pt>
                <c:pt idx="364">
                  <c:v>5556</c:v>
                </c:pt>
              </c:numCache>
            </c:numRef>
          </c:val>
          <c:smooth val="0"/>
          <c:extLst>
            <c:ext xmlns:c16="http://schemas.microsoft.com/office/drawing/2014/chart" uri="{C3380CC4-5D6E-409C-BE32-E72D297353CC}">
              <c16:uniqueId val="{00000000-9B00-4C7D-BAE6-D6904A9896C9}"/>
            </c:ext>
          </c:extLst>
        </c:ser>
        <c:dLbls>
          <c:showLegendKey val="0"/>
          <c:showVal val="0"/>
          <c:showCatName val="0"/>
          <c:showSerName val="0"/>
          <c:showPercent val="0"/>
          <c:showBubbleSize val="0"/>
        </c:dLbls>
        <c:smooth val="0"/>
        <c:axId val="283271112"/>
        <c:axId val="283271768"/>
      </c:lineChart>
      <c:catAx>
        <c:axId val="283271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271768"/>
        <c:crosses val="autoZero"/>
        <c:auto val="1"/>
        <c:lblAlgn val="ctr"/>
        <c:lblOffset val="100"/>
        <c:noMultiLvlLbl val="0"/>
      </c:catAx>
      <c:valAx>
        <c:axId val="283271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271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Kultur</c:v>
                </c:pt>
              </c:strCache>
            </c:strRef>
          </c:tx>
          <c:spPr>
            <a:ln w="28575" cap="rnd">
              <a:solidFill>
                <a:schemeClr val="accent1"/>
              </a:solidFill>
              <a:round/>
            </a:ln>
            <a:effectLst/>
          </c:spPr>
          <c:marker>
            <c:symbol val="none"/>
          </c:marker>
          <c:cat>
            <c:strRef>
              <c:f>Sheet1!$A$2:$A$366</c:f>
              <c:strCache>
                <c:ptCount val="365"/>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pt idx="361">
                  <c:v>28.12.2018</c:v>
                </c:pt>
                <c:pt idx="362">
                  <c:v>29.12.2018</c:v>
                </c:pt>
                <c:pt idx="363">
                  <c:v>30.12.2018</c:v>
                </c:pt>
                <c:pt idx="364">
                  <c:v>31.12.2018</c:v>
                </c:pt>
              </c:strCache>
            </c:strRef>
          </c:cat>
          <c:val>
            <c:numRef>
              <c:f>Sheet1!$B$2:$B$366</c:f>
              <c:numCache>
                <c:formatCode>General</c:formatCode>
                <c:ptCount val="365"/>
                <c:pt idx="0">
                  <c:v>958</c:v>
                </c:pt>
                <c:pt idx="1">
                  <c:v>1216</c:v>
                </c:pt>
                <c:pt idx="2">
                  <c:v>651</c:v>
                </c:pt>
                <c:pt idx="3">
                  <c:v>561</c:v>
                </c:pt>
                <c:pt idx="4">
                  <c:v>654</c:v>
                </c:pt>
                <c:pt idx="5">
                  <c:v>252</c:v>
                </c:pt>
                <c:pt idx="6">
                  <c:v>336</c:v>
                </c:pt>
                <c:pt idx="7">
                  <c:v>1245</c:v>
                </c:pt>
                <c:pt idx="8">
                  <c:v>779</c:v>
                </c:pt>
                <c:pt idx="9">
                  <c:v>1211</c:v>
                </c:pt>
                <c:pt idx="10">
                  <c:v>1134</c:v>
                </c:pt>
                <c:pt idx="11">
                  <c:v>624</c:v>
                </c:pt>
                <c:pt idx="12">
                  <c:v>398</c:v>
                </c:pt>
                <c:pt idx="13">
                  <c:v>660</c:v>
                </c:pt>
                <c:pt idx="14">
                  <c:v>3197</c:v>
                </c:pt>
                <c:pt idx="15">
                  <c:v>1862</c:v>
                </c:pt>
                <c:pt idx="16">
                  <c:v>1434</c:v>
                </c:pt>
                <c:pt idx="17">
                  <c:v>936</c:v>
                </c:pt>
                <c:pt idx="18">
                  <c:v>468</c:v>
                </c:pt>
                <c:pt idx="19">
                  <c:v>250</c:v>
                </c:pt>
                <c:pt idx="20">
                  <c:v>328</c:v>
                </c:pt>
                <c:pt idx="21">
                  <c:v>565</c:v>
                </c:pt>
                <c:pt idx="22">
                  <c:v>889</c:v>
                </c:pt>
                <c:pt idx="23">
                  <c:v>1214</c:v>
                </c:pt>
                <c:pt idx="24">
                  <c:v>1152</c:v>
                </c:pt>
                <c:pt idx="25">
                  <c:v>950</c:v>
                </c:pt>
                <c:pt idx="26">
                  <c:v>324</c:v>
                </c:pt>
                <c:pt idx="27">
                  <c:v>682</c:v>
                </c:pt>
                <c:pt idx="28">
                  <c:v>1036</c:v>
                </c:pt>
                <c:pt idx="29">
                  <c:v>753</c:v>
                </c:pt>
                <c:pt idx="30">
                  <c:v>526</c:v>
                </c:pt>
                <c:pt idx="31">
                  <c:v>543</c:v>
                </c:pt>
                <c:pt idx="32">
                  <c:v>615</c:v>
                </c:pt>
                <c:pt idx="33">
                  <c:v>295</c:v>
                </c:pt>
                <c:pt idx="34">
                  <c:v>357</c:v>
                </c:pt>
                <c:pt idx="35">
                  <c:v>403</c:v>
                </c:pt>
                <c:pt idx="36">
                  <c:v>385</c:v>
                </c:pt>
                <c:pt idx="37">
                  <c:v>420</c:v>
                </c:pt>
                <c:pt idx="38">
                  <c:v>1051</c:v>
                </c:pt>
                <c:pt idx="39">
                  <c:v>534</c:v>
                </c:pt>
                <c:pt idx="40">
                  <c:v>675</c:v>
                </c:pt>
                <c:pt idx="41">
                  <c:v>314</c:v>
                </c:pt>
                <c:pt idx="42">
                  <c:v>669</c:v>
                </c:pt>
                <c:pt idx="43">
                  <c:v>695</c:v>
                </c:pt>
                <c:pt idx="44">
                  <c:v>613</c:v>
                </c:pt>
                <c:pt idx="45">
                  <c:v>843</c:v>
                </c:pt>
                <c:pt idx="46">
                  <c:v>660</c:v>
                </c:pt>
                <c:pt idx="47">
                  <c:v>285</c:v>
                </c:pt>
                <c:pt idx="48">
                  <c:v>143</c:v>
                </c:pt>
                <c:pt idx="49">
                  <c:v>130</c:v>
                </c:pt>
                <c:pt idx="50">
                  <c:v>392</c:v>
                </c:pt>
                <c:pt idx="51">
                  <c:v>381</c:v>
                </c:pt>
                <c:pt idx="52">
                  <c:v>430</c:v>
                </c:pt>
                <c:pt idx="53">
                  <c:v>275</c:v>
                </c:pt>
                <c:pt idx="54">
                  <c:v>273</c:v>
                </c:pt>
                <c:pt idx="55">
                  <c:v>122</c:v>
                </c:pt>
                <c:pt idx="56">
                  <c:v>309</c:v>
                </c:pt>
                <c:pt idx="57">
                  <c:v>592</c:v>
                </c:pt>
                <c:pt idx="58">
                  <c:v>422</c:v>
                </c:pt>
                <c:pt idx="59">
                  <c:v>481</c:v>
                </c:pt>
                <c:pt idx="60">
                  <c:v>552</c:v>
                </c:pt>
                <c:pt idx="61">
                  <c:v>384</c:v>
                </c:pt>
                <c:pt idx="62">
                  <c:v>227</c:v>
                </c:pt>
                <c:pt idx="63">
                  <c:v>380</c:v>
                </c:pt>
                <c:pt idx="64">
                  <c:v>296</c:v>
                </c:pt>
                <c:pt idx="65">
                  <c:v>331</c:v>
                </c:pt>
                <c:pt idx="66">
                  <c:v>268</c:v>
                </c:pt>
                <c:pt idx="67">
                  <c:v>270</c:v>
                </c:pt>
                <c:pt idx="68">
                  <c:v>280</c:v>
                </c:pt>
                <c:pt idx="69">
                  <c:v>143</c:v>
                </c:pt>
                <c:pt idx="70">
                  <c:v>320</c:v>
                </c:pt>
                <c:pt idx="71">
                  <c:v>503</c:v>
                </c:pt>
                <c:pt idx="72">
                  <c:v>369</c:v>
                </c:pt>
                <c:pt idx="73">
                  <c:v>247</c:v>
                </c:pt>
                <c:pt idx="74">
                  <c:v>215</c:v>
                </c:pt>
                <c:pt idx="75">
                  <c:v>55</c:v>
                </c:pt>
                <c:pt idx="76">
                  <c:v>47</c:v>
                </c:pt>
                <c:pt idx="77">
                  <c:v>497</c:v>
                </c:pt>
                <c:pt idx="78">
                  <c:v>381</c:v>
                </c:pt>
                <c:pt idx="79">
                  <c:v>312</c:v>
                </c:pt>
                <c:pt idx="80">
                  <c:v>870</c:v>
                </c:pt>
                <c:pt idx="81">
                  <c:v>1301</c:v>
                </c:pt>
                <c:pt idx="82">
                  <c:v>372</c:v>
                </c:pt>
                <c:pt idx="83">
                  <c:v>144</c:v>
                </c:pt>
                <c:pt idx="84">
                  <c:v>406</c:v>
                </c:pt>
                <c:pt idx="85">
                  <c:v>396</c:v>
                </c:pt>
                <c:pt idx="86">
                  <c:v>579</c:v>
                </c:pt>
                <c:pt idx="87">
                  <c:v>220</c:v>
                </c:pt>
                <c:pt idx="88">
                  <c:v>92</c:v>
                </c:pt>
                <c:pt idx="89">
                  <c:v>56</c:v>
                </c:pt>
                <c:pt idx="90">
                  <c:v>141</c:v>
                </c:pt>
                <c:pt idx="91">
                  <c:v>55</c:v>
                </c:pt>
                <c:pt idx="92">
                  <c:v>81</c:v>
                </c:pt>
                <c:pt idx="93">
                  <c:v>209</c:v>
                </c:pt>
                <c:pt idx="94">
                  <c:v>198</c:v>
                </c:pt>
                <c:pt idx="95">
                  <c:v>259</c:v>
                </c:pt>
                <c:pt idx="96">
                  <c:v>114</c:v>
                </c:pt>
                <c:pt idx="97">
                  <c:v>113</c:v>
                </c:pt>
                <c:pt idx="98">
                  <c:v>187</c:v>
                </c:pt>
                <c:pt idx="99">
                  <c:v>270</c:v>
                </c:pt>
                <c:pt idx="100">
                  <c:v>230</c:v>
                </c:pt>
                <c:pt idx="101">
                  <c:v>1223</c:v>
                </c:pt>
                <c:pt idx="102">
                  <c:v>371</c:v>
                </c:pt>
                <c:pt idx="103">
                  <c:v>192</c:v>
                </c:pt>
                <c:pt idx="104">
                  <c:v>186</c:v>
                </c:pt>
                <c:pt idx="105">
                  <c:v>217</c:v>
                </c:pt>
                <c:pt idx="106">
                  <c:v>261</c:v>
                </c:pt>
                <c:pt idx="107">
                  <c:v>575</c:v>
                </c:pt>
                <c:pt idx="108">
                  <c:v>330</c:v>
                </c:pt>
                <c:pt idx="109">
                  <c:v>277</c:v>
                </c:pt>
                <c:pt idx="110">
                  <c:v>155</c:v>
                </c:pt>
                <c:pt idx="111">
                  <c:v>131</c:v>
                </c:pt>
                <c:pt idx="112">
                  <c:v>357</c:v>
                </c:pt>
                <c:pt idx="113">
                  <c:v>379</c:v>
                </c:pt>
                <c:pt idx="114">
                  <c:v>681</c:v>
                </c:pt>
                <c:pt idx="115">
                  <c:v>486</c:v>
                </c:pt>
                <c:pt idx="116">
                  <c:v>210</c:v>
                </c:pt>
                <c:pt idx="117">
                  <c:v>176</c:v>
                </c:pt>
                <c:pt idx="118">
                  <c:v>98</c:v>
                </c:pt>
                <c:pt idx="119">
                  <c:v>194</c:v>
                </c:pt>
                <c:pt idx="120">
                  <c:v>124</c:v>
                </c:pt>
                <c:pt idx="121">
                  <c:v>438</c:v>
                </c:pt>
                <c:pt idx="122">
                  <c:v>328</c:v>
                </c:pt>
                <c:pt idx="123">
                  <c:v>516</c:v>
                </c:pt>
                <c:pt idx="124">
                  <c:v>342</c:v>
                </c:pt>
                <c:pt idx="125">
                  <c:v>126</c:v>
                </c:pt>
                <c:pt idx="126">
                  <c:v>569</c:v>
                </c:pt>
                <c:pt idx="127">
                  <c:v>408</c:v>
                </c:pt>
                <c:pt idx="128">
                  <c:v>685</c:v>
                </c:pt>
                <c:pt idx="129">
                  <c:v>667</c:v>
                </c:pt>
                <c:pt idx="130">
                  <c:v>335</c:v>
                </c:pt>
                <c:pt idx="131">
                  <c:v>222</c:v>
                </c:pt>
                <c:pt idx="132">
                  <c:v>219</c:v>
                </c:pt>
                <c:pt idx="133">
                  <c:v>898</c:v>
                </c:pt>
                <c:pt idx="134">
                  <c:v>557</c:v>
                </c:pt>
                <c:pt idx="135">
                  <c:v>642</c:v>
                </c:pt>
                <c:pt idx="136">
                  <c:v>591</c:v>
                </c:pt>
                <c:pt idx="137">
                  <c:v>404</c:v>
                </c:pt>
                <c:pt idx="138">
                  <c:v>229</c:v>
                </c:pt>
                <c:pt idx="139">
                  <c:v>173</c:v>
                </c:pt>
                <c:pt idx="140">
                  <c:v>256</c:v>
                </c:pt>
                <c:pt idx="141">
                  <c:v>268</c:v>
                </c:pt>
                <c:pt idx="142">
                  <c:v>497</c:v>
                </c:pt>
                <c:pt idx="143">
                  <c:v>377</c:v>
                </c:pt>
                <c:pt idx="144">
                  <c:v>156</c:v>
                </c:pt>
                <c:pt idx="145">
                  <c:v>80</c:v>
                </c:pt>
                <c:pt idx="146">
                  <c:v>82</c:v>
                </c:pt>
                <c:pt idx="147">
                  <c:v>320</c:v>
                </c:pt>
                <c:pt idx="148">
                  <c:v>551</c:v>
                </c:pt>
                <c:pt idx="149">
                  <c:v>425</c:v>
                </c:pt>
                <c:pt idx="150">
                  <c:v>423</c:v>
                </c:pt>
                <c:pt idx="151">
                  <c:v>234</c:v>
                </c:pt>
                <c:pt idx="152">
                  <c:v>167</c:v>
                </c:pt>
                <c:pt idx="153">
                  <c:v>74</c:v>
                </c:pt>
                <c:pt idx="154">
                  <c:v>560</c:v>
                </c:pt>
                <c:pt idx="155">
                  <c:v>568</c:v>
                </c:pt>
                <c:pt idx="156">
                  <c:v>1639</c:v>
                </c:pt>
                <c:pt idx="157">
                  <c:v>585</c:v>
                </c:pt>
                <c:pt idx="158">
                  <c:v>392</c:v>
                </c:pt>
                <c:pt idx="159">
                  <c:v>223</c:v>
                </c:pt>
                <c:pt idx="160">
                  <c:v>105</c:v>
                </c:pt>
                <c:pt idx="161">
                  <c:v>181</c:v>
                </c:pt>
                <c:pt idx="162">
                  <c:v>239</c:v>
                </c:pt>
                <c:pt idx="163">
                  <c:v>162</c:v>
                </c:pt>
                <c:pt idx="164">
                  <c:v>305</c:v>
                </c:pt>
                <c:pt idx="165">
                  <c:v>285</c:v>
                </c:pt>
                <c:pt idx="166">
                  <c:v>103</c:v>
                </c:pt>
                <c:pt idx="167">
                  <c:v>55</c:v>
                </c:pt>
                <c:pt idx="168">
                  <c:v>248</c:v>
                </c:pt>
                <c:pt idx="169">
                  <c:v>520</c:v>
                </c:pt>
                <c:pt idx="170">
                  <c:v>483</c:v>
                </c:pt>
                <c:pt idx="171">
                  <c:v>306</c:v>
                </c:pt>
                <c:pt idx="172">
                  <c:v>513</c:v>
                </c:pt>
                <c:pt idx="173">
                  <c:v>219</c:v>
                </c:pt>
                <c:pt idx="174">
                  <c:v>93</c:v>
                </c:pt>
                <c:pt idx="175">
                  <c:v>158</c:v>
                </c:pt>
                <c:pt idx="176">
                  <c:v>494</c:v>
                </c:pt>
                <c:pt idx="177">
                  <c:v>307</c:v>
                </c:pt>
                <c:pt idx="178">
                  <c:v>440</c:v>
                </c:pt>
                <c:pt idx="179">
                  <c:v>831</c:v>
                </c:pt>
                <c:pt idx="180">
                  <c:v>267</c:v>
                </c:pt>
                <c:pt idx="181">
                  <c:v>125</c:v>
                </c:pt>
                <c:pt idx="182">
                  <c:v>153</c:v>
                </c:pt>
                <c:pt idx="183">
                  <c:v>308</c:v>
                </c:pt>
                <c:pt idx="184">
                  <c:v>588</c:v>
                </c:pt>
                <c:pt idx="185">
                  <c:v>555</c:v>
                </c:pt>
                <c:pt idx="186">
                  <c:v>307</c:v>
                </c:pt>
                <c:pt idx="187">
                  <c:v>305</c:v>
                </c:pt>
                <c:pt idx="188">
                  <c:v>465</c:v>
                </c:pt>
                <c:pt idx="189">
                  <c:v>390</c:v>
                </c:pt>
                <c:pt idx="190">
                  <c:v>448</c:v>
                </c:pt>
                <c:pt idx="191">
                  <c:v>580</c:v>
                </c:pt>
                <c:pt idx="192">
                  <c:v>667</c:v>
                </c:pt>
                <c:pt idx="193">
                  <c:v>923</c:v>
                </c:pt>
                <c:pt idx="194">
                  <c:v>609</c:v>
                </c:pt>
                <c:pt idx="195">
                  <c:v>279</c:v>
                </c:pt>
                <c:pt idx="196">
                  <c:v>396</c:v>
                </c:pt>
                <c:pt idx="197">
                  <c:v>1232</c:v>
                </c:pt>
                <c:pt idx="198">
                  <c:v>1240</c:v>
                </c:pt>
                <c:pt idx="199">
                  <c:v>1143</c:v>
                </c:pt>
                <c:pt idx="200">
                  <c:v>1175</c:v>
                </c:pt>
                <c:pt idx="201">
                  <c:v>893</c:v>
                </c:pt>
                <c:pt idx="202">
                  <c:v>783</c:v>
                </c:pt>
                <c:pt idx="203">
                  <c:v>1464</c:v>
                </c:pt>
                <c:pt idx="204">
                  <c:v>1162</c:v>
                </c:pt>
                <c:pt idx="205">
                  <c:v>2389</c:v>
                </c:pt>
                <c:pt idx="206">
                  <c:v>1567</c:v>
                </c:pt>
                <c:pt idx="207">
                  <c:v>1865</c:v>
                </c:pt>
                <c:pt idx="208">
                  <c:v>1053</c:v>
                </c:pt>
                <c:pt idx="209">
                  <c:v>495</c:v>
                </c:pt>
                <c:pt idx="210">
                  <c:v>947</c:v>
                </c:pt>
                <c:pt idx="211">
                  <c:v>547</c:v>
                </c:pt>
                <c:pt idx="212">
                  <c:v>245</c:v>
                </c:pt>
                <c:pt idx="213">
                  <c:v>1360</c:v>
                </c:pt>
                <c:pt idx="214">
                  <c:v>669</c:v>
                </c:pt>
                <c:pt idx="215">
                  <c:v>588</c:v>
                </c:pt>
                <c:pt idx="216">
                  <c:v>534</c:v>
                </c:pt>
                <c:pt idx="217">
                  <c:v>306</c:v>
                </c:pt>
                <c:pt idx="218">
                  <c:v>433</c:v>
                </c:pt>
                <c:pt idx="219">
                  <c:v>475</c:v>
                </c:pt>
                <c:pt idx="220">
                  <c:v>533</c:v>
                </c:pt>
                <c:pt idx="221">
                  <c:v>2847</c:v>
                </c:pt>
                <c:pt idx="222">
                  <c:v>2875</c:v>
                </c:pt>
                <c:pt idx="223">
                  <c:v>1434</c:v>
                </c:pt>
                <c:pt idx="224">
                  <c:v>1185</c:v>
                </c:pt>
                <c:pt idx="225">
                  <c:v>1318</c:v>
                </c:pt>
                <c:pt idx="226">
                  <c:v>773</c:v>
                </c:pt>
                <c:pt idx="227">
                  <c:v>1770</c:v>
                </c:pt>
                <c:pt idx="228">
                  <c:v>2017</c:v>
                </c:pt>
                <c:pt idx="229">
                  <c:v>1584</c:v>
                </c:pt>
                <c:pt idx="230">
                  <c:v>1860</c:v>
                </c:pt>
                <c:pt idx="231">
                  <c:v>1988</c:v>
                </c:pt>
                <c:pt idx="232">
                  <c:v>1862</c:v>
                </c:pt>
                <c:pt idx="233">
                  <c:v>966</c:v>
                </c:pt>
                <c:pt idx="234">
                  <c:v>643</c:v>
                </c:pt>
                <c:pt idx="235">
                  <c:v>1000</c:v>
                </c:pt>
                <c:pt idx="236">
                  <c:v>844</c:v>
                </c:pt>
                <c:pt idx="237">
                  <c:v>956</c:v>
                </c:pt>
                <c:pt idx="238">
                  <c:v>3802</c:v>
                </c:pt>
                <c:pt idx="239">
                  <c:v>6806</c:v>
                </c:pt>
                <c:pt idx="240">
                  <c:v>5766</c:v>
                </c:pt>
                <c:pt idx="241">
                  <c:v>5882</c:v>
                </c:pt>
                <c:pt idx="242">
                  <c:v>5441</c:v>
                </c:pt>
                <c:pt idx="243">
                  <c:v>4635</c:v>
                </c:pt>
                <c:pt idx="244">
                  <c:v>5097</c:v>
                </c:pt>
                <c:pt idx="245">
                  <c:v>6140</c:v>
                </c:pt>
                <c:pt idx="246">
                  <c:v>5200</c:v>
                </c:pt>
                <c:pt idx="247">
                  <c:v>5503</c:v>
                </c:pt>
                <c:pt idx="248">
                  <c:v>4827</c:v>
                </c:pt>
                <c:pt idx="249">
                  <c:v>4039</c:v>
                </c:pt>
                <c:pt idx="250">
                  <c:v>4469</c:v>
                </c:pt>
                <c:pt idx="251">
                  <c:v>4332</c:v>
                </c:pt>
                <c:pt idx="252">
                  <c:v>4434</c:v>
                </c:pt>
                <c:pt idx="253">
                  <c:v>4150</c:v>
                </c:pt>
                <c:pt idx="254">
                  <c:v>4806</c:v>
                </c:pt>
                <c:pt idx="255">
                  <c:v>4505</c:v>
                </c:pt>
                <c:pt idx="256">
                  <c:v>5360</c:v>
                </c:pt>
                <c:pt idx="257">
                  <c:v>3131</c:v>
                </c:pt>
                <c:pt idx="258">
                  <c:v>329</c:v>
                </c:pt>
                <c:pt idx="259">
                  <c:v>1205</c:v>
                </c:pt>
                <c:pt idx="260">
                  <c:v>1301</c:v>
                </c:pt>
                <c:pt idx="261">
                  <c:v>473</c:v>
                </c:pt>
                <c:pt idx="262">
                  <c:v>415</c:v>
                </c:pt>
                <c:pt idx="263">
                  <c:v>239</c:v>
                </c:pt>
                <c:pt idx="264">
                  <c:v>219</c:v>
                </c:pt>
                <c:pt idx="265">
                  <c:v>577</c:v>
                </c:pt>
                <c:pt idx="266">
                  <c:v>524</c:v>
                </c:pt>
                <c:pt idx="267">
                  <c:v>585</c:v>
                </c:pt>
                <c:pt idx="268">
                  <c:v>1024</c:v>
                </c:pt>
                <c:pt idx="269">
                  <c:v>634</c:v>
                </c:pt>
                <c:pt idx="270">
                  <c:v>486</c:v>
                </c:pt>
                <c:pt idx="271">
                  <c:v>396</c:v>
                </c:pt>
                <c:pt idx="272">
                  <c:v>148</c:v>
                </c:pt>
                <c:pt idx="273">
                  <c:v>456</c:v>
                </c:pt>
                <c:pt idx="274">
                  <c:v>300</c:v>
                </c:pt>
                <c:pt idx="275">
                  <c:v>170</c:v>
                </c:pt>
                <c:pt idx="276">
                  <c:v>246</c:v>
                </c:pt>
                <c:pt idx="277">
                  <c:v>316</c:v>
                </c:pt>
                <c:pt idx="278">
                  <c:v>1472</c:v>
                </c:pt>
                <c:pt idx="279">
                  <c:v>362</c:v>
                </c:pt>
                <c:pt idx="280">
                  <c:v>239</c:v>
                </c:pt>
                <c:pt idx="281">
                  <c:v>1772</c:v>
                </c:pt>
                <c:pt idx="282">
                  <c:v>1038</c:v>
                </c:pt>
                <c:pt idx="283">
                  <c:v>893</c:v>
                </c:pt>
                <c:pt idx="284">
                  <c:v>749</c:v>
                </c:pt>
                <c:pt idx="285">
                  <c:v>451</c:v>
                </c:pt>
                <c:pt idx="286">
                  <c:v>333</c:v>
                </c:pt>
                <c:pt idx="287">
                  <c:v>660</c:v>
                </c:pt>
                <c:pt idx="288">
                  <c:v>1284</c:v>
                </c:pt>
                <c:pt idx="289">
                  <c:v>1232</c:v>
                </c:pt>
                <c:pt idx="290">
                  <c:v>1617</c:v>
                </c:pt>
                <c:pt idx="291">
                  <c:v>1079</c:v>
                </c:pt>
                <c:pt idx="292">
                  <c:v>553</c:v>
                </c:pt>
                <c:pt idx="293">
                  <c:v>373</c:v>
                </c:pt>
                <c:pt idx="294">
                  <c:v>544</c:v>
                </c:pt>
                <c:pt idx="295">
                  <c:v>1753</c:v>
                </c:pt>
                <c:pt idx="296">
                  <c:v>548</c:v>
                </c:pt>
                <c:pt idx="297">
                  <c:v>1615</c:v>
                </c:pt>
                <c:pt idx="298">
                  <c:v>1136</c:v>
                </c:pt>
                <c:pt idx="299">
                  <c:v>635</c:v>
                </c:pt>
                <c:pt idx="300">
                  <c:v>356</c:v>
                </c:pt>
                <c:pt idx="301">
                  <c:v>756</c:v>
                </c:pt>
                <c:pt idx="302">
                  <c:v>509</c:v>
                </c:pt>
                <c:pt idx="303">
                  <c:v>495</c:v>
                </c:pt>
                <c:pt idx="304">
                  <c:v>910</c:v>
                </c:pt>
                <c:pt idx="305">
                  <c:v>561</c:v>
                </c:pt>
                <c:pt idx="306">
                  <c:v>296</c:v>
                </c:pt>
                <c:pt idx="307">
                  <c:v>267</c:v>
                </c:pt>
                <c:pt idx="308">
                  <c:v>295</c:v>
                </c:pt>
                <c:pt idx="309">
                  <c:v>890</c:v>
                </c:pt>
                <c:pt idx="310">
                  <c:v>703</c:v>
                </c:pt>
                <c:pt idx="311">
                  <c:v>690</c:v>
                </c:pt>
                <c:pt idx="312">
                  <c:v>672</c:v>
                </c:pt>
                <c:pt idx="313">
                  <c:v>363</c:v>
                </c:pt>
                <c:pt idx="314">
                  <c:v>424</c:v>
                </c:pt>
                <c:pt idx="315">
                  <c:v>977</c:v>
                </c:pt>
                <c:pt idx="316">
                  <c:v>653</c:v>
                </c:pt>
                <c:pt idx="317">
                  <c:v>535</c:v>
                </c:pt>
                <c:pt idx="318">
                  <c:v>584</c:v>
                </c:pt>
                <c:pt idx="319">
                  <c:v>328</c:v>
                </c:pt>
                <c:pt idx="320">
                  <c:v>111</c:v>
                </c:pt>
                <c:pt idx="321">
                  <c:v>69</c:v>
                </c:pt>
                <c:pt idx="322">
                  <c:v>241</c:v>
                </c:pt>
                <c:pt idx="323">
                  <c:v>577</c:v>
                </c:pt>
                <c:pt idx="324">
                  <c:v>448</c:v>
                </c:pt>
                <c:pt idx="325">
                  <c:v>873</c:v>
                </c:pt>
                <c:pt idx="326">
                  <c:v>348</c:v>
                </c:pt>
                <c:pt idx="327">
                  <c:v>262</c:v>
                </c:pt>
                <c:pt idx="328">
                  <c:v>185</c:v>
                </c:pt>
                <c:pt idx="329">
                  <c:v>336</c:v>
                </c:pt>
                <c:pt idx="330">
                  <c:v>800</c:v>
                </c:pt>
                <c:pt idx="331">
                  <c:v>1150</c:v>
                </c:pt>
                <c:pt idx="332">
                  <c:v>906</c:v>
                </c:pt>
                <c:pt idx="333">
                  <c:v>291</c:v>
                </c:pt>
                <c:pt idx="334">
                  <c:v>651</c:v>
                </c:pt>
                <c:pt idx="335">
                  <c:v>315</c:v>
                </c:pt>
                <c:pt idx="336">
                  <c:v>327</c:v>
                </c:pt>
                <c:pt idx="337">
                  <c:v>1251</c:v>
                </c:pt>
                <c:pt idx="338">
                  <c:v>1006</c:v>
                </c:pt>
                <c:pt idx="339">
                  <c:v>1305</c:v>
                </c:pt>
                <c:pt idx="340">
                  <c:v>1049</c:v>
                </c:pt>
                <c:pt idx="341">
                  <c:v>498</c:v>
                </c:pt>
                <c:pt idx="342">
                  <c:v>422</c:v>
                </c:pt>
                <c:pt idx="343">
                  <c:v>620</c:v>
                </c:pt>
                <c:pt idx="344">
                  <c:v>575</c:v>
                </c:pt>
                <c:pt idx="345">
                  <c:v>533</c:v>
                </c:pt>
                <c:pt idx="346">
                  <c:v>1238</c:v>
                </c:pt>
                <c:pt idx="347">
                  <c:v>843</c:v>
                </c:pt>
                <c:pt idx="348">
                  <c:v>543</c:v>
                </c:pt>
                <c:pt idx="349">
                  <c:v>658</c:v>
                </c:pt>
                <c:pt idx="350">
                  <c:v>988</c:v>
                </c:pt>
                <c:pt idx="351">
                  <c:v>901</c:v>
                </c:pt>
                <c:pt idx="352">
                  <c:v>1133</c:v>
                </c:pt>
                <c:pt idx="353">
                  <c:v>481</c:v>
                </c:pt>
                <c:pt idx="354">
                  <c:v>287</c:v>
                </c:pt>
                <c:pt idx="355">
                  <c:v>215</c:v>
                </c:pt>
                <c:pt idx="356">
                  <c:v>291</c:v>
                </c:pt>
                <c:pt idx="357">
                  <c:v>242</c:v>
                </c:pt>
                <c:pt idx="358">
                  <c:v>108</c:v>
                </c:pt>
                <c:pt idx="359">
                  <c:v>151</c:v>
                </c:pt>
                <c:pt idx="360">
                  <c:v>498</c:v>
                </c:pt>
                <c:pt idx="361">
                  <c:v>348</c:v>
                </c:pt>
                <c:pt idx="362">
                  <c:v>291</c:v>
                </c:pt>
                <c:pt idx="363">
                  <c:v>215</c:v>
                </c:pt>
                <c:pt idx="364">
                  <c:v>445</c:v>
                </c:pt>
              </c:numCache>
            </c:numRef>
          </c:val>
          <c:smooth val="0"/>
          <c:extLst>
            <c:ext xmlns:c16="http://schemas.microsoft.com/office/drawing/2014/chart" uri="{C3380CC4-5D6E-409C-BE32-E72D297353CC}">
              <c16:uniqueId val="{00000000-CDAF-4AA3-A777-C8940B303F46}"/>
            </c:ext>
          </c:extLst>
        </c:ser>
        <c:dLbls>
          <c:showLegendKey val="0"/>
          <c:showVal val="0"/>
          <c:showCatName val="0"/>
          <c:showSerName val="0"/>
          <c:showPercent val="0"/>
          <c:showBubbleSize val="0"/>
        </c:dLbls>
        <c:smooth val="0"/>
        <c:axId val="283267504"/>
        <c:axId val="283269144"/>
      </c:lineChart>
      <c:catAx>
        <c:axId val="283267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269144"/>
        <c:crosses val="autoZero"/>
        <c:auto val="1"/>
        <c:lblAlgn val="ctr"/>
        <c:lblOffset val="100"/>
        <c:noMultiLvlLbl val="0"/>
      </c:catAx>
      <c:valAx>
        <c:axId val="283269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267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Kultur</c:v>
                </c:pt>
              </c:strCache>
            </c:strRef>
          </c:tx>
          <c:spPr>
            <a:ln w="28575" cap="rnd">
              <a:solidFill>
                <a:schemeClr val="accent1"/>
              </a:solidFill>
              <a:round/>
            </a:ln>
            <a:effectLst/>
          </c:spPr>
          <c:marker>
            <c:symbol val="none"/>
          </c:marker>
          <c:cat>
            <c:strRef>
              <c:f>Sheet1!$A$2:$A$366</c:f>
              <c:strCache>
                <c:ptCount val="365"/>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pt idx="361">
                  <c:v>28.12.2018</c:v>
                </c:pt>
                <c:pt idx="362">
                  <c:v>29.12.2018</c:v>
                </c:pt>
                <c:pt idx="363">
                  <c:v>30.12.2018</c:v>
                </c:pt>
                <c:pt idx="364">
                  <c:v>31.12.2018</c:v>
                </c:pt>
              </c:strCache>
            </c:strRef>
          </c:cat>
          <c:val>
            <c:numRef>
              <c:f>Sheet1!$B$2:$B$366</c:f>
              <c:numCache>
                <c:formatCode>General</c:formatCode>
                <c:ptCount val="365"/>
                <c:pt idx="0">
                  <c:v>208</c:v>
                </c:pt>
                <c:pt idx="1">
                  <c:v>1227</c:v>
                </c:pt>
                <c:pt idx="2">
                  <c:v>700</c:v>
                </c:pt>
                <c:pt idx="3">
                  <c:v>251</c:v>
                </c:pt>
                <c:pt idx="4">
                  <c:v>201</c:v>
                </c:pt>
                <c:pt idx="5">
                  <c:v>219</c:v>
                </c:pt>
                <c:pt idx="6">
                  <c:v>384</c:v>
                </c:pt>
                <c:pt idx="7">
                  <c:v>224</c:v>
                </c:pt>
                <c:pt idx="8">
                  <c:v>116</c:v>
                </c:pt>
                <c:pt idx="9">
                  <c:v>110</c:v>
                </c:pt>
                <c:pt idx="10">
                  <c:v>379</c:v>
                </c:pt>
                <c:pt idx="11">
                  <c:v>546</c:v>
                </c:pt>
                <c:pt idx="12">
                  <c:v>426</c:v>
                </c:pt>
                <c:pt idx="13">
                  <c:v>1268</c:v>
                </c:pt>
                <c:pt idx="14">
                  <c:v>4035</c:v>
                </c:pt>
                <c:pt idx="15">
                  <c:v>1997</c:v>
                </c:pt>
                <c:pt idx="16">
                  <c:v>1011</c:v>
                </c:pt>
                <c:pt idx="17">
                  <c:v>460</c:v>
                </c:pt>
                <c:pt idx="18">
                  <c:v>376</c:v>
                </c:pt>
                <c:pt idx="19">
                  <c:v>457</c:v>
                </c:pt>
                <c:pt idx="20">
                  <c:v>216</c:v>
                </c:pt>
                <c:pt idx="21">
                  <c:v>592</c:v>
                </c:pt>
                <c:pt idx="22">
                  <c:v>462</c:v>
                </c:pt>
                <c:pt idx="23">
                  <c:v>178</c:v>
                </c:pt>
                <c:pt idx="24">
                  <c:v>357</c:v>
                </c:pt>
                <c:pt idx="25">
                  <c:v>401</c:v>
                </c:pt>
                <c:pt idx="26">
                  <c:v>149</c:v>
                </c:pt>
                <c:pt idx="27">
                  <c:v>96</c:v>
                </c:pt>
                <c:pt idx="28">
                  <c:v>653</c:v>
                </c:pt>
                <c:pt idx="29">
                  <c:v>482</c:v>
                </c:pt>
                <c:pt idx="30">
                  <c:v>202</c:v>
                </c:pt>
                <c:pt idx="31">
                  <c:v>89</c:v>
                </c:pt>
                <c:pt idx="32">
                  <c:v>81</c:v>
                </c:pt>
                <c:pt idx="33">
                  <c:v>56</c:v>
                </c:pt>
                <c:pt idx="34">
                  <c:v>60</c:v>
                </c:pt>
                <c:pt idx="35">
                  <c:v>530</c:v>
                </c:pt>
                <c:pt idx="36">
                  <c:v>212</c:v>
                </c:pt>
                <c:pt idx="37">
                  <c:v>347</c:v>
                </c:pt>
                <c:pt idx="38">
                  <c:v>506</c:v>
                </c:pt>
                <c:pt idx="39">
                  <c:v>193</c:v>
                </c:pt>
                <c:pt idx="40">
                  <c:v>110</c:v>
                </c:pt>
                <c:pt idx="41">
                  <c:v>61</c:v>
                </c:pt>
                <c:pt idx="42">
                  <c:v>510</c:v>
                </c:pt>
                <c:pt idx="43">
                  <c:v>701</c:v>
                </c:pt>
                <c:pt idx="44">
                  <c:v>951</c:v>
                </c:pt>
                <c:pt idx="45">
                  <c:v>434</c:v>
                </c:pt>
                <c:pt idx="46">
                  <c:v>165</c:v>
                </c:pt>
                <c:pt idx="47">
                  <c:v>106</c:v>
                </c:pt>
                <c:pt idx="48">
                  <c:v>94</c:v>
                </c:pt>
                <c:pt idx="49">
                  <c:v>129</c:v>
                </c:pt>
                <c:pt idx="50">
                  <c:v>80</c:v>
                </c:pt>
                <c:pt idx="51">
                  <c:v>33</c:v>
                </c:pt>
                <c:pt idx="52">
                  <c:v>211</c:v>
                </c:pt>
                <c:pt idx="53">
                  <c:v>340</c:v>
                </c:pt>
                <c:pt idx="54">
                  <c:v>734</c:v>
                </c:pt>
                <c:pt idx="55">
                  <c:v>229</c:v>
                </c:pt>
                <c:pt idx="56">
                  <c:v>436</c:v>
                </c:pt>
                <c:pt idx="57">
                  <c:v>292</c:v>
                </c:pt>
                <c:pt idx="58">
                  <c:v>669</c:v>
                </c:pt>
                <c:pt idx="59">
                  <c:v>359</c:v>
                </c:pt>
                <c:pt idx="60">
                  <c:v>936</c:v>
                </c:pt>
                <c:pt idx="61">
                  <c:v>270</c:v>
                </c:pt>
                <c:pt idx="62">
                  <c:v>211</c:v>
                </c:pt>
                <c:pt idx="63">
                  <c:v>793</c:v>
                </c:pt>
                <c:pt idx="64">
                  <c:v>437</c:v>
                </c:pt>
                <c:pt idx="65">
                  <c:v>584</c:v>
                </c:pt>
                <c:pt idx="66">
                  <c:v>312</c:v>
                </c:pt>
                <c:pt idx="67">
                  <c:v>356</c:v>
                </c:pt>
                <c:pt idx="68">
                  <c:v>758</c:v>
                </c:pt>
                <c:pt idx="69">
                  <c:v>310</c:v>
                </c:pt>
                <c:pt idx="70">
                  <c:v>424</c:v>
                </c:pt>
                <c:pt idx="71">
                  <c:v>1061</c:v>
                </c:pt>
                <c:pt idx="72">
                  <c:v>352</c:v>
                </c:pt>
                <c:pt idx="73">
                  <c:v>233</c:v>
                </c:pt>
                <c:pt idx="74">
                  <c:v>128</c:v>
                </c:pt>
                <c:pt idx="75">
                  <c:v>58</c:v>
                </c:pt>
                <c:pt idx="76">
                  <c:v>51</c:v>
                </c:pt>
                <c:pt idx="77">
                  <c:v>788</c:v>
                </c:pt>
                <c:pt idx="78">
                  <c:v>456</c:v>
                </c:pt>
                <c:pt idx="79">
                  <c:v>241</c:v>
                </c:pt>
                <c:pt idx="80">
                  <c:v>105</c:v>
                </c:pt>
                <c:pt idx="81">
                  <c:v>75</c:v>
                </c:pt>
                <c:pt idx="82">
                  <c:v>225</c:v>
                </c:pt>
                <c:pt idx="83">
                  <c:v>136</c:v>
                </c:pt>
                <c:pt idx="84">
                  <c:v>130</c:v>
                </c:pt>
                <c:pt idx="85">
                  <c:v>1022</c:v>
                </c:pt>
                <c:pt idx="86">
                  <c:v>681</c:v>
                </c:pt>
                <c:pt idx="87">
                  <c:v>120</c:v>
                </c:pt>
                <c:pt idx="88">
                  <c:v>88</c:v>
                </c:pt>
                <c:pt idx="89">
                  <c:v>45</c:v>
                </c:pt>
                <c:pt idx="90">
                  <c:v>27</c:v>
                </c:pt>
                <c:pt idx="91">
                  <c:v>58</c:v>
                </c:pt>
                <c:pt idx="92">
                  <c:v>29</c:v>
                </c:pt>
                <c:pt idx="93">
                  <c:v>105</c:v>
                </c:pt>
                <c:pt idx="94">
                  <c:v>129</c:v>
                </c:pt>
                <c:pt idx="95">
                  <c:v>342</c:v>
                </c:pt>
                <c:pt idx="96">
                  <c:v>124</c:v>
                </c:pt>
                <c:pt idx="97">
                  <c:v>69</c:v>
                </c:pt>
                <c:pt idx="98">
                  <c:v>52</c:v>
                </c:pt>
                <c:pt idx="99">
                  <c:v>224</c:v>
                </c:pt>
                <c:pt idx="100">
                  <c:v>114</c:v>
                </c:pt>
                <c:pt idx="101">
                  <c:v>197</c:v>
                </c:pt>
                <c:pt idx="102">
                  <c:v>435</c:v>
                </c:pt>
                <c:pt idx="103">
                  <c:v>183</c:v>
                </c:pt>
                <c:pt idx="104">
                  <c:v>152</c:v>
                </c:pt>
                <c:pt idx="105">
                  <c:v>77</c:v>
                </c:pt>
                <c:pt idx="106">
                  <c:v>161</c:v>
                </c:pt>
                <c:pt idx="107">
                  <c:v>215</c:v>
                </c:pt>
                <c:pt idx="108">
                  <c:v>389</c:v>
                </c:pt>
                <c:pt idx="109">
                  <c:v>664</c:v>
                </c:pt>
                <c:pt idx="110">
                  <c:v>233</c:v>
                </c:pt>
                <c:pt idx="111">
                  <c:v>131</c:v>
                </c:pt>
                <c:pt idx="112">
                  <c:v>80</c:v>
                </c:pt>
                <c:pt idx="113">
                  <c:v>77</c:v>
                </c:pt>
                <c:pt idx="114">
                  <c:v>951</c:v>
                </c:pt>
                <c:pt idx="115">
                  <c:v>725</c:v>
                </c:pt>
                <c:pt idx="116">
                  <c:v>340</c:v>
                </c:pt>
                <c:pt idx="117">
                  <c:v>315</c:v>
                </c:pt>
                <c:pt idx="118">
                  <c:v>122</c:v>
                </c:pt>
                <c:pt idx="119">
                  <c:v>163</c:v>
                </c:pt>
                <c:pt idx="120">
                  <c:v>92</c:v>
                </c:pt>
                <c:pt idx="121">
                  <c:v>509</c:v>
                </c:pt>
                <c:pt idx="122">
                  <c:v>391</c:v>
                </c:pt>
                <c:pt idx="123">
                  <c:v>426</c:v>
                </c:pt>
                <c:pt idx="124">
                  <c:v>126</c:v>
                </c:pt>
                <c:pt idx="125">
                  <c:v>56</c:v>
                </c:pt>
                <c:pt idx="126">
                  <c:v>816</c:v>
                </c:pt>
                <c:pt idx="127">
                  <c:v>363</c:v>
                </c:pt>
                <c:pt idx="128">
                  <c:v>326</c:v>
                </c:pt>
                <c:pt idx="129">
                  <c:v>369</c:v>
                </c:pt>
                <c:pt idx="130">
                  <c:v>191</c:v>
                </c:pt>
                <c:pt idx="131">
                  <c:v>88</c:v>
                </c:pt>
                <c:pt idx="132">
                  <c:v>49</c:v>
                </c:pt>
                <c:pt idx="133">
                  <c:v>24</c:v>
                </c:pt>
                <c:pt idx="134">
                  <c:v>639</c:v>
                </c:pt>
                <c:pt idx="135">
                  <c:v>506</c:v>
                </c:pt>
                <c:pt idx="136">
                  <c:v>447</c:v>
                </c:pt>
                <c:pt idx="137">
                  <c:v>151</c:v>
                </c:pt>
                <c:pt idx="138">
                  <c:v>67</c:v>
                </c:pt>
                <c:pt idx="139">
                  <c:v>42</c:v>
                </c:pt>
                <c:pt idx="140">
                  <c:v>37</c:v>
                </c:pt>
                <c:pt idx="141">
                  <c:v>100</c:v>
                </c:pt>
                <c:pt idx="142">
                  <c:v>510</c:v>
                </c:pt>
                <c:pt idx="143">
                  <c:v>332</c:v>
                </c:pt>
                <c:pt idx="144">
                  <c:v>114</c:v>
                </c:pt>
                <c:pt idx="145">
                  <c:v>60</c:v>
                </c:pt>
                <c:pt idx="146">
                  <c:v>53</c:v>
                </c:pt>
                <c:pt idx="147">
                  <c:v>311</c:v>
                </c:pt>
                <c:pt idx="148">
                  <c:v>793</c:v>
                </c:pt>
                <c:pt idx="149">
                  <c:v>526</c:v>
                </c:pt>
                <c:pt idx="150">
                  <c:v>527</c:v>
                </c:pt>
                <c:pt idx="151">
                  <c:v>211</c:v>
                </c:pt>
                <c:pt idx="152">
                  <c:v>104</c:v>
                </c:pt>
                <c:pt idx="153">
                  <c:v>49</c:v>
                </c:pt>
                <c:pt idx="154">
                  <c:v>359</c:v>
                </c:pt>
                <c:pt idx="155">
                  <c:v>408</c:v>
                </c:pt>
                <c:pt idx="156">
                  <c:v>167</c:v>
                </c:pt>
                <c:pt idx="157">
                  <c:v>243</c:v>
                </c:pt>
                <c:pt idx="158">
                  <c:v>99</c:v>
                </c:pt>
                <c:pt idx="159">
                  <c:v>183</c:v>
                </c:pt>
                <c:pt idx="160">
                  <c:v>99</c:v>
                </c:pt>
                <c:pt idx="161">
                  <c:v>101</c:v>
                </c:pt>
                <c:pt idx="162">
                  <c:v>234</c:v>
                </c:pt>
                <c:pt idx="163">
                  <c:v>63</c:v>
                </c:pt>
                <c:pt idx="164">
                  <c:v>166</c:v>
                </c:pt>
                <c:pt idx="165">
                  <c:v>89</c:v>
                </c:pt>
                <c:pt idx="166">
                  <c:v>37</c:v>
                </c:pt>
                <c:pt idx="167">
                  <c:v>42</c:v>
                </c:pt>
                <c:pt idx="168">
                  <c:v>88</c:v>
                </c:pt>
                <c:pt idx="169">
                  <c:v>449</c:v>
                </c:pt>
                <c:pt idx="170">
                  <c:v>405</c:v>
                </c:pt>
                <c:pt idx="171">
                  <c:v>237</c:v>
                </c:pt>
                <c:pt idx="172">
                  <c:v>743</c:v>
                </c:pt>
                <c:pt idx="173">
                  <c:v>280</c:v>
                </c:pt>
                <c:pt idx="174">
                  <c:v>110</c:v>
                </c:pt>
                <c:pt idx="175">
                  <c:v>308</c:v>
                </c:pt>
                <c:pt idx="176">
                  <c:v>118</c:v>
                </c:pt>
                <c:pt idx="177">
                  <c:v>132</c:v>
                </c:pt>
                <c:pt idx="178">
                  <c:v>162</c:v>
                </c:pt>
                <c:pt idx="179">
                  <c:v>291</c:v>
                </c:pt>
                <c:pt idx="180">
                  <c:v>118</c:v>
                </c:pt>
                <c:pt idx="181">
                  <c:v>83</c:v>
                </c:pt>
                <c:pt idx="182">
                  <c:v>111</c:v>
                </c:pt>
                <c:pt idx="183">
                  <c:v>100</c:v>
                </c:pt>
                <c:pt idx="184">
                  <c:v>1175</c:v>
                </c:pt>
                <c:pt idx="185">
                  <c:v>934</c:v>
                </c:pt>
                <c:pt idx="186">
                  <c:v>555</c:v>
                </c:pt>
                <c:pt idx="187">
                  <c:v>1042</c:v>
                </c:pt>
                <c:pt idx="188">
                  <c:v>713</c:v>
                </c:pt>
                <c:pt idx="189">
                  <c:v>485</c:v>
                </c:pt>
                <c:pt idx="190">
                  <c:v>557</c:v>
                </c:pt>
                <c:pt idx="191">
                  <c:v>472</c:v>
                </c:pt>
                <c:pt idx="192">
                  <c:v>414</c:v>
                </c:pt>
                <c:pt idx="193">
                  <c:v>1421</c:v>
                </c:pt>
                <c:pt idx="194">
                  <c:v>771</c:v>
                </c:pt>
                <c:pt idx="195">
                  <c:v>572</c:v>
                </c:pt>
                <c:pt idx="196">
                  <c:v>897</c:v>
                </c:pt>
                <c:pt idx="197">
                  <c:v>1753</c:v>
                </c:pt>
                <c:pt idx="198">
                  <c:v>1326</c:v>
                </c:pt>
                <c:pt idx="199">
                  <c:v>1041</c:v>
                </c:pt>
                <c:pt idx="200">
                  <c:v>976</c:v>
                </c:pt>
                <c:pt idx="201">
                  <c:v>681</c:v>
                </c:pt>
                <c:pt idx="202">
                  <c:v>1126</c:v>
                </c:pt>
                <c:pt idx="203">
                  <c:v>2036</c:v>
                </c:pt>
                <c:pt idx="204">
                  <c:v>1433</c:v>
                </c:pt>
                <c:pt idx="205">
                  <c:v>3293</c:v>
                </c:pt>
                <c:pt idx="206">
                  <c:v>1748</c:v>
                </c:pt>
                <c:pt idx="207">
                  <c:v>1270</c:v>
                </c:pt>
                <c:pt idx="208">
                  <c:v>913</c:v>
                </c:pt>
                <c:pt idx="209">
                  <c:v>423</c:v>
                </c:pt>
                <c:pt idx="210">
                  <c:v>1428</c:v>
                </c:pt>
                <c:pt idx="211">
                  <c:v>694</c:v>
                </c:pt>
                <c:pt idx="212">
                  <c:v>206</c:v>
                </c:pt>
                <c:pt idx="213">
                  <c:v>502</c:v>
                </c:pt>
                <c:pt idx="214">
                  <c:v>734</c:v>
                </c:pt>
                <c:pt idx="215">
                  <c:v>1136</c:v>
                </c:pt>
                <c:pt idx="216">
                  <c:v>945</c:v>
                </c:pt>
                <c:pt idx="217">
                  <c:v>599</c:v>
                </c:pt>
                <c:pt idx="218">
                  <c:v>556</c:v>
                </c:pt>
                <c:pt idx="219">
                  <c:v>1099</c:v>
                </c:pt>
                <c:pt idx="220">
                  <c:v>803</c:v>
                </c:pt>
                <c:pt idx="221">
                  <c:v>359</c:v>
                </c:pt>
                <c:pt idx="222">
                  <c:v>267</c:v>
                </c:pt>
                <c:pt idx="223">
                  <c:v>992</c:v>
                </c:pt>
                <c:pt idx="224">
                  <c:v>1488</c:v>
                </c:pt>
                <c:pt idx="225">
                  <c:v>1743</c:v>
                </c:pt>
                <c:pt idx="226">
                  <c:v>1301</c:v>
                </c:pt>
                <c:pt idx="227">
                  <c:v>4272</c:v>
                </c:pt>
                <c:pt idx="228">
                  <c:v>5034</c:v>
                </c:pt>
                <c:pt idx="229">
                  <c:v>4224</c:v>
                </c:pt>
                <c:pt idx="230">
                  <c:v>5190</c:v>
                </c:pt>
                <c:pt idx="231">
                  <c:v>4851</c:v>
                </c:pt>
                <c:pt idx="232">
                  <c:v>5113</c:v>
                </c:pt>
                <c:pt idx="233">
                  <c:v>1624</c:v>
                </c:pt>
                <c:pt idx="234">
                  <c:v>1383</c:v>
                </c:pt>
                <c:pt idx="235">
                  <c:v>1520</c:v>
                </c:pt>
                <c:pt idx="236">
                  <c:v>1451</c:v>
                </c:pt>
                <c:pt idx="237">
                  <c:v>1908</c:v>
                </c:pt>
                <c:pt idx="238">
                  <c:v>3935</c:v>
                </c:pt>
                <c:pt idx="239">
                  <c:v>6921</c:v>
                </c:pt>
                <c:pt idx="240">
                  <c:v>6212</c:v>
                </c:pt>
                <c:pt idx="241">
                  <c:v>5755</c:v>
                </c:pt>
                <c:pt idx="242">
                  <c:v>5648</c:v>
                </c:pt>
                <c:pt idx="243">
                  <c:v>5756</c:v>
                </c:pt>
                <c:pt idx="244">
                  <c:v>6392</c:v>
                </c:pt>
                <c:pt idx="245">
                  <c:v>8454</c:v>
                </c:pt>
                <c:pt idx="246">
                  <c:v>6634</c:v>
                </c:pt>
                <c:pt idx="247">
                  <c:v>6940</c:v>
                </c:pt>
                <c:pt idx="248">
                  <c:v>5892</c:v>
                </c:pt>
                <c:pt idx="249">
                  <c:v>5294</c:v>
                </c:pt>
                <c:pt idx="250">
                  <c:v>5136</c:v>
                </c:pt>
                <c:pt idx="251">
                  <c:v>4984</c:v>
                </c:pt>
                <c:pt idx="252">
                  <c:v>6066</c:v>
                </c:pt>
                <c:pt idx="253">
                  <c:v>5282</c:v>
                </c:pt>
                <c:pt idx="254">
                  <c:v>5472</c:v>
                </c:pt>
                <c:pt idx="255">
                  <c:v>6081</c:v>
                </c:pt>
                <c:pt idx="256">
                  <c:v>8197</c:v>
                </c:pt>
                <c:pt idx="257">
                  <c:v>4160</c:v>
                </c:pt>
                <c:pt idx="258">
                  <c:v>577</c:v>
                </c:pt>
                <c:pt idx="259">
                  <c:v>2716</c:v>
                </c:pt>
                <c:pt idx="260">
                  <c:v>2834</c:v>
                </c:pt>
                <c:pt idx="261">
                  <c:v>1049</c:v>
                </c:pt>
                <c:pt idx="262">
                  <c:v>448</c:v>
                </c:pt>
                <c:pt idx="263">
                  <c:v>464</c:v>
                </c:pt>
                <c:pt idx="264">
                  <c:v>482</c:v>
                </c:pt>
                <c:pt idx="265">
                  <c:v>592</c:v>
                </c:pt>
                <c:pt idx="266">
                  <c:v>1409</c:v>
                </c:pt>
                <c:pt idx="267">
                  <c:v>1329</c:v>
                </c:pt>
                <c:pt idx="268">
                  <c:v>2520</c:v>
                </c:pt>
                <c:pt idx="269">
                  <c:v>1113</c:v>
                </c:pt>
                <c:pt idx="270">
                  <c:v>1125</c:v>
                </c:pt>
                <c:pt idx="271">
                  <c:v>874</c:v>
                </c:pt>
                <c:pt idx="272">
                  <c:v>286</c:v>
                </c:pt>
                <c:pt idx="273">
                  <c:v>163</c:v>
                </c:pt>
                <c:pt idx="274">
                  <c:v>631</c:v>
                </c:pt>
                <c:pt idx="275">
                  <c:v>595</c:v>
                </c:pt>
                <c:pt idx="276">
                  <c:v>564</c:v>
                </c:pt>
                <c:pt idx="277">
                  <c:v>327</c:v>
                </c:pt>
                <c:pt idx="278">
                  <c:v>161</c:v>
                </c:pt>
                <c:pt idx="279">
                  <c:v>110</c:v>
                </c:pt>
                <c:pt idx="280">
                  <c:v>140</c:v>
                </c:pt>
                <c:pt idx="281">
                  <c:v>3204</c:v>
                </c:pt>
                <c:pt idx="282">
                  <c:v>1785</c:v>
                </c:pt>
                <c:pt idx="283">
                  <c:v>1593</c:v>
                </c:pt>
                <c:pt idx="284">
                  <c:v>1542</c:v>
                </c:pt>
                <c:pt idx="285">
                  <c:v>839</c:v>
                </c:pt>
                <c:pt idx="286">
                  <c:v>517</c:v>
                </c:pt>
                <c:pt idx="287">
                  <c:v>936</c:v>
                </c:pt>
                <c:pt idx="288">
                  <c:v>517</c:v>
                </c:pt>
                <c:pt idx="289">
                  <c:v>2570</c:v>
                </c:pt>
                <c:pt idx="290">
                  <c:v>3056</c:v>
                </c:pt>
                <c:pt idx="291">
                  <c:v>2000</c:v>
                </c:pt>
                <c:pt idx="292">
                  <c:v>1098</c:v>
                </c:pt>
                <c:pt idx="293">
                  <c:v>641</c:v>
                </c:pt>
                <c:pt idx="294">
                  <c:v>421</c:v>
                </c:pt>
                <c:pt idx="295">
                  <c:v>275</c:v>
                </c:pt>
                <c:pt idx="296">
                  <c:v>993</c:v>
                </c:pt>
                <c:pt idx="297">
                  <c:v>875</c:v>
                </c:pt>
                <c:pt idx="298">
                  <c:v>454</c:v>
                </c:pt>
                <c:pt idx="299">
                  <c:v>262</c:v>
                </c:pt>
                <c:pt idx="300">
                  <c:v>358</c:v>
                </c:pt>
                <c:pt idx="301">
                  <c:v>883</c:v>
                </c:pt>
                <c:pt idx="302">
                  <c:v>929</c:v>
                </c:pt>
                <c:pt idx="303">
                  <c:v>1065</c:v>
                </c:pt>
                <c:pt idx="304">
                  <c:v>1176</c:v>
                </c:pt>
                <c:pt idx="305">
                  <c:v>367</c:v>
                </c:pt>
                <c:pt idx="306">
                  <c:v>263</c:v>
                </c:pt>
                <c:pt idx="307">
                  <c:v>158</c:v>
                </c:pt>
                <c:pt idx="308">
                  <c:v>115</c:v>
                </c:pt>
                <c:pt idx="309">
                  <c:v>1445</c:v>
                </c:pt>
                <c:pt idx="310">
                  <c:v>1019</c:v>
                </c:pt>
                <c:pt idx="311">
                  <c:v>1045</c:v>
                </c:pt>
                <c:pt idx="312">
                  <c:v>1010</c:v>
                </c:pt>
                <c:pt idx="313">
                  <c:v>510</c:v>
                </c:pt>
                <c:pt idx="314">
                  <c:v>356</c:v>
                </c:pt>
                <c:pt idx="315">
                  <c:v>267</c:v>
                </c:pt>
                <c:pt idx="316">
                  <c:v>350</c:v>
                </c:pt>
                <c:pt idx="317">
                  <c:v>404</c:v>
                </c:pt>
                <c:pt idx="318">
                  <c:v>667</c:v>
                </c:pt>
                <c:pt idx="319">
                  <c:v>904</c:v>
                </c:pt>
                <c:pt idx="320">
                  <c:v>263</c:v>
                </c:pt>
                <c:pt idx="321">
                  <c:v>132</c:v>
                </c:pt>
                <c:pt idx="322">
                  <c:v>456</c:v>
                </c:pt>
                <c:pt idx="323">
                  <c:v>600</c:v>
                </c:pt>
                <c:pt idx="324">
                  <c:v>657</c:v>
                </c:pt>
                <c:pt idx="325">
                  <c:v>1073</c:v>
                </c:pt>
                <c:pt idx="326">
                  <c:v>348</c:v>
                </c:pt>
                <c:pt idx="327">
                  <c:v>188</c:v>
                </c:pt>
                <c:pt idx="328">
                  <c:v>175</c:v>
                </c:pt>
                <c:pt idx="329">
                  <c:v>612</c:v>
                </c:pt>
                <c:pt idx="330">
                  <c:v>814</c:v>
                </c:pt>
                <c:pt idx="331">
                  <c:v>2068</c:v>
                </c:pt>
                <c:pt idx="332">
                  <c:v>1730</c:v>
                </c:pt>
                <c:pt idx="333">
                  <c:v>432</c:v>
                </c:pt>
                <c:pt idx="334">
                  <c:v>1335</c:v>
                </c:pt>
                <c:pt idx="335">
                  <c:v>699</c:v>
                </c:pt>
                <c:pt idx="336">
                  <c:v>681</c:v>
                </c:pt>
                <c:pt idx="337">
                  <c:v>1241</c:v>
                </c:pt>
                <c:pt idx="338">
                  <c:v>1668</c:v>
                </c:pt>
                <c:pt idx="339">
                  <c:v>2888</c:v>
                </c:pt>
                <c:pt idx="340">
                  <c:v>1272</c:v>
                </c:pt>
                <c:pt idx="341">
                  <c:v>818</c:v>
                </c:pt>
                <c:pt idx="342">
                  <c:v>646</c:v>
                </c:pt>
                <c:pt idx="343">
                  <c:v>536</c:v>
                </c:pt>
                <c:pt idx="344">
                  <c:v>712</c:v>
                </c:pt>
                <c:pt idx="345">
                  <c:v>545</c:v>
                </c:pt>
                <c:pt idx="346">
                  <c:v>1773</c:v>
                </c:pt>
                <c:pt idx="347">
                  <c:v>2046</c:v>
                </c:pt>
                <c:pt idx="348">
                  <c:v>1786</c:v>
                </c:pt>
                <c:pt idx="349">
                  <c:v>1157</c:v>
                </c:pt>
                <c:pt idx="350">
                  <c:v>567</c:v>
                </c:pt>
                <c:pt idx="351">
                  <c:v>550</c:v>
                </c:pt>
                <c:pt idx="352">
                  <c:v>731</c:v>
                </c:pt>
                <c:pt idx="353">
                  <c:v>329</c:v>
                </c:pt>
                <c:pt idx="354">
                  <c:v>105</c:v>
                </c:pt>
                <c:pt idx="355">
                  <c:v>75</c:v>
                </c:pt>
                <c:pt idx="356">
                  <c:v>51</c:v>
                </c:pt>
                <c:pt idx="357">
                  <c:v>417</c:v>
                </c:pt>
                <c:pt idx="358">
                  <c:v>138</c:v>
                </c:pt>
                <c:pt idx="359">
                  <c:v>100</c:v>
                </c:pt>
                <c:pt idx="360">
                  <c:v>42</c:v>
                </c:pt>
                <c:pt idx="361">
                  <c:v>37</c:v>
                </c:pt>
                <c:pt idx="362">
                  <c:v>634</c:v>
                </c:pt>
                <c:pt idx="363">
                  <c:v>298</c:v>
                </c:pt>
                <c:pt idx="364">
                  <c:v>84</c:v>
                </c:pt>
              </c:numCache>
            </c:numRef>
          </c:val>
          <c:smooth val="0"/>
          <c:extLst>
            <c:ext xmlns:c16="http://schemas.microsoft.com/office/drawing/2014/chart" uri="{C3380CC4-5D6E-409C-BE32-E72D297353CC}">
              <c16:uniqueId val="{00000000-5AD0-49AF-BC4B-881C4086ADB5}"/>
            </c:ext>
          </c:extLst>
        </c:ser>
        <c:dLbls>
          <c:showLegendKey val="0"/>
          <c:showVal val="0"/>
          <c:showCatName val="0"/>
          <c:showSerName val="0"/>
          <c:showPercent val="0"/>
          <c:showBubbleSize val="0"/>
        </c:dLbls>
        <c:smooth val="0"/>
        <c:axId val="173283320"/>
        <c:axId val="173277088"/>
      </c:lineChart>
      <c:catAx>
        <c:axId val="173283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3277088"/>
        <c:crosses val="autoZero"/>
        <c:auto val="1"/>
        <c:lblAlgn val="ctr"/>
        <c:lblOffset val="100"/>
        <c:noMultiLvlLbl val="0"/>
      </c:catAx>
      <c:valAx>
        <c:axId val="173277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3283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NDR Kultur</c:v>
                </c:pt>
              </c:strCache>
            </c:strRef>
          </c:cat>
          <c:val>
            <c:numRef>
              <c:f>Sheet1!$B$2</c:f>
              <c:numCache>
                <c:formatCode>General</c:formatCode>
                <c:ptCount val="1"/>
                <c:pt idx="0">
                  <c:v>474</c:v>
                </c:pt>
              </c:numCache>
            </c:numRef>
          </c:val>
          <c:extLst>
            <c:ext xmlns:c16="http://schemas.microsoft.com/office/drawing/2014/chart" uri="{C3380CC4-5D6E-409C-BE32-E72D297353CC}">
              <c16:uniqueId val="{00000000-6F20-48E8-9BE5-A56DFE759B0E}"/>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NDR Kultur</c:v>
                </c:pt>
              </c:strCache>
            </c:strRef>
          </c:cat>
          <c:val>
            <c:numRef>
              <c:f>Sheet1!$C$2</c:f>
              <c:numCache>
                <c:formatCode>General</c:formatCode>
                <c:ptCount val="1"/>
                <c:pt idx="0">
                  <c:v>608</c:v>
                </c:pt>
              </c:numCache>
            </c:numRef>
          </c:val>
          <c:extLst>
            <c:ext xmlns:c16="http://schemas.microsoft.com/office/drawing/2014/chart" uri="{C3380CC4-5D6E-409C-BE32-E72D297353CC}">
              <c16:uniqueId val="{00000001-6F20-48E8-9BE5-A56DFE759B0E}"/>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NDR Kultur</c:v>
                </c:pt>
              </c:strCache>
            </c:strRef>
          </c:cat>
          <c:val>
            <c:numRef>
              <c:f>Sheet1!$D$2</c:f>
              <c:numCache>
                <c:formatCode>General</c:formatCode>
                <c:ptCount val="1"/>
                <c:pt idx="0">
                  <c:v>4</c:v>
                </c:pt>
              </c:numCache>
            </c:numRef>
          </c:val>
          <c:extLst>
            <c:ext xmlns:c16="http://schemas.microsoft.com/office/drawing/2014/chart" uri="{C3380CC4-5D6E-409C-BE32-E72D297353CC}">
              <c16:uniqueId val="{00000002-6F20-48E8-9BE5-A56DFE759B0E}"/>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NDR Kultur</c:v>
                </c:pt>
              </c:strCache>
            </c:strRef>
          </c:cat>
          <c:val>
            <c:numRef>
              <c:f>Sheet1!$E$2</c:f>
              <c:numCache>
                <c:formatCode>General</c:formatCode>
                <c:ptCount val="1"/>
                <c:pt idx="0">
                  <c:v>365</c:v>
                </c:pt>
              </c:numCache>
            </c:numRef>
          </c:val>
          <c:extLst>
            <c:ext xmlns:c16="http://schemas.microsoft.com/office/drawing/2014/chart" uri="{C3380CC4-5D6E-409C-BE32-E72D297353CC}">
              <c16:uniqueId val="{00000003-6F20-48E8-9BE5-A56DFE759B0E}"/>
            </c:ext>
          </c:extLst>
        </c:ser>
        <c:dLbls>
          <c:showLegendKey val="0"/>
          <c:showVal val="0"/>
          <c:showCatName val="0"/>
          <c:showSerName val="0"/>
          <c:showPercent val="0"/>
          <c:showBubbleSize val="0"/>
        </c:dLbls>
        <c:gapWidth val="150"/>
        <c:overlap val="100"/>
        <c:axId val="347753784"/>
        <c:axId val="347756736"/>
      </c:barChart>
      <c:catAx>
        <c:axId val="347753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756736"/>
        <c:crosses val="autoZero"/>
        <c:auto val="1"/>
        <c:lblAlgn val="ctr"/>
        <c:lblOffset val="100"/>
        <c:noMultiLvlLbl val="0"/>
      </c:catAx>
      <c:valAx>
        <c:axId val="3477567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753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8D063-19DA-4A46-9822-BA94725E3B75}"/>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7E236CBF-BA5C-481B-9107-F5C6EC3FA9AD}"/>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2840420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3F2FA-1655-42F8-B723-635440CCFF8D}"/>
              </a:ext>
            </a:extLst>
          </p:cNvPr>
          <p:cNvSpPr>
            <a:spLocks noGrp="1"/>
          </p:cNvSpPr>
          <p:nvPr>
            <p:ph type="title"/>
          </p:nvPr>
        </p:nvSpPr>
        <p:spPr/>
        <p:txBody>
          <a:bodyPr/>
          <a:lstStyle/>
          <a:p>
            <a:r>
              <a:rPr lang="en-US"/>
              <a:t>Facebook Profil - Potenz.Reichw.,Aktive Nutzer,I-Rate,Fans | NDR Kultur</a:t>
            </a:r>
          </a:p>
        </p:txBody>
      </p:sp>
      <p:graphicFrame>
        <p:nvGraphicFramePr>
          <p:cNvPr id="5" name="Table Placeholder 4">
            <a:extLst>
              <a:ext uri="{FF2B5EF4-FFF2-40B4-BE49-F238E27FC236}">
                <a16:creationId xmlns:a16="http://schemas.microsoft.com/office/drawing/2014/main" id="{1D5F83E6-60F2-4CC1-8D1C-FC5327828C37}"/>
              </a:ext>
            </a:extLst>
          </p:cNvPr>
          <p:cNvGraphicFramePr>
            <a:graphicFrameLocks noGrp="1"/>
          </p:cNvGraphicFramePr>
          <p:nvPr>
            <p:ph type="tbl" sz="quarter" idx="13"/>
            <p:extLst>
              <p:ext uri="{D42A27DB-BD31-4B8C-83A1-F6EECF244321}">
                <p14:modId xmlns:p14="http://schemas.microsoft.com/office/powerpoint/2010/main" val="1349588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29725571"/>
                    </a:ext>
                  </a:extLst>
                </a:gridCol>
                <a:gridCol w="1645920">
                  <a:extLst>
                    <a:ext uri="{9D8B030D-6E8A-4147-A177-3AD203B41FA5}">
                      <a16:colId xmlns:a16="http://schemas.microsoft.com/office/drawing/2014/main" val="3719875963"/>
                    </a:ext>
                  </a:extLst>
                </a:gridCol>
                <a:gridCol w="1645920">
                  <a:extLst>
                    <a:ext uri="{9D8B030D-6E8A-4147-A177-3AD203B41FA5}">
                      <a16:colId xmlns:a16="http://schemas.microsoft.com/office/drawing/2014/main" val="931694606"/>
                    </a:ext>
                  </a:extLst>
                </a:gridCol>
                <a:gridCol w="1234440">
                  <a:extLst>
                    <a:ext uri="{9D8B030D-6E8A-4147-A177-3AD203B41FA5}">
                      <a16:colId xmlns:a16="http://schemas.microsoft.com/office/drawing/2014/main" val="3893926475"/>
                    </a:ext>
                  </a:extLst>
                </a:gridCol>
                <a:gridCol w="1234440">
                  <a:extLst>
                    <a:ext uri="{9D8B030D-6E8A-4147-A177-3AD203B41FA5}">
                      <a16:colId xmlns:a16="http://schemas.microsoft.com/office/drawing/2014/main" val="2450718882"/>
                    </a:ext>
                  </a:extLst>
                </a:gridCol>
                <a:gridCol w="822960">
                  <a:extLst>
                    <a:ext uri="{9D8B030D-6E8A-4147-A177-3AD203B41FA5}">
                      <a16:colId xmlns:a16="http://schemas.microsoft.com/office/drawing/2014/main" val="764019500"/>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2892676951"/>
                  </a:ext>
                </a:extLst>
              </a:tr>
              <a:tr h="370840">
                <a:tc>
                  <a:txBody>
                    <a:bodyPr/>
                    <a:lstStyle/>
                    <a:p>
                      <a:r>
                        <a:rPr lang="en-US" sz="1000"/>
                        <a:t>NDR Kultur</a:t>
                      </a:r>
                    </a:p>
                  </a:txBody>
                  <a:tcPr/>
                </a:tc>
                <a:tc>
                  <a:txBody>
                    <a:bodyPr/>
                    <a:lstStyle/>
                    <a:p>
                      <a:r>
                        <a:rPr lang="en-US" sz="1000"/>
                        <a:t>12541</a:t>
                      </a:r>
                    </a:p>
                  </a:txBody>
                  <a:tcPr/>
                </a:tc>
                <a:tc>
                  <a:txBody>
                    <a:bodyPr/>
                    <a:lstStyle/>
                    <a:p>
                      <a:r>
                        <a:rPr lang="en-US" sz="1000"/>
                        <a:t>5870</a:t>
                      </a:r>
                    </a:p>
                  </a:txBody>
                  <a:tcPr/>
                </a:tc>
                <a:tc>
                  <a:txBody>
                    <a:bodyPr/>
                    <a:lstStyle/>
                    <a:p>
                      <a:r>
                        <a:rPr lang="en-US" sz="1000"/>
                        <a:t>831</a:t>
                      </a:r>
                    </a:p>
                  </a:txBody>
                  <a:tcPr/>
                </a:tc>
                <a:tc>
                  <a:txBody>
                    <a:bodyPr/>
                    <a:lstStyle/>
                    <a:p>
                      <a:r>
                        <a:rPr lang="en-US" sz="1000"/>
                        <a:t>8.1 %</a:t>
                      </a:r>
                    </a:p>
                  </a:txBody>
                  <a:tcPr/>
                </a:tc>
                <a:tc>
                  <a:txBody>
                    <a:bodyPr/>
                    <a:lstStyle/>
                    <a:p>
                      <a:r>
                        <a:rPr lang="en-US" sz="1000"/>
                        <a:t>27654</a:t>
                      </a:r>
                    </a:p>
                  </a:txBody>
                  <a:tcPr/>
                </a:tc>
                <a:extLst>
                  <a:ext uri="{0D108BD9-81ED-4DB2-BD59-A6C34878D82A}">
                    <a16:rowId xmlns:a16="http://schemas.microsoft.com/office/drawing/2014/main" val="2550433088"/>
                  </a:ext>
                </a:extLst>
              </a:tr>
            </a:tbl>
          </a:graphicData>
        </a:graphic>
      </p:graphicFrame>
      <p:sp>
        <p:nvSpPr>
          <p:cNvPr id="4" name="Text Placeholder 3">
            <a:extLst>
              <a:ext uri="{FF2B5EF4-FFF2-40B4-BE49-F238E27FC236}">
                <a16:creationId xmlns:a16="http://schemas.microsoft.com/office/drawing/2014/main" id="{35DC1299-76DE-48FC-9E3C-7A4A8B17EDAC}"/>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8962730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ED3A3-AB4C-4BAE-A9F6-001027444410}"/>
              </a:ext>
            </a:extLst>
          </p:cNvPr>
          <p:cNvSpPr>
            <a:spLocks noGrp="1"/>
          </p:cNvSpPr>
          <p:nvPr>
            <p:ph type="title"/>
          </p:nvPr>
        </p:nvSpPr>
        <p:spPr/>
        <p:txBody>
          <a:bodyPr/>
          <a:lstStyle/>
          <a:p>
            <a:r>
              <a:rPr lang="en-US"/>
              <a:t>Facebook Anzahl Post, Reaktionen (Kommentare, Shares, Likes) - FB Insights | NDR Kultur</a:t>
            </a:r>
          </a:p>
        </p:txBody>
      </p:sp>
      <p:graphicFrame>
        <p:nvGraphicFramePr>
          <p:cNvPr id="5" name="Table Placeholder 4">
            <a:extLst>
              <a:ext uri="{FF2B5EF4-FFF2-40B4-BE49-F238E27FC236}">
                <a16:creationId xmlns:a16="http://schemas.microsoft.com/office/drawing/2014/main" id="{3BA9461F-A1A1-4BCA-A84D-262328CE95AC}"/>
              </a:ext>
            </a:extLst>
          </p:cNvPr>
          <p:cNvGraphicFramePr>
            <a:graphicFrameLocks noGrp="1"/>
          </p:cNvGraphicFramePr>
          <p:nvPr>
            <p:ph type="tbl" sz="quarter" idx="13"/>
            <p:extLst>
              <p:ext uri="{D42A27DB-BD31-4B8C-83A1-F6EECF244321}">
                <p14:modId xmlns:p14="http://schemas.microsoft.com/office/powerpoint/2010/main" val="2994041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326727557"/>
                    </a:ext>
                  </a:extLst>
                </a:gridCol>
                <a:gridCol w="1234440">
                  <a:extLst>
                    <a:ext uri="{9D8B030D-6E8A-4147-A177-3AD203B41FA5}">
                      <a16:colId xmlns:a16="http://schemas.microsoft.com/office/drawing/2014/main" val="1630359719"/>
                    </a:ext>
                  </a:extLst>
                </a:gridCol>
                <a:gridCol w="1234440">
                  <a:extLst>
                    <a:ext uri="{9D8B030D-6E8A-4147-A177-3AD203B41FA5}">
                      <a16:colId xmlns:a16="http://schemas.microsoft.com/office/drawing/2014/main" val="2031762957"/>
                    </a:ext>
                  </a:extLst>
                </a:gridCol>
                <a:gridCol w="1234440">
                  <a:extLst>
                    <a:ext uri="{9D8B030D-6E8A-4147-A177-3AD203B41FA5}">
                      <a16:colId xmlns:a16="http://schemas.microsoft.com/office/drawing/2014/main" val="2061371421"/>
                    </a:ext>
                  </a:extLst>
                </a:gridCol>
                <a:gridCol w="1234440">
                  <a:extLst>
                    <a:ext uri="{9D8B030D-6E8A-4147-A177-3AD203B41FA5}">
                      <a16:colId xmlns:a16="http://schemas.microsoft.com/office/drawing/2014/main" val="3841866113"/>
                    </a:ext>
                  </a:extLst>
                </a:gridCol>
                <a:gridCol w="1234440">
                  <a:extLst>
                    <a:ext uri="{9D8B030D-6E8A-4147-A177-3AD203B41FA5}">
                      <a16:colId xmlns:a16="http://schemas.microsoft.com/office/drawing/2014/main" val="746384835"/>
                    </a:ext>
                  </a:extLst>
                </a:gridCol>
                <a:gridCol w="822960">
                  <a:extLst>
                    <a:ext uri="{9D8B030D-6E8A-4147-A177-3AD203B41FA5}">
                      <a16:colId xmlns:a16="http://schemas.microsoft.com/office/drawing/2014/main" val="418083339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a:t>
                      </a:r>
                    </a:p>
                  </a:txBody>
                  <a:tcPr/>
                </a:tc>
                <a:tc>
                  <a:txBody>
                    <a:bodyPr/>
                    <a:lstStyle/>
                    <a:p>
                      <a:r>
                        <a:rPr lang="en-US" sz="1000"/>
                        <a:t>Shares</a:t>
                      </a:r>
                    </a:p>
                  </a:txBody>
                  <a:tcPr/>
                </a:tc>
                <a:tc>
                  <a:txBody>
                    <a:bodyPr/>
                    <a:lstStyle/>
                    <a:p>
                      <a:r>
                        <a:rPr lang="en-US" sz="1000"/>
                        <a:t>Likes insgesamt</a:t>
                      </a:r>
                    </a:p>
                  </a:txBody>
                  <a:tcPr/>
                </a:tc>
                <a:extLst>
                  <a:ext uri="{0D108BD9-81ED-4DB2-BD59-A6C34878D82A}">
                    <a16:rowId xmlns:a16="http://schemas.microsoft.com/office/drawing/2014/main" val="1085745203"/>
                  </a:ext>
                </a:extLst>
              </a:tr>
              <a:tr h="370840">
                <a:tc>
                  <a:txBody>
                    <a:bodyPr/>
                    <a:lstStyle/>
                    <a:p>
                      <a:r>
                        <a:rPr lang="en-US" sz="1000"/>
                        <a:t>NDR Kultur</a:t>
                      </a:r>
                    </a:p>
                  </a:txBody>
                  <a:tcPr/>
                </a:tc>
                <a:tc>
                  <a:txBody>
                    <a:bodyPr/>
                    <a:lstStyle/>
                    <a:p>
                      <a:r>
                        <a:rPr lang="en-US" sz="1000"/>
                        <a:t>27654</a:t>
                      </a:r>
                    </a:p>
                  </a:txBody>
                  <a:tcPr/>
                </a:tc>
                <a:tc>
                  <a:txBody>
                    <a:bodyPr/>
                    <a:lstStyle/>
                    <a:p>
                      <a:r>
                        <a:rPr lang="en-US" sz="1000"/>
                        <a:t>1451</a:t>
                      </a:r>
                    </a:p>
                  </a:txBody>
                  <a:tcPr/>
                </a:tc>
                <a:tc>
                  <a:txBody>
                    <a:bodyPr/>
                    <a:lstStyle/>
                    <a:p>
                      <a:r>
                        <a:rPr lang="en-US" sz="1000"/>
                        <a:t>46203</a:t>
                      </a:r>
                    </a:p>
                  </a:txBody>
                  <a:tcPr/>
                </a:tc>
                <a:tc>
                  <a:txBody>
                    <a:bodyPr/>
                    <a:lstStyle/>
                    <a:p>
                      <a:r>
                        <a:rPr lang="en-US" sz="1000"/>
                        <a:t>9299</a:t>
                      </a:r>
                    </a:p>
                  </a:txBody>
                  <a:tcPr/>
                </a:tc>
                <a:tc>
                  <a:txBody>
                    <a:bodyPr/>
                    <a:lstStyle/>
                    <a:p>
                      <a:r>
                        <a:rPr lang="en-US" sz="1000"/>
                        <a:t>7453</a:t>
                      </a:r>
                    </a:p>
                  </a:txBody>
                  <a:tcPr/>
                </a:tc>
                <a:tc>
                  <a:txBody>
                    <a:bodyPr/>
                    <a:lstStyle/>
                    <a:p>
                      <a:r>
                        <a:rPr lang="en-US" sz="1000"/>
                        <a:t>36243</a:t>
                      </a:r>
                    </a:p>
                  </a:txBody>
                  <a:tcPr/>
                </a:tc>
                <a:extLst>
                  <a:ext uri="{0D108BD9-81ED-4DB2-BD59-A6C34878D82A}">
                    <a16:rowId xmlns:a16="http://schemas.microsoft.com/office/drawing/2014/main" val="2691231183"/>
                  </a:ext>
                </a:extLst>
              </a:tr>
            </a:tbl>
          </a:graphicData>
        </a:graphic>
      </p:graphicFrame>
      <p:sp>
        <p:nvSpPr>
          <p:cNvPr id="4" name="Text Placeholder 3">
            <a:extLst>
              <a:ext uri="{FF2B5EF4-FFF2-40B4-BE49-F238E27FC236}">
                <a16:creationId xmlns:a16="http://schemas.microsoft.com/office/drawing/2014/main" id="{5B699058-3F9A-4965-8057-9DBAFC4250EA}"/>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7711735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F48F0-842A-4FE0-B08F-531E64C279F1}"/>
              </a:ext>
            </a:extLst>
          </p:cNvPr>
          <p:cNvSpPr>
            <a:spLocks noGrp="1"/>
          </p:cNvSpPr>
          <p:nvPr>
            <p:ph type="title"/>
          </p:nvPr>
        </p:nvSpPr>
        <p:spPr/>
        <p:txBody>
          <a:bodyPr/>
          <a:lstStyle/>
          <a:p>
            <a:r>
              <a:rPr lang="nn-NO"/>
              <a:t>Facebook Profil - Fans | NDR Kultur</a:t>
            </a:r>
            <a:endParaRPr lang="en-US"/>
          </a:p>
        </p:txBody>
      </p:sp>
      <p:graphicFrame>
        <p:nvGraphicFramePr>
          <p:cNvPr id="6" name="Chart Placeholder 5">
            <a:extLst>
              <a:ext uri="{FF2B5EF4-FFF2-40B4-BE49-F238E27FC236}">
                <a16:creationId xmlns:a16="http://schemas.microsoft.com/office/drawing/2014/main" id="{8E65C0BE-5033-429A-AE2F-C9C8EBF5D512}"/>
              </a:ext>
            </a:extLst>
          </p:cNvPr>
          <p:cNvGraphicFramePr>
            <a:graphicFrameLocks noGrp="1"/>
          </p:cNvGraphicFramePr>
          <p:nvPr>
            <p:ph type="chart" sz="quarter" idx="13"/>
            <p:extLst>
              <p:ext uri="{D42A27DB-BD31-4B8C-83A1-F6EECF244321}">
                <p14:modId xmlns:p14="http://schemas.microsoft.com/office/powerpoint/2010/main" val="33112490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DC191B-F8E1-4C9F-A03D-5930524E8EA7}"/>
              </a:ext>
            </a:extLst>
          </p:cNvPr>
          <p:cNvSpPr>
            <a:spLocks noGrp="1"/>
          </p:cNvSpPr>
          <p:nvPr>
            <p:ph type="body" sz="quarter" idx="14"/>
          </p:nvPr>
        </p:nvSpPr>
        <p:spPr/>
        <p:txBody>
          <a:bodyPr/>
          <a:lstStyle/>
          <a:p>
            <a:r>
              <a:rPr lang="en-US"/>
              <a:t>01.01.2018 - 31.12.2018</a:t>
            </a:r>
          </a:p>
        </p:txBody>
      </p:sp>
      <p:sp>
        <p:nvSpPr>
          <p:cNvPr id="5" name="Footer Placeholder 4">
            <a:extLst>
              <a:ext uri="{FF2B5EF4-FFF2-40B4-BE49-F238E27FC236}">
                <a16:creationId xmlns:a16="http://schemas.microsoft.com/office/drawing/2014/main" id="{FCDAFADA-D711-4237-93B8-7D1D28D055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15583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D3236-54E1-4656-AEF0-2722DF5E7148}"/>
              </a:ext>
            </a:extLst>
          </p:cNvPr>
          <p:cNvSpPr>
            <a:spLocks noGrp="1"/>
          </p:cNvSpPr>
          <p:nvPr>
            <p:ph type="title"/>
          </p:nvPr>
        </p:nvSpPr>
        <p:spPr/>
        <p:txBody>
          <a:bodyPr/>
          <a:lstStyle/>
          <a:p>
            <a:r>
              <a:rPr lang="de-DE"/>
              <a:t>Facebook Profil - Potenzielle Reichweite | NDR Kultur</a:t>
            </a:r>
            <a:endParaRPr lang="en-US"/>
          </a:p>
        </p:txBody>
      </p:sp>
      <p:graphicFrame>
        <p:nvGraphicFramePr>
          <p:cNvPr id="6" name="Chart Placeholder 5">
            <a:extLst>
              <a:ext uri="{FF2B5EF4-FFF2-40B4-BE49-F238E27FC236}">
                <a16:creationId xmlns:a16="http://schemas.microsoft.com/office/drawing/2014/main" id="{3F984258-0A65-4E30-BF23-B1FA7705F308}"/>
              </a:ext>
            </a:extLst>
          </p:cNvPr>
          <p:cNvGraphicFramePr>
            <a:graphicFrameLocks noGrp="1"/>
          </p:cNvGraphicFramePr>
          <p:nvPr>
            <p:ph type="chart" sz="quarter" idx="13"/>
            <p:extLst>
              <p:ext uri="{D42A27DB-BD31-4B8C-83A1-F6EECF244321}">
                <p14:modId xmlns:p14="http://schemas.microsoft.com/office/powerpoint/2010/main" val="20371755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AE4B39-6DD6-4CE8-9AA5-DE2EB75B285F}"/>
              </a:ext>
            </a:extLst>
          </p:cNvPr>
          <p:cNvSpPr>
            <a:spLocks noGrp="1"/>
          </p:cNvSpPr>
          <p:nvPr>
            <p:ph type="body" sz="quarter" idx="14"/>
          </p:nvPr>
        </p:nvSpPr>
        <p:spPr/>
        <p:txBody>
          <a:bodyPr/>
          <a:lstStyle/>
          <a:p>
            <a:r>
              <a:rPr lang="en-US"/>
              <a:t>01.01.2018 - 31.12.2018</a:t>
            </a:r>
          </a:p>
        </p:txBody>
      </p:sp>
      <p:sp>
        <p:nvSpPr>
          <p:cNvPr id="5" name="Footer Placeholder 4">
            <a:extLst>
              <a:ext uri="{FF2B5EF4-FFF2-40B4-BE49-F238E27FC236}">
                <a16:creationId xmlns:a16="http://schemas.microsoft.com/office/drawing/2014/main" id="{956EE3A0-17E0-4BAB-877C-FA414B6898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78200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3F675-AA71-4C93-BAAC-881014FA7A58}"/>
              </a:ext>
            </a:extLst>
          </p:cNvPr>
          <p:cNvSpPr>
            <a:spLocks noGrp="1"/>
          </p:cNvSpPr>
          <p:nvPr>
            <p:ph type="title"/>
          </p:nvPr>
        </p:nvSpPr>
        <p:spPr/>
        <p:txBody>
          <a:bodyPr/>
          <a:lstStyle/>
          <a:p>
            <a:r>
              <a:rPr lang="en-US"/>
              <a:t>Facebook Profil - Aktive Nutzer | NDR Kultur</a:t>
            </a:r>
          </a:p>
        </p:txBody>
      </p:sp>
      <p:graphicFrame>
        <p:nvGraphicFramePr>
          <p:cNvPr id="6" name="Chart Placeholder 5">
            <a:extLst>
              <a:ext uri="{FF2B5EF4-FFF2-40B4-BE49-F238E27FC236}">
                <a16:creationId xmlns:a16="http://schemas.microsoft.com/office/drawing/2014/main" id="{C74CFA29-FF3F-4FA4-9A4E-E8DFF4A2DCE3}"/>
              </a:ext>
            </a:extLst>
          </p:cNvPr>
          <p:cNvGraphicFramePr>
            <a:graphicFrameLocks noGrp="1"/>
          </p:cNvGraphicFramePr>
          <p:nvPr>
            <p:ph type="chart" sz="quarter" idx="13"/>
            <p:extLst>
              <p:ext uri="{D42A27DB-BD31-4B8C-83A1-F6EECF244321}">
                <p14:modId xmlns:p14="http://schemas.microsoft.com/office/powerpoint/2010/main" val="26282531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1A8F90-A3FB-4FF6-8EA9-7CF6B99A520F}"/>
              </a:ext>
            </a:extLst>
          </p:cNvPr>
          <p:cNvSpPr>
            <a:spLocks noGrp="1"/>
          </p:cNvSpPr>
          <p:nvPr>
            <p:ph type="body" sz="quarter" idx="14"/>
          </p:nvPr>
        </p:nvSpPr>
        <p:spPr/>
        <p:txBody>
          <a:bodyPr/>
          <a:lstStyle/>
          <a:p>
            <a:r>
              <a:rPr lang="en-US"/>
              <a:t>01.01.2018 - 31.12.2018</a:t>
            </a:r>
          </a:p>
        </p:txBody>
      </p:sp>
      <p:sp>
        <p:nvSpPr>
          <p:cNvPr id="5" name="Footer Placeholder 4">
            <a:extLst>
              <a:ext uri="{FF2B5EF4-FFF2-40B4-BE49-F238E27FC236}">
                <a16:creationId xmlns:a16="http://schemas.microsoft.com/office/drawing/2014/main" id="{0F6398A5-9E3B-44CA-94FB-BB83905919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15873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4DADD-214B-4637-A483-A703D44D696E}"/>
              </a:ext>
            </a:extLst>
          </p:cNvPr>
          <p:cNvSpPr>
            <a:spLocks noGrp="1"/>
          </p:cNvSpPr>
          <p:nvPr>
            <p:ph type="title"/>
          </p:nvPr>
        </p:nvSpPr>
        <p:spPr/>
        <p:txBody>
          <a:bodyPr/>
          <a:lstStyle/>
          <a:p>
            <a:r>
              <a:rPr lang="en-US"/>
              <a:t>Facebook Profil - Video-Starts ab 10 Sek. | NDR Kultur</a:t>
            </a:r>
          </a:p>
        </p:txBody>
      </p:sp>
      <p:graphicFrame>
        <p:nvGraphicFramePr>
          <p:cNvPr id="6" name="Chart Placeholder 5">
            <a:extLst>
              <a:ext uri="{FF2B5EF4-FFF2-40B4-BE49-F238E27FC236}">
                <a16:creationId xmlns:a16="http://schemas.microsoft.com/office/drawing/2014/main" id="{56A92BC0-457C-48CC-A171-AB3E544BBFCA}"/>
              </a:ext>
            </a:extLst>
          </p:cNvPr>
          <p:cNvGraphicFramePr>
            <a:graphicFrameLocks noGrp="1"/>
          </p:cNvGraphicFramePr>
          <p:nvPr>
            <p:ph type="chart" sz="quarter" idx="13"/>
            <p:extLst>
              <p:ext uri="{D42A27DB-BD31-4B8C-83A1-F6EECF244321}">
                <p14:modId xmlns:p14="http://schemas.microsoft.com/office/powerpoint/2010/main" val="27444396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A31410-DB15-4639-977D-6AB6831E1343}"/>
              </a:ext>
            </a:extLst>
          </p:cNvPr>
          <p:cNvSpPr>
            <a:spLocks noGrp="1"/>
          </p:cNvSpPr>
          <p:nvPr>
            <p:ph type="body" sz="quarter" idx="14"/>
          </p:nvPr>
        </p:nvSpPr>
        <p:spPr/>
        <p:txBody>
          <a:bodyPr/>
          <a:lstStyle/>
          <a:p>
            <a:r>
              <a:rPr lang="en-US"/>
              <a:t>01.01.2018 - 31.12.2018</a:t>
            </a:r>
          </a:p>
        </p:txBody>
      </p:sp>
      <p:sp>
        <p:nvSpPr>
          <p:cNvPr id="5" name="Footer Placeholder 4">
            <a:extLst>
              <a:ext uri="{FF2B5EF4-FFF2-40B4-BE49-F238E27FC236}">
                <a16:creationId xmlns:a16="http://schemas.microsoft.com/office/drawing/2014/main" id="{105FF213-23A9-4074-BFFF-5971E63D3A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96343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97A5C-AF8E-4A14-A221-4F9A665FAAFC}"/>
              </a:ext>
            </a:extLst>
          </p:cNvPr>
          <p:cNvSpPr>
            <a:spLocks noGrp="1"/>
          </p:cNvSpPr>
          <p:nvPr>
            <p:ph type="title"/>
          </p:nvPr>
        </p:nvSpPr>
        <p:spPr/>
        <p:txBody>
          <a:bodyPr/>
          <a:lstStyle/>
          <a:p>
            <a:r>
              <a:rPr lang="de-DE"/>
              <a:t>Facebook Profil - Durchschnitt Potenzi. Reichweite pro Tag | NDR Kultur</a:t>
            </a:r>
            <a:endParaRPr lang="en-US"/>
          </a:p>
        </p:txBody>
      </p:sp>
      <p:graphicFrame>
        <p:nvGraphicFramePr>
          <p:cNvPr id="5" name="Table Placeholder 4">
            <a:extLst>
              <a:ext uri="{FF2B5EF4-FFF2-40B4-BE49-F238E27FC236}">
                <a16:creationId xmlns:a16="http://schemas.microsoft.com/office/drawing/2014/main" id="{A7028C65-70A4-4E50-8914-224E43C1F1F4}"/>
              </a:ext>
            </a:extLst>
          </p:cNvPr>
          <p:cNvGraphicFramePr>
            <a:graphicFrameLocks noGrp="1"/>
          </p:cNvGraphicFramePr>
          <p:nvPr>
            <p:ph type="tbl" sz="quarter" idx="13"/>
            <p:extLst>
              <p:ext uri="{D42A27DB-BD31-4B8C-83A1-F6EECF244321}">
                <p14:modId xmlns:p14="http://schemas.microsoft.com/office/powerpoint/2010/main" val="2105941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422322411"/>
                    </a:ext>
                  </a:extLst>
                </a:gridCol>
                <a:gridCol w="1645920">
                  <a:extLst>
                    <a:ext uri="{9D8B030D-6E8A-4147-A177-3AD203B41FA5}">
                      <a16:colId xmlns:a16="http://schemas.microsoft.com/office/drawing/2014/main" val="2024646322"/>
                    </a:ext>
                  </a:extLst>
                </a:gridCol>
                <a:gridCol w="1234440">
                  <a:extLst>
                    <a:ext uri="{9D8B030D-6E8A-4147-A177-3AD203B41FA5}">
                      <a16:colId xmlns:a16="http://schemas.microsoft.com/office/drawing/2014/main" val="3883209010"/>
                    </a:ext>
                  </a:extLst>
                </a:gridCol>
                <a:gridCol w="1234440">
                  <a:extLst>
                    <a:ext uri="{9D8B030D-6E8A-4147-A177-3AD203B41FA5}">
                      <a16:colId xmlns:a16="http://schemas.microsoft.com/office/drawing/2014/main" val="2326167465"/>
                    </a:ext>
                  </a:extLst>
                </a:gridCol>
                <a:gridCol w="1234440">
                  <a:extLst>
                    <a:ext uri="{9D8B030D-6E8A-4147-A177-3AD203B41FA5}">
                      <a16:colId xmlns:a16="http://schemas.microsoft.com/office/drawing/2014/main" val="4144579046"/>
                    </a:ext>
                  </a:extLst>
                </a:gridCol>
                <a:gridCol w="1234440">
                  <a:extLst>
                    <a:ext uri="{9D8B030D-6E8A-4147-A177-3AD203B41FA5}">
                      <a16:colId xmlns:a16="http://schemas.microsoft.com/office/drawing/2014/main" val="1821229136"/>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1646280705"/>
                  </a:ext>
                </a:extLst>
              </a:tr>
              <a:tr h="370840">
                <a:tc>
                  <a:txBody>
                    <a:bodyPr/>
                    <a:lstStyle/>
                    <a:p>
                      <a:r>
                        <a:rPr lang="en-US" sz="1000"/>
                        <a:t>NDR Kultur</a:t>
                      </a:r>
                    </a:p>
                  </a:txBody>
                  <a:tcPr/>
                </a:tc>
                <a:tc>
                  <a:txBody>
                    <a:bodyPr/>
                    <a:lstStyle/>
                    <a:p>
                      <a:r>
                        <a:rPr lang="en-US" sz="1000"/>
                        <a:t>12541</a:t>
                      </a:r>
                    </a:p>
                  </a:txBody>
                  <a:tcPr/>
                </a:tc>
                <a:tc>
                  <a:txBody>
                    <a:bodyPr/>
                    <a:lstStyle/>
                    <a:p>
                      <a:r>
                        <a:rPr lang="en-US" sz="1000"/>
                        <a:t>3697</a:t>
                      </a:r>
                    </a:p>
                  </a:txBody>
                  <a:tcPr/>
                </a:tc>
                <a:tc>
                  <a:txBody>
                    <a:bodyPr/>
                    <a:lstStyle/>
                    <a:p>
                      <a:r>
                        <a:rPr lang="en-US" sz="1000"/>
                        <a:t>5870</a:t>
                      </a:r>
                    </a:p>
                  </a:txBody>
                  <a:tcPr/>
                </a:tc>
                <a:tc>
                  <a:txBody>
                    <a:bodyPr/>
                    <a:lstStyle/>
                    <a:p>
                      <a:r>
                        <a:rPr lang="en-US" sz="1000"/>
                        <a:t>3105</a:t>
                      </a:r>
                    </a:p>
                  </a:txBody>
                  <a:tcPr/>
                </a:tc>
                <a:tc>
                  <a:txBody>
                    <a:bodyPr/>
                    <a:lstStyle/>
                    <a:p>
                      <a:r>
                        <a:rPr lang="en-US" sz="1000"/>
                        <a:t>6671</a:t>
                      </a:r>
                    </a:p>
                  </a:txBody>
                  <a:tcPr/>
                </a:tc>
                <a:extLst>
                  <a:ext uri="{0D108BD9-81ED-4DB2-BD59-A6C34878D82A}">
                    <a16:rowId xmlns:a16="http://schemas.microsoft.com/office/drawing/2014/main" val="440875795"/>
                  </a:ext>
                </a:extLst>
              </a:tr>
            </a:tbl>
          </a:graphicData>
        </a:graphic>
      </p:graphicFrame>
      <p:sp>
        <p:nvSpPr>
          <p:cNvPr id="4" name="Text Placeholder 3">
            <a:extLst>
              <a:ext uri="{FF2B5EF4-FFF2-40B4-BE49-F238E27FC236}">
                <a16:creationId xmlns:a16="http://schemas.microsoft.com/office/drawing/2014/main" id="{C94AB1BF-13D6-4435-94B9-969EF6ABC00C}"/>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831013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76EA3-B225-4039-BF31-FABD2C40DDDA}"/>
              </a:ext>
            </a:extLst>
          </p:cNvPr>
          <p:cNvSpPr>
            <a:spLocks noGrp="1"/>
          </p:cNvSpPr>
          <p:nvPr>
            <p:ph type="title"/>
          </p:nvPr>
        </p:nvSpPr>
        <p:spPr/>
        <p:txBody>
          <a:bodyPr/>
          <a:lstStyle/>
          <a:p>
            <a:r>
              <a:rPr lang="en-US"/>
              <a:t>Facebook Distributionstyp - FB Insights | NDR Kultur</a:t>
            </a:r>
          </a:p>
        </p:txBody>
      </p:sp>
      <p:graphicFrame>
        <p:nvGraphicFramePr>
          <p:cNvPr id="6" name="Chart Placeholder 5">
            <a:extLst>
              <a:ext uri="{FF2B5EF4-FFF2-40B4-BE49-F238E27FC236}">
                <a16:creationId xmlns:a16="http://schemas.microsoft.com/office/drawing/2014/main" id="{987BF601-714F-4577-A9C1-7DCF5C70B5D1}"/>
              </a:ext>
            </a:extLst>
          </p:cNvPr>
          <p:cNvGraphicFramePr>
            <a:graphicFrameLocks noGrp="1"/>
          </p:cNvGraphicFramePr>
          <p:nvPr>
            <p:ph type="chart" sz="quarter" idx="13"/>
            <p:extLst>
              <p:ext uri="{D42A27DB-BD31-4B8C-83A1-F6EECF244321}">
                <p14:modId xmlns:p14="http://schemas.microsoft.com/office/powerpoint/2010/main" val="11830017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11117E-466C-46CD-AB6F-A1873160BE65}"/>
              </a:ext>
            </a:extLst>
          </p:cNvPr>
          <p:cNvSpPr>
            <a:spLocks noGrp="1"/>
          </p:cNvSpPr>
          <p:nvPr>
            <p:ph type="body" sz="quarter" idx="14"/>
          </p:nvPr>
        </p:nvSpPr>
        <p:spPr/>
        <p:txBody>
          <a:bodyPr/>
          <a:lstStyle/>
          <a:p>
            <a:r>
              <a:rPr lang="en-US"/>
              <a:t>01.01.2018 - 31.12.2018</a:t>
            </a:r>
          </a:p>
        </p:txBody>
      </p:sp>
      <p:sp>
        <p:nvSpPr>
          <p:cNvPr id="5" name="Footer Placeholder 4">
            <a:extLst>
              <a:ext uri="{FF2B5EF4-FFF2-40B4-BE49-F238E27FC236}">
                <a16:creationId xmlns:a16="http://schemas.microsoft.com/office/drawing/2014/main" id="{B37AC7ED-D52B-4C6D-AB18-6DFFCA8F87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44580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E4EA6-2F11-403E-B1C0-208E254F8986}"/>
              </a:ext>
            </a:extLst>
          </p:cNvPr>
          <p:cNvSpPr>
            <a:spLocks noGrp="1"/>
          </p:cNvSpPr>
          <p:nvPr>
            <p:ph type="title"/>
          </p:nvPr>
        </p:nvSpPr>
        <p:spPr/>
        <p:txBody>
          <a:bodyPr/>
          <a:lstStyle/>
          <a:p>
            <a:r>
              <a:rPr lang="en-US"/>
              <a:t>Facebook Distributionstyp - Tabelle - FB Insights | NDR Kultur</a:t>
            </a:r>
          </a:p>
        </p:txBody>
      </p:sp>
      <p:graphicFrame>
        <p:nvGraphicFramePr>
          <p:cNvPr id="5" name="Table Placeholder 4">
            <a:extLst>
              <a:ext uri="{FF2B5EF4-FFF2-40B4-BE49-F238E27FC236}">
                <a16:creationId xmlns:a16="http://schemas.microsoft.com/office/drawing/2014/main" id="{271B1493-726A-4BE7-942A-FED955179FC4}"/>
              </a:ext>
            </a:extLst>
          </p:cNvPr>
          <p:cNvGraphicFramePr>
            <a:graphicFrameLocks noGrp="1"/>
          </p:cNvGraphicFramePr>
          <p:nvPr>
            <p:ph type="tbl" sz="quarter" idx="13"/>
            <p:extLst>
              <p:ext uri="{D42A27DB-BD31-4B8C-83A1-F6EECF244321}">
                <p14:modId xmlns:p14="http://schemas.microsoft.com/office/powerpoint/2010/main" val="3039517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91710032"/>
                    </a:ext>
                  </a:extLst>
                </a:gridCol>
                <a:gridCol w="1234440">
                  <a:extLst>
                    <a:ext uri="{9D8B030D-6E8A-4147-A177-3AD203B41FA5}">
                      <a16:colId xmlns:a16="http://schemas.microsoft.com/office/drawing/2014/main" val="2198697849"/>
                    </a:ext>
                  </a:extLst>
                </a:gridCol>
                <a:gridCol w="822960">
                  <a:extLst>
                    <a:ext uri="{9D8B030D-6E8A-4147-A177-3AD203B41FA5}">
                      <a16:colId xmlns:a16="http://schemas.microsoft.com/office/drawing/2014/main" val="747686437"/>
                    </a:ext>
                  </a:extLst>
                </a:gridCol>
                <a:gridCol w="822960">
                  <a:extLst>
                    <a:ext uri="{9D8B030D-6E8A-4147-A177-3AD203B41FA5}">
                      <a16:colId xmlns:a16="http://schemas.microsoft.com/office/drawing/2014/main" val="1880948039"/>
                    </a:ext>
                  </a:extLst>
                </a:gridCol>
                <a:gridCol w="822960">
                  <a:extLst>
                    <a:ext uri="{9D8B030D-6E8A-4147-A177-3AD203B41FA5}">
                      <a16:colId xmlns:a16="http://schemas.microsoft.com/office/drawing/2014/main" val="1094580268"/>
                    </a:ext>
                  </a:extLst>
                </a:gridCol>
                <a:gridCol w="822960">
                  <a:extLst>
                    <a:ext uri="{9D8B030D-6E8A-4147-A177-3AD203B41FA5}">
                      <a16:colId xmlns:a16="http://schemas.microsoft.com/office/drawing/2014/main" val="1198623536"/>
                    </a:ext>
                  </a:extLst>
                </a:gridCol>
                <a:gridCol w="822960">
                  <a:extLst>
                    <a:ext uri="{9D8B030D-6E8A-4147-A177-3AD203B41FA5}">
                      <a16:colId xmlns:a16="http://schemas.microsoft.com/office/drawing/2014/main" val="2735987258"/>
                    </a:ext>
                  </a:extLst>
                </a:gridCol>
                <a:gridCol w="822960">
                  <a:extLst>
                    <a:ext uri="{9D8B030D-6E8A-4147-A177-3AD203B41FA5}">
                      <a16:colId xmlns:a16="http://schemas.microsoft.com/office/drawing/2014/main" val="1875531059"/>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2137454168"/>
                  </a:ext>
                </a:extLst>
              </a:tr>
              <a:tr h="370840">
                <a:tc>
                  <a:txBody>
                    <a:bodyPr/>
                    <a:lstStyle/>
                    <a:p>
                      <a:r>
                        <a:rPr lang="en-US" sz="1000"/>
                        <a:t>NDR Kultur</a:t>
                      </a:r>
                    </a:p>
                  </a:txBody>
                  <a:tcPr/>
                </a:tc>
                <a:tc>
                  <a:txBody>
                    <a:bodyPr/>
                    <a:lstStyle/>
                    <a:p>
                      <a:r>
                        <a:rPr lang="en-US" sz="1000"/>
                        <a:t>1451</a:t>
                      </a:r>
                    </a:p>
                  </a:txBody>
                  <a:tcPr/>
                </a:tc>
                <a:tc>
                  <a:txBody>
                    <a:bodyPr/>
                    <a:lstStyle/>
                    <a:p>
                      <a:r>
                        <a:rPr lang="en-US" sz="1000"/>
                        <a:t>608</a:t>
                      </a:r>
                    </a:p>
                  </a:txBody>
                  <a:tcPr/>
                </a:tc>
                <a:tc>
                  <a:txBody>
                    <a:bodyPr/>
                    <a:lstStyle/>
                    <a:p>
                      <a:r>
                        <a:rPr lang="en-US" sz="1000"/>
                        <a:t>365</a:t>
                      </a:r>
                    </a:p>
                  </a:txBody>
                  <a:tcPr/>
                </a:tc>
                <a:tc>
                  <a:txBody>
                    <a:bodyPr/>
                    <a:lstStyle/>
                    <a:p>
                      <a:r>
                        <a:rPr lang="en-US" sz="1000"/>
                        <a:t>4</a:t>
                      </a:r>
                    </a:p>
                  </a:txBody>
                  <a:tcPr/>
                </a:tc>
                <a:tc>
                  <a:txBody>
                    <a:bodyPr/>
                    <a:lstStyle/>
                    <a:p>
                      <a:r>
                        <a:rPr lang="en-US" sz="1000"/>
                        <a:t>474</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757169784"/>
                  </a:ext>
                </a:extLst>
              </a:tr>
            </a:tbl>
          </a:graphicData>
        </a:graphic>
      </p:graphicFrame>
      <p:sp>
        <p:nvSpPr>
          <p:cNvPr id="4" name="Text Placeholder 3">
            <a:extLst>
              <a:ext uri="{FF2B5EF4-FFF2-40B4-BE49-F238E27FC236}">
                <a16:creationId xmlns:a16="http://schemas.microsoft.com/office/drawing/2014/main" id="{C5CE9CFC-9F64-460F-8EA3-C4B32B106DB0}"/>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1057901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0B807-32C4-482C-98E5-01DDBBE41FCD}"/>
              </a:ext>
            </a:extLst>
          </p:cNvPr>
          <p:cNvSpPr>
            <a:spLocks noGrp="1"/>
          </p:cNvSpPr>
          <p:nvPr>
            <p:ph type="title"/>
          </p:nvPr>
        </p:nvSpPr>
        <p:spPr/>
        <p:txBody>
          <a:bodyPr/>
          <a:lstStyle/>
          <a:p>
            <a:r>
              <a:rPr lang="en-US"/>
              <a:t>Facebook Eigene Posts - Shares - Export | NDR Kultur - 1 of 6</a:t>
            </a:r>
          </a:p>
        </p:txBody>
      </p:sp>
      <p:graphicFrame>
        <p:nvGraphicFramePr>
          <p:cNvPr id="5" name="Table Placeholder 4">
            <a:extLst>
              <a:ext uri="{FF2B5EF4-FFF2-40B4-BE49-F238E27FC236}">
                <a16:creationId xmlns:a16="http://schemas.microsoft.com/office/drawing/2014/main" id="{1CEB4F0D-D0A8-40F7-BB5F-507924256E9E}"/>
              </a:ext>
            </a:extLst>
          </p:cNvPr>
          <p:cNvGraphicFramePr>
            <a:graphicFrameLocks noGrp="1"/>
          </p:cNvGraphicFramePr>
          <p:nvPr>
            <p:ph type="tbl" sz="quarter" idx="13"/>
            <p:extLst>
              <p:ext uri="{D42A27DB-BD31-4B8C-83A1-F6EECF244321}">
                <p14:modId xmlns:p14="http://schemas.microsoft.com/office/powerpoint/2010/main" val="3612070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53952147"/>
                    </a:ext>
                  </a:extLst>
                </a:gridCol>
                <a:gridCol w="822960">
                  <a:extLst>
                    <a:ext uri="{9D8B030D-6E8A-4147-A177-3AD203B41FA5}">
                      <a16:colId xmlns:a16="http://schemas.microsoft.com/office/drawing/2014/main" val="2545337228"/>
                    </a:ext>
                  </a:extLst>
                </a:gridCol>
                <a:gridCol w="822960">
                  <a:extLst>
                    <a:ext uri="{9D8B030D-6E8A-4147-A177-3AD203B41FA5}">
                      <a16:colId xmlns:a16="http://schemas.microsoft.com/office/drawing/2014/main" val="3468137662"/>
                    </a:ext>
                  </a:extLst>
                </a:gridCol>
                <a:gridCol w="822960">
                  <a:extLst>
                    <a:ext uri="{9D8B030D-6E8A-4147-A177-3AD203B41FA5}">
                      <a16:colId xmlns:a16="http://schemas.microsoft.com/office/drawing/2014/main" val="3893562002"/>
                    </a:ext>
                  </a:extLst>
                </a:gridCol>
                <a:gridCol w="822960">
                  <a:extLst>
                    <a:ext uri="{9D8B030D-6E8A-4147-A177-3AD203B41FA5}">
                      <a16:colId xmlns:a16="http://schemas.microsoft.com/office/drawing/2014/main" val="3689128251"/>
                    </a:ext>
                  </a:extLst>
                </a:gridCol>
                <a:gridCol w="822960">
                  <a:extLst>
                    <a:ext uri="{9D8B030D-6E8A-4147-A177-3AD203B41FA5}">
                      <a16:colId xmlns:a16="http://schemas.microsoft.com/office/drawing/2014/main" val="61619707"/>
                    </a:ext>
                  </a:extLst>
                </a:gridCol>
                <a:gridCol w="822960">
                  <a:extLst>
                    <a:ext uri="{9D8B030D-6E8A-4147-A177-3AD203B41FA5}">
                      <a16:colId xmlns:a16="http://schemas.microsoft.com/office/drawing/2014/main" val="4253595551"/>
                    </a:ext>
                  </a:extLst>
                </a:gridCol>
                <a:gridCol w="822960">
                  <a:extLst>
                    <a:ext uri="{9D8B030D-6E8A-4147-A177-3AD203B41FA5}">
                      <a16:colId xmlns:a16="http://schemas.microsoft.com/office/drawing/2014/main" val="2044252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85615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- 2018-08-10 14:36:38 </a:t>
                      </a:r>
                      <a:r>
                        <a:rPr kumimoji="0" lang="de-DE" sz="1000" b="0" i="0" u="none" strike="noStrike" kern="1200" cap="none" spc="0" normalizeH="0" baseline="0" noProof="0">
                          <a:ln>
                            <a:noFill/>
                          </a:ln>
                          <a:solidFill>
                            <a:prstClr val="black"/>
                          </a:solidFill>
                          <a:effectLst/>
                          <a:uLnTx/>
                          <a:uFillTx/>
                          <a:latin typeface="+mn-lt"/>
                          <a:ea typeface="+mn-ea"/>
                          <a:cs typeface="+mn-cs"/>
                        </a:rPr>
                        <a:t> 
 Je mehr Integration, desto mehr Konflikte, sagt Aladin El-Mafaalani. Zum Beispiel bei der Kopftuch-Debatte. Nächste Woche erscheint sein spannendes Buch "Das Integrationsparadox".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94995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- 2018-12-05 19:41:00 </a:t>
                      </a:r>
                      <a:r>
                        <a:rPr kumimoji="0" lang="de-DE" sz="1000" b="0" i="0" u="none" strike="noStrike" kern="1200" cap="none" spc="0" normalizeH="0" baseline="0" noProof="0">
                          <a:ln>
                            <a:noFill/>
                          </a:ln>
                          <a:solidFill>
                            <a:prstClr val="black"/>
                          </a:solidFill>
                          <a:effectLst/>
                          <a:uLnTx/>
                          <a:uFillTx/>
                          <a:latin typeface="+mn-lt"/>
                          <a:ea typeface="+mn-ea"/>
                          <a:cs typeface="+mn-cs"/>
                        </a:rPr>
                        <a:t> 
 Mehr als nur Bücher. In Helsinki hat die neue Oodi-Bibliothek eröffnet!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52574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- 2018-09-11 09:00:02 </a:t>
                      </a:r>
                      <a:r>
                        <a:rPr kumimoji="0" lang="de-DE" sz="1000" b="0" i="0" u="none" strike="noStrike" kern="1200" cap="none" spc="0" normalizeH="0" baseline="0" noProof="0">
                          <a:ln>
                            <a:noFill/>
                          </a:ln>
                          <a:solidFill>
                            <a:prstClr val="black"/>
                          </a:solidFill>
                          <a:effectLst/>
                          <a:uLnTx/>
                          <a:uFillTx/>
                          <a:latin typeface="+mn-lt"/>
                          <a:ea typeface="+mn-ea"/>
                          <a:cs typeface="+mn-cs"/>
                        </a:rPr>
                        <a:t> 
 Wenn "Gutmensch" auf "Wutbürger" trifft ... #nett
--------------
Sieghard Wilm St. Pauli Kirche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29317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- 2018-10-17 17:04:12 </a:t>
                      </a:r>
                      <a:r>
                        <a:rPr kumimoji="0" lang="de-DE" sz="1000" b="0" i="0" u="none" strike="noStrike" kern="1200" cap="none" spc="0" normalizeH="0" baseline="0" noProof="0">
                          <a:ln>
                            <a:noFill/>
                          </a:ln>
                          <a:solidFill>
                            <a:prstClr val="black"/>
                          </a:solidFill>
                          <a:effectLst/>
                          <a:uLnTx/>
                          <a:uFillTx/>
                          <a:latin typeface="+mn-lt"/>
                          <a:ea typeface="+mn-ea"/>
                          <a:cs typeface="+mn-cs"/>
                        </a:rPr>
                        <a:t> 
 Faszinierende Architektur und musikalische Schätze: Das neue Arvo Pärt Centre in Estland.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23766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- 2018-12-14 08:00:41 </a:t>
                      </a:r>
                      <a:r>
                        <a:rPr kumimoji="0" lang="de-DE" sz="1000" b="0" i="0" u="none" strike="noStrike" kern="1200" cap="none" spc="0" normalizeH="0" baseline="0" noProof="0">
                          <a:ln>
                            <a:noFill/>
                          </a:ln>
                          <a:solidFill>
                            <a:prstClr val="black"/>
                          </a:solidFill>
                          <a:effectLst/>
                          <a:uLnTx/>
                          <a:uFillTx/>
                          <a:latin typeface="+mn-lt"/>
                          <a:ea typeface="+mn-ea"/>
                          <a:cs typeface="+mn-cs"/>
                        </a:rPr>
                        <a:t> 
 Was sagt der Pelz-Trend über uns 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6529086"/>
                  </a:ext>
                </a:extLst>
              </a:tr>
            </a:tbl>
          </a:graphicData>
        </a:graphic>
      </p:graphicFrame>
      <p:sp>
        <p:nvSpPr>
          <p:cNvPr id="4" name="Text Placeholder 3">
            <a:extLst>
              <a:ext uri="{FF2B5EF4-FFF2-40B4-BE49-F238E27FC236}">
                <a16:creationId xmlns:a16="http://schemas.microsoft.com/office/drawing/2014/main" id="{7F03E69E-55E1-42EE-84B1-4AB0C344D18B}"/>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5180679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E9351-ABC7-4F33-BCAB-BF60DD272690}"/>
              </a:ext>
            </a:extLst>
          </p:cNvPr>
          <p:cNvSpPr>
            <a:spLocks noGrp="1"/>
          </p:cNvSpPr>
          <p:nvPr>
            <p:ph type="title"/>
          </p:nvPr>
        </p:nvSpPr>
        <p:spPr/>
        <p:txBody>
          <a:bodyPr/>
          <a:lstStyle/>
          <a:p>
            <a:r>
              <a:rPr lang="en-US"/>
              <a:t>Facebook Eigene Posts - Shares - Export | NDR Kultur - 2 of 6</a:t>
            </a:r>
          </a:p>
        </p:txBody>
      </p:sp>
      <p:graphicFrame>
        <p:nvGraphicFramePr>
          <p:cNvPr id="5" name="Table Placeholder 4">
            <a:extLst>
              <a:ext uri="{FF2B5EF4-FFF2-40B4-BE49-F238E27FC236}">
                <a16:creationId xmlns:a16="http://schemas.microsoft.com/office/drawing/2014/main" id="{8AEDF5D9-D1FA-4CA0-8109-1FA5F54A652C}"/>
              </a:ext>
            </a:extLst>
          </p:cNvPr>
          <p:cNvGraphicFramePr>
            <a:graphicFrameLocks noGrp="1"/>
          </p:cNvGraphicFramePr>
          <p:nvPr>
            <p:ph type="tbl" sz="quarter" idx="13"/>
            <p:extLst>
              <p:ext uri="{D42A27DB-BD31-4B8C-83A1-F6EECF244321}">
                <p14:modId xmlns:p14="http://schemas.microsoft.com/office/powerpoint/2010/main" val="1436031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02451428"/>
                    </a:ext>
                  </a:extLst>
                </a:gridCol>
                <a:gridCol w="822960">
                  <a:extLst>
                    <a:ext uri="{9D8B030D-6E8A-4147-A177-3AD203B41FA5}">
                      <a16:colId xmlns:a16="http://schemas.microsoft.com/office/drawing/2014/main" val="4138108023"/>
                    </a:ext>
                  </a:extLst>
                </a:gridCol>
                <a:gridCol w="822960">
                  <a:extLst>
                    <a:ext uri="{9D8B030D-6E8A-4147-A177-3AD203B41FA5}">
                      <a16:colId xmlns:a16="http://schemas.microsoft.com/office/drawing/2014/main" val="2357479099"/>
                    </a:ext>
                  </a:extLst>
                </a:gridCol>
                <a:gridCol w="822960">
                  <a:extLst>
                    <a:ext uri="{9D8B030D-6E8A-4147-A177-3AD203B41FA5}">
                      <a16:colId xmlns:a16="http://schemas.microsoft.com/office/drawing/2014/main" val="1668834134"/>
                    </a:ext>
                  </a:extLst>
                </a:gridCol>
                <a:gridCol w="822960">
                  <a:extLst>
                    <a:ext uri="{9D8B030D-6E8A-4147-A177-3AD203B41FA5}">
                      <a16:colId xmlns:a16="http://schemas.microsoft.com/office/drawing/2014/main" val="3319528460"/>
                    </a:ext>
                  </a:extLst>
                </a:gridCol>
                <a:gridCol w="822960">
                  <a:extLst>
                    <a:ext uri="{9D8B030D-6E8A-4147-A177-3AD203B41FA5}">
                      <a16:colId xmlns:a16="http://schemas.microsoft.com/office/drawing/2014/main" val="3218816212"/>
                    </a:ext>
                  </a:extLst>
                </a:gridCol>
                <a:gridCol w="822960">
                  <a:extLst>
                    <a:ext uri="{9D8B030D-6E8A-4147-A177-3AD203B41FA5}">
                      <a16:colId xmlns:a16="http://schemas.microsoft.com/office/drawing/2014/main" val="17425864"/>
                    </a:ext>
                  </a:extLst>
                </a:gridCol>
                <a:gridCol w="822960">
                  <a:extLst>
                    <a:ext uri="{9D8B030D-6E8A-4147-A177-3AD203B41FA5}">
                      <a16:colId xmlns:a16="http://schemas.microsoft.com/office/drawing/2014/main" val="3089210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17718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- 2018-12-17 14:04:19 </a:t>
                      </a:r>
                      <a:r>
                        <a:rPr kumimoji="0" lang="de-DE" sz="1000" b="0" i="0" u="none" strike="noStrike" kern="1200" cap="none" spc="0" normalizeH="0" baseline="0" noProof="0">
                          <a:ln>
                            <a:noFill/>
                          </a:ln>
                          <a:solidFill>
                            <a:prstClr val="black"/>
                          </a:solidFill>
                          <a:effectLst/>
                          <a:uLnTx/>
                          <a:uFillTx/>
                          <a:latin typeface="+mn-lt"/>
                          <a:ea typeface="+mn-ea"/>
                          <a:cs typeface="+mn-cs"/>
                        </a:rPr>
                        <a:t> 
 Die Erkältungssaison ist längst eröffnet! Im Programm: "Endstation Schniefsucht" oder "Der Arztbesuch der Alten Dame"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52805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- 2018-09-24 09:00:02 </a:t>
                      </a:r>
                      <a:r>
                        <a:rPr kumimoji="0" lang="de-DE" sz="1000" b="0" i="0" u="none" strike="noStrike" kern="1200" cap="none" spc="0" normalizeH="0" baseline="0" noProof="0">
                          <a:ln>
                            <a:noFill/>
                          </a:ln>
                          <a:solidFill>
                            <a:prstClr val="black"/>
                          </a:solidFill>
                          <a:effectLst/>
                          <a:uLnTx/>
                          <a:uFillTx/>
                          <a:latin typeface="+mn-lt"/>
                          <a:ea typeface="+mn-ea"/>
                          <a:cs typeface="+mn-cs"/>
                        </a:rPr>
                        <a:t> 
 Hass ist kein Gewinn für alle! #nett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89180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Kultur - 2018-10-09 10:39:33 </a:t>
                      </a:r>
                      <a:r>
                        <a:rPr kumimoji="0" lang="en-US" sz="1000" b="0" i="0" u="none" strike="noStrike" kern="1200" cap="none" spc="0" normalizeH="0" baseline="0" noProof="0">
                          <a:ln>
                            <a:noFill/>
                          </a:ln>
                          <a:solidFill>
                            <a:prstClr val="black"/>
                          </a:solidFill>
                          <a:effectLst/>
                          <a:uLnTx/>
                          <a:uFillTx/>
                          <a:latin typeface="+mn-lt"/>
                          <a:ea typeface="+mn-ea"/>
                          <a:cs typeface="+mn-cs"/>
                        </a:rPr>
                        <a:t> 
 Erschütternde und kaum erträgliche Botschaften: In einem Bühnenprojekt lesen bekannte Schauspieler echte Hass-Mails an Politiker vor. 
Claudia Michelsen
Robert Stadlober
Iris Berben
Dietmar Bär
Ursula von der Leyen
Heiko Maas
Cem Özdemir 
Andreas Hollstein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2876764"/>
                  </a:ext>
                </a:extLst>
              </a:tr>
            </a:tbl>
          </a:graphicData>
        </a:graphic>
      </p:graphicFrame>
      <p:sp>
        <p:nvSpPr>
          <p:cNvPr id="4" name="Text Placeholder 3">
            <a:extLst>
              <a:ext uri="{FF2B5EF4-FFF2-40B4-BE49-F238E27FC236}">
                <a16:creationId xmlns:a16="http://schemas.microsoft.com/office/drawing/2014/main" id="{D50135F8-3329-48D4-A4BE-61675CBC2B03}"/>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1324158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05D68-F925-4AD7-8F43-6D0B03553226}"/>
              </a:ext>
            </a:extLst>
          </p:cNvPr>
          <p:cNvSpPr>
            <a:spLocks noGrp="1"/>
          </p:cNvSpPr>
          <p:nvPr>
            <p:ph type="title"/>
          </p:nvPr>
        </p:nvSpPr>
        <p:spPr/>
        <p:txBody>
          <a:bodyPr/>
          <a:lstStyle/>
          <a:p>
            <a:r>
              <a:rPr lang="en-US"/>
              <a:t>Facebook Eigene Posts - Shares - Export | NDR Kultur - 3 of 6</a:t>
            </a:r>
          </a:p>
        </p:txBody>
      </p:sp>
      <p:graphicFrame>
        <p:nvGraphicFramePr>
          <p:cNvPr id="5" name="Table Placeholder 4">
            <a:extLst>
              <a:ext uri="{FF2B5EF4-FFF2-40B4-BE49-F238E27FC236}">
                <a16:creationId xmlns:a16="http://schemas.microsoft.com/office/drawing/2014/main" id="{C1A6789F-5EF8-4380-8AEC-93E3AA54C137}"/>
              </a:ext>
            </a:extLst>
          </p:cNvPr>
          <p:cNvGraphicFramePr>
            <a:graphicFrameLocks noGrp="1"/>
          </p:cNvGraphicFramePr>
          <p:nvPr>
            <p:ph type="tbl" sz="quarter" idx="13"/>
            <p:extLst>
              <p:ext uri="{D42A27DB-BD31-4B8C-83A1-F6EECF244321}">
                <p14:modId xmlns:p14="http://schemas.microsoft.com/office/powerpoint/2010/main" val="1432540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81241160"/>
                    </a:ext>
                  </a:extLst>
                </a:gridCol>
                <a:gridCol w="822960">
                  <a:extLst>
                    <a:ext uri="{9D8B030D-6E8A-4147-A177-3AD203B41FA5}">
                      <a16:colId xmlns:a16="http://schemas.microsoft.com/office/drawing/2014/main" val="2295569953"/>
                    </a:ext>
                  </a:extLst>
                </a:gridCol>
                <a:gridCol w="822960">
                  <a:extLst>
                    <a:ext uri="{9D8B030D-6E8A-4147-A177-3AD203B41FA5}">
                      <a16:colId xmlns:a16="http://schemas.microsoft.com/office/drawing/2014/main" val="1633743893"/>
                    </a:ext>
                  </a:extLst>
                </a:gridCol>
                <a:gridCol w="822960">
                  <a:extLst>
                    <a:ext uri="{9D8B030D-6E8A-4147-A177-3AD203B41FA5}">
                      <a16:colId xmlns:a16="http://schemas.microsoft.com/office/drawing/2014/main" val="2269849674"/>
                    </a:ext>
                  </a:extLst>
                </a:gridCol>
                <a:gridCol w="822960">
                  <a:extLst>
                    <a:ext uri="{9D8B030D-6E8A-4147-A177-3AD203B41FA5}">
                      <a16:colId xmlns:a16="http://schemas.microsoft.com/office/drawing/2014/main" val="3759832397"/>
                    </a:ext>
                  </a:extLst>
                </a:gridCol>
                <a:gridCol w="822960">
                  <a:extLst>
                    <a:ext uri="{9D8B030D-6E8A-4147-A177-3AD203B41FA5}">
                      <a16:colId xmlns:a16="http://schemas.microsoft.com/office/drawing/2014/main" val="2345545715"/>
                    </a:ext>
                  </a:extLst>
                </a:gridCol>
                <a:gridCol w="822960">
                  <a:extLst>
                    <a:ext uri="{9D8B030D-6E8A-4147-A177-3AD203B41FA5}">
                      <a16:colId xmlns:a16="http://schemas.microsoft.com/office/drawing/2014/main" val="933859672"/>
                    </a:ext>
                  </a:extLst>
                </a:gridCol>
                <a:gridCol w="822960">
                  <a:extLst>
                    <a:ext uri="{9D8B030D-6E8A-4147-A177-3AD203B41FA5}">
                      <a16:colId xmlns:a16="http://schemas.microsoft.com/office/drawing/2014/main" val="3711656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20257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- 2018-11-06 19:31:00 </a:t>
                      </a:r>
                      <a:r>
                        <a:rPr kumimoji="0" lang="de-DE" sz="1000" b="0" i="0" u="none" strike="noStrike" kern="1200" cap="none" spc="0" normalizeH="0" baseline="0" noProof="0">
                          <a:ln>
                            <a:noFill/>
                          </a:ln>
                          <a:solidFill>
                            <a:prstClr val="black"/>
                          </a:solidFill>
                          <a:effectLst/>
                          <a:uLnTx/>
                          <a:uFillTx/>
                          <a:latin typeface="+mn-lt"/>
                          <a:ea typeface="+mn-ea"/>
                          <a:cs typeface="+mn-cs"/>
                        </a:rPr>
                        <a:t> 
 Zum Tag des Saxofons - Für alle Saxofon-Liebhaber und die, die es noch werden wollen!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16550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- 2018-07-24 16:33:26 </a:t>
                      </a:r>
                      <a:r>
                        <a:rPr kumimoji="0" lang="de-DE" sz="1000" b="0" i="0" u="none" strike="noStrike" kern="1200" cap="none" spc="0" normalizeH="0" baseline="0" noProof="0">
                          <a:ln>
                            <a:noFill/>
                          </a:ln>
                          <a:solidFill>
                            <a:prstClr val="black"/>
                          </a:solidFill>
                          <a:effectLst/>
                          <a:uLnTx/>
                          <a:uFillTx/>
                          <a:latin typeface="+mn-lt"/>
                          <a:ea typeface="+mn-ea"/>
                          <a:cs typeface="+mn-cs"/>
                        </a:rPr>
                        <a:t> 
 Ernie und Bert und die kleine Orchesterkunde. Heute: Die Triangel!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77972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- 2018-11-06 10:27:15 </a:t>
                      </a:r>
                      <a:r>
                        <a:rPr kumimoji="0" lang="de-DE" sz="1000" b="0" i="0" u="none" strike="noStrike" kern="1200" cap="none" spc="0" normalizeH="0" baseline="0" noProof="0">
                          <a:ln>
                            <a:noFill/>
                          </a:ln>
                          <a:solidFill>
                            <a:prstClr val="black"/>
                          </a:solidFill>
                          <a:effectLst/>
                          <a:uLnTx/>
                          <a:uFillTx/>
                          <a:latin typeface="+mn-lt"/>
                          <a:ea typeface="+mn-ea"/>
                          <a:cs typeface="+mn-cs"/>
                        </a:rPr>
                        <a:t> 
 Eine Schlittenfahrt durch Beethovens 5. Sinfonie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39924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- 2018-08-17 20:34:00 </a:t>
                      </a:r>
                      <a:r>
                        <a:rPr kumimoji="0" lang="de-DE" sz="1000" b="0" i="0" u="none" strike="noStrike" kern="1200" cap="none" spc="0" normalizeH="0" baseline="0" noProof="0">
                          <a:ln>
                            <a:noFill/>
                          </a:ln>
                          <a:solidFill>
                            <a:prstClr val="black"/>
                          </a:solidFill>
                          <a:effectLst/>
                          <a:uLnTx/>
                          <a:uFillTx/>
                          <a:latin typeface="+mn-lt"/>
                          <a:ea typeface="+mn-ea"/>
                          <a:cs typeface="+mn-cs"/>
                        </a:rPr>
                        <a:t> 
 Kommen Sie mit nach...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4938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- 2018-11-28 14:30:57 </a:t>
                      </a:r>
                      <a:r>
                        <a:rPr kumimoji="0" lang="de-DE" sz="1000" b="0" i="0" u="none" strike="noStrike" kern="1200" cap="none" spc="0" normalizeH="0" baseline="0" noProof="0">
                          <a:ln>
                            <a:noFill/>
                          </a:ln>
                          <a:solidFill>
                            <a:prstClr val="black"/>
                          </a:solidFill>
                          <a:effectLst/>
                          <a:uLnTx/>
                          <a:uFillTx/>
                          <a:latin typeface="+mn-lt"/>
                          <a:ea typeface="+mn-ea"/>
                          <a:cs typeface="+mn-cs"/>
                        </a:rPr>
                        <a:t> 
 Vielleicht sollten wir mal überdenken, wo wir unsere Weihnachtsgeschenke kaufen.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46202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- 2018-10-16 13:35:10 </a:t>
                      </a:r>
                      <a:r>
                        <a:rPr kumimoji="0" lang="de-DE" sz="1000" b="0" i="0" u="none" strike="noStrike" kern="1200" cap="none" spc="0" normalizeH="0" baseline="0" noProof="0">
                          <a:ln>
                            <a:noFill/>
                          </a:ln>
                          <a:solidFill>
                            <a:prstClr val="black"/>
                          </a:solidFill>
                          <a:effectLst/>
                          <a:uLnTx/>
                          <a:uFillTx/>
                          <a:latin typeface="+mn-lt"/>
                          <a:ea typeface="+mn-ea"/>
                          <a:cs typeface="+mn-cs"/>
                        </a:rPr>
                        <a:t> 
 Katzen brauchen furchtbar viel Musik!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55447600"/>
                  </a:ext>
                </a:extLst>
              </a:tr>
            </a:tbl>
          </a:graphicData>
        </a:graphic>
      </p:graphicFrame>
      <p:sp>
        <p:nvSpPr>
          <p:cNvPr id="4" name="Text Placeholder 3">
            <a:extLst>
              <a:ext uri="{FF2B5EF4-FFF2-40B4-BE49-F238E27FC236}">
                <a16:creationId xmlns:a16="http://schemas.microsoft.com/office/drawing/2014/main" id="{ECFDDD41-A0C5-4A72-B46F-9BEAB48219D9}"/>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41988546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4B4A8-B7F5-4754-8EC0-7195204E11C4}"/>
              </a:ext>
            </a:extLst>
          </p:cNvPr>
          <p:cNvSpPr>
            <a:spLocks noGrp="1"/>
          </p:cNvSpPr>
          <p:nvPr>
            <p:ph type="title"/>
          </p:nvPr>
        </p:nvSpPr>
        <p:spPr/>
        <p:txBody>
          <a:bodyPr/>
          <a:lstStyle/>
          <a:p>
            <a:r>
              <a:rPr lang="en-US"/>
              <a:t>Facebook Eigene Posts - Shares - Export | NDR Kultur - 4 of 6</a:t>
            </a:r>
          </a:p>
        </p:txBody>
      </p:sp>
      <p:graphicFrame>
        <p:nvGraphicFramePr>
          <p:cNvPr id="5" name="Table Placeholder 4">
            <a:extLst>
              <a:ext uri="{FF2B5EF4-FFF2-40B4-BE49-F238E27FC236}">
                <a16:creationId xmlns:a16="http://schemas.microsoft.com/office/drawing/2014/main" id="{7A70C7BB-8A80-4495-ABAD-86BCAE1ED44D}"/>
              </a:ext>
            </a:extLst>
          </p:cNvPr>
          <p:cNvGraphicFramePr>
            <a:graphicFrameLocks noGrp="1"/>
          </p:cNvGraphicFramePr>
          <p:nvPr>
            <p:ph type="tbl" sz="quarter" idx="13"/>
            <p:extLst>
              <p:ext uri="{D42A27DB-BD31-4B8C-83A1-F6EECF244321}">
                <p14:modId xmlns:p14="http://schemas.microsoft.com/office/powerpoint/2010/main" val="648805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18483454"/>
                    </a:ext>
                  </a:extLst>
                </a:gridCol>
                <a:gridCol w="822960">
                  <a:extLst>
                    <a:ext uri="{9D8B030D-6E8A-4147-A177-3AD203B41FA5}">
                      <a16:colId xmlns:a16="http://schemas.microsoft.com/office/drawing/2014/main" val="3803351681"/>
                    </a:ext>
                  </a:extLst>
                </a:gridCol>
                <a:gridCol w="822960">
                  <a:extLst>
                    <a:ext uri="{9D8B030D-6E8A-4147-A177-3AD203B41FA5}">
                      <a16:colId xmlns:a16="http://schemas.microsoft.com/office/drawing/2014/main" val="887753256"/>
                    </a:ext>
                  </a:extLst>
                </a:gridCol>
                <a:gridCol w="822960">
                  <a:extLst>
                    <a:ext uri="{9D8B030D-6E8A-4147-A177-3AD203B41FA5}">
                      <a16:colId xmlns:a16="http://schemas.microsoft.com/office/drawing/2014/main" val="469080596"/>
                    </a:ext>
                  </a:extLst>
                </a:gridCol>
                <a:gridCol w="822960">
                  <a:extLst>
                    <a:ext uri="{9D8B030D-6E8A-4147-A177-3AD203B41FA5}">
                      <a16:colId xmlns:a16="http://schemas.microsoft.com/office/drawing/2014/main" val="1572775073"/>
                    </a:ext>
                  </a:extLst>
                </a:gridCol>
                <a:gridCol w="822960">
                  <a:extLst>
                    <a:ext uri="{9D8B030D-6E8A-4147-A177-3AD203B41FA5}">
                      <a16:colId xmlns:a16="http://schemas.microsoft.com/office/drawing/2014/main" val="4159098524"/>
                    </a:ext>
                  </a:extLst>
                </a:gridCol>
                <a:gridCol w="822960">
                  <a:extLst>
                    <a:ext uri="{9D8B030D-6E8A-4147-A177-3AD203B41FA5}">
                      <a16:colId xmlns:a16="http://schemas.microsoft.com/office/drawing/2014/main" val="3613708986"/>
                    </a:ext>
                  </a:extLst>
                </a:gridCol>
                <a:gridCol w="822960">
                  <a:extLst>
                    <a:ext uri="{9D8B030D-6E8A-4147-A177-3AD203B41FA5}">
                      <a16:colId xmlns:a16="http://schemas.microsoft.com/office/drawing/2014/main" val="2668328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1429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- 2018-11-19 20:28:49 </a:t>
                      </a:r>
                      <a:r>
                        <a:rPr kumimoji="0" lang="de-DE" sz="1000" b="0" i="0" u="none" strike="noStrike" kern="1200" cap="none" spc="0" normalizeH="0" baseline="0" noProof="0">
                          <a:ln>
                            <a:noFill/>
                          </a:ln>
                          <a:solidFill>
                            <a:prstClr val="black"/>
                          </a:solidFill>
                          <a:effectLst/>
                          <a:uLnTx/>
                          <a:uFillTx/>
                          <a:latin typeface="+mn-lt"/>
                          <a:ea typeface="+mn-ea"/>
                          <a:cs typeface="+mn-cs"/>
                        </a:rPr>
                        <a:t> 
 Wenn der Patient zum Kunden wird. Der Film "Der marktgerechte Patient" zeigt deutlich, was die Privatisierung der Krankenhäuser und die Abrechnung über Fallpauschalen für uns bedeutet.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72708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- 2018-07-23 18:51:18 </a:t>
                      </a:r>
                      <a:r>
                        <a:rPr kumimoji="0" lang="de-DE" sz="1000" b="0" i="0" u="none" strike="noStrike" kern="1200" cap="none" spc="0" normalizeH="0" baseline="0" noProof="0">
                          <a:ln>
                            <a:noFill/>
                          </a:ln>
                          <a:solidFill>
                            <a:prstClr val="black"/>
                          </a:solidFill>
                          <a:effectLst/>
                          <a:uLnTx/>
                          <a:uFillTx/>
                          <a:latin typeface="+mn-lt"/>
                          <a:ea typeface="+mn-ea"/>
                          <a:cs typeface="+mn-cs"/>
                        </a:rPr>
                        <a:t> 
 Bitte bleib genau so, kleiner Mensch! &lt;3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43476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- 2018-01-14 09:24:00 </a:t>
                      </a:r>
                      <a:r>
                        <a:rPr kumimoji="0" lang="de-DE" sz="1000" b="0" i="0" u="none" strike="noStrike" kern="1200" cap="none" spc="0" normalizeH="0" baseline="0" noProof="0">
                          <a:ln>
                            <a:noFill/>
                          </a:ln>
                          <a:solidFill>
                            <a:prstClr val="black"/>
                          </a:solidFill>
                          <a:effectLst/>
                          <a:uLnTx/>
                          <a:uFillTx/>
                          <a:latin typeface="+mn-lt"/>
                          <a:ea typeface="+mn-ea"/>
                          <a:cs typeface="+mn-cs"/>
                        </a:rPr>
                        <a:t> 
 Ohne Worte: Wir haben die Saxophonistin Asya Fateyeva zum Interview gebeten. 
Zur Zeit ist sie mit dem Göttinger Symphonie Orchester in Norddeutschland auf Tour.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71717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- 2018-09-04 16:11:00 </a:t>
                      </a:r>
                      <a:r>
                        <a:rPr kumimoji="0" lang="de-DE" sz="1000" b="0" i="0" u="none" strike="noStrike" kern="1200" cap="none" spc="0" normalizeH="0" baseline="0" noProof="0">
                          <a:ln>
                            <a:noFill/>
                          </a:ln>
                          <a:solidFill>
                            <a:prstClr val="black"/>
                          </a:solidFill>
                          <a:effectLst/>
                          <a:uLnTx/>
                          <a:uFillTx/>
                          <a:latin typeface="+mn-lt"/>
                          <a:ea typeface="+mn-ea"/>
                          <a:cs typeface="+mn-cs"/>
                        </a:rPr>
                        <a:t> 
 Das Ensemble La Vaghezza hat uns im Studio besucht und ein kleines Ständchen für Sie eingespielt!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09820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- 2018-01-17 15:54:34 </a:t>
                      </a:r>
                      <a:r>
                        <a:rPr kumimoji="0" lang="de-DE" sz="1000" b="0" i="0" u="none" strike="noStrike" kern="1200" cap="none" spc="0" normalizeH="0" baseline="0" noProof="0">
                          <a:ln>
                            <a:noFill/>
                          </a:ln>
                          <a:solidFill>
                            <a:prstClr val="black"/>
                          </a:solidFill>
                          <a:effectLst/>
                          <a:uLnTx/>
                          <a:uFillTx/>
                          <a:latin typeface="+mn-lt"/>
                          <a:ea typeface="+mn-ea"/>
                          <a:cs typeface="+mn-cs"/>
                        </a:rPr>
                        <a:t> 
 Neurowissenschaftler haben herausgefunden: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48370081"/>
                  </a:ext>
                </a:extLst>
              </a:tr>
            </a:tbl>
          </a:graphicData>
        </a:graphic>
      </p:graphicFrame>
      <p:sp>
        <p:nvSpPr>
          <p:cNvPr id="4" name="Text Placeholder 3">
            <a:extLst>
              <a:ext uri="{FF2B5EF4-FFF2-40B4-BE49-F238E27FC236}">
                <a16:creationId xmlns:a16="http://schemas.microsoft.com/office/drawing/2014/main" id="{BB31A003-7621-465F-81D2-B138D33BC4EC}"/>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1130240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0D061-D05C-4EA8-ACE0-1C8CE6D91E1E}"/>
              </a:ext>
            </a:extLst>
          </p:cNvPr>
          <p:cNvSpPr>
            <a:spLocks noGrp="1"/>
          </p:cNvSpPr>
          <p:nvPr>
            <p:ph type="title"/>
          </p:nvPr>
        </p:nvSpPr>
        <p:spPr/>
        <p:txBody>
          <a:bodyPr/>
          <a:lstStyle/>
          <a:p>
            <a:r>
              <a:rPr lang="en-US"/>
              <a:t>Facebook Eigene Posts - Shares - Export | NDR Kultur - 5 of 6</a:t>
            </a:r>
          </a:p>
        </p:txBody>
      </p:sp>
      <p:graphicFrame>
        <p:nvGraphicFramePr>
          <p:cNvPr id="5" name="Table Placeholder 4">
            <a:extLst>
              <a:ext uri="{FF2B5EF4-FFF2-40B4-BE49-F238E27FC236}">
                <a16:creationId xmlns:a16="http://schemas.microsoft.com/office/drawing/2014/main" id="{DA2721ED-8AB4-41CE-A097-406339B43461}"/>
              </a:ext>
            </a:extLst>
          </p:cNvPr>
          <p:cNvGraphicFramePr>
            <a:graphicFrameLocks noGrp="1"/>
          </p:cNvGraphicFramePr>
          <p:nvPr>
            <p:ph type="tbl" sz="quarter" idx="13"/>
            <p:extLst>
              <p:ext uri="{D42A27DB-BD31-4B8C-83A1-F6EECF244321}">
                <p14:modId xmlns:p14="http://schemas.microsoft.com/office/powerpoint/2010/main" val="2678346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6229482"/>
                    </a:ext>
                  </a:extLst>
                </a:gridCol>
                <a:gridCol w="822960">
                  <a:extLst>
                    <a:ext uri="{9D8B030D-6E8A-4147-A177-3AD203B41FA5}">
                      <a16:colId xmlns:a16="http://schemas.microsoft.com/office/drawing/2014/main" val="1472414304"/>
                    </a:ext>
                  </a:extLst>
                </a:gridCol>
                <a:gridCol w="822960">
                  <a:extLst>
                    <a:ext uri="{9D8B030D-6E8A-4147-A177-3AD203B41FA5}">
                      <a16:colId xmlns:a16="http://schemas.microsoft.com/office/drawing/2014/main" val="820719348"/>
                    </a:ext>
                  </a:extLst>
                </a:gridCol>
                <a:gridCol w="822960">
                  <a:extLst>
                    <a:ext uri="{9D8B030D-6E8A-4147-A177-3AD203B41FA5}">
                      <a16:colId xmlns:a16="http://schemas.microsoft.com/office/drawing/2014/main" val="1782847660"/>
                    </a:ext>
                  </a:extLst>
                </a:gridCol>
                <a:gridCol w="822960">
                  <a:extLst>
                    <a:ext uri="{9D8B030D-6E8A-4147-A177-3AD203B41FA5}">
                      <a16:colId xmlns:a16="http://schemas.microsoft.com/office/drawing/2014/main" val="2717893340"/>
                    </a:ext>
                  </a:extLst>
                </a:gridCol>
                <a:gridCol w="822960">
                  <a:extLst>
                    <a:ext uri="{9D8B030D-6E8A-4147-A177-3AD203B41FA5}">
                      <a16:colId xmlns:a16="http://schemas.microsoft.com/office/drawing/2014/main" val="2574549855"/>
                    </a:ext>
                  </a:extLst>
                </a:gridCol>
                <a:gridCol w="822960">
                  <a:extLst>
                    <a:ext uri="{9D8B030D-6E8A-4147-A177-3AD203B41FA5}">
                      <a16:colId xmlns:a16="http://schemas.microsoft.com/office/drawing/2014/main" val="4264889273"/>
                    </a:ext>
                  </a:extLst>
                </a:gridCol>
                <a:gridCol w="822960">
                  <a:extLst>
                    <a:ext uri="{9D8B030D-6E8A-4147-A177-3AD203B41FA5}">
                      <a16:colId xmlns:a16="http://schemas.microsoft.com/office/drawing/2014/main" val="68739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30629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- 2018-07-07 19:21:53 </a:t>
                      </a:r>
                      <a:r>
                        <a:rPr kumimoji="0" lang="de-DE" sz="1000" b="0" i="0" u="none" strike="noStrike" kern="1200" cap="none" spc="0" normalizeH="0" baseline="0" noProof="0">
                          <a:ln>
                            <a:noFill/>
                          </a:ln>
                          <a:solidFill>
                            <a:prstClr val="black"/>
                          </a:solidFill>
                          <a:effectLst/>
                          <a:uLnTx/>
                          <a:uFillTx/>
                          <a:latin typeface="+mn-lt"/>
                          <a:ea typeface="+mn-ea"/>
                          <a:cs typeface="+mn-cs"/>
                        </a:rPr>
                        <a:t> 
 Das nennt man dann wohl Mahnwal.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57616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Kultur - 2018-04-12 10:57:30 </a:t>
                      </a:r>
                      <a:r>
                        <a:rPr kumimoji="0" lang="en-US" sz="1000" b="0" i="0" u="none" strike="noStrike" kern="1200" cap="none" spc="0" normalizeH="0" baseline="0" noProof="0">
                          <a:ln>
                            <a:noFill/>
                          </a:ln>
                          <a:solidFill>
                            <a:prstClr val="black"/>
                          </a:solidFill>
                          <a:effectLst/>
                          <a:uLnTx/>
                          <a:uFillTx/>
                          <a:latin typeface="+mn-lt"/>
                          <a:ea typeface="+mn-ea"/>
                          <a:cs typeface="+mn-cs"/>
                        </a:rPr>
                        <a:t> 
 Alles Gute zum 90. Geburtstag, Hardy Krüger!
ndr.de/kultur/hardykrueger136.html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5499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- 2018-09-03 11:25:03 </a:t>
                      </a:r>
                      <a:r>
                        <a:rPr kumimoji="0" lang="de-DE" sz="1000" b="0" i="0" u="none" strike="noStrike" kern="1200" cap="none" spc="0" normalizeH="0" baseline="0" noProof="0">
                          <a:ln>
                            <a:noFill/>
                          </a:ln>
                          <a:solidFill>
                            <a:prstClr val="black"/>
                          </a:solidFill>
                          <a:effectLst/>
                          <a:uLnTx/>
                          <a:uFillTx/>
                          <a:latin typeface="+mn-lt"/>
                          <a:ea typeface="+mn-ea"/>
                          <a:cs typeface="+mn-cs"/>
                        </a:rPr>
                        <a:t> 
 Menschlichkeit statt Abschottung und Hass. #wirsindmehr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45160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- 2018-01-25 10:25:12 </a:t>
                      </a:r>
                      <a:r>
                        <a:rPr kumimoji="0" lang="de-DE" sz="1000" b="0" i="0" u="none" strike="noStrike" kern="1200" cap="none" spc="0" normalizeH="0" baseline="0" noProof="0">
                          <a:ln>
                            <a:noFill/>
                          </a:ln>
                          <a:solidFill>
                            <a:prstClr val="black"/>
                          </a:solidFill>
                          <a:effectLst/>
                          <a:uLnTx/>
                          <a:uFillTx/>
                          <a:latin typeface="+mn-lt"/>
                          <a:ea typeface="+mn-ea"/>
                          <a:cs typeface="+mn-cs"/>
                        </a:rPr>
                        <a:t> 
 Spüren Sie es auch?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23079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- 2018-11-22 08:30:00 </a:t>
                      </a:r>
                      <a:r>
                        <a:rPr kumimoji="0" lang="de-DE" sz="1000" b="0" i="0" u="none" strike="noStrike" kern="1200" cap="none" spc="0" normalizeH="0" baseline="0" noProof="0">
                          <a:ln>
                            <a:noFill/>
                          </a:ln>
                          <a:solidFill>
                            <a:prstClr val="black"/>
                          </a:solidFill>
                          <a:effectLst/>
                          <a:uLnTx/>
                          <a:uFillTx/>
                          <a:latin typeface="+mn-lt"/>
                          <a:ea typeface="+mn-ea"/>
                          <a:cs typeface="+mn-cs"/>
                        </a:rPr>
                        <a:t> 
 Die Einführung des Fallpauschalensystems 2003 hat die Krankenhäuser kommerzialisiert, der Patient wurde zum Kunden. Der Film "Der marktgerechte Patient" von den Hamburger Filmemachern Leslie Franke und Herdolor Lorenz erzählt von den fatalen Folgen dieses Systems.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47687621"/>
                  </a:ext>
                </a:extLst>
              </a:tr>
            </a:tbl>
          </a:graphicData>
        </a:graphic>
      </p:graphicFrame>
      <p:sp>
        <p:nvSpPr>
          <p:cNvPr id="4" name="Text Placeholder 3">
            <a:extLst>
              <a:ext uri="{FF2B5EF4-FFF2-40B4-BE49-F238E27FC236}">
                <a16:creationId xmlns:a16="http://schemas.microsoft.com/office/drawing/2014/main" id="{0EBDC4AB-9159-4515-A74F-9DEAF3A23AB8}"/>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8731164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56A2E-1321-4263-9D8A-324BBDD43C7A}"/>
              </a:ext>
            </a:extLst>
          </p:cNvPr>
          <p:cNvSpPr>
            <a:spLocks noGrp="1"/>
          </p:cNvSpPr>
          <p:nvPr>
            <p:ph type="title"/>
          </p:nvPr>
        </p:nvSpPr>
        <p:spPr/>
        <p:txBody>
          <a:bodyPr/>
          <a:lstStyle/>
          <a:p>
            <a:r>
              <a:rPr lang="en-US"/>
              <a:t>Facebook Eigene Posts - Shares - Export | NDR Kultur - 6 of 6</a:t>
            </a:r>
          </a:p>
        </p:txBody>
      </p:sp>
      <p:graphicFrame>
        <p:nvGraphicFramePr>
          <p:cNvPr id="5" name="Table Placeholder 4">
            <a:extLst>
              <a:ext uri="{FF2B5EF4-FFF2-40B4-BE49-F238E27FC236}">
                <a16:creationId xmlns:a16="http://schemas.microsoft.com/office/drawing/2014/main" id="{58F8D836-1199-4224-A2AF-29F6F4AAF689}"/>
              </a:ext>
            </a:extLst>
          </p:cNvPr>
          <p:cNvGraphicFramePr>
            <a:graphicFrameLocks noGrp="1"/>
          </p:cNvGraphicFramePr>
          <p:nvPr>
            <p:ph type="tbl" sz="quarter" idx="13"/>
            <p:extLst>
              <p:ext uri="{D42A27DB-BD31-4B8C-83A1-F6EECF244321}">
                <p14:modId xmlns:p14="http://schemas.microsoft.com/office/powerpoint/2010/main" val="896811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20283149"/>
                    </a:ext>
                  </a:extLst>
                </a:gridCol>
                <a:gridCol w="822960">
                  <a:extLst>
                    <a:ext uri="{9D8B030D-6E8A-4147-A177-3AD203B41FA5}">
                      <a16:colId xmlns:a16="http://schemas.microsoft.com/office/drawing/2014/main" val="3016628931"/>
                    </a:ext>
                  </a:extLst>
                </a:gridCol>
                <a:gridCol w="822960">
                  <a:extLst>
                    <a:ext uri="{9D8B030D-6E8A-4147-A177-3AD203B41FA5}">
                      <a16:colId xmlns:a16="http://schemas.microsoft.com/office/drawing/2014/main" val="1689700845"/>
                    </a:ext>
                  </a:extLst>
                </a:gridCol>
                <a:gridCol w="822960">
                  <a:extLst>
                    <a:ext uri="{9D8B030D-6E8A-4147-A177-3AD203B41FA5}">
                      <a16:colId xmlns:a16="http://schemas.microsoft.com/office/drawing/2014/main" val="733632435"/>
                    </a:ext>
                  </a:extLst>
                </a:gridCol>
                <a:gridCol w="822960">
                  <a:extLst>
                    <a:ext uri="{9D8B030D-6E8A-4147-A177-3AD203B41FA5}">
                      <a16:colId xmlns:a16="http://schemas.microsoft.com/office/drawing/2014/main" val="3828959626"/>
                    </a:ext>
                  </a:extLst>
                </a:gridCol>
                <a:gridCol w="822960">
                  <a:extLst>
                    <a:ext uri="{9D8B030D-6E8A-4147-A177-3AD203B41FA5}">
                      <a16:colId xmlns:a16="http://schemas.microsoft.com/office/drawing/2014/main" val="2038006592"/>
                    </a:ext>
                  </a:extLst>
                </a:gridCol>
                <a:gridCol w="822960">
                  <a:extLst>
                    <a:ext uri="{9D8B030D-6E8A-4147-A177-3AD203B41FA5}">
                      <a16:colId xmlns:a16="http://schemas.microsoft.com/office/drawing/2014/main" val="3251724682"/>
                    </a:ext>
                  </a:extLst>
                </a:gridCol>
                <a:gridCol w="822960">
                  <a:extLst>
                    <a:ext uri="{9D8B030D-6E8A-4147-A177-3AD203B41FA5}">
                      <a16:colId xmlns:a16="http://schemas.microsoft.com/office/drawing/2014/main" val="2833997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30259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- 2018-02-08 16:58:38 </a:t>
                      </a:r>
                      <a:r>
                        <a:rPr kumimoji="0" lang="de-DE" sz="1000" b="0" i="0" u="none" strike="noStrike" kern="1200" cap="none" spc="0" normalizeH="0" baseline="0" noProof="0">
                          <a:ln>
                            <a:noFill/>
                          </a:ln>
                          <a:solidFill>
                            <a:prstClr val="black"/>
                          </a:solidFill>
                          <a:effectLst/>
                          <a:uLnTx/>
                          <a:uFillTx/>
                          <a:latin typeface="+mn-lt"/>
                          <a:ea typeface="+mn-ea"/>
                          <a:cs typeface="+mn-cs"/>
                        </a:rPr>
                        <a:t> 
 😅 Das ist wirklich sehr lustig... und vor allem große Foto-Retuschier-Kunst.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42295397"/>
                  </a:ext>
                </a:extLst>
              </a:tr>
            </a:tbl>
          </a:graphicData>
        </a:graphic>
      </p:graphicFrame>
      <p:sp>
        <p:nvSpPr>
          <p:cNvPr id="4" name="Text Placeholder 3">
            <a:extLst>
              <a:ext uri="{FF2B5EF4-FFF2-40B4-BE49-F238E27FC236}">
                <a16:creationId xmlns:a16="http://schemas.microsoft.com/office/drawing/2014/main" id="{EB4F472E-881A-4522-9CA8-48303D625854}"/>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1341991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2B316-0D51-491B-BC9E-67518DF63E2D}"/>
              </a:ext>
            </a:extLst>
          </p:cNvPr>
          <p:cNvSpPr>
            <a:spLocks noGrp="1"/>
          </p:cNvSpPr>
          <p:nvPr>
            <p:ph type="title"/>
          </p:nvPr>
        </p:nvSpPr>
        <p:spPr/>
        <p:txBody>
          <a:bodyPr/>
          <a:lstStyle/>
          <a:p>
            <a:r>
              <a:rPr lang="en-US"/>
              <a:t>Facebook Eigene Posts - Kommentare - Export | NDR Kultur</a:t>
            </a:r>
          </a:p>
        </p:txBody>
      </p:sp>
      <p:graphicFrame>
        <p:nvGraphicFramePr>
          <p:cNvPr id="5" name="Table Placeholder 4">
            <a:extLst>
              <a:ext uri="{FF2B5EF4-FFF2-40B4-BE49-F238E27FC236}">
                <a16:creationId xmlns:a16="http://schemas.microsoft.com/office/drawing/2014/main" id="{46F341B3-D6D0-4550-9E9C-082603678C3B}"/>
              </a:ext>
            </a:extLst>
          </p:cNvPr>
          <p:cNvGraphicFramePr>
            <a:graphicFrameLocks noGrp="1"/>
          </p:cNvGraphicFramePr>
          <p:nvPr>
            <p:ph type="tbl" sz="quarter" idx="13"/>
            <p:extLst>
              <p:ext uri="{D42A27DB-BD31-4B8C-83A1-F6EECF244321}">
                <p14:modId xmlns:p14="http://schemas.microsoft.com/office/powerpoint/2010/main" val="2567137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15210086"/>
                    </a:ext>
                  </a:extLst>
                </a:gridCol>
                <a:gridCol w="822960">
                  <a:extLst>
                    <a:ext uri="{9D8B030D-6E8A-4147-A177-3AD203B41FA5}">
                      <a16:colId xmlns:a16="http://schemas.microsoft.com/office/drawing/2014/main" val="2060742775"/>
                    </a:ext>
                  </a:extLst>
                </a:gridCol>
                <a:gridCol w="822960">
                  <a:extLst>
                    <a:ext uri="{9D8B030D-6E8A-4147-A177-3AD203B41FA5}">
                      <a16:colId xmlns:a16="http://schemas.microsoft.com/office/drawing/2014/main" val="407589001"/>
                    </a:ext>
                  </a:extLst>
                </a:gridCol>
                <a:gridCol w="822960">
                  <a:extLst>
                    <a:ext uri="{9D8B030D-6E8A-4147-A177-3AD203B41FA5}">
                      <a16:colId xmlns:a16="http://schemas.microsoft.com/office/drawing/2014/main" val="3512781932"/>
                    </a:ext>
                  </a:extLst>
                </a:gridCol>
                <a:gridCol w="822960">
                  <a:extLst>
                    <a:ext uri="{9D8B030D-6E8A-4147-A177-3AD203B41FA5}">
                      <a16:colId xmlns:a16="http://schemas.microsoft.com/office/drawing/2014/main" val="2876479690"/>
                    </a:ext>
                  </a:extLst>
                </a:gridCol>
                <a:gridCol w="822960">
                  <a:extLst>
                    <a:ext uri="{9D8B030D-6E8A-4147-A177-3AD203B41FA5}">
                      <a16:colId xmlns:a16="http://schemas.microsoft.com/office/drawing/2014/main" val="688576772"/>
                    </a:ext>
                  </a:extLst>
                </a:gridCol>
                <a:gridCol w="822960">
                  <a:extLst>
                    <a:ext uri="{9D8B030D-6E8A-4147-A177-3AD203B41FA5}">
                      <a16:colId xmlns:a16="http://schemas.microsoft.com/office/drawing/2014/main" val="980350089"/>
                    </a:ext>
                  </a:extLst>
                </a:gridCol>
                <a:gridCol w="822960">
                  <a:extLst>
                    <a:ext uri="{9D8B030D-6E8A-4147-A177-3AD203B41FA5}">
                      <a16:colId xmlns:a16="http://schemas.microsoft.com/office/drawing/2014/main" val="842901454"/>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013922116"/>
                  </a:ext>
                </a:extLst>
              </a:tr>
              <a:tr h="370840">
                <a:tc>
                  <a:txBody>
                    <a:bodyPr/>
                    <a:lstStyle/>
                    <a:p>
                      <a:r>
                        <a:rPr lang="de-DE" sz="1000" b="1"/>
                        <a:t> NDR Kultur - 2018-01-24 13:23:14 </a:t>
                      </a:r>
                      <a:r>
                        <a:rPr lang="de-DE" sz="1000"/>
                        <a:t> 
 Jahrelang am falschen Instrument abgemüht?</a:t>
                      </a:r>
                      <a:endParaRPr lang="en-US" sz="1000"/>
                    </a:p>
                  </a:txBody>
                  <a:tcPr/>
                </a:tc>
                <a:tc>
                  <a:txBody>
                    <a:bodyPr/>
                    <a:lstStyle/>
                    <a:p>
                      <a:r>
                        <a:rPr lang="en-US" sz="1000"/>
                        <a:t>737</a:t>
                      </a:r>
                    </a:p>
                  </a:txBody>
                  <a:tcPr/>
                </a:tc>
                <a:tc>
                  <a:txBody>
                    <a:bodyPr/>
                    <a:lstStyle/>
                    <a:p>
                      <a:r>
                        <a:rPr lang="en-US" sz="1000"/>
                        <a:t>65</a:t>
                      </a:r>
                    </a:p>
                  </a:txBody>
                  <a:tcPr/>
                </a:tc>
                <a:tc>
                  <a:txBody>
                    <a:bodyPr/>
                    <a:lstStyle/>
                    <a:p>
                      <a:r>
                        <a:rPr lang="en-US" sz="1000"/>
                        <a:t>44</a:t>
                      </a:r>
                    </a:p>
                  </a:txBody>
                  <a:tcPr/>
                </a:tc>
                <a:tc>
                  <a:txBody>
                    <a:bodyPr/>
                    <a:lstStyle/>
                    <a:p>
                      <a:r>
                        <a:rPr lang="en-US" sz="1000"/>
                        <a:t>846</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099338254"/>
                  </a:ext>
                </a:extLst>
              </a:tr>
              <a:tr h="370840">
                <a:tc>
                  <a:txBody>
                    <a:bodyPr/>
                    <a:lstStyle/>
                    <a:p>
                      <a:r>
                        <a:rPr lang="de-DE" sz="1000" b="1"/>
                        <a:t> NDR Kultur - 2018-10-25 13:04:12 </a:t>
                      </a:r>
                      <a:r>
                        <a:rPr lang="de-DE" sz="1000"/>
                        <a:t> 
 Es lebe der Tag der Nudel! #omnomnom</a:t>
                      </a:r>
                      <a:endParaRPr lang="en-US" sz="1000"/>
                    </a:p>
                  </a:txBody>
                  <a:tcPr/>
                </a:tc>
                <a:tc>
                  <a:txBody>
                    <a:bodyPr/>
                    <a:lstStyle/>
                    <a:p>
                      <a:r>
                        <a:rPr lang="en-US" sz="1000"/>
                        <a:t>169</a:t>
                      </a:r>
                    </a:p>
                  </a:txBody>
                  <a:tcPr/>
                </a:tc>
                <a:tc>
                  <a:txBody>
                    <a:bodyPr/>
                    <a:lstStyle/>
                    <a:p>
                      <a:r>
                        <a:rPr lang="en-US" sz="1000"/>
                        <a:t>15</a:t>
                      </a:r>
                    </a:p>
                  </a:txBody>
                  <a:tcPr/>
                </a:tc>
                <a:tc>
                  <a:txBody>
                    <a:bodyPr/>
                    <a:lstStyle/>
                    <a:p>
                      <a:r>
                        <a:rPr lang="en-US" sz="1000"/>
                        <a:t>5</a:t>
                      </a:r>
                    </a:p>
                  </a:txBody>
                  <a:tcPr/>
                </a:tc>
                <a:tc>
                  <a:txBody>
                    <a:bodyPr/>
                    <a:lstStyle/>
                    <a:p>
                      <a:r>
                        <a:rPr lang="en-US" sz="1000"/>
                        <a:t>189</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96854762"/>
                  </a:ext>
                </a:extLst>
              </a:tr>
              <a:tr h="370840">
                <a:tc>
                  <a:txBody>
                    <a:bodyPr/>
                    <a:lstStyle/>
                    <a:p>
                      <a:r>
                        <a:rPr lang="de-DE" sz="1000" b="1"/>
                        <a:t> NDR Kultur - 2018-11-12 15:24:00 </a:t>
                      </a:r>
                      <a:r>
                        <a:rPr lang="de-DE" sz="1000"/>
                        <a:t> 
 Ciao Kakao! Zum Tag der schlechten Wortspiele kramen wir mit Ihnen heute gaaaanz tief in der Kalauer-Kiste. Okäse?
Schicken Sie uns auch gerne direkt eine Sprachnachricht über unsere NDR Kultur App!</a:t>
                      </a:r>
                      <a:endParaRPr lang="en-US" sz="1000"/>
                    </a:p>
                  </a:txBody>
                  <a:tcPr/>
                </a:tc>
                <a:tc>
                  <a:txBody>
                    <a:bodyPr/>
                    <a:lstStyle/>
                    <a:p>
                      <a:r>
                        <a:rPr lang="en-US" sz="1000"/>
                        <a:t>148</a:t>
                      </a:r>
                    </a:p>
                  </a:txBody>
                  <a:tcPr/>
                </a:tc>
                <a:tc>
                  <a:txBody>
                    <a:bodyPr/>
                    <a:lstStyle/>
                    <a:p>
                      <a:r>
                        <a:rPr lang="en-US" sz="1000"/>
                        <a:t>33</a:t>
                      </a:r>
                    </a:p>
                  </a:txBody>
                  <a:tcPr/>
                </a:tc>
                <a:tc>
                  <a:txBody>
                    <a:bodyPr/>
                    <a:lstStyle/>
                    <a:p>
                      <a:r>
                        <a:rPr lang="en-US" sz="1000"/>
                        <a:t>6</a:t>
                      </a:r>
                    </a:p>
                  </a:txBody>
                  <a:tcPr/>
                </a:tc>
                <a:tc>
                  <a:txBody>
                    <a:bodyPr/>
                    <a:lstStyle/>
                    <a:p>
                      <a:r>
                        <a:rPr lang="en-US" sz="1000"/>
                        <a:t>187</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08728923"/>
                  </a:ext>
                </a:extLst>
              </a:tr>
              <a:tr h="370840">
                <a:tc>
                  <a:txBody>
                    <a:bodyPr/>
                    <a:lstStyle/>
                    <a:p>
                      <a:r>
                        <a:rPr lang="de-DE" sz="1000" b="1"/>
                        <a:t> NDR Kultur - 2018-01-11 15:18:06 </a:t>
                      </a:r>
                      <a:r>
                        <a:rPr lang="de-DE" sz="1000"/>
                        <a:t> 
 Eine Wissenschaft für sich ...</a:t>
                      </a:r>
                      <a:endParaRPr lang="en-US" sz="1000"/>
                    </a:p>
                  </a:txBody>
                  <a:tcPr/>
                </a:tc>
                <a:tc>
                  <a:txBody>
                    <a:bodyPr/>
                    <a:lstStyle/>
                    <a:p>
                      <a:r>
                        <a:rPr lang="en-US" sz="1000"/>
                        <a:t>147</a:t>
                      </a:r>
                    </a:p>
                  </a:txBody>
                  <a:tcPr/>
                </a:tc>
                <a:tc>
                  <a:txBody>
                    <a:bodyPr/>
                    <a:lstStyle/>
                    <a:p>
                      <a:r>
                        <a:rPr lang="en-US" sz="1000"/>
                        <a:t>34</a:t>
                      </a:r>
                    </a:p>
                  </a:txBody>
                  <a:tcPr/>
                </a:tc>
                <a:tc>
                  <a:txBody>
                    <a:bodyPr/>
                    <a:lstStyle/>
                    <a:p>
                      <a:r>
                        <a:rPr lang="en-US" sz="1000"/>
                        <a:t>2</a:t>
                      </a:r>
                    </a:p>
                  </a:txBody>
                  <a:tcPr/>
                </a:tc>
                <a:tc>
                  <a:txBody>
                    <a:bodyPr/>
                    <a:lstStyle/>
                    <a:p>
                      <a:r>
                        <a:rPr lang="en-US" sz="1000"/>
                        <a:t>183</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746343849"/>
                  </a:ext>
                </a:extLst>
              </a:tr>
              <a:tr h="370840">
                <a:tc>
                  <a:txBody>
                    <a:bodyPr/>
                    <a:lstStyle/>
                    <a:p>
                      <a:r>
                        <a:rPr lang="de-DE" sz="1000" b="1"/>
                        <a:t> NDR Kultur - 2018-07-19 15:20:28 </a:t>
                      </a:r>
                      <a:r>
                        <a:rPr lang="de-DE" sz="1000"/>
                        <a:t> 
 Meier wie Müller, Schmidt wie Schulz ... oder Bach wie Mozart. Welche Varianten sind Ihnen schon untergekommen? 🤔</a:t>
                      </a:r>
                      <a:endParaRPr lang="en-US" sz="1000"/>
                    </a:p>
                  </a:txBody>
                  <a:tcPr/>
                </a:tc>
                <a:tc>
                  <a:txBody>
                    <a:bodyPr/>
                    <a:lstStyle/>
                    <a:p>
                      <a:r>
                        <a:rPr lang="en-US" sz="1000"/>
                        <a:t>130</a:t>
                      </a:r>
                    </a:p>
                  </a:txBody>
                  <a:tcPr/>
                </a:tc>
                <a:tc>
                  <a:txBody>
                    <a:bodyPr/>
                    <a:lstStyle/>
                    <a:p>
                      <a:r>
                        <a:rPr lang="en-US" sz="1000"/>
                        <a:t>19</a:t>
                      </a:r>
                    </a:p>
                  </a:txBody>
                  <a:tcPr/>
                </a:tc>
                <a:tc>
                  <a:txBody>
                    <a:bodyPr/>
                    <a:lstStyle/>
                    <a:p>
                      <a:r>
                        <a:rPr lang="en-US" sz="1000"/>
                        <a:t>3</a:t>
                      </a:r>
                    </a:p>
                  </a:txBody>
                  <a:tcPr/>
                </a:tc>
                <a:tc>
                  <a:txBody>
                    <a:bodyPr/>
                    <a:lstStyle/>
                    <a:p>
                      <a:r>
                        <a:rPr lang="en-US" sz="1000"/>
                        <a:t>152</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759427819"/>
                  </a:ext>
                </a:extLst>
              </a:tr>
            </a:tbl>
          </a:graphicData>
        </a:graphic>
      </p:graphicFrame>
      <p:sp>
        <p:nvSpPr>
          <p:cNvPr id="4" name="Text Placeholder 3">
            <a:extLst>
              <a:ext uri="{FF2B5EF4-FFF2-40B4-BE49-F238E27FC236}">
                <a16:creationId xmlns:a16="http://schemas.microsoft.com/office/drawing/2014/main" id="{328A68E3-8429-49A3-9AB1-561F4A66FCA8}"/>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4340727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81EAF-E172-47B8-AC0E-38108900860E}"/>
              </a:ext>
            </a:extLst>
          </p:cNvPr>
          <p:cNvSpPr>
            <a:spLocks noGrp="1"/>
          </p:cNvSpPr>
          <p:nvPr>
            <p:ph type="title"/>
          </p:nvPr>
        </p:nvSpPr>
        <p:spPr/>
        <p:txBody>
          <a:bodyPr/>
          <a:lstStyle/>
          <a:p>
            <a:r>
              <a:rPr lang="en-US"/>
              <a:t>Facebook Eigene Posts - Links - Export | NDR Kultur - 1 of 2</a:t>
            </a:r>
          </a:p>
        </p:txBody>
      </p:sp>
      <p:graphicFrame>
        <p:nvGraphicFramePr>
          <p:cNvPr id="5" name="Table Placeholder 4">
            <a:extLst>
              <a:ext uri="{FF2B5EF4-FFF2-40B4-BE49-F238E27FC236}">
                <a16:creationId xmlns:a16="http://schemas.microsoft.com/office/drawing/2014/main" id="{E5A1864B-2704-46EA-8B9A-4E8D69EF39B2}"/>
              </a:ext>
            </a:extLst>
          </p:cNvPr>
          <p:cNvGraphicFramePr>
            <a:graphicFrameLocks noGrp="1"/>
          </p:cNvGraphicFramePr>
          <p:nvPr>
            <p:ph type="tbl" sz="quarter" idx="13"/>
            <p:extLst>
              <p:ext uri="{D42A27DB-BD31-4B8C-83A1-F6EECF244321}">
                <p14:modId xmlns:p14="http://schemas.microsoft.com/office/powerpoint/2010/main" val="616586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604447038"/>
                    </a:ext>
                  </a:extLst>
                </a:gridCol>
                <a:gridCol w="822960">
                  <a:extLst>
                    <a:ext uri="{9D8B030D-6E8A-4147-A177-3AD203B41FA5}">
                      <a16:colId xmlns:a16="http://schemas.microsoft.com/office/drawing/2014/main" val="360534429"/>
                    </a:ext>
                  </a:extLst>
                </a:gridCol>
                <a:gridCol w="822960">
                  <a:extLst>
                    <a:ext uri="{9D8B030D-6E8A-4147-A177-3AD203B41FA5}">
                      <a16:colId xmlns:a16="http://schemas.microsoft.com/office/drawing/2014/main" val="434471083"/>
                    </a:ext>
                  </a:extLst>
                </a:gridCol>
                <a:gridCol w="822960">
                  <a:extLst>
                    <a:ext uri="{9D8B030D-6E8A-4147-A177-3AD203B41FA5}">
                      <a16:colId xmlns:a16="http://schemas.microsoft.com/office/drawing/2014/main" val="875424218"/>
                    </a:ext>
                  </a:extLst>
                </a:gridCol>
                <a:gridCol w="822960">
                  <a:extLst>
                    <a:ext uri="{9D8B030D-6E8A-4147-A177-3AD203B41FA5}">
                      <a16:colId xmlns:a16="http://schemas.microsoft.com/office/drawing/2014/main" val="2278057980"/>
                    </a:ext>
                  </a:extLst>
                </a:gridCol>
                <a:gridCol w="822960">
                  <a:extLst>
                    <a:ext uri="{9D8B030D-6E8A-4147-A177-3AD203B41FA5}">
                      <a16:colId xmlns:a16="http://schemas.microsoft.com/office/drawing/2014/main" val="1145883325"/>
                    </a:ext>
                  </a:extLst>
                </a:gridCol>
                <a:gridCol w="822960">
                  <a:extLst>
                    <a:ext uri="{9D8B030D-6E8A-4147-A177-3AD203B41FA5}">
                      <a16:colId xmlns:a16="http://schemas.microsoft.com/office/drawing/2014/main" val="119504317"/>
                    </a:ext>
                  </a:extLst>
                </a:gridCol>
                <a:gridCol w="822960">
                  <a:extLst>
                    <a:ext uri="{9D8B030D-6E8A-4147-A177-3AD203B41FA5}">
                      <a16:colId xmlns:a16="http://schemas.microsoft.com/office/drawing/2014/main" val="1960674872"/>
                    </a:ext>
                  </a:extLst>
                </a:gridCol>
                <a:gridCol w="822960">
                  <a:extLst>
                    <a:ext uri="{9D8B030D-6E8A-4147-A177-3AD203B41FA5}">
                      <a16:colId xmlns:a16="http://schemas.microsoft.com/office/drawing/2014/main" val="414224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23968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- 2018-10-06 13:28:15 </a:t>
                      </a:r>
                      <a:r>
                        <a:rPr kumimoji="0" lang="de-DE" sz="1000" b="0" i="0" u="none" strike="noStrike" kern="1200" cap="none" spc="0" normalizeH="0" baseline="0" noProof="0">
                          <a:ln>
                            <a:noFill/>
                          </a:ln>
                          <a:solidFill>
                            <a:prstClr val="black"/>
                          </a:solidFill>
                          <a:effectLst/>
                          <a:uLnTx/>
                          <a:uFillTx/>
                          <a:latin typeface="+mn-lt"/>
                          <a:ea typeface="+mn-ea"/>
                          <a:cs typeface="+mn-cs"/>
                        </a:rPr>
                        <a:t> 
 Banksy hat zugeschlagen.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76447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- 2018-10-23 09:36:47 </a:t>
                      </a:r>
                      <a:r>
                        <a:rPr kumimoji="0" lang="de-DE" sz="1000" b="0" i="0" u="none" strike="noStrike" kern="1200" cap="none" spc="0" normalizeH="0" baseline="0" noProof="0">
                          <a:ln>
                            <a:noFill/>
                          </a:ln>
                          <a:solidFill>
                            <a:prstClr val="black"/>
                          </a:solidFill>
                          <a:effectLst/>
                          <a:uLnTx/>
                          <a:uFillTx/>
                          <a:latin typeface="+mn-lt"/>
                          <a:ea typeface="+mn-ea"/>
                          <a:cs typeface="+mn-cs"/>
                        </a:rPr>
                        <a:t> 
 Wenn Eltern nicht mehr weiterwissen, weil ihr Kind stundenlang schreit, nicht isst oder nicht schläft. Dann ist die Verzweiflung groß. Der letzte Ausweg: stationäre Therapie. Ein Kinofilm zeigt ziemlich harte Methoden, die gerade für Empörung sorgen. Viele Menschen fordern nun ein Verbot der Doku.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07079176"/>
                  </a:ext>
                </a:extLst>
              </a:tr>
            </a:tbl>
          </a:graphicData>
        </a:graphic>
      </p:graphicFrame>
      <p:sp>
        <p:nvSpPr>
          <p:cNvPr id="4" name="Text Placeholder 3">
            <a:extLst>
              <a:ext uri="{FF2B5EF4-FFF2-40B4-BE49-F238E27FC236}">
                <a16:creationId xmlns:a16="http://schemas.microsoft.com/office/drawing/2014/main" id="{2C1A0D42-27CF-4CDE-97CF-B07BEDE7E85E}"/>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2974177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51A72-EC70-4958-A55E-463C3D51EEE7}"/>
              </a:ext>
            </a:extLst>
          </p:cNvPr>
          <p:cNvSpPr>
            <a:spLocks noGrp="1"/>
          </p:cNvSpPr>
          <p:nvPr>
            <p:ph type="title"/>
          </p:nvPr>
        </p:nvSpPr>
        <p:spPr/>
        <p:txBody>
          <a:bodyPr/>
          <a:lstStyle/>
          <a:p>
            <a:r>
              <a:rPr lang="en-US"/>
              <a:t>Facebook Eigene Posts - Links - Export | NDR Kultur - 2 of 2</a:t>
            </a:r>
          </a:p>
        </p:txBody>
      </p:sp>
      <p:graphicFrame>
        <p:nvGraphicFramePr>
          <p:cNvPr id="5" name="Table Placeholder 4">
            <a:extLst>
              <a:ext uri="{FF2B5EF4-FFF2-40B4-BE49-F238E27FC236}">
                <a16:creationId xmlns:a16="http://schemas.microsoft.com/office/drawing/2014/main" id="{7B62B1B2-B654-4428-91AF-779118FAC14F}"/>
              </a:ext>
            </a:extLst>
          </p:cNvPr>
          <p:cNvGraphicFramePr>
            <a:graphicFrameLocks noGrp="1"/>
          </p:cNvGraphicFramePr>
          <p:nvPr>
            <p:ph type="tbl" sz="quarter" idx="13"/>
            <p:extLst>
              <p:ext uri="{D42A27DB-BD31-4B8C-83A1-F6EECF244321}">
                <p14:modId xmlns:p14="http://schemas.microsoft.com/office/powerpoint/2010/main" val="2367485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783004744"/>
                    </a:ext>
                  </a:extLst>
                </a:gridCol>
                <a:gridCol w="822960">
                  <a:extLst>
                    <a:ext uri="{9D8B030D-6E8A-4147-A177-3AD203B41FA5}">
                      <a16:colId xmlns:a16="http://schemas.microsoft.com/office/drawing/2014/main" val="2541183845"/>
                    </a:ext>
                  </a:extLst>
                </a:gridCol>
                <a:gridCol w="822960">
                  <a:extLst>
                    <a:ext uri="{9D8B030D-6E8A-4147-A177-3AD203B41FA5}">
                      <a16:colId xmlns:a16="http://schemas.microsoft.com/office/drawing/2014/main" val="1996486028"/>
                    </a:ext>
                  </a:extLst>
                </a:gridCol>
                <a:gridCol w="822960">
                  <a:extLst>
                    <a:ext uri="{9D8B030D-6E8A-4147-A177-3AD203B41FA5}">
                      <a16:colId xmlns:a16="http://schemas.microsoft.com/office/drawing/2014/main" val="1051625539"/>
                    </a:ext>
                  </a:extLst>
                </a:gridCol>
                <a:gridCol w="822960">
                  <a:extLst>
                    <a:ext uri="{9D8B030D-6E8A-4147-A177-3AD203B41FA5}">
                      <a16:colId xmlns:a16="http://schemas.microsoft.com/office/drawing/2014/main" val="1021820501"/>
                    </a:ext>
                  </a:extLst>
                </a:gridCol>
                <a:gridCol w="822960">
                  <a:extLst>
                    <a:ext uri="{9D8B030D-6E8A-4147-A177-3AD203B41FA5}">
                      <a16:colId xmlns:a16="http://schemas.microsoft.com/office/drawing/2014/main" val="2026981867"/>
                    </a:ext>
                  </a:extLst>
                </a:gridCol>
                <a:gridCol w="822960">
                  <a:extLst>
                    <a:ext uri="{9D8B030D-6E8A-4147-A177-3AD203B41FA5}">
                      <a16:colId xmlns:a16="http://schemas.microsoft.com/office/drawing/2014/main" val="2126733445"/>
                    </a:ext>
                  </a:extLst>
                </a:gridCol>
                <a:gridCol w="822960">
                  <a:extLst>
                    <a:ext uri="{9D8B030D-6E8A-4147-A177-3AD203B41FA5}">
                      <a16:colId xmlns:a16="http://schemas.microsoft.com/office/drawing/2014/main" val="1872213827"/>
                    </a:ext>
                  </a:extLst>
                </a:gridCol>
                <a:gridCol w="822960">
                  <a:extLst>
                    <a:ext uri="{9D8B030D-6E8A-4147-A177-3AD203B41FA5}">
                      <a16:colId xmlns:a16="http://schemas.microsoft.com/office/drawing/2014/main" val="1758432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64905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- 2018-05-16 18:35:24 </a:t>
                      </a:r>
                      <a:r>
                        <a:rPr kumimoji="0" lang="de-DE" sz="1000" b="0" i="0" u="none" strike="noStrike" kern="1200" cap="none" spc="0" normalizeH="0" baseline="0" noProof="0">
                          <a:ln>
                            <a:noFill/>
                          </a:ln>
                          <a:solidFill>
                            <a:prstClr val="black"/>
                          </a:solidFill>
                          <a:effectLst/>
                          <a:uLnTx/>
                          <a:uFillTx/>
                          <a:latin typeface="+mn-lt"/>
                          <a:ea typeface="+mn-ea"/>
                          <a:cs typeface="+mn-cs"/>
                        </a:rPr>
                        <a:t> 
 Bei einer öffentlichen Vorlesung erzählt Christian Kracht  unerwartet, wie er als Junge missbraucht wurde.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14219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- 2018-09-14 10:24:59 </a:t>
                      </a:r>
                      <a:r>
                        <a:rPr kumimoji="0" lang="de-DE" sz="1000" b="0" i="0" u="none" strike="noStrike" kern="1200" cap="none" spc="0" normalizeH="0" baseline="0" noProof="0">
                          <a:ln>
                            <a:noFill/>
                          </a:ln>
                          <a:solidFill>
                            <a:prstClr val="black"/>
                          </a:solidFill>
                          <a:effectLst/>
                          <a:uLnTx/>
                          <a:uFillTx/>
                          <a:latin typeface="+mn-lt"/>
                          <a:ea typeface="+mn-ea"/>
                          <a:cs typeface="+mn-cs"/>
                        </a:rPr>
                        <a:t> 
 Erst kürzlich hat der Bundesgerichtshof Eventim eine Pauschalgebühr für selbst ausgedruckte Tickets untersagt. Jetzt geht die Diskussion weiter.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82349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- 2018-01-10 14:29:13 </a:t>
                      </a:r>
                      <a:r>
                        <a:rPr kumimoji="0" lang="de-DE" sz="1000" b="0" i="0" u="none" strike="noStrike" kern="1200" cap="none" spc="0" normalizeH="0" baseline="0" noProof="0">
                          <a:ln>
                            <a:noFill/>
                          </a:ln>
                          <a:solidFill>
                            <a:prstClr val="black"/>
                          </a:solidFill>
                          <a:effectLst/>
                          <a:uLnTx/>
                          <a:uFillTx/>
                          <a:latin typeface="+mn-lt"/>
                          <a:ea typeface="+mn-ea"/>
                          <a:cs typeface="+mn-cs"/>
                        </a:rPr>
                        <a:t> 
 Beim Feuervogel einschlafen ist ja das Eine, schreiend aufwachen, das Andere... 😂 Ton 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97825387"/>
                  </a:ext>
                </a:extLst>
              </a:tr>
            </a:tbl>
          </a:graphicData>
        </a:graphic>
      </p:graphicFrame>
      <p:sp>
        <p:nvSpPr>
          <p:cNvPr id="4" name="Text Placeholder 3">
            <a:extLst>
              <a:ext uri="{FF2B5EF4-FFF2-40B4-BE49-F238E27FC236}">
                <a16:creationId xmlns:a16="http://schemas.microsoft.com/office/drawing/2014/main" id="{8FE40C72-D9EE-4464-8E8A-C017DA136AE6}"/>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8724945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C52C2-0AA8-47EA-9512-3B3A40467410}"/>
              </a:ext>
            </a:extLst>
          </p:cNvPr>
          <p:cNvSpPr>
            <a:spLocks noGrp="1"/>
          </p:cNvSpPr>
          <p:nvPr>
            <p:ph type="title"/>
          </p:nvPr>
        </p:nvSpPr>
        <p:spPr/>
        <p:txBody>
          <a:bodyPr/>
          <a:lstStyle/>
          <a:p>
            <a:r>
              <a:rPr lang="en-US"/>
              <a:t>Facebook Eigene Posts - Videostartrate - Export | NDR Kultur</a:t>
            </a:r>
          </a:p>
        </p:txBody>
      </p:sp>
      <p:graphicFrame>
        <p:nvGraphicFramePr>
          <p:cNvPr id="5" name="Table Placeholder 4">
            <a:extLst>
              <a:ext uri="{FF2B5EF4-FFF2-40B4-BE49-F238E27FC236}">
                <a16:creationId xmlns:a16="http://schemas.microsoft.com/office/drawing/2014/main" id="{1FA25E42-B6AE-4FEA-9CA3-5B5DEDB9138A}"/>
              </a:ext>
            </a:extLst>
          </p:cNvPr>
          <p:cNvGraphicFramePr>
            <a:graphicFrameLocks noGrp="1"/>
          </p:cNvGraphicFramePr>
          <p:nvPr>
            <p:ph type="tbl" sz="quarter" idx="13"/>
            <p:extLst>
              <p:ext uri="{D42A27DB-BD31-4B8C-83A1-F6EECF244321}">
                <p14:modId xmlns:p14="http://schemas.microsoft.com/office/powerpoint/2010/main" val="837253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88020942"/>
                    </a:ext>
                  </a:extLst>
                </a:gridCol>
                <a:gridCol w="822960">
                  <a:extLst>
                    <a:ext uri="{9D8B030D-6E8A-4147-A177-3AD203B41FA5}">
                      <a16:colId xmlns:a16="http://schemas.microsoft.com/office/drawing/2014/main" val="2223852615"/>
                    </a:ext>
                  </a:extLst>
                </a:gridCol>
                <a:gridCol w="822960">
                  <a:extLst>
                    <a:ext uri="{9D8B030D-6E8A-4147-A177-3AD203B41FA5}">
                      <a16:colId xmlns:a16="http://schemas.microsoft.com/office/drawing/2014/main" val="1554275532"/>
                    </a:ext>
                  </a:extLst>
                </a:gridCol>
                <a:gridCol w="822960">
                  <a:extLst>
                    <a:ext uri="{9D8B030D-6E8A-4147-A177-3AD203B41FA5}">
                      <a16:colId xmlns:a16="http://schemas.microsoft.com/office/drawing/2014/main" val="2893385941"/>
                    </a:ext>
                  </a:extLst>
                </a:gridCol>
                <a:gridCol w="822960">
                  <a:extLst>
                    <a:ext uri="{9D8B030D-6E8A-4147-A177-3AD203B41FA5}">
                      <a16:colId xmlns:a16="http://schemas.microsoft.com/office/drawing/2014/main" val="4202476093"/>
                    </a:ext>
                  </a:extLst>
                </a:gridCol>
                <a:gridCol w="822960">
                  <a:extLst>
                    <a:ext uri="{9D8B030D-6E8A-4147-A177-3AD203B41FA5}">
                      <a16:colId xmlns:a16="http://schemas.microsoft.com/office/drawing/2014/main" val="3830234305"/>
                    </a:ext>
                  </a:extLst>
                </a:gridCol>
                <a:gridCol w="822960">
                  <a:extLst>
                    <a:ext uri="{9D8B030D-6E8A-4147-A177-3AD203B41FA5}">
                      <a16:colId xmlns:a16="http://schemas.microsoft.com/office/drawing/2014/main" val="1725072193"/>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25144678"/>
                  </a:ext>
                </a:extLst>
              </a:tr>
              <a:tr h="370840">
                <a:tc>
                  <a:txBody>
                    <a:bodyPr/>
                    <a:lstStyle/>
                    <a:p>
                      <a:r>
                        <a:rPr lang="de-DE" sz="1000" b="1"/>
                        <a:t> NDR Kultur - 2018-07-16 11:47:56 </a:t>
                      </a:r>
                      <a:r>
                        <a:rPr lang="de-DE" sz="1000"/>
                        <a:t> 
 Wenn im Urlaub mal nicht alles perfekt ist ...</a:t>
                      </a:r>
                      <a:endParaRPr lang="en-US" sz="1000"/>
                    </a:p>
                  </a:txBody>
                  <a:tcPr/>
                </a:tc>
                <a:tc>
                  <a:txBody>
                    <a:bodyPr/>
                    <a:lstStyle/>
                    <a:p>
                      <a:r>
                        <a:rPr lang="en-US" sz="1000"/>
                        <a:t>45.71 %</a:t>
                      </a:r>
                    </a:p>
                  </a:txBody>
                  <a:tcPr/>
                </a:tc>
                <a:tc>
                  <a:txBody>
                    <a:bodyPr/>
                    <a:lstStyle/>
                    <a:p>
                      <a:r>
                        <a:rPr lang="en-US" sz="1000"/>
                        <a:t>59.61 %</a:t>
                      </a:r>
                    </a:p>
                  </a:txBody>
                  <a:tcPr/>
                </a:tc>
                <a:tc>
                  <a:txBody>
                    <a:bodyPr/>
                    <a:lstStyle/>
                    <a:p>
                      <a:r>
                        <a:rPr lang="en-US" sz="1000"/>
                        <a:t>798</a:t>
                      </a:r>
                    </a:p>
                  </a:txBody>
                  <a:tcPr/>
                </a:tc>
                <a:tc>
                  <a:txBody>
                    <a:bodyPr/>
                    <a:lstStyle/>
                    <a:p>
                      <a:r>
                        <a:rPr lang="en-US" sz="1000"/>
                        <a:t>1691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64080224"/>
                  </a:ext>
                </a:extLst>
              </a:tr>
              <a:tr h="370840">
                <a:tc>
                  <a:txBody>
                    <a:bodyPr/>
                    <a:lstStyle/>
                    <a:p>
                      <a:r>
                        <a:rPr lang="de-DE" sz="1000" b="1"/>
                        <a:t> NDR Kultur - 2018-05-15 13:37:01 </a:t>
                      </a:r>
                      <a:r>
                        <a:rPr lang="de-DE" sz="1000"/>
                        <a:t> 
 Wie wichtig ist Rechtschreibung? Wir sind gespannt auf Ihre Meinungen!</a:t>
                      </a:r>
                      <a:endParaRPr lang="en-US" sz="1000"/>
                    </a:p>
                  </a:txBody>
                  <a:tcPr/>
                </a:tc>
                <a:tc>
                  <a:txBody>
                    <a:bodyPr/>
                    <a:lstStyle/>
                    <a:p>
                      <a:r>
                        <a:rPr lang="en-US" sz="1000"/>
                        <a:t>39.52 %</a:t>
                      </a:r>
                    </a:p>
                  </a:txBody>
                  <a:tcPr/>
                </a:tc>
                <a:tc>
                  <a:txBody>
                    <a:bodyPr/>
                    <a:lstStyle/>
                    <a:p>
                      <a:r>
                        <a:rPr lang="en-US" sz="1000"/>
                        <a:t>51.54 %</a:t>
                      </a:r>
                    </a:p>
                  </a:txBody>
                  <a:tcPr/>
                </a:tc>
                <a:tc>
                  <a:txBody>
                    <a:bodyPr/>
                    <a:lstStyle/>
                    <a:p>
                      <a:r>
                        <a:rPr lang="en-US" sz="1000"/>
                        <a:t>545</a:t>
                      </a:r>
                    </a:p>
                  </a:txBody>
                  <a:tcPr/>
                </a:tc>
                <a:tc>
                  <a:txBody>
                    <a:bodyPr/>
                    <a:lstStyle/>
                    <a:p>
                      <a:r>
                        <a:rPr lang="en-US" sz="1000"/>
                        <a:t>1364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32968269"/>
                  </a:ext>
                </a:extLst>
              </a:tr>
              <a:tr h="370840">
                <a:tc>
                  <a:txBody>
                    <a:bodyPr/>
                    <a:lstStyle/>
                    <a:p>
                      <a:r>
                        <a:rPr lang="de-DE" sz="1000" b="1"/>
                        <a:t> NDR Kultur - 2018-12-04 20:10:24 </a:t>
                      </a:r>
                      <a:r>
                        <a:rPr lang="de-DE" sz="1000"/>
                        <a:t> 
 Die Jungen wollen nicht mehr für die Alten zahlen. Was ist da los?</a:t>
                      </a:r>
                      <a:endParaRPr lang="en-US" sz="1000"/>
                    </a:p>
                  </a:txBody>
                  <a:tcPr/>
                </a:tc>
                <a:tc>
                  <a:txBody>
                    <a:bodyPr/>
                    <a:lstStyle/>
                    <a:p>
                      <a:r>
                        <a:rPr lang="en-US" sz="1000"/>
                        <a:t>32.05 %</a:t>
                      </a:r>
                    </a:p>
                  </a:txBody>
                  <a:tcPr/>
                </a:tc>
                <a:tc>
                  <a:txBody>
                    <a:bodyPr/>
                    <a:lstStyle/>
                    <a:p>
                      <a:r>
                        <a:rPr lang="en-US" sz="1000"/>
                        <a:t>63.15 %</a:t>
                      </a:r>
                    </a:p>
                  </a:txBody>
                  <a:tcPr/>
                </a:tc>
                <a:tc>
                  <a:txBody>
                    <a:bodyPr/>
                    <a:lstStyle/>
                    <a:p>
                      <a:r>
                        <a:rPr lang="en-US" sz="1000"/>
                        <a:t>1224</a:t>
                      </a:r>
                    </a:p>
                  </a:txBody>
                  <a:tcPr/>
                </a:tc>
                <a:tc>
                  <a:txBody>
                    <a:bodyPr/>
                    <a:lstStyle/>
                    <a:p>
                      <a:r>
                        <a:rPr lang="en-US" sz="1000"/>
                        <a:t>3672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38064310"/>
                  </a:ext>
                </a:extLst>
              </a:tr>
              <a:tr h="370840">
                <a:tc>
                  <a:txBody>
                    <a:bodyPr/>
                    <a:lstStyle/>
                    <a:p>
                      <a:r>
                        <a:rPr lang="en-US" sz="1000" b="1"/>
                        <a:t> NDR Kultur - 2018-07-22 21:50:28 </a:t>
                      </a:r>
                      <a:r>
                        <a:rPr lang="en-US" sz="1000"/>
                        <a:t> 
 "Hello Friends - hallo Franz: Otto Waalkes​ feiert heute seinen 70. Geburtstag. 🎂 Herzlichen Glückwunsch!</a:t>
                      </a:r>
                    </a:p>
                  </a:txBody>
                  <a:tcPr/>
                </a:tc>
                <a:tc>
                  <a:txBody>
                    <a:bodyPr/>
                    <a:lstStyle/>
                    <a:p>
                      <a:r>
                        <a:rPr lang="en-US" sz="1000"/>
                        <a:t>31.37 %</a:t>
                      </a:r>
                    </a:p>
                  </a:txBody>
                  <a:tcPr/>
                </a:tc>
                <a:tc>
                  <a:txBody>
                    <a:bodyPr/>
                    <a:lstStyle/>
                    <a:p>
                      <a:r>
                        <a:rPr lang="en-US" sz="1000"/>
                        <a:t>31.37 %</a:t>
                      </a:r>
                    </a:p>
                  </a:txBody>
                  <a:tcPr/>
                </a:tc>
                <a:tc>
                  <a:txBody>
                    <a:bodyPr/>
                    <a:lstStyle/>
                    <a:p>
                      <a:r>
                        <a:rPr lang="en-US" sz="1000"/>
                        <a:t>686</a:t>
                      </a:r>
                    </a:p>
                  </a:txBody>
                  <a:tcPr/>
                </a:tc>
                <a:tc>
                  <a:txBody>
                    <a:bodyPr/>
                    <a:lstStyle/>
                    <a:p>
                      <a:r>
                        <a:rPr lang="en-US" sz="1000"/>
                        <a:t>2107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742304169"/>
                  </a:ext>
                </a:extLst>
              </a:tr>
              <a:tr h="370840">
                <a:tc>
                  <a:txBody>
                    <a:bodyPr/>
                    <a:lstStyle/>
                    <a:p>
                      <a:r>
                        <a:rPr lang="de-DE" sz="1000" b="1"/>
                        <a:t> NDR Kultur - 2018-08-28 17:00:02 </a:t>
                      </a:r>
                      <a:r>
                        <a:rPr lang="de-DE" sz="1000"/>
                        <a:t> 
 - "Wer ist besser in der Schule, Jonathan oder Mohammed?"
- "Mit Sicherheit Jonathan. Mohammed will ja nicht lernen."</a:t>
                      </a:r>
                      <a:endParaRPr lang="en-US" sz="1000"/>
                    </a:p>
                  </a:txBody>
                  <a:tcPr/>
                </a:tc>
                <a:tc>
                  <a:txBody>
                    <a:bodyPr/>
                    <a:lstStyle/>
                    <a:p>
                      <a:r>
                        <a:rPr lang="en-US" sz="1000"/>
                        <a:t>30.99 %</a:t>
                      </a:r>
                    </a:p>
                  </a:txBody>
                  <a:tcPr/>
                </a:tc>
                <a:tc>
                  <a:txBody>
                    <a:bodyPr/>
                    <a:lstStyle/>
                    <a:p>
                      <a:r>
                        <a:rPr lang="en-US" sz="1000"/>
                        <a:t>48.03 %</a:t>
                      </a:r>
                    </a:p>
                  </a:txBody>
                  <a:tcPr/>
                </a:tc>
                <a:tc>
                  <a:txBody>
                    <a:bodyPr/>
                    <a:lstStyle/>
                    <a:p>
                      <a:r>
                        <a:rPr lang="en-US" sz="1000"/>
                        <a:t>1530</a:t>
                      </a:r>
                    </a:p>
                  </a:txBody>
                  <a:tcPr/>
                </a:tc>
                <a:tc>
                  <a:txBody>
                    <a:bodyPr/>
                    <a:lstStyle/>
                    <a:p>
                      <a:r>
                        <a:rPr lang="en-US" sz="1000"/>
                        <a:t>4785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8587174"/>
                  </a:ext>
                </a:extLst>
              </a:tr>
            </a:tbl>
          </a:graphicData>
        </a:graphic>
      </p:graphicFrame>
      <p:sp>
        <p:nvSpPr>
          <p:cNvPr id="4" name="Text Placeholder 3">
            <a:extLst>
              <a:ext uri="{FF2B5EF4-FFF2-40B4-BE49-F238E27FC236}">
                <a16:creationId xmlns:a16="http://schemas.microsoft.com/office/drawing/2014/main" id="{2931B846-7DBC-4FED-9DE3-15F5F1A6AEFE}"/>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1700687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8123C-8B65-4FEC-B149-70E89979F835}"/>
              </a:ext>
            </a:extLst>
          </p:cNvPr>
          <p:cNvSpPr>
            <a:spLocks noGrp="1"/>
          </p:cNvSpPr>
          <p:nvPr>
            <p:ph type="title"/>
          </p:nvPr>
        </p:nvSpPr>
        <p:spPr/>
        <p:txBody>
          <a:bodyPr/>
          <a:lstStyle/>
          <a:p>
            <a:r>
              <a:rPr lang="en-US"/>
              <a:t>Facebook Eigene Posts - Videostartrate - Flop - Export | NDR Kultur</a:t>
            </a:r>
          </a:p>
        </p:txBody>
      </p:sp>
      <p:graphicFrame>
        <p:nvGraphicFramePr>
          <p:cNvPr id="5" name="Table Placeholder 4">
            <a:extLst>
              <a:ext uri="{FF2B5EF4-FFF2-40B4-BE49-F238E27FC236}">
                <a16:creationId xmlns:a16="http://schemas.microsoft.com/office/drawing/2014/main" id="{F322FD9F-1811-450B-AF6A-725B7A33300C}"/>
              </a:ext>
            </a:extLst>
          </p:cNvPr>
          <p:cNvGraphicFramePr>
            <a:graphicFrameLocks noGrp="1"/>
          </p:cNvGraphicFramePr>
          <p:nvPr>
            <p:ph type="tbl" sz="quarter" idx="13"/>
            <p:extLst>
              <p:ext uri="{D42A27DB-BD31-4B8C-83A1-F6EECF244321}">
                <p14:modId xmlns:p14="http://schemas.microsoft.com/office/powerpoint/2010/main" val="3294822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15794531"/>
                    </a:ext>
                  </a:extLst>
                </a:gridCol>
                <a:gridCol w="822960">
                  <a:extLst>
                    <a:ext uri="{9D8B030D-6E8A-4147-A177-3AD203B41FA5}">
                      <a16:colId xmlns:a16="http://schemas.microsoft.com/office/drawing/2014/main" val="3082248531"/>
                    </a:ext>
                  </a:extLst>
                </a:gridCol>
                <a:gridCol w="822960">
                  <a:extLst>
                    <a:ext uri="{9D8B030D-6E8A-4147-A177-3AD203B41FA5}">
                      <a16:colId xmlns:a16="http://schemas.microsoft.com/office/drawing/2014/main" val="1658347291"/>
                    </a:ext>
                  </a:extLst>
                </a:gridCol>
                <a:gridCol w="822960">
                  <a:extLst>
                    <a:ext uri="{9D8B030D-6E8A-4147-A177-3AD203B41FA5}">
                      <a16:colId xmlns:a16="http://schemas.microsoft.com/office/drawing/2014/main" val="1001230273"/>
                    </a:ext>
                  </a:extLst>
                </a:gridCol>
                <a:gridCol w="822960">
                  <a:extLst>
                    <a:ext uri="{9D8B030D-6E8A-4147-A177-3AD203B41FA5}">
                      <a16:colId xmlns:a16="http://schemas.microsoft.com/office/drawing/2014/main" val="2221747370"/>
                    </a:ext>
                  </a:extLst>
                </a:gridCol>
                <a:gridCol w="822960">
                  <a:extLst>
                    <a:ext uri="{9D8B030D-6E8A-4147-A177-3AD203B41FA5}">
                      <a16:colId xmlns:a16="http://schemas.microsoft.com/office/drawing/2014/main" val="1400249314"/>
                    </a:ext>
                  </a:extLst>
                </a:gridCol>
                <a:gridCol w="822960">
                  <a:extLst>
                    <a:ext uri="{9D8B030D-6E8A-4147-A177-3AD203B41FA5}">
                      <a16:colId xmlns:a16="http://schemas.microsoft.com/office/drawing/2014/main" val="608410659"/>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286042130"/>
                  </a:ext>
                </a:extLst>
              </a:tr>
              <a:tr h="370840">
                <a:tc>
                  <a:txBody>
                    <a:bodyPr/>
                    <a:lstStyle/>
                    <a:p>
                      <a:r>
                        <a:rPr lang="nn-NO" sz="1000" b="1"/>
                        <a:t> NDR Kultur - 2018-09-03 17:14:05 </a:t>
                      </a:r>
                      <a:r>
                        <a:rPr lang="nn-NO" sz="1000"/>
                        <a:t> 
 </a:t>
                      </a:r>
                      <a:endParaRPr lang="en-US" sz="1000"/>
                    </a:p>
                  </a:txBody>
                  <a:tcPr/>
                </a:tc>
                <a:tc>
                  <a:txBody>
                    <a:bodyPr/>
                    <a:lstStyle/>
                    <a:p>
                      <a:r>
                        <a:rPr lang="en-US" sz="1000"/>
                        <a:t>0.0 %</a:t>
                      </a:r>
                    </a:p>
                  </a:txBody>
                  <a:tcPr/>
                </a:tc>
                <a:tc>
                  <a:txBody>
                    <a:bodyPr/>
                    <a:lstStyle/>
                    <a:p>
                      <a:r>
                        <a:rPr lang="en-US" sz="1000"/>
                        <a:t>60.9 %</a:t>
                      </a:r>
                    </a:p>
                  </a:txBody>
                  <a:tcPr/>
                </a:tc>
                <a:tc>
                  <a:txBody>
                    <a:bodyPr/>
                    <a:lstStyle/>
                    <a:p>
                      <a:r>
                        <a:rPr lang="en-US" sz="1000"/>
                        <a:t>0</a:t>
                      </a:r>
                    </a:p>
                  </a:txBody>
                  <a:tcPr/>
                </a:tc>
                <a:tc>
                  <a:txBody>
                    <a:bodyPr/>
                    <a:lstStyle/>
                    <a:p>
                      <a:r>
                        <a:rPr lang="en-US" sz="1000"/>
                        <a:t>2619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57646058"/>
                  </a:ext>
                </a:extLst>
              </a:tr>
              <a:tr h="370840">
                <a:tc>
                  <a:txBody>
                    <a:bodyPr/>
                    <a:lstStyle/>
                    <a:p>
                      <a:r>
                        <a:rPr lang="de-DE" sz="1000" b="1"/>
                        <a:t> NDR Kultur - 2018-05-23 14:27:22 </a:t>
                      </a:r>
                      <a:r>
                        <a:rPr lang="de-DE" sz="1000"/>
                        <a:t> 
 Er ist der Mann für die tiefen Töne: Michael Rieber, Solo-Kontrabassist im NDR Elbphilharmonie Orchester.</a:t>
                      </a:r>
                      <a:endParaRPr lang="en-US" sz="1000"/>
                    </a:p>
                  </a:txBody>
                  <a:tcPr/>
                </a:tc>
                <a:tc>
                  <a:txBody>
                    <a:bodyPr/>
                    <a:lstStyle/>
                    <a:p>
                      <a:r>
                        <a:rPr lang="en-US" sz="1000"/>
                        <a:t>0.0 %</a:t>
                      </a:r>
                    </a:p>
                  </a:txBody>
                  <a:tcPr/>
                </a:tc>
                <a:tc>
                  <a:txBody>
                    <a:bodyPr/>
                    <a:lstStyle/>
                    <a:p>
                      <a:r>
                        <a:rPr lang="en-US" sz="1000"/>
                        <a:t>85.0 %</a:t>
                      </a:r>
                    </a:p>
                  </a:txBody>
                  <a:tcPr/>
                </a:tc>
                <a:tc>
                  <a:txBody>
                    <a:bodyPr/>
                    <a:lstStyle/>
                    <a:p>
                      <a:r>
                        <a:rPr lang="en-US" sz="1000"/>
                        <a:t>0</a:t>
                      </a:r>
                    </a:p>
                  </a:txBody>
                  <a:tcPr/>
                </a:tc>
                <a:tc>
                  <a:txBody>
                    <a:bodyPr/>
                    <a:lstStyle/>
                    <a:p>
                      <a:r>
                        <a:rPr lang="en-US" sz="1000"/>
                        <a:t>932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74696533"/>
                  </a:ext>
                </a:extLst>
              </a:tr>
              <a:tr h="370840">
                <a:tc>
                  <a:txBody>
                    <a:bodyPr/>
                    <a:lstStyle/>
                    <a:p>
                      <a:r>
                        <a:rPr lang="de-DE" sz="1000" b="1"/>
                        <a:t> NDR Kultur - 2018-07-13 13:53:08 </a:t>
                      </a:r>
                      <a:r>
                        <a:rPr lang="de-DE" sz="1000"/>
                        <a:t> 
 Wir würden ja gerne mal ein ganzes Orchester sehen, das so spielt 😉</a:t>
                      </a:r>
                      <a:endParaRPr lang="en-US" sz="1000"/>
                    </a:p>
                  </a:txBody>
                  <a:tcPr/>
                </a:tc>
                <a:tc>
                  <a:txBody>
                    <a:bodyPr/>
                    <a:lstStyle/>
                    <a:p>
                      <a:r>
                        <a:rPr lang="en-US" sz="1000"/>
                        <a:t>0.0 %</a:t>
                      </a:r>
                    </a:p>
                  </a:txBody>
                  <a:tcPr/>
                </a:tc>
                <a:tc>
                  <a:txBody>
                    <a:bodyPr/>
                    <a:lstStyle/>
                    <a:p>
                      <a:r>
                        <a:rPr lang="en-US" sz="1000"/>
                        <a:t>132.2 %</a:t>
                      </a:r>
                    </a:p>
                  </a:txBody>
                  <a:tcPr/>
                </a:tc>
                <a:tc>
                  <a:txBody>
                    <a:bodyPr/>
                    <a:lstStyle/>
                    <a:p>
                      <a:r>
                        <a:rPr lang="en-US" sz="1000"/>
                        <a:t>0</a:t>
                      </a:r>
                    </a:p>
                  </a:txBody>
                  <a:tcPr/>
                </a:tc>
                <a:tc>
                  <a:txBody>
                    <a:bodyPr/>
                    <a:lstStyle/>
                    <a:p>
                      <a:r>
                        <a:rPr lang="en-US" sz="1000"/>
                        <a:t>2641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79528567"/>
                  </a:ext>
                </a:extLst>
              </a:tr>
              <a:tr h="370840">
                <a:tc>
                  <a:txBody>
                    <a:bodyPr/>
                    <a:lstStyle/>
                    <a:p>
                      <a:r>
                        <a:rPr lang="de-DE" sz="1000" b="1"/>
                        <a:t> NDR Kultur - 2018-12-19 15:04:09 </a:t>
                      </a:r>
                      <a:r>
                        <a:rPr lang="de-DE" sz="1000"/>
                        <a:t> 
 Weil es einfach zu witzig ist, um es nicht zu teilen ... 
Ein geniales Mash-up des "The Smiths"-Klassikers:</a:t>
                      </a:r>
                      <a:endParaRPr lang="en-US" sz="1000"/>
                    </a:p>
                  </a:txBody>
                  <a:tcPr/>
                </a:tc>
                <a:tc>
                  <a:txBody>
                    <a:bodyPr/>
                    <a:lstStyle/>
                    <a:p>
                      <a:r>
                        <a:rPr lang="en-US" sz="1000"/>
                        <a:t>0.0 %</a:t>
                      </a:r>
                    </a:p>
                  </a:txBody>
                  <a:tcPr/>
                </a:tc>
                <a:tc>
                  <a:txBody>
                    <a:bodyPr/>
                    <a:lstStyle/>
                    <a:p>
                      <a:r>
                        <a:rPr lang="en-US" sz="1000"/>
                        <a:t>27.4 %</a:t>
                      </a:r>
                    </a:p>
                  </a:txBody>
                  <a:tcPr/>
                </a:tc>
                <a:tc>
                  <a:txBody>
                    <a:bodyPr/>
                    <a:lstStyle/>
                    <a:p>
                      <a:r>
                        <a:rPr lang="en-US" sz="1000"/>
                        <a:t>0</a:t>
                      </a:r>
                    </a:p>
                  </a:txBody>
                  <a:tcPr/>
                </a:tc>
                <a:tc>
                  <a:txBody>
                    <a:bodyPr/>
                    <a:lstStyle/>
                    <a:p>
                      <a:r>
                        <a:rPr lang="en-US" sz="1000"/>
                        <a:t>4196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7284372"/>
                  </a:ext>
                </a:extLst>
              </a:tr>
              <a:tr h="370840">
                <a:tc>
                  <a:txBody>
                    <a:bodyPr/>
                    <a:lstStyle/>
                    <a:p>
                      <a:r>
                        <a:rPr lang="en-US" sz="1000" b="1"/>
                        <a:t> NDR Kultur - 2018-07-07 11:19:26 </a:t>
                      </a:r>
                      <a:r>
                        <a:rPr lang="en-US" sz="1000"/>
                        <a:t> 
 In unserer App gibt´s gerade viele tolle Konzerte zum Nachhören! Mit Sarah Neufeld und Sol Gabetta, dem NDR Elbphilharmonie Orchester und Pablo Heras-Casado. 
➡ ndr.de/ndrkulturapp
➡ iOS: https://apple.co/2MlL50E
➡ Android: https://play.google.com/store/apps/details?id=de.ndr.app.ndrkultur</a:t>
                      </a:r>
                    </a:p>
                  </a:txBody>
                  <a:tcPr/>
                </a:tc>
                <a:tc>
                  <a:txBody>
                    <a:bodyPr/>
                    <a:lstStyle/>
                    <a:p>
                      <a:r>
                        <a:rPr lang="en-US" sz="1000"/>
                        <a:t>0.0 %</a:t>
                      </a:r>
                    </a:p>
                  </a:txBody>
                  <a:tcPr/>
                </a:tc>
                <a:tc>
                  <a:txBody>
                    <a:bodyPr/>
                    <a:lstStyle/>
                    <a:p>
                      <a:r>
                        <a:rPr lang="en-US" sz="1000"/>
                        <a:t>38.0 %</a:t>
                      </a:r>
                    </a:p>
                  </a:txBody>
                  <a:tcPr/>
                </a:tc>
                <a:tc>
                  <a:txBody>
                    <a:bodyPr/>
                    <a:lstStyle/>
                    <a:p>
                      <a:r>
                        <a:rPr lang="en-US" sz="1000"/>
                        <a:t>0</a:t>
                      </a:r>
                    </a:p>
                  </a:txBody>
                  <a:tcPr/>
                </a:tc>
                <a:tc>
                  <a:txBody>
                    <a:bodyPr/>
                    <a:lstStyle/>
                    <a:p>
                      <a:r>
                        <a:rPr lang="en-US" sz="1000"/>
                        <a:t>658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749751033"/>
                  </a:ext>
                </a:extLst>
              </a:tr>
            </a:tbl>
          </a:graphicData>
        </a:graphic>
      </p:graphicFrame>
      <p:sp>
        <p:nvSpPr>
          <p:cNvPr id="4" name="Text Placeholder 3">
            <a:extLst>
              <a:ext uri="{FF2B5EF4-FFF2-40B4-BE49-F238E27FC236}">
                <a16:creationId xmlns:a16="http://schemas.microsoft.com/office/drawing/2014/main" id="{24E4823B-E36F-4A9E-9E30-9FF17D7810A0}"/>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2184938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45D0E-79BE-4E87-996D-B09EF4442160}"/>
              </a:ext>
            </a:extLst>
          </p:cNvPr>
          <p:cNvSpPr>
            <a:spLocks noGrp="1"/>
          </p:cNvSpPr>
          <p:nvPr>
            <p:ph type="title"/>
          </p:nvPr>
        </p:nvSpPr>
        <p:spPr/>
        <p:txBody>
          <a:bodyPr/>
          <a:lstStyle/>
          <a:p>
            <a:r>
              <a:rPr lang="de-DE"/>
              <a:t>Facebook Eigene Posts - Potenzielle Reichweite - Export | NDR Kultur</a:t>
            </a:r>
            <a:endParaRPr lang="en-US"/>
          </a:p>
        </p:txBody>
      </p:sp>
      <p:graphicFrame>
        <p:nvGraphicFramePr>
          <p:cNvPr id="5" name="Table Placeholder 4">
            <a:extLst>
              <a:ext uri="{FF2B5EF4-FFF2-40B4-BE49-F238E27FC236}">
                <a16:creationId xmlns:a16="http://schemas.microsoft.com/office/drawing/2014/main" id="{0A5F79CA-3874-4C0E-ACBE-AFF4E64ED6B3}"/>
              </a:ext>
            </a:extLst>
          </p:cNvPr>
          <p:cNvGraphicFramePr>
            <a:graphicFrameLocks noGrp="1"/>
          </p:cNvGraphicFramePr>
          <p:nvPr>
            <p:ph type="tbl" sz="quarter" idx="13"/>
            <p:extLst>
              <p:ext uri="{D42A27DB-BD31-4B8C-83A1-F6EECF244321}">
                <p14:modId xmlns:p14="http://schemas.microsoft.com/office/powerpoint/2010/main" val="1431916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65959254"/>
                    </a:ext>
                  </a:extLst>
                </a:gridCol>
                <a:gridCol w="822960">
                  <a:extLst>
                    <a:ext uri="{9D8B030D-6E8A-4147-A177-3AD203B41FA5}">
                      <a16:colId xmlns:a16="http://schemas.microsoft.com/office/drawing/2014/main" val="619799159"/>
                    </a:ext>
                  </a:extLst>
                </a:gridCol>
                <a:gridCol w="822960">
                  <a:extLst>
                    <a:ext uri="{9D8B030D-6E8A-4147-A177-3AD203B41FA5}">
                      <a16:colId xmlns:a16="http://schemas.microsoft.com/office/drawing/2014/main" val="1623366878"/>
                    </a:ext>
                  </a:extLst>
                </a:gridCol>
                <a:gridCol w="822960">
                  <a:extLst>
                    <a:ext uri="{9D8B030D-6E8A-4147-A177-3AD203B41FA5}">
                      <a16:colId xmlns:a16="http://schemas.microsoft.com/office/drawing/2014/main" val="1864056741"/>
                    </a:ext>
                  </a:extLst>
                </a:gridCol>
                <a:gridCol w="822960">
                  <a:extLst>
                    <a:ext uri="{9D8B030D-6E8A-4147-A177-3AD203B41FA5}">
                      <a16:colId xmlns:a16="http://schemas.microsoft.com/office/drawing/2014/main" val="1399637737"/>
                    </a:ext>
                  </a:extLst>
                </a:gridCol>
                <a:gridCol w="822960">
                  <a:extLst>
                    <a:ext uri="{9D8B030D-6E8A-4147-A177-3AD203B41FA5}">
                      <a16:colId xmlns:a16="http://schemas.microsoft.com/office/drawing/2014/main" val="2724534166"/>
                    </a:ext>
                  </a:extLst>
                </a:gridCol>
                <a:gridCol w="411480">
                  <a:extLst>
                    <a:ext uri="{9D8B030D-6E8A-4147-A177-3AD203B41FA5}">
                      <a16:colId xmlns:a16="http://schemas.microsoft.com/office/drawing/2014/main" val="2520956641"/>
                    </a:ext>
                  </a:extLst>
                </a:gridCol>
                <a:gridCol w="822960">
                  <a:extLst>
                    <a:ext uri="{9D8B030D-6E8A-4147-A177-3AD203B41FA5}">
                      <a16:colId xmlns:a16="http://schemas.microsoft.com/office/drawing/2014/main" val="2769482874"/>
                    </a:ext>
                  </a:extLst>
                </a:gridCol>
                <a:gridCol w="822960">
                  <a:extLst>
                    <a:ext uri="{9D8B030D-6E8A-4147-A177-3AD203B41FA5}">
                      <a16:colId xmlns:a16="http://schemas.microsoft.com/office/drawing/2014/main" val="2790451755"/>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404235123"/>
                  </a:ext>
                </a:extLst>
              </a:tr>
              <a:tr h="370840">
                <a:tc>
                  <a:txBody>
                    <a:bodyPr/>
                    <a:lstStyle/>
                    <a:p>
                      <a:r>
                        <a:rPr lang="de-DE" sz="1000" b="1"/>
                        <a:t> NDR Kultur - 2018-08-10 14:36:38 </a:t>
                      </a:r>
                      <a:r>
                        <a:rPr lang="de-DE" sz="1000"/>
                        <a:t> 
 Je mehr Integration, desto mehr Konflikte, sagt Aladin El-Mafaalani. Zum Beispiel bei der Kopftuch-Debatte. Nächste Woche erscheint sein spannendes Buch "Das Integrationsparadox".</a:t>
                      </a:r>
                      <a:endParaRPr lang="en-US" sz="1000"/>
                    </a:p>
                  </a:txBody>
                  <a:tcPr/>
                </a:tc>
                <a:tc>
                  <a:txBody>
                    <a:bodyPr/>
                    <a:lstStyle/>
                    <a:p>
                      <a:r>
                        <a:rPr lang="en-US" sz="1000"/>
                        <a:t>83375</a:t>
                      </a:r>
                    </a:p>
                  </a:txBody>
                  <a:tcPr/>
                </a:tc>
                <a:tc>
                  <a:txBody>
                    <a:bodyPr/>
                    <a:lstStyle/>
                    <a:p>
                      <a:r>
                        <a:rPr lang="en-US" sz="1000"/>
                        <a:t>0</a:t>
                      </a:r>
                    </a:p>
                  </a:txBody>
                  <a:tcPr/>
                </a:tc>
                <a:tc>
                  <a:txBody>
                    <a:bodyPr/>
                    <a:lstStyle/>
                    <a:p>
                      <a:r>
                        <a:rPr lang="en-US" sz="1000"/>
                        <a:t>78982</a:t>
                      </a:r>
                    </a:p>
                  </a:txBody>
                  <a:tcPr/>
                </a:tc>
                <a:tc>
                  <a:txBody>
                    <a:bodyPr/>
                    <a:lstStyle/>
                    <a:p>
                      <a:r>
                        <a:rPr lang="en-US" sz="1000"/>
                        <a:t>5367</a:t>
                      </a:r>
                    </a:p>
                  </a:txBody>
                  <a:tcPr/>
                </a:tc>
                <a:tc>
                  <a:txBody>
                    <a:bodyPr/>
                    <a:lstStyle/>
                    <a:p>
                      <a:r>
                        <a:rPr lang="en-US" sz="1000"/>
                        <a:t>83375</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929433981"/>
                  </a:ext>
                </a:extLst>
              </a:tr>
              <a:tr h="370840">
                <a:tc>
                  <a:txBody>
                    <a:bodyPr/>
                    <a:lstStyle/>
                    <a:p>
                      <a:r>
                        <a:rPr lang="de-DE" sz="1000" b="1"/>
                        <a:t> NDR Kultur - 2018-01-24 13:23:14 </a:t>
                      </a:r>
                      <a:r>
                        <a:rPr lang="de-DE" sz="1000"/>
                        <a:t> 
 Jahrelang am falschen Instrument abgemüht?</a:t>
                      </a:r>
                      <a:endParaRPr lang="en-US" sz="1000"/>
                    </a:p>
                  </a:txBody>
                  <a:tcPr/>
                </a:tc>
                <a:tc>
                  <a:txBody>
                    <a:bodyPr/>
                    <a:lstStyle/>
                    <a:p>
                      <a:r>
                        <a:rPr lang="en-US" sz="1000"/>
                        <a:t>60265</a:t>
                      </a:r>
                    </a:p>
                  </a:txBody>
                  <a:tcPr/>
                </a:tc>
                <a:tc>
                  <a:txBody>
                    <a:bodyPr/>
                    <a:lstStyle/>
                    <a:p>
                      <a:r>
                        <a:rPr lang="en-US" sz="1000"/>
                        <a:t>0</a:t>
                      </a:r>
                    </a:p>
                  </a:txBody>
                  <a:tcPr/>
                </a:tc>
                <a:tc>
                  <a:txBody>
                    <a:bodyPr/>
                    <a:lstStyle/>
                    <a:p>
                      <a:r>
                        <a:rPr lang="en-US" sz="1000"/>
                        <a:t>54424</a:t>
                      </a:r>
                    </a:p>
                  </a:txBody>
                  <a:tcPr/>
                </a:tc>
                <a:tc>
                  <a:txBody>
                    <a:bodyPr/>
                    <a:lstStyle/>
                    <a:p>
                      <a:r>
                        <a:rPr lang="en-US" sz="1000"/>
                        <a:t>6685</a:t>
                      </a:r>
                    </a:p>
                  </a:txBody>
                  <a:tcPr/>
                </a:tc>
                <a:tc>
                  <a:txBody>
                    <a:bodyPr/>
                    <a:lstStyle/>
                    <a:p>
                      <a:r>
                        <a:rPr lang="en-US" sz="1000"/>
                        <a:t>60265</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54677126"/>
                  </a:ext>
                </a:extLst>
              </a:tr>
              <a:tr h="370840">
                <a:tc>
                  <a:txBody>
                    <a:bodyPr/>
                    <a:lstStyle/>
                    <a:p>
                      <a:r>
                        <a:rPr lang="de-DE" sz="1000" b="1"/>
                        <a:t> NDR Kultur - 2018-12-05 19:41:00 </a:t>
                      </a:r>
                      <a:r>
                        <a:rPr lang="de-DE" sz="1000"/>
                        <a:t> 
 Mehr als nur Bücher. In Helsinki hat die neue Oodi-Bibliothek eröffnet!</a:t>
                      </a:r>
                      <a:endParaRPr lang="en-US" sz="1000"/>
                    </a:p>
                  </a:txBody>
                  <a:tcPr/>
                </a:tc>
                <a:tc>
                  <a:txBody>
                    <a:bodyPr/>
                    <a:lstStyle/>
                    <a:p>
                      <a:r>
                        <a:rPr lang="en-US" sz="1000"/>
                        <a:t>45932</a:t>
                      </a:r>
                    </a:p>
                  </a:txBody>
                  <a:tcPr/>
                </a:tc>
                <a:tc>
                  <a:txBody>
                    <a:bodyPr/>
                    <a:lstStyle/>
                    <a:p>
                      <a:r>
                        <a:rPr lang="en-US" sz="1000"/>
                        <a:t>0</a:t>
                      </a:r>
                    </a:p>
                  </a:txBody>
                  <a:tcPr/>
                </a:tc>
                <a:tc>
                  <a:txBody>
                    <a:bodyPr/>
                    <a:lstStyle/>
                    <a:p>
                      <a:r>
                        <a:rPr lang="en-US" sz="1000"/>
                        <a:t>42757</a:t>
                      </a:r>
                    </a:p>
                  </a:txBody>
                  <a:tcPr/>
                </a:tc>
                <a:tc>
                  <a:txBody>
                    <a:bodyPr/>
                    <a:lstStyle/>
                    <a:p>
                      <a:r>
                        <a:rPr lang="en-US" sz="1000"/>
                        <a:t>4578</a:t>
                      </a:r>
                    </a:p>
                  </a:txBody>
                  <a:tcPr/>
                </a:tc>
                <a:tc>
                  <a:txBody>
                    <a:bodyPr/>
                    <a:lstStyle/>
                    <a:p>
                      <a:r>
                        <a:rPr lang="en-US" sz="1000"/>
                        <a:t>45932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33171849"/>
                  </a:ext>
                </a:extLst>
              </a:tr>
              <a:tr h="370840">
                <a:tc>
                  <a:txBody>
                    <a:bodyPr/>
                    <a:lstStyle/>
                    <a:p>
                      <a:r>
                        <a:rPr lang="de-DE" sz="1000" b="1"/>
                        <a:t> NDR Kultur - 2018-09-12 19:00:01 </a:t>
                      </a:r>
                      <a:r>
                        <a:rPr lang="de-DE" sz="1000"/>
                        <a:t> 
 "Eine Frage stelle ich all meinen Gästen. Aber keiner hat sie mir bisher so schön beantwortet ..." Michel Abdollahi empfängt Conchita Wurst im U-Boot -&gt; Käpt'ns Dinner am 14.9. im NDR Fernsehen</a:t>
                      </a:r>
                      <a:endParaRPr lang="en-US" sz="1000"/>
                    </a:p>
                  </a:txBody>
                  <a:tcPr/>
                </a:tc>
                <a:tc>
                  <a:txBody>
                    <a:bodyPr/>
                    <a:lstStyle/>
                    <a:p>
                      <a:r>
                        <a:rPr lang="en-US" sz="1000"/>
                        <a:t>36915</a:t>
                      </a:r>
                    </a:p>
                  </a:txBody>
                  <a:tcPr/>
                </a:tc>
                <a:tc>
                  <a:txBody>
                    <a:bodyPr/>
                    <a:lstStyle/>
                    <a:p>
                      <a:r>
                        <a:rPr lang="en-US" sz="1000"/>
                        <a:t>0</a:t>
                      </a:r>
                    </a:p>
                  </a:txBody>
                  <a:tcPr/>
                </a:tc>
                <a:tc>
                  <a:txBody>
                    <a:bodyPr/>
                    <a:lstStyle/>
                    <a:p>
                      <a:r>
                        <a:rPr lang="en-US" sz="1000"/>
                        <a:t>35326</a:t>
                      </a:r>
                    </a:p>
                  </a:txBody>
                  <a:tcPr/>
                </a:tc>
                <a:tc>
                  <a:txBody>
                    <a:bodyPr/>
                    <a:lstStyle/>
                    <a:p>
                      <a:r>
                        <a:rPr lang="en-US" sz="1000"/>
                        <a:t>1974</a:t>
                      </a:r>
                    </a:p>
                  </a:txBody>
                  <a:tcPr/>
                </a:tc>
                <a:tc>
                  <a:txBody>
                    <a:bodyPr/>
                    <a:lstStyle/>
                    <a:p>
                      <a:r>
                        <a:rPr lang="en-US" sz="1000"/>
                        <a:t>36915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83332049"/>
                  </a:ext>
                </a:extLst>
              </a:tr>
              <a:tr h="370840">
                <a:tc>
                  <a:txBody>
                    <a:bodyPr/>
                    <a:lstStyle/>
                    <a:p>
                      <a:r>
                        <a:rPr lang="de-DE" sz="1000" b="1"/>
                        <a:t> NDR Kultur - 2018-09-11 09:00:02 </a:t>
                      </a:r>
                      <a:r>
                        <a:rPr lang="de-DE" sz="1000"/>
                        <a:t> 
 Wenn "Gutmensch" auf "Wutbürger" trifft ... #nett
--------------
Sieghard Wilm St. Pauli Kirche</a:t>
                      </a:r>
                      <a:endParaRPr lang="en-US" sz="1000"/>
                    </a:p>
                  </a:txBody>
                  <a:tcPr/>
                </a:tc>
                <a:tc>
                  <a:txBody>
                    <a:bodyPr/>
                    <a:lstStyle/>
                    <a:p>
                      <a:r>
                        <a:rPr lang="en-US" sz="1000"/>
                        <a:t>29945</a:t>
                      </a:r>
                    </a:p>
                  </a:txBody>
                  <a:tcPr/>
                </a:tc>
                <a:tc>
                  <a:txBody>
                    <a:bodyPr/>
                    <a:lstStyle/>
                    <a:p>
                      <a:r>
                        <a:rPr lang="en-US" sz="1000"/>
                        <a:t>0</a:t>
                      </a:r>
                    </a:p>
                  </a:txBody>
                  <a:tcPr/>
                </a:tc>
                <a:tc>
                  <a:txBody>
                    <a:bodyPr/>
                    <a:lstStyle/>
                    <a:p>
                      <a:r>
                        <a:rPr lang="en-US" sz="1000"/>
                        <a:t>26684</a:t>
                      </a:r>
                    </a:p>
                  </a:txBody>
                  <a:tcPr/>
                </a:tc>
                <a:tc>
                  <a:txBody>
                    <a:bodyPr/>
                    <a:lstStyle/>
                    <a:p>
                      <a:r>
                        <a:rPr lang="en-US" sz="1000"/>
                        <a:t>3455</a:t>
                      </a:r>
                    </a:p>
                  </a:txBody>
                  <a:tcPr/>
                </a:tc>
                <a:tc>
                  <a:txBody>
                    <a:bodyPr/>
                    <a:lstStyle/>
                    <a:p>
                      <a:r>
                        <a:rPr lang="en-US" sz="1000"/>
                        <a:t>29945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08012040"/>
                  </a:ext>
                </a:extLst>
              </a:tr>
            </a:tbl>
          </a:graphicData>
        </a:graphic>
      </p:graphicFrame>
      <p:sp>
        <p:nvSpPr>
          <p:cNvPr id="4" name="Text Placeholder 3">
            <a:extLst>
              <a:ext uri="{FF2B5EF4-FFF2-40B4-BE49-F238E27FC236}">
                <a16:creationId xmlns:a16="http://schemas.microsoft.com/office/drawing/2014/main" id="{F363E7A5-083E-4D08-B9A1-E62A7FC856BD}"/>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4887294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DFE58-89FE-4296-BF30-F13A511A4573}"/>
              </a:ext>
            </a:extLst>
          </p:cNvPr>
          <p:cNvSpPr>
            <a:spLocks noGrp="1"/>
          </p:cNvSpPr>
          <p:nvPr>
            <p:ph type="title"/>
          </p:nvPr>
        </p:nvSpPr>
        <p:spPr/>
        <p:txBody>
          <a:bodyPr/>
          <a:lstStyle/>
          <a:p>
            <a:r>
              <a:rPr lang="de-DE"/>
              <a:t>Facebook Eigene Posts - Aktive Nutzer - Export | NDR Kultur</a:t>
            </a:r>
            <a:endParaRPr lang="en-US"/>
          </a:p>
        </p:txBody>
      </p:sp>
      <p:graphicFrame>
        <p:nvGraphicFramePr>
          <p:cNvPr id="5" name="Table Placeholder 4">
            <a:extLst>
              <a:ext uri="{FF2B5EF4-FFF2-40B4-BE49-F238E27FC236}">
                <a16:creationId xmlns:a16="http://schemas.microsoft.com/office/drawing/2014/main" id="{17CF3D8E-485F-4AA1-8F64-9F603F4496CB}"/>
              </a:ext>
            </a:extLst>
          </p:cNvPr>
          <p:cNvGraphicFramePr>
            <a:graphicFrameLocks noGrp="1"/>
          </p:cNvGraphicFramePr>
          <p:nvPr>
            <p:ph type="tbl" sz="quarter" idx="13"/>
            <p:extLst>
              <p:ext uri="{D42A27DB-BD31-4B8C-83A1-F6EECF244321}">
                <p14:modId xmlns:p14="http://schemas.microsoft.com/office/powerpoint/2010/main" val="1482161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819324778"/>
                    </a:ext>
                  </a:extLst>
                </a:gridCol>
                <a:gridCol w="822960">
                  <a:extLst>
                    <a:ext uri="{9D8B030D-6E8A-4147-A177-3AD203B41FA5}">
                      <a16:colId xmlns:a16="http://schemas.microsoft.com/office/drawing/2014/main" val="1881894942"/>
                    </a:ext>
                  </a:extLst>
                </a:gridCol>
                <a:gridCol w="822960">
                  <a:extLst>
                    <a:ext uri="{9D8B030D-6E8A-4147-A177-3AD203B41FA5}">
                      <a16:colId xmlns:a16="http://schemas.microsoft.com/office/drawing/2014/main" val="665875337"/>
                    </a:ext>
                  </a:extLst>
                </a:gridCol>
                <a:gridCol w="822960">
                  <a:extLst>
                    <a:ext uri="{9D8B030D-6E8A-4147-A177-3AD203B41FA5}">
                      <a16:colId xmlns:a16="http://schemas.microsoft.com/office/drawing/2014/main" val="713701931"/>
                    </a:ext>
                  </a:extLst>
                </a:gridCol>
                <a:gridCol w="822960">
                  <a:extLst>
                    <a:ext uri="{9D8B030D-6E8A-4147-A177-3AD203B41FA5}">
                      <a16:colId xmlns:a16="http://schemas.microsoft.com/office/drawing/2014/main" val="3081075272"/>
                    </a:ext>
                  </a:extLst>
                </a:gridCol>
                <a:gridCol w="493776">
                  <a:extLst>
                    <a:ext uri="{9D8B030D-6E8A-4147-A177-3AD203B41FA5}">
                      <a16:colId xmlns:a16="http://schemas.microsoft.com/office/drawing/2014/main" val="2433141061"/>
                    </a:ext>
                  </a:extLst>
                </a:gridCol>
                <a:gridCol w="493776">
                  <a:extLst>
                    <a:ext uri="{9D8B030D-6E8A-4147-A177-3AD203B41FA5}">
                      <a16:colId xmlns:a16="http://schemas.microsoft.com/office/drawing/2014/main" val="1203330004"/>
                    </a:ext>
                  </a:extLst>
                </a:gridCol>
                <a:gridCol w="493776">
                  <a:extLst>
                    <a:ext uri="{9D8B030D-6E8A-4147-A177-3AD203B41FA5}">
                      <a16:colId xmlns:a16="http://schemas.microsoft.com/office/drawing/2014/main" val="463052771"/>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41604297"/>
                  </a:ext>
                </a:extLst>
              </a:tr>
              <a:tr h="370840">
                <a:tc>
                  <a:txBody>
                    <a:bodyPr/>
                    <a:lstStyle/>
                    <a:p>
                      <a:r>
                        <a:rPr lang="de-DE" sz="1000" b="1"/>
                        <a:t> NDR Kultur - 2018-08-10 14:36:38 </a:t>
                      </a:r>
                      <a:r>
                        <a:rPr lang="de-DE" sz="1000"/>
                        <a:t> 
 Je mehr Integration, desto mehr Konflikte, sagt Aladin El-Mafaalani. Zum Beispiel bei der Kopftuch-Debatte. Nächste Woche erscheint sein spannendes Buch "Das Integrationsparadox".</a:t>
                      </a:r>
                      <a:endParaRPr lang="en-US" sz="1000"/>
                    </a:p>
                  </a:txBody>
                  <a:tcPr/>
                </a:tc>
                <a:tc>
                  <a:txBody>
                    <a:bodyPr/>
                    <a:lstStyle/>
                    <a:p>
                      <a:r>
                        <a:rPr lang="en-US" sz="1000"/>
                        <a:t>6736</a:t>
                      </a:r>
                    </a:p>
                  </a:txBody>
                  <a:tcPr/>
                </a:tc>
                <a:tc>
                  <a:txBody>
                    <a:bodyPr/>
                    <a:lstStyle/>
                    <a:p>
                      <a:r>
                        <a:rPr lang="en-US" sz="1000"/>
                        <a:t>83375</a:t>
                      </a:r>
                    </a:p>
                  </a:txBody>
                  <a:tcPr/>
                </a:tc>
                <a:tc>
                  <a:txBody>
                    <a:bodyPr/>
                    <a:lstStyle/>
                    <a:p>
                      <a:r>
                        <a:rPr lang="en-US" sz="1000"/>
                        <a:t>8.1 %</a:t>
                      </a:r>
                    </a:p>
                  </a:txBody>
                  <a:tcPr/>
                </a:tc>
                <a:tc>
                  <a:txBody>
                    <a:bodyPr/>
                    <a:lstStyle/>
                    <a:p>
                      <a:r>
                        <a:rPr lang="en-US" sz="1000"/>
                        <a:t>2332</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141814372"/>
                  </a:ext>
                </a:extLst>
              </a:tr>
              <a:tr h="370840">
                <a:tc>
                  <a:txBody>
                    <a:bodyPr/>
                    <a:lstStyle/>
                    <a:p>
                      <a:r>
                        <a:rPr lang="de-DE" sz="1000" b="1"/>
                        <a:t> NDR Kultur - 2018-09-11 09:00:02 </a:t>
                      </a:r>
                      <a:r>
                        <a:rPr lang="de-DE" sz="1000"/>
                        <a:t> 
 Wenn "Gutmensch" auf "Wutbürger" trifft ... #nett
--------------
Sieghard Wilm St. Pauli Kirche</a:t>
                      </a:r>
                      <a:endParaRPr lang="en-US" sz="1000"/>
                    </a:p>
                  </a:txBody>
                  <a:tcPr/>
                </a:tc>
                <a:tc>
                  <a:txBody>
                    <a:bodyPr/>
                    <a:lstStyle/>
                    <a:p>
                      <a:r>
                        <a:rPr lang="en-US" sz="1000"/>
                        <a:t>3269</a:t>
                      </a:r>
                    </a:p>
                  </a:txBody>
                  <a:tcPr/>
                </a:tc>
                <a:tc>
                  <a:txBody>
                    <a:bodyPr/>
                    <a:lstStyle/>
                    <a:p>
                      <a:r>
                        <a:rPr lang="en-US" sz="1000"/>
                        <a:t>29945</a:t>
                      </a:r>
                    </a:p>
                  </a:txBody>
                  <a:tcPr/>
                </a:tc>
                <a:tc>
                  <a:txBody>
                    <a:bodyPr/>
                    <a:lstStyle/>
                    <a:p>
                      <a:r>
                        <a:rPr lang="en-US" sz="1000"/>
                        <a:t>10.9 %</a:t>
                      </a:r>
                    </a:p>
                  </a:txBody>
                  <a:tcPr/>
                </a:tc>
                <a:tc>
                  <a:txBody>
                    <a:bodyPr/>
                    <a:lstStyle/>
                    <a:p>
                      <a:r>
                        <a:rPr lang="en-US" sz="1000"/>
                        <a:t>705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576123384"/>
                  </a:ext>
                </a:extLst>
              </a:tr>
              <a:tr h="370840">
                <a:tc>
                  <a:txBody>
                    <a:bodyPr/>
                    <a:lstStyle/>
                    <a:p>
                      <a:r>
                        <a:rPr lang="de-DE" sz="1000" b="1"/>
                        <a:t> NDR Kultur - 2018-01-24 13:23:14 </a:t>
                      </a:r>
                      <a:r>
                        <a:rPr lang="de-DE" sz="1000"/>
                        <a:t> 
 Jahrelang am falschen Instrument abgemüht?</a:t>
                      </a:r>
                      <a:endParaRPr lang="en-US" sz="1000"/>
                    </a:p>
                  </a:txBody>
                  <a:tcPr/>
                </a:tc>
                <a:tc>
                  <a:txBody>
                    <a:bodyPr/>
                    <a:lstStyle/>
                    <a:p>
                      <a:r>
                        <a:rPr lang="en-US" sz="1000"/>
                        <a:t>2963</a:t>
                      </a:r>
                    </a:p>
                  </a:txBody>
                  <a:tcPr/>
                </a:tc>
                <a:tc>
                  <a:txBody>
                    <a:bodyPr/>
                    <a:lstStyle/>
                    <a:p>
                      <a:r>
                        <a:rPr lang="en-US" sz="1000"/>
                        <a:t>60265</a:t>
                      </a:r>
                    </a:p>
                  </a:txBody>
                  <a:tcPr/>
                </a:tc>
                <a:tc>
                  <a:txBody>
                    <a:bodyPr/>
                    <a:lstStyle/>
                    <a:p>
                      <a:r>
                        <a:rPr lang="en-US" sz="1000"/>
                        <a:t>4.9 %</a:t>
                      </a:r>
                    </a:p>
                  </a:txBody>
                  <a:tcPr/>
                </a:tc>
                <a:tc>
                  <a:txBody>
                    <a:bodyPr/>
                    <a:lstStyle/>
                    <a:p>
                      <a:r>
                        <a:rPr lang="en-US" sz="1000"/>
                        <a:t>201</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53433574"/>
                  </a:ext>
                </a:extLst>
              </a:tr>
              <a:tr h="370840">
                <a:tc>
                  <a:txBody>
                    <a:bodyPr/>
                    <a:lstStyle/>
                    <a:p>
                      <a:r>
                        <a:rPr lang="de-DE" sz="1000" b="1"/>
                        <a:t> NDR Kultur - 2018-01-14 09:24:00 </a:t>
                      </a:r>
                      <a:r>
                        <a:rPr lang="de-DE" sz="1000"/>
                        <a:t> 
 Ohne Worte: Wir haben die Saxophonistin Asya Fateyeva zum Interview gebeten. 
Zur Zeit ist sie mit dem Göttinger Symphonie Orchester in Norddeutschland auf Tour.</a:t>
                      </a:r>
                      <a:endParaRPr lang="en-US" sz="1000"/>
                    </a:p>
                  </a:txBody>
                  <a:tcPr/>
                </a:tc>
                <a:tc>
                  <a:txBody>
                    <a:bodyPr/>
                    <a:lstStyle/>
                    <a:p>
                      <a:r>
                        <a:rPr lang="en-US" sz="1000"/>
                        <a:t>2847</a:t>
                      </a:r>
                    </a:p>
                  </a:txBody>
                  <a:tcPr/>
                </a:tc>
                <a:tc>
                  <a:txBody>
                    <a:bodyPr/>
                    <a:lstStyle/>
                    <a:p>
                      <a:r>
                        <a:rPr lang="en-US" sz="1000"/>
                        <a:t>19397</a:t>
                      </a:r>
                    </a:p>
                  </a:txBody>
                  <a:tcPr/>
                </a:tc>
                <a:tc>
                  <a:txBody>
                    <a:bodyPr/>
                    <a:lstStyle/>
                    <a:p>
                      <a:r>
                        <a:rPr lang="en-US" sz="1000"/>
                        <a:t>14.7 %</a:t>
                      </a:r>
                    </a:p>
                  </a:txBody>
                  <a:tcPr/>
                </a:tc>
                <a:tc>
                  <a:txBody>
                    <a:bodyPr/>
                    <a:lstStyle/>
                    <a:p>
                      <a:r>
                        <a:rPr lang="en-US" sz="1000"/>
                        <a:t>618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3904626"/>
                  </a:ext>
                </a:extLst>
              </a:tr>
              <a:tr h="370840">
                <a:tc>
                  <a:txBody>
                    <a:bodyPr/>
                    <a:lstStyle/>
                    <a:p>
                      <a:r>
                        <a:rPr lang="en-US" sz="1000" b="1"/>
                        <a:t> NDR Kultur - 2018-10-09 10:39:33 </a:t>
                      </a:r>
                      <a:r>
                        <a:rPr lang="en-US" sz="1000"/>
                        <a:t> 
 Erschütternde und kaum erträgliche Botschaften: In einem Bühnenprojekt lesen bekannte Schauspieler echte Hass-Mails an Politiker vor. 
Claudia Michelsen
Robert Stadlober
Iris Berben
Dietmar Bär
Ursula von der Leyen
Heiko Maas
Cem Özdemir 
Andreas Hollstein</a:t>
                      </a:r>
                    </a:p>
                  </a:txBody>
                  <a:tcPr/>
                </a:tc>
                <a:tc>
                  <a:txBody>
                    <a:bodyPr/>
                    <a:lstStyle/>
                    <a:p>
                      <a:r>
                        <a:rPr lang="en-US" sz="1000"/>
                        <a:t>2645</a:t>
                      </a:r>
                    </a:p>
                  </a:txBody>
                  <a:tcPr/>
                </a:tc>
                <a:tc>
                  <a:txBody>
                    <a:bodyPr/>
                    <a:lstStyle/>
                    <a:p>
                      <a:r>
                        <a:rPr lang="en-US" sz="1000"/>
                        <a:t>16936</a:t>
                      </a:r>
                    </a:p>
                  </a:txBody>
                  <a:tcPr/>
                </a:tc>
                <a:tc>
                  <a:txBody>
                    <a:bodyPr/>
                    <a:lstStyle/>
                    <a:p>
                      <a:r>
                        <a:rPr lang="en-US" sz="1000"/>
                        <a:t>15.6 %</a:t>
                      </a:r>
                    </a:p>
                  </a:txBody>
                  <a:tcPr/>
                </a:tc>
                <a:tc>
                  <a:txBody>
                    <a:bodyPr/>
                    <a:lstStyle/>
                    <a:p>
                      <a:r>
                        <a:rPr lang="en-US" sz="1000"/>
                        <a:t>333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314659348"/>
                  </a:ext>
                </a:extLst>
              </a:tr>
            </a:tbl>
          </a:graphicData>
        </a:graphic>
      </p:graphicFrame>
      <p:sp>
        <p:nvSpPr>
          <p:cNvPr id="4" name="Text Placeholder 3">
            <a:extLst>
              <a:ext uri="{FF2B5EF4-FFF2-40B4-BE49-F238E27FC236}">
                <a16:creationId xmlns:a16="http://schemas.microsoft.com/office/drawing/2014/main" id="{DF27BFF8-ED5C-4613-AA75-9BA83A7499E4}"/>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4427415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DCE18-3F52-409D-977B-F116F593E6AD}"/>
              </a:ext>
            </a:extLst>
          </p:cNvPr>
          <p:cNvSpPr>
            <a:spLocks noGrp="1"/>
          </p:cNvSpPr>
          <p:nvPr>
            <p:ph type="title"/>
          </p:nvPr>
        </p:nvSpPr>
        <p:spPr/>
        <p:txBody>
          <a:bodyPr/>
          <a:lstStyle/>
          <a:p>
            <a:r>
              <a:rPr lang="en-US"/>
              <a:t>Facebook Eigene Posts - I-Rate Aktive Nutzer - Export | NDR Kultur</a:t>
            </a:r>
          </a:p>
        </p:txBody>
      </p:sp>
      <p:graphicFrame>
        <p:nvGraphicFramePr>
          <p:cNvPr id="5" name="Table Placeholder 4">
            <a:extLst>
              <a:ext uri="{FF2B5EF4-FFF2-40B4-BE49-F238E27FC236}">
                <a16:creationId xmlns:a16="http://schemas.microsoft.com/office/drawing/2014/main" id="{B126BF4D-DB0B-4908-8D17-847CAB0CE860}"/>
              </a:ext>
            </a:extLst>
          </p:cNvPr>
          <p:cNvGraphicFramePr>
            <a:graphicFrameLocks noGrp="1"/>
          </p:cNvGraphicFramePr>
          <p:nvPr>
            <p:ph type="tbl" sz="quarter" idx="13"/>
            <p:extLst>
              <p:ext uri="{D42A27DB-BD31-4B8C-83A1-F6EECF244321}">
                <p14:modId xmlns:p14="http://schemas.microsoft.com/office/powerpoint/2010/main" val="3800202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46816323"/>
                    </a:ext>
                  </a:extLst>
                </a:gridCol>
                <a:gridCol w="822960">
                  <a:extLst>
                    <a:ext uri="{9D8B030D-6E8A-4147-A177-3AD203B41FA5}">
                      <a16:colId xmlns:a16="http://schemas.microsoft.com/office/drawing/2014/main" val="2034187378"/>
                    </a:ext>
                  </a:extLst>
                </a:gridCol>
                <a:gridCol w="822960">
                  <a:extLst>
                    <a:ext uri="{9D8B030D-6E8A-4147-A177-3AD203B41FA5}">
                      <a16:colId xmlns:a16="http://schemas.microsoft.com/office/drawing/2014/main" val="171778947"/>
                    </a:ext>
                  </a:extLst>
                </a:gridCol>
                <a:gridCol w="822960">
                  <a:extLst>
                    <a:ext uri="{9D8B030D-6E8A-4147-A177-3AD203B41FA5}">
                      <a16:colId xmlns:a16="http://schemas.microsoft.com/office/drawing/2014/main" val="4079089117"/>
                    </a:ext>
                  </a:extLst>
                </a:gridCol>
                <a:gridCol w="822960">
                  <a:extLst>
                    <a:ext uri="{9D8B030D-6E8A-4147-A177-3AD203B41FA5}">
                      <a16:colId xmlns:a16="http://schemas.microsoft.com/office/drawing/2014/main" val="1276141858"/>
                    </a:ext>
                  </a:extLst>
                </a:gridCol>
                <a:gridCol w="822960">
                  <a:extLst>
                    <a:ext uri="{9D8B030D-6E8A-4147-A177-3AD203B41FA5}">
                      <a16:colId xmlns:a16="http://schemas.microsoft.com/office/drawing/2014/main" val="120372568"/>
                    </a:ext>
                  </a:extLst>
                </a:gridCol>
                <a:gridCol w="822960">
                  <a:extLst>
                    <a:ext uri="{9D8B030D-6E8A-4147-A177-3AD203B41FA5}">
                      <a16:colId xmlns:a16="http://schemas.microsoft.com/office/drawing/2014/main" val="2312917232"/>
                    </a:ext>
                  </a:extLst>
                </a:gridCol>
                <a:gridCol w="822960">
                  <a:extLst>
                    <a:ext uri="{9D8B030D-6E8A-4147-A177-3AD203B41FA5}">
                      <a16:colId xmlns:a16="http://schemas.microsoft.com/office/drawing/2014/main" val="2923196862"/>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044589906"/>
                  </a:ext>
                </a:extLst>
              </a:tr>
              <a:tr h="370840">
                <a:tc>
                  <a:txBody>
                    <a:bodyPr/>
                    <a:lstStyle/>
                    <a:p>
                      <a:r>
                        <a:rPr lang="de-DE" sz="1000" b="1"/>
                        <a:t> NDR Kultur - 2018-09-14 16:07:00 </a:t>
                      </a:r>
                      <a:r>
                        <a:rPr lang="de-DE" sz="1000"/>
                        <a:t> 
 Ein wunderbares Beispiel dafür, dass Musiker im Alltag sicherer unterwegs sind! 😎😂</a:t>
                      </a:r>
                      <a:endParaRPr lang="en-US" sz="1000"/>
                    </a:p>
                  </a:txBody>
                  <a:tcPr/>
                </a:tc>
                <a:tc>
                  <a:txBody>
                    <a:bodyPr/>
                    <a:lstStyle/>
                    <a:p>
                      <a:r>
                        <a:rPr lang="en-US" sz="1000"/>
                        <a:t>45.6 %</a:t>
                      </a:r>
                    </a:p>
                  </a:txBody>
                  <a:tcPr/>
                </a:tc>
                <a:tc>
                  <a:txBody>
                    <a:bodyPr/>
                    <a:lstStyle/>
                    <a:p>
                      <a:r>
                        <a:rPr lang="en-US" sz="1000"/>
                        <a:t>342</a:t>
                      </a:r>
                    </a:p>
                  </a:txBody>
                  <a:tcPr/>
                </a:tc>
                <a:tc>
                  <a:txBody>
                    <a:bodyPr/>
                    <a:lstStyle/>
                    <a:p>
                      <a:r>
                        <a:rPr lang="en-US" sz="1000"/>
                        <a:t>750</a:t>
                      </a:r>
                    </a:p>
                  </a:txBody>
                  <a:tcPr/>
                </a:tc>
                <a:tc>
                  <a:txBody>
                    <a:bodyPr/>
                    <a:lstStyle/>
                    <a:p>
                      <a:r>
                        <a:rPr lang="en-US" sz="1000"/>
                        <a:t>33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915223647"/>
                  </a:ext>
                </a:extLst>
              </a:tr>
              <a:tr h="370840">
                <a:tc>
                  <a:txBody>
                    <a:bodyPr/>
                    <a:lstStyle/>
                    <a:p>
                      <a:r>
                        <a:rPr lang="de-DE" sz="1000" b="1"/>
                        <a:t> NDR Kultur - 2018-10-06 13:28:15 </a:t>
                      </a:r>
                      <a:r>
                        <a:rPr lang="de-DE" sz="1000"/>
                        <a:t> 
 Banksy hat zugeschlagen.</a:t>
                      </a:r>
                      <a:endParaRPr lang="en-US" sz="1000"/>
                    </a:p>
                  </a:txBody>
                  <a:tcPr/>
                </a:tc>
                <a:tc>
                  <a:txBody>
                    <a:bodyPr/>
                    <a:lstStyle/>
                    <a:p>
                      <a:r>
                        <a:rPr lang="en-US" sz="1000"/>
                        <a:t>45.2 %</a:t>
                      </a:r>
                    </a:p>
                  </a:txBody>
                  <a:tcPr/>
                </a:tc>
                <a:tc>
                  <a:txBody>
                    <a:bodyPr/>
                    <a:lstStyle/>
                    <a:p>
                      <a:r>
                        <a:rPr lang="en-US" sz="1000"/>
                        <a:t>1450</a:t>
                      </a:r>
                    </a:p>
                  </a:txBody>
                  <a:tcPr/>
                </a:tc>
                <a:tc>
                  <a:txBody>
                    <a:bodyPr/>
                    <a:lstStyle/>
                    <a:p>
                      <a:r>
                        <a:rPr lang="en-US" sz="1000"/>
                        <a:t>3211</a:t>
                      </a:r>
                    </a:p>
                  </a:txBody>
                  <a:tcPr/>
                </a:tc>
                <a:tc>
                  <a:txBody>
                    <a:bodyPr/>
                    <a:lstStyle/>
                    <a:p>
                      <a:r>
                        <a:rPr lang="en-US" sz="1000"/>
                        <a:t>200</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73248434"/>
                  </a:ext>
                </a:extLst>
              </a:tr>
              <a:tr h="370840">
                <a:tc>
                  <a:txBody>
                    <a:bodyPr/>
                    <a:lstStyle/>
                    <a:p>
                      <a:r>
                        <a:rPr lang="de-DE" sz="1000" b="1"/>
                        <a:t> NDR Kultur - 2018-07-30 18:44:00 </a:t>
                      </a:r>
                      <a:r>
                        <a:rPr lang="de-DE" sz="1000"/>
                        <a:t> 
 Wissenschaftler der NASA haben die Vibrationen der Sonne hörbar gemacht! 😮</a:t>
                      </a:r>
                      <a:endParaRPr lang="en-US" sz="1000"/>
                    </a:p>
                  </a:txBody>
                  <a:tcPr/>
                </a:tc>
                <a:tc>
                  <a:txBody>
                    <a:bodyPr/>
                    <a:lstStyle/>
                    <a:p>
                      <a:r>
                        <a:rPr lang="en-US" sz="1000"/>
                        <a:t>44.4 %</a:t>
                      </a:r>
                    </a:p>
                  </a:txBody>
                  <a:tcPr/>
                </a:tc>
                <a:tc>
                  <a:txBody>
                    <a:bodyPr/>
                    <a:lstStyle/>
                    <a:p>
                      <a:r>
                        <a:rPr lang="en-US" sz="1000"/>
                        <a:t>327</a:t>
                      </a:r>
                    </a:p>
                  </a:txBody>
                  <a:tcPr/>
                </a:tc>
                <a:tc>
                  <a:txBody>
                    <a:bodyPr/>
                    <a:lstStyle/>
                    <a:p>
                      <a:r>
                        <a:rPr lang="en-US" sz="1000"/>
                        <a:t>736</a:t>
                      </a:r>
                    </a:p>
                  </a:txBody>
                  <a:tcPr/>
                </a:tc>
                <a:tc>
                  <a:txBody>
                    <a:bodyPr/>
                    <a:lstStyle/>
                    <a:p>
                      <a:r>
                        <a:rPr lang="en-US" sz="1000"/>
                        <a:t>14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5872609"/>
                  </a:ext>
                </a:extLst>
              </a:tr>
              <a:tr h="370840">
                <a:tc>
                  <a:txBody>
                    <a:bodyPr/>
                    <a:lstStyle/>
                    <a:p>
                      <a:r>
                        <a:rPr lang="de-DE" sz="1000" b="1"/>
                        <a:t> NDR Kultur - 2018-07-23 18:51:18 </a:t>
                      </a:r>
                      <a:r>
                        <a:rPr lang="de-DE" sz="1000"/>
                        <a:t> 
 Bitte bleib genau so, kleiner Mensch! &lt;3</a:t>
                      </a:r>
                      <a:endParaRPr lang="en-US" sz="1000"/>
                    </a:p>
                  </a:txBody>
                  <a:tcPr/>
                </a:tc>
                <a:tc>
                  <a:txBody>
                    <a:bodyPr/>
                    <a:lstStyle/>
                    <a:p>
                      <a:r>
                        <a:rPr lang="en-US" sz="1000"/>
                        <a:t>38.2 %</a:t>
                      </a:r>
                    </a:p>
                  </a:txBody>
                  <a:tcPr/>
                </a:tc>
                <a:tc>
                  <a:txBody>
                    <a:bodyPr/>
                    <a:lstStyle/>
                    <a:p>
                      <a:r>
                        <a:rPr lang="en-US" sz="1000"/>
                        <a:t>956</a:t>
                      </a:r>
                    </a:p>
                  </a:txBody>
                  <a:tcPr/>
                </a:tc>
                <a:tc>
                  <a:txBody>
                    <a:bodyPr/>
                    <a:lstStyle/>
                    <a:p>
                      <a:r>
                        <a:rPr lang="en-US" sz="1000"/>
                        <a:t>2504</a:t>
                      </a:r>
                    </a:p>
                  </a:txBody>
                  <a:tcPr/>
                </a:tc>
                <a:tc>
                  <a:txBody>
                    <a:bodyPr/>
                    <a:lstStyle/>
                    <a:p>
                      <a:r>
                        <a:rPr lang="en-US" sz="1000"/>
                        <a:t>231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67410435"/>
                  </a:ext>
                </a:extLst>
              </a:tr>
              <a:tr h="370840">
                <a:tc>
                  <a:txBody>
                    <a:bodyPr/>
                    <a:lstStyle/>
                    <a:p>
                      <a:r>
                        <a:rPr lang="de-DE" sz="1000" b="1"/>
                        <a:t> NDR Kultur - 2018-10-30 15:26:57 </a:t>
                      </a:r>
                      <a:r>
                        <a:rPr lang="de-DE" sz="1000"/>
                        <a:t> 
 Für mehr Triangel-Soli! 🎶😀</a:t>
                      </a:r>
                      <a:endParaRPr lang="en-US" sz="1000"/>
                    </a:p>
                  </a:txBody>
                  <a:tcPr/>
                </a:tc>
                <a:tc>
                  <a:txBody>
                    <a:bodyPr/>
                    <a:lstStyle/>
                    <a:p>
                      <a:r>
                        <a:rPr lang="en-US" sz="1000"/>
                        <a:t>35.3 %</a:t>
                      </a:r>
                    </a:p>
                  </a:txBody>
                  <a:tcPr/>
                </a:tc>
                <a:tc>
                  <a:txBody>
                    <a:bodyPr/>
                    <a:lstStyle/>
                    <a:p>
                      <a:r>
                        <a:rPr lang="en-US" sz="1000"/>
                        <a:t>484</a:t>
                      </a:r>
                    </a:p>
                  </a:txBody>
                  <a:tcPr/>
                </a:tc>
                <a:tc>
                  <a:txBody>
                    <a:bodyPr/>
                    <a:lstStyle/>
                    <a:p>
                      <a:r>
                        <a:rPr lang="en-US" sz="1000"/>
                        <a:t>1370</a:t>
                      </a:r>
                    </a:p>
                  </a:txBody>
                  <a:tcPr/>
                </a:tc>
                <a:tc>
                  <a:txBody>
                    <a:bodyPr/>
                    <a:lstStyle/>
                    <a:p>
                      <a:r>
                        <a:rPr lang="en-US" sz="1000"/>
                        <a:t>61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964369641"/>
                  </a:ext>
                </a:extLst>
              </a:tr>
            </a:tbl>
          </a:graphicData>
        </a:graphic>
      </p:graphicFrame>
      <p:sp>
        <p:nvSpPr>
          <p:cNvPr id="4" name="Text Placeholder 3">
            <a:extLst>
              <a:ext uri="{FF2B5EF4-FFF2-40B4-BE49-F238E27FC236}">
                <a16:creationId xmlns:a16="http://schemas.microsoft.com/office/drawing/2014/main" id="{E1AD13F8-3964-4866-89D7-55D53EDE8C97}"/>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1355603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C8331-EC12-4E04-AF36-34C9E57A8866}"/>
              </a:ext>
            </a:extLst>
          </p:cNvPr>
          <p:cNvSpPr>
            <a:spLocks noGrp="1"/>
          </p:cNvSpPr>
          <p:nvPr>
            <p:ph type="title"/>
          </p:nvPr>
        </p:nvSpPr>
        <p:spPr/>
        <p:txBody>
          <a:bodyPr/>
          <a:lstStyle/>
          <a:p>
            <a:r>
              <a:rPr lang="en-US"/>
              <a:t>Facebook Eigene Posts - I-Rate Aktive Nutzer-Flop - Export | NDR Kultur</a:t>
            </a:r>
          </a:p>
        </p:txBody>
      </p:sp>
      <p:graphicFrame>
        <p:nvGraphicFramePr>
          <p:cNvPr id="5" name="Table Placeholder 4">
            <a:extLst>
              <a:ext uri="{FF2B5EF4-FFF2-40B4-BE49-F238E27FC236}">
                <a16:creationId xmlns:a16="http://schemas.microsoft.com/office/drawing/2014/main" id="{AEF28BF3-4C49-4AE4-886D-4D596D7624CB}"/>
              </a:ext>
            </a:extLst>
          </p:cNvPr>
          <p:cNvGraphicFramePr>
            <a:graphicFrameLocks noGrp="1"/>
          </p:cNvGraphicFramePr>
          <p:nvPr>
            <p:ph type="tbl" sz="quarter" idx="13"/>
            <p:extLst>
              <p:ext uri="{D42A27DB-BD31-4B8C-83A1-F6EECF244321}">
                <p14:modId xmlns:p14="http://schemas.microsoft.com/office/powerpoint/2010/main" val="936201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23661770"/>
                    </a:ext>
                  </a:extLst>
                </a:gridCol>
                <a:gridCol w="822960">
                  <a:extLst>
                    <a:ext uri="{9D8B030D-6E8A-4147-A177-3AD203B41FA5}">
                      <a16:colId xmlns:a16="http://schemas.microsoft.com/office/drawing/2014/main" val="71698129"/>
                    </a:ext>
                  </a:extLst>
                </a:gridCol>
                <a:gridCol w="822960">
                  <a:extLst>
                    <a:ext uri="{9D8B030D-6E8A-4147-A177-3AD203B41FA5}">
                      <a16:colId xmlns:a16="http://schemas.microsoft.com/office/drawing/2014/main" val="1188777117"/>
                    </a:ext>
                  </a:extLst>
                </a:gridCol>
                <a:gridCol w="822960">
                  <a:extLst>
                    <a:ext uri="{9D8B030D-6E8A-4147-A177-3AD203B41FA5}">
                      <a16:colId xmlns:a16="http://schemas.microsoft.com/office/drawing/2014/main" val="2217843567"/>
                    </a:ext>
                  </a:extLst>
                </a:gridCol>
                <a:gridCol w="822960">
                  <a:extLst>
                    <a:ext uri="{9D8B030D-6E8A-4147-A177-3AD203B41FA5}">
                      <a16:colId xmlns:a16="http://schemas.microsoft.com/office/drawing/2014/main" val="3962578458"/>
                    </a:ext>
                  </a:extLst>
                </a:gridCol>
                <a:gridCol w="822960">
                  <a:extLst>
                    <a:ext uri="{9D8B030D-6E8A-4147-A177-3AD203B41FA5}">
                      <a16:colId xmlns:a16="http://schemas.microsoft.com/office/drawing/2014/main" val="1148186785"/>
                    </a:ext>
                  </a:extLst>
                </a:gridCol>
                <a:gridCol w="822960">
                  <a:extLst>
                    <a:ext uri="{9D8B030D-6E8A-4147-A177-3AD203B41FA5}">
                      <a16:colId xmlns:a16="http://schemas.microsoft.com/office/drawing/2014/main" val="2841991777"/>
                    </a:ext>
                  </a:extLst>
                </a:gridCol>
                <a:gridCol w="822960">
                  <a:extLst>
                    <a:ext uri="{9D8B030D-6E8A-4147-A177-3AD203B41FA5}">
                      <a16:colId xmlns:a16="http://schemas.microsoft.com/office/drawing/2014/main" val="3679585713"/>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857989382"/>
                  </a:ext>
                </a:extLst>
              </a:tr>
              <a:tr h="370840">
                <a:tc>
                  <a:txBody>
                    <a:bodyPr/>
                    <a:lstStyle/>
                    <a:p>
                      <a:r>
                        <a:rPr lang="nn-NO" sz="1000" b="1"/>
                        <a:t> NDR Kultur - 2018-02-15 11:56:53 </a:t>
                      </a:r>
                      <a:r>
                        <a:rPr lang="nn-NO" sz="1000"/>
                        <a:t> 
 </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069744624"/>
                  </a:ext>
                </a:extLst>
              </a:tr>
              <a:tr h="370840">
                <a:tc>
                  <a:txBody>
                    <a:bodyPr/>
                    <a:lstStyle/>
                    <a:p>
                      <a:r>
                        <a:rPr lang="nn-NO" sz="1000" b="1"/>
                        <a:t> NDR Kultur - 2018-11-24 15:46:24 </a:t>
                      </a:r>
                      <a:r>
                        <a:rPr lang="nn-NO" sz="1000"/>
                        <a:t> 
 </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358573954"/>
                  </a:ext>
                </a:extLst>
              </a:tr>
              <a:tr h="370840">
                <a:tc>
                  <a:txBody>
                    <a:bodyPr/>
                    <a:lstStyle/>
                    <a:p>
                      <a:r>
                        <a:rPr lang="nn-NO" sz="1000" b="1"/>
                        <a:t> NDR Kultur - 2018-01-12 18:05:15 </a:t>
                      </a:r>
                      <a:r>
                        <a:rPr lang="nn-NO" sz="1000"/>
                        <a:t> 
 </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798928923"/>
                  </a:ext>
                </a:extLst>
              </a:tr>
              <a:tr h="370840">
                <a:tc>
                  <a:txBody>
                    <a:bodyPr/>
                    <a:lstStyle/>
                    <a:p>
                      <a:r>
                        <a:rPr lang="nn-NO" sz="1000" b="1"/>
                        <a:t> NDR Kultur - 2018-03-14 16:45:49 </a:t>
                      </a:r>
                      <a:r>
                        <a:rPr lang="nn-NO" sz="1000"/>
                        <a:t> 
 </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04937839"/>
                  </a:ext>
                </a:extLst>
              </a:tr>
              <a:tr h="370840">
                <a:tc>
                  <a:txBody>
                    <a:bodyPr/>
                    <a:lstStyle/>
                    <a:p>
                      <a:r>
                        <a:rPr lang="nn-NO" sz="1000" b="1"/>
                        <a:t> NDR Kultur - 2018-04-05 15:14:31 </a:t>
                      </a:r>
                      <a:r>
                        <a:rPr lang="nn-NO" sz="1000"/>
                        <a:t> 
 </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83943243"/>
                  </a:ext>
                </a:extLst>
              </a:tr>
            </a:tbl>
          </a:graphicData>
        </a:graphic>
      </p:graphicFrame>
      <p:sp>
        <p:nvSpPr>
          <p:cNvPr id="4" name="Text Placeholder 3">
            <a:extLst>
              <a:ext uri="{FF2B5EF4-FFF2-40B4-BE49-F238E27FC236}">
                <a16:creationId xmlns:a16="http://schemas.microsoft.com/office/drawing/2014/main" id="{B734338E-2F2B-4877-8295-911E405E7DB0}"/>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7677247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26E84-50CE-4B3D-9611-4FDCF3FB7230}"/>
              </a:ext>
            </a:extLst>
          </p:cNvPr>
          <p:cNvSpPr>
            <a:spLocks noGrp="1"/>
          </p:cNvSpPr>
          <p:nvPr>
            <p:ph type="title"/>
          </p:nvPr>
        </p:nvSpPr>
        <p:spPr/>
        <p:txBody>
          <a:bodyPr/>
          <a:lstStyle/>
          <a:p>
            <a:r>
              <a:rPr lang="en-US"/>
              <a:t>Facebook Eigene Post - Summe Interaktionen - Export | NDR Kultur</a:t>
            </a:r>
          </a:p>
        </p:txBody>
      </p:sp>
      <p:graphicFrame>
        <p:nvGraphicFramePr>
          <p:cNvPr id="5" name="Table Placeholder 4">
            <a:extLst>
              <a:ext uri="{FF2B5EF4-FFF2-40B4-BE49-F238E27FC236}">
                <a16:creationId xmlns:a16="http://schemas.microsoft.com/office/drawing/2014/main" id="{95F621C4-20A9-4A59-893D-105E2EB3A709}"/>
              </a:ext>
            </a:extLst>
          </p:cNvPr>
          <p:cNvGraphicFramePr>
            <a:graphicFrameLocks noGrp="1"/>
          </p:cNvGraphicFramePr>
          <p:nvPr>
            <p:ph type="tbl" sz="quarter" idx="13"/>
            <p:extLst>
              <p:ext uri="{D42A27DB-BD31-4B8C-83A1-F6EECF244321}">
                <p14:modId xmlns:p14="http://schemas.microsoft.com/office/powerpoint/2010/main" val="2989868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89890646"/>
                    </a:ext>
                  </a:extLst>
                </a:gridCol>
                <a:gridCol w="822960">
                  <a:extLst>
                    <a:ext uri="{9D8B030D-6E8A-4147-A177-3AD203B41FA5}">
                      <a16:colId xmlns:a16="http://schemas.microsoft.com/office/drawing/2014/main" val="3525410005"/>
                    </a:ext>
                  </a:extLst>
                </a:gridCol>
                <a:gridCol w="822960">
                  <a:extLst>
                    <a:ext uri="{9D8B030D-6E8A-4147-A177-3AD203B41FA5}">
                      <a16:colId xmlns:a16="http://schemas.microsoft.com/office/drawing/2014/main" val="3138517281"/>
                    </a:ext>
                  </a:extLst>
                </a:gridCol>
                <a:gridCol w="822960">
                  <a:extLst>
                    <a:ext uri="{9D8B030D-6E8A-4147-A177-3AD203B41FA5}">
                      <a16:colId xmlns:a16="http://schemas.microsoft.com/office/drawing/2014/main" val="634144928"/>
                    </a:ext>
                  </a:extLst>
                </a:gridCol>
                <a:gridCol w="822960">
                  <a:extLst>
                    <a:ext uri="{9D8B030D-6E8A-4147-A177-3AD203B41FA5}">
                      <a16:colId xmlns:a16="http://schemas.microsoft.com/office/drawing/2014/main" val="1195142448"/>
                    </a:ext>
                  </a:extLst>
                </a:gridCol>
                <a:gridCol w="822960">
                  <a:extLst>
                    <a:ext uri="{9D8B030D-6E8A-4147-A177-3AD203B41FA5}">
                      <a16:colId xmlns:a16="http://schemas.microsoft.com/office/drawing/2014/main" val="3009901732"/>
                    </a:ext>
                  </a:extLst>
                </a:gridCol>
                <a:gridCol w="822960">
                  <a:extLst>
                    <a:ext uri="{9D8B030D-6E8A-4147-A177-3AD203B41FA5}">
                      <a16:colId xmlns:a16="http://schemas.microsoft.com/office/drawing/2014/main" val="1941422241"/>
                    </a:ext>
                  </a:extLst>
                </a:gridCol>
                <a:gridCol w="822960">
                  <a:extLst>
                    <a:ext uri="{9D8B030D-6E8A-4147-A177-3AD203B41FA5}">
                      <a16:colId xmlns:a16="http://schemas.microsoft.com/office/drawing/2014/main" val="731761946"/>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154937873"/>
                  </a:ext>
                </a:extLst>
              </a:tr>
              <a:tr h="370840">
                <a:tc>
                  <a:txBody>
                    <a:bodyPr/>
                    <a:lstStyle/>
                    <a:p>
                      <a:r>
                        <a:rPr lang="de-DE" sz="1000" b="1"/>
                        <a:t> NDR Kultur - 2018-08-10 14:36:38 </a:t>
                      </a:r>
                      <a:r>
                        <a:rPr lang="de-DE" sz="1000"/>
                        <a:t> 
 Je mehr Integration, desto mehr Konflikte, sagt Aladin El-Mafaalani. Zum Beispiel bei der Kopftuch-Debatte. Nächste Woche erscheint sein spannendes Buch "Das Integrationsparadox".</a:t>
                      </a:r>
                      <a:endParaRPr lang="en-US" sz="1000"/>
                    </a:p>
                  </a:txBody>
                  <a:tcPr/>
                </a:tc>
                <a:tc>
                  <a:txBody>
                    <a:bodyPr/>
                    <a:lstStyle/>
                    <a:p>
                      <a:r>
                        <a:rPr lang="en-US" sz="1000"/>
                        <a:t>2845</a:t>
                      </a:r>
                    </a:p>
                  </a:txBody>
                  <a:tcPr/>
                </a:tc>
                <a:tc>
                  <a:txBody>
                    <a:bodyPr/>
                    <a:lstStyle/>
                    <a:p>
                      <a:r>
                        <a:rPr lang="en-US" sz="1000"/>
                        <a:t>2332</a:t>
                      </a:r>
                    </a:p>
                  </a:txBody>
                  <a:tcPr/>
                </a:tc>
                <a:tc>
                  <a:txBody>
                    <a:bodyPr/>
                    <a:lstStyle/>
                    <a:p>
                      <a:r>
                        <a:rPr lang="en-US" sz="1000"/>
                        <a:t>110</a:t>
                      </a:r>
                    </a:p>
                  </a:txBody>
                  <a:tcPr/>
                </a:tc>
                <a:tc>
                  <a:txBody>
                    <a:bodyPr/>
                    <a:lstStyle/>
                    <a:p>
                      <a:r>
                        <a:rPr lang="en-US" sz="1000"/>
                        <a:t>403</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43625611"/>
                  </a:ext>
                </a:extLst>
              </a:tr>
              <a:tr h="370840">
                <a:tc>
                  <a:txBody>
                    <a:bodyPr/>
                    <a:lstStyle/>
                    <a:p>
                      <a:r>
                        <a:rPr lang="de-DE" sz="1000" b="1"/>
                        <a:t> NDR Kultur - 2018-12-17 14:04:19 </a:t>
                      </a:r>
                      <a:r>
                        <a:rPr lang="de-DE" sz="1000"/>
                        <a:t> 
 Die Erkältungssaison ist längst eröffnet! Im Programm: "Endstation Schniefsucht" oder "Der Arztbesuch der Alten Dame" 😜🤧</a:t>
                      </a:r>
                      <a:endParaRPr lang="en-US" sz="1000"/>
                    </a:p>
                  </a:txBody>
                  <a:tcPr/>
                </a:tc>
                <a:tc>
                  <a:txBody>
                    <a:bodyPr/>
                    <a:lstStyle/>
                    <a:p>
                      <a:r>
                        <a:rPr lang="en-US" sz="1000"/>
                        <a:t>1463</a:t>
                      </a:r>
                    </a:p>
                  </a:txBody>
                  <a:tcPr/>
                </a:tc>
                <a:tc>
                  <a:txBody>
                    <a:bodyPr/>
                    <a:lstStyle/>
                    <a:p>
                      <a:r>
                        <a:rPr lang="en-US" sz="1000"/>
                        <a:t>1300</a:t>
                      </a:r>
                    </a:p>
                  </a:txBody>
                  <a:tcPr/>
                </a:tc>
                <a:tc>
                  <a:txBody>
                    <a:bodyPr/>
                    <a:lstStyle/>
                    <a:p>
                      <a:r>
                        <a:rPr lang="en-US" sz="1000"/>
                        <a:t>34</a:t>
                      </a:r>
                    </a:p>
                  </a:txBody>
                  <a:tcPr/>
                </a:tc>
                <a:tc>
                  <a:txBody>
                    <a:bodyPr/>
                    <a:lstStyle/>
                    <a:p>
                      <a:r>
                        <a:rPr lang="en-US" sz="1000"/>
                        <a:t>129</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317577961"/>
                  </a:ext>
                </a:extLst>
              </a:tr>
              <a:tr h="370840">
                <a:tc>
                  <a:txBody>
                    <a:bodyPr/>
                    <a:lstStyle/>
                    <a:p>
                      <a:r>
                        <a:rPr lang="de-DE" sz="1000" b="1"/>
                        <a:t> NDR Kultur - 2018-12-05 19:41:00 </a:t>
                      </a:r>
                      <a:r>
                        <a:rPr lang="de-DE" sz="1000"/>
                        <a:t> 
 Mehr als nur Bücher. In Helsinki hat die neue Oodi-Bibliothek eröffnet!</a:t>
                      </a:r>
                      <a:endParaRPr lang="en-US" sz="1000"/>
                    </a:p>
                  </a:txBody>
                  <a:tcPr/>
                </a:tc>
                <a:tc>
                  <a:txBody>
                    <a:bodyPr/>
                    <a:lstStyle/>
                    <a:p>
                      <a:r>
                        <a:rPr lang="en-US" sz="1000"/>
                        <a:t>1235</a:t>
                      </a:r>
                    </a:p>
                  </a:txBody>
                  <a:tcPr/>
                </a:tc>
                <a:tc>
                  <a:txBody>
                    <a:bodyPr/>
                    <a:lstStyle/>
                    <a:p>
                      <a:r>
                        <a:rPr lang="en-US" sz="1000"/>
                        <a:t>992</a:t>
                      </a:r>
                    </a:p>
                  </a:txBody>
                  <a:tcPr/>
                </a:tc>
                <a:tc>
                  <a:txBody>
                    <a:bodyPr/>
                    <a:lstStyle/>
                    <a:p>
                      <a:r>
                        <a:rPr lang="en-US" sz="1000"/>
                        <a:t>3</a:t>
                      </a:r>
                    </a:p>
                  </a:txBody>
                  <a:tcPr/>
                </a:tc>
                <a:tc>
                  <a:txBody>
                    <a:bodyPr/>
                    <a:lstStyle/>
                    <a:p>
                      <a:r>
                        <a:rPr lang="en-US" sz="1000"/>
                        <a:t>240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902598293"/>
                  </a:ext>
                </a:extLst>
              </a:tr>
              <a:tr h="370840">
                <a:tc>
                  <a:txBody>
                    <a:bodyPr/>
                    <a:lstStyle/>
                    <a:p>
                      <a:r>
                        <a:rPr lang="de-DE" sz="1000" b="1"/>
                        <a:t> NDR Kultur - 2018-10-17 17:04:12 </a:t>
                      </a:r>
                      <a:r>
                        <a:rPr lang="de-DE" sz="1000"/>
                        <a:t> 
 Faszinierende Architektur und musikalische Schätze: Das neue Arvo Pärt Centre in Estland.</a:t>
                      </a:r>
                      <a:endParaRPr lang="en-US" sz="1000"/>
                    </a:p>
                  </a:txBody>
                  <a:tcPr/>
                </a:tc>
                <a:tc>
                  <a:txBody>
                    <a:bodyPr/>
                    <a:lstStyle/>
                    <a:p>
                      <a:r>
                        <a:rPr lang="en-US" sz="1000"/>
                        <a:t>1033</a:t>
                      </a:r>
                    </a:p>
                  </a:txBody>
                  <a:tcPr/>
                </a:tc>
                <a:tc>
                  <a:txBody>
                    <a:bodyPr/>
                    <a:lstStyle/>
                    <a:p>
                      <a:r>
                        <a:rPr lang="en-US" sz="1000"/>
                        <a:t>867</a:t>
                      </a:r>
                    </a:p>
                  </a:txBody>
                  <a:tcPr/>
                </a:tc>
                <a:tc>
                  <a:txBody>
                    <a:bodyPr/>
                    <a:lstStyle/>
                    <a:p>
                      <a:r>
                        <a:rPr lang="en-US" sz="1000"/>
                        <a:t>7</a:t>
                      </a:r>
                    </a:p>
                  </a:txBody>
                  <a:tcPr/>
                </a:tc>
                <a:tc>
                  <a:txBody>
                    <a:bodyPr/>
                    <a:lstStyle/>
                    <a:p>
                      <a:r>
                        <a:rPr lang="en-US" sz="1000"/>
                        <a:t>159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05546979"/>
                  </a:ext>
                </a:extLst>
              </a:tr>
              <a:tr h="370840">
                <a:tc>
                  <a:txBody>
                    <a:bodyPr/>
                    <a:lstStyle/>
                    <a:p>
                      <a:r>
                        <a:rPr lang="de-DE" sz="1000" b="1"/>
                        <a:t> NDR Kultur - 2018-01-24 13:23:14 </a:t>
                      </a:r>
                      <a:r>
                        <a:rPr lang="de-DE" sz="1000"/>
                        <a:t> 
 Jahrelang am falschen Instrument abgemüht?</a:t>
                      </a:r>
                      <a:endParaRPr lang="en-US" sz="1000"/>
                    </a:p>
                  </a:txBody>
                  <a:tcPr/>
                </a:tc>
                <a:tc>
                  <a:txBody>
                    <a:bodyPr/>
                    <a:lstStyle/>
                    <a:p>
                      <a:r>
                        <a:rPr lang="en-US" sz="1000"/>
                        <a:t>982</a:t>
                      </a:r>
                    </a:p>
                  </a:txBody>
                  <a:tcPr/>
                </a:tc>
                <a:tc>
                  <a:txBody>
                    <a:bodyPr/>
                    <a:lstStyle/>
                    <a:p>
                      <a:r>
                        <a:rPr lang="en-US" sz="1000"/>
                        <a:t>201</a:t>
                      </a:r>
                    </a:p>
                  </a:txBody>
                  <a:tcPr/>
                </a:tc>
                <a:tc>
                  <a:txBody>
                    <a:bodyPr/>
                    <a:lstStyle/>
                    <a:p>
                      <a:r>
                        <a:rPr lang="en-US" sz="1000"/>
                        <a:t>737</a:t>
                      </a:r>
                    </a:p>
                  </a:txBody>
                  <a:tcPr/>
                </a:tc>
                <a:tc>
                  <a:txBody>
                    <a:bodyPr/>
                    <a:lstStyle/>
                    <a:p>
                      <a:r>
                        <a:rPr lang="en-US" sz="1000"/>
                        <a:t>44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707286966"/>
                  </a:ext>
                </a:extLst>
              </a:tr>
            </a:tbl>
          </a:graphicData>
        </a:graphic>
      </p:graphicFrame>
      <p:sp>
        <p:nvSpPr>
          <p:cNvPr id="4" name="Text Placeholder 3">
            <a:extLst>
              <a:ext uri="{FF2B5EF4-FFF2-40B4-BE49-F238E27FC236}">
                <a16:creationId xmlns:a16="http://schemas.microsoft.com/office/drawing/2014/main" id="{442D2EC8-7D95-48FA-9A33-F91B67766DCC}"/>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6038031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B34D8-DB11-4C6F-8CD0-AF370DB09499}"/>
              </a:ext>
            </a:extLst>
          </p:cNvPr>
          <p:cNvSpPr>
            <a:spLocks noGrp="1"/>
          </p:cNvSpPr>
          <p:nvPr>
            <p:ph type="title"/>
          </p:nvPr>
        </p:nvSpPr>
        <p:spPr/>
        <p:txBody>
          <a:bodyPr/>
          <a:lstStyle/>
          <a:p>
            <a:r>
              <a:rPr lang="en-US"/>
              <a:t>Facebook Eigene Posts - Reaktionen - Export | NDR Kultur - 1 of 3</a:t>
            </a:r>
          </a:p>
        </p:txBody>
      </p:sp>
      <p:graphicFrame>
        <p:nvGraphicFramePr>
          <p:cNvPr id="5" name="Table Placeholder 4">
            <a:extLst>
              <a:ext uri="{FF2B5EF4-FFF2-40B4-BE49-F238E27FC236}">
                <a16:creationId xmlns:a16="http://schemas.microsoft.com/office/drawing/2014/main" id="{79BE91F1-F892-4D59-A0ED-CB2C6D3BC4F8}"/>
              </a:ext>
            </a:extLst>
          </p:cNvPr>
          <p:cNvGraphicFramePr>
            <a:graphicFrameLocks noGrp="1"/>
          </p:cNvGraphicFramePr>
          <p:nvPr>
            <p:ph type="tbl" sz="quarter" idx="13"/>
            <p:extLst>
              <p:ext uri="{D42A27DB-BD31-4B8C-83A1-F6EECF244321}">
                <p14:modId xmlns:p14="http://schemas.microsoft.com/office/powerpoint/2010/main" val="1875644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374553824"/>
                    </a:ext>
                  </a:extLst>
                </a:gridCol>
                <a:gridCol w="822960">
                  <a:extLst>
                    <a:ext uri="{9D8B030D-6E8A-4147-A177-3AD203B41FA5}">
                      <a16:colId xmlns:a16="http://schemas.microsoft.com/office/drawing/2014/main" val="1706426308"/>
                    </a:ext>
                  </a:extLst>
                </a:gridCol>
                <a:gridCol w="493776">
                  <a:extLst>
                    <a:ext uri="{9D8B030D-6E8A-4147-A177-3AD203B41FA5}">
                      <a16:colId xmlns:a16="http://schemas.microsoft.com/office/drawing/2014/main" val="662135092"/>
                    </a:ext>
                  </a:extLst>
                </a:gridCol>
                <a:gridCol w="493776">
                  <a:extLst>
                    <a:ext uri="{9D8B030D-6E8A-4147-A177-3AD203B41FA5}">
                      <a16:colId xmlns:a16="http://schemas.microsoft.com/office/drawing/2014/main" val="696705832"/>
                    </a:ext>
                  </a:extLst>
                </a:gridCol>
                <a:gridCol w="493776">
                  <a:extLst>
                    <a:ext uri="{9D8B030D-6E8A-4147-A177-3AD203B41FA5}">
                      <a16:colId xmlns:a16="http://schemas.microsoft.com/office/drawing/2014/main" val="3790707221"/>
                    </a:ext>
                  </a:extLst>
                </a:gridCol>
                <a:gridCol w="493776">
                  <a:extLst>
                    <a:ext uri="{9D8B030D-6E8A-4147-A177-3AD203B41FA5}">
                      <a16:colId xmlns:a16="http://schemas.microsoft.com/office/drawing/2014/main" val="1341997834"/>
                    </a:ext>
                  </a:extLst>
                </a:gridCol>
                <a:gridCol w="493776">
                  <a:extLst>
                    <a:ext uri="{9D8B030D-6E8A-4147-A177-3AD203B41FA5}">
                      <a16:colId xmlns:a16="http://schemas.microsoft.com/office/drawing/2014/main" val="1865392009"/>
                    </a:ext>
                  </a:extLst>
                </a:gridCol>
                <a:gridCol w="493776">
                  <a:extLst>
                    <a:ext uri="{9D8B030D-6E8A-4147-A177-3AD203B41FA5}">
                      <a16:colId xmlns:a16="http://schemas.microsoft.com/office/drawing/2014/main" val="3403832946"/>
                    </a:ext>
                  </a:extLst>
                </a:gridCol>
                <a:gridCol w="493776">
                  <a:extLst>
                    <a:ext uri="{9D8B030D-6E8A-4147-A177-3AD203B41FA5}">
                      <a16:colId xmlns:a16="http://schemas.microsoft.com/office/drawing/2014/main" val="2611103684"/>
                    </a:ext>
                  </a:extLst>
                </a:gridCol>
                <a:gridCol w="493776">
                  <a:extLst>
                    <a:ext uri="{9D8B030D-6E8A-4147-A177-3AD203B41FA5}">
                      <a16:colId xmlns:a16="http://schemas.microsoft.com/office/drawing/2014/main" val="2226507617"/>
                    </a:ext>
                  </a:extLst>
                </a:gridCol>
                <a:gridCol w="493776">
                  <a:extLst>
                    <a:ext uri="{9D8B030D-6E8A-4147-A177-3AD203B41FA5}">
                      <a16:colId xmlns:a16="http://schemas.microsoft.com/office/drawing/2014/main" val="3169251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37886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- 2018-08-10 14:36:38</a:t>
                      </a:r>
                      <a:r>
                        <a:rPr kumimoji="0" lang="de-DE" sz="1000" b="0" i="0" u="none" strike="noStrike" kern="1200" cap="none" spc="0" normalizeH="0" baseline="0" noProof="0">
                          <a:ln>
                            <a:noFill/>
                          </a:ln>
                          <a:solidFill>
                            <a:prstClr val="black"/>
                          </a:solidFill>
                          <a:effectLst/>
                          <a:uLnTx/>
                          <a:uFillTx/>
                          <a:latin typeface="+mn-lt"/>
                          <a:ea typeface="+mn-ea"/>
                          <a:cs typeface="+mn-cs"/>
                        </a:rPr>
                        <a:t>
Je mehr Integration, desto mehr Konflikte, sagt Aladin El-Mafaalani. Zum Beispiel bei der Kopftuch-Debatte. Nächste Woche erscheint sein spannendes Buch "Das Integrationsparadox".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29740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- 2018-12-17 14:04:19</a:t>
                      </a:r>
                      <a:r>
                        <a:rPr kumimoji="0" lang="de-DE" sz="1000" b="0" i="0" u="none" strike="noStrike" kern="1200" cap="none" spc="0" normalizeH="0" baseline="0" noProof="0">
                          <a:ln>
                            <a:noFill/>
                          </a:ln>
                          <a:solidFill>
                            <a:prstClr val="black"/>
                          </a:solidFill>
                          <a:effectLst/>
                          <a:uLnTx/>
                          <a:uFillTx/>
                          <a:latin typeface="+mn-lt"/>
                          <a:ea typeface="+mn-ea"/>
                          <a:cs typeface="+mn-cs"/>
                        </a:rPr>
                        <a:t>
Die Erkältungssaison ist längst eröffnet! Im Programm: "Endstation Schniefsucht" oder "Der Arztbesuch der Alten Dame"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27583260"/>
                  </a:ext>
                </a:extLst>
              </a:tr>
            </a:tbl>
          </a:graphicData>
        </a:graphic>
      </p:graphicFrame>
      <p:sp>
        <p:nvSpPr>
          <p:cNvPr id="4" name="Text Placeholder 3">
            <a:extLst>
              <a:ext uri="{FF2B5EF4-FFF2-40B4-BE49-F238E27FC236}">
                <a16:creationId xmlns:a16="http://schemas.microsoft.com/office/drawing/2014/main" id="{3EED1FD8-5F88-4ACD-8D56-7A7EE8832112}"/>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9330230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DD3E5-9422-4BED-8D7C-FE94E7A43A1F}"/>
              </a:ext>
            </a:extLst>
          </p:cNvPr>
          <p:cNvSpPr>
            <a:spLocks noGrp="1"/>
          </p:cNvSpPr>
          <p:nvPr>
            <p:ph type="title"/>
          </p:nvPr>
        </p:nvSpPr>
        <p:spPr/>
        <p:txBody>
          <a:bodyPr/>
          <a:lstStyle/>
          <a:p>
            <a:r>
              <a:rPr lang="en-US"/>
              <a:t>Facebook Eigene Posts - Reaktionen - Export | NDR Kultur - 2 of 3</a:t>
            </a:r>
          </a:p>
        </p:txBody>
      </p:sp>
      <p:graphicFrame>
        <p:nvGraphicFramePr>
          <p:cNvPr id="5" name="Table Placeholder 4">
            <a:extLst>
              <a:ext uri="{FF2B5EF4-FFF2-40B4-BE49-F238E27FC236}">
                <a16:creationId xmlns:a16="http://schemas.microsoft.com/office/drawing/2014/main" id="{DBBC51EF-3590-4ED1-85FE-76C516CC4901}"/>
              </a:ext>
            </a:extLst>
          </p:cNvPr>
          <p:cNvGraphicFramePr>
            <a:graphicFrameLocks noGrp="1"/>
          </p:cNvGraphicFramePr>
          <p:nvPr>
            <p:ph type="tbl" sz="quarter" idx="13"/>
            <p:extLst>
              <p:ext uri="{D42A27DB-BD31-4B8C-83A1-F6EECF244321}">
                <p14:modId xmlns:p14="http://schemas.microsoft.com/office/powerpoint/2010/main" val="527322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4267785277"/>
                    </a:ext>
                  </a:extLst>
                </a:gridCol>
                <a:gridCol w="822960">
                  <a:extLst>
                    <a:ext uri="{9D8B030D-6E8A-4147-A177-3AD203B41FA5}">
                      <a16:colId xmlns:a16="http://schemas.microsoft.com/office/drawing/2014/main" val="2791914408"/>
                    </a:ext>
                  </a:extLst>
                </a:gridCol>
                <a:gridCol w="493776">
                  <a:extLst>
                    <a:ext uri="{9D8B030D-6E8A-4147-A177-3AD203B41FA5}">
                      <a16:colId xmlns:a16="http://schemas.microsoft.com/office/drawing/2014/main" val="3088018662"/>
                    </a:ext>
                  </a:extLst>
                </a:gridCol>
                <a:gridCol w="493776">
                  <a:extLst>
                    <a:ext uri="{9D8B030D-6E8A-4147-A177-3AD203B41FA5}">
                      <a16:colId xmlns:a16="http://schemas.microsoft.com/office/drawing/2014/main" val="1657043263"/>
                    </a:ext>
                  </a:extLst>
                </a:gridCol>
                <a:gridCol w="493776">
                  <a:extLst>
                    <a:ext uri="{9D8B030D-6E8A-4147-A177-3AD203B41FA5}">
                      <a16:colId xmlns:a16="http://schemas.microsoft.com/office/drawing/2014/main" val="2823234310"/>
                    </a:ext>
                  </a:extLst>
                </a:gridCol>
                <a:gridCol w="493776">
                  <a:extLst>
                    <a:ext uri="{9D8B030D-6E8A-4147-A177-3AD203B41FA5}">
                      <a16:colId xmlns:a16="http://schemas.microsoft.com/office/drawing/2014/main" val="3909999097"/>
                    </a:ext>
                  </a:extLst>
                </a:gridCol>
                <a:gridCol w="493776">
                  <a:extLst>
                    <a:ext uri="{9D8B030D-6E8A-4147-A177-3AD203B41FA5}">
                      <a16:colId xmlns:a16="http://schemas.microsoft.com/office/drawing/2014/main" val="2098482012"/>
                    </a:ext>
                  </a:extLst>
                </a:gridCol>
                <a:gridCol w="493776">
                  <a:extLst>
                    <a:ext uri="{9D8B030D-6E8A-4147-A177-3AD203B41FA5}">
                      <a16:colId xmlns:a16="http://schemas.microsoft.com/office/drawing/2014/main" val="3912835641"/>
                    </a:ext>
                  </a:extLst>
                </a:gridCol>
                <a:gridCol w="493776">
                  <a:extLst>
                    <a:ext uri="{9D8B030D-6E8A-4147-A177-3AD203B41FA5}">
                      <a16:colId xmlns:a16="http://schemas.microsoft.com/office/drawing/2014/main" val="3248361683"/>
                    </a:ext>
                  </a:extLst>
                </a:gridCol>
                <a:gridCol w="493776">
                  <a:extLst>
                    <a:ext uri="{9D8B030D-6E8A-4147-A177-3AD203B41FA5}">
                      <a16:colId xmlns:a16="http://schemas.microsoft.com/office/drawing/2014/main" val="416709694"/>
                    </a:ext>
                  </a:extLst>
                </a:gridCol>
                <a:gridCol w="493776">
                  <a:extLst>
                    <a:ext uri="{9D8B030D-6E8A-4147-A177-3AD203B41FA5}">
                      <a16:colId xmlns:a16="http://schemas.microsoft.com/office/drawing/2014/main" val="1437144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19803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Kultur - 2018-12-05 19:41:00</a:t>
                      </a:r>
                      <a:r>
                        <a:rPr kumimoji="0" lang="en-US" sz="1000" b="0" i="0" u="none" strike="noStrike" kern="1200" cap="none" spc="0" normalizeH="0" baseline="0" noProof="0">
                          <a:ln>
                            <a:noFill/>
                          </a:ln>
                          <a:solidFill>
                            <a:prstClr val="black"/>
                          </a:solidFill>
                          <a:effectLst/>
                          <a:uLnTx/>
                          <a:uFillTx/>
                          <a:latin typeface="+mn-lt"/>
                          <a:ea typeface="+mn-ea"/>
                          <a:cs typeface="+mn-cs"/>
                        </a:rPr>
                        <a:t>
Mehr als nur Bücher. In Helsinki hat die neue Oodi-Bibliothek eröffnet!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Eine neue Bibliothek für Helsinki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57131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Kultur - 2018-10-17 17:04:12</a:t>
                      </a:r>
                      <a:r>
                        <a:rPr kumimoji="0" lang="en-US" sz="1000" b="0" i="0" u="none" strike="noStrike" kern="1200" cap="none" spc="0" normalizeH="0" baseline="0" noProof="0">
                          <a:ln>
                            <a:noFill/>
                          </a:ln>
                          <a:solidFill>
                            <a:prstClr val="black"/>
                          </a:solidFill>
                          <a:effectLst/>
                          <a:uLnTx/>
                          <a:uFillTx/>
                          <a:latin typeface="+mn-lt"/>
                          <a:ea typeface="+mn-ea"/>
                          <a:cs typeface="+mn-cs"/>
                        </a:rPr>
                        <a:t>
Faszinierende Architektur und musikalische Schätze: Das neue Arvo Pärt Centre in Estland.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Das Arvo Pärt Centre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35024800"/>
                  </a:ext>
                </a:extLst>
              </a:tr>
            </a:tbl>
          </a:graphicData>
        </a:graphic>
      </p:graphicFrame>
      <p:sp>
        <p:nvSpPr>
          <p:cNvPr id="4" name="Text Placeholder 3">
            <a:extLst>
              <a:ext uri="{FF2B5EF4-FFF2-40B4-BE49-F238E27FC236}">
                <a16:creationId xmlns:a16="http://schemas.microsoft.com/office/drawing/2014/main" id="{27C5E229-FB71-433D-8F98-692E36B47205}"/>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4435606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4221A-E907-4375-A56C-CA42FCCC944C}"/>
              </a:ext>
            </a:extLst>
          </p:cNvPr>
          <p:cNvSpPr>
            <a:spLocks noGrp="1"/>
          </p:cNvSpPr>
          <p:nvPr>
            <p:ph type="title"/>
          </p:nvPr>
        </p:nvSpPr>
        <p:spPr/>
        <p:txBody>
          <a:bodyPr/>
          <a:lstStyle/>
          <a:p>
            <a:r>
              <a:rPr lang="en-US"/>
              <a:t>Facebook Eigene Posts - Reaktionen - Export | NDR Kultur - 3 of 3</a:t>
            </a:r>
          </a:p>
        </p:txBody>
      </p:sp>
      <p:graphicFrame>
        <p:nvGraphicFramePr>
          <p:cNvPr id="5" name="Table Placeholder 4">
            <a:extLst>
              <a:ext uri="{FF2B5EF4-FFF2-40B4-BE49-F238E27FC236}">
                <a16:creationId xmlns:a16="http://schemas.microsoft.com/office/drawing/2014/main" id="{8E061F18-BCAE-43F1-90EB-2D57C42F3397}"/>
              </a:ext>
            </a:extLst>
          </p:cNvPr>
          <p:cNvGraphicFramePr>
            <a:graphicFrameLocks noGrp="1"/>
          </p:cNvGraphicFramePr>
          <p:nvPr>
            <p:ph type="tbl" sz="quarter" idx="13"/>
            <p:extLst>
              <p:ext uri="{D42A27DB-BD31-4B8C-83A1-F6EECF244321}">
                <p14:modId xmlns:p14="http://schemas.microsoft.com/office/powerpoint/2010/main" val="318679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264269882"/>
                    </a:ext>
                  </a:extLst>
                </a:gridCol>
                <a:gridCol w="822960">
                  <a:extLst>
                    <a:ext uri="{9D8B030D-6E8A-4147-A177-3AD203B41FA5}">
                      <a16:colId xmlns:a16="http://schemas.microsoft.com/office/drawing/2014/main" val="3834952502"/>
                    </a:ext>
                  </a:extLst>
                </a:gridCol>
                <a:gridCol w="493776">
                  <a:extLst>
                    <a:ext uri="{9D8B030D-6E8A-4147-A177-3AD203B41FA5}">
                      <a16:colId xmlns:a16="http://schemas.microsoft.com/office/drawing/2014/main" val="1037213407"/>
                    </a:ext>
                  </a:extLst>
                </a:gridCol>
                <a:gridCol w="493776">
                  <a:extLst>
                    <a:ext uri="{9D8B030D-6E8A-4147-A177-3AD203B41FA5}">
                      <a16:colId xmlns:a16="http://schemas.microsoft.com/office/drawing/2014/main" val="1017777375"/>
                    </a:ext>
                  </a:extLst>
                </a:gridCol>
                <a:gridCol w="493776">
                  <a:extLst>
                    <a:ext uri="{9D8B030D-6E8A-4147-A177-3AD203B41FA5}">
                      <a16:colId xmlns:a16="http://schemas.microsoft.com/office/drawing/2014/main" val="314318984"/>
                    </a:ext>
                  </a:extLst>
                </a:gridCol>
                <a:gridCol w="493776">
                  <a:extLst>
                    <a:ext uri="{9D8B030D-6E8A-4147-A177-3AD203B41FA5}">
                      <a16:colId xmlns:a16="http://schemas.microsoft.com/office/drawing/2014/main" val="2077993650"/>
                    </a:ext>
                  </a:extLst>
                </a:gridCol>
                <a:gridCol w="493776">
                  <a:extLst>
                    <a:ext uri="{9D8B030D-6E8A-4147-A177-3AD203B41FA5}">
                      <a16:colId xmlns:a16="http://schemas.microsoft.com/office/drawing/2014/main" val="2804601465"/>
                    </a:ext>
                  </a:extLst>
                </a:gridCol>
                <a:gridCol w="493776">
                  <a:extLst>
                    <a:ext uri="{9D8B030D-6E8A-4147-A177-3AD203B41FA5}">
                      <a16:colId xmlns:a16="http://schemas.microsoft.com/office/drawing/2014/main" val="1190990930"/>
                    </a:ext>
                  </a:extLst>
                </a:gridCol>
                <a:gridCol w="493776">
                  <a:extLst>
                    <a:ext uri="{9D8B030D-6E8A-4147-A177-3AD203B41FA5}">
                      <a16:colId xmlns:a16="http://schemas.microsoft.com/office/drawing/2014/main" val="753771418"/>
                    </a:ext>
                  </a:extLst>
                </a:gridCol>
                <a:gridCol w="493776">
                  <a:extLst>
                    <a:ext uri="{9D8B030D-6E8A-4147-A177-3AD203B41FA5}">
                      <a16:colId xmlns:a16="http://schemas.microsoft.com/office/drawing/2014/main" val="3041370696"/>
                    </a:ext>
                  </a:extLst>
                </a:gridCol>
                <a:gridCol w="493776">
                  <a:extLst>
                    <a:ext uri="{9D8B030D-6E8A-4147-A177-3AD203B41FA5}">
                      <a16:colId xmlns:a16="http://schemas.microsoft.com/office/drawing/2014/main" val="1424979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93922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Kultur - 2018-04-12 10:57:30</a:t>
                      </a:r>
                      <a:r>
                        <a:rPr kumimoji="0" lang="en-US" sz="1000" b="0" i="0" u="none" strike="noStrike" kern="1200" cap="none" spc="0" normalizeH="0" baseline="0" noProof="0">
                          <a:ln>
                            <a:noFill/>
                          </a:ln>
                          <a:solidFill>
                            <a:prstClr val="black"/>
                          </a:solidFill>
                          <a:effectLst/>
                          <a:uLnTx/>
                          <a:uFillTx/>
                          <a:latin typeface="+mn-lt"/>
                          <a:ea typeface="+mn-ea"/>
                          <a:cs typeface="+mn-cs"/>
                        </a:rPr>
                        <a:t>
Alles Gute zum 90. Geburtstag, Hardy Krüger!
ndr.de/kultur/hardykrueger136.html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05199505"/>
                  </a:ext>
                </a:extLst>
              </a:tr>
            </a:tbl>
          </a:graphicData>
        </a:graphic>
      </p:graphicFrame>
      <p:sp>
        <p:nvSpPr>
          <p:cNvPr id="4" name="Text Placeholder 3">
            <a:extLst>
              <a:ext uri="{FF2B5EF4-FFF2-40B4-BE49-F238E27FC236}">
                <a16:creationId xmlns:a16="http://schemas.microsoft.com/office/drawing/2014/main" id="{ABA82B0C-3EF7-414F-8F6B-C1D48DE38C5C}"/>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8738547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F16CF-5153-419E-BA7E-60B9E0641A3B}"/>
              </a:ext>
            </a:extLst>
          </p:cNvPr>
          <p:cNvSpPr>
            <a:spLocks noGrp="1"/>
          </p:cNvSpPr>
          <p:nvPr>
            <p:ph type="title"/>
          </p:nvPr>
        </p:nvSpPr>
        <p:spPr/>
        <p:txBody>
          <a:bodyPr/>
          <a:lstStyle/>
          <a:p>
            <a:r>
              <a:rPr lang="de-DE"/>
              <a:t>Eigene Posts - Videostarts - Profil-bezogene Nutzung | NDR Kultur - 1 of 2</a:t>
            </a:r>
            <a:endParaRPr lang="en-US"/>
          </a:p>
        </p:txBody>
      </p:sp>
      <p:graphicFrame>
        <p:nvGraphicFramePr>
          <p:cNvPr id="5" name="Table Placeholder 4">
            <a:extLst>
              <a:ext uri="{FF2B5EF4-FFF2-40B4-BE49-F238E27FC236}">
                <a16:creationId xmlns:a16="http://schemas.microsoft.com/office/drawing/2014/main" id="{63F24E07-ABF8-42A7-9889-665A8767DA0D}"/>
              </a:ext>
            </a:extLst>
          </p:cNvPr>
          <p:cNvGraphicFramePr>
            <a:graphicFrameLocks noGrp="1"/>
          </p:cNvGraphicFramePr>
          <p:nvPr>
            <p:ph type="tbl" sz="quarter" idx="13"/>
            <p:extLst>
              <p:ext uri="{D42A27DB-BD31-4B8C-83A1-F6EECF244321}">
                <p14:modId xmlns:p14="http://schemas.microsoft.com/office/powerpoint/2010/main" val="867692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83375815"/>
                    </a:ext>
                  </a:extLst>
                </a:gridCol>
                <a:gridCol w="822960">
                  <a:extLst>
                    <a:ext uri="{9D8B030D-6E8A-4147-A177-3AD203B41FA5}">
                      <a16:colId xmlns:a16="http://schemas.microsoft.com/office/drawing/2014/main" val="3432431295"/>
                    </a:ext>
                  </a:extLst>
                </a:gridCol>
                <a:gridCol w="822960">
                  <a:extLst>
                    <a:ext uri="{9D8B030D-6E8A-4147-A177-3AD203B41FA5}">
                      <a16:colId xmlns:a16="http://schemas.microsoft.com/office/drawing/2014/main" val="4218274588"/>
                    </a:ext>
                  </a:extLst>
                </a:gridCol>
                <a:gridCol w="822960">
                  <a:extLst>
                    <a:ext uri="{9D8B030D-6E8A-4147-A177-3AD203B41FA5}">
                      <a16:colId xmlns:a16="http://schemas.microsoft.com/office/drawing/2014/main" val="4122269992"/>
                    </a:ext>
                  </a:extLst>
                </a:gridCol>
                <a:gridCol w="822960">
                  <a:extLst>
                    <a:ext uri="{9D8B030D-6E8A-4147-A177-3AD203B41FA5}">
                      <a16:colId xmlns:a16="http://schemas.microsoft.com/office/drawing/2014/main" val="3300507260"/>
                    </a:ext>
                  </a:extLst>
                </a:gridCol>
                <a:gridCol w="822960">
                  <a:extLst>
                    <a:ext uri="{9D8B030D-6E8A-4147-A177-3AD203B41FA5}">
                      <a16:colId xmlns:a16="http://schemas.microsoft.com/office/drawing/2014/main" val="3385632156"/>
                    </a:ext>
                  </a:extLst>
                </a:gridCol>
                <a:gridCol w="822960">
                  <a:extLst>
                    <a:ext uri="{9D8B030D-6E8A-4147-A177-3AD203B41FA5}">
                      <a16:colId xmlns:a16="http://schemas.microsoft.com/office/drawing/2014/main" val="2696040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2901029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- 2018-09-11 09:00:02 </a:t>
                      </a:r>
                      <a:r>
                        <a:rPr kumimoji="0" lang="de-DE" sz="1000" b="0" i="0" u="none" strike="noStrike" kern="1200" cap="none" spc="0" normalizeH="0" baseline="0" noProof="0">
                          <a:ln>
                            <a:noFill/>
                          </a:ln>
                          <a:solidFill>
                            <a:prstClr val="black"/>
                          </a:solidFill>
                          <a:effectLst/>
                          <a:uLnTx/>
                          <a:uFillTx/>
                          <a:latin typeface="+mn-lt"/>
                          <a:ea typeface="+mn-ea"/>
                          <a:cs typeface="+mn-cs"/>
                        </a:rPr>
                        <a:t> 
 Wenn "Gutmensch" auf "Wutbürger" trifft ... #nett
--------------
Sieghard Wilm St. Pauli Kirche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27758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- 2018-12-05 19:41:00 </a:t>
                      </a:r>
                      <a:r>
                        <a:rPr kumimoji="0" lang="de-DE" sz="1000" b="0" i="0" u="none" strike="noStrike" kern="1200" cap="none" spc="0" normalizeH="0" baseline="0" noProof="0">
                          <a:ln>
                            <a:noFill/>
                          </a:ln>
                          <a:solidFill>
                            <a:prstClr val="black"/>
                          </a:solidFill>
                          <a:effectLst/>
                          <a:uLnTx/>
                          <a:uFillTx/>
                          <a:latin typeface="+mn-lt"/>
                          <a:ea typeface="+mn-ea"/>
                          <a:cs typeface="+mn-cs"/>
                        </a:rPr>
                        <a:t> 
 Mehr als nur Bücher. In Helsinki hat die neue Oodi-Bibliothek eröffnet!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50642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- 2018-01-14 09:24:00 </a:t>
                      </a:r>
                      <a:r>
                        <a:rPr kumimoji="0" lang="de-DE" sz="1000" b="0" i="0" u="none" strike="noStrike" kern="1200" cap="none" spc="0" normalizeH="0" baseline="0" noProof="0">
                          <a:ln>
                            <a:noFill/>
                          </a:ln>
                          <a:solidFill>
                            <a:prstClr val="black"/>
                          </a:solidFill>
                          <a:effectLst/>
                          <a:uLnTx/>
                          <a:uFillTx/>
                          <a:latin typeface="+mn-lt"/>
                          <a:ea typeface="+mn-ea"/>
                          <a:cs typeface="+mn-cs"/>
                        </a:rPr>
                        <a:t> 
 Ohne Worte: Wir haben die Saxophonistin Asya Fateyeva zum Interview gebeten. 
Zur Zeit ist sie mit dem Göttinger Symphonie Orchester in Norddeutschland auf Tour.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5670532"/>
                  </a:ext>
                </a:extLst>
              </a:tr>
            </a:tbl>
          </a:graphicData>
        </a:graphic>
      </p:graphicFrame>
      <p:sp>
        <p:nvSpPr>
          <p:cNvPr id="4" name="Text Placeholder 3">
            <a:extLst>
              <a:ext uri="{FF2B5EF4-FFF2-40B4-BE49-F238E27FC236}">
                <a16:creationId xmlns:a16="http://schemas.microsoft.com/office/drawing/2014/main" id="{44A71B9A-37F9-4864-91F9-A39AD737B575}"/>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3005683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EFD14-5162-4424-9E30-646E6844FD4D}"/>
              </a:ext>
            </a:extLst>
          </p:cNvPr>
          <p:cNvSpPr>
            <a:spLocks noGrp="1"/>
          </p:cNvSpPr>
          <p:nvPr>
            <p:ph type="title"/>
          </p:nvPr>
        </p:nvSpPr>
        <p:spPr/>
        <p:txBody>
          <a:bodyPr/>
          <a:lstStyle/>
          <a:p>
            <a:r>
              <a:rPr lang="de-DE"/>
              <a:t>Eigene Posts - Videostarts - Profil-bezogene Nutzung | NDR Kultur - 2 of 2</a:t>
            </a:r>
            <a:endParaRPr lang="en-US"/>
          </a:p>
        </p:txBody>
      </p:sp>
      <p:graphicFrame>
        <p:nvGraphicFramePr>
          <p:cNvPr id="5" name="Table Placeholder 4">
            <a:extLst>
              <a:ext uri="{FF2B5EF4-FFF2-40B4-BE49-F238E27FC236}">
                <a16:creationId xmlns:a16="http://schemas.microsoft.com/office/drawing/2014/main" id="{1578E73F-6F92-43E6-998E-20739CD300DF}"/>
              </a:ext>
            </a:extLst>
          </p:cNvPr>
          <p:cNvGraphicFramePr>
            <a:graphicFrameLocks noGrp="1"/>
          </p:cNvGraphicFramePr>
          <p:nvPr>
            <p:ph type="tbl" sz="quarter" idx="13"/>
            <p:extLst>
              <p:ext uri="{D42A27DB-BD31-4B8C-83A1-F6EECF244321}">
                <p14:modId xmlns:p14="http://schemas.microsoft.com/office/powerpoint/2010/main" val="1221054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65004193"/>
                    </a:ext>
                  </a:extLst>
                </a:gridCol>
                <a:gridCol w="822960">
                  <a:extLst>
                    <a:ext uri="{9D8B030D-6E8A-4147-A177-3AD203B41FA5}">
                      <a16:colId xmlns:a16="http://schemas.microsoft.com/office/drawing/2014/main" val="2354085831"/>
                    </a:ext>
                  </a:extLst>
                </a:gridCol>
                <a:gridCol w="822960">
                  <a:extLst>
                    <a:ext uri="{9D8B030D-6E8A-4147-A177-3AD203B41FA5}">
                      <a16:colId xmlns:a16="http://schemas.microsoft.com/office/drawing/2014/main" val="3660330317"/>
                    </a:ext>
                  </a:extLst>
                </a:gridCol>
                <a:gridCol w="822960">
                  <a:extLst>
                    <a:ext uri="{9D8B030D-6E8A-4147-A177-3AD203B41FA5}">
                      <a16:colId xmlns:a16="http://schemas.microsoft.com/office/drawing/2014/main" val="4254572960"/>
                    </a:ext>
                  </a:extLst>
                </a:gridCol>
                <a:gridCol w="822960">
                  <a:extLst>
                    <a:ext uri="{9D8B030D-6E8A-4147-A177-3AD203B41FA5}">
                      <a16:colId xmlns:a16="http://schemas.microsoft.com/office/drawing/2014/main" val="1585048534"/>
                    </a:ext>
                  </a:extLst>
                </a:gridCol>
                <a:gridCol w="822960">
                  <a:extLst>
                    <a:ext uri="{9D8B030D-6E8A-4147-A177-3AD203B41FA5}">
                      <a16:colId xmlns:a16="http://schemas.microsoft.com/office/drawing/2014/main" val="1580937266"/>
                    </a:ext>
                  </a:extLst>
                </a:gridCol>
                <a:gridCol w="822960">
                  <a:extLst>
                    <a:ext uri="{9D8B030D-6E8A-4147-A177-3AD203B41FA5}">
                      <a16:colId xmlns:a16="http://schemas.microsoft.com/office/drawing/2014/main" val="282457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2959859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Kultur - 2018-10-09 10:39:33 </a:t>
                      </a:r>
                      <a:r>
                        <a:rPr kumimoji="0" lang="en-US" sz="1000" b="0" i="0" u="none" strike="noStrike" kern="1200" cap="none" spc="0" normalizeH="0" baseline="0" noProof="0">
                          <a:ln>
                            <a:noFill/>
                          </a:ln>
                          <a:solidFill>
                            <a:prstClr val="black"/>
                          </a:solidFill>
                          <a:effectLst/>
                          <a:uLnTx/>
                          <a:uFillTx/>
                          <a:latin typeface="+mn-lt"/>
                          <a:ea typeface="+mn-ea"/>
                          <a:cs typeface="+mn-cs"/>
                        </a:rPr>
                        <a:t> 
 Erschütternde und kaum erträgliche Botschaften: In einem Bühnenprojekt lesen bekannte Schauspieler echte Hass-Mails an Politiker vor. 
Claudia Michelsen
Robert Stadlober
Iris Berben
Dietmar Bär
Ursula von der Leyen
Heiko Maas
Cem Özdemir 
Andreas Hollstein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extLst>
                  <a:ext uri="{0D108BD9-81ED-4DB2-BD59-A6C34878D82A}">
                    <a16:rowId xmlns:a16="http://schemas.microsoft.com/office/drawing/2014/main" val="444845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- 2018-10-17 17:04:12 </a:t>
                      </a:r>
                      <a:r>
                        <a:rPr kumimoji="0" lang="de-DE" sz="1000" b="0" i="0" u="none" strike="noStrike" kern="1200" cap="none" spc="0" normalizeH="0" baseline="0" noProof="0">
                          <a:ln>
                            <a:noFill/>
                          </a:ln>
                          <a:solidFill>
                            <a:prstClr val="black"/>
                          </a:solidFill>
                          <a:effectLst/>
                          <a:uLnTx/>
                          <a:uFillTx/>
                          <a:latin typeface="+mn-lt"/>
                          <a:ea typeface="+mn-ea"/>
                          <a:cs typeface="+mn-cs"/>
                        </a:rPr>
                        <a:t> 
 Faszinierende Architektur und musikalische Schätze: Das neue Arvo Pärt Centre in Estland.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23337389"/>
                  </a:ext>
                </a:extLst>
              </a:tr>
            </a:tbl>
          </a:graphicData>
        </a:graphic>
      </p:graphicFrame>
      <p:sp>
        <p:nvSpPr>
          <p:cNvPr id="4" name="Text Placeholder 3">
            <a:extLst>
              <a:ext uri="{FF2B5EF4-FFF2-40B4-BE49-F238E27FC236}">
                <a16:creationId xmlns:a16="http://schemas.microsoft.com/office/drawing/2014/main" id="{E3C2C08A-667C-4BA9-88A5-D4CE7BAF197D}"/>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4010059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32EDE-F934-4AB5-94C8-E4759AE77AA7}"/>
              </a:ext>
            </a:extLst>
          </p:cNvPr>
          <p:cNvSpPr>
            <a:spLocks noGrp="1"/>
          </p:cNvSpPr>
          <p:nvPr>
            <p:ph type="title"/>
          </p:nvPr>
        </p:nvSpPr>
        <p:spPr/>
        <p:txBody>
          <a:bodyPr/>
          <a:lstStyle/>
          <a:p>
            <a:r>
              <a:rPr lang="en-US"/>
              <a:t>Facebook Eigene Videos - Crossposts (ohne Ersteller) - Export | NDR Kultur - 1 of 2</a:t>
            </a:r>
          </a:p>
        </p:txBody>
      </p:sp>
      <p:graphicFrame>
        <p:nvGraphicFramePr>
          <p:cNvPr id="5" name="Table Placeholder 4">
            <a:extLst>
              <a:ext uri="{FF2B5EF4-FFF2-40B4-BE49-F238E27FC236}">
                <a16:creationId xmlns:a16="http://schemas.microsoft.com/office/drawing/2014/main" id="{69B15C3A-03A0-4BEF-BA1C-AE38402A70FB}"/>
              </a:ext>
            </a:extLst>
          </p:cNvPr>
          <p:cNvGraphicFramePr>
            <a:graphicFrameLocks noGrp="1"/>
          </p:cNvGraphicFramePr>
          <p:nvPr>
            <p:ph type="tbl" sz="quarter" idx="13"/>
            <p:extLst>
              <p:ext uri="{D42A27DB-BD31-4B8C-83A1-F6EECF244321}">
                <p14:modId xmlns:p14="http://schemas.microsoft.com/office/powerpoint/2010/main" val="727926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09922231"/>
                    </a:ext>
                  </a:extLst>
                </a:gridCol>
                <a:gridCol w="493776">
                  <a:extLst>
                    <a:ext uri="{9D8B030D-6E8A-4147-A177-3AD203B41FA5}">
                      <a16:colId xmlns:a16="http://schemas.microsoft.com/office/drawing/2014/main" val="4084984499"/>
                    </a:ext>
                  </a:extLst>
                </a:gridCol>
                <a:gridCol w="411480">
                  <a:extLst>
                    <a:ext uri="{9D8B030D-6E8A-4147-A177-3AD203B41FA5}">
                      <a16:colId xmlns:a16="http://schemas.microsoft.com/office/drawing/2014/main" val="1803441624"/>
                    </a:ext>
                  </a:extLst>
                </a:gridCol>
                <a:gridCol w="411480">
                  <a:extLst>
                    <a:ext uri="{9D8B030D-6E8A-4147-A177-3AD203B41FA5}">
                      <a16:colId xmlns:a16="http://schemas.microsoft.com/office/drawing/2014/main" val="185856869"/>
                    </a:ext>
                  </a:extLst>
                </a:gridCol>
                <a:gridCol w="246888">
                  <a:extLst>
                    <a:ext uri="{9D8B030D-6E8A-4147-A177-3AD203B41FA5}">
                      <a16:colId xmlns:a16="http://schemas.microsoft.com/office/drawing/2014/main" val="3185998227"/>
                    </a:ext>
                  </a:extLst>
                </a:gridCol>
                <a:gridCol w="658368">
                  <a:extLst>
                    <a:ext uri="{9D8B030D-6E8A-4147-A177-3AD203B41FA5}">
                      <a16:colId xmlns:a16="http://schemas.microsoft.com/office/drawing/2014/main" val="382904993"/>
                    </a:ext>
                  </a:extLst>
                </a:gridCol>
                <a:gridCol w="576072">
                  <a:extLst>
                    <a:ext uri="{9D8B030D-6E8A-4147-A177-3AD203B41FA5}">
                      <a16:colId xmlns:a16="http://schemas.microsoft.com/office/drawing/2014/main" val="1188021667"/>
                    </a:ext>
                  </a:extLst>
                </a:gridCol>
                <a:gridCol w="576072">
                  <a:extLst>
                    <a:ext uri="{9D8B030D-6E8A-4147-A177-3AD203B41FA5}">
                      <a16:colId xmlns:a16="http://schemas.microsoft.com/office/drawing/2014/main" val="1059533253"/>
                    </a:ext>
                  </a:extLst>
                </a:gridCol>
                <a:gridCol w="411480">
                  <a:extLst>
                    <a:ext uri="{9D8B030D-6E8A-4147-A177-3AD203B41FA5}">
                      <a16:colId xmlns:a16="http://schemas.microsoft.com/office/drawing/2014/main" val="1888857995"/>
                    </a:ext>
                  </a:extLst>
                </a:gridCol>
                <a:gridCol w="658368">
                  <a:extLst>
                    <a:ext uri="{9D8B030D-6E8A-4147-A177-3AD203B41FA5}">
                      <a16:colId xmlns:a16="http://schemas.microsoft.com/office/drawing/2014/main" val="4005360546"/>
                    </a:ext>
                  </a:extLst>
                </a:gridCol>
                <a:gridCol w="329184">
                  <a:extLst>
                    <a:ext uri="{9D8B030D-6E8A-4147-A177-3AD203B41FA5}">
                      <a16:colId xmlns:a16="http://schemas.microsoft.com/office/drawing/2014/main" val="2130374582"/>
                    </a:ext>
                  </a:extLst>
                </a:gridCol>
                <a:gridCol w="493776">
                  <a:extLst>
                    <a:ext uri="{9D8B030D-6E8A-4147-A177-3AD203B41FA5}">
                      <a16:colId xmlns:a16="http://schemas.microsoft.com/office/drawing/2014/main" val="1507857796"/>
                    </a:ext>
                  </a:extLst>
                </a:gridCol>
                <a:gridCol w="329184">
                  <a:extLst>
                    <a:ext uri="{9D8B030D-6E8A-4147-A177-3AD203B41FA5}">
                      <a16:colId xmlns:a16="http://schemas.microsoft.com/office/drawing/2014/main" val="492153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048411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- 2018-12-05 18:13:28 </a:t>
                      </a:r>
                      <a:r>
                        <a:rPr kumimoji="0" lang="de-DE" sz="1000" b="0" i="0" u="none" strike="noStrike" kern="1200" cap="none" spc="0" normalizeH="0" baseline="0" noProof="0">
                          <a:ln>
                            <a:noFill/>
                          </a:ln>
                          <a:solidFill>
                            <a:prstClr val="black"/>
                          </a:solidFill>
                          <a:effectLst/>
                          <a:uLnTx/>
                          <a:uFillTx/>
                          <a:latin typeface="+mn-lt"/>
                          <a:ea typeface="+mn-ea"/>
                          <a:cs typeface="+mn-cs"/>
                        </a:rPr>
                        <a:t> 
 Mehr als nur Bücher. In Helsinki hat die neue Oodi-Bibliothek eröffnet!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extLst>
                  <a:ext uri="{0D108BD9-81ED-4DB2-BD59-A6C34878D82A}">
                    <a16:rowId xmlns:a16="http://schemas.microsoft.com/office/drawing/2014/main" val="3655999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Kultur - 2018-10-09 10:39:29 </a:t>
                      </a:r>
                      <a:r>
                        <a:rPr kumimoji="0" lang="en-US" sz="1000" b="0" i="0" u="none" strike="noStrike" kern="1200" cap="none" spc="0" normalizeH="0" baseline="0" noProof="0">
                          <a:ln>
                            <a:noFill/>
                          </a:ln>
                          <a:solidFill>
                            <a:prstClr val="black"/>
                          </a:solidFill>
                          <a:effectLst/>
                          <a:uLnTx/>
                          <a:uFillTx/>
                          <a:latin typeface="+mn-lt"/>
                          <a:ea typeface="+mn-ea"/>
                          <a:cs typeface="+mn-cs"/>
                        </a:rPr>
                        <a:t> 
 Erschütternde und kaum erträgliche Botschaften: In einem Bühnenprojekt lesen bekannte Schauspieler echte Hass-Mails an Politiker vor. 
Claudia Michelsen
Robert Stadlober
Iris Berben
Dietmar Bär
Ursula von der Leyen
Heiko Maas
Cem Özdemir 
Andreas Hollstein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extLst>
                  <a:ext uri="{0D108BD9-81ED-4DB2-BD59-A6C34878D82A}">
                    <a16:rowId xmlns:a16="http://schemas.microsoft.com/office/drawing/2014/main" val="3502667776"/>
                  </a:ext>
                </a:extLst>
              </a:tr>
            </a:tbl>
          </a:graphicData>
        </a:graphic>
      </p:graphicFrame>
      <p:sp>
        <p:nvSpPr>
          <p:cNvPr id="4" name="Text Placeholder 3">
            <a:extLst>
              <a:ext uri="{FF2B5EF4-FFF2-40B4-BE49-F238E27FC236}">
                <a16:creationId xmlns:a16="http://schemas.microsoft.com/office/drawing/2014/main" id="{5DFE0CD4-131F-402A-8C21-CE8B8E14C0E4}"/>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9956063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B8129-002E-40D8-97B5-1743EE56705A}"/>
              </a:ext>
            </a:extLst>
          </p:cNvPr>
          <p:cNvSpPr>
            <a:spLocks noGrp="1"/>
          </p:cNvSpPr>
          <p:nvPr>
            <p:ph type="title"/>
          </p:nvPr>
        </p:nvSpPr>
        <p:spPr/>
        <p:txBody>
          <a:bodyPr/>
          <a:lstStyle/>
          <a:p>
            <a:r>
              <a:rPr lang="en-US"/>
              <a:t>Facebook Eigene Videos - Crossposts (ohne Ersteller) - Export | NDR Kultur - 2 of 2</a:t>
            </a:r>
          </a:p>
        </p:txBody>
      </p:sp>
      <p:graphicFrame>
        <p:nvGraphicFramePr>
          <p:cNvPr id="5" name="Table Placeholder 4">
            <a:extLst>
              <a:ext uri="{FF2B5EF4-FFF2-40B4-BE49-F238E27FC236}">
                <a16:creationId xmlns:a16="http://schemas.microsoft.com/office/drawing/2014/main" id="{7864577E-FF59-4DEC-84E5-0AF4E4C47991}"/>
              </a:ext>
            </a:extLst>
          </p:cNvPr>
          <p:cNvGraphicFramePr>
            <a:graphicFrameLocks noGrp="1"/>
          </p:cNvGraphicFramePr>
          <p:nvPr>
            <p:ph type="tbl" sz="quarter" idx="13"/>
            <p:extLst>
              <p:ext uri="{D42A27DB-BD31-4B8C-83A1-F6EECF244321}">
                <p14:modId xmlns:p14="http://schemas.microsoft.com/office/powerpoint/2010/main" val="881895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271778087"/>
                    </a:ext>
                  </a:extLst>
                </a:gridCol>
                <a:gridCol w="493776">
                  <a:extLst>
                    <a:ext uri="{9D8B030D-6E8A-4147-A177-3AD203B41FA5}">
                      <a16:colId xmlns:a16="http://schemas.microsoft.com/office/drawing/2014/main" val="2686402280"/>
                    </a:ext>
                  </a:extLst>
                </a:gridCol>
                <a:gridCol w="411480">
                  <a:extLst>
                    <a:ext uri="{9D8B030D-6E8A-4147-A177-3AD203B41FA5}">
                      <a16:colId xmlns:a16="http://schemas.microsoft.com/office/drawing/2014/main" val="3649232381"/>
                    </a:ext>
                  </a:extLst>
                </a:gridCol>
                <a:gridCol w="411480">
                  <a:extLst>
                    <a:ext uri="{9D8B030D-6E8A-4147-A177-3AD203B41FA5}">
                      <a16:colId xmlns:a16="http://schemas.microsoft.com/office/drawing/2014/main" val="1423600533"/>
                    </a:ext>
                  </a:extLst>
                </a:gridCol>
                <a:gridCol w="246888">
                  <a:extLst>
                    <a:ext uri="{9D8B030D-6E8A-4147-A177-3AD203B41FA5}">
                      <a16:colId xmlns:a16="http://schemas.microsoft.com/office/drawing/2014/main" val="440462239"/>
                    </a:ext>
                  </a:extLst>
                </a:gridCol>
                <a:gridCol w="658368">
                  <a:extLst>
                    <a:ext uri="{9D8B030D-6E8A-4147-A177-3AD203B41FA5}">
                      <a16:colId xmlns:a16="http://schemas.microsoft.com/office/drawing/2014/main" val="2745276181"/>
                    </a:ext>
                  </a:extLst>
                </a:gridCol>
                <a:gridCol w="576072">
                  <a:extLst>
                    <a:ext uri="{9D8B030D-6E8A-4147-A177-3AD203B41FA5}">
                      <a16:colId xmlns:a16="http://schemas.microsoft.com/office/drawing/2014/main" val="3569731401"/>
                    </a:ext>
                  </a:extLst>
                </a:gridCol>
                <a:gridCol w="576072">
                  <a:extLst>
                    <a:ext uri="{9D8B030D-6E8A-4147-A177-3AD203B41FA5}">
                      <a16:colId xmlns:a16="http://schemas.microsoft.com/office/drawing/2014/main" val="633235934"/>
                    </a:ext>
                  </a:extLst>
                </a:gridCol>
                <a:gridCol w="411480">
                  <a:extLst>
                    <a:ext uri="{9D8B030D-6E8A-4147-A177-3AD203B41FA5}">
                      <a16:colId xmlns:a16="http://schemas.microsoft.com/office/drawing/2014/main" val="1866746941"/>
                    </a:ext>
                  </a:extLst>
                </a:gridCol>
                <a:gridCol w="658368">
                  <a:extLst>
                    <a:ext uri="{9D8B030D-6E8A-4147-A177-3AD203B41FA5}">
                      <a16:colId xmlns:a16="http://schemas.microsoft.com/office/drawing/2014/main" val="209516648"/>
                    </a:ext>
                  </a:extLst>
                </a:gridCol>
                <a:gridCol w="329184">
                  <a:extLst>
                    <a:ext uri="{9D8B030D-6E8A-4147-A177-3AD203B41FA5}">
                      <a16:colId xmlns:a16="http://schemas.microsoft.com/office/drawing/2014/main" val="3264879095"/>
                    </a:ext>
                  </a:extLst>
                </a:gridCol>
                <a:gridCol w="493776">
                  <a:extLst>
                    <a:ext uri="{9D8B030D-6E8A-4147-A177-3AD203B41FA5}">
                      <a16:colId xmlns:a16="http://schemas.microsoft.com/office/drawing/2014/main" val="2356714327"/>
                    </a:ext>
                  </a:extLst>
                </a:gridCol>
                <a:gridCol w="329184">
                  <a:extLst>
                    <a:ext uri="{9D8B030D-6E8A-4147-A177-3AD203B41FA5}">
                      <a16:colId xmlns:a16="http://schemas.microsoft.com/office/drawing/2014/main" val="3649807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257515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- 2018-10-17 17:05:08 </a:t>
                      </a:r>
                      <a:r>
                        <a:rPr kumimoji="0" lang="de-DE" sz="1000" b="0" i="0" u="none" strike="noStrike" kern="1200" cap="none" spc="0" normalizeH="0" baseline="0" noProof="0">
                          <a:ln>
                            <a:noFill/>
                          </a:ln>
                          <a:solidFill>
                            <a:prstClr val="black"/>
                          </a:solidFill>
                          <a:effectLst/>
                          <a:uLnTx/>
                          <a:uFillTx/>
                          <a:latin typeface="+mn-lt"/>
                          <a:ea typeface="+mn-ea"/>
                          <a:cs typeface="+mn-cs"/>
                        </a:rPr>
                        <a:t> 
 Faszinierende Architektur und musikalische Schätze: Das neue Arvo Pärt Centre in Estland.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extLst>
                  <a:ext uri="{0D108BD9-81ED-4DB2-BD59-A6C34878D82A}">
                    <a16:rowId xmlns:a16="http://schemas.microsoft.com/office/drawing/2014/main" val="4264398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- 2018-11-28 13:41:10 </a:t>
                      </a:r>
                      <a:r>
                        <a:rPr kumimoji="0" lang="de-DE" sz="1000" b="0" i="0" u="none" strike="noStrike" kern="1200" cap="none" spc="0" normalizeH="0" baseline="0" noProof="0">
                          <a:ln>
                            <a:noFill/>
                          </a:ln>
                          <a:solidFill>
                            <a:prstClr val="black"/>
                          </a:solidFill>
                          <a:effectLst/>
                          <a:uLnTx/>
                          <a:uFillTx/>
                          <a:latin typeface="+mn-lt"/>
                          <a:ea typeface="+mn-ea"/>
                          <a:cs typeface="+mn-cs"/>
                        </a:rPr>
                        <a:t> 
 Vielleicht sollten wir mal überdenken, wo wir unsere Weihnachtsgeschenke kaufen.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extLst>
                  <a:ext uri="{0D108BD9-81ED-4DB2-BD59-A6C34878D82A}">
                    <a16:rowId xmlns:a16="http://schemas.microsoft.com/office/drawing/2014/main" val="3964476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- 2018-12-13 12:22:55 </a:t>
                      </a:r>
                      <a:r>
                        <a:rPr kumimoji="0" lang="de-DE" sz="1000" b="0" i="0" u="none" strike="noStrike" kern="1200" cap="none" spc="0" normalizeH="0" baseline="0" noProof="0">
                          <a:ln>
                            <a:noFill/>
                          </a:ln>
                          <a:solidFill>
                            <a:prstClr val="black"/>
                          </a:solidFill>
                          <a:effectLst/>
                          <a:uLnTx/>
                          <a:uFillTx/>
                          <a:latin typeface="+mn-lt"/>
                          <a:ea typeface="+mn-ea"/>
                          <a:cs typeface="+mn-cs"/>
                        </a:rPr>
                        <a:t> 
 Was sagt der Pelz-Trend über uns 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extLst>
                  <a:ext uri="{0D108BD9-81ED-4DB2-BD59-A6C34878D82A}">
                    <a16:rowId xmlns:a16="http://schemas.microsoft.com/office/drawing/2014/main" val="4261234055"/>
                  </a:ext>
                </a:extLst>
              </a:tr>
            </a:tbl>
          </a:graphicData>
        </a:graphic>
      </p:graphicFrame>
      <p:sp>
        <p:nvSpPr>
          <p:cNvPr id="4" name="Text Placeholder 3">
            <a:extLst>
              <a:ext uri="{FF2B5EF4-FFF2-40B4-BE49-F238E27FC236}">
                <a16:creationId xmlns:a16="http://schemas.microsoft.com/office/drawing/2014/main" id="{91B834E9-C7BF-43CC-AFE8-ED7FAFDA7F4C}"/>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3025569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432C0-7DEF-4E81-9EAF-3A9A4D24274A}"/>
              </a:ext>
            </a:extLst>
          </p:cNvPr>
          <p:cNvSpPr>
            <a:spLocks noGrp="1"/>
          </p:cNvSpPr>
          <p:nvPr>
            <p:ph type="title"/>
          </p:nvPr>
        </p:nvSpPr>
        <p:spPr/>
        <p:txBody>
          <a:bodyPr/>
          <a:lstStyle/>
          <a:p>
            <a:r>
              <a:rPr lang="en-US"/>
              <a:t>Facebook Eigene Videos - Crossposts (nur Ersteller) - Export  | NDR Kultur - 1 of 2</a:t>
            </a:r>
          </a:p>
        </p:txBody>
      </p:sp>
      <p:graphicFrame>
        <p:nvGraphicFramePr>
          <p:cNvPr id="5" name="Table Placeholder 4">
            <a:extLst>
              <a:ext uri="{FF2B5EF4-FFF2-40B4-BE49-F238E27FC236}">
                <a16:creationId xmlns:a16="http://schemas.microsoft.com/office/drawing/2014/main" id="{915042AE-E05A-49EA-886D-456480974286}"/>
              </a:ext>
            </a:extLst>
          </p:cNvPr>
          <p:cNvGraphicFramePr>
            <a:graphicFrameLocks noGrp="1"/>
          </p:cNvGraphicFramePr>
          <p:nvPr>
            <p:ph type="tbl" sz="quarter" idx="13"/>
            <p:extLst>
              <p:ext uri="{D42A27DB-BD31-4B8C-83A1-F6EECF244321}">
                <p14:modId xmlns:p14="http://schemas.microsoft.com/office/powerpoint/2010/main" val="2511346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648632994"/>
                    </a:ext>
                  </a:extLst>
                </a:gridCol>
                <a:gridCol w="493776">
                  <a:extLst>
                    <a:ext uri="{9D8B030D-6E8A-4147-A177-3AD203B41FA5}">
                      <a16:colId xmlns:a16="http://schemas.microsoft.com/office/drawing/2014/main" val="1144731844"/>
                    </a:ext>
                  </a:extLst>
                </a:gridCol>
                <a:gridCol w="411480">
                  <a:extLst>
                    <a:ext uri="{9D8B030D-6E8A-4147-A177-3AD203B41FA5}">
                      <a16:colId xmlns:a16="http://schemas.microsoft.com/office/drawing/2014/main" val="1811768124"/>
                    </a:ext>
                  </a:extLst>
                </a:gridCol>
                <a:gridCol w="411480">
                  <a:extLst>
                    <a:ext uri="{9D8B030D-6E8A-4147-A177-3AD203B41FA5}">
                      <a16:colId xmlns:a16="http://schemas.microsoft.com/office/drawing/2014/main" val="3291305373"/>
                    </a:ext>
                  </a:extLst>
                </a:gridCol>
                <a:gridCol w="246888">
                  <a:extLst>
                    <a:ext uri="{9D8B030D-6E8A-4147-A177-3AD203B41FA5}">
                      <a16:colId xmlns:a16="http://schemas.microsoft.com/office/drawing/2014/main" val="1866573002"/>
                    </a:ext>
                  </a:extLst>
                </a:gridCol>
                <a:gridCol w="658368">
                  <a:extLst>
                    <a:ext uri="{9D8B030D-6E8A-4147-A177-3AD203B41FA5}">
                      <a16:colId xmlns:a16="http://schemas.microsoft.com/office/drawing/2014/main" val="1807326769"/>
                    </a:ext>
                  </a:extLst>
                </a:gridCol>
                <a:gridCol w="576072">
                  <a:extLst>
                    <a:ext uri="{9D8B030D-6E8A-4147-A177-3AD203B41FA5}">
                      <a16:colId xmlns:a16="http://schemas.microsoft.com/office/drawing/2014/main" val="3381387966"/>
                    </a:ext>
                  </a:extLst>
                </a:gridCol>
                <a:gridCol w="576072">
                  <a:extLst>
                    <a:ext uri="{9D8B030D-6E8A-4147-A177-3AD203B41FA5}">
                      <a16:colId xmlns:a16="http://schemas.microsoft.com/office/drawing/2014/main" val="2857920532"/>
                    </a:ext>
                  </a:extLst>
                </a:gridCol>
                <a:gridCol w="411480">
                  <a:extLst>
                    <a:ext uri="{9D8B030D-6E8A-4147-A177-3AD203B41FA5}">
                      <a16:colId xmlns:a16="http://schemas.microsoft.com/office/drawing/2014/main" val="2183705860"/>
                    </a:ext>
                  </a:extLst>
                </a:gridCol>
                <a:gridCol w="658368">
                  <a:extLst>
                    <a:ext uri="{9D8B030D-6E8A-4147-A177-3AD203B41FA5}">
                      <a16:colId xmlns:a16="http://schemas.microsoft.com/office/drawing/2014/main" val="4094482230"/>
                    </a:ext>
                  </a:extLst>
                </a:gridCol>
                <a:gridCol w="329184">
                  <a:extLst>
                    <a:ext uri="{9D8B030D-6E8A-4147-A177-3AD203B41FA5}">
                      <a16:colId xmlns:a16="http://schemas.microsoft.com/office/drawing/2014/main" val="2627401569"/>
                    </a:ext>
                  </a:extLst>
                </a:gridCol>
                <a:gridCol w="493776">
                  <a:extLst>
                    <a:ext uri="{9D8B030D-6E8A-4147-A177-3AD203B41FA5}">
                      <a16:colId xmlns:a16="http://schemas.microsoft.com/office/drawing/2014/main" val="1834601129"/>
                    </a:ext>
                  </a:extLst>
                </a:gridCol>
                <a:gridCol w="329184">
                  <a:extLst>
                    <a:ext uri="{9D8B030D-6E8A-4147-A177-3AD203B41FA5}">
                      <a16:colId xmlns:a16="http://schemas.microsoft.com/office/drawing/2014/main" val="1617175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923688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- 2018-08-27 18:30:01 </a:t>
                      </a:r>
                      <a:r>
                        <a:rPr kumimoji="0" lang="de-DE" sz="1000" b="0" i="0" u="none" strike="noStrike" kern="1200" cap="none" spc="0" normalizeH="0" baseline="0" noProof="0">
                          <a:ln>
                            <a:noFill/>
                          </a:ln>
                          <a:solidFill>
                            <a:prstClr val="black"/>
                          </a:solidFill>
                          <a:effectLst/>
                          <a:uLnTx/>
                          <a:uFillTx/>
                          <a:latin typeface="+mn-lt"/>
                          <a:ea typeface="+mn-ea"/>
                          <a:cs typeface="+mn-cs"/>
                        </a:rPr>
                        <a:t> 
 Na, haben Sie´s auch gleich im Ohr?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3234363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- 2018-06-04 17:08:03 </a:t>
                      </a:r>
                      <a:r>
                        <a:rPr kumimoji="0" lang="de-DE" sz="1000" b="0" i="0" u="none" strike="noStrike" kern="1200" cap="none" spc="0" normalizeH="0" baseline="0" noProof="0">
                          <a:ln>
                            <a:noFill/>
                          </a:ln>
                          <a:solidFill>
                            <a:prstClr val="black"/>
                          </a:solidFill>
                          <a:effectLst/>
                          <a:uLnTx/>
                          <a:uFillTx/>
                          <a:latin typeface="+mn-lt"/>
                          <a:ea typeface="+mn-ea"/>
                          <a:cs typeface="+mn-cs"/>
                        </a:rPr>
                        <a:t> 
 Seit 32 Jahren sitzt Jens Söring im Knast. Gemeinsam mit seiner großen Liebe Elizabeth soll er 1985 in den USA ihre Eltern ermordet haben. Was ist damals wirklich passiert? 
➡ ndr.de/dasversprechen116.html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3346125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- 2018-09-11 09:00:02 </a:t>
                      </a:r>
                      <a:r>
                        <a:rPr kumimoji="0" lang="de-DE" sz="1000" b="0" i="0" u="none" strike="noStrike" kern="1200" cap="none" spc="0" normalizeH="0" baseline="0" noProof="0">
                          <a:ln>
                            <a:noFill/>
                          </a:ln>
                          <a:solidFill>
                            <a:prstClr val="black"/>
                          </a:solidFill>
                          <a:effectLst/>
                          <a:uLnTx/>
                          <a:uFillTx/>
                          <a:latin typeface="+mn-lt"/>
                          <a:ea typeface="+mn-ea"/>
                          <a:cs typeface="+mn-cs"/>
                        </a:rPr>
                        <a:t> 
 Wenn "Gutmensch" auf "Wutbürger" trifft ... #nett
--------------
Sieghard Wilm St. Pauli Kirche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extLst>
                  <a:ext uri="{0D108BD9-81ED-4DB2-BD59-A6C34878D82A}">
                    <a16:rowId xmlns:a16="http://schemas.microsoft.com/office/drawing/2014/main" val="2455920068"/>
                  </a:ext>
                </a:extLst>
              </a:tr>
            </a:tbl>
          </a:graphicData>
        </a:graphic>
      </p:graphicFrame>
      <p:sp>
        <p:nvSpPr>
          <p:cNvPr id="4" name="Text Placeholder 3">
            <a:extLst>
              <a:ext uri="{FF2B5EF4-FFF2-40B4-BE49-F238E27FC236}">
                <a16:creationId xmlns:a16="http://schemas.microsoft.com/office/drawing/2014/main" id="{C7902EBC-2CFD-4439-86B5-E34DD77A22EF}"/>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9389519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D4941-96D3-4728-BE7D-1AABF506563C}"/>
              </a:ext>
            </a:extLst>
          </p:cNvPr>
          <p:cNvSpPr>
            <a:spLocks noGrp="1"/>
          </p:cNvSpPr>
          <p:nvPr>
            <p:ph type="title"/>
          </p:nvPr>
        </p:nvSpPr>
        <p:spPr/>
        <p:txBody>
          <a:bodyPr/>
          <a:lstStyle/>
          <a:p>
            <a:r>
              <a:rPr lang="en-US"/>
              <a:t>Facebook Eigene Videos - Crossposts (nur Ersteller) - Export  | NDR Kultur - 2 of 2</a:t>
            </a:r>
          </a:p>
        </p:txBody>
      </p:sp>
      <p:graphicFrame>
        <p:nvGraphicFramePr>
          <p:cNvPr id="5" name="Table Placeholder 4">
            <a:extLst>
              <a:ext uri="{FF2B5EF4-FFF2-40B4-BE49-F238E27FC236}">
                <a16:creationId xmlns:a16="http://schemas.microsoft.com/office/drawing/2014/main" id="{4E35C44F-B7BF-426B-8923-EF93E4FE7FBE}"/>
              </a:ext>
            </a:extLst>
          </p:cNvPr>
          <p:cNvGraphicFramePr>
            <a:graphicFrameLocks noGrp="1"/>
          </p:cNvGraphicFramePr>
          <p:nvPr>
            <p:ph type="tbl" sz="quarter" idx="13"/>
            <p:extLst>
              <p:ext uri="{D42A27DB-BD31-4B8C-83A1-F6EECF244321}">
                <p14:modId xmlns:p14="http://schemas.microsoft.com/office/powerpoint/2010/main" val="509643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905743922"/>
                    </a:ext>
                  </a:extLst>
                </a:gridCol>
                <a:gridCol w="493776">
                  <a:extLst>
                    <a:ext uri="{9D8B030D-6E8A-4147-A177-3AD203B41FA5}">
                      <a16:colId xmlns:a16="http://schemas.microsoft.com/office/drawing/2014/main" val="3954507805"/>
                    </a:ext>
                  </a:extLst>
                </a:gridCol>
                <a:gridCol w="411480">
                  <a:extLst>
                    <a:ext uri="{9D8B030D-6E8A-4147-A177-3AD203B41FA5}">
                      <a16:colId xmlns:a16="http://schemas.microsoft.com/office/drawing/2014/main" val="4161403588"/>
                    </a:ext>
                  </a:extLst>
                </a:gridCol>
                <a:gridCol w="411480">
                  <a:extLst>
                    <a:ext uri="{9D8B030D-6E8A-4147-A177-3AD203B41FA5}">
                      <a16:colId xmlns:a16="http://schemas.microsoft.com/office/drawing/2014/main" val="3178985933"/>
                    </a:ext>
                  </a:extLst>
                </a:gridCol>
                <a:gridCol w="246888">
                  <a:extLst>
                    <a:ext uri="{9D8B030D-6E8A-4147-A177-3AD203B41FA5}">
                      <a16:colId xmlns:a16="http://schemas.microsoft.com/office/drawing/2014/main" val="2000222266"/>
                    </a:ext>
                  </a:extLst>
                </a:gridCol>
                <a:gridCol w="658368">
                  <a:extLst>
                    <a:ext uri="{9D8B030D-6E8A-4147-A177-3AD203B41FA5}">
                      <a16:colId xmlns:a16="http://schemas.microsoft.com/office/drawing/2014/main" val="3312526771"/>
                    </a:ext>
                  </a:extLst>
                </a:gridCol>
                <a:gridCol w="576072">
                  <a:extLst>
                    <a:ext uri="{9D8B030D-6E8A-4147-A177-3AD203B41FA5}">
                      <a16:colId xmlns:a16="http://schemas.microsoft.com/office/drawing/2014/main" val="3849245871"/>
                    </a:ext>
                  </a:extLst>
                </a:gridCol>
                <a:gridCol w="576072">
                  <a:extLst>
                    <a:ext uri="{9D8B030D-6E8A-4147-A177-3AD203B41FA5}">
                      <a16:colId xmlns:a16="http://schemas.microsoft.com/office/drawing/2014/main" val="577242211"/>
                    </a:ext>
                  </a:extLst>
                </a:gridCol>
                <a:gridCol w="411480">
                  <a:extLst>
                    <a:ext uri="{9D8B030D-6E8A-4147-A177-3AD203B41FA5}">
                      <a16:colId xmlns:a16="http://schemas.microsoft.com/office/drawing/2014/main" val="2106382002"/>
                    </a:ext>
                  </a:extLst>
                </a:gridCol>
                <a:gridCol w="658368">
                  <a:extLst>
                    <a:ext uri="{9D8B030D-6E8A-4147-A177-3AD203B41FA5}">
                      <a16:colId xmlns:a16="http://schemas.microsoft.com/office/drawing/2014/main" val="2772714814"/>
                    </a:ext>
                  </a:extLst>
                </a:gridCol>
                <a:gridCol w="329184">
                  <a:extLst>
                    <a:ext uri="{9D8B030D-6E8A-4147-A177-3AD203B41FA5}">
                      <a16:colId xmlns:a16="http://schemas.microsoft.com/office/drawing/2014/main" val="3545586475"/>
                    </a:ext>
                  </a:extLst>
                </a:gridCol>
                <a:gridCol w="493776">
                  <a:extLst>
                    <a:ext uri="{9D8B030D-6E8A-4147-A177-3AD203B41FA5}">
                      <a16:colId xmlns:a16="http://schemas.microsoft.com/office/drawing/2014/main" val="1713889121"/>
                    </a:ext>
                  </a:extLst>
                </a:gridCol>
                <a:gridCol w="329184">
                  <a:extLst>
                    <a:ext uri="{9D8B030D-6E8A-4147-A177-3AD203B41FA5}">
                      <a16:colId xmlns:a16="http://schemas.microsoft.com/office/drawing/2014/main" val="3856072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976425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- 2018-08-21 18:46:00 </a:t>
                      </a:r>
                      <a:r>
                        <a:rPr kumimoji="0" lang="de-DE" sz="1000" b="0" i="0" u="none" strike="noStrike" kern="1200" cap="none" spc="0" normalizeH="0" baseline="0" noProof="0">
                          <a:ln>
                            <a:noFill/>
                          </a:ln>
                          <a:solidFill>
                            <a:prstClr val="black"/>
                          </a:solidFill>
                          <a:effectLst/>
                          <a:uLnTx/>
                          <a:uFillTx/>
                          <a:latin typeface="+mn-lt"/>
                          <a:ea typeface="+mn-ea"/>
                          <a:cs typeface="+mn-cs"/>
                        </a:rPr>
                        <a:t> 
 Muss es denn immer so politisch sein, Igor Levit? "Ja!"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extLst>
                  <a:ext uri="{0D108BD9-81ED-4DB2-BD59-A6C34878D82A}">
                    <a16:rowId xmlns:a16="http://schemas.microsoft.com/office/drawing/2014/main" val="3126526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- 2018-09-03 11:25:03 </a:t>
                      </a:r>
                      <a:r>
                        <a:rPr kumimoji="0" lang="de-DE" sz="1000" b="0" i="0" u="none" strike="noStrike" kern="1200" cap="none" spc="0" normalizeH="0" baseline="0" noProof="0">
                          <a:ln>
                            <a:noFill/>
                          </a:ln>
                          <a:solidFill>
                            <a:prstClr val="black"/>
                          </a:solidFill>
                          <a:effectLst/>
                          <a:uLnTx/>
                          <a:uFillTx/>
                          <a:latin typeface="+mn-lt"/>
                          <a:ea typeface="+mn-ea"/>
                          <a:cs typeface="+mn-cs"/>
                        </a:rPr>
                        <a:t> 
 Menschlichkeit statt Abschottung und Hass. #wirsindmehr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extLst>
                  <a:ext uri="{0D108BD9-81ED-4DB2-BD59-A6C34878D82A}">
                    <a16:rowId xmlns:a16="http://schemas.microsoft.com/office/drawing/2014/main" val="1877981296"/>
                  </a:ext>
                </a:extLst>
              </a:tr>
            </a:tbl>
          </a:graphicData>
        </a:graphic>
      </p:graphicFrame>
      <p:sp>
        <p:nvSpPr>
          <p:cNvPr id="4" name="Text Placeholder 3">
            <a:extLst>
              <a:ext uri="{FF2B5EF4-FFF2-40B4-BE49-F238E27FC236}">
                <a16:creationId xmlns:a16="http://schemas.microsoft.com/office/drawing/2014/main" id="{83CE2294-4CF5-4AC6-A786-DE4C07B7A865}"/>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65675618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2516</Words>
  <Application>Microsoft Office PowerPoint</Application>
  <PresentationFormat>On-screen Show (4:3)</PresentationFormat>
  <Paragraphs>1137</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quintly_template</vt:lpstr>
      <vt:lpstr>MeFo - Facebook - Social Media - Evaluation</vt:lpstr>
      <vt:lpstr>Facebook Profil - Potenz.Reichw.,Aktive Nutzer,I-Rate,Fans | NDR Kultur</vt:lpstr>
      <vt:lpstr>Facebook Anzahl Post, Reaktionen (Kommentare, Shares, Likes) - FB Insights | NDR Kultur</vt:lpstr>
      <vt:lpstr>Facebook Profil - Fans | NDR Kultur</vt:lpstr>
      <vt:lpstr>Facebook Profil - Potenzielle Reichweite | NDR Kultur</vt:lpstr>
      <vt:lpstr>Facebook Profil - Aktive Nutzer | NDR Kultur</vt:lpstr>
      <vt:lpstr>Facebook Profil - Video-Starts ab 10 Sek. | NDR Kultur</vt:lpstr>
      <vt:lpstr>Facebook Profil - Durchschnitt Potenzi. Reichweite pro Tag | NDR Kultur</vt:lpstr>
      <vt:lpstr>Facebook Distributionstyp - FB Insights | NDR Kultur</vt:lpstr>
      <vt:lpstr>Facebook Distributionstyp - Tabelle - FB Insights | NDR Kultur</vt:lpstr>
      <vt:lpstr>Facebook Eigene Posts - Shares - Export | NDR Kultur - 1 of 6</vt:lpstr>
      <vt:lpstr>Facebook Eigene Posts - Shares - Export | NDR Kultur - 2 of 6</vt:lpstr>
      <vt:lpstr>Facebook Eigene Posts - Shares - Export | NDR Kultur - 3 of 6</vt:lpstr>
      <vt:lpstr>Facebook Eigene Posts - Shares - Export | NDR Kultur - 4 of 6</vt:lpstr>
      <vt:lpstr>Facebook Eigene Posts - Shares - Export | NDR Kultur - 5 of 6</vt:lpstr>
      <vt:lpstr>Facebook Eigene Posts - Shares - Export | NDR Kultur - 6 of 6</vt:lpstr>
      <vt:lpstr>Facebook Eigene Posts - Kommentare - Export | NDR Kultur</vt:lpstr>
      <vt:lpstr>Facebook Eigene Posts - Links - Export | NDR Kultur - 1 of 2</vt:lpstr>
      <vt:lpstr>Facebook Eigene Posts - Links - Export | NDR Kultur - 2 of 2</vt:lpstr>
      <vt:lpstr>Facebook Eigene Posts - Videostartrate - Export | NDR Kultur</vt:lpstr>
      <vt:lpstr>Facebook Eigene Posts - Videostartrate - Flop - Export | NDR Kultur</vt:lpstr>
      <vt:lpstr>Facebook Eigene Posts - Potenzielle Reichweite - Export | NDR Kultur</vt:lpstr>
      <vt:lpstr>Facebook Eigene Posts - Aktive Nutzer - Export | NDR Kultur</vt:lpstr>
      <vt:lpstr>Facebook Eigene Posts - I-Rate Aktive Nutzer - Export | NDR Kultur</vt:lpstr>
      <vt:lpstr>Facebook Eigene Posts - I-Rate Aktive Nutzer-Flop - Export | NDR Kultur</vt:lpstr>
      <vt:lpstr>Facebook Eigene Post - Summe Interaktionen - Export | NDR Kultur</vt:lpstr>
      <vt:lpstr>Facebook Eigene Posts - Reaktionen - Export | NDR Kultur - 1 of 3</vt:lpstr>
      <vt:lpstr>Facebook Eigene Posts - Reaktionen - Export | NDR Kultur - 2 of 3</vt:lpstr>
      <vt:lpstr>Facebook Eigene Posts - Reaktionen - Export | NDR Kultur - 3 of 3</vt:lpstr>
      <vt:lpstr>Eigene Posts - Videostarts - Profil-bezogene Nutzung | NDR Kultur - 1 of 2</vt:lpstr>
      <vt:lpstr>Eigene Posts - Videostarts - Profil-bezogene Nutzung | NDR Kultur - 2 of 2</vt:lpstr>
      <vt:lpstr>Facebook Eigene Videos - Crossposts (ohne Ersteller) - Export | NDR Kultur - 1 of 2</vt:lpstr>
      <vt:lpstr>Facebook Eigene Videos - Crossposts (ohne Ersteller) - Export | NDR Kultur - 2 of 2</vt:lpstr>
      <vt:lpstr>Facebook Eigene Videos - Crossposts (nur Ersteller) - Export  | NDR Kultur - 1 of 2</vt:lpstr>
      <vt:lpstr>Facebook Eigene Videos - Crossposts (nur Ersteller) - Export  | NDR Kultur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Frederik Peiniger</dc:creator>
  <cp:lastModifiedBy>Frederik Peiniger</cp:lastModifiedBy>
  <cp:revision>1</cp:revision>
  <dcterms:created xsi:type="dcterms:W3CDTF">2019-03-08T13:05:19Z</dcterms:created>
  <dcterms:modified xsi:type="dcterms:W3CDTF">2019-03-08T13:06:39Z</dcterms:modified>
</cp:coreProperties>
</file>