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8" r:id="rId3"/>
    <p:sldId id="259" r:id="rId4"/>
    <p:sldId id="260" r:id="rId5"/>
    <p:sldId id="261" r:id="rId6"/>
    <p:sldId id="262" r:id="rId7"/>
    <p:sldId id="263" r:id="rId8"/>
    <p:sldId id="265" r:id="rId9"/>
    <p:sldId id="266" r:id="rId10"/>
    <p:sldId id="267" r:id="rId11"/>
    <p:sldId id="268" r:id="rId12"/>
    <p:sldId id="269" r:id="rId13"/>
    <p:sldId id="271" r:id="rId14"/>
    <p:sldId id="272" r:id="rId15"/>
    <p:sldId id="273" r:id="rId16"/>
    <p:sldId id="274" r:id="rId17"/>
    <p:sldId id="275" r:id="rId18"/>
    <p:sldId id="276" r:id="rId19"/>
    <p:sldId id="277" r:id="rId20"/>
    <p:sldId id="279" r:id="rId21"/>
    <p:sldId id="280" r:id="rId22"/>
    <p:sldId id="281" r:id="rId23"/>
    <p:sldId id="282" r:id="rId24"/>
    <p:sldId id="284" r:id="rId25"/>
    <p:sldId id="285" r:id="rId26"/>
    <p:sldId id="286" r:id="rId27"/>
    <p:sldId id="287" r:id="rId28"/>
    <p:sldId id="288" r:id="rId29"/>
    <p:sldId id="289" r:id="rId30"/>
    <p:sldId id="291" r:id="rId31"/>
    <p:sldId id="292" r:id="rId32"/>
    <p:sldId id="293" r:id="rId33"/>
    <p:sldId id="294" r:id="rId34"/>
    <p:sldId id="295" r:id="rId35"/>
    <p:sldId id="297" r:id="rId36"/>
    <p:sldId id="298" r:id="rId37"/>
    <p:sldId id="299" r:id="rId38"/>
    <p:sldId id="300" r:id="rId39"/>
    <p:sldId id="301" r:id="rId40"/>
    <p:sldId id="302" r:id="rId41"/>
    <p:sldId id="303" r:id="rId42"/>
    <p:sldId id="304" r:id="rId43"/>
    <p:sldId id="305" r:id="rId44"/>
    <p:sldId id="306" r:id="rId45"/>
    <p:sldId id="307" r:id="rId46"/>
    <p:sldId id="308" r:id="rId47"/>
    <p:sldId id="309" r:id="rId48"/>
  </p:sldIdLst>
  <p:sldSz cx="9144000" cy="6858000" type="screen4x3"/>
  <p:notesSz cx="6858000" cy="9144000"/>
  <p:embeddedFontLst>
    <p:embeddedFont>
      <p:font typeface="Calibri" panose="020F0502020204030204" pitchFamily="34" charset="0"/>
      <p:regular r:id="rId49"/>
      <p:bold r:id="rId50"/>
      <p:italic r:id="rId51"/>
      <p:boldItalic r:id="rId5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25" autoAdjust="0"/>
    <p:restoredTop sz="94692" autoAdjust="0"/>
  </p:normalViewPr>
  <p:slideViewPr>
    <p:cSldViewPr snapToGrid="0">
      <p:cViewPr varScale="1">
        <p:scale>
          <a:sx n="98" d="100"/>
          <a:sy n="98" d="100"/>
        </p:scale>
        <p:origin x="1764" y="84"/>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font" Target="fonts/font2.fntdata"/><Relationship Id="rId55"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font" Target="fonts/font1.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font" Target="fonts/font3.fntdata"/><Relationship Id="rId3" Type="http://schemas.openxmlformats.org/officeDocument/2006/relationships/slide" Target="slides/slide2.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2/20/2019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2/20/2019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2/20/2019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2/20/2019</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2/20/2019</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2/20/2019</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2/20/2019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2/20/2019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2/20/2019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2/20/2019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11B734-8882-41A3-A873-981B7DE0FB66}"/>
              </a:ext>
            </a:extLst>
          </p:cNvPr>
          <p:cNvSpPr>
            <a:spLocks noGrp="1"/>
          </p:cNvSpPr>
          <p:nvPr>
            <p:ph type="ctrTitle"/>
          </p:nvPr>
        </p:nvSpPr>
        <p:spPr/>
        <p:txBody>
          <a:bodyPr/>
          <a:lstStyle/>
          <a:p>
            <a:r>
              <a:rPr lang="en-US"/>
              <a:t>MeFo - Facebook - Posting Tabellen</a:t>
            </a:r>
          </a:p>
        </p:txBody>
      </p:sp>
      <p:sp>
        <p:nvSpPr>
          <p:cNvPr id="3" name="Subtitle 2">
            <a:extLst>
              <a:ext uri="{FF2B5EF4-FFF2-40B4-BE49-F238E27FC236}">
                <a16:creationId xmlns:a16="http://schemas.microsoft.com/office/drawing/2014/main" id="{2CA75764-9CE2-434A-A325-77A4783C0575}"/>
              </a:ext>
            </a:extLst>
          </p:cNvPr>
          <p:cNvSpPr>
            <a:spLocks noGrp="1"/>
          </p:cNvSpPr>
          <p:nvPr>
            <p:ph type="subTitle" idx="1"/>
          </p:nvPr>
        </p:nvSpPr>
        <p:spPr/>
        <p:txBody>
          <a:bodyPr/>
          <a:lstStyle/>
          <a:p>
            <a:r>
              <a:rPr lang="en-US"/>
              <a:t>NDR</a:t>
            </a:r>
          </a:p>
        </p:txBody>
      </p:sp>
    </p:spTree>
    <p:extLst>
      <p:ext uri="{BB962C8B-B14F-4D97-AF65-F5344CB8AC3E}">
        <p14:creationId xmlns:p14="http://schemas.microsoft.com/office/powerpoint/2010/main" val="416317440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4CFD16-3F26-4847-B598-0078F24113DB}"/>
              </a:ext>
            </a:extLst>
          </p:cNvPr>
          <p:cNvSpPr>
            <a:spLocks noGrp="1"/>
          </p:cNvSpPr>
          <p:nvPr>
            <p:ph type="title"/>
          </p:nvPr>
        </p:nvSpPr>
        <p:spPr/>
        <p:txBody>
          <a:bodyPr/>
          <a:lstStyle/>
          <a:p>
            <a:r>
              <a:rPr lang="en-US"/>
              <a:t>Facebook Eigene Videos - Crossposts (nur Ersteller) - Export  | extra 3 - 1 of 6</a:t>
            </a:r>
          </a:p>
        </p:txBody>
      </p:sp>
      <p:graphicFrame>
        <p:nvGraphicFramePr>
          <p:cNvPr id="5" name="Table Placeholder 4">
            <a:extLst>
              <a:ext uri="{FF2B5EF4-FFF2-40B4-BE49-F238E27FC236}">
                <a16:creationId xmlns:a16="http://schemas.microsoft.com/office/drawing/2014/main" id="{532382E7-8C17-4A89-AA3E-9C1CDD009BA9}"/>
              </a:ext>
            </a:extLst>
          </p:cNvPr>
          <p:cNvGraphicFramePr>
            <a:graphicFrameLocks noGrp="1"/>
          </p:cNvGraphicFramePr>
          <p:nvPr>
            <p:ph type="tbl" sz="quarter" idx="13"/>
            <p:extLst>
              <p:ext uri="{D42A27DB-BD31-4B8C-83A1-F6EECF244321}">
                <p14:modId xmlns:p14="http://schemas.microsoft.com/office/powerpoint/2010/main" val="12906339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1">
                  <a:extLst>
                    <a:ext uri="{9D8B030D-6E8A-4147-A177-3AD203B41FA5}">
                      <a16:colId xmlns:a16="http://schemas.microsoft.com/office/drawing/2014/main" val="804553978"/>
                    </a:ext>
                  </a:extLst>
                </a:gridCol>
                <a:gridCol w="493776">
                  <a:extLst>
                    <a:ext uri="{9D8B030D-6E8A-4147-A177-3AD203B41FA5}">
                      <a16:colId xmlns:a16="http://schemas.microsoft.com/office/drawing/2014/main" val="2261735881"/>
                    </a:ext>
                  </a:extLst>
                </a:gridCol>
                <a:gridCol w="411480">
                  <a:extLst>
                    <a:ext uri="{9D8B030D-6E8A-4147-A177-3AD203B41FA5}">
                      <a16:colId xmlns:a16="http://schemas.microsoft.com/office/drawing/2014/main" val="2453308471"/>
                    </a:ext>
                  </a:extLst>
                </a:gridCol>
                <a:gridCol w="411480">
                  <a:extLst>
                    <a:ext uri="{9D8B030D-6E8A-4147-A177-3AD203B41FA5}">
                      <a16:colId xmlns:a16="http://schemas.microsoft.com/office/drawing/2014/main" val="4285012133"/>
                    </a:ext>
                  </a:extLst>
                </a:gridCol>
                <a:gridCol w="246888">
                  <a:extLst>
                    <a:ext uri="{9D8B030D-6E8A-4147-A177-3AD203B41FA5}">
                      <a16:colId xmlns:a16="http://schemas.microsoft.com/office/drawing/2014/main" val="1967986321"/>
                    </a:ext>
                  </a:extLst>
                </a:gridCol>
                <a:gridCol w="658368">
                  <a:extLst>
                    <a:ext uri="{9D8B030D-6E8A-4147-A177-3AD203B41FA5}">
                      <a16:colId xmlns:a16="http://schemas.microsoft.com/office/drawing/2014/main" val="4274809363"/>
                    </a:ext>
                  </a:extLst>
                </a:gridCol>
                <a:gridCol w="576072">
                  <a:extLst>
                    <a:ext uri="{9D8B030D-6E8A-4147-A177-3AD203B41FA5}">
                      <a16:colId xmlns:a16="http://schemas.microsoft.com/office/drawing/2014/main" val="304037670"/>
                    </a:ext>
                  </a:extLst>
                </a:gridCol>
                <a:gridCol w="576072">
                  <a:extLst>
                    <a:ext uri="{9D8B030D-6E8A-4147-A177-3AD203B41FA5}">
                      <a16:colId xmlns:a16="http://schemas.microsoft.com/office/drawing/2014/main" val="96730496"/>
                    </a:ext>
                  </a:extLst>
                </a:gridCol>
                <a:gridCol w="411480">
                  <a:extLst>
                    <a:ext uri="{9D8B030D-6E8A-4147-A177-3AD203B41FA5}">
                      <a16:colId xmlns:a16="http://schemas.microsoft.com/office/drawing/2014/main" val="701171673"/>
                    </a:ext>
                  </a:extLst>
                </a:gridCol>
                <a:gridCol w="658368">
                  <a:extLst>
                    <a:ext uri="{9D8B030D-6E8A-4147-A177-3AD203B41FA5}">
                      <a16:colId xmlns:a16="http://schemas.microsoft.com/office/drawing/2014/main" val="2787840643"/>
                    </a:ext>
                  </a:extLst>
                </a:gridCol>
                <a:gridCol w="329184">
                  <a:extLst>
                    <a:ext uri="{9D8B030D-6E8A-4147-A177-3AD203B41FA5}">
                      <a16:colId xmlns:a16="http://schemas.microsoft.com/office/drawing/2014/main" val="2883075779"/>
                    </a:ext>
                  </a:extLst>
                </a:gridCol>
                <a:gridCol w="493776">
                  <a:extLst>
                    <a:ext uri="{9D8B030D-6E8A-4147-A177-3AD203B41FA5}">
                      <a16:colId xmlns:a16="http://schemas.microsoft.com/office/drawing/2014/main" val="29090470"/>
                    </a:ext>
                  </a:extLst>
                </a:gridCol>
                <a:gridCol w="329184">
                  <a:extLst>
                    <a:ext uri="{9D8B030D-6E8A-4147-A177-3AD203B41FA5}">
                      <a16:colId xmlns:a16="http://schemas.microsoft.com/office/drawing/2014/main" val="26011934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Länge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Wiedergabe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Crossposted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Owned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extLst>
                  <a:ext uri="{0D108BD9-81ED-4DB2-BD59-A6C34878D82A}">
                    <a16:rowId xmlns:a16="http://schemas.microsoft.com/office/drawing/2014/main" val="35629257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3 - 2019-01-10 13:09:14 </a:t>
                      </a:r>
                      <a:r>
                        <a:rPr kumimoji="0" lang="de-DE" sz="1000" b="0" i="0" u="none" strike="noStrike" kern="1200" cap="none" spc="0" normalizeH="0" baseline="0" noProof="0">
                          <a:ln>
                            <a:noFill/>
                          </a:ln>
                          <a:solidFill>
                            <a:prstClr val="black"/>
                          </a:solidFill>
                          <a:effectLst/>
                          <a:uLnTx/>
                          <a:uFillTx/>
                          <a:latin typeface="+mn-lt"/>
                          <a:ea typeface="+mn-ea"/>
                          <a:cs typeface="+mn-cs"/>
                        </a:rPr>
                        <a:t> 
 Brennpunkt zum Schneechaos? Können wir auch.
#AlleJahrewieder #Oldiebutgoldie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1011503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2051771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123714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557030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1371027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4374004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36380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30477</a:t>
                      </a:r>
                    </a:p>
                  </a:txBody>
                  <a:tcPr/>
                </a:tc>
                <a:extLst>
                  <a:ext uri="{0D108BD9-81ED-4DB2-BD59-A6C34878D82A}">
                    <a16:rowId xmlns:a16="http://schemas.microsoft.com/office/drawing/2014/main" val="31943981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3 - 2019-01-09 15:34:57 </a:t>
                      </a:r>
                      <a:r>
                        <a:rPr kumimoji="0" lang="de-DE" sz="1000" b="0" i="0" u="none" strike="noStrike" kern="1200" cap="none" spc="0" normalizeH="0" baseline="0" noProof="0">
                          <a:ln>
                            <a:noFill/>
                          </a:ln>
                          <a:solidFill>
                            <a:prstClr val="black"/>
                          </a:solidFill>
                          <a:effectLst/>
                          <a:uLnTx/>
                          <a:uFillTx/>
                          <a:latin typeface="+mn-lt"/>
                          <a:ea typeface="+mn-ea"/>
                          <a:cs typeface="+mn-cs"/>
                        </a:rPr>
                        <a:t> 
 Grünen-Chef Robert Habeck hält Twitter für ein "Instrument der Spaltung" und geht offline. Vielleicht ist er mehr der Instagram-Kuschel-Typ. Und Du so?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744096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1523143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166980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578721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777442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3206117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21594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9814</a:t>
                      </a:r>
                    </a:p>
                  </a:txBody>
                  <a:tcPr/>
                </a:tc>
                <a:extLst>
                  <a:ext uri="{0D108BD9-81ED-4DB2-BD59-A6C34878D82A}">
                    <a16:rowId xmlns:a16="http://schemas.microsoft.com/office/drawing/2014/main" val="11453389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3 - 2019-01-09 15:09:33 </a:t>
                      </a:r>
                      <a:r>
                        <a:rPr kumimoji="0" lang="de-DE" sz="1000" b="0" i="0" u="none" strike="noStrike" kern="1200" cap="none" spc="0" normalizeH="0" baseline="0" noProof="0">
                          <a:ln>
                            <a:noFill/>
                          </a:ln>
                          <a:solidFill>
                            <a:prstClr val="black"/>
                          </a:solidFill>
                          <a:effectLst/>
                          <a:uLnTx/>
                          <a:uFillTx/>
                          <a:latin typeface="+mn-lt"/>
                          <a:ea typeface="+mn-ea"/>
                          <a:cs typeface="+mn-cs"/>
                        </a:rPr>
                        <a:t> 
 Ernährungsreport: 80% der Befragten wollen Lebensmittelabfälle reduzieren. Sie müssen dann aber die härteste aller Dschungelprüfungen bestehen! 
Warnung: Mega-eklig!!!!!!!!!!!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470910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876144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480783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289258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1519513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5676</a:t>
                      </a:r>
                    </a:p>
                  </a:txBody>
                  <a:tcPr/>
                </a:tc>
                <a:extLst>
                  <a:ext uri="{0D108BD9-81ED-4DB2-BD59-A6C34878D82A}">
                    <a16:rowId xmlns:a16="http://schemas.microsoft.com/office/drawing/2014/main" val="32589455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Extra 3 - 2019-01-15 10:05:06 </a:t>
                      </a:r>
                      <a:r>
                        <a:rPr kumimoji="0" lang="en-US" sz="1000" b="0" i="0" u="none" strike="noStrike" kern="1200" cap="none" spc="0" normalizeH="0" baseline="0" noProof="0">
                          <a:ln>
                            <a:noFill/>
                          </a:ln>
                          <a:solidFill>
                            <a:prstClr val="black"/>
                          </a:solidFill>
                          <a:effectLst/>
                          <a:uLnTx/>
                          <a:uFillTx/>
                          <a:latin typeface="+mn-lt"/>
                          <a:ea typeface="+mn-ea"/>
                          <a:cs typeface="+mn-cs"/>
                        </a:rPr>
                        <a:t> 
 How to eventually grasp Brexit A special service for our British friends. Enjoy!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237372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441428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127595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313734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1239068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6439</a:t>
                      </a:r>
                    </a:p>
                  </a:txBody>
                  <a:tcPr/>
                </a:tc>
                <a:extLst>
                  <a:ext uri="{0D108BD9-81ED-4DB2-BD59-A6C34878D82A}">
                    <a16:rowId xmlns:a16="http://schemas.microsoft.com/office/drawing/2014/main" val="593835824"/>
                  </a:ext>
                </a:extLst>
              </a:tr>
            </a:tbl>
          </a:graphicData>
        </a:graphic>
      </p:graphicFrame>
      <p:sp>
        <p:nvSpPr>
          <p:cNvPr id="4" name="Text Placeholder 3">
            <a:extLst>
              <a:ext uri="{FF2B5EF4-FFF2-40B4-BE49-F238E27FC236}">
                <a16:creationId xmlns:a16="http://schemas.microsoft.com/office/drawing/2014/main" id="{1FDED51D-8FB7-4483-9F36-9164076BBDA0}"/>
              </a:ext>
            </a:extLst>
          </p:cNvPr>
          <p:cNvSpPr>
            <a:spLocks noGrp="1"/>
          </p:cNvSpPr>
          <p:nvPr>
            <p:ph type="body" sz="quarter" idx="14"/>
          </p:nvPr>
        </p:nvSpPr>
        <p:spPr/>
        <p:txBody>
          <a:bodyPr/>
          <a:lstStyle/>
          <a:p>
            <a:r>
              <a:rPr lang="en-US"/>
              <a:t>01.01.2019 - 31.01.2019</a:t>
            </a:r>
          </a:p>
        </p:txBody>
      </p:sp>
    </p:spTree>
    <p:extLst>
      <p:ext uri="{BB962C8B-B14F-4D97-AF65-F5344CB8AC3E}">
        <p14:creationId xmlns:p14="http://schemas.microsoft.com/office/powerpoint/2010/main" val="288269140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896538-5B81-4791-9AEA-3C184E9ACE10}"/>
              </a:ext>
            </a:extLst>
          </p:cNvPr>
          <p:cNvSpPr>
            <a:spLocks noGrp="1"/>
          </p:cNvSpPr>
          <p:nvPr>
            <p:ph type="title"/>
          </p:nvPr>
        </p:nvSpPr>
        <p:spPr/>
        <p:txBody>
          <a:bodyPr/>
          <a:lstStyle/>
          <a:p>
            <a:r>
              <a:rPr lang="en-US"/>
              <a:t>Facebook Eigene Videos - Crossposts (nur Ersteller) - Export  | extra 3 - 2 of 6</a:t>
            </a:r>
          </a:p>
        </p:txBody>
      </p:sp>
      <p:graphicFrame>
        <p:nvGraphicFramePr>
          <p:cNvPr id="5" name="Table Placeholder 4">
            <a:extLst>
              <a:ext uri="{FF2B5EF4-FFF2-40B4-BE49-F238E27FC236}">
                <a16:creationId xmlns:a16="http://schemas.microsoft.com/office/drawing/2014/main" id="{A2E574E0-62F5-4E6B-8C69-6450B04590EA}"/>
              </a:ext>
            </a:extLst>
          </p:cNvPr>
          <p:cNvGraphicFramePr>
            <a:graphicFrameLocks noGrp="1"/>
          </p:cNvGraphicFramePr>
          <p:nvPr>
            <p:ph type="tbl" sz="quarter" idx="13"/>
            <p:extLst>
              <p:ext uri="{D42A27DB-BD31-4B8C-83A1-F6EECF244321}">
                <p14:modId xmlns:p14="http://schemas.microsoft.com/office/powerpoint/2010/main" val="39241409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1">
                  <a:extLst>
                    <a:ext uri="{9D8B030D-6E8A-4147-A177-3AD203B41FA5}">
                      <a16:colId xmlns:a16="http://schemas.microsoft.com/office/drawing/2014/main" val="2477072178"/>
                    </a:ext>
                  </a:extLst>
                </a:gridCol>
                <a:gridCol w="493776">
                  <a:extLst>
                    <a:ext uri="{9D8B030D-6E8A-4147-A177-3AD203B41FA5}">
                      <a16:colId xmlns:a16="http://schemas.microsoft.com/office/drawing/2014/main" val="540700636"/>
                    </a:ext>
                  </a:extLst>
                </a:gridCol>
                <a:gridCol w="411480">
                  <a:extLst>
                    <a:ext uri="{9D8B030D-6E8A-4147-A177-3AD203B41FA5}">
                      <a16:colId xmlns:a16="http://schemas.microsoft.com/office/drawing/2014/main" val="2754844697"/>
                    </a:ext>
                  </a:extLst>
                </a:gridCol>
                <a:gridCol w="411480">
                  <a:extLst>
                    <a:ext uri="{9D8B030D-6E8A-4147-A177-3AD203B41FA5}">
                      <a16:colId xmlns:a16="http://schemas.microsoft.com/office/drawing/2014/main" val="1265008164"/>
                    </a:ext>
                  </a:extLst>
                </a:gridCol>
                <a:gridCol w="246888">
                  <a:extLst>
                    <a:ext uri="{9D8B030D-6E8A-4147-A177-3AD203B41FA5}">
                      <a16:colId xmlns:a16="http://schemas.microsoft.com/office/drawing/2014/main" val="253703945"/>
                    </a:ext>
                  </a:extLst>
                </a:gridCol>
                <a:gridCol w="658368">
                  <a:extLst>
                    <a:ext uri="{9D8B030D-6E8A-4147-A177-3AD203B41FA5}">
                      <a16:colId xmlns:a16="http://schemas.microsoft.com/office/drawing/2014/main" val="430704145"/>
                    </a:ext>
                  </a:extLst>
                </a:gridCol>
                <a:gridCol w="576072">
                  <a:extLst>
                    <a:ext uri="{9D8B030D-6E8A-4147-A177-3AD203B41FA5}">
                      <a16:colId xmlns:a16="http://schemas.microsoft.com/office/drawing/2014/main" val="4050354159"/>
                    </a:ext>
                  </a:extLst>
                </a:gridCol>
                <a:gridCol w="576072">
                  <a:extLst>
                    <a:ext uri="{9D8B030D-6E8A-4147-A177-3AD203B41FA5}">
                      <a16:colId xmlns:a16="http://schemas.microsoft.com/office/drawing/2014/main" val="974098701"/>
                    </a:ext>
                  </a:extLst>
                </a:gridCol>
                <a:gridCol w="411480">
                  <a:extLst>
                    <a:ext uri="{9D8B030D-6E8A-4147-A177-3AD203B41FA5}">
                      <a16:colId xmlns:a16="http://schemas.microsoft.com/office/drawing/2014/main" val="319143735"/>
                    </a:ext>
                  </a:extLst>
                </a:gridCol>
                <a:gridCol w="658368">
                  <a:extLst>
                    <a:ext uri="{9D8B030D-6E8A-4147-A177-3AD203B41FA5}">
                      <a16:colId xmlns:a16="http://schemas.microsoft.com/office/drawing/2014/main" val="2675400755"/>
                    </a:ext>
                  </a:extLst>
                </a:gridCol>
                <a:gridCol w="329184">
                  <a:extLst>
                    <a:ext uri="{9D8B030D-6E8A-4147-A177-3AD203B41FA5}">
                      <a16:colId xmlns:a16="http://schemas.microsoft.com/office/drawing/2014/main" val="175015626"/>
                    </a:ext>
                  </a:extLst>
                </a:gridCol>
                <a:gridCol w="493776">
                  <a:extLst>
                    <a:ext uri="{9D8B030D-6E8A-4147-A177-3AD203B41FA5}">
                      <a16:colId xmlns:a16="http://schemas.microsoft.com/office/drawing/2014/main" val="3336558630"/>
                    </a:ext>
                  </a:extLst>
                </a:gridCol>
                <a:gridCol w="329184">
                  <a:extLst>
                    <a:ext uri="{9D8B030D-6E8A-4147-A177-3AD203B41FA5}">
                      <a16:colId xmlns:a16="http://schemas.microsoft.com/office/drawing/2014/main" val="136610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Länge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Wiedergabe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Crossposted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Owned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extLst>
                  <a:ext uri="{0D108BD9-81ED-4DB2-BD59-A6C34878D82A}">
                    <a16:rowId xmlns:a16="http://schemas.microsoft.com/office/drawing/2014/main" val="16486301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3 - 2019-01-24 11:44:28 </a:t>
                      </a:r>
                      <a:r>
                        <a:rPr kumimoji="0" lang="de-DE" sz="1000" b="0" i="0" u="none" strike="noStrike" kern="1200" cap="none" spc="0" normalizeH="0" baseline="0" noProof="0">
                          <a:ln>
                            <a:noFill/>
                          </a:ln>
                          <a:solidFill>
                            <a:prstClr val="black"/>
                          </a:solidFill>
                          <a:effectLst/>
                          <a:uLnTx/>
                          <a:uFillTx/>
                          <a:latin typeface="+mn-lt"/>
                          <a:ea typeface="+mn-ea"/>
                          <a:cs typeface="+mn-cs"/>
                        </a:rPr>
                        <a:t> 
 Altersarmut: Schon jetzt bekommen 8,6 Millionen Menschen in Deutschland eine Rente unter der Grundsicherung. Wovon leben diese Menschen, wenn sie mit ihrem Beruf am Ende sind? Es können doch nicht alle ins Dschungelcamp!</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234359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511344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237752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261364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1185635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8016</a:t>
                      </a:r>
                    </a:p>
                  </a:txBody>
                  <a:tcPr/>
                </a:tc>
                <a:extLst>
                  <a:ext uri="{0D108BD9-81ED-4DB2-BD59-A6C34878D82A}">
                    <a16:rowId xmlns:a16="http://schemas.microsoft.com/office/drawing/2014/main" val="30019543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3 - 2019-01-31 12:20:01 </a:t>
                      </a:r>
                      <a:r>
                        <a:rPr kumimoji="0" lang="de-DE" sz="1000" b="0" i="0" u="none" strike="noStrike" kern="1200" cap="none" spc="0" normalizeH="0" baseline="0" noProof="0">
                          <a:ln>
                            <a:noFill/>
                          </a:ln>
                          <a:solidFill>
                            <a:prstClr val="black"/>
                          </a:solidFill>
                          <a:effectLst/>
                          <a:uLnTx/>
                          <a:uFillTx/>
                          <a:latin typeface="+mn-lt"/>
                          <a:ea typeface="+mn-ea"/>
                          <a:cs typeface="+mn-cs"/>
                        </a:rPr>
                        <a:t> 
 Als Autofahrer*in hat man es zurzeit echt nicht leicht. Als Anwohner*in aber auch nicht.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225568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299921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22804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261573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556099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453</a:t>
                      </a:r>
                    </a:p>
                  </a:txBody>
                  <a:tcPr/>
                </a:tc>
                <a:extLst>
                  <a:ext uri="{0D108BD9-81ED-4DB2-BD59-A6C34878D82A}">
                    <a16:rowId xmlns:a16="http://schemas.microsoft.com/office/drawing/2014/main" val="18956804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3 - 2019-01-20 10:36:59 </a:t>
                      </a:r>
                      <a:r>
                        <a:rPr kumimoji="0" lang="de-DE" sz="1000" b="0" i="0" u="none" strike="noStrike" kern="1200" cap="none" spc="0" normalizeH="0" baseline="0" noProof="0">
                          <a:ln>
                            <a:noFill/>
                          </a:ln>
                          <a:solidFill>
                            <a:prstClr val="black"/>
                          </a:solidFill>
                          <a:effectLst/>
                          <a:uLnTx/>
                          <a:uFillTx/>
                          <a:latin typeface="+mn-lt"/>
                          <a:ea typeface="+mn-ea"/>
                          <a:cs typeface="+mn-cs"/>
                        </a:rPr>
                        <a:t> 
 WHO: Impfgegner sind ein offizielles Gesundheitsrisiko. 
Sind Masernpartys dann bald out?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218608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432154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25188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280237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126729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764306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1835</a:t>
                      </a:r>
                    </a:p>
                  </a:txBody>
                  <a:tcPr/>
                </a:tc>
                <a:extLst>
                  <a:ext uri="{0D108BD9-81ED-4DB2-BD59-A6C34878D82A}">
                    <a16:rowId xmlns:a16="http://schemas.microsoft.com/office/drawing/2014/main" val="1659005295"/>
                  </a:ext>
                </a:extLst>
              </a:tr>
            </a:tbl>
          </a:graphicData>
        </a:graphic>
      </p:graphicFrame>
      <p:sp>
        <p:nvSpPr>
          <p:cNvPr id="4" name="Text Placeholder 3">
            <a:extLst>
              <a:ext uri="{FF2B5EF4-FFF2-40B4-BE49-F238E27FC236}">
                <a16:creationId xmlns:a16="http://schemas.microsoft.com/office/drawing/2014/main" id="{A9C48EB2-464B-4843-B5AA-2DD88D2EB1A9}"/>
              </a:ext>
            </a:extLst>
          </p:cNvPr>
          <p:cNvSpPr>
            <a:spLocks noGrp="1"/>
          </p:cNvSpPr>
          <p:nvPr>
            <p:ph type="body" sz="quarter" idx="14"/>
          </p:nvPr>
        </p:nvSpPr>
        <p:spPr/>
        <p:txBody>
          <a:bodyPr/>
          <a:lstStyle/>
          <a:p>
            <a:r>
              <a:rPr lang="en-US"/>
              <a:t>01.01.2019 - 31.01.2019</a:t>
            </a:r>
          </a:p>
        </p:txBody>
      </p:sp>
    </p:spTree>
    <p:extLst>
      <p:ext uri="{BB962C8B-B14F-4D97-AF65-F5344CB8AC3E}">
        <p14:creationId xmlns:p14="http://schemas.microsoft.com/office/powerpoint/2010/main" val="183642874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637144-6440-412A-8902-417BF0B7893F}"/>
              </a:ext>
            </a:extLst>
          </p:cNvPr>
          <p:cNvSpPr>
            <a:spLocks noGrp="1"/>
          </p:cNvSpPr>
          <p:nvPr>
            <p:ph type="title"/>
          </p:nvPr>
        </p:nvSpPr>
        <p:spPr/>
        <p:txBody>
          <a:bodyPr/>
          <a:lstStyle/>
          <a:p>
            <a:r>
              <a:rPr lang="en-US"/>
              <a:t>Facebook Eigene Videos - Crossposts (nur Ersteller) - Export  | extra 3 - 3 of 6</a:t>
            </a:r>
          </a:p>
        </p:txBody>
      </p:sp>
      <p:graphicFrame>
        <p:nvGraphicFramePr>
          <p:cNvPr id="5" name="Table Placeholder 4">
            <a:extLst>
              <a:ext uri="{FF2B5EF4-FFF2-40B4-BE49-F238E27FC236}">
                <a16:creationId xmlns:a16="http://schemas.microsoft.com/office/drawing/2014/main" id="{E8FD48E2-4403-4729-AE0A-B18C418E4325}"/>
              </a:ext>
            </a:extLst>
          </p:cNvPr>
          <p:cNvGraphicFramePr>
            <a:graphicFrameLocks noGrp="1"/>
          </p:cNvGraphicFramePr>
          <p:nvPr>
            <p:ph type="tbl" sz="quarter" idx="13"/>
            <p:extLst>
              <p:ext uri="{D42A27DB-BD31-4B8C-83A1-F6EECF244321}">
                <p14:modId xmlns:p14="http://schemas.microsoft.com/office/powerpoint/2010/main" val="722271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1">
                  <a:extLst>
                    <a:ext uri="{9D8B030D-6E8A-4147-A177-3AD203B41FA5}">
                      <a16:colId xmlns:a16="http://schemas.microsoft.com/office/drawing/2014/main" val="2221660467"/>
                    </a:ext>
                  </a:extLst>
                </a:gridCol>
                <a:gridCol w="493776">
                  <a:extLst>
                    <a:ext uri="{9D8B030D-6E8A-4147-A177-3AD203B41FA5}">
                      <a16:colId xmlns:a16="http://schemas.microsoft.com/office/drawing/2014/main" val="4163361377"/>
                    </a:ext>
                  </a:extLst>
                </a:gridCol>
                <a:gridCol w="411480">
                  <a:extLst>
                    <a:ext uri="{9D8B030D-6E8A-4147-A177-3AD203B41FA5}">
                      <a16:colId xmlns:a16="http://schemas.microsoft.com/office/drawing/2014/main" val="695453725"/>
                    </a:ext>
                  </a:extLst>
                </a:gridCol>
                <a:gridCol w="411480">
                  <a:extLst>
                    <a:ext uri="{9D8B030D-6E8A-4147-A177-3AD203B41FA5}">
                      <a16:colId xmlns:a16="http://schemas.microsoft.com/office/drawing/2014/main" val="2685579498"/>
                    </a:ext>
                  </a:extLst>
                </a:gridCol>
                <a:gridCol w="246888">
                  <a:extLst>
                    <a:ext uri="{9D8B030D-6E8A-4147-A177-3AD203B41FA5}">
                      <a16:colId xmlns:a16="http://schemas.microsoft.com/office/drawing/2014/main" val="859766485"/>
                    </a:ext>
                  </a:extLst>
                </a:gridCol>
                <a:gridCol w="658368">
                  <a:extLst>
                    <a:ext uri="{9D8B030D-6E8A-4147-A177-3AD203B41FA5}">
                      <a16:colId xmlns:a16="http://schemas.microsoft.com/office/drawing/2014/main" val="353771981"/>
                    </a:ext>
                  </a:extLst>
                </a:gridCol>
                <a:gridCol w="576072">
                  <a:extLst>
                    <a:ext uri="{9D8B030D-6E8A-4147-A177-3AD203B41FA5}">
                      <a16:colId xmlns:a16="http://schemas.microsoft.com/office/drawing/2014/main" val="1956561104"/>
                    </a:ext>
                  </a:extLst>
                </a:gridCol>
                <a:gridCol w="576072">
                  <a:extLst>
                    <a:ext uri="{9D8B030D-6E8A-4147-A177-3AD203B41FA5}">
                      <a16:colId xmlns:a16="http://schemas.microsoft.com/office/drawing/2014/main" val="2286766215"/>
                    </a:ext>
                  </a:extLst>
                </a:gridCol>
                <a:gridCol w="411480">
                  <a:extLst>
                    <a:ext uri="{9D8B030D-6E8A-4147-A177-3AD203B41FA5}">
                      <a16:colId xmlns:a16="http://schemas.microsoft.com/office/drawing/2014/main" val="1876264628"/>
                    </a:ext>
                  </a:extLst>
                </a:gridCol>
                <a:gridCol w="658368">
                  <a:extLst>
                    <a:ext uri="{9D8B030D-6E8A-4147-A177-3AD203B41FA5}">
                      <a16:colId xmlns:a16="http://schemas.microsoft.com/office/drawing/2014/main" val="1618102515"/>
                    </a:ext>
                  </a:extLst>
                </a:gridCol>
                <a:gridCol w="329184">
                  <a:extLst>
                    <a:ext uri="{9D8B030D-6E8A-4147-A177-3AD203B41FA5}">
                      <a16:colId xmlns:a16="http://schemas.microsoft.com/office/drawing/2014/main" val="3674095462"/>
                    </a:ext>
                  </a:extLst>
                </a:gridCol>
                <a:gridCol w="493776">
                  <a:extLst>
                    <a:ext uri="{9D8B030D-6E8A-4147-A177-3AD203B41FA5}">
                      <a16:colId xmlns:a16="http://schemas.microsoft.com/office/drawing/2014/main" val="997523724"/>
                    </a:ext>
                  </a:extLst>
                </a:gridCol>
                <a:gridCol w="329184">
                  <a:extLst>
                    <a:ext uri="{9D8B030D-6E8A-4147-A177-3AD203B41FA5}">
                      <a16:colId xmlns:a16="http://schemas.microsoft.com/office/drawing/2014/main" val="27778762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Länge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Wiedergabe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Crossposted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Owned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extLst>
                  <a:ext uri="{0D108BD9-81ED-4DB2-BD59-A6C34878D82A}">
                    <a16:rowId xmlns:a16="http://schemas.microsoft.com/office/drawing/2014/main" val="42048983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3 - 2019-01-17 10:57:22 </a:t>
                      </a:r>
                      <a:r>
                        <a:rPr kumimoji="0" lang="de-DE" sz="1000" b="0" i="0" u="none" strike="noStrike" kern="1200" cap="none" spc="0" normalizeH="0" baseline="0" noProof="0">
                          <a:ln>
                            <a:noFill/>
                          </a:ln>
                          <a:solidFill>
                            <a:prstClr val="black"/>
                          </a:solidFill>
                          <a:effectLst/>
                          <a:uLnTx/>
                          <a:uFillTx/>
                          <a:latin typeface="+mn-lt"/>
                          <a:ea typeface="+mn-ea"/>
                          <a:cs typeface="+mn-cs"/>
                        </a:rPr>
                        <a:t> 
 So sehen also beunruhigende Verkehrsberuhigungsinseln aus!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200650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323633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55097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194921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73615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615668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1038</a:t>
                      </a:r>
                    </a:p>
                  </a:txBody>
                  <a:tcPr/>
                </a:tc>
                <a:extLst>
                  <a:ext uri="{0D108BD9-81ED-4DB2-BD59-A6C34878D82A}">
                    <a16:rowId xmlns:a16="http://schemas.microsoft.com/office/drawing/2014/main" val="29633930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3 - 2019-01-07 11:57:13 </a:t>
                      </a:r>
                      <a:r>
                        <a:rPr kumimoji="0" lang="de-DE" sz="1000" b="0" i="0" u="none" strike="noStrike" kern="1200" cap="none" spc="0" normalizeH="0" baseline="0" noProof="0">
                          <a:ln>
                            <a:noFill/>
                          </a:ln>
                          <a:solidFill>
                            <a:prstClr val="black"/>
                          </a:solidFill>
                          <a:effectLst/>
                          <a:uLnTx/>
                          <a:uFillTx/>
                          <a:latin typeface="+mn-lt"/>
                          <a:ea typeface="+mn-ea"/>
                          <a:cs typeface="+mn-cs"/>
                        </a:rPr>
                        <a:t> 
 Mit diesem Passwort-Tipp bist Du vor jedem Hackerangriff sicher!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192556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292308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110662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141930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39716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671525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1164</a:t>
                      </a:r>
                    </a:p>
                  </a:txBody>
                  <a:tcPr/>
                </a:tc>
                <a:extLst>
                  <a:ext uri="{0D108BD9-81ED-4DB2-BD59-A6C34878D82A}">
                    <a16:rowId xmlns:a16="http://schemas.microsoft.com/office/drawing/2014/main" val="24637646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3 - 2019-01-21 15:59:46 </a:t>
                      </a:r>
                      <a:r>
                        <a:rPr kumimoji="0" lang="de-DE" sz="1000" b="0" i="0" u="none" strike="noStrike" kern="1200" cap="none" spc="0" normalizeH="0" baseline="0" noProof="0">
                          <a:ln>
                            <a:noFill/>
                          </a:ln>
                          <a:solidFill>
                            <a:prstClr val="black"/>
                          </a:solidFill>
                          <a:effectLst/>
                          <a:uLnTx/>
                          <a:uFillTx/>
                          <a:latin typeface="+mn-lt"/>
                          <a:ea typeface="+mn-ea"/>
                          <a:cs typeface="+mn-cs"/>
                        </a:rPr>
                        <a:t> 
 Die Bahnreform läuft in Hochgeschwindigkeit:
"In allen 650 rollenden Bordrestaurants und Bordbistros gibt es seit Kurzem neue Gerichte." 
(Kein Witz. Jedenfalls keiner von uns. Der ist von der Bahn)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191847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387178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252910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129934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833922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4171</a:t>
                      </a:r>
                    </a:p>
                  </a:txBody>
                  <a:tcPr/>
                </a:tc>
                <a:extLst>
                  <a:ext uri="{0D108BD9-81ED-4DB2-BD59-A6C34878D82A}">
                    <a16:rowId xmlns:a16="http://schemas.microsoft.com/office/drawing/2014/main" val="3688794421"/>
                  </a:ext>
                </a:extLst>
              </a:tr>
            </a:tbl>
          </a:graphicData>
        </a:graphic>
      </p:graphicFrame>
      <p:sp>
        <p:nvSpPr>
          <p:cNvPr id="4" name="Text Placeholder 3">
            <a:extLst>
              <a:ext uri="{FF2B5EF4-FFF2-40B4-BE49-F238E27FC236}">
                <a16:creationId xmlns:a16="http://schemas.microsoft.com/office/drawing/2014/main" id="{6B897347-1400-41EC-9183-E5614ACA28F8}"/>
              </a:ext>
            </a:extLst>
          </p:cNvPr>
          <p:cNvSpPr>
            <a:spLocks noGrp="1"/>
          </p:cNvSpPr>
          <p:nvPr>
            <p:ph type="body" sz="quarter" idx="14"/>
          </p:nvPr>
        </p:nvSpPr>
        <p:spPr/>
        <p:txBody>
          <a:bodyPr/>
          <a:lstStyle/>
          <a:p>
            <a:r>
              <a:rPr lang="en-US"/>
              <a:t>01.01.2019 - 31.01.2019</a:t>
            </a:r>
          </a:p>
        </p:txBody>
      </p:sp>
    </p:spTree>
    <p:extLst>
      <p:ext uri="{BB962C8B-B14F-4D97-AF65-F5344CB8AC3E}">
        <p14:creationId xmlns:p14="http://schemas.microsoft.com/office/powerpoint/2010/main" val="210515486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2B6310-CB44-46D1-BD35-AC96BC0BEE61}"/>
              </a:ext>
            </a:extLst>
          </p:cNvPr>
          <p:cNvSpPr>
            <a:spLocks noGrp="1"/>
          </p:cNvSpPr>
          <p:nvPr>
            <p:ph type="title"/>
          </p:nvPr>
        </p:nvSpPr>
        <p:spPr/>
        <p:txBody>
          <a:bodyPr/>
          <a:lstStyle/>
          <a:p>
            <a:r>
              <a:rPr lang="en-US"/>
              <a:t>Facebook Eigene Videos - Crossposts (nur Ersteller) - Export  | extra 3 - 4 of 6</a:t>
            </a:r>
          </a:p>
        </p:txBody>
      </p:sp>
      <p:graphicFrame>
        <p:nvGraphicFramePr>
          <p:cNvPr id="5" name="Table Placeholder 4">
            <a:extLst>
              <a:ext uri="{FF2B5EF4-FFF2-40B4-BE49-F238E27FC236}">
                <a16:creationId xmlns:a16="http://schemas.microsoft.com/office/drawing/2014/main" id="{C64C9BD8-95A9-42A1-927C-FFFEA08C4013}"/>
              </a:ext>
            </a:extLst>
          </p:cNvPr>
          <p:cNvGraphicFramePr>
            <a:graphicFrameLocks noGrp="1"/>
          </p:cNvGraphicFramePr>
          <p:nvPr>
            <p:ph type="tbl" sz="quarter" idx="13"/>
            <p:extLst>
              <p:ext uri="{D42A27DB-BD31-4B8C-83A1-F6EECF244321}">
                <p14:modId xmlns:p14="http://schemas.microsoft.com/office/powerpoint/2010/main" val="12418152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1">
                  <a:extLst>
                    <a:ext uri="{9D8B030D-6E8A-4147-A177-3AD203B41FA5}">
                      <a16:colId xmlns:a16="http://schemas.microsoft.com/office/drawing/2014/main" val="2390114786"/>
                    </a:ext>
                  </a:extLst>
                </a:gridCol>
                <a:gridCol w="493776">
                  <a:extLst>
                    <a:ext uri="{9D8B030D-6E8A-4147-A177-3AD203B41FA5}">
                      <a16:colId xmlns:a16="http://schemas.microsoft.com/office/drawing/2014/main" val="1452136218"/>
                    </a:ext>
                  </a:extLst>
                </a:gridCol>
                <a:gridCol w="411480">
                  <a:extLst>
                    <a:ext uri="{9D8B030D-6E8A-4147-A177-3AD203B41FA5}">
                      <a16:colId xmlns:a16="http://schemas.microsoft.com/office/drawing/2014/main" val="1637632720"/>
                    </a:ext>
                  </a:extLst>
                </a:gridCol>
                <a:gridCol w="411480">
                  <a:extLst>
                    <a:ext uri="{9D8B030D-6E8A-4147-A177-3AD203B41FA5}">
                      <a16:colId xmlns:a16="http://schemas.microsoft.com/office/drawing/2014/main" val="950607362"/>
                    </a:ext>
                  </a:extLst>
                </a:gridCol>
                <a:gridCol w="246888">
                  <a:extLst>
                    <a:ext uri="{9D8B030D-6E8A-4147-A177-3AD203B41FA5}">
                      <a16:colId xmlns:a16="http://schemas.microsoft.com/office/drawing/2014/main" val="1260355147"/>
                    </a:ext>
                  </a:extLst>
                </a:gridCol>
                <a:gridCol w="658368">
                  <a:extLst>
                    <a:ext uri="{9D8B030D-6E8A-4147-A177-3AD203B41FA5}">
                      <a16:colId xmlns:a16="http://schemas.microsoft.com/office/drawing/2014/main" val="3071013530"/>
                    </a:ext>
                  </a:extLst>
                </a:gridCol>
                <a:gridCol w="576072">
                  <a:extLst>
                    <a:ext uri="{9D8B030D-6E8A-4147-A177-3AD203B41FA5}">
                      <a16:colId xmlns:a16="http://schemas.microsoft.com/office/drawing/2014/main" val="821994557"/>
                    </a:ext>
                  </a:extLst>
                </a:gridCol>
                <a:gridCol w="576072">
                  <a:extLst>
                    <a:ext uri="{9D8B030D-6E8A-4147-A177-3AD203B41FA5}">
                      <a16:colId xmlns:a16="http://schemas.microsoft.com/office/drawing/2014/main" val="1435034775"/>
                    </a:ext>
                  </a:extLst>
                </a:gridCol>
                <a:gridCol w="411480">
                  <a:extLst>
                    <a:ext uri="{9D8B030D-6E8A-4147-A177-3AD203B41FA5}">
                      <a16:colId xmlns:a16="http://schemas.microsoft.com/office/drawing/2014/main" val="731062896"/>
                    </a:ext>
                  </a:extLst>
                </a:gridCol>
                <a:gridCol w="658368">
                  <a:extLst>
                    <a:ext uri="{9D8B030D-6E8A-4147-A177-3AD203B41FA5}">
                      <a16:colId xmlns:a16="http://schemas.microsoft.com/office/drawing/2014/main" val="909216665"/>
                    </a:ext>
                  </a:extLst>
                </a:gridCol>
                <a:gridCol w="329184">
                  <a:extLst>
                    <a:ext uri="{9D8B030D-6E8A-4147-A177-3AD203B41FA5}">
                      <a16:colId xmlns:a16="http://schemas.microsoft.com/office/drawing/2014/main" val="2018795071"/>
                    </a:ext>
                  </a:extLst>
                </a:gridCol>
                <a:gridCol w="493776">
                  <a:extLst>
                    <a:ext uri="{9D8B030D-6E8A-4147-A177-3AD203B41FA5}">
                      <a16:colId xmlns:a16="http://schemas.microsoft.com/office/drawing/2014/main" val="2618605581"/>
                    </a:ext>
                  </a:extLst>
                </a:gridCol>
                <a:gridCol w="329184">
                  <a:extLst>
                    <a:ext uri="{9D8B030D-6E8A-4147-A177-3AD203B41FA5}">
                      <a16:colId xmlns:a16="http://schemas.microsoft.com/office/drawing/2014/main" val="28352922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Länge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Wiedergabe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Crossposted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Owned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extLst>
                  <a:ext uri="{0D108BD9-81ED-4DB2-BD59-A6C34878D82A}">
                    <a16:rowId xmlns:a16="http://schemas.microsoft.com/office/drawing/2014/main" val="8886335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3 - 2019-01-29 14:19:12 </a:t>
                      </a:r>
                      <a:r>
                        <a:rPr kumimoji="0" lang="de-DE" sz="1000" b="0" i="0" u="none" strike="noStrike" kern="1200" cap="none" spc="0" normalizeH="0" baseline="0" noProof="0">
                          <a:ln>
                            <a:noFill/>
                          </a:ln>
                          <a:solidFill>
                            <a:prstClr val="black"/>
                          </a:solidFill>
                          <a:effectLst/>
                          <a:uLnTx/>
                          <a:uFillTx/>
                          <a:latin typeface="+mn-lt"/>
                          <a:ea typeface="+mn-ea"/>
                          <a:cs typeface="+mn-cs"/>
                        </a:rPr>
                        <a:t> 
 Der Wehrbeauftragte hat den Bundeswehr-Jahresbericht vorgestellt. Zu wenig Ausrüstung, kaputte Panzer und Flugzeuge, fehlendes Personal. Dafür macht die Bundeswehr richtig gute Imagefilme!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185549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391913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45949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270687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75276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816751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2396</a:t>
                      </a:r>
                    </a:p>
                  </a:txBody>
                  <a:tcPr/>
                </a:tc>
                <a:extLst>
                  <a:ext uri="{0D108BD9-81ED-4DB2-BD59-A6C34878D82A}">
                    <a16:rowId xmlns:a16="http://schemas.microsoft.com/office/drawing/2014/main" val="40289331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3 - 2019-01-25 10:52:35 </a:t>
                      </a:r>
                      <a:r>
                        <a:rPr kumimoji="0" lang="de-DE" sz="1000" b="0" i="0" u="none" strike="noStrike" kern="1200" cap="none" spc="0" normalizeH="0" baseline="0" noProof="0">
                          <a:ln>
                            <a:noFill/>
                          </a:ln>
                          <a:solidFill>
                            <a:prstClr val="black"/>
                          </a:solidFill>
                          <a:effectLst/>
                          <a:uLnTx/>
                          <a:uFillTx/>
                          <a:latin typeface="+mn-lt"/>
                          <a:ea typeface="+mn-ea"/>
                          <a:cs typeface="+mn-cs"/>
                        </a:rPr>
                        <a:t> 
 Ein Ort ohne Frauenparkplätze!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152901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267430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169060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98367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613971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1720</a:t>
                      </a:r>
                    </a:p>
                  </a:txBody>
                  <a:tcPr/>
                </a:tc>
                <a:extLst>
                  <a:ext uri="{0D108BD9-81ED-4DB2-BD59-A6C34878D82A}">
                    <a16:rowId xmlns:a16="http://schemas.microsoft.com/office/drawing/2014/main" val="10566813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3 - 2019-01-10 12:30:31 </a:t>
                      </a:r>
                      <a:r>
                        <a:rPr kumimoji="0" lang="de-DE" sz="1000" b="0" i="0" u="none" strike="noStrike" kern="1200" cap="none" spc="0" normalizeH="0" baseline="0" noProof="0">
                          <a:ln>
                            <a:noFill/>
                          </a:ln>
                          <a:solidFill>
                            <a:prstClr val="black"/>
                          </a:solidFill>
                          <a:effectLst/>
                          <a:uLnTx/>
                          <a:uFillTx/>
                          <a:latin typeface="+mn-lt"/>
                          <a:ea typeface="+mn-ea"/>
                          <a:cs typeface="+mn-cs"/>
                        </a:rPr>
                        <a:t> 
 Das Brexit-Chaos nachvollziehbar erklärt: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147426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334864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21063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233099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80702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732494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2631</a:t>
                      </a:r>
                    </a:p>
                  </a:txBody>
                  <a:tcPr/>
                </a:tc>
                <a:extLst>
                  <a:ext uri="{0D108BD9-81ED-4DB2-BD59-A6C34878D82A}">
                    <a16:rowId xmlns:a16="http://schemas.microsoft.com/office/drawing/2014/main" val="37878926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3 - 2019-01-30 09:56:40 </a:t>
                      </a:r>
                      <a:r>
                        <a:rPr kumimoji="0" lang="de-DE" sz="1000" b="0" i="0" u="none" strike="noStrike" kern="1200" cap="none" spc="0" normalizeH="0" baseline="0" noProof="0">
                          <a:ln>
                            <a:noFill/>
                          </a:ln>
                          <a:solidFill>
                            <a:prstClr val="black"/>
                          </a:solidFill>
                          <a:effectLst/>
                          <a:uLnTx/>
                          <a:uFillTx/>
                          <a:latin typeface="+mn-lt"/>
                          <a:ea typeface="+mn-ea"/>
                          <a:cs typeface="+mn-cs"/>
                        </a:rPr>
                        <a:t> 
 Britischer Abgang: Immer wieder verkünden, dass man geht, dann aber trotzdem bleiben.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147426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334864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21063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233099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80702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732494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2631</a:t>
                      </a:r>
                    </a:p>
                  </a:txBody>
                  <a:tcPr/>
                </a:tc>
                <a:extLst>
                  <a:ext uri="{0D108BD9-81ED-4DB2-BD59-A6C34878D82A}">
                    <a16:rowId xmlns:a16="http://schemas.microsoft.com/office/drawing/2014/main" val="3490411912"/>
                  </a:ext>
                </a:extLst>
              </a:tr>
            </a:tbl>
          </a:graphicData>
        </a:graphic>
      </p:graphicFrame>
      <p:sp>
        <p:nvSpPr>
          <p:cNvPr id="4" name="Text Placeholder 3">
            <a:extLst>
              <a:ext uri="{FF2B5EF4-FFF2-40B4-BE49-F238E27FC236}">
                <a16:creationId xmlns:a16="http://schemas.microsoft.com/office/drawing/2014/main" id="{74C4A154-D98A-413E-A706-AD830CF9FC79}"/>
              </a:ext>
            </a:extLst>
          </p:cNvPr>
          <p:cNvSpPr>
            <a:spLocks noGrp="1"/>
          </p:cNvSpPr>
          <p:nvPr>
            <p:ph type="body" sz="quarter" idx="14"/>
          </p:nvPr>
        </p:nvSpPr>
        <p:spPr/>
        <p:txBody>
          <a:bodyPr/>
          <a:lstStyle/>
          <a:p>
            <a:r>
              <a:rPr lang="en-US"/>
              <a:t>01.01.2019 - 31.01.2019</a:t>
            </a:r>
          </a:p>
        </p:txBody>
      </p:sp>
    </p:spTree>
    <p:extLst>
      <p:ext uri="{BB962C8B-B14F-4D97-AF65-F5344CB8AC3E}">
        <p14:creationId xmlns:p14="http://schemas.microsoft.com/office/powerpoint/2010/main" val="118539673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32E7DD-BEE5-4753-B1E0-D4C5D3218077}"/>
              </a:ext>
            </a:extLst>
          </p:cNvPr>
          <p:cNvSpPr>
            <a:spLocks noGrp="1"/>
          </p:cNvSpPr>
          <p:nvPr>
            <p:ph type="title"/>
          </p:nvPr>
        </p:nvSpPr>
        <p:spPr/>
        <p:txBody>
          <a:bodyPr/>
          <a:lstStyle/>
          <a:p>
            <a:r>
              <a:rPr lang="en-US"/>
              <a:t>Facebook Eigene Videos - Crossposts (nur Ersteller) - Export  | extra 3 - 5 of 6</a:t>
            </a:r>
          </a:p>
        </p:txBody>
      </p:sp>
      <p:graphicFrame>
        <p:nvGraphicFramePr>
          <p:cNvPr id="5" name="Table Placeholder 4">
            <a:extLst>
              <a:ext uri="{FF2B5EF4-FFF2-40B4-BE49-F238E27FC236}">
                <a16:creationId xmlns:a16="http://schemas.microsoft.com/office/drawing/2014/main" id="{4681132A-B8F9-41D9-B9C3-1A3F2DE845A2}"/>
              </a:ext>
            </a:extLst>
          </p:cNvPr>
          <p:cNvGraphicFramePr>
            <a:graphicFrameLocks noGrp="1"/>
          </p:cNvGraphicFramePr>
          <p:nvPr>
            <p:ph type="tbl" sz="quarter" idx="13"/>
            <p:extLst>
              <p:ext uri="{D42A27DB-BD31-4B8C-83A1-F6EECF244321}">
                <p14:modId xmlns:p14="http://schemas.microsoft.com/office/powerpoint/2010/main" val="23077903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1">
                  <a:extLst>
                    <a:ext uri="{9D8B030D-6E8A-4147-A177-3AD203B41FA5}">
                      <a16:colId xmlns:a16="http://schemas.microsoft.com/office/drawing/2014/main" val="3243747690"/>
                    </a:ext>
                  </a:extLst>
                </a:gridCol>
                <a:gridCol w="493776">
                  <a:extLst>
                    <a:ext uri="{9D8B030D-6E8A-4147-A177-3AD203B41FA5}">
                      <a16:colId xmlns:a16="http://schemas.microsoft.com/office/drawing/2014/main" val="1299893609"/>
                    </a:ext>
                  </a:extLst>
                </a:gridCol>
                <a:gridCol w="411480">
                  <a:extLst>
                    <a:ext uri="{9D8B030D-6E8A-4147-A177-3AD203B41FA5}">
                      <a16:colId xmlns:a16="http://schemas.microsoft.com/office/drawing/2014/main" val="3247183503"/>
                    </a:ext>
                  </a:extLst>
                </a:gridCol>
                <a:gridCol w="411480">
                  <a:extLst>
                    <a:ext uri="{9D8B030D-6E8A-4147-A177-3AD203B41FA5}">
                      <a16:colId xmlns:a16="http://schemas.microsoft.com/office/drawing/2014/main" val="3571764792"/>
                    </a:ext>
                  </a:extLst>
                </a:gridCol>
                <a:gridCol w="246888">
                  <a:extLst>
                    <a:ext uri="{9D8B030D-6E8A-4147-A177-3AD203B41FA5}">
                      <a16:colId xmlns:a16="http://schemas.microsoft.com/office/drawing/2014/main" val="1555158300"/>
                    </a:ext>
                  </a:extLst>
                </a:gridCol>
                <a:gridCol w="658368">
                  <a:extLst>
                    <a:ext uri="{9D8B030D-6E8A-4147-A177-3AD203B41FA5}">
                      <a16:colId xmlns:a16="http://schemas.microsoft.com/office/drawing/2014/main" val="418584803"/>
                    </a:ext>
                  </a:extLst>
                </a:gridCol>
                <a:gridCol w="576072">
                  <a:extLst>
                    <a:ext uri="{9D8B030D-6E8A-4147-A177-3AD203B41FA5}">
                      <a16:colId xmlns:a16="http://schemas.microsoft.com/office/drawing/2014/main" val="4075614058"/>
                    </a:ext>
                  </a:extLst>
                </a:gridCol>
                <a:gridCol w="576072">
                  <a:extLst>
                    <a:ext uri="{9D8B030D-6E8A-4147-A177-3AD203B41FA5}">
                      <a16:colId xmlns:a16="http://schemas.microsoft.com/office/drawing/2014/main" val="2768021425"/>
                    </a:ext>
                  </a:extLst>
                </a:gridCol>
                <a:gridCol w="411480">
                  <a:extLst>
                    <a:ext uri="{9D8B030D-6E8A-4147-A177-3AD203B41FA5}">
                      <a16:colId xmlns:a16="http://schemas.microsoft.com/office/drawing/2014/main" val="366824179"/>
                    </a:ext>
                  </a:extLst>
                </a:gridCol>
                <a:gridCol w="658368">
                  <a:extLst>
                    <a:ext uri="{9D8B030D-6E8A-4147-A177-3AD203B41FA5}">
                      <a16:colId xmlns:a16="http://schemas.microsoft.com/office/drawing/2014/main" val="1080714687"/>
                    </a:ext>
                  </a:extLst>
                </a:gridCol>
                <a:gridCol w="329184">
                  <a:extLst>
                    <a:ext uri="{9D8B030D-6E8A-4147-A177-3AD203B41FA5}">
                      <a16:colId xmlns:a16="http://schemas.microsoft.com/office/drawing/2014/main" val="1479819937"/>
                    </a:ext>
                  </a:extLst>
                </a:gridCol>
                <a:gridCol w="493776">
                  <a:extLst>
                    <a:ext uri="{9D8B030D-6E8A-4147-A177-3AD203B41FA5}">
                      <a16:colId xmlns:a16="http://schemas.microsoft.com/office/drawing/2014/main" val="3779348897"/>
                    </a:ext>
                  </a:extLst>
                </a:gridCol>
                <a:gridCol w="329184">
                  <a:extLst>
                    <a:ext uri="{9D8B030D-6E8A-4147-A177-3AD203B41FA5}">
                      <a16:colId xmlns:a16="http://schemas.microsoft.com/office/drawing/2014/main" val="36305628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Länge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Wiedergabe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Crossposted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Owned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extLst>
                  <a:ext uri="{0D108BD9-81ED-4DB2-BD59-A6C34878D82A}">
                    <a16:rowId xmlns:a16="http://schemas.microsoft.com/office/drawing/2014/main" val="37073469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3 - 2019-01-22 08:47:36 </a:t>
                      </a:r>
                      <a:r>
                        <a:rPr kumimoji="0" lang="de-DE" sz="1000" b="0" i="0" u="none" strike="noStrike" kern="1200" cap="none" spc="0" normalizeH="0" baseline="0" noProof="0">
                          <a:ln>
                            <a:noFill/>
                          </a:ln>
                          <a:solidFill>
                            <a:prstClr val="black"/>
                          </a:solidFill>
                          <a:effectLst/>
                          <a:uLnTx/>
                          <a:uFillTx/>
                          <a:latin typeface="+mn-lt"/>
                          <a:ea typeface="+mn-ea"/>
                          <a:cs typeface="+mn-cs"/>
                        </a:rPr>
                        <a:t> 
 Konzerne zahlen zu wenig Steuern in der EU: 
Der gesetzliche Steuersatz für Unternehmen liegt in Deutschland bei 30%, tatsächlich zahlten multinationale Konzerne nur 20%. In Luxemburg waren es sogar zwei statt 29%. Auch in Sachen Digitalsteuer herrscht Stillstand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99795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220906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200017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20795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391584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873</a:t>
                      </a:r>
                    </a:p>
                  </a:txBody>
                  <a:tcPr/>
                </a:tc>
                <a:extLst>
                  <a:ext uri="{0D108BD9-81ED-4DB2-BD59-A6C34878D82A}">
                    <a16:rowId xmlns:a16="http://schemas.microsoft.com/office/drawing/2014/main" val="17734307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3 - 2019-01-31 12:07:22 </a:t>
                      </a:r>
                      <a:r>
                        <a:rPr kumimoji="0" lang="de-DE" sz="1000" b="0" i="0" u="none" strike="noStrike" kern="1200" cap="none" spc="0" normalizeH="0" baseline="0" noProof="0">
                          <a:ln>
                            <a:noFill/>
                          </a:ln>
                          <a:solidFill>
                            <a:prstClr val="black"/>
                          </a:solidFill>
                          <a:effectLst/>
                          <a:uLnTx/>
                          <a:uFillTx/>
                          <a:latin typeface="+mn-lt"/>
                          <a:ea typeface="+mn-ea"/>
                          <a:cs typeface="+mn-cs"/>
                        </a:rPr>
                        <a:t> 
 Urlaubsbuchung? Nur online und nachdem man die Bewertungen auf ALLEN Vergleichsportalen gecheckt hat. Gibt es eigentlich schon Vergleichsportale für Vergleichsportale?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96712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203203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118222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75122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561911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1047</a:t>
                      </a:r>
                    </a:p>
                  </a:txBody>
                  <a:tcPr/>
                </a:tc>
                <a:extLst>
                  <a:ext uri="{0D108BD9-81ED-4DB2-BD59-A6C34878D82A}">
                    <a16:rowId xmlns:a16="http://schemas.microsoft.com/office/drawing/2014/main" val="1283779942"/>
                  </a:ext>
                </a:extLst>
              </a:tr>
            </a:tbl>
          </a:graphicData>
        </a:graphic>
      </p:graphicFrame>
      <p:sp>
        <p:nvSpPr>
          <p:cNvPr id="4" name="Text Placeholder 3">
            <a:extLst>
              <a:ext uri="{FF2B5EF4-FFF2-40B4-BE49-F238E27FC236}">
                <a16:creationId xmlns:a16="http://schemas.microsoft.com/office/drawing/2014/main" id="{F2C4F8D1-00A0-4269-9AF5-6EED772D9762}"/>
              </a:ext>
            </a:extLst>
          </p:cNvPr>
          <p:cNvSpPr>
            <a:spLocks noGrp="1"/>
          </p:cNvSpPr>
          <p:nvPr>
            <p:ph type="body" sz="quarter" idx="14"/>
          </p:nvPr>
        </p:nvSpPr>
        <p:spPr/>
        <p:txBody>
          <a:bodyPr/>
          <a:lstStyle/>
          <a:p>
            <a:r>
              <a:rPr lang="en-US"/>
              <a:t>01.01.2019 - 31.01.2019</a:t>
            </a:r>
          </a:p>
        </p:txBody>
      </p:sp>
    </p:spTree>
    <p:extLst>
      <p:ext uri="{BB962C8B-B14F-4D97-AF65-F5344CB8AC3E}">
        <p14:creationId xmlns:p14="http://schemas.microsoft.com/office/powerpoint/2010/main" val="146096335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AF0F85-863C-4CFF-BA66-9674D10A09A8}"/>
              </a:ext>
            </a:extLst>
          </p:cNvPr>
          <p:cNvSpPr>
            <a:spLocks noGrp="1"/>
          </p:cNvSpPr>
          <p:nvPr>
            <p:ph type="title"/>
          </p:nvPr>
        </p:nvSpPr>
        <p:spPr/>
        <p:txBody>
          <a:bodyPr/>
          <a:lstStyle/>
          <a:p>
            <a:r>
              <a:rPr lang="en-US"/>
              <a:t>Facebook Eigene Videos - Crossposts (nur Ersteller) - Export  | extra 3 - 6 of 6</a:t>
            </a:r>
          </a:p>
        </p:txBody>
      </p:sp>
      <p:graphicFrame>
        <p:nvGraphicFramePr>
          <p:cNvPr id="5" name="Table Placeholder 4">
            <a:extLst>
              <a:ext uri="{FF2B5EF4-FFF2-40B4-BE49-F238E27FC236}">
                <a16:creationId xmlns:a16="http://schemas.microsoft.com/office/drawing/2014/main" id="{9E928647-BA6E-43C7-A834-7EC762C7C170}"/>
              </a:ext>
            </a:extLst>
          </p:cNvPr>
          <p:cNvGraphicFramePr>
            <a:graphicFrameLocks noGrp="1"/>
          </p:cNvGraphicFramePr>
          <p:nvPr>
            <p:ph type="tbl" sz="quarter" idx="13"/>
            <p:extLst>
              <p:ext uri="{D42A27DB-BD31-4B8C-83A1-F6EECF244321}">
                <p14:modId xmlns:p14="http://schemas.microsoft.com/office/powerpoint/2010/main" val="18045938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1">
                  <a:extLst>
                    <a:ext uri="{9D8B030D-6E8A-4147-A177-3AD203B41FA5}">
                      <a16:colId xmlns:a16="http://schemas.microsoft.com/office/drawing/2014/main" val="2390436039"/>
                    </a:ext>
                  </a:extLst>
                </a:gridCol>
                <a:gridCol w="493776">
                  <a:extLst>
                    <a:ext uri="{9D8B030D-6E8A-4147-A177-3AD203B41FA5}">
                      <a16:colId xmlns:a16="http://schemas.microsoft.com/office/drawing/2014/main" val="4044155023"/>
                    </a:ext>
                  </a:extLst>
                </a:gridCol>
                <a:gridCol w="411480">
                  <a:extLst>
                    <a:ext uri="{9D8B030D-6E8A-4147-A177-3AD203B41FA5}">
                      <a16:colId xmlns:a16="http://schemas.microsoft.com/office/drawing/2014/main" val="2590232626"/>
                    </a:ext>
                  </a:extLst>
                </a:gridCol>
                <a:gridCol w="411480">
                  <a:extLst>
                    <a:ext uri="{9D8B030D-6E8A-4147-A177-3AD203B41FA5}">
                      <a16:colId xmlns:a16="http://schemas.microsoft.com/office/drawing/2014/main" val="3211801815"/>
                    </a:ext>
                  </a:extLst>
                </a:gridCol>
                <a:gridCol w="246888">
                  <a:extLst>
                    <a:ext uri="{9D8B030D-6E8A-4147-A177-3AD203B41FA5}">
                      <a16:colId xmlns:a16="http://schemas.microsoft.com/office/drawing/2014/main" val="1767591004"/>
                    </a:ext>
                  </a:extLst>
                </a:gridCol>
                <a:gridCol w="658368">
                  <a:extLst>
                    <a:ext uri="{9D8B030D-6E8A-4147-A177-3AD203B41FA5}">
                      <a16:colId xmlns:a16="http://schemas.microsoft.com/office/drawing/2014/main" val="3627079357"/>
                    </a:ext>
                  </a:extLst>
                </a:gridCol>
                <a:gridCol w="576072">
                  <a:extLst>
                    <a:ext uri="{9D8B030D-6E8A-4147-A177-3AD203B41FA5}">
                      <a16:colId xmlns:a16="http://schemas.microsoft.com/office/drawing/2014/main" val="3951820547"/>
                    </a:ext>
                  </a:extLst>
                </a:gridCol>
                <a:gridCol w="576072">
                  <a:extLst>
                    <a:ext uri="{9D8B030D-6E8A-4147-A177-3AD203B41FA5}">
                      <a16:colId xmlns:a16="http://schemas.microsoft.com/office/drawing/2014/main" val="3322383211"/>
                    </a:ext>
                  </a:extLst>
                </a:gridCol>
                <a:gridCol w="411480">
                  <a:extLst>
                    <a:ext uri="{9D8B030D-6E8A-4147-A177-3AD203B41FA5}">
                      <a16:colId xmlns:a16="http://schemas.microsoft.com/office/drawing/2014/main" val="3244077572"/>
                    </a:ext>
                  </a:extLst>
                </a:gridCol>
                <a:gridCol w="658368">
                  <a:extLst>
                    <a:ext uri="{9D8B030D-6E8A-4147-A177-3AD203B41FA5}">
                      <a16:colId xmlns:a16="http://schemas.microsoft.com/office/drawing/2014/main" val="3032400185"/>
                    </a:ext>
                  </a:extLst>
                </a:gridCol>
                <a:gridCol w="329184">
                  <a:extLst>
                    <a:ext uri="{9D8B030D-6E8A-4147-A177-3AD203B41FA5}">
                      <a16:colId xmlns:a16="http://schemas.microsoft.com/office/drawing/2014/main" val="148750157"/>
                    </a:ext>
                  </a:extLst>
                </a:gridCol>
                <a:gridCol w="493776">
                  <a:extLst>
                    <a:ext uri="{9D8B030D-6E8A-4147-A177-3AD203B41FA5}">
                      <a16:colId xmlns:a16="http://schemas.microsoft.com/office/drawing/2014/main" val="1801335998"/>
                    </a:ext>
                  </a:extLst>
                </a:gridCol>
                <a:gridCol w="329184">
                  <a:extLst>
                    <a:ext uri="{9D8B030D-6E8A-4147-A177-3AD203B41FA5}">
                      <a16:colId xmlns:a16="http://schemas.microsoft.com/office/drawing/2014/main" val="7982005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Länge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Wiedergabe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Crossposted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Owned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extLst>
                  <a:ext uri="{0D108BD9-81ED-4DB2-BD59-A6C34878D82A}">
                    <a16:rowId xmlns:a16="http://schemas.microsoft.com/office/drawing/2014/main" val="1951041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3 - 2019-01-10 12:38:49 </a:t>
                      </a:r>
                      <a:r>
                        <a:rPr kumimoji="0" lang="de-DE" sz="1000" b="0" i="0" u="none" strike="noStrike" kern="1200" cap="none" spc="0" normalizeH="0" baseline="0" noProof="0">
                          <a:ln>
                            <a:noFill/>
                          </a:ln>
                          <a:solidFill>
                            <a:prstClr val="black"/>
                          </a:solidFill>
                          <a:effectLst/>
                          <a:uLnTx/>
                          <a:uFillTx/>
                          <a:latin typeface="+mn-lt"/>
                          <a:ea typeface="+mn-ea"/>
                          <a:cs typeface="+mn-cs"/>
                        </a:rPr>
                        <a:t> 
 In der Nordsee hat das Containerschiff MSC Zoe mal eben in einem Sturm 280 Container verloren. Inzwischen wurden die meisten Container auf dem Meeresgrund geortet. Experten sprechen von einem richtigen Container-Dorf unter Wasser. Laut Umweltbundesamt ist nun die größte Gefahr, dass dort in den kommenden Tagen unkontrolliert C- und F-Promis einziehen.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96485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154019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108643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36181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408830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1112</a:t>
                      </a:r>
                    </a:p>
                  </a:txBody>
                  <a:tcPr/>
                </a:tc>
                <a:extLst>
                  <a:ext uri="{0D108BD9-81ED-4DB2-BD59-A6C34878D82A}">
                    <a16:rowId xmlns:a16="http://schemas.microsoft.com/office/drawing/2014/main" val="6899215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3 - 2019-01-10 12:44:53 </a:t>
                      </a:r>
                      <a:r>
                        <a:rPr kumimoji="0" lang="de-DE" sz="1000" b="0" i="0" u="none" strike="noStrike" kern="1200" cap="none" spc="0" normalizeH="0" baseline="0" noProof="0">
                          <a:ln>
                            <a:noFill/>
                          </a:ln>
                          <a:solidFill>
                            <a:prstClr val="black"/>
                          </a:solidFill>
                          <a:effectLst/>
                          <a:uLnTx/>
                          <a:uFillTx/>
                          <a:latin typeface="+mn-lt"/>
                          <a:ea typeface="+mn-ea"/>
                          <a:cs typeface="+mn-cs"/>
                        </a:rPr>
                        <a:t> 
 Mein lieber Horst, es hackt!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40386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102215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90573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311148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339</a:t>
                      </a:r>
                    </a:p>
                  </a:txBody>
                  <a:tcPr/>
                </a:tc>
                <a:extLst>
                  <a:ext uri="{0D108BD9-81ED-4DB2-BD59-A6C34878D82A}">
                    <a16:rowId xmlns:a16="http://schemas.microsoft.com/office/drawing/2014/main" val="41163226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sv-SE" sz="1000" b="1" i="0" u="none" strike="noStrike" kern="1200" cap="none" spc="0" normalizeH="0" baseline="0" noProof="0">
                          <a:ln>
                            <a:noFill/>
                          </a:ln>
                          <a:solidFill>
                            <a:prstClr val="black"/>
                          </a:solidFill>
                          <a:effectLst/>
                          <a:uLnTx/>
                          <a:uFillTx/>
                          <a:latin typeface="+mn-lt"/>
                          <a:ea typeface="+mn-ea"/>
                          <a:cs typeface="+mn-cs"/>
                        </a:rPr>
                        <a:t> Extra 3 - 2019-01-10 12:34:18 </a:t>
                      </a:r>
                      <a:r>
                        <a:rPr kumimoji="0" lang="sv-SE" sz="1000" b="0" i="0" u="none" strike="noStrike" kern="1200" cap="none" spc="0" normalizeH="0" baseline="0" noProof="0">
                          <a:ln>
                            <a:noFill/>
                          </a:ln>
                          <a:solidFill>
                            <a:prstClr val="black"/>
                          </a:solidFill>
                          <a:effectLst/>
                          <a:uLnTx/>
                          <a:uFillTx/>
                          <a:latin typeface="+mn-lt"/>
                          <a:ea typeface="+mn-ea"/>
                          <a:cs typeface="+mn-cs"/>
                        </a:rPr>
                        <a:t> 
 Es hackt!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37149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77947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74573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302955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261</a:t>
                      </a:r>
                    </a:p>
                  </a:txBody>
                  <a:tcPr/>
                </a:tc>
                <a:extLst>
                  <a:ext uri="{0D108BD9-81ED-4DB2-BD59-A6C34878D82A}">
                    <a16:rowId xmlns:a16="http://schemas.microsoft.com/office/drawing/2014/main" val="348544826"/>
                  </a:ext>
                </a:extLst>
              </a:tr>
            </a:tbl>
          </a:graphicData>
        </a:graphic>
      </p:graphicFrame>
      <p:sp>
        <p:nvSpPr>
          <p:cNvPr id="4" name="Text Placeholder 3">
            <a:extLst>
              <a:ext uri="{FF2B5EF4-FFF2-40B4-BE49-F238E27FC236}">
                <a16:creationId xmlns:a16="http://schemas.microsoft.com/office/drawing/2014/main" id="{5CA845F8-FEC9-45B6-BC78-56E370D8E4B6}"/>
              </a:ext>
            </a:extLst>
          </p:cNvPr>
          <p:cNvSpPr>
            <a:spLocks noGrp="1"/>
          </p:cNvSpPr>
          <p:nvPr>
            <p:ph type="body" sz="quarter" idx="14"/>
          </p:nvPr>
        </p:nvSpPr>
        <p:spPr/>
        <p:txBody>
          <a:bodyPr/>
          <a:lstStyle/>
          <a:p>
            <a:r>
              <a:rPr lang="en-US"/>
              <a:t>01.01.2019 - 31.01.2019</a:t>
            </a:r>
          </a:p>
        </p:txBody>
      </p:sp>
    </p:spTree>
    <p:extLst>
      <p:ext uri="{BB962C8B-B14F-4D97-AF65-F5344CB8AC3E}">
        <p14:creationId xmlns:p14="http://schemas.microsoft.com/office/powerpoint/2010/main" val="263870414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D35938-3EEC-43C0-9B16-5D005AC139AB}"/>
              </a:ext>
            </a:extLst>
          </p:cNvPr>
          <p:cNvSpPr>
            <a:spLocks noGrp="1"/>
          </p:cNvSpPr>
          <p:nvPr>
            <p:ph type="title"/>
          </p:nvPr>
        </p:nvSpPr>
        <p:spPr/>
        <p:txBody>
          <a:bodyPr/>
          <a:lstStyle/>
          <a:p>
            <a:r>
              <a:rPr lang="de-DE"/>
              <a:t>Eigene Posts - Videostarts - Profil-bezogene Nutzung | extra 3 - 1 of 5</a:t>
            </a:r>
            <a:endParaRPr lang="en-US"/>
          </a:p>
        </p:txBody>
      </p:sp>
      <p:graphicFrame>
        <p:nvGraphicFramePr>
          <p:cNvPr id="5" name="Table Placeholder 4">
            <a:extLst>
              <a:ext uri="{FF2B5EF4-FFF2-40B4-BE49-F238E27FC236}">
                <a16:creationId xmlns:a16="http://schemas.microsoft.com/office/drawing/2014/main" id="{FB4F8F2B-910A-4749-93B6-BA9A2EEE1833}"/>
              </a:ext>
            </a:extLst>
          </p:cNvPr>
          <p:cNvGraphicFramePr>
            <a:graphicFrameLocks noGrp="1"/>
          </p:cNvGraphicFramePr>
          <p:nvPr>
            <p:ph type="tbl" sz="quarter" idx="13"/>
            <p:extLst>
              <p:ext uri="{D42A27DB-BD31-4B8C-83A1-F6EECF244321}">
                <p14:modId xmlns:p14="http://schemas.microsoft.com/office/powerpoint/2010/main" val="4591519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4110354192"/>
                    </a:ext>
                  </a:extLst>
                </a:gridCol>
                <a:gridCol w="822960">
                  <a:extLst>
                    <a:ext uri="{9D8B030D-6E8A-4147-A177-3AD203B41FA5}">
                      <a16:colId xmlns:a16="http://schemas.microsoft.com/office/drawing/2014/main" val="412365010"/>
                    </a:ext>
                  </a:extLst>
                </a:gridCol>
                <a:gridCol w="822960">
                  <a:extLst>
                    <a:ext uri="{9D8B030D-6E8A-4147-A177-3AD203B41FA5}">
                      <a16:colId xmlns:a16="http://schemas.microsoft.com/office/drawing/2014/main" val="2985605193"/>
                    </a:ext>
                  </a:extLst>
                </a:gridCol>
                <a:gridCol w="822960">
                  <a:extLst>
                    <a:ext uri="{9D8B030D-6E8A-4147-A177-3AD203B41FA5}">
                      <a16:colId xmlns:a16="http://schemas.microsoft.com/office/drawing/2014/main" val="3520680758"/>
                    </a:ext>
                  </a:extLst>
                </a:gridCol>
                <a:gridCol w="822960">
                  <a:extLst>
                    <a:ext uri="{9D8B030D-6E8A-4147-A177-3AD203B41FA5}">
                      <a16:colId xmlns:a16="http://schemas.microsoft.com/office/drawing/2014/main" val="3057923229"/>
                    </a:ext>
                  </a:extLst>
                </a:gridCol>
                <a:gridCol w="822960">
                  <a:extLst>
                    <a:ext uri="{9D8B030D-6E8A-4147-A177-3AD203B41FA5}">
                      <a16:colId xmlns:a16="http://schemas.microsoft.com/office/drawing/2014/main" val="586129686"/>
                    </a:ext>
                  </a:extLst>
                </a:gridCol>
                <a:gridCol w="822960">
                  <a:extLst>
                    <a:ext uri="{9D8B030D-6E8A-4147-A177-3AD203B41FA5}">
                      <a16:colId xmlns:a16="http://schemas.microsoft.com/office/drawing/2014/main" val="3657424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Videostarts ab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Videostarts ab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Wiedergabe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Videolänge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abgelaufen?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Crossposted Video?</a:t>
                      </a:r>
                    </a:p>
                  </a:txBody>
                  <a:tcPr/>
                </a:tc>
                <a:extLst>
                  <a:ext uri="{0D108BD9-81ED-4DB2-BD59-A6C34878D82A}">
                    <a16:rowId xmlns:a16="http://schemas.microsoft.com/office/drawing/2014/main" val="4892379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3 - 2019-01-10 13:09:17 </a:t>
                      </a:r>
                      <a:r>
                        <a:rPr kumimoji="0" lang="de-DE" sz="1000" b="0" i="0" u="none" strike="noStrike" kern="1200" cap="none" spc="0" normalizeH="0" baseline="0" noProof="0">
                          <a:ln>
                            <a:noFill/>
                          </a:ln>
                          <a:solidFill>
                            <a:prstClr val="black"/>
                          </a:solidFill>
                          <a:effectLst/>
                          <a:uLnTx/>
                          <a:uFillTx/>
                          <a:latin typeface="+mn-lt"/>
                          <a:ea typeface="+mn-ea"/>
                          <a:cs typeface="+mn-cs"/>
                        </a:rPr>
                        <a:t> 
 Brennpunkt zum Schneechaos? Können wir auch.
#AlleJahrewieder #Oldiebutgoldie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605623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315397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0827488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Extra 3 - 2019-01-15 10:05:06 </a:t>
                      </a:r>
                      <a:r>
                        <a:rPr kumimoji="0" lang="en-US" sz="1000" b="0" i="0" u="none" strike="noStrike" kern="1200" cap="none" spc="0" normalizeH="0" baseline="0" noProof="0">
                          <a:ln>
                            <a:noFill/>
                          </a:ln>
                          <a:solidFill>
                            <a:prstClr val="black"/>
                          </a:solidFill>
                          <a:effectLst/>
                          <a:uLnTx/>
                          <a:uFillTx/>
                          <a:latin typeface="+mn-lt"/>
                          <a:ea typeface="+mn-ea"/>
                          <a:cs typeface="+mn-cs"/>
                        </a:rPr>
                        <a:t> 
 How to eventually grasp Brexit A special service for our British friends. Enjoy!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441528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237470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8123956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Extra 3 - 2019-01-15 10:05:06 </a:t>
                      </a:r>
                      <a:r>
                        <a:rPr kumimoji="0" lang="en-US" sz="1000" b="0" i="0" u="none" strike="noStrike" kern="1200" cap="none" spc="0" normalizeH="0" baseline="0" noProof="0">
                          <a:ln>
                            <a:noFill/>
                          </a:ln>
                          <a:solidFill>
                            <a:prstClr val="black"/>
                          </a:solidFill>
                          <a:effectLst/>
                          <a:uLnTx/>
                          <a:uFillTx/>
                          <a:latin typeface="+mn-lt"/>
                          <a:ea typeface="+mn-ea"/>
                          <a:cs typeface="+mn-cs"/>
                        </a:rPr>
                        <a:t> 
 How to eventually grasp Brexit A special service for our British friends. Enjoy!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441528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237470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5688450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3 - 2019-01-25 12:48:14 </a:t>
                      </a:r>
                      <a:r>
                        <a:rPr kumimoji="0" lang="de-DE" sz="1000" b="0" i="0" u="none" strike="noStrike" kern="1200" cap="none" spc="0" normalizeH="0" baseline="0" noProof="0">
                          <a:ln>
                            <a:noFill/>
                          </a:ln>
                          <a:solidFill>
                            <a:prstClr val="black"/>
                          </a:solidFill>
                          <a:effectLst/>
                          <a:uLnTx/>
                          <a:uFillTx/>
                          <a:latin typeface="+mn-lt"/>
                          <a:ea typeface="+mn-ea"/>
                          <a:cs typeface="+mn-cs"/>
                        </a:rPr>
                        <a:t> 
 Julia Klöckner hat als Landwirtschafts- und Ernährungsministerin so wenig erreicht, ihr nächster Karriereschritt könnte Verkehrsministerin sein.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388702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205747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2495811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3 - 2019-01-11 10:33:00 </a:t>
                      </a:r>
                      <a:r>
                        <a:rPr kumimoji="0" lang="de-DE" sz="1000" b="0" i="0" u="none" strike="noStrike" kern="1200" cap="none" spc="0" normalizeH="0" baseline="0" noProof="0">
                          <a:ln>
                            <a:noFill/>
                          </a:ln>
                          <a:solidFill>
                            <a:prstClr val="black"/>
                          </a:solidFill>
                          <a:effectLst/>
                          <a:uLnTx/>
                          <a:uFillTx/>
                          <a:latin typeface="+mn-lt"/>
                          <a:ea typeface="+mn-ea"/>
                          <a:cs typeface="+mn-cs"/>
                        </a:rPr>
                        <a:t> 
 Ein Abschiebeknast für € 420.000 im Monat. Für das Geld könnten die 14 Häftlinge pro Nase auch eine Suite für 1000 Euro die Nacht bekommen.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332456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198785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6504722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3 - 2019-01-13 09:20:00 </a:t>
                      </a:r>
                      <a:r>
                        <a:rPr kumimoji="0" lang="de-DE" sz="1000" b="0" i="0" u="none" strike="noStrike" kern="1200" cap="none" spc="0" normalizeH="0" baseline="0" noProof="0">
                          <a:ln>
                            <a:noFill/>
                          </a:ln>
                          <a:solidFill>
                            <a:prstClr val="black"/>
                          </a:solidFill>
                          <a:effectLst/>
                          <a:uLnTx/>
                          <a:uFillTx/>
                          <a:latin typeface="+mn-lt"/>
                          <a:ea typeface="+mn-ea"/>
                          <a:cs typeface="+mn-cs"/>
                        </a:rPr>
                        <a:t> 
 In Deutschland gibt es keine Meinungsfreiheit! Gut, dass das gerade mal wieder jemand nicht aussprechen darf.</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397954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176858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882305405"/>
                  </a:ext>
                </a:extLst>
              </a:tr>
            </a:tbl>
          </a:graphicData>
        </a:graphic>
      </p:graphicFrame>
      <p:sp>
        <p:nvSpPr>
          <p:cNvPr id="4" name="Text Placeholder 3">
            <a:extLst>
              <a:ext uri="{FF2B5EF4-FFF2-40B4-BE49-F238E27FC236}">
                <a16:creationId xmlns:a16="http://schemas.microsoft.com/office/drawing/2014/main" id="{402035DF-DFEC-4303-843D-E016FF7AD3A4}"/>
              </a:ext>
            </a:extLst>
          </p:cNvPr>
          <p:cNvSpPr>
            <a:spLocks noGrp="1"/>
          </p:cNvSpPr>
          <p:nvPr>
            <p:ph type="body" sz="quarter" idx="14"/>
          </p:nvPr>
        </p:nvSpPr>
        <p:spPr/>
        <p:txBody>
          <a:bodyPr/>
          <a:lstStyle/>
          <a:p>
            <a:r>
              <a:rPr lang="en-US"/>
              <a:t>01.01.2019 - 31.01.2019</a:t>
            </a:r>
          </a:p>
        </p:txBody>
      </p:sp>
    </p:spTree>
    <p:extLst>
      <p:ext uri="{BB962C8B-B14F-4D97-AF65-F5344CB8AC3E}">
        <p14:creationId xmlns:p14="http://schemas.microsoft.com/office/powerpoint/2010/main" val="381267490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B819DD-21FA-46EC-9BC7-2D949AC987E9}"/>
              </a:ext>
            </a:extLst>
          </p:cNvPr>
          <p:cNvSpPr>
            <a:spLocks noGrp="1"/>
          </p:cNvSpPr>
          <p:nvPr>
            <p:ph type="title"/>
          </p:nvPr>
        </p:nvSpPr>
        <p:spPr/>
        <p:txBody>
          <a:bodyPr/>
          <a:lstStyle/>
          <a:p>
            <a:r>
              <a:rPr lang="de-DE"/>
              <a:t>Eigene Posts - Videostarts - Profil-bezogene Nutzung | extra 3 - 2 of 5</a:t>
            </a:r>
            <a:endParaRPr lang="en-US"/>
          </a:p>
        </p:txBody>
      </p:sp>
      <p:graphicFrame>
        <p:nvGraphicFramePr>
          <p:cNvPr id="5" name="Table Placeholder 4">
            <a:extLst>
              <a:ext uri="{FF2B5EF4-FFF2-40B4-BE49-F238E27FC236}">
                <a16:creationId xmlns:a16="http://schemas.microsoft.com/office/drawing/2014/main" id="{AA8DD573-6E8B-4D60-A271-280C7B3E5D4C}"/>
              </a:ext>
            </a:extLst>
          </p:cNvPr>
          <p:cNvGraphicFramePr>
            <a:graphicFrameLocks noGrp="1"/>
          </p:cNvGraphicFramePr>
          <p:nvPr>
            <p:ph type="tbl" sz="quarter" idx="13"/>
            <p:extLst>
              <p:ext uri="{D42A27DB-BD31-4B8C-83A1-F6EECF244321}">
                <p14:modId xmlns:p14="http://schemas.microsoft.com/office/powerpoint/2010/main" val="37781475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865849944"/>
                    </a:ext>
                  </a:extLst>
                </a:gridCol>
                <a:gridCol w="822960">
                  <a:extLst>
                    <a:ext uri="{9D8B030D-6E8A-4147-A177-3AD203B41FA5}">
                      <a16:colId xmlns:a16="http://schemas.microsoft.com/office/drawing/2014/main" val="1815577422"/>
                    </a:ext>
                  </a:extLst>
                </a:gridCol>
                <a:gridCol w="822960">
                  <a:extLst>
                    <a:ext uri="{9D8B030D-6E8A-4147-A177-3AD203B41FA5}">
                      <a16:colId xmlns:a16="http://schemas.microsoft.com/office/drawing/2014/main" val="3349755976"/>
                    </a:ext>
                  </a:extLst>
                </a:gridCol>
                <a:gridCol w="822960">
                  <a:extLst>
                    <a:ext uri="{9D8B030D-6E8A-4147-A177-3AD203B41FA5}">
                      <a16:colId xmlns:a16="http://schemas.microsoft.com/office/drawing/2014/main" val="2359618146"/>
                    </a:ext>
                  </a:extLst>
                </a:gridCol>
                <a:gridCol w="822960">
                  <a:extLst>
                    <a:ext uri="{9D8B030D-6E8A-4147-A177-3AD203B41FA5}">
                      <a16:colId xmlns:a16="http://schemas.microsoft.com/office/drawing/2014/main" val="2120832599"/>
                    </a:ext>
                  </a:extLst>
                </a:gridCol>
                <a:gridCol w="822960">
                  <a:extLst>
                    <a:ext uri="{9D8B030D-6E8A-4147-A177-3AD203B41FA5}">
                      <a16:colId xmlns:a16="http://schemas.microsoft.com/office/drawing/2014/main" val="2038202048"/>
                    </a:ext>
                  </a:extLst>
                </a:gridCol>
                <a:gridCol w="822960">
                  <a:extLst>
                    <a:ext uri="{9D8B030D-6E8A-4147-A177-3AD203B41FA5}">
                      <a16:colId xmlns:a16="http://schemas.microsoft.com/office/drawing/2014/main" val="38995427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Videostarts ab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Videostarts ab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Wiedergabe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Videolänge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abgelaufen?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Crossposted Video?</a:t>
                      </a:r>
                    </a:p>
                  </a:txBody>
                  <a:tcPr/>
                </a:tc>
                <a:extLst>
                  <a:ext uri="{0D108BD9-81ED-4DB2-BD59-A6C34878D82A}">
                    <a16:rowId xmlns:a16="http://schemas.microsoft.com/office/drawing/2014/main" val="2261324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3 - 2019-01-28 09:26:28 </a:t>
                      </a:r>
                      <a:r>
                        <a:rPr kumimoji="0" lang="de-DE" sz="1000" b="0" i="0" u="none" strike="noStrike" kern="1200" cap="none" spc="0" normalizeH="0" baseline="0" noProof="0">
                          <a:ln>
                            <a:noFill/>
                          </a:ln>
                          <a:solidFill>
                            <a:prstClr val="black"/>
                          </a:solidFill>
                          <a:effectLst/>
                          <a:uLnTx/>
                          <a:uFillTx/>
                          <a:latin typeface="+mn-lt"/>
                          <a:ea typeface="+mn-ea"/>
                          <a:cs typeface="+mn-cs"/>
                        </a:rPr>
                        <a:t> 
 Altersarmut: Schon jetzt bekommen 8,6 Millionen Menschen in Deutschland eine Rente unter der Grundsicherung. Wovon leben diese Menschen, wenn sie mit ihrem Beruf am Ende sind? Es können doch nicht alle ins Dschungelcamp!</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360432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168783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6451126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3 - 2019-01-20 10:11:00 </a:t>
                      </a:r>
                      <a:r>
                        <a:rPr kumimoji="0" lang="de-DE" sz="1000" b="0" i="0" u="none" strike="noStrike" kern="1200" cap="none" spc="0" normalizeH="0" baseline="0" noProof="0">
                          <a:ln>
                            <a:noFill/>
                          </a:ln>
                          <a:solidFill>
                            <a:prstClr val="black"/>
                          </a:solidFill>
                          <a:effectLst/>
                          <a:uLnTx/>
                          <a:uFillTx/>
                          <a:latin typeface="+mn-lt"/>
                          <a:ea typeface="+mn-ea"/>
                          <a:cs typeface="+mn-cs"/>
                        </a:rPr>
                        <a:t> 
 So sehen also beunruhigende Verkehrsberuhigungsinseln aus!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263180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163260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4529299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3 - 2019-01-09 15:09:37 </a:t>
                      </a:r>
                      <a:r>
                        <a:rPr kumimoji="0" lang="de-DE" sz="1000" b="0" i="0" u="none" strike="noStrike" kern="1200" cap="none" spc="0" normalizeH="0" baseline="0" noProof="0">
                          <a:ln>
                            <a:noFill/>
                          </a:ln>
                          <a:solidFill>
                            <a:prstClr val="black"/>
                          </a:solidFill>
                          <a:effectLst/>
                          <a:uLnTx/>
                          <a:uFillTx/>
                          <a:latin typeface="+mn-lt"/>
                          <a:ea typeface="+mn-ea"/>
                          <a:cs typeface="+mn-cs"/>
                        </a:rPr>
                        <a:t> 
 Ernährungsreport: 80% der Befragten wollen Lebensmittelabfälle reduzieren. Sie müssen dann aber die härteste aller Dschungelprüfungen bestehen! 
Warnung: Mega-eklig!!!!!!!!!!!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296876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163152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1887525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3 - 2019-01-25 09:08:24 </a:t>
                      </a:r>
                      <a:r>
                        <a:rPr kumimoji="0" lang="de-DE" sz="1000" b="0" i="0" u="none" strike="noStrike" kern="1200" cap="none" spc="0" normalizeH="0" baseline="0" noProof="0">
                          <a:ln>
                            <a:noFill/>
                          </a:ln>
                          <a:solidFill>
                            <a:prstClr val="black"/>
                          </a:solidFill>
                          <a:effectLst/>
                          <a:uLnTx/>
                          <a:uFillTx/>
                          <a:latin typeface="+mn-lt"/>
                          <a:ea typeface="+mn-ea"/>
                          <a:cs typeface="+mn-cs"/>
                        </a:rPr>
                        <a:t> 
 Was soll der sinnlose Streit der Wissenschaftler über die richtigen Feinstaub- und Stickoxid-Grenzwerte???
Man muss nur beim Messen etwas kreativer sein!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332503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157073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9616803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3 - 2019-01-25 10:56:41 </a:t>
                      </a:r>
                      <a:r>
                        <a:rPr kumimoji="0" lang="de-DE" sz="1000" b="0" i="0" u="none" strike="noStrike" kern="1200" cap="none" spc="0" normalizeH="0" baseline="0" noProof="0">
                          <a:ln>
                            <a:noFill/>
                          </a:ln>
                          <a:solidFill>
                            <a:prstClr val="black"/>
                          </a:solidFill>
                          <a:effectLst/>
                          <a:uLnTx/>
                          <a:uFillTx/>
                          <a:latin typeface="+mn-lt"/>
                          <a:ea typeface="+mn-ea"/>
                          <a:cs typeface="+mn-cs"/>
                        </a:rPr>
                        <a:t> 
 Ein Ort ohne Frauenparkplätze!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267427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152899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539178438"/>
                  </a:ext>
                </a:extLst>
              </a:tr>
            </a:tbl>
          </a:graphicData>
        </a:graphic>
      </p:graphicFrame>
      <p:sp>
        <p:nvSpPr>
          <p:cNvPr id="4" name="Text Placeholder 3">
            <a:extLst>
              <a:ext uri="{FF2B5EF4-FFF2-40B4-BE49-F238E27FC236}">
                <a16:creationId xmlns:a16="http://schemas.microsoft.com/office/drawing/2014/main" id="{0F7489EB-E95E-430A-88DD-FBE02AC2D911}"/>
              </a:ext>
            </a:extLst>
          </p:cNvPr>
          <p:cNvSpPr>
            <a:spLocks noGrp="1"/>
          </p:cNvSpPr>
          <p:nvPr>
            <p:ph type="body" sz="quarter" idx="14"/>
          </p:nvPr>
        </p:nvSpPr>
        <p:spPr/>
        <p:txBody>
          <a:bodyPr/>
          <a:lstStyle/>
          <a:p>
            <a:r>
              <a:rPr lang="en-US"/>
              <a:t>01.01.2019 - 31.01.2019</a:t>
            </a:r>
          </a:p>
        </p:txBody>
      </p:sp>
    </p:spTree>
    <p:extLst>
      <p:ext uri="{BB962C8B-B14F-4D97-AF65-F5344CB8AC3E}">
        <p14:creationId xmlns:p14="http://schemas.microsoft.com/office/powerpoint/2010/main" val="206803964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E175E6-36A1-474E-8C17-BB6D1886DBDD}"/>
              </a:ext>
            </a:extLst>
          </p:cNvPr>
          <p:cNvSpPr>
            <a:spLocks noGrp="1"/>
          </p:cNvSpPr>
          <p:nvPr>
            <p:ph type="title"/>
          </p:nvPr>
        </p:nvSpPr>
        <p:spPr/>
        <p:txBody>
          <a:bodyPr/>
          <a:lstStyle/>
          <a:p>
            <a:r>
              <a:rPr lang="de-DE"/>
              <a:t>Eigene Posts - Videostarts - Profil-bezogene Nutzung | extra 3 - 3 of 5</a:t>
            </a:r>
            <a:endParaRPr lang="en-US"/>
          </a:p>
        </p:txBody>
      </p:sp>
      <p:graphicFrame>
        <p:nvGraphicFramePr>
          <p:cNvPr id="5" name="Table Placeholder 4">
            <a:extLst>
              <a:ext uri="{FF2B5EF4-FFF2-40B4-BE49-F238E27FC236}">
                <a16:creationId xmlns:a16="http://schemas.microsoft.com/office/drawing/2014/main" id="{E2A1D509-FEE6-4EFF-9190-E578862E4EBE}"/>
              </a:ext>
            </a:extLst>
          </p:cNvPr>
          <p:cNvGraphicFramePr>
            <a:graphicFrameLocks noGrp="1"/>
          </p:cNvGraphicFramePr>
          <p:nvPr>
            <p:ph type="tbl" sz="quarter" idx="13"/>
            <p:extLst>
              <p:ext uri="{D42A27DB-BD31-4B8C-83A1-F6EECF244321}">
                <p14:modId xmlns:p14="http://schemas.microsoft.com/office/powerpoint/2010/main" val="9376748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6301561"/>
                    </a:ext>
                  </a:extLst>
                </a:gridCol>
                <a:gridCol w="822960">
                  <a:extLst>
                    <a:ext uri="{9D8B030D-6E8A-4147-A177-3AD203B41FA5}">
                      <a16:colId xmlns:a16="http://schemas.microsoft.com/office/drawing/2014/main" val="3750603730"/>
                    </a:ext>
                  </a:extLst>
                </a:gridCol>
                <a:gridCol w="822960">
                  <a:extLst>
                    <a:ext uri="{9D8B030D-6E8A-4147-A177-3AD203B41FA5}">
                      <a16:colId xmlns:a16="http://schemas.microsoft.com/office/drawing/2014/main" val="2562936872"/>
                    </a:ext>
                  </a:extLst>
                </a:gridCol>
                <a:gridCol w="822960">
                  <a:extLst>
                    <a:ext uri="{9D8B030D-6E8A-4147-A177-3AD203B41FA5}">
                      <a16:colId xmlns:a16="http://schemas.microsoft.com/office/drawing/2014/main" val="1916136083"/>
                    </a:ext>
                  </a:extLst>
                </a:gridCol>
                <a:gridCol w="822960">
                  <a:extLst>
                    <a:ext uri="{9D8B030D-6E8A-4147-A177-3AD203B41FA5}">
                      <a16:colId xmlns:a16="http://schemas.microsoft.com/office/drawing/2014/main" val="2325873070"/>
                    </a:ext>
                  </a:extLst>
                </a:gridCol>
                <a:gridCol w="822960">
                  <a:extLst>
                    <a:ext uri="{9D8B030D-6E8A-4147-A177-3AD203B41FA5}">
                      <a16:colId xmlns:a16="http://schemas.microsoft.com/office/drawing/2014/main" val="1566628845"/>
                    </a:ext>
                  </a:extLst>
                </a:gridCol>
                <a:gridCol w="822960">
                  <a:extLst>
                    <a:ext uri="{9D8B030D-6E8A-4147-A177-3AD203B41FA5}">
                      <a16:colId xmlns:a16="http://schemas.microsoft.com/office/drawing/2014/main" val="37466677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Videostarts ab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Videostarts ab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Wiedergabe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Videolänge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abgelaufen?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Crossposted Video?</a:t>
                      </a:r>
                    </a:p>
                  </a:txBody>
                  <a:tcPr/>
                </a:tc>
                <a:extLst>
                  <a:ext uri="{0D108BD9-81ED-4DB2-BD59-A6C34878D82A}">
                    <a16:rowId xmlns:a16="http://schemas.microsoft.com/office/drawing/2014/main" val="21639446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3 - 2019-01-18 08:30:00 </a:t>
                      </a:r>
                      <a:r>
                        <a:rPr kumimoji="0" lang="de-DE" sz="1000" b="0" i="0" u="none" strike="noStrike" kern="1200" cap="none" spc="0" normalizeH="0" baseline="0" noProof="0">
                          <a:ln>
                            <a:noFill/>
                          </a:ln>
                          <a:solidFill>
                            <a:prstClr val="black"/>
                          </a:solidFill>
                          <a:effectLst/>
                          <a:uLnTx/>
                          <a:uFillTx/>
                          <a:latin typeface="+mn-lt"/>
                          <a:ea typeface="+mn-ea"/>
                          <a:cs typeface="+mn-cs"/>
                        </a:rPr>
                        <a:t> 
 Ein Kreuzfahrtschiff verbraucht so viel Strom wie eine 90.000-Einwohner-Stadt. Das ist so wie Zwickau. Nur mit mehr Restaurants.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247446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138216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0651899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3 - 2019-01-20 15:56:10 </a:t>
                      </a:r>
                      <a:r>
                        <a:rPr kumimoji="0" lang="de-DE" sz="1000" b="0" i="0" u="none" strike="noStrike" kern="1200" cap="none" spc="0" normalizeH="0" baseline="0" noProof="0">
                          <a:ln>
                            <a:noFill/>
                          </a:ln>
                          <a:solidFill>
                            <a:prstClr val="black"/>
                          </a:solidFill>
                          <a:effectLst/>
                          <a:uLnTx/>
                          <a:uFillTx/>
                          <a:latin typeface="+mn-lt"/>
                          <a:ea typeface="+mn-ea"/>
                          <a:cs typeface="+mn-cs"/>
                        </a:rPr>
                        <a:t> 
 WHO: Impfgegner sind ein offizielles Gesundheitsrisiko. 
Sind Masernpartys dann bald out?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249480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123380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0416755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3 - 2019-01-09 18:00:01 </a:t>
                      </a:r>
                      <a:r>
                        <a:rPr kumimoji="0" lang="de-DE" sz="1000" b="0" i="0" u="none" strike="noStrike" kern="1200" cap="none" spc="0" normalizeH="0" baseline="0" noProof="0">
                          <a:ln>
                            <a:noFill/>
                          </a:ln>
                          <a:solidFill>
                            <a:prstClr val="black"/>
                          </a:solidFill>
                          <a:effectLst/>
                          <a:uLnTx/>
                          <a:uFillTx/>
                          <a:latin typeface="+mn-lt"/>
                          <a:ea typeface="+mn-ea"/>
                          <a:cs typeface="+mn-cs"/>
                        </a:rPr>
                        <a:t> 
 Grünen-Chef Robert Habeck hält Twitter für ein "Instrument der Spaltung" und geht offline. Vielleicht ist er mehr der Instagram-Kuschel-Typ. Und Du so?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223519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120593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0782899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3 - 2019-01-07 12:35:30 </a:t>
                      </a:r>
                      <a:r>
                        <a:rPr kumimoji="0" lang="de-DE" sz="1000" b="0" i="0" u="none" strike="noStrike" kern="1200" cap="none" spc="0" normalizeH="0" baseline="0" noProof="0">
                          <a:ln>
                            <a:noFill/>
                          </a:ln>
                          <a:solidFill>
                            <a:prstClr val="black"/>
                          </a:solidFill>
                          <a:effectLst/>
                          <a:uLnTx/>
                          <a:uFillTx/>
                          <a:latin typeface="+mn-lt"/>
                          <a:ea typeface="+mn-ea"/>
                          <a:cs typeface="+mn-cs"/>
                        </a:rPr>
                        <a:t> 
 Mit diesem Passwort-Tipp bist Du vor jedem Hackerangriff sicher!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172551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118652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2883049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3 - 2019-01-31 13:47:40 </a:t>
                      </a:r>
                      <a:r>
                        <a:rPr kumimoji="0" lang="de-DE" sz="1000" b="0" i="0" u="none" strike="noStrike" kern="1200" cap="none" spc="0" normalizeH="0" baseline="0" noProof="0">
                          <a:ln>
                            <a:noFill/>
                          </a:ln>
                          <a:solidFill>
                            <a:prstClr val="black"/>
                          </a:solidFill>
                          <a:effectLst/>
                          <a:uLnTx/>
                          <a:uFillTx/>
                          <a:latin typeface="+mn-lt"/>
                          <a:ea typeface="+mn-ea"/>
                          <a:cs typeface="+mn-cs"/>
                        </a:rPr>
                        <a:t> 
 Niveaulimbo im Netz</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234015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116998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0879895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3 - 2019-01-24 11:25:24 </a:t>
                      </a:r>
                      <a:r>
                        <a:rPr kumimoji="0" lang="de-DE" sz="1000" b="0" i="0" u="none" strike="noStrike" kern="1200" cap="none" spc="0" normalizeH="0" baseline="0" noProof="0">
                          <a:ln>
                            <a:noFill/>
                          </a:ln>
                          <a:solidFill>
                            <a:prstClr val="black"/>
                          </a:solidFill>
                          <a:effectLst/>
                          <a:uLnTx/>
                          <a:uFillTx/>
                          <a:latin typeface="+mn-lt"/>
                          <a:ea typeface="+mn-ea"/>
                          <a:cs typeface="+mn-cs"/>
                        </a:rPr>
                        <a:t> 
 Gegen Massentierhaltung?
Der Geist ist willig, aber das Fleisch ist billig!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181540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94802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186338795"/>
                  </a:ext>
                </a:extLst>
              </a:tr>
            </a:tbl>
          </a:graphicData>
        </a:graphic>
      </p:graphicFrame>
      <p:sp>
        <p:nvSpPr>
          <p:cNvPr id="4" name="Text Placeholder 3">
            <a:extLst>
              <a:ext uri="{FF2B5EF4-FFF2-40B4-BE49-F238E27FC236}">
                <a16:creationId xmlns:a16="http://schemas.microsoft.com/office/drawing/2014/main" id="{41618FDE-58EF-4ED0-A5E3-D88CFB438270}"/>
              </a:ext>
            </a:extLst>
          </p:cNvPr>
          <p:cNvSpPr>
            <a:spLocks noGrp="1"/>
          </p:cNvSpPr>
          <p:nvPr>
            <p:ph type="body" sz="quarter" idx="14"/>
          </p:nvPr>
        </p:nvSpPr>
        <p:spPr/>
        <p:txBody>
          <a:bodyPr/>
          <a:lstStyle/>
          <a:p>
            <a:r>
              <a:rPr lang="en-US"/>
              <a:t>01.01.2019 - 31.01.2019</a:t>
            </a:r>
          </a:p>
        </p:txBody>
      </p:sp>
    </p:spTree>
    <p:extLst>
      <p:ext uri="{BB962C8B-B14F-4D97-AF65-F5344CB8AC3E}">
        <p14:creationId xmlns:p14="http://schemas.microsoft.com/office/powerpoint/2010/main" val="45974785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C92FF9-9F05-4075-97B0-6497553F73A8}"/>
              </a:ext>
            </a:extLst>
          </p:cNvPr>
          <p:cNvSpPr>
            <a:spLocks noGrp="1"/>
          </p:cNvSpPr>
          <p:nvPr>
            <p:ph type="title"/>
          </p:nvPr>
        </p:nvSpPr>
        <p:spPr/>
        <p:txBody>
          <a:bodyPr/>
          <a:lstStyle/>
          <a:p>
            <a:r>
              <a:rPr lang="de-DE"/>
              <a:t>Eigene Posts - Videostarts - Profil-bezogene Nutzung | extra 3 - 4 of 5</a:t>
            </a:r>
            <a:endParaRPr lang="en-US"/>
          </a:p>
        </p:txBody>
      </p:sp>
      <p:graphicFrame>
        <p:nvGraphicFramePr>
          <p:cNvPr id="5" name="Table Placeholder 4">
            <a:extLst>
              <a:ext uri="{FF2B5EF4-FFF2-40B4-BE49-F238E27FC236}">
                <a16:creationId xmlns:a16="http://schemas.microsoft.com/office/drawing/2014/main" id="{3A37BB80-DF45-4C33-A036-AA909B76391E}"/>
              </a:ext>
            </a:extLst>
          </p:cNvPr>
          <p:cNvGraphicFramePr>
            <a:graphicFrameLocks noGrp="1"/>
          </p:cNvGraphicFramePr>
          <p:nvPr>
            <p:ph type="tbl" sz="quarter" idx="13"/>
            <p:extLst>
              <p:ext uri="{D42A27DB-BD31-4B8C-83A1-F6EECF244321}">
                <p14:modId xmlns:p14="http://schemas.microsoft.com/office/powerpoint/2010/main" val="11598323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4021877142"/>
                    </a:ext>
                  </a:extLst>
                </a:gridCol>
                <a:gridCol w="822960">
                  <a:extLst>
                    <a:ext uri="{9D8B030D-6E8A-4147-A177-3AD203B41FA5}">
                      <a16:colId xmlns:a16="http://schemas.microsoft.com/office/drawing/2014/main" val="1767754877"/>
                    </a:ext>
                  </a:extLst>
                </a:gridCol>
                <a:gridCol w="822960">
                  <a:extLst>
                    <a:ext uri="{9D8B030D-6E8A-4147-A177-3AD203B41FA5}">
                      <a16:colId xmlns:a16="http://schemas.microsoft.com/office/drawing/2014/main" val="2853158211"/>
                    </a:ext>
                  </a:extLst>
                </a:gridCol>
                <a:gridCol w="822960">
                  <a:extLst>
                    <a:ext uri="{9D8B030D-6E8A-4147-A177-3AD203B41FA5}">
                      <a16:colId xmlns:a16="http://schemas.microsoft.com/office/drawing/2014/main" val="4248866953"/>
                    </a:ext>
                  </a:extLst>
                </a:gridCol>
                <a:gridCol w="822960">
                  <a:extLst>
                    <a:ext uri="{9D8B030D-6E8A-4147-A177-3AD203B41FA5}">
                      <a16:colId xmlns:a16="http://schemas.microsoft.com/office/drawing/2014/main" val="3218766838"/>
                    </a:ext>
                  </a:extLst>
                </a:gridCol>
                <a:gridCol w="822960">
                  <a:extLst>
                    <a:ext uri="{9D8B030D-6E8A-4147-A177-3AD203B41FA5}">
                      <a16:colId xmlns:a16="http://schemas.microsoft.com/office/drawing/2014/main" val="3007920553"/>
                    </a:ext>
                  </a:extLst>
                </a:gridCol>
                <a:gridCol w="822960">
                  <a:extLst>
                    <a:ext uri="{9D8B030D-6E8A-4147-A177-3AD203B41FA5}">
                      <a16:colId xmlns:a16="http://schemas.microsoft.com/office/drawing/2014/main" val="1572118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Videostarts ab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Videostarts ab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Wiedergabe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Videolänge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abgelaufen?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Crossposted Video?</a:t>
                      </a:r>
                    </a:p>
                  </a:txBody>
                  <a:tcPr/>
                </a:tc>
                <a:extLst>
                  <a:ext uri="{0D108BD9-81ED-4DB2-BD59-A6C34878D82A}">
                    <a16:rowId xmlns:a16="http://schemas.microsoft.com/office/drawing/2014/main" val="29661346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3 - 2019-01-21 15:59:50 </a:t>
                      </a:r>
                      <a:r>
                        <a:rPr kumimoji="0" lang="de-DE" sz="1000" b="0" i="0" u="none" strike="noStrike" kern="1200" cap="none" spc="0" normalizeH="0" baseline="0" noProof="0">
                          <a:ln>
                            <a:noFill/>
                          </a:ln>
                          <a:solidFill>
                            <a:prstClr val="black"/>
                          </a:solidFill>
                          <a:effectLst/>
                          <a:uLnTx/>
                          <a:uFillTx/>
                          <a:latin typeface="+mn-lt"/>
                          <a:ea typeface="+mn-ea"/>
                          <a:cs typeface="+mn-cs"/>
                        </a:rPr>
                        <a:t> 
 Die Bahnreform läuft in Hochgeschwindigkeit:
"In allen 650 rollenden Bordrestaurants und Bordbistros gibt es seit Kurzem neue Gerichte." 
(Kein Witz. Jedenfalls keiner von uns. Der ist von der Bahn)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169899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94511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1445712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3 - 2019-01-10 15:07:12 </a:t>
                      </a:r>
                      <a:r>
                        <a:rPr kumimoji="0" lang="de-DE" sz="1000" b="0" i="0" u="none" strike="noStrike" kern="1200" cap="none" spc="0" normalizeH="0" baseline="0" noProof="0">
                          <a:ln>
                            <a:noFill/>
                          </a:ln>
                          <a:solidFill>
                            <a:prstClr val="black"/>
                          </a:solidFill>
                          <a:effectLst/>
                          <a:uLnTx/>
                          <a:uFillTx/>
                          <a:latin typeface="+mn-lt"/>
                          <a:ea typeface="+mn-ea"/>
                          <a:cs typeface="+mn-cs"/>
                        </a:rPr>
                        <a:t> 
 In der Nordsee hat das Containerschiff MSC Zoe mal eben in einem Sturm 280 Container verloren. Inzwischen wurden die meisten Container auf dem Meeresgrund geortet. Experten sprechen von einem richtigen Container-Dorf unter Wasser. Laut Umweltbundesamt ist nun die größte Gefahr, dass dort in den kommenden Tagen unkontrolliert C- und F-Promis einziehen.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142363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91189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42228202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3 - 2019-01-16 19:28:44 </a:t>
                      </a:r>
                      <a:r>
                        <a:rPr kumimoji="0" lang="de-DE" sz="1000" b="0" i="0" u="none" strike="noStrike" kern="1200" cap="none" spc="0" normalizeH="0" baseline="0" noProof="0">
                          <a:ln>
                            <a:noFill/>
                          </a:ln>
                          <a:solidFill>
                            <a:prstClr val="black"/>
                          </a:solidFill>
                          <a:effectLst/>
                          <a:uLnTx/>
                          <a:uFillTx/>
                          <a:latin typeface="+mn-lt"/>
                          <a:ea typeface="+mn-ea"/>
                          <a:cs typeface="+mn-cs"/>
                        </a:rPr>
                        <a:t> 
 Unsere Freunde vom Bohemian Browser Ballett haben herausgefunden: Immer mehr Geflüchtete verlassen Deutschland. Der Grund: Ihre Heimat ist schlichtweg attraktiver.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164236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90893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extLst>
                  <a:ext uri="{0D108BD9-81ED-4DB2-BD59-A6C34878D82A}">
                    <a16:rowId xmlns:a16="http://schemas.microsoft.com/office/drawing/2014/main" val="14187098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3 - 2019-01-29 16:01:54 </a:t>
                      </a:r>
                      <a:r>
                        <a:rPr kumimoji="0" lang="de-DE" sz="1000" b="0" i="0" u="none" strike="noStrike" kern="1200" cap="none" spc="0" normalizeH="0" baseline="0" noProof="0">
                          <a:ln>
                            <a:noFill/>
                          </a:ln>
                          <a:solidFill>
                            <a:prstClr val="black"/>
                          </a:solidFill>
                          <a:effectLst/>
                          <a:uLnTx/>
                          <a:uFillTx/>
                          <a:latin typeface="+mn-lt"/>
                          <a:ea typeface="+mn-ea"/>
                          <a:cs typeface="+mn-cs"/>
                        </a:rPr>
                        <a:t> 
 Der Wehrbeauftragte hat den Bundeswehr-Jahresbericht vorgestellt. Zu wenig Ausrüstung, kaputte Panzer und Flugzeuge, fehlendes Personal. Dafür macht die Bundeswehr richtig gute Imagefilme!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187175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88948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490064040"/>
                  </a:ext>
                </a:extLst>
              </a:tr>
            </a:tbl>
          </a:graphicData>
        </a:graphic>
      </p:graphicFrame>
      <p:sp>
        <p:nvSpPr>
          <p:cNvPr id="4" name="Text Placeholder 3">
            <a:extLst>
              <a:ext uri="{FF2B5EF4-FFF2-40B4-BE49-F238E27FC236}">
                <a16:creationId xmlns:a16="http://schemas.microsoft.com/office/drawing/2014/main" id="{679B68B4-57D6-43F3-8B3F-F4D5A2C4F4B4}"/>
              </a:ext>
            </a:extLst>
          </p:cNvPr>
          <p:cNvSpPr>
            <a:spLocks noGrp="1"/>
          </p:cNvSpPr>
          <p:nvPr>
            <p:ph type="body" sz="quarter" idx="14"/>
          </p:nvPr>
        </p:nvSpPr>
        <p:spPr/>
        <p:txBody>
          <a:bodyPr/>
          <a:lstStyle/>
          <a:p>
            <a:r>
              <a:rPr lang="en-US"/>
              <a:t>01.01.2019 - 31.01.2019</a:t>
            </a:r>
          </a:p>
        </p:txBody>
      </p:sp>
    </p:spTree>
    <p:extLst>
      <p:ext uri="{BB962C8B-B14F-4D97-AF65-F5344CB8AC3E}">
        <p14:creationId xmlns:p14="http://schemas.microsoft.com/office/powerpoint/2010/main" val="205150286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831132-08D0-47EB-A952-B9A24ACE0730}"/>
              </a:ext>
            </a:extLst>
          </p:cNvPr>
          <p:cNvSpPr>
            <a:spLocks noGrp="1"/>
          </p:cNvSpPr>
          <p:nvPr>
            <p:ph type="title"/>
          </p:nvPr>
        </p:nvSpPr>
        <p:spPr/>
        <p:txBody>
          <a:bodyPr/>
          <a:lstStyle/>
          <a:p>
            <a:r>
              <a:rPr lang="de-DE"/>
              <a:t>Eigene Posts - Videostarts - Profil-bezogene Nutzung | extra 3 - 5 of 5</a:t>
            </a:r>
            <a:endParaRPr lang="en-US"/>
          </a:p>
        </p:txBody>
      </p:sp>
      <p:graphicFrame>
        <p:nvGraphicFramePr>
          <p:cNvPr id="5" name="Table Placeholder 4">
            <a:extLst>
              <a:ext uri="{FF2B5EF4-FFF2-40B4-BE49-F238E27FC236}">
                <a16:creationId xmlns:a16="http://schemas.microsoft.com/office/drawing/2014/main" id="{3A588342-2EBE-4D05-904F-6211B4659A38}"/>
              </a:ext>
            </a:extLst>
          </p:cNvPr>
          <p:cNvGraphicFramePr>
            <a:graphicFrameLocks noGrp="1"/>
          </p:cNvGraphicFramePr>
          <p:nvPr>
            <p:ph type="tbl" sz="quarter" idx="13"/>
            <p:extLst>
              <p:ext uri="{D42A27DB-BD31-4B8C-83A1-F6EECF244321}">
                <p14:modId xmlns:p14="http://schemas.microsoft.com/office/powerpoint/2010/main" val="9644078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329112253"/>
                    </a:ext>
                  </a:extLst>
                </a:gridCol>
                <a:gridCol w="822960">
                  <a:extLst>
                    <a:ext uri="{9D8B030D-6E8A-4147-A177-3AD203B41FA5}">
                      <a16:colId xmlns:a16="http://schemas.microsoft.com/office/drawing/2014/main" val="1215641944"/>
                    </a:ext>
                  </a:extLst>
                </a:gridCol>
                <a:gridCol w="822960">
                  <a:extLst>
                    <a:ext uri="{9D8B030D-6E8A-4147-A177-3AD203B41FA5}">
                      <a16:colId xmlns:a16="http://schemas.microsoft.com/office/drawing/2014/main" val="151971762"/>
                    </a:ext>
                  </a:extLst>
                </a:gridCol>
                <a:gridCol w="822960">
                  <a:extLst>
                    <a:ext uri="{9D8B030D-6E8A-4147-A177-3AD203B41FA5}">
                      <a16:colId xmlns:a16="http://schemas.microsoft.com/office/drawing/2014/main" val="1429090092"/>
                    </a:ext>
                  </a:extLst>
                </a:gridCol>
                <a:gridCol w="822960">
                  <a:extLst>
                    <a:ext uri="{9D8B030D-6E8A-4147-A177-3AD203B41FA5}">
                      <a16:colId xmlns:a16="http://schemas.microsoft.com/office/drawing/2014/main" val="1426973850"/>
                    </a:ext>
                  </a:extLst>
                </a:gridCol>
                <a:gridCol w="822960">
                  <a:extLst>
                    <a:ext uri="{9D8B030D-6E8A-4147-A177-3AD203B41FA5}">
                      <a16:colId xmlns:a16="http://schemas.microsoft.com/office/drawing/2014/main" val="3316873632"/>
                    </a:ext>
                  </a:extLst>
                </a:gridCol>
                <a:gridCol w="822960">
                  <a:extLst>
                    <a:ext uri="{9D8B030D-6E8A-4147-A177-3AD203B41FA5}">
                      <a16:colId xmlns:a16="http://schemas.microsoft.com/office/drawing/2014/main" val="10105185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Videostarts ab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Videostarts ab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Wiedergabe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Videolänge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abgelaufen?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Crossposted Video?</a:t>
                      </a:r>
                    </a:p>
                  </a:txBody>
                  <a:tcPr/>
                </a:tc>
                <a:extLst>
                  <a:ext uri="{0D108BD9-81ED-4DB2-BD59-A6C34878D82A}">
                    <a16:rowId xmlns:a16="http://schemas.microsoft.com/office/drawing/2014/main" val="25145595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3 - 2019-01-15 09:00:01 </a:t>
                      </a:r>
                      <a:r>
                        <a:rPr kumimoji="0" lang="de-DE" sz="1000" b="0" i="0" u="none" strike="noStrike" kern="1200" cap="none" spc="0" normalizeH="0" baseline="0" noProof="0">
                          <a:ln>
                            <a:noFill/>
                          </a:ln>
                          <a:solidFill>
                            <a:prstClr val="black"/>
                          </a:solidFill>
                          <a:effectLst/>
                          <a:uLnTx/>
                          <a:uFillTx/>
                          <a:latin typeface="+mn-lt"/>
                          <a:ea typeface="+mn-ea"/>
                          <a:cs typeface="+mn-cs"/>
                        </a:rPr>
                        <a:t> 
 Das Brexit-Chaos nachvollziehbar erklärt: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184716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86638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6088001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3 - 2019-01-04 12:43:25 </a:t>
                      </a:r>
                      <a:r>
                        <a:rPr kumimoji="0" lang="de-DE" sz="1000" b="0" i="0" u="none" strike="noStrike" kern="1200" cap="none" spc="0" normalizeH="0" baseline="0" noProof="0">
                          <a:ln>
                            <a:noFill/>
                          </a:ln>
                          <a:solidFill>
                            <a:prstClr val="black"/>
                          </a:solidFill>
                          <a:effectLst/>
                          <a:uLnTx/>
                          <a:uFillTx/>
                          <a:latin typeface="+mn-lt"/>
                          <a:ea typeface="+mn-ea"/>
                          <a:cs typeface="+mn-cs"/>
                        </a:rPr>
                        <a:t> 
 HACKERANGRIFF! Mit dieser Technologie wäre das nie passiert.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165179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85998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5568505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3 - 2019-01-08 10:36:09 </a:t>
                      </a:r>
                      <a:r>
                        <a:rPr kumimoji="0" lang="de-DE" sz="1000" b="0" i="0" u="none" strike="noStrike" kern="1200" cap="none" spc="0" normalizeH="0" baseline="0" noProof="0">
                          <a:ln>
                            <a:noFill/>
                          </a:ln>
                          <a:solidFill>
                            <a:prstClr val="black"/>
                          </a:solidFill>
                          <a:effectLst/>
                          <a:uLnTx/>
                          <a:uFillTx/>
                          <a:latin typeface="+mn-lt"/>
                          <a:ea typeface="+mn-ea"/>
                          <a:cs typeface="+mn-cs"/>
                        </a:rPr>
                        <a:t> 
 Unsere Freunde vom Bohemian Browser Ballett haben ein Bekennervideo zugespielt bekommen. Sind die Behörden so auf die Spur des Hackers gekommen?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184777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80825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extLst>
                  <a:ext uri="{0D108BD9-81ED-4DB2-BD59-A6C34878D82A}">
                    <a16:rowId xmlns:a16="http://schemas.microsoft.com/office/drawing/2014/main" val="18173009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3 - 2019-01-24 13:49:30 </a:t>
                      </a:r>
                      <a:r>
                        <a:rPr kumimoji="0" lang="de-DE" sz="1000" b="0" i="0" u="none" strike="noStrike" kern="1200" cap="none" spc="0" normalizeH="0" baseline="0" noProof="0">
                          <a:ln>
                            <a:noFill/>
                          </a:ln>
                          <a:solidFill>
                            <a:prstClr val="black"/>
                          </a:solidFill>
                          <a:effectLst/>
                          <a:uLnTx/>
                          <a:uFillTx/>
                          <a:latin typeface="+mn-lt"/>
                          <a:ea typeface="+mn-ea"/>
                          <a:cs typeface="+mn-cs"/>
                        </a:rPr>
                        <a:t> 
 Wer nichts wird, wird Wirt. Wer das nicht wird, wird Verkehrsminister.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155863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268040713"/>
                  </a:ext>
                </a:extLst>
              </a:tr>
            </a:tbl>
          </a:graphicData>
        </a:graphic>
      </p:graphicFrame>
      <p:sp>
        <p:nvSpPr>
          <p:cNvPr id="4" name="Text Placeholder 3">
            <a:extLst>
              <a:ext uri="{FF2B5EF4-FFF2-40B4-BE49-F238E27FC236}">
                <a16:creationId xmlns:a16="http://schemas.microsoft.com/office/drawing/2014/main" id="{AA0DD078-68C4-4415-948F-64B0A7892D61}"/>
              </a:ext>
            </a:extLst>
          </p:cNvPr>
          <p:cNvSpPr>
            <a:spLocks noGrp="1"/>
          </p:cNvSpPr>
          <p:nvPr>
            <p:ph type="body" sz="quarter" idx="14"/>
          </p:nvPr>
        </p:nvSpPr>
        <p:spPr/>
        <p:txBody>
          <a:bodyPr/>
          <a:lstStyle/>
          <a:p>
            <a:r>
              <a:rPr lang="en-US"/>
              <a:t>01.01.2019 - 31.01.2019</a:t>
            </a:r>
          </a:p>
        </p:txBody>
      </p:sp>
    </p:spTree>
    <p:extLst>
      <p:ext uri="{BB962C8B-B14F-4D97-AF65-F5344CB8AC3E}">
        <p14:creationId xmlns:p14="http://schemas.microsoft.com/office/powerpoint/2010/main" val="328505714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1261D4-E82C-499B-83A9-F484B200EF3E}"/>
              </a:ext>
            </a:extLst>
          </p:cNvPr>
          <p:cNvSpPr>
            <a:spLocks noGrp="1"/>
          </p:cNvSpPr>
          <p:nvPr>
            <p:ph type="title"/>
          </p:nvPr>
        </p:nvSpPr>
        <p:spPr/>
        <p:txBody>
          <a:bodyPr/>
          <a:lstStyle/>
          <a:p>
            <a:r>
              <a:rPr lang="en-US"/>
              <a:t>Facebook Eigene Videos - Crossposts (ohne Ersteller) - Export | extra 3 - 1 of 7</a:t>
            </a:r>
          </a:p>
        </p:txBody>
      </p:sp>
      <p:graphicFrame>
        <p:nvGraphicFramePr>
          <p:cNvPr id="5" name="Table Placeholder 4">
            <a:extLst>
              <a:ext uri="{FF2B5EF4-FFF2-40B4-BE49-F238E27FC236}">
                <a16:creationId xmlns:a16="http://schemas.microsoft.com/office/drawing/2014/main" id="{F49A6089-E0A0-42FA-A4AF-B34D598352F4}"/>
              </a:ext>
            </a:extLst>
          </p:cNvPr>
          <p:cNvGraphicFramePr>
            <a:graphicFrameLocks noGrp="1"/>
          </p:cNvGraphicFramePr>
          <p:nvPr>
            <p:ph type="tbl" sz="quarter" idx="13"/>
            <p:extLst>
              <p:ext uri="{D42A27DB-BD31-4B8C-83A1-F6EECF244321}">
                <p14:modId xmlns:p14="http://schemas.microsoft.com/office/powerpoint/2010/main" val="14564812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1">
                  <a:extLst>
                    <a:ext uri="{9D8B030D-6E8A-4147-A177-3AD203B41FA5}">
                      <a16:colId xmlns:a16="http://schemas.microsoft.com/office/drawing/2014/main" val="2380748521"/>
                    </a:ext>
                  </a:extLst>
                </a:gridCol>
                <a:gridCol w="493776">
                  <a:extLst>
                    <a:ext uri="{9D8B030D-6E8A-4147-A177-3AD203B41FA5}">
                      <a16:colId xmlns:a16="http://schemas.microsoft.com/office/drawing/2014/main" val="3769827620"/>
                    </a:ext>
                  </a:extLst>
                </a:gridCol>
                <a:gridCol w="411480">
                  <a:extLst>
                    <a:ext uri="{9D8B030D-6E8A-4147-A177-3AD203B41FA5}">
                      <a16:colId xmlns:a16="http://schemas.microsoft.com/office/drawing/2014/main" val="1137834324"/>
                    </a:ext>
                  </a:extLst>
                </a:gridCol>
                <a:gridCol w="411480">
                  <a:extLst>
                    <a:ext uri="{9D8B030D-6E8A-4147-A177-3AD203B41FA5}">
                      <a16:colId xmlns:a16="http://schemas.microsoft.com/office/drawing/2014/main" val="201885831"/>
                    </a:ext>
                  </a:extLst>
                </a:gridCol>
                <a:gridCol w="246888">
                  <a:extLst>
                    <a:ext uri="{9D8B030D-6E8A-4147-A177-3AD203B41FA5}">
                      <a16:colId xmlns:a16="http://schemas.microsoft.com/office/drawing/2014/main" val="438880868"/>
                    </a:ext>
                  </a:extLst>
                </a:gridCol>
                <a:gridCol w="658368">
                  <a:extLst>
                    <a:ext uri="{9D8B030D-6E8A-4147-A177-3AD203B41FA5}">
                      <a16:colId xmlns:a16="http://schemas.microsoft.com/office/drawing/2014/main" val="288497202"/>
                    </a:ext>
                  </a:extLst>
                </a:gridCol>
                <a:gridCol w="576072">
                  <a:extLst>
                    <a:ext uri="{9D8B030D-6E8A-4147-A177-3AD203B41FA5}">
                      <a16:colId xmlns:a16="http://schemas.microsoft.com/office/drawing/2014/main" val="736039129"/>
                    </a:ext>
                  </a:extLst>
                </a:gridCol>
                <a:gridCol w="576072">
                  <a:extLst>
                    <a:ext uri="{9D8B030D-6E8A-4147-A177-3AD203B41FA5}">
                      <a16:colId xmlns:a16="http://schemas.microsoft.com/office/drawing/2014/main" val="1411305340"/>
                    </a:ext>
                  </a:extLst>
                </a:gridCol>
                <a:gridCol w="411480">
                  <a:extLst>
                    <a:ext uri="{9D8B030D-6E8A-4147-A177-3AD203B41FA5}">
                      <a16:colId xmlns:a16="http://schemas.microsoft.com/office/drawing/2014/main" val="3740000194"/>
                    </a:ext>
                  </a:extLst>
                </a:gridCol>
                <a:gridCol w="658368">
                  <a:extLst>
                    <a:ext uri="{9D8B030D-6E8A-4147-A177-3AD203B41FA5}">
                      <a16:colId xmlns:a16="http://schemas.microsoft.com/office/drawing/2014/main" val="3322162262"/>
                    </a:ext>
                  </a:extLst>
                </a:gridCol>
                <a:gridCol w="329184">
                  <a:extLst>
                    <a:ext uri="{9D8B030D-6E8A-4147-A177-3AD203B41FA5}">
                      <a16:colId xmlns:a16="http://schemas.microsoft.com/office/drawing/2014/main" val="664273084"/>
                    </a:ext>
                  </a:extLst>
                </a:gridCol>
                <a:gridCol w="493776">
                  <a:extLst>
                    <a:ext uri="{9D8B030D-6E8A-4147-A177-3AD203B41FA5}">
                      <a16:colId xmlns:a16="http://schemas.microsoft.com/office/drawing/2014/main" val="3796689692"/>
                    </a:ext>
                  </a:extLst>
                </a:gridCol>
                <a:gridCol w="329184">
                  <a:extLst>
                    <a:ext uri="{9D8B030D-6E8A-4147-A177-3AD203B41FA5}">
                      <a16:colId xmlns:a16="http://schemas.microsoft.com/office/drawing/2014/main" val="4247482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Länge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Wiedergabe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Crossposted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Owned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extLst>
                  <a:ext uri="{0D108BD9-81ED-4DB2-BD59-A6C34878D82A}">
                    <a16:rowId xmlns:a16="http://schemas.microsoft.com/office/drawing/2014/main" val="2413734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3 - 2019-01-13 08:20:19 </a:t>
                      </a:r>
                      <a:r>
                        <a:rPr kumimoji="0" lang="de-DE" sz="1000" b="0" i="0" u="none" strike="noStrike" kern="1200" cap="none" spc="0" normalizeH="0" baseline="0" noProof="0">
                          <a:ln>
                            <a:noFill/>
                          </a:ln>
                          <a:solidFill>
                            <a:prstClr val="black"/>
                          </a:solidFill>
                          <a:effectLst/>
                          <a:uLnTx/>
                          <a:uFillTx/>
                          <a:latin typeface="+mn-lt"/>
                          <a:ea typeface="+mn-ea"/>
                          <a:cs typeface="+mn-cs"/>
                        </a:rPr>
                        <a:t> 
 In Deutschland gibt es keine Meinungsfreiheit! Gut, dass das gerade mal wieder jemand nicht aussprechen darf.</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454397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958169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603812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354397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1481623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7913</a:t>
                      </a:r>
                    </a:p>
                  </a:txBody>
                  <a:tcPr/>
                </a:tc>
                <a:extLst>
                  <a:ext uri="{0D108BD9-81ED-4DB2-BD59-A6C34878D82A}">
                    <a16:rowId xmlns:a16="http://schemas.microsoft.com/office/drawing/2014/main" val="25517460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3 - 2019-01-24 11:06:26 </a:t>
                      </a:r>
                      <a:r>
                        <a:rPr kumimoji="0" lang="de-DE" sz="1000" b="0" i="0" u="none" strike="noStrike" kern="1200" cap="none" spc="0" normalizeH="0" baseline="0" noProof="0">
                          <a:ln>
                            <a:noFill/>
                          </a:ln>
                          <a:solidFill>
                            <a:prstClr val="black"/>
                          </a:solidFill>
                          <a:effectLst/>
                          <a:uLnTx/>
                          <a:uFillTx/>
                          <a:latin typeface="+mn-lt"/>
                          <a:ea typeface="+mn-ea"/>
                          <a:cs typeface="+mn-cs"/>
                        </a:rPr>
                        <a:t> 
 Julia Klöckner stellt die Kriterien für das Tierwohllabel vor und hat dabei das Wichtigste vergessen: Verbindlichkeit. Upsi!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296185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574328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310383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263945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960650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5054</a:t>
                      </a:r>
                    </a:p>
                  </a:txBody>
                  <a:tcPr/>
                </a:tc>
                <a:extLst>
                  <a:ext uri="{0D108BD9-81ED-4DB2-BD59-A6C34878D82A}">
                    <a16:rowId xmlns:a16="http://schemas.microsoft.com/office/drawing/2014/main" val="17128949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3 - 2019-01-25 12:48:10 </a:t>
                      </a:r>
                      <a:r>
                        <a:rPr kumimoji="0" lang="de-DE" sz="1000" b="0" i="0" u="none" strike="noStrike" kern="1200" cap="none" spc="0" normalizeH="0" baseline="0" noProof="0">
                          <a:ln>
                            <a:noFill/>
                          </a:ln>
                          <a:solidFill>
                            <a:prstClr val="black"/>
                          </a:solidFill>
                          <a:effectLst/>
                          <a:uLnTx/>
                          <a:uFillTx/>
                          <a:latin typeface="+mn-lt"/>
                          <a:ea typeface="+mn-ea"/>
                          <a:cs typeface="+mn-cs"/>
                        </a:rPr>
                        <a:t> 
 Julia Klöckner hat als Landwirtschafts- und Ernährungsministerin so wenig erreicht, ihr nächster Karriereschritt könnte Verkehrsministerin sein.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296185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574328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310383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263945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960650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5054</a:t>
                      </a:r>
                    </a:p>
                  </a:txBody>
                  <a:tcPr/>
                </a:tc>
                <a:extLst>
                  <a:ext uri="{0D108BD9-81ED-4DB2-BD59-A6C34878D82A}">
                    <a16:rowId xmlns:a16="http://schemas.microsoft.com/office/drawing/2014/main" val="8221908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3 - 2019-01-10 12:47:54 </a:t>
                      </a:r>
                      <a:r>
                        <a:rPr kumimoji="0" lang="de-DE" sz="1000" b="0" i="0" u="none" strike="noStrike" kern="1200" cap="none" spc="0" normalizeH="0" baseline="0" noProof="0">
                          <a:ln>
                            <a:noFill/>
                          </a:ln>
                          <a:solidFill>
                            <a:prstClr val="black"/>
                          </a:solidFill>
                          <a:effectLst/>
                          <a:uLnTx/>
                          <a:uFillTx/>
                          <a:latin typeface="+mn-lt"/>
                          <a:ea typeface="+mn-ea"/>
                          <a:cs typeface="+mn-cs"/>
                        </a:rPr>
                        <a:t> 
 Ein Abschiebeknast für € 420.000 im Monat. Für das Geld könnten die 14 Häftlinge pro Nase auch eine Suite für 1000 Euro die Nacht bekommen.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198785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332462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165022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167440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782867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3289</a:t>
                      </a:r>
                    </a:p>
                  </a:txBody>
                  <a:tcPr/>
                </a:tc>
                <a:extLst>
                  <a:ext uri="{0D108BD9-81ED-4DB2-BD59-A6C34878D82A}">
                    <a16:rowId xmlns:a16="http://schemas.microsoft.com/office/drawing/2014/main" val="1136786096"/>
                  </a:ext>
                </a:extLst>
              </a:tr>
            </a:tbl>
          </a:graphicData>
        </a:graphic>
      </p:graphicFrame>
      <p:sp>
        <p:nvSpPr>
          <p:cNvPr id="4" name="Text Placeholder 3">
            <a:extLst>
              <a:ext uri="{FF2B5EF4-FFF2-40B4-BE49-F238E27FC236}">
                <a16:creationId xmlns:a16="http://schemas.microsoft.com/office/drawing/2014/main" id="{4F980AF3-780D-48A4-935D-912D76C62EEC}"/>
              </a:ext>
            </a:extLst>
          </p:cNvPr>
          <p:cNvSpPr>
            <a:spLocks noGrp="1"/>
          </p:cNvSpPr>
          <p:nvPr>
            <p:ph type="body" sz="quarter" idx="14"/>
          </p:nvPr>
        </p:nvSpPr>
        <p:spPr/>
        <p:txBody>
          <a:bodyPr/>
          <a:lstStyle/>
          <a:p>
            <a:r>
              <a:rPr lang="en-US"/>
              <a:t>01.01.2019 - 31.01.2019</a:t>
            </a:r>
          </a:p>
        </p:txBody>
      </p:sp>
    </p:spTree>
    <p:extLst>
      <p:ext uri="{BB962C8B-B14F-4D97-AF65-F5344CB8AC3E}">
        <p14:creationId xmlns:p14="http://schemas.microsoft.com/office/powerpoint/2010/main" val="103022966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7AA266-25DE-46F6-BDB1-5C52409DC0CC}"/>
              </a:ext>
            </a:extLst>
          </p:cNvPr>
          <p:cNvSpPr>
            <a:spLocks noGrp="1"/>
          </p:cNvSpPr>
          <p:nvPr>
            <p:ph type="title"/>
          </p:nvPr>
        </p:nvSpPr>
        <p:spPr/>
        <p:txBody>
          <a:bodyPr/>
          <a:lstStyle/>
          <a:p>
            <a:r>
              <a:rPr lang="en-US"/>
              <a:t>Facebook Eigene Videos - Crossposts (ohne Ersteller) - Export | extra 3 - 2 of 7</a:t>
            </a:r>
          </a:p>
        </p:txBody>
      </p:sp>
      <p:graphicFrame>
        <p:nvGraphicFramePr>
          <p:cNvPr id="5" name="Table Placeholder 4">
            <a:extLst>
              <a:ext uri="{FF2B5EF4-FFF2-40B4-BE49-F238E27FC236}">
                <a16:creationId xmlns:a16="http://schemas.microsoft.com/office/drawing/2014/main" id="{8CA9D660-7D30-4A4F-9A38-4E261D0F6C39}"/>
              </a:ext>
            </a:extLst>
          </p:cNvPr>
          <p:cNvGraphicFramePr>
            <a:graphicFrameLocks noGrp="1"/>
          </p:cNvGraphicFramePr>
          <p:nvPr>
            <p:ph type="tbl" sz="quarter" idx="13"/>
            <p:extLst>
              <p:ext uri="{D42A27DB-BD31-4B8C-83A1-F6EECF244321}">
                <p14:modId xmlns:p14="http://schemas.microsoft.com/office/powerpoint/2010/main" val="643436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1">
                  <a:extLst>
                    <a:ext uri="{9D8B030D-6E8A-4147-A177-3AD203B41FA5}">
                      <a16:colId xmlns:a16="http://schemas.microsoft.com/office/drawing/2014/main" val="989722910"/>
                    </a:ext>
                  </a:extLst>
                </a:gridCol>
                <a:gridCol w="493776">
                  <a:extLst>
                    <a:ext uri="{9D8B030D-6E8A-4147-A177-3AD203B41FA5}">
                      <a16:colId xmlns:a16="http://schemas.microsoft.com/office/drawing/2014/main" val="2147905969"/>
                    </a:ext>
                  </a:extLst>
                </a:gridCol>
                <a:gridCol w="411480">
                  <a:extLst>
                    <a:ext uri="{9D8B030D-6E8A-4147-A177-3AD203B41FA5}">
                      <a16:colId xmlns:a16="http://schemas.microsoft.com/office/drawing/2014/main" val="2844289430"/>
                    </a:ext>
                  </a:extLst>
                </a:gridCol>
                <a:gridCol w="411480">
                  <a:extLst>
                    <a:ext uri="{9D8B030D-6E8A-4147-A177-3AD203B41FA5}">
                      <a16:colId xmlns:a16="http://schemas.microsoft.com/office/drawing/2014/main" val="501559563"/>
                    </a:ext>
                  </a:extLst>
                </a:gridCol>
                <a:gridCol w="246888">
                  <a:extLst>
                    <a:ext uri="{9D8B030D-6E8A-4147-A177-3AD203B41FA5}">
                      <a16:colId xmlns:a16="http://schemas.microsoft.com/office/drawing/2014/main" val="3056113680"/>
                    </a:ext>
                  </a:extLst>
                </a:gridCol>
                <a:gridCol w="658368">
                  <a:extLst>
                    <a:ext uri="{9D8B030D-6E8A-4147-A177-3AD203B41FA5}">
                      <a16:colId xmlns:a16="http://schemas.microsoft.com/office/drawing/2014/main" val="2209545986"/>
                    </a:ext>
                  </a:extLst>
                </a:gridCol>
                <a:gridCol w="576072">
                  <a:extLst>
                    <a:ext uri="{9D8B030D-6E8A-4147-A177-3AD203B41FA5}">
                      <a16:colId xmlns:a16="http://schemas.microsoft.com/office/drawing/2014/main" val="1941633695"/>
                    </a:ext>
                  </a:extLst>
                </a:gridCol>
                <a:gridCol w="576072">
                  <a:extLst>
                    <a:ext uri="{9D8B030D-6E8A-4147-A177-3AD203B41FA5}">
                      <a16:colId xmlns:a16="http://schemas.microsoft.com/office/drawing/2014/main" val="3854185561"/>
                    </a:ext>
                  </a:extLst>
                </a:gridCol>
                <a:gridCol w="411480">
                  <a:extLst>
                    <a:ext uri="{9D8B030D-6E8A-4147-A177-3AD203B41FA5}">
                      <a16:colId xmlns:a16="http://schemas.microsoft.com/office/drawing/2014/main" val="2827142113"/>
                    </a:ext>
                  </a:extLst>
                </a:gridCol>
                <a:gridCol w="658368">
                  <a:extLst>
                    <a:ext uri="{9D8B030D-6E8A-4147-A177-3AD203B41FA5}">
                      <a16:colId xmlns:a16="http://schemas.microsoft.com/office/drawing/2014/main" val="3999652775"/>
                    </a:ext>
                  </a:extLst>
                </a:gridCol>
                <a:gridCol w="329184">
                  <a:extLst>
                    <a:ext uri="{9D8B030D-6E8A-4147-A177-3AD203B41FA5}">
                      <a16:colId xmlns:a16="http://schemas.microsoft.com/office/drawing/2014/main" val="1028990535"/>
                    </a:ext>
                  </a:extLst>
                </a:gridCol>
                <a:gridCol w="493776">
                  <a:extLst>
                    <a:ext uri="{9D8B030D-6E8A-4147-A177-3AD203B41FA5}">
                      <a16:colId xmlns:a16="http://schemas.microsoft.com/office/drawing/2014/main" val="3325609126"/>
                    </a:ext>
                  </a:extLst>
                </a:gridCol>
                <a:gridCol w="329184">
                  <a:extLst>
                    <a:ext uri="{9D8B030D-6E8A-4147-A177-3AD203B41FA5}">
                      <a16:colId xmlns:a16="http://schemas.microsoft.com/office/drawing/2014/main" val="27775415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Länge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Wiedergabe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Crossposted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Owned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extLst>
                  <a:ext uri="{0D108BD9-81ED-4DB2-BD59-A6C34878D82A}">
                    <a16:rowId xmlns:a16="http://schemas.microsoft.com/office/drawing/2014/main" val="7357831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3 - 2019-01-24 10:56:58 </a:t>
                      </a:r>
                      <a:r>
                        <a:rPr kumimoji="0" lang="de-DE" sz="1000" b="0" i="0" u="none" strike="noStrike" kern="1200" cap="none" spc="0" normalizeH="0" baseline="0" noProof="0">
                          <a:ln>
                            <a:noFill/>
                          </a:ln>
                          <a:solidFill>
                            <a:prstClr val="black"/>
                          </a:solidFill>
                          <a:effectLst/>
                          <a:uLnTx/>
                          <a:uFillTx/>
                          <a:latin typeface="+mn-lt"/>
                          <a:ea typeface="+mn-ea"/>
                          <a:cs typeface="+mn-cs"/>
                        </a:rPr>
                        <a:t> 
 Was soll der sinnlose Streit der Wissenschaftler über die richtigen Feinstaub- und Stickoxid-Grenzwerte???
Man muss nur beim Messen etwas kreativer sein!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157073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332503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188564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143939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702454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1910</a:t>
                      </a:r>
                    </a:p>
                  </a:txBody>
                  <a:tcPr/>
                </a:tc>
                <a:extLst>
                  <a:ext uri="{0D108BD9-81ED-4DB2-BD59-A6C34878D82A}">
                    <a16:rowId xmlns:a16="http://schemas.microsoft.com/office/drawing/2014/main" val="29505396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3 - 2019-01-17 10:59:27 </a:t>
                      </a:r>
                      <a:r>
                        <a:rPr kumimoji="0" lang="de-DE" sz="1000" b="0" i="0" u="none" strike="noStrike" kern="1200" cap="none" spc="0" normalizeH="0" baseline="0" noProof="0">
                          <a:ln>
                            <a:noFill/>
                          </a:ln>
                          <a:solidFill>
                            <a:prstClr val="black"/>
                          </a:solidFill>
                          <a:effectLst/>
                          <a:uLnTx/>
                          <a:uFillTx/>
                          <a:latin typeface="+mn-lt"/>
                          <a:ea typeface="+mn-ea"/>
                          <a:cs typeface="+mn-cs"/>
                        </a:rPr>
                        <a:t> 
 Ein Kreuzfahrtschiff verbraucht so viel Strom wie eine 90.000-Einwohner-Stadt. Das ist so wie Zwickau. Nur mit mehr Restaurants.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138492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247969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158254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89713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638224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2415</a:t>
                      </a:r>
                    </a:p>
                  </a:txBody>
                  <a:tcPr/>
                </a:tc>
                <a:extLst>
                  <a:ext uri="{0D108BD9-81ED-4DB2-BD59-A6C34878D82A}">
                    <a16:rowId xmlns:a16="http://schemas.microsoft.com/office/drawing/2014/main" val="9916492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3 - 2019-01-31 12:31:14 </a:t>
                      </a:r>
                      <a:r>
                        <a:rPr kumimoji="0" lang="de-DE" sz="1000" b="0" i="0" u="none" strike="noStrike" kern="1200" cap="none" spc="0" normalizeH="0" baseline="0" noProof="0">
                          <a:ln>
                            <a:noFill/>
                          </a:ln>
                          <a:solidFill>
                            <a:prstClr val="black"/>
                          </a:solidFill>
                          <a:effectLst/>
                          <a:uLnTx/>
                          <a:uFillTx/>
                          <a:latin typeface="+mn-lt"/>
                          <a:ea typeface="+mn-ea"/>
                          <a:cs typeface="+mn-cs"/>
                        </a:rPr>
                        <a:t> 
 Gute Nachricht: 
Wenn die Schere zwischen Arm und Reich weiter auseinandergeht, kommt sie bald auf der anderen Seite wieder zusammen!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131462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252849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163292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89557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587473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1574</a:t>
                      </a:r>
                    </a:p>
                  </a:txBody>
                  <a:tcPr/>
                </a:tc>
                <a:extLst>
                  <a:ext uri="{0D108BD9-81ED-4DB2-BD59-A6C34878D82A}">
                    <a16:rowId xmlns:a16="http://schemas.microsoft.com/office/drawing/2014/main" val="36073942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3 - 2019-01-31 12:09:41 </a:t>
                      </a:r>
                      <a:r>
                        <a:rPr kumimoji="0" lang="de-DE" sz="1000" b="0" i="0" u="none" strike="noStrike" kern="1200" cap="none" spc="0" normalizeH="0" baseline="0" noProof="0">
                          <a:ln>
                            <a:noFill/>
                          </a:ln>
                          <a:solidFill>
                            <a:prstClr val="black"/>
                          </a:solidFill>
                          <a:effectLst/>
                          <a:uLnTx/>
                          <a:uFillTx/>
                          <a:latin typeface="+mn-lt"/>
                          <a:ea typeface="+mn-ea"/>
                          <a:cs typeface="+mn-cs"/>
                        </a:rPr>
                        <a:t> 
 Niveaulimbo im Netz</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116997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234026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129271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104755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664905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2737</a:t>
                      </a:r>
                    </a:p>
                  </a:txBody>
                  <a:tcPr/>
                </a:tc>
                <a:extLst>
                  <a:ext uri="{0D108BD9-81ED-4DB2-BD59-A6C34878D82A}">
                    <a16:rowId xmlns:a16="http://schemas.microsoft.com/office/drawing/2014/main" val="328517778"/>
                  </a:ext>
                </a:extLst>
              </a:tr>
            </a:tbl>
          </a:graphicData>
        </a:graphic>
      </p:graphicFrame>
      <p:sp>
        <p:nvSpPr>
          <p:cNvPr id="4" name="Text Placeholder 3">
            <a:extLst>
              <a:ext uri="{FF2B5EF4-FFF2-40B4-BE49-F238E27FC236}">
                <a16:creationId xmlns:a16="http://schemas.microsoft.com/office/drawing/2014/main" id="{B709D142-77B3-4CC6-80CE-DA36E3B65E16}"/>
              </a:ext>
            </a:extLst>
          </p:cNvPr>
          <p:cNvSpPr>
            <a:spLocks noGrp="1"/>
          </p:cNvSpPr>
          <p:nvPr>
            <p:ph type="body" sz="quarter" idx="14"/>
          </p:nvPr>
        </p:nvSpPr>
        <p:spPr/>
        <p:txBody>
          <a:bodyPr/>
          <a:lstStyle/>
          <a:p>
            <a:r>
              <a:rPr lang="en-US"/>
              <a:t>01.01.2019 - 31.01.2019</a:t>
            </a:r>
          </a:p>
        </p:txBody>
      </p:sp>
    </p:spTree>
    <p:extLst>
      <p:ext uri="{BB962C8B-B14F-4D97-AF65-F5344CB8AC3E}">
        <p14:creationId xmlns:p14="http://schemas.microsoft.com/office/powerpoint/2010/main" val="84432221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279650-58C0-430C-989F-568657E20A5F}"/>
              </a:ext>
            </a:extLst>
          </p:cNvPr>
          <p:cNvSpPr>
            <a:spLocks noGrp="1"/>
          </p:cNvSpPr>
          <p:nvPr>
            <p:ph type="title"/>
          </p:nvPr>
        </p:nvSpPr>
        <p:spPr/>
        <p:txBody>
          <a:bodyPr/>
          <a:lstStyle/>
          <a:p>
            <a:r>
              <a:rPr lang="en-US"/>
              <a:t>Facebook Eigene Videos - Crossposts (ohne Ersteller) - Export | extra 3 - 3 of 7</a:t>
            </a:r>
          </a:p>
        </p:txBody>
      </p:sp>
      <p:graphicFrame>
        <p:nvGraphicFramePr>
          <p:cNvPr id="5" name="Table Placeholder 4">
            <a:extLst>
              <a:ext uri="{FF2B5EF4-FFF2-40B4-BE49-F238E27FC236}">
                <a16:creationId xmlns:a16="http://schemas.microsoft.com/office/drawing/2014/main" id="{61C14B2E-878F-4CB7-9E79-4DB7657393C1}"/>
              </a:ext>
            </a:extLst>
          </p:cNvPr>
          <p:cNvGraphicFramePr>
            <a:graphicFrameLocks noGrp="1"/>
          </p:cNvGraphicFramePr>
          <p:nvPr>
            <p:ph type="tbl" sz="quarter" idx="13"/>
            <p:extLst>
              <p:ext uri="{D42A27DB-BD31-4B8C-83A1-F6EECF244321}">
                <p14:modId xmlns:p14="http://schemas.microsoft.com/office/powerpoint/2010/main" val="25862918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1">
                  <a:extLst>
                    <a:ext uri="{9D8B030D-6E8A-4147-A177-3AD203B41FA5}">
                      <a16:colId xmlns:a16="http://schemas.microsoft.com/office/drawing/2014/main" val="2059617067"/>
                    </a:ext>
                  </a:extLst>
                </a:gridCol>
                <a:gridCol w="493776">
                  <a:extLst>
                    <a:ext uri="{9D8B030D-6E8A-4147-A177-3AD203B41FA5}">
                      <a16:colId xmlns:a16="http://schemas.microsoft.com/office/drawing/2014/main" val="3592950453"/>
                    </a:ext>
                  </a:extLst>
                </a:gridCol>
                <a:gridCol w="411480">
                  <a:extLst>
                    <a:ext uri="{9D8B030D-6E8A-4147-A177-3AD203B41FA5}">
                      <a16:colId xmlns:a16="http://schemas.microsoft.com/office/drawing/2014/main" val="4109546"/>
                    </a:ext>
                  </a:extLst>
                </a:gridCol>
                <a:gridCol w="411480">
                  <a:extLst>
                    <a:ext uri="{9D8B030D-6E8A-4147-A177-3AD203B41FA5}">
                      <a16:colId xmlns:a16="http://schemas.microsoft.com/office/drawing/2014/main" val="1300849151"/>
                    </a:ext>
                  </a:extLst>
                </a:gridCol>
                <a:gridCol w="246888">
                  <a:extLst>
                    <a:ext uri="{9D8B030D-6E8A-4147-A177-3AD203B41FA5}">
                      <a16:colId xmlns:a16="http://schemas.microsoft.com/office/drawing/2014/main" val="278368872"/>
                    </a:ext>
                  </a:extLst>
                </a:gridCol>
                <a:gridCol w="658368">
                  <a:extLst>
                    <a:ext uri="{9D8B030D-6E8A-4147-A177-3AD203B41FA5}">
                      <a16:colId xmlns:a16="http://schemas.microsoft.com/office/drawing/2014/main" val="3707892692"/>
                    </a:ext>
                  </a:extLst>
                </a:gridCol>
                <a:gridCol w="576072">
                  <a:extLst>
                    <a:ext uri="{9D8B030D-6E8A-4147-A177-3AD203B41FA5}">
                      <a16:colId xmlns:a16="http://schemas.microsoft.com/office/drawing/2014/main" val="2062673824"/>
                    </a:ext>
                  </a:extLst>
                </a:gridCol>
                <a:gridCol w="576072">
                  <a:extLst>
                    <a:ext uri="{9D8B030D-6E8A-4147-A177-3AD203B41FA5}">
                      <a16:colId xmlns:a16="http://schemas.microsoft.com/office/drawing/2014/main" val="2244243467"/>
                    </a:ext>
                  </a:extLst>
                </a:gridCol>
                <a:gridCol w="411480">
                  <a:extLst>
                    <a:ext uri="{9D8B030D-6E8A-4147-A177-3AD203B41FA5}">
                      <a16:colId xmlns:a16="http://schemas.microsoft.com/office/drawing/2014/main" val="2366443628"/>
                    </a:ext>
                  </a:extLst>
                </a:gridCol>
                <a:gridCol w="658368">
                  <a:extLst>
                    <a:ext uri="{9D8B030D-6E8A-4147-A177-3AD203B41FA5}">
                      <a16:colId xmlns:a16="http://schemas.microsoft.com/office/drawing/2014/main" val="4227551162"/>
                    </a:ext>
                  </a:extLst>
                </a:gridCol>
                <a:gridCol w="329184">
                  <a:extLst>
                    <a:ext uri="{9D8B030D-6E8A-4147-A177-3AD203B41FA5}">
                      <a16:colId xmlns:a16="http://schemas.microsoft.com/office/drawing/2014/main" val="2457032392"/>
                    </a:ext>
                  </a:extLst>
                </a:gridCol>
                <a:gridCol w="493776">
                  <a:extLst>
                    <a:ext uri="{9D8B030D-6E8A-4147-A177-3AD203B41FA5}">
                      <a16:colId xmlns:a16="http://schemas.microsoft.com/office/drawing/2014/main" val="2081614540"/>
                    </a:ext>
                  </a:extLst>
                </a:gridCol>
                <a:gridCol w="329184">
                  <a:extLst>
                    <a:ext uri="{9D8B030D-6E8A-4147-A177-3AD203B41FA5}">
                      <a16:colId xmlns:a16="http://schemas.microsoft.com/office/drawing/2014/main" val="13645421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Länge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Wiedergabe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Crossposted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Owned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extLst>
                  <a:ext uri="{0D108BD9-81ED-4DB2-BD59-A6C34878D82A}">
                    <a16:rowId xmlns:a16="http://schemas.microsoft.com/office/drawing/2014/main" val="40485951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3 - 2019-01-04 12:43:21 </a:t>
                      </a:r>
                      <a:r>
                        <a:rPr kumimoji="0" lang="de-DE" sz="1000" b="0" i="0" u="none" strike="noStrike" kern="1200" cap="none" spc="0" normalizeH="0" baseline="0" noProof="0">
                          <a:ln>
                            <a:noFill/>
                          </a:ln>
                          <a:solidFill>
                            <a:prstClr val="black"/>
                          </a:solidFill>
                          <a:effectLst/>
                          <a:uLnTx/>
                          <a:uFillTx/>
                          <a:latin typeface="+mn-lt"/>
                          <a:ea typeface="+mn-ea"/>
                          <a:cs typeface="+mn-cs"/>
                        </a:rPr>
                        <a:t> 
 HACKERANGRIFF! Mit dieser Technologie wäre das nie passiert.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116197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226781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197976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28805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491444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1297</a:t>
                      </a:r>
                    </a:p>
                  </a:txBody>
                  <a:tcPr/>
                </a:tc>
                <a:extLst>
                  <a:ext uri="{0D108BD9-81ED-4DB2-BD59-A6C34878D82A}">
                    <a16:rowId xmlns:a16="http://schemas.microsoft.com/office/drawing/2014/main" val="17389481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3 - 2019-01-24 10:52:47 </a:t>
                      </a:r>
                      <a:r>
                        <a:rPr kumimoji="0" lang="de-DE" sz="1000" b="0" i="0" u="none" strike="noStrike" kern="1200" cap="none" spc="0" normalizeH="0" baseline="0" noProof="0">
                          <a:ln>
                            <a:noFill/>
                          </a:ln>
                          <a:solidFill>
                            <a:prstClr val="black"/>
                          </a:solidFill>
                          <a:effectLst/>
                          <a:uLnTx/>
                          <a:uFillTx/>
                          <a:latin typeface="+mn-lt"/>
                          <a:ea typeface="+mn-ea"/>
                          <a:cs typeface="+mn-cs"/>
                        </a:rPr>
                        <a:t> 
 Gegen Massentierhaltung?
Der Geist ist willig, aber das Fleisch ist billig!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94802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181540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135426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458874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752</a:t>
                      </a:r>
                    </a:p>
                  </a:txBody>
                  <a:tcPr/>
                </a:tc>
                <a:extLst>
                  <a:ext uri="{0D108BD9-81ED-4DB2-BD59-A6C34878D82A}">
                    <a16:rowId xmlns:a16="http://schemas.microsoft.com/office/drawing/2014/main" val="3350640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3 - 2019-01-16 19:28:40 </a:t>
                      </a:r>
                      <a:r>
                        <a:rPr kumimoji="0" lang="de-DE" sz="1000" b="0" i="0" u="none" strike="noStrike" kern="1200" cap="none" spc="0" normalizeH="0" baseline="0" noProof="0">
                          <a:ln>
                            <a:noFill/>
                          </a:ln>
                          <a:solidFill>
                            <a:prstClr val="black"/>
                          </a:solidFill>
                          <a:effectLst/>
                          <a:uLnTx/>
                          <a:uFillTx/>
                          <a:latin typeface="+mn-lt"/>
                          <a:ea typeface="+mn-ea"/>
                          <a:cs typeface="+mn-cs"/>
                        </a:rPr>
                        <a:t> 
 Unsere Freunde vom Bohemian Browser Ballett haben herausgefunden: Immer mehr Geflüchtete verlassen Deutschland. Der Grund: Ihre Heimat ist schlichtweg attraktiver.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90893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164236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125738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38498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420602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1218</a:t>
                      </a:r>
                    </a:p>
                  </a:txBody>
                  <a:tcPr/>
                </a:tc>
                <a:extLst>
                  <a:ext uri="{0D108BD9-81ED-4DB2-BD59-A6C34878D82A}">
                    <a16:rowId xmlns:a16="http://schemas.microsoft.com/office/drawing/2014/main" val="27454285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3 - 2019-01-31 12:05:36 </a:t>
                      </a:r>
                      <a:r>
                        <a:rPr kumimoji="0" lang="de-DE" sz="1000" b="0" i="0" u="none" strike="noStrike" kern="1200" cap="none" spc="0" normalizeH="0" baseline="0" noProof="0">
                          <a:ln>
                            <a:noFill/>
                          </a:ln>
                          <a:solidFill>
                            <a:prstClr val="black"/>
                          </a:solidFill>
                          <a:effectLst/>
                          <a:uLnTx/>
                          <a:uFillTx/>
                          <a:latin typeface="+mn-lt"/>
                          <a:ea typeface="+mn-ea"/>
                          <a:cs typeface="+mn-cs"/>
                        </a:rPr>
                        <a:t> 
 Es fehlen derzeit 25.000 Soldaten. Aber wenn man junge Leute fragt: "Habt ihr Lust, durch den Matsch zu robben?" Dann rufen die: "Ja! Geil! Wacken!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83391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163666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126176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37490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461735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1107</a:t>
                      </a:r>
                    </a:p>
                  </a:txBody>
                  <a:tcPr/>
                </a:tc>
                <a:extLst>
                  <a:ext uri="{0D108BD9-81ED-4DB2-BD59-A6C34878D82A}">
                    <a16:rowId xmlns:a16="http://schemas.microsoft.com/office/drawing/2014/main" val="4171422390"/>
                  </a:ext>
                </a:extLst>
              </a:tr>
            </a:tbl>
          </a:graphicData>
        </a:graphic>
      </p:graphicFrame>
      <p:sp>
        <p:nvSpPr>
          <p:cNvPr id="4" name="Text Placeholder 3">
            <a:extLst>
              <a:ext uri="{FF2B5EF4-FFF2-40B4-BE49-F238E27FC236}">
                <a16:creationId xmlns:a16="http://schemas.microsoft.com/office/drawing/2014/main" id="{B82D3F26-1ABB-481D-8E0B-FBCDF19684A2}"/>
              </a:ext>
            </a:extLst>
          </p:cNvPr>
          <p:cNvSpPr>
            <a:spLocks noGrp="1"/>
          </p:cNvSpPr>
          <p:nvPr>
            <p:ph type="body" sz="quarter" idx="14"/>
          </p:nvPr>
        </p:nvSpPr>
        <p:spPr/>
        <p:txBody>
          <a:bodyPr/>
          <a:lstStyle/>
          <a:p>
            <a:r>
              <a:rPr lang="en-US"/>
              <a:t>01.01.2019 - 31.01.2019</a:t>
            </a:r>
          </a:p>
        </p:txBody>
      </p:sp>
    </p:spTree>
    <p:extLst>
      <p:ext uri="{BB962C8B-B14F-4D97-AF65-F5344CB8AC3E}">
        <p14:creationId xmlns:p14="http://schemas.microsoft.com/office/powerpoint/2010/main" val="78223652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50480E-FCE9-4F69-A21C-099447074143}"/>
              </a:ext>
            </a:extLst>
          </p:cNvPr>
          <p:cNvSpPr>
            <a:spLocks noGrp="1"/>
          </p:cNvSpPr>
          <p:nvPr>
            <p:ph type="title"/>
          </p:nvPr>
        </p:nvSpPr>
        <p:spPr/>
        <p:txBody>
          <a:bodyPr/>
          <a:lstStyle/>
          <a:p>
            <a:r>
              <a:rPr lang="en-US"/>
              <a:t>Facebook Eigene Videos - Crossposts (ohne Ersteller) - Export | extra 3 - 4 of 7</a:t>
            </a:r>
          </a:p>
        </p:txBody>
      </p:sp>
      <p:graphicFrame>
        <p:nvGraphicFramePr>
          <p:cNvPr id="5" name="Table Placeholder 4">
            <a:extLst>
              <a:ext uri="{FF2B5EF4-FFF2-40B4-BE49-F238E27FC236}">
                <a16:creationId xmlns:a16="http://schemas.microsoft.com/office/drawing/2014/main" id="{C4A49BD1-E17B-4B17-9C54-0507CBE5A868}"/>
              </a:ext>
            </a:extLst>
          </p:cNvPr>
          <p:cNvGraphicFramePr>
            <a:graphicFrameLocks noGrp="1"/>
          </p:cNvGraphicFramePr>
          <p:nvPr>
            <p:ph type="tbl" sz="quarter" idx="13"/>
            <p:extLst>
              <p:ext uri="{D42A27DB-BD31-4B8C-83A1-F6EECF244321}">
                <p14:modId xmlns:p14="http://schemas.microsoft.com/office/powerpoint/2010/main" val="5214901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1">
                  <a:extLst>
                    <a:ext uri="{9D8B030D-6E8A-4147-A177-3AD203B41FA5}">
                      <a16:colId xmlns:a16="http://schemas.microsoft.com/office/drawing/2014/main" val="287899406"/>
                    </a:ext>
                  </a:extLst>
                </a:gridCol>
                <a:gridCol w="493776">
                  <a:extLst>
                    <a:ext uri="{9D8B030D-6E8A-4147-A177-3AD203B41FA5}">
                      <a16:colId xmlns:a16="http://schemas.microsoft.com/office/drawing/2014/main" val="4161950235"/>
                    </a:ext>
                  </a:extLst>
                </a:gridCol>
                <a:gridCol w="411480">
                  <a:extLst>
                    <a:ext uri="{9D8B030D-6E8A-4147-A177-3AD203B41FA5}">
                      <a16:colId xmlns:a16="http://schemas.microsoft.com/office/drawing/2014/main" val="3193418681"/>
                    </a:ext>
                  </a:extLst>
                </a:gridCol>
                <a:gridCol w="411480">
                  <a:extLst>
                    <a:ext uri="{9D8B030D-6E8A-4147-A177-3AD203B41FA5}">
                      <a16:colId xmlns:a16="http://schemas.microsoft.com/office/drawing/2014/main" val="1564407004"/>
                    </a:ext>
                  </a:extLst>
                </a:gridCol>
                <a:gridCol w="246888">
                  <a:extLst>
                    <a:ext uri="{9D8B030D-6E8A-4147-A177-3AD203B41FA5}">
                      <a16:colId xmlns:a16="http://schemas.microsoft.com/office/drawing/2014/main" val="111302056"/>
                    </a:ext>
                  </a:extLst>
                </a:gridCol>
                <a:gridCol w="658368">
                  <a:extLst>
                    <a:ext uri="{9D8B030D-6E8A-4147-A177-3AD203B41FA5}">
                      <a16:colId xmlns:a16="http://schemas.microsoft.com/office/drawing/2014/main" val="234380491"/>
                    </a:ext>
                  </a:extLst>
                </a:gridCol>
                <a:gridCol w="576072">
                  <a:extLst>
                    <a:ext uri="{9D8B030D-6E8A-4147-A177-3AD203B41FA5}">
                      <a16:colId xmlns:a16="http://schemas.microsoft.com/office/drawing/2014/main" val="370477229"/>
                    </a:ext>
                  </a:extLst>
                </a:gridCol>
                <a:gridCol w="576072">
                  <a:extLst>
                    <a:ext uri="{9D8B030D-6E8A-4147-A177-3AD203B41FA5}">
                      <a16:colId xmlns:a16="http://schemas.microsoft.com/office/drawing/2014/main" val="1090797147"/>
                    </a:ext>
                  </a:extLst>
                </a:gridCol>
                <a:gridCol w="411480">
                  <a:extLst>
                    <a:ext uri="{9D8B030D-6E8A-4147-A177-3AD203B41FA5}">
                      <a16:colId xmlns:a16="http://schemas.microsoft.com/office/drawing/2014/main" val="4264481970"/>
                    </a:ext>
                  </a:extLst>
                </a:gridCol>
                <a:gridCol w="658368">
                  <a:extLst>
                    <a:ext uri="{9D8B030D-6E8A-4147-A177-3AD203B41FA5}">
                      <a16:colId xmlns:a16="http://schemas.microsoft.com/office/drawing/2014/main" val="2857365988"/>
                    </a:ext>
                  </a:extLst>
                </a:gridCol>
                <a:gridCol w="329184">
                  <a:extLst>
                    <a:ext uri="{9D8B030D-6E8A-4147-A177-3AD203B41FA5}">
                      <a16:colId xmlns:a16="http://schemas.microsoft.com/office/drawing/2014/main" val="1943900970"/>
                    </a:ext>
                  </a:extLst>
                </a:gridCol>
                <a:gridCol w="493776">
                  <a:extLst>
                    <a:ext uri="{9D8B030D-6E8A-4147-A177-3AD203B41FA5}">
                      <a16:colId xmlns:a16="http://schemas.microsoft.com/office/drawing/2014/main" val="1429150511"/>
                    </a:ext>
                  </a:extLst>
                </a:gridCol>
                <a:gridCol w="329184">
                  <a:extLst>
                    <a:ext uri="{9D8B030D-6E8A-4147-A177-3AD203B41FA5}">
                      <a16:colId xmlns:a16="http://schemas.microsoft.com/office/drawing/2014/main" val="27105789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Länge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Wiedergabe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Crossposted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Owned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extLst>
                  <a:ext uri="{0D108BD9-81ED-4DB2-BD59-A6C34878D82A}">
                    <a16:rowId xmlns:a16="http://schemas.microsoft.com/office/drawing/2014/main" val="20148552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3 - 2019-01-08 10:36:05 </a:t>
                      </a:r>
                      <a:r>
                        <a:rPr kumimoji="0" lang="de-DE" sz="1000" b="0" i="0" u="none" strike="noStrike" kern="1200" cap="none" spc="0" normalizeH="0" baseline="0" noProof="0">
                          <a:ln>
                            <a:noFill/>
                          </a:ln>
                          <a:solidFill>
                            <a:prstClr val="black"/>
                          </a:solidFill>
                          <a:effectLst/>
                          <a:uLnTx/>
                          <a:uFillTx/>
                          <a:latin typeface="+mn-lt"/>
                          <a:ea typeface="+mn-ea"/>
                          <a:cs typeface="+mn-cs"/>
                        </a:rPr>
                        <a:t> 
 Unsere Freunde vom Bohemian Browser Ballett haben ein Bekennervideo zugespielt bekommen. Sind die Behörden so auf die Spur des Hackers gekommen?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80825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184777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137524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47253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423886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1250</a:t>
                      </a:r>
                    </a:p>
                  </a:txBody>
                  <a:tcPr/>
                </a:tc>
                <a:extLst>
                  <a:ext uri="{0D108BD9-81ED-4DB2-BD59-A6C34878D82A}">
                    <a16:rowId xmlns:a16="http://schemas.microsoft.com/office/drawing/2014/main" val="22707314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3 - 2019-01-24 10:55:21 </a:t>
                      </a:r>
                      <a:r>
                        <a:rPr kumimoji="0" lang="de-DE" sz="1000" b="0" i="0" u="none" strike="noStrike" kern="1200" cap="none" spc="0" normalizeH="0" baseline="0" noProof="0">
                          <a:ln>
                            <a:noFill/>
                          </a:ln>
                          <a:solidFill>
                            <a:prstClr val="black"/>
                          </a:solidFill>
                          <a:effectLst/>
                          <a:uLnTx/>
                          <a:uFillTx/>
                          <a:latin typeface="+mn-lt"/>
                          <a:ea typeface="+mn-ea"/>
                          <a:cs typeface="+mn-cs"/>
                        </a:rPr>
                        <a:t> 
 Wer nichts wird, wird Wirt. Wer das nicht wird, wird Verkehrsminister.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155863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118637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37226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461955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1293</a:t>
                      </a:r>
                    </a:p>
                  </a:txBody>
                  <a:tcPr/>
                </a:tc>
                <a:extLst>
                  <a:ext uri="{0D108BD9-81ED-4DB2-BD59-A6C34878D82A}">
                    <a16:rowId xmlns:a16="http://schemas.microsoft.com/office/drawing/2014/main" val="27626556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3 - 2019-01-17 10:49:42 </a:t>
                      </a:r>
                      <a:r>
                        <a:rPr kumimoji="0" lang="de-DE" sz="1000" b="0" i="0" u="none" strike="noStrike" kern="1200" cap="none" spc="0" normalizeH="0" baseline="0" noProof="0">
                          <a:ln>
                            <a:noFill/>
                          </a:ln>
                          <a:solidFill>
                            <a:prstClr val="black"/>
                          </a:solidFill>
                          <a:effectLst/>
                          <a:uLnTx/>
                          <a:uFillTx/>
                          <a:latin typeface="+mn-lt"/>
                          <a:ea typeface="+mn-ea"/>
                          <a:cs typeface="+mn-cs"/>
                        </a:rPr>
                        <a:t> 
 Wohnungssuche in Deutschland ist wie ein schlechter Film? Schlimmer! Es ist wie echt mieses TV-Programm!</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64254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119486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108122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341823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537</a:t>
                      </a:r>
                    </a:p>
                  </a:txBody>
                  <a:tcPr/>
                </a:tc>
                <a:extLst>
                  <a:ext uri="{0D108BD9-81ED-4DB2-BD59-A6C34878D82A}">
                    <a16:rowId xmlns:a16="http://schemas.microsoft.com/office/drawing/2014/main" val="22568677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3 - 2019-01-21 10:22:21 </a:t>
                      </a:r>
                      <a:r>
                        <a:rPr kumimoji="0" lang="de-DE" sz="1000" b="0" i="0" u="none" strike="noStrike" kern="1200" cap="none" spc="0" normalizeH="0" baseline="0" noProof="0">
                          <a:ln>
                            <a:noFill/>
                          </a:ln>
                          <a:solidFill>
                            <a:prstClr val="black"/>
                          </a:solidFill>
                          <a:effectLst/>
                          <a:uLnTx/>
                          <a:uFillTx/>
                          <a:latin typeface="+mn-lt"/>
                          <a:ea typeface="+mn-ea"/>
                          <a:cs typeface="+mn-cs"/>
                        </a:rPr>
                        <a:t> 
 Merke: 
Dem Deutschen ist seine Wurst fast so heilig wie die freie Fahrt ohne Tempolimit!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62433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167182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149669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379734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363</a:t>
                      </a:r>
                    </a:p>
                  </a:txBody>
                  <a:tcPr/>
                </a:tc>
                <a:extLst>
                  <a:ext uri="{0D108BD9-81ED-4DB2-BD59-A6C34878D82A}">
                    <a16:rowId xmlns:a16="http://schemas.microsoft.com/office/drawing/2014/main" val="1863825570"/>
                  </a:ext>
                </a:extLst>
              </a:tr>
            </a:tbl>
          </a:graphicData>
        </a:graphic>
      </p:graphicFrame>
      <p:sp>
        <p:nvSpPr>
          <p:cNvPr id="4" name="Text Placeholder 3">
            <a:extLst>
              <a:ext uri="{FF2B5EF4-FFF2-40B4-BE49-F238E27FC236}">
                <a16:creationId xmlns:a16="http://schemas.microsoft.com/office/drawing/2014/main" id="{AE222EB3-F56F-4DBC-AE92-5A8317E3CD0F}"/>
              </a:ext>
            </a:extLst>
          </p:cNvPr>
          <p:cNvSpPr>
            <a:spLocks noGrp="1"/>
          </p:cNvSpPr>
          <p:nvPr>
            <p:ph type="body" sz="quarter" idx="14"/>
          </p:nvPr>
        </p:nvSpPr>
        <p:spPr/>
        <p:txBody>
          <a:bodyPr/>
          <a:lstStyle/>
          <a:p>
            <a:r>
              <a:rPr lang="en-US"/>
              <a:t>01.01.2019 - 31.01.2019</a:t>
            </a:r>
          </a:p>
        </p:txBody>
      </p:sp>
    </p:spTree>
    <p:extLst>
      <p:ext uri="{BB962C8B-B14F-4D97-AF65-F5344CB8AC3E}">
        <p14:creationId xmlns:p14="http://schemas.microsoft.com/office/powerpoint/2010/main" val="352730801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9A7A4F-E2EB-4D12-91AE-16C3F5A0B45B}"/>
              </a:ext>
            </a:extLst>
          </p:cNvPr>
          <p:cNvSpPr>
            <a:spLocks noGrp="1"/>
          </p:cNvSpPr>
          <p:nvPr>
            <p:ph type="title"/>
          </p:nvPr>
        </p:nvSpPr>
        <p:spPr/>
        <p:txBody>
          <a:bodyPr/>
          <a:lstStyle/>
          <a:p>
            <a:r>
              <a:rPr lang="en-US"/>
              <a:t>Facebook Eigene Videos - Crossposts (ohne Ersteller) - Export | extra 3 - 5 of 7</a:t>
            </a:r>
          </a:p>
        </p:txBody>
      </p:sp>
      <p:graphicFrame>
        <p:nvGraphicFramePr>
          <p:cNvPr id="5" name="Table Placeholder 4">
            <a:extLst>
              <a:ext uri="{FF2B5EF4-FFF2-40B4-BE49-F238E27FC236}">
                <a16:creationId xmlns:a16="http://schemas.microsoft.com/office/drawing/2014/main" id="{8F2DC79F-D3E5-45B5-A9C5-819E32A87670}"/>
              </a:ext>
            </a:extLst>
          </p:cNvPr>
          <p:cNvGraphicFramePr>
            <a:graphicFrameLocks noGrp="1"/>
          </p:cNvGraphicFramePr>
          <p:nvPr>
            <p:ph type="tbl" sz="quarter" idx="13"/>
            <p:extLst>
              <p:ext uri="{D42A27DB-BD31-4B8C-83A1-F6EECF244321}">
                <p14:modId xmlns:p14="http://schemas.microsoft.com/office/powerpoint/2010/main" val="11116892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1">
                  <a:extLst>
                    <a:ext uri="{9D8B030D-6E8A-4147-A177-3AD203B41FA5}">
                      <a16:colId xmlns:a16="http://schemas.microsoft.com/office/drawing/2014/main" val="3778750324"/>
                    </a:ext>
                  </a:extLst>
                </a:gridCol>
                <a:gridCol w="493776">
                  <a:extLst>
                    <a:ext uri="{9D8B030D-6E8A-4147-A177-3AD203B41FA5}">
                      <a16:colId xmlns:a16="http://schemas.microsoft.com/office/drawing/2014/main" val="3541236046"/>
                    </a:ext>
                  </a:extLst>
                </a:gridCol>
                <a:gridCol w="411480">
                  <a:extLst>
                    <a:ext uri="{9D8B030D-6E8A-4147-A177-3AD203B41FA5}">
                      <a16:colId xmlns:a16="http://schemas.microsoft.com/office/drawing/2014/main" val="2556423016"/>
                    </a:ext>
                  </a:extLst>
                </a:gridCol>
                <a:gridCol w="411480">
                  <a:extLst>
                    <a:ext uri="{9D8B030D-6E8A-4147-A177-3AD203B41FA5}">
                      <a16:colId xmlns:a16="http://schemas.microsoft.com/office/drawing/2014/main" val="3636413146"/>
                    </a:ext>
                  </a:extLst>
                </a:gridCol>
                <a:gridCol w="246888">
                  <a:extLst>
                    <a:ext uri="{9D8B030D-6E8A-4147-A177-3AD203B41FA5}">
                      <a16:colId xmlns:a16="http://schemas.microsoft.com/office/drawing/2014/main" val="2056813756"/>
                    </a:ext>
                  </a:extLst>
                </a:gridCol>
                <a:gridCol w="658368">
                  <a:extLst>
                    <a:ext uri="{9D8B030D-6E8A-4147-A177-3AD203B41FA5}">
                      <a16:colId xmlns:a16="http://schemas.microsoft.com/office/drawing/2014/main" val="3201200495"/>
                    </a:ext>
                  </a:extLst>
                </a:gridCol>
                <a:gridCol w="576072">
                  <a:extLst>
                    <a:ext uri="{9D8B030D-6E8A-4147-A177-3AD203B41FA5}">
                      <a16:colId xmlns:a16="http://schemas.microsoft.com/office/drawing/2014/main" val="2922586539"/>
                    </a:ext>
                  </a:extLst>
                </a:gridCol>
                <a:gridCol w="576072">
                  <a:extLst>
                    <a:ext uri="{9D8B030D-6E8A-4147-A177-3AD203B41FA5}">
                      <a16:colId xmlns:a16="http://schemas.microsoft.com/office/drawing/2014/main" val="3231841859"/>
                    </a:ext>
                  </a:extLst>
                </a:gridCol>
                <a:gridCol w="411480">
                  <a:extLst>
                    <a:ext uri="{9D8B030D-6E8A-4147-A177-3AD203B41FA5}">
                      <a16:colId xmlns:a16="http://schemas.microsoft.com/office/drawing/2014/main" val="4265896915"/>
                    </a:ext>
                  </a:extLst>
                </a:gridCol>
                <a:gridCol w="658368">
                  <a:extLst>
                    <a:ext uri="{9D8B030D-6E8A-4147-A177-3AD203B41FA5}">
                      <a16:colId xmlns:a16="http://schemas.microsoft.com/office/drawing/2014/main" val="1791896938"/>
                    </a:ext>
                  </a:extLst>
                </a:gridCol>
                <a:gridCol w="329184">
                  <a:extLst>
                    <a:ext uri="{9D8B030D-6E8A-4147-A177-3AD203B41FA5}">
                      <a16:colId xmlns:a16="http://schemas.microsoft.com/office/drawing/2014/main" val="389842153"/>
                    </a:ext>
                  </a:extLst>
                </a:gridCol>
                <a:gridCol w="493776">
                  <a:extLst>
                    <a:ext uri="{9D8B030D-6E8A-4147-A177-3AD203B41FA5}">
                      <a16:colId xmlns:a16="http://schemas.microsoft.com/office/drawing/2014/main" val="892471196"/>
                    </a:ext>
                  </a:extLst>
                </a:gridCol>
                <a:gridCol w="329184">
                  <a:extLst>
                    <a:ext uri="{9D8B030D-6E8A-4147-A177-3AD203B41FA5}">
                      <a16:colId xmlns:a16="http://schemas.microsoft.com/office/drawing/2014/main" val="32124247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Länge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Wiedergabe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Crossposted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Owned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extLst>
                  <a:ext uri="{0D108BD9-81ED-4DB2-BD59-A6C34878D82A}">
                    <a16:rowId xmlns:a16="http://schemas.microsoft.com/office/drawing/2014/main" val="1806506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3 - 2019-01-31 12:11:28 </a:t>
                      </a:r>
                      <a:r>
                        <a:rPr kumimoji="0" lang="de-DE" sz="1000" b="0" i="0" u="none" strike="noStrike" kern="1200" cap="none" spc="0" normalizeH="0" baseline="0" noProof="0">
                          <a:ln>
                            <a:noFill/>
                          </a:ln>
                          <a:solidFill>
                            <a:prstClr val="black"/>
                          </a:solidFill>
                          <a:effectLst/>
                          <a:uLnTx/>
                          <a:uFillTx/>
                          <a:latin typeface="+mn-lt"/>
                          <a:ea typeface="+mn-ea"/>
                          <a:cs typeface="+mn-cs"/>
                        </a:rPr>
                        <a:t> 
 Ab in den Feierabendverkehr! Aber Vorsicht! Es lauert eine düstere Gefahr!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60117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155546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127579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27967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395809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958</a:t>
                      </a:r>
                    </a:p>
                  </a:txBody>
                  <a:tcPr/>
                </a:tc>
                <a:extLst>
                  <a:ext uri="{0D108BD9-81ED-4DB2-BD59-A6C34878D82A}">
                    <a16:rowId xmlns:a16="http://schemas.microsoft.com/office/drawing/2014/main" val="15935328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3 - 2019-01-17 10:52:03 </a:t>
                      </a:r>
                      <a:r>
                        <a:rPr kumimoji="0" lang="de-DE" sz="1000" b="0" i="0" u="none" strike="noStrike" kern="1200" cap="none" spc="0" normalizeH="0" baseline="0" noProof="0">
                          <a:ln>
                            <a:noFill/>
                          </a:ln>
                          <a:solidFill>
                            <a:prstClr val="black"/>
                          </a:solidFill>
                          <a:effectLst/>
                          <a:uLnTx/>
                          <a:uFillTx/>
                          <a:latin typeface="+mn-lt"/>
                          <a:ea typeface="+mn-ea"/>
                          <a:cs typeface="+mn-cs"/>
                        </a:rPr>
                        <a:t> 
 Bei der Flugbereitschaft der Bundeswehr läuft es zur Zeit gar nicht. Leider fliegt auch nichts. Dieser Image-Film hilft!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59708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128842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112659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353183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551</a:t>
                      </a:r>
                    </a:p>
                  </a:txBody>
                  <a:tcPr/>
                </a:tc>
                <a:extLst>
                  <a:ext uri="{0D108BD9-81ED-4DB2-BD59-A6C34878D82A}">
                    <a16:rowId xmlns:a16="http://schemas.microsoft.com/office/drawing/2014/main" val="40523551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3 - 2019-01-21 16:38:40 </a:t>
                      </a:r>
                      <a:r>
                        <a:rPr kumimoji="0" lang="de-DE" sz="1000" b="0" i="0" u="none" strike="noStrike" kern="1200" cap="none" spc="0" normalizeH="0" baseline="0" noProof="0">
                          <a:ln>
                            <a:noFill/>
                          </a:ln>
                          <a:solidFill>
                            <a:prstClr val="black"/>
                          </a:solidFill>
                          <a:effectLst/>
                          <a:uLnTx/>
                          <a:uFillTx/>
                          <a:latin typeface="+mn-lt"/>
                          <a:ea typeface="+mn-ea"/>
                          <a:cs typeface="+mn-cs"/>
                        </a:rPr>
                        <a:t> 
 Die 26 reichsten Menschen der Welt besitzen laut Oxfam so viel wie die ärmsten 50%. 
Man kann die Entwicklung aber auch positiv sehen: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55384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141381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135215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289452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215</a:t>
                      </a:r>
                    </a:p>
                  </a:txBody>
                  <a:tcPr/>
                </a:tc>
                <a:extLst>
                  <a:ext uri="{0D108BD9-81ED-4DB2-BD59-A6C34878D82A}">
                    <a16:rowId xmlns:a16="http://schemas.microsoft.com/office/drawing/2014/main" val="4830386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3 - 2019-01-24 11:01:12 </a:t>
                      </a:r>
                      <a:r>
                        <a:rPr kumimoji="0" lang="de-DE" sz="1000" b="0" i="0" u="none" strike="noStrike" kern="1200" cap="none" spc="0" normalizeH="0" baseline="0" noProof="0">
                          <a:ln>
                            <a:noFill/>
                          </a:ln>
                          <a:solidFill>
                            <a:prstClr val="black"/>
                          </a:solidFill>
                          <a:effectLst/>
                          <a:uLnTx/>
                          <a:uFillTx/>
                          <a:latin typeface="+mn-lt"/>
                          <a:ea typeface="+mn-ea"/>
                          <a:cs typeface="+mn-cs"/>
                        </a:rPr>
                        <a:t> 
 Die Bahn will bis 2025 auf 82 Prozent pünktliche Züge kommen. Bis 2025. Das sind noch sechs Jahre. Oder wie wir Bahnfahrer rechnen: Eine Fahrt von München nach Hamburg und zurück.</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41433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87784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84996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292933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a:t>
                      </a:r>
                    </a:p>
                  </a:txBody>
                  <a:tcPr/>
                </a:tc>
                <a:extLst>
                  <a:ext uri="{0D108BD9-81ED-4DB2-BD59-A6C34878D82A}">
                    <a16:rowId xmlns:a16="http://schemas.microsoft.com/office/drawing/2014/main" val="679564745"/>
                  </a:ext>
                </a:extLst>
              </a:tr>
            </a:tbl>
          </a:graphicData>
        </a:graphic>
      </p:graphicFrame>
      <p:sp>
        <p:nvSpPr>
          <p:cNvPr id="4" name="Text Placeholder 3">
            <a:extLst>
              <a:ext uri="{FF2B5EF4-FFF2-40B4-BE49-F238E27FC236}">
                <a16:creationId xmlns:a16="http://schemas.microsoft.com/office/drawing/2014/main" id="{6DB30C65-94A3-44DA-B175-61ACF9C0B713}"/>
              </a:ext>
            </a:extLst>
          </p:cNvPr>
          <p:cNvSpPr>
            <a:spLocks noGrp="1"/>
          </p:cNvSpPr>
          <p:nvPr>
            <p:ph type="body" sz="quarter" idx="14"/>
          </p:nvPr>
        </p:nvSpPr>
        <p:spPr/>
        <p:txBody>
          <a:bodyPr/>
          <a:lstStyle/>
          <a:p>
            <a:r>
              <a:rPr lang="en-US"/>
              <a:t>01.01.2019 - 31.01.2019</a:t>
            </a:r>
          </a:p>
        </p:txBody>
      </p:sp>
    </p:spTree>
    <p:extLst>
      <p:ext uri="{BB962C8B-B14F-4D97-AF65-F5344CB8AC3E}">
        <p14:creationId xmlns:p14="http://schemas.microsoft.com/office/powerpoint/2010/main" val="170328046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E24489-246A-4AB8-8A08-35483980E4BF}"/>
              </a:ext>
            </a:extLst>
          </p:cNvPr>
          <p:cNvSpPr>
            <a:spLocks noGrp="1"/>
          </p:cNvSpPr>
          <p:nvPr>
            <p:ph type="title"/>
          </p:nvPr>
        </p:nvSpPr>
        <p:spPr/>
        <p:txBody>
          <a:bodyPr/>
          <a:lstStyle/>
          <a:p>
            <a:r>
              <a:rPr lang="en-US"/>
              <a:t>Facebook Eigene Videos - Crossposts (ohne Ersteller) - Export | extra 3 - 6 of 7</a:t>
            </a:r>
          </a:p>
        </p:txBody>
      </p:sp>
      <p:graphicFrame>
        <p:nvGraphicFramePr>
          <p:cNvPr id="5" name="Table Placeholder 4">
            <a:extLst>
              <a:ext uri="{FF2B5EF4-FFF2-40B4-BE49-F238E27FC236}">
                <a16:creationId xmlns:a16="http://schemas.microsoft.com/office/drawing/2014/main" id="{E2BC2BAA-837C-4EA8-AA7D-B70713363F96}"/>
              </a:ext>
            </a:extLst>
          </p:cNvPr>
          <p:cNvGraphicFramePr>
            <a:graphicFrameLocks noGrp="1"/>
          </p:cNvGraphicFramePr>
          <p:nvPr>
            <p:ph type="tbl" sz="quarter" idx="13"/>
            <p:extLst>
              <p:ext uri="{D42A27DB-BD31-4B8C-83A1-F6EECF244321}">
                <p14:modId xmlns:p14="http://schemas.microsoft.com/office/powerpoint/2010/main" val="5137319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1">
                  <a:extLst>
                    <a:ext uri="{9D8B030D-6E8A-4147-A177-3AD203B41FA5}">
                      <a16:colId xmlns:a16="http://schemas.microsoft.com/office/drawing/2014/main" val="1747743792"/>
                    </a:ext>
                  </a:extLst>
                </a:gridCol>
                <a:gridCol w="493776">
                  <a:extLst>
                    <a:ext uri="{9D8B030D-6E8A-4147-A177-3AD203B41FA5}">
                      <a16:colId xmlns:a16="http://schemas.microsoft.com/office/drawing/2014/main" val="3864707431"/>
                    </a:ext>
                  </a:extLst>
                </a:gridCol>
                <a:gridCol w="411480">
                  <a:extLst>
                    <a:ext uri="{9D8B030D-6E8A-4147-A177-3AD203B41FA5}">
                      <a16:colId xmlns:a16="http://schemas.microsoft.com/office/drawing/2014/main" val="788343713"/>
                    </a:ext>
                  </a:extLst>
                </a:gridCol>
                <a:gridCol w="411480">
                  <a:extLst>
                    <a:ext uri="{9D8B030D-6E8A-4147-A177-3AD203B41FA5}">
                      <a16:colId xmlns:a16="http://schemas.microsoft.com/office/drawing/2014/main" val="448789591"/>
                    </a:ext>
                  </a:extLst>
                </a:gridCol>
                <a:gridCol w="246888">
                  <a:extLst>
                    <a:ext uri="{9D8B030D-6E8A-4147-A177-3AD203B41FA5}">
                      <a16:colId xmlns:a16="http://schemas.microsoft.com/office/drawing/2014/main" val="3598034607"/>
                    </a:ext>
                  </a:extLst>
                </a:gridCol>
                <a:gridCol w="658368">
                  <a:extLst>
                    <a:ext uri="{9D8B030D-6E8A-4147-A177-3AD203B41FA5}">
                      <a16:colId xmlns:a16="http://schemas.microsoft.com/office/drawing/2014/main" val="2695051348"/>
                    </a:ext>
                  </a:extLst>
                </a:gridCol>
                <a:gridCol w="576072">
                  <a:extLst>
                    <a:ext uri="{9D8B030D-6E8A-4147-A177-3AD203B41FA5}">
                      <a16:colId xmlns:a16="http://schemas.microsoft.com/office/drawing/2014/main" val="4051764295"/>
                    </a:ext>
                  </a:extLst>
                </a:gridCol>
                <a:gridCol w="576072">
                  <a:extLst>
                    <a:ext uri="{9D8B030D-6E8A-4147-A177-3AD203B41FA5}">
                      <a16:colId xmlns:a16="http://schemas.microsoft.com/office/drawing/2014/main" val="1385687585"/>
                    </a:ext>
                  </a:extLst>
                </a:gridCol>
                <a:gridCol w="411480">
                  <a:extLst>
                    <a:ext uri="{9D8B030D-6E8A-4147-A177-3AD203B41FA5}">
                      <a16:colId xmlns:a16="http://schemas.microsoft.com/office/drawing/2014/main" val="1485843862"/>
                    </a:ext>
                  </a:extLst>
                </a:gridCol>
                <a:gridCol w="658368">
                  <a:extLst>
                    <a:ext uri="{9D8B030D-6E8A-4147-A177-3AD203B41FA5}">
                      <a16:colId xmlns:a16="http://schemas.microsoft.com/office/drawing/2014/main" val="2775638045"/>
                    </a:ext>
                  </a:extLst>
                </a:gridCol>
                <a:gridCol w="329184">
                  <a:extLst>
                    <a:ext uri="{9D8B030D-6E8A-4147-A177-3AD203B41FA5}">
                      <a16:colId xmlns:a16="http://schemas.microsoft.com/office/drawing/2014/main" val="1954416983"/>
                    </a:ext>
                  </a:extLst>
                </a:gridCol>
                <a:gridCol w="493776">
                  <a:extLst>
                    <a:ext uri="{9D8B030D-6E8A-4147-A177-3AD203B41FA5}">
                      <a16:colId xmlns:a16="http://schemas.microsoft.com/office/drawing/2014/main" val="3359620119"/>
                    </a:ext>
                  </a:extLst>
                </a:gridCol>
                <a:gridCol w="329184">
                  <a:extLst>
                    <a:ext uri="{9D8B030D-6E8A-4147-A177-3AD203B41FA5}">
                      <a16:colId xmlns:a16="http://schemas.microsoft.com/office/drawing/2014/main" val="36749456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Länge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Wiedergabe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Crossposted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Owned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extLst>
                  <a:ext uri="{0D108BD9-81ED-4DB2-BD59-A6C34878D82A}">
                    <a16:rowId xmlns:a16="http://schemas.microsoft.com/office/drawing/2014/main" val="848509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3 - 2019-01-17 11:06:28 </a:t>
                      </a:r>
                      <a:r>
                        <a:rPr kumimoji="0" lang="de-DE" sz="1000" b="0" i="0" u="none" strike="noStrike" kern="1200" cap="none" spc="0" normalizeH="0" baseline="0" noProof="0">
                          <a:ln>
                            <a:noFill/>
                          </a:ln>
                          <a:solidFill>
                            <a:prstClr val="black"/>
                          </a:solidFill>
                          <a:effectLst/>
                          <a:uLnTx/>
                          <a:uFillTx/>
                          <a:latin typeface="+mn-lt"/>
                          <a:ea typeface="+mn-ea"/>
                          <a:cs typeface="+mn-cs"/>
                        </a:rPr>
                        <a:t> 
 Pannen bei Flugbereitschaft der Bundeswehr: Entwicklungshilfeminister Müller steckte in Malawi fest. Im Dezember kam Angela Merkel nicht rechtzeitig zum G20-Gipfel in Argentinien und Olaf Scholz kam nicht mehr aus Jakarta raus. Das war schlimm. Auch für Jakarta.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36674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80247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73725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281755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369</a:t>
                      </a:r>
                    </a:p>
                  </a:txBody>
                  <a:tcPr/>
                </a:tc>
                <a:extLst>
                  <a:ext uri="{0D108BD9-81ED-4DB2-BD59-A6C34878D82A}">
                    <a16:rowId xmlns:a16="http://schemas.microsoft.com/office/drawing/2014/main" val="37591180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3 - 2019-01-10 12:55:49 </a:t>
                      </a:r>
                      <a:r>
                        <a:rPr kumimoji="0" lang="de-DE" sz="1000" b="0" i="0" u="none" strike="noStrike" kern="1200" cap="none" spc="0" normalizeH="0" baseline="0" noProof="0">
                          <a:ln>
                            <a:noFill/>
                          </a:ln>
                          <a:solidFill>
                            <a:prstClr val="black"/>
                          </a:solidFill>
                          <a:effectLst/>
                          <a:uLnTx/>
                          <a:uFillTx/>
                          <a:latin typeface="+mn-lt"/>
                          <a:ea typeface="+mn-ea"/>
                          <a:cs typeface="+mn-cs"/>
                        </a:rPr>
                        <a:t> 
 Wir legen uns fest: 2019 wird das beste 2019 aller Zeiten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36336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92308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90056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287680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a:t>
                      </a:r>
                    </a:p>
                  </a:txBody>
                  <a:tcPr/>
                </a:tc>
                <a:extLst>
                  <a:ext uri="{0D108BD9-81ED-4DB2-BD59-A6C34878D82A}">
                    <a16:rowId xmlns:a16="http://schemas.microsoft.com/office/drawing/2014/main" val="33169837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 Extra 3 - 2019-01-23 21:22:00 </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216197208"/>
                  </a:ext>
                </a:extLst>
              </a:tr>
            </a:tbl>
          </a:graphicData>
        </a:graphic>
      </p:graphicFrame>
      <p:sp>
        <p:nvSpPr>
          <p:cNvPr id="4" name="Text Placeholder 3">
            <a:extLst>
              <a:ext uri="{FF2B5EF4-FFF2-40B4-BE49-F238E27FC236}">
                <a16:creationId xmlns:a16="http://schemas.microsoft.com/office/drawing/2014/main" id="{C1627B18-9132-4FFD-ACF2-B51407FD7EFE}"/>
              </a:ext>
            </a:extLst>
          </p:cNvPr>
          <p:cNvSpPr>
            <a:spLocks noGrp="1"/>
          </p:cNvSpPr>
          <p:nvPr>
            <p:ph type="body" sz="quarter" idx="14"/>
          </p:nvPr>
        </p:nvSpPr>
        <p:spPr/>
        <p:txBody>
          <a:bodyPr/>
          <a:lstStyle/>
          <a:p>
            <a:r>
              <a:rPr lang="en-US"/>
              <a:t>01.01.2019 - 31.01.2019</a:t>
            </a:r>
          </a:p>
        </p:txBody>
      </p:sp>
    </p:spTree>
    <p:extLst>
      <p:ext uri="{BB962C8B-B14F-4D97-AF65-F5344CB8AC3E}">
        <p14:creationId xmlns:p14="http://schemas.microsoft.com/office/powerpoint/2010/main" val="76986739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0475F1-061A-439C-ACD2-8C62D4CD0C29}"/>
              </a:ext>
            </a:extLst>
          </p:cNvPr>
          <p:cNvSpPr>
            <a:spLocks noGrp="1"/>
          </p:cNvSpPr>
          <p:nvPr>
            <p:ph type="title"/>
          </p:nvPr>
        </p:nvSpPr>
        <p:spPr/>
        <p:txBody>
          <a:bodyPr/>
          <a:lstStyle/>
          <a:p>
            <a:r>
              <a:rPr lang="en-US"/>
              <a:t>Facebook Eigene Videos - Crossposts (ohne Ersteller) - Export | extra 3 - 7 of 7</a:t>
            </a:r>
          </a:p>
        </p:txBody>
      </p:sp>
      <p:graphicFrame>
        <p:nvGraphicFramePr>
          <p:cNvPr id="5" name="Table Placeholder 4">
            <a:extLst>
              <a:ext uri="{FF2B5EF4-FFF2-40B4-BE49-F238E27FC236}">
                <a16:creationId xmlns:a16="http://schemas.microsoft.com/office/drawing/2014/main" id="{CB12B686-42AB-4B03-9058-2B20DB40A9D7}"/>
              </a:ext>
            </a:extLst>
          </p:cNvPr>
          <p:cNvGraphicFramePr>
            <a:graphicFrameLocks noGrp="1"/>
          </p:cNvGraphicFramePr>
          <p:nvPr>
            <p:ph type="tbl" sz="quarter" idx="13"/>
            <p:extLst>
              <p:ext uri="{D42A27DB-BD31-4B8C-83A1-F6EECF244321}">
                <p14:modId xmlns:p14="http://schemas.microsoft.com/office/powerpoint/2010/main" val="34845123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1">
                  <a:extLst>
                    <a:ext uri="{9D8B030D-6E8A-4147-A177-3AD203B41FA5}">
                      <a16:colId xmlns:a16="http://schemas.microsoft.com/office/drawing/2014/main" val="1924802139"/>
                    </a:ext>
                  </a:extLst>
                </a:gridCol>
                <a:gridCol w="493776">
                  <a:extLst>
                    <a:ext uri="{9D8B030D-6E8A-4147-A177-3AD203B41FA5}">
                      <a16:colId xmlns:a16="http://schemas.microsoft.com/office/drawing/2014/main" val="3775413087"/>
                    </a:ext>
                  </a:extLst>
                </a:gridCol>
                <a:gridCol w="411480">
                  <a:extLst>
                    <a:ext uri="{9D8B030D-6E8A-4147-A177-3AD203B41FA5}">
                      <a16:colId xmlns:a16="http://schemas.microsoft.com/office/drawing/2014/main" val="4038358420"/>
                    </a:ext>
                  </a:extLst>
                </a:gridCol>
                <a:gridCol w="411480">
                  <a:extLst>
                    <a:ext uri="{9D8B030D-6E8A-4147-A177-3AD203B41FA5}">
                      <a16:colId xmlns:a16="http://schemas.microsoft.com/office/drawing/2014/main" val="1779174634"/>
                    </a:ext>
                  </a:extLst>
                </a:gridCol>
                <a:gridCol w="246888">
                  <a:extLst>
                    <a:ext uri="{9D8B030D-6E8A-4147-A177-3AD203B41FA5}">
                      <a16:colId xmlns:a16="http://schemas.microsoft.com/office/drawing/2014/main" val="3652629908"/>
                    </a:ext>
                  </a:extLst>
                </a:gridCol>
                <a:gridCol w="658368">
                  <a:extLst>
                    <a:ext uri="{9D8B030D-6E8A-4147-A177-3AD203B41FA5}">
                      <a16:colId xmlns:a16="http://schemas.microsoft.com/office/drawing/2014/main" val="3445918567"/>
                    </a:ext>
                  </a:extLst>
                </a:gridCol>
                <a:gridCol w="576072">
                  <a:extLst>
                    <a:ext uri="{9D8B030D-6E8A-4147-A177-3AD203B41FA5}">
                      <a16:colId xmlns:a16="http://schemas.microsoft.com/office/drawing/2014/main" val="1430563694"/>
                    </a:ext>
                  </a:extLst>
                </a:gridCol>
                <a:gridCol w="576072">
                  <a:extLst>
                    <a:ext uri="{9D8B030D-6E8A-4147-A177-3AD203B41FA5}">
                      <a16:colId xmlns:a16="http://schemas.microsoft.com/office/drawing/2014/main" val="1181540556"/>
                    </a:ext>
                  </a:extLst>
                </a:gridCol>
                <a:gridCol w="411480">
                  <a:extLst>
                    <a:ext uri="{9D8B030D-6E8A-4147-A177-3AD203B41FA5}">
                      <a16:colId xmlns:a16="http://schemas.microsoft.com/office/drawing/2014/main" val="2731518445"/>
                    </a:ext>
                  </a:extLst>
                </a:gridCol>
                <a:gridCol w="658368">
                  <a:extLst>
                    <a:ext uri="{9D8B030D-6E8A-4147-A177-3AD203B41FA5}">
                      <a16:colId xmlns:a16="http://schemas.microsoft.com/office/drawing/2014/main" val="468982461"/>
                    </a:ext>
                  </a:extLst>
                </a:gridCol>
                <a:gridCol w="329184">
                  <a:extLst>
                    <a:ext uri="{9D8B030D-6E8A-4147-A177-3AD203B41FA5}">
                      <a16:colId xmlns:a16="http://schemas.microsoft.com/office/drawing/2014/main" val="650839213"/>
                    </a:ext>
                  </a:extLst>
                </a:gridCol>
                <a:gridCol w="493776">
                  <a:extLst>
                    <a:ext uri="{9D8B030D-6E8A-4147-A177-3AD203B41FA5}">
                      <a16:colId xmlns:a16="http://schemas.microsoft.com/office/drawing/2014/main" val="692597966"/>
                    </a:ext>
                  </a:extLst>
                </a:gridCol>
                <a:gridCol w="329184">
                  <a:extLst>
                    <a:ext uri="{9D8B030D-6E8A-4147-A177-3AD203B41FA5}">
                      <a16:colId xmlns:a16="http://schemas.microsoft.com/office/drawing/2014/main" val="5939584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Länge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Wiedergabe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Crossposted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Owned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extLst>
                  <a:ext uri="{0D108BD9-81ED-4DB2-BD59-A6C34878D82A}">
                    <a16:rowId xmlns:a16="http://schemas.microsoft.com/office/drawing/2014/main" val="30938690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 Extra 3 - 2019-01-23 21:21:56 </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1217404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 Extra 3 - 2019-01-23 21:21:56 </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255374464"/>
                  </a:ext>
                </a:extLst>
              </a:tr>
            </a:tbl>
          </a:graphicData>
        </a:graphic>
      </p:graphicFrame>
      <p:sp>
        <p:nvSpPr>
          <p:cNvPr id="4" name="Text Placeholder 3">
            <a:extLst>
              <a:ext uri="{FF2B5EF4-FFF2-40B4-BE49-F238E27FC236}">
                <a16:creationId xmlns:a16="http://schemas.microsoft.com/office/drawing/2014/main" id="{C2C90F58-E394-4B31-87EE-725C8FBCA062}"/>
              </a:ext>
            </a:extLst>
          </p:cNvPr>
          <p:cNvSpPr>
            <a:spLocks noGrp="1"/>
          </p:cNvSpPr>
          <p:nvPr>
            <p:ph type="body" sz="quarter" idx="14"/>
          </p:nvPr>
        </p:nvSpPr>
        <p:spPr/>
        <p:txBody>
          <a:bodyPr/>
          <a:lstStyle/>
          <a:p>
            <a:r>
              <a:rPr lang="en-US"/>
              <a:t>01.01.2019 - 31.01.2019</a:t>
            </a:r>
          </a:p>
        </p:txBody>
      </p:sp>
    </p:spTree>
    <p:extLst>
      <p:ext uri="{BB962C8B-B14F-4D97-AF65-F5344CB8AC3E}">
        <p14:creationId xmlns:p14="http://schemas.microsoft.com/office/powerpoint/2010/main" val="108835230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20AA80-5F83-42EE-956E-7D1701D2F306}"/>
              </a:ext>
            </a:extLst>
          </p:cNvPr>
          <p:cNvSpPr>
            <a:spLocks noGrp="1"/>
          </p:cNvSpPr>
          <p:nvPr>
            <p:ph type="title"/>
          </p:nvPr>
        </p:nvSpPr>
        <p:spPr/>
        <p:txBody>
          <a:bodyPr/>
          <a:lstStyle/>
          <a:p>
            <a:r>
              <a:rPr lang="en-US"/>
              <a:t>Facebook Eigene Posts - Aktive Nutzer - Export | extra 3 - 1 of 4</a:t>
            </a:r>
          </a:p>
        </p:txBody>
      </p:sp>
      <p:graphicFrame>
        <p:nvGraphicFramePr>
          <p:cNvPr id="5" name="Table Placeholder 4">
            <a:extLst>
              <a:ext uri="{FF2B5EF4-FFF2-40B4-BE49-F238E27FC236}">
                <a16:creationId xmlns:a16="http://schemas.microsoft.com/office/drawing/2014/main" id="{A1A9AB35-8893-4BA1-97DF-D0B6FE88D7EC}"/>
              </a:ext>
            </a:extLst>
          </p:cNvPr>
          <p:cNvGraphicFramePr>
            <a:graphicFrameLocks noGrp="1"/>
          </p:cNvGraphicFramePr>
          <p:nvPr>
            <p:ph type="tbl" sz="quarter" idx="13"/>
            <p:extLst>
              <p:ext uri="{D42A27DB-BD31-4B8C-83A1-F6EECF244321}">
                <p14:modId xmlns:p14="http://schemas.microsoft.com/office/powerpoint/2010/main" val="28720498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456432">
                  <a:extLst>
                    <a:ext uri="{9D8B030D-6E8A-4147-A177-3AD203B41FA5}">
                      <a16:colId xmlns:a16="http://schemas.microsoft.com/office/drawing/2014/main" val="506830943"/>
                    </a:ext>
                  </a:extLst>
                </a:gridCol>
                <a:gridCol w="822960">
                  <a:extLst>
                    <a:ext uri="{9D8B030D-6E8A-4147-A177-3AD203B41FA5}">
                      <a16:colId xmlns:a16="http://schemas.microsoft.com/office/drawing/2014/main" val="2225433135"/>
                    </a:ext>
                  </a:extLst>
                </a:gridCol>
                <a:gridCol w="822960">
                  <a:extLst>
                    <a:ext uri="{9D8B030D-6E8A-4147-A177-3AD203B41FA5}">
                      <a16:colId xmlns:a16="http://schemas.microsoft.com/office/drawing/2014/main" val="455552437"/>
                    </a:ext>
                  </a:extLst>
                </a:gridCol>
                <a:gridCol w="822960">
                  <a:extLst>
                    <a:ext uri="{9D8B030D-6E8A-4147-A177-3AD203B41FA5}">
                      <a16:colId xmlns:a16="http://schemas.microsoft.com/office/drawing/2014/main" val="1393746946"/>
                    </a:ext>
                  </a:extLst>
                </a:gridCol>
                <a:gridCol w="822960">
                  <a:extLst>
                    <a:ext uri="{9D8B030D-6E8A-4147-A177-3AD203B41FA5}">
                      <a16:colId xmlns:a16="http://schemas.microsoft.com/office/drawing/2014/main" val="2102519538"/>
                    </a:ext>
                  </a:extLst>
                </a:gridCol>
                <a:gridCol w="493776">
                  <a:extLst>
                    <a:ext uri="{9D8B030D-6E8A-4147-A177-3AD203B41FA5}">
                      <a16:colId xmlns:a16="http://schemas.microsoft.com/office/drawing/2014/main" val="4216095644"/>
                    </a:ext>
                  </a:extLst>
                </a:gridCol>
                <a:gridCol w="493776">
                  <a:extLst>
                    <a:ext uri="{9D8B030D-6E8A-4147-A177-3AD203B41FA5}">
                      <a16:colId xmlns:a16="http://schemas.microsoft.com/office/drawing/2014/main" val="4148071581"/>
                    </a:ext>
                  </a:extLst>
                </a:gridCol>
                <a:gridCol w="493776">
                  <a:extLst>
                    <a:ext uri="{9D8B030D-6E8A-4147-A177-3AD203B41FA5}">
                      <a16:colId xmlns:a16="http://schemas.microsoft.com/office/drawing/2014/main" val="28485521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0863113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3 - 2019-01-10 13:09:17 </a:t>
                      </a:r>
                      <a:r>
                        <a:rPr kumimoji="0" lang="de-DE" sz="1000" b="0" i="0" u="none" strike="noStrike" kern="1200" cap="none" spc="0" normalizeH="0" baseline="0" noProof="0">
                          <a:ln>
                            <a:noFill/>
                          </a:ln>
                          <a:solidFill>
                            <a:prstClr val="black"/>
                          </a:solidFill>
                          <a:effectLst/>
                          <a:uLnTx/>
                          <a:uFillTx/>
                          <a:latin typeface="+mn-lt"/>
                          <a:ea typeface="+mn-ea"/>
                          <a:cs typeface="+mn-cs"/>
                        </a:rPr>
                        <a:t> 
 Brennpunkt zum Schneechaos? Können wir auch.
#AlleJahrewieder #Oldiebutgoldie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113904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1619981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21601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8274196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Extra 3 - 2019-01-15 10:05:06 </a:t>
                      </a:r>
                      <a:r>
                        <a:rPr kumimoji="0" lang="en-US" sz="1000" b="0" i="0" u="none" strike="noStrike" kern="1200" cap="none" spc="0" normalizeH="0" baseline="0" noProof="0">
                          <a:ln>
                            <a:noFill/>
                          </a:ln>
                          <a:solidFill>
                            <a:prstClr val="black"/>
                          </a:solidFill>
                          <a:effectLst/>
                          <a:uLnTx/>
                          <a:uFillTx/>
                          <a:latin typeface="+mn-lt"/>
                          <a:ea typeface="+mn-ea"/>
                          <a:cs typeface="+mn-cs"/>
                        </a:rPr>
                        <a:t> 
 How to eventually grasp Brexit A special service for our British friends. Enjoy!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110316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1226756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18315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6760149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Extra 3 - 2019-01-15 10:05:06 </a:t>
                      </a:r>
                      <a:r>
                        <a:rPr kumimoji="0" lang="en-US" sz="1000" b="0" i="0" u="none" strike="noStrike" kern="1200" cap="none" spc="0" normalizeH="0" baseline="0" noProof="0">
                          <a:ln>
                            <a:noFill/>
                          </a:ln>
                          <a:solidFill>
                            <a:prstClr val="black"/>
                          </a:solidFill>
                          <a:effectLst/>
                          <a:uLnTx/>
                          <a:uFillTx/>
                          <a:latin typeface="+mn-lt"/>
                          <a:ea typeface="+mn-ea"/>
                          <a:cs typeface="+mn-cs"/>
                        </a:rPr>
                        <a:t> 
 How to eventually grasp Brexit A special service for our British friends. Enjoy!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110316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1226756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18315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8115248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3 - 2019-01-13 09:20:00 </a:t>
                      </a:r>
                      <a:r>
                        <a:rPr kumimoji="0" lang="de-DE" sz="1000" b="0" i="0" u="none" strike="noStrike" kern="1200" cap="none" spc="0" normalizeH="0" baseline="0" noProof="0">
                          <a:ln>
                            <a:noFill/>
                          </a:ln>
                          <a:solidFill>
                            <a:prstClr val="black"/>
                          </a:solidFill>
                          <a:effectLst/>
                          <a:uLnTx/>
                          <a:uFillTx/>
                          <a:latin typeface="+mn-lt"/>
                          <a:ea typeface="+mn-ea"/>
                          <a:cs typeface="+mn-cs"/>
                        </a:rPr>
                        <a:t> 
 In Deutschland gibt es keine Meinungsfreiheit! Gut, dass das gerade mal wieder jemand nicht aussprechen darf.</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73464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997339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0330555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3 - 2019-01-25 12:48:14 </a:t>
                      </a:r>
                      <a:r>
                        <a:rPr kumimoji="0" lang="de-DE" sz="1000" b="0" i="0" u="none" strike="noStrike" kern="1200" cap="none" spc="0" normalizeH="0" baseline="0" noProof="0">
                          <a:ln>
                            <a:noFill/>
                          </a:ln>
                          <a:solidFill>
                            <a:prstClr val="black"/>
                          </a:solidFill>
                          <a:effectLst/>
                          <a:uLnTx/>
                          <a:uFillTx/>
                          <a:latin typeface="+mn-lt"/>
                          <a:ea typeface="+mn-ea"/>
                          <a:cs typeface="+mn-cs"/>
                        </a:rPr>
                        <a:t> 
 Julia Klöckner hat als Landwirtschafts- und Ernährungsministerin so wenig erreicht, ihr nächster Karriereschritt könnte Verkehrsministerin sein.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67672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843671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2031855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3 - 2019-01-31 13:47:40 </a:t>
                      </a:r>
                      <a:r>
                        <a:rPr kumimoji="0" lang="de-DE" sz="1000" b="0" i="0" u="none" strike="noStrike" kern="1200" cap="none" spc="0" normalizeH="0" baseline="0" noProof="0">
                          <a:ln>
                            <a:noFill/>
                          </a:ln>
                          <a:solidFill>
                            <a:prstClr val="black"/>
                          </a:solidFill>
                          <a:effectLst/>
                          <a:uLnTx/>
                          <a:uFillTx/>
                          <a:latin typeface="+mn-lt"/>
                          <a:ea typeface="+mn-ea"/>
                          <a:cs typeface="+mn-cs"/>
                        </a:rPr>
                        <a:t> 
 Niveaulimbo im Netz</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66891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670774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3026727"/>
                  </a:ext>
                </a:extLst>
              </a:tr>
            </a:tbl>
          </a:graphicData>
        </a:graphic>
      </p:graphicFrame>
      <p:sp>
        <p:nvSpPr>
          <p:cNvPr id="4" name="Text Placeholder 3">
            <a:extLst>
              <a:ext uri="{FF2B5EF4-FFF2-40B4-BE49-F238E27FC236}">
                <a16:creationId xmlns:a16="http://schemas.microsoft.com/office/drawing/2014/main" id="{5E3269E9-B69A-4E87-BA64-EEE0C265E6D5}"/>
              </a:ext>
            </a:extLst>
          </p:cNvPr>
          <p:cNvSpPr>
            <a:spLocks noGrp="1"/>
          </p:cNvSpPr>
          <p:nvPr>
            <p:ph type="body" sz="quarter" idx="14"/>
          </p:nvPr>
        </p:nvSpPr>
        <p:spPr/>
        <p:txBody>
          <a:bodyPr/>
          <a:lstStyle/>
          <a:p>
            <a:r>
              <a:rPr lang="en-US"/>
              <a:t>01.01.2019 - 31.01.2019</a:t>
            </a:r>
          </a:p>
        </p:txBody>
      </p:sp>
    </p:spTree>
    <p:extLst>
      <p:ext uri="{BB962C8B-B14F-4D97-AF65-F5344CB8AC3E}">
        <p14:creationId xmlns:p14="http://schemas.microsoft.com/office/powerpoint/2010/main" val="84989295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C18B1F-9894-47EA-B170-1383525B619A}"/>
              </a:ext>
            </a:extLst>
          </p:cNvPr>
          <p:cNvSpPr>
            <a:spLocks noGrp="1"/>
          </p:cNvSpPr>
          <p:nvPr>
            <p:ph type="title"/>
          </p:nvPr>
        </p:nvSpPr>
        <p:spPr/>
        <p:txBody>
          <a:bodyPr/>
          <a:lstStyle/>
          <a:p>
            <a:r>
              <a:rPr lang="en-US"/>
              <a:t>Facebook Eigene Posts - Aktive Nutzer - Export | extra 3 - 2 of 4</a:t>
            </a:r>
          </a:p>
        </p:txBody>
      </p:sp>
      <p:graphicFrame>
        <p:nvGraphicFramePr>
          <p:cNvPr id="5" name="Table Placeholder 4">
            <a:extLst>
              <a:ext uri="{FF2B5EF4-FFF2-40B4-BE49-F238E27FC236}">
                <a16:creationId xmlns:a16="http://schemas.microsoft.com/office/drawing/2014/main" id="{FB6B783C-7A96-4781-B77A-3C2068BF60F2}"/>
              </a:ext>
            </a:extLst>
          </p:cNvPr>
          <p:cNvGraphicFramePr>
            <a:graphicFrameLocks noGrp="1"/>
          </p:cNvGraphicFramePr>
          <p:nvPr>
            <p:ph type="tbl" sz="quarter" idx="13"/>
            <p:extLst>
              <p:ext uri="{D42A27DB-BD31-4B8C-83A1-F6EECF244321}">
                <p14:modId xmlns:p14="http://schemas.microsoft.com/office/powerpoint/2010/main" val="40211018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456432">
                  <a:extLst>
                    <a:ext uri="{9D8B030D-6E8A-4147-A177-3AD203B41FA5}">
                      <a16:colId xmlns:a16="http://schemas.microsoft.com/office/drawing/2014/main" val="728029311"/>
                    </a:ext>
                  </a:extLst>
                </a:gridCol>
                <a:gridCol w="822960">
                  <a:extLst>
                    <a:ext uri="{9D8B030D-6E8A-4147-A177-3AD203B41FA5}">
                      <a16:colId xmlns:a16="http://schemas.microsoft.com/office/drawing/2014/main" val="378268010"/>
                    </a:ext>
                  </a:extLst>
                </a:gridCol>
                <a:gridCol w="822960">
                  <a:extLst>
                    <a:ext uri="{9D8B030D-6E8A-4147-A177-3AD203B41FA5}">
                      <a16:colId xmlns:a16="http://schemas.microsoft.com/office/drawing/2014/main" val="1379317708"/>
                    </a:ext>
                  </a:extLst>
                </a:gridCol>
                <a:gridCol w="822960">
                  <a:extLst>
                    <a:ext uri="{9D8B030D-6E8A-4147-A177-3AD203B41FA5}">
                      <a16:colId xmlns:a16="http://schemas.microsoft.com/office/drawing/2014/main" val="3773696656"/>
                    </a:ext>
                  </a:extLst>
                </a:gridCol>
                <a:gridCol w="822960">
                  <a:extLst>
                    <a:ext uri="{9D8B030D-6E8A-4147-A177-3AD203B41FA5}">
                      <a16:colId xmlns:a16="http://schemas.microsoft.com/office/drawing/2014/main" val="2131760613"/>
                    </a:ext>
                  </a:extLst>
                </a:gridCol>
                <a:gridCol w="493776">
                  <a:extLst>
                    <a:ext uri="{9D8B030D-6E8A-4147-A177-3AD203B41FA5}">
                      <a16:colId xmlns:a16="http://schemas.microsoft.com/office/drawing/2014/main" val="811132068"/>
                    </a:ext>
                  </a:extLst>
                </a:gridCol>
                <a:gridCol w="493776">
                  <a:extLst>
                    <a:ext uri="{9D8B030D-6E8A-4147-A177-3AD203B41FA5}">
                      <a16:colId xmlns:a16="http://schemas.microsoft.com/office/drawing/2014/main" val="4060104803"/>
                    </a:ext>
                  </a:extLst>
                </a:gridCol>
                <a:gridCol w="493776">
                  <a:extLst>
                    <a:ext uri="{9D8B030D-6E8A-4147-A177-3AD203B41FA5}">
                      <a16:colId xmlns:a16="http://schemas.microsoft.com/office/drawing/2014/main" val="135089044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7489257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3 - 2019-01-11 10:33:00 </a:t>
                      </a:r>
                      <a:r>
                        <a:rPr kumimoji="0" lang="de-DE" sz="1000" b="0" i="0" u="none" strike="noStrike" kern="1200" cap="none" spc="0" normalizeH="0" baseline="0" noProof="0">
                          <a:ln>
                            <a:noFill/>
                          </a:ln>
                          <a:solidFill>
                            <a:prstClr val="black"/>
                          </a:solidFill>
                          <a:effectLst/>
                          <a:uLnTx/>
                          <a:uFillTx/>
                          <a:latin typeface="+mn-lt"/>
                          <a:ea typeface="+mn-ea"/>
                          <a:cs typeface="+mn-cs"/>
                        </a:rPr>
                        <a:t> 
 Ein Abschiebeknast für € 420.000 im Monat. Für das Geld könnten die 14 Häftlinge pro Nase auch eine Suite für 1000 Euro die Nacht bekommen.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61394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826129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1577450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3 - 2019-01-25 09:08:24 </a:t>
                      </a:r>
                      <a:r>
                        <a:rPr kumimoji="0" lang="de-DE" sz="1000" b="0" i="0" u="none" strike="noStrike" kern="1200" cap="none" spc="0" normalizeH="0" baseline="0" noProof="0">
                          <a:ln>
                            <a:noFill/>
                          </a:ln>
                          <a:solidFill>
                            <a:prstClr val="black"/>
                          </a:solidFill>
                          <a:effectLst/>
                          <a:uLnTx/>
                          <a:uFillTx/>
                          <a:latin typeface="+mn-lt"/>
                          <a:ea typeface="+mn-ea"/>
                          <a:cs typeface="+mn-cs"/>
                        </a:rPr>
                        <a:t> 
 Was soll der sinnlose Streit der Wissenschaftler über die richtigen Feinstaub- und Stickoxid-Grenzwerte???
Man muss nur beim Messen etwas kreativer sein!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60041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731689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9923363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3 - 2019-01-09 15:09:37 </a:t>
                      </a:r>
                      <a:r>
                        <a:rPr kumimoji="0" lang="de-DE" sz="1000" b="0" i="0" u="none" strike="noStrike" kern="1200" cap="none" spc="0" normalizeH="0" baseline="0" noProof="0">
                          <a:ln>
                            <a:noFill/>
                          </a:ln>
                          <a:solidFill>
                            <a:prstClr val="black"/>
                          </a:solidFill>
                          <a:effectLst/>
                          <a:uLnTx/>
                          <a:uFillTx/>
                          <a:latin typeface="+mn-lt"/>
                          <a:ea typeface="+mn-ea"/>
                          <a:cs typeface="+mn-cs"/>
                        </a:rPr>
                        <a:t> 
 Ernährungsreport: 80% der Befragten wollen Lebensmittelabfälle reduzieren. Sie müssen dann aber die härteste aller Dschungelprüfungen bestehen! 
Warnung: Mega-eklig!!!!!!!!!!!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56786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713546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8724784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3 - 2019-01-28 09:26:28 </a:t>
                      </a:r>
                      <a:r>
                        <a:rPr kumimoji="0" lang="de-DE" sz="1000" b="0" i="0" u="none" strike="noStrike" kern="1200" cap="none" spc="0" normalizeH="0" baseline="0" noProof="0">
                          <a:ln>
                            <a:noFill/>
                          </a:ln>
                          <a:solidFill>
                            <a:prstClr val="black"/>
                          </a:solidFill>
                          <a:effectLst/>
                          <a:uLnTx/>
                          <a:uFillTx/>
                          <a:latin typeface="+mn-lt"/>
                          <a:ea typeface="+mn-ea"/>
                          <a:cs typeface="+mn-cs"/>
                        </a:rPr>
                        <a:t> 
 Altersarmut: Schon jetzt bekommen 8,6 Millionen Menschen in Deutschland eine Rente unter der Grundsicherung. Wovon leben diese Menschen, wenn sie mit ihrem Beruf am Ende sind? Es können doch nicht alle ins Dschungelcamp!</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56506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1046347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3720625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Extra 3 - 2019-01-10 14:08:22 </a:t>
                      </a:r>
                      <a:r>
                        <a:rPr kumimoji="0" lang="en-US" sz="1000" b="0" i="0" u="none" strike="noStrike" kern="1200" cap="none" spc="0" normalizeH="0" baseline="0" noProof="0">
                          <a:ln>
                            <a:noFill/>
                          </a:ln>
                          <a:solidFill>
                            <a:prstClr val="black"/>
                          </a:solidFill>
                          <a:effectLst/>
                          <a:uLnTx/>
                          <a:uFillTx/>
                          <a:latin typeface="+mn-lt"/>
                          <a:ea typeface="+mn-ea"/>
                          <a:cs typeface="+mn-cs"/>
                        </a:rPr>
                        <a:t> 
 Also doch!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56326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696322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22995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55969664"/>
                  </a:ext>
                </a:extLst>
              </a:tr>
            </a:tbl>
          </a:graphicData>
        </a:graphic>
      </p:graphicFrame>
      <p:sp>
        <p:nvSpPr>
          <p:cNvPr id="4" name="Text Placeholder 3">
            <a:extLst>
              <a:ext uri="{FF2B5EF4-FFF2-40B4-BE49-F238E27FC236}">
                <a16:creationId xmlns:a16="http://schemas.microsoft.com/office/drawing/2014/main" id="{5F5B136D-B3D4-4D49-A327-FCCBA82ACCC9}"/>
              </a:ext>
            </a:extLst>
          </p:cNvPr>
          <p:cNvSpPr>
            <a:spLocks noGrp="1"/>
          </p:cNvSpPr>
          <p:nvPr>
            <p:ph type="body" sz="quarter" idx="14"/>
          </p:nvPr>
        </p:nvSpPr>
        <p:spPr/>
        <p:txBody>
          <a:bodyPr/>
          <a:lstStyle/>
          <a:p>
            <a:r>
              <a:rPr lang="en-US"/>
              <a:t>01.01.2019 - 31.01.2019</a:t>
            </a:r>
          </a:p>
        </p:txBody>
      </p:sp>
    </p:spTree>
    <p:extLst>
      <p:ext uri="{BB962C8B-B14F-4D97-AF65-F5344CB8AC3E}">
        <p14:creationId xmlns:p14="http://schemas.microsoft.com/office/powerpoint/2010/main" val="267000115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9829C8-5E77-45A6-ACBD-10F4FA26F703}"/>
              </a:ext>
            </a:extLst>
          </p:cNvPr>
          <p:cNvSpPr>
            <a:spLocks noGrp="1"/>
          </p:cNvSpPr>
          <p:nvPr>
            <p:ph type="title"/>
          </p:nvPr>
        </p:nvSpPr>
        <p:spPr/>
        <p:txBody>
          <a:bodyPr/>
          <a:lstStyle/>
          <a:p>
            <a:r>
              <a:rPr lang="en-US"/>
              <a:t>Facebook Eigene Posts - Aktive Nutzer - Export | extra 3 - 3 of 4</a:t>
            </a:r>
          </a:p>
        </p:txBody>
      </p:sp>
      <p:graphicFrame>
        <p:nvGraphicFramePr>
          <p:cNvPr id="5" name="Table Placeholder 4">
            <a:extLst>
              <a:ext uri="{FF2B5EF4-FFF2-40B4-BE49-F238E27FC236}">
                <a16:creationId xmlns:a16="http://schemas.microsoft.com/office/drawing/2014/main" id="{609A49EF-0706-4D01-9E80-79421E895F11}"/>
              </a:ext>
            </a:extLst>
          </p:cNvPr>
          <p:cNvGraphicFramePr>
            <a:graphicFrameLocks noGrp="1"/>
          </p:cNvGraphicFramePr>
          <p:nvPr>
            <p:ph type="tbl" sz="quarter" idx="13"/>
            <p:extLst>
              <p:ext uri="{D42A27DB-BD31-4B8C-83A1-F6EECF244321}">
                <p14:modId xmlns:p14="http://schemas.microsoft.com/office/powerpoint/2010/main" val="18057797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456432">
                  <a:extLst>
                    <a:ext uri="{9D8B030D-6E8A-4147-A177-3AD203B41FA5}">
                      <a16:colId xmlns:a16="http://schemas.microsoft.com/office/drawing/2014/main" val="3875793739"/>
                    </a:ext>
                  </a:extLst>
                </a:gridCol>
                <a:gridCol w="822960">
                  <a:extLst>
                    <a:ext uri="{9D8B030D-6E8A-4147-A177-3AD203B41FA5}">
                      <a16:colId xmlns:a16="http://schemas.microsoft.com/office/drawing/2014/main" val="890212351"/>
                    </a:ext>
                  </a:extLst>
                </a:gridCol>
                <a:gridCol w="822960">
                  <a:extLst>
                    <a:ext uri="{9D8B030D-6E8A-4147-A177-3AD203B41FA5}">
                      <a16:colId xmlns:a16="http://schemas.microsoft.com/office/drawing/2014/main" val="701550014"/>
                    </a:ext>
                  </a:extLst>
                </a:gridCol>
                <a:gridCol w="822960">
                  <a:extLst>
                    <a:ext uri="{9D8B030D-6E8A-4147-A177-3AD203B41FA5}">
                      <a16:colId xmlns:a16="http://schemas.microsoft.com/office/drawing/2014/main" val="1489004032"/>
                    </a:ext>
                  </a:extLst>
                </a:gridCol>
                <a:gridCol w="822960">
                  <a:extLst>
                    <a:ext uri="{9D8B030D-6E8A-4147-A177-3AD203B41FA5}">
                      <a16:colId xmlns:a16="http://schemas.microsoft.com/office/drawing/2014/main" val="3594583841"/>
                    </a:ext>
                  </a:extLst>
                </a:gridCol>
                <a:gridCol w="493776">
                  <a:extLst>
                    <a:ext uri="{9D8B030D-6E8A-4147-A177-3AD203B41FA5}">
                      <a16:colId xmlns:a16="http://schemas.microsoft.com/office/drawing/2014/main" val="3377767610"/>
                    </a:ext>
                  </a:extLst>
                </a:gridCol>
                <a:gridCol w="493776">
                  <a:extLst>
                    <a:ext uri="{9D8B030D-6E8A-4147-A177-3AD203B41FA5}">
                      <a16:colId xmlns:a16="http://schemas.microsoft.com/office/drawing/2014/main" val="1975901780"/>
                    </a:ext>
                  </a:extLst>
                </a:gridCol>
                <a:gridCol w="493776">
                  <a:extLst>
                    <a:ext uri="{9D8B030D-6E8A-4147-A177-3AD203B41FA5}">
                      <a16:colId xmlns:a16="http://schemas.microsoft.com/office/drawing/2014/main" val="28191201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7340955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3 - 2019-01-25 10:56:41 </a:t>
                      </a:r>
                      <a:r>
                        <a:rPr kumimoji="0" lang="de-DE" sz="1000" b="0" i="0" u="none" strike="noStrike" kern="1200" cap="none" spc="0" normalizeH="0" baseline="0" noProof="0">
                          <a:ln>
                            <a:noFill/>
                          </a:ln>
                          <a:solidFill>
                            <a:prstClr val="black"/>
                          </a:solidFill>
                          <a:effectLst/>
                          <a:uLnTx/>
                          <a:uFillTx/>
                          <a:latin typeface="+mn-lt"/>
                          <a:ea typeface="+mn-ea"/>
                          <a:cs typeface="+mn-cs"/>
                        </a:rPr>
                        <a:t> 
 Ein Ort ohne Frauenparkplätze!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55055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608928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3532676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sv-SE" sz="1000" b="1" i="0" u="none" strike="noStrike" kern="1200" cap="none" spc="0" normalizeH="0" baseline="0" noProof="0">
                          <a:ln>
                            <a:noFill/>
                          </a:ln>
                          <a:solidFill>
                            <a:prstClr val="black"/>
                          </a:solidFill>
                          <a:effectLst/>
                          <a:uLnTx/>
                          <a:uFillTx/>
                          <a:latin typeface="+mn-lt"/>
                          <a:ea typeface="+mn-ea"/>
                          <a:cs typeface="+mn-cs"/>
                        </a:rPr>
                        <a:t> Extra 3 - 2019-01-18 13:39:54 </a:t>
                      </a:r>
                      <a:r>
                        <a:rPr kumimoji="0" lang="sv-SE" sz="1000" b="0" i="0" u="none" strike="noStrike" kern="1200" cap="none" spc="0" normalizeH="0" baseline="0" noProof="0">
                          <a:ln>
                            <a:noFill/>
                          </a:ln>
                          <a:solidFill>
                            <a:prstClr val="black"/>
                          </a:solidFill>
                          <a:effectLst/>
                          <a:uLnTx/>
                          <a:uFillTx/>
                          <a:latin typeface="+mn-lt"/>
                          <a:ea typeface="+mn-ea"/>
                          <a:cs typeface="+mn-cs"/>
                        </a:rPr>
                        <a:t> 
 Na endlich!</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46826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723311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20957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6050955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3 - 2019-01-20 15:56:10 </a:t>
                      </a:r>
                      <a:r>
                        <a:rPr kumimoji="0" lang="de-DE" sz="1000" b="0" i="0" u="none" strike="noStrike" kern="1200" cap="none" spc="0" normalizeH="0" baseline="0" noProof="0">
                          <a:ln>
                            <a:noFill/>
                          </a:ln>
                          <a:solidFill>
                            <a:prstClr val="black"/>
                          </a:solidFill>
                          <a:effectLst/>
                          <a:uLnTx/>
                          <a:uFillTx/>
                          <a:latin typeface="+mn-lt"/>
                          <a:ea typeface="+mn-ea"/>
                          <a:cs typeface="+mn-cs"/>
                        </a:rPr>
                        <a:t> 
 WHO: Impfgegner sind ein offizielles Gesundheitsrisiko. 
Sind Masernpartys dann bald out?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43661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553708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135083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3 - 2019-01-20 10:11:00 </a:t>
                      </a:r>
                      <a:r>
                        <a:rPr kumimoji="0" lang="de-DE" sz="1000" b="0" i="0" u="none" strike="noStrike" kern="1200" cap="none" spc="0" normalizeH="0" baseline="0" noProof="0">
                          <a:ln>
                            <a:noFill/>
                          </a:ln>
                          <a:solidFill>
                            <a:prstClr val="black"/>
                          </a:solidFill>
                          <a:effectLst/>
                          <a:uLnTx/>
                          <a:uFillTx/>
                          <a:latin typeface="+mn-lt"/>
                          <a:ea typeface="+mn-ea"/>
                          <a:cs typeface="+mn-cs"/>
                        </a:rPr>
                        <a:t> 
 So sehen also beunruhigende Verkehrsberuhigungsinseln aus!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43215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545092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834746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3 - 2019-01-18 08:30:00 </a:t>
                      </a:r>
                      <a:r>
                        <a:rPr kumimoji="0" lang="de-DE" sz="1000" b="0" i="0" u="none" strike="noStrike" kern="1200" cap="none" spc="0" normalizeH="0" baseline="0" noProof="0">
                          <a:ln>
                            <a:noFill/>
                          </a:ln>
                          <a:solidFill>
                            <a:prstClr val="black"/>
                          </a:solidFill>
                          <a:effectLst/>
                          <a:uLnTx/>
                          <a:uFillTx/>
                          <a:latin typeface="+mn-lt"/>
                          <a:ea typeface="+mn-ea"/>
                          <a:cs typeface="+mn-cs"/>
                        </a:rPr>
                        <a:t> 
 Ein Kreuzfahrtschiff verbraucht so viel Strom wie eine 90.000-Einwohner-Stadt. Das ist so wie Zwickau. Nur mit mehr Restaurants.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41527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671366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6421344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3 - 2019-01-15 09:00:01 </a:t>
                      </a:r>
                      <a:r>
                        <a:rPr kumimoji="0" lang="de-DE" sz="1000" b="0" i="0" u="none" strike="noStrike" kern="1200" cap="none" spc="0" normalizeH="0" baseline="0" noProof="0">
                          <a:ln>
                            <a:noFill/>
                          </a:ln>
                          <a:solidFill>
                            <a:prstClr val="black"/>
                          </a:solidFill>
                          <a:effectLst/>
                          <a:uLnTx/>
                          <a:uFillTx/>
                          <a:latin typeface="+mn-lt"/>
                          <a:ea typeface="+mn-ea"/>
                          <a:cs typeface="+mn-cs"/>
                        </a:rPr>
                        <a:t> 
 Das Brexit-Chaos nachvollziehbar erklärt: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39087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579642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8964757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3 - 2019-01-09 18:00:01 </a:t>
                      </a:r>
                      <a:r>
                        <a:rPr kumimoji="0" lang="de-DE" sz="1000" b="0" i="0" u="none" strike="noStrike" kern="1200" cap="none" spc="0" normalizeH="0" baseline="0" noProof="0">
                          <a:ln>
                            <a:noFill/>
                          </a:ln>
                          <a:solidFill>
                            <a:prstClr val="black"/>
                          </a:solidFill>
                          <a:effectLst/>
                          <a:uLnTx/>
                          <a:uFillTx/>
                          <a:latin typeface="+mn-lt"/>
                          <a:ea typeface="+mn-ea"/>
                          <a:cs typeface="+mn-cs"/>
                        </a:rPr>
                        <a:t> 
 Grünen-Chef Robert Habeck hält Twitter für ein "Instrument der Spaltung" und geht offline. Vielleicht ist er mehr der Instagram-Kuschel-Typ. Und Du so?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37491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528622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626708984"/>
                  </a:ext>
                </a:extLst>
              </a:tr>
            </a:tbl>
          </a:graphicData>
        </a:graphic>
      </p:graphicFrame>
      <p:sp>
        <p:nvSpPr>
          <p:cNvPr id="4" name="Text Placeholder 3">
            <a:extLst>
              <a:ext uri="{FF2B5EF4-FFF2-40B4-BE49-F238E27FC236}">
                <a16:creationId xmlns:a16="http://schemas.microsoft.com/office/drawing/2014/main" id="{765305FD-ACCC-4894-B92A-5E6239F57F22}"/>
              </a:ext>
            </a:extLst>
          </p:cNvPr>
          <p:cNvSpPr>
            <a:spLocks noGrp="1"/>
          </p:cNvSpPr>
          <p:nvPr>
            <p:ph type="body" sz="quarter" idx="14"/>
          </p:nvPr>
        </p:nvSpPr>
        <p:spPr/>
        <p:txBody>
          <a:bodyPr/>
          <a:lstStyle/>
          <a:p>
            <a:r>
              <a:rPr lang="en-US"/>
              <a:t>01.01.2019 - 31.01.2019</a:t>
            </a:r>
          </a:p>
        </p:txBody>
      </p:sp>
    </p:spTree>
    <p:extLst>
      <p:ext uri="{BB962C8B-B14F-4D97-AF65-F5344CB8AC3E}">
        <p14:creationId xmlns:p14="http://schemas.microsoft.com/office/powerpoint/2010/main" val="355739344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A9F0CF-1051-4003-9FE9-6CDB78239ED3}"/>
              </a:ext>
            </a:extLst>
          </p:cNvPr>
          <p:cNvSpPr>
            <a:spLocks noGrp="1"/>
          </p:cNvSpPr>
          <p:nvPr>
            <p:ph type="title"/>
          </p:nvPr>
        </p:nvSpPr>
        <p:spPr/>
        <p:txBody>
          <a:bodyPr/>
          <a:lstStyle/>
          <a:p>
            <a:r>
              <a:rPr lang="en-US"/>
              <a:t>Facebook Eigene Posts - Aktive Nutzer - Export | extra 3 - 4 of 4</a:t>
            </a:r>
          </a:p>
        </p:txBody>
      </p:sp>
      <p:graphicFrame>
        <p:nvGraphicFramePr>
          <p:cNvPr id="5" name="Table Placeholder 4">
            <a:extLst>
              <a:ext uri="{FF2B5EF4-FFF2-40B4-BE49-F238E27FC236}">
                <a16:creationId xmlns:a16="http://schemas.microsoft.com/office/drawing/2014/main" id="{EFBE17A6-1C19-4FAA-B012-14377E41E20A}"/>
              </a:ext>
            </a:extLst>
          </p:cNvPr>
          <p:cNvGraphicFramePr>
            <a:graphicFrameLocks noGrp="1"/>
          </p:cNvGraphicFramePr>
          <p:nvPr>
            <p:ph type="tbl" sz="quarter" idx="13"/>
            <p:extLst>
              <p:ext uri="{D42A27DB-BD31-4B8C-83A1-F6EECF244321}">
                <p14:modId xmlns:p14="http://schemas.microsoft.com/office/powerpoint/2010/main" val="31517431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456432">
                  <a:extLst>
                    <a:ext uri="{9D8B030D-6E8A-4147-A177-3AD203B41FA5}">
                      <a16:colId xmlns:a16="http://schemas.microsoft.com/office/drawing/2014/main" val="2857850355"/>
                    </a:ext>
                  </a:extLst>
                </a:gridCol>
                <a:gridCol w="822960">
                  <a:extLst>
                    <a:ext uri="{9D8B030D-6E8A-4147-A177-3AD203B41FA5}">
                      <a16:colId xmlns:a16="http://schemas.microsoft.com/office/drawing/2014/main" val="1501504817"/>
                    </a:ext>
                  </a:extLst>
                </a:gridCol>
                <a:gridCol w="822960">
                  <a:extLst>
                    <a:ext uri="{9D8B030D-6E8A-4147-A177-3AD203B41FA5}">
                      <a16:colId xmlns:a16="http://schemas.microsoft.com/office/drawing/2014/main" val="3329460022"/>
                    </a:ext>
                  </a:extLst>
                </a:gridCol>
                <a:gridCol w="822960">
                  <a:extLst>
                    <a:ext uri="{9D8B030D-6E8A-4147-A177-3AD203B41FA5}">
                      <a16:colId xmlns:a16="http://schemas.microsoft.com/office/drawing/2014/main" val="1414421288"/>
                    </a:ext>
                  </a:extLst>
                </a:gridCol>
                <a:gridCol w="822960">
                  <a:extLst>
                    <a:ext uri="{9D8B030D-6E8A-4147-A177-3AD203B41FA5}">
                      <a16:colId xmlns:a16="http://schemas.microsoft.com/office/drawing/2014/main" val="3624503599"/>
                    </a:ext>
                  </a:extLst>
                </a:gridCol>
                <a:gridCol w="493776">
                  <a:extLst>
                    <a:ext uri="{9D8B030D-6E8A-4147-A177-3AD203B41FA5}">
                      <a16:colId xmlns:a16="http://schemas.microsoft.com/office/drawing/2014/main" val="3151183826"/>
                    </a:ext>
                  </a:extLst>
                </a:gridCol>
                <a:gridCol w="493776">
                  <a:extLst>
                    <a:ext uri="{9D8B030D-6E8A-4147-A177-3AD203B41FA5}">
                      <a16:colId xmlns:a16="http://schemas.microsoft.com/office/drawing/2014/main" val="3289148322"/>
                    </a:ext>
                  </a:extLst>
                </a:gridCol>
                <a:gridCol w="493776">
                  <a:extLst>
                    <a:ext uri="{9D8B030D-6E8A-4147-A177-3AD203B41FA5}">
                      <a16:colId xmlns:a16="http://schemas.microsoft.com/office/drawing/2014/main" val="22739372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7732530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3 - 2019-01-21 15:59:50 </a:t>
                      </a:r>
                      <a:r>
                        <a:rPr kumimoji="0" lang="de-DE" sz="1000" b="0" i="0" u="none" strike="noStrike" kern="1200" cap="none" spc="0" normalizeH="0" baseline="0" noProof="0">
                          <a:ln>
                            <a:noFill/>
                          </a:ln>
                          <a:solidFill>
                            <a:prstClr val="black"/>
                          </a:solidFill>
                          <a:effectLst/>
                          <a:uLnTx/>
                          <a:uFillTx/>
                          <a:latin typeface="+mn-lt"/>
                          <a:ea typeface="+mn-ea"/>
                          <a:cs typeface="+mn-cs"/>
                        </a:rPr>
                        <a:t> 
 Die Bahnreform läuft in Hochgeschwindigkeit:
"In allen 650 rollenden Bordrestaurants und Bordbistros gibt es seit Kurzem neue Gerichte." 
(Kein Witz. Jedenfalls keiner von uns. Der ist von der Bahn)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35865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484316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1373933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3 - 2019-01-23 17:16:13 </a:t>
                      </a:r>
                      <a:r>
                        <a:rPr kumimoji="0" lang="de-DE" sz="1000" b="0" i="0" u="none" strike="noStrike" kern="1200" cap="none" spc="0" normalizeH="0" baseline="0" noProof="0">
                          <a:ln>
                            <a:noFill/>
                          </a:ln>
                          <a:solidFill>
                            <a:prstClr val="black"/>
                          </a:solidFill>
                          <a:effectLst/>
                          <a:uLnTx/>
                          <a:uFillTx/>
                          <a:latin typeface="+mn-lt"/>
                          <a:ea typeface="+mn-ea"/>
                          <a:cs typeface="+mn-cs"/>
                        </a:rPr>
                        <a:t> 
 Unsere Freunde von Bohemian Browser Ballett haben gute Nachrichten für alle Männer.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35527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414985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238904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3 - 2019-01-18 15:07:58 </a:t>
                      </a:r>
                      <a:r>
                        <a:rPr kumimoji="0" lang="de-DE" sz="1000" b="0" i="0" u="none" strike="noStrike" kern="1200" cap="none" spc="0" normalizeH="0" baseline="0" noProof="0">
                          <a:ln>
                            <a:noFill/>
                          </a:ln>
                          <a:solidFill>
                            <a:prstClr val="black"/>
                          </a:solidFill>
                          <a:effectLst/>
                          <a:uLnTx/>
                          <a:uFillTx/>
                          <a:latin typeface="+mn-lt"/>
                          <a:ea typeface="+mn-ea"/>
                          <a:cs typeface="+mn-cs"/>
                        </a:rPr>
                        <a:t> 
 Das sollte allen Öko-Spinnern eine Mahnung sein!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35296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449578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9105496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3 - 2019-01-29 11:05:23 </a:t>
                      </a:r>
                      <a:r>
                        <a:rPr kumimoji="0" lang="de-DE" sz="1000" b="0" i="0" u="none" strike="noStrike" kern="1200" cap="none" spc="0" normalizeH="0" baseline="0" noProof="0">
                          <a:ln>
                            <a:noFill/>
                          </a:ln>
                          <a:solidFill>
                            <a:prstClr val="black"/>
                          </a:solidFill>
                          <a:effectLst/>
                          <a:uLnTx/>
                          <a:uFillTx/>
                          <a:latin typeface="+mn-lt"/>
                          <a:ea typeface="+mn-ea"/>
                          <a:cs typeface="+mn-cs"/>
                        </a:rPr>
                        <a:t> 
 Traue nie einer Statistik, die dir nicht in den Kram passt!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35236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580362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210116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3 - 2019-01-08 10:36:09 </a:t>
                      </a:r>
                      <a:r>
                        <a:rPr kumimoji="0" lang="de-DE" sz="1000" b="0" i="0" u="none" strike="noStrike" kern="1200" cap="none" spc="0" normalizeH="0" baseline="0" noProof="0">
                          <a:ln>
                            <a:noFill/>
                          </a:ln>
                          <a:solidFill>
                            <a:prstClr val="black"/>
                          </a:solidFill>
                          <a:effectLst/>
                          <a:uLnTx/>
                          <a:uFillTx/>
                          <a:latin typeface="+mn-lt"/>
                          <a:ea typeface="+mn-ea"/>
                          <a:cs typeface="+mn-cs"/>
                        </a:rPr>
                        <a:t> 
 Unsere Freunde vom Bohemian Browser Ballett haben ein Bekennervideo zugespielt bekommen. Sind die Behörden so auf die Spur des Hackers gekommen?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35065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423886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0926188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3 - 2019-01-24 15:02:09 </a:t>
                      </a:r>
                      <a:r>
                        <a:rPr kumimoji="0" lang="de-DE" sz="1000" b="0" i="0" u="none" strike="noStrike" kern="1200" cap="none" spc="0" normalizeH="0" baseline="0" noProof="0">
                          <a:ln>
                            <a:noFill/>
                          </a:ln>
                          <a:solidFill>
                            <a:prstClr val="black"/>
                          </a:solidFill>
                          <a:effectLst/>
                          <a:uLnTx/>
                          <a:uFillTx/>
                          <a:latin typeface="+mn-lt"/>
                          <a:ea typeface="+mn-ea"/>
                          <a:cs typeface="+mn-cs"/>
                        </a:rPr>
                        <a:t> 
 Erst die Frauenparkplätze und nun das!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33972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461136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8290685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3 - 2019-01-28 16:24:31 </a:t>
                      </a:r>
                      <a:r>
                        <a:rPr kumimoji="0" lang="de-DE" sz="1000" b="0" i="0" u="none" strike="noStrike" kern="1200" cap="none" spc="0" normalizeH="0" baseline="0" noProof="0">
                          <a:ln>
                            <a:noFill/>
                          </a:ln>
                          <a:solidFill>
                            <a:prstClr val="black"/>
                          </a:solidFill>
                          <a:effectLst/>
                          <a:uLnTx/>
                          <a:uFillTx/>
                          <a:latin typeface="+mn-lt"/>
                          <a:ea typeface="+mn-ea"/>
                          <a:cs typeface="+mn-cs"/>
                        </a:rPr>
                        <a:t> 
 Dem kann man kaum widersprechen.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33026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378197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868058440"/>
                  </a:ext>
                </a:extLst>
              </a:tr>
            </a:tbl>
          </a:graphicData>
        </a:graphic>
      </p:graphicFrame>
      <p:sp>
        <p:nvSpPr>
          <p:cNvPr id="4" name="Text Placeholder 3">
            <a:extLst>
              <a:ext uri="{FF2B5EF4-FFF2-40B4-BE49-F238E27FC236}">
                <a16:creationId xmlns:a16="http://schemas.microsoft.com/office/drawing/2014/main" id="{D73A8BEC-57D9-4047-AC21-A64F47CD461B}"/>
              </a:ext>
            </a:extLst>
          </p:cNvPr>
          <p:cNvSpPr>
            <a:spLocks noGrp="1"/>
          </p:cNvSpPr>
          <p:nvPr>
            <p:ph type="body" sz="quarter" idx="14"/>
          </p:nvPr>
        </p:nvSpPr>
        <p:spPr/>
        <p:txBody>
          <a:bodyPr/>
          <a:lstStyle/>
          <a:p>
            <a:r>
              <a:rPr lang="en-US"/>
              <a:t>01.01.2019 - 31.01.2019</a:t>
            </a:r>
          </a:p>
        </p:txBody>
      </p:sp>
    </p:spTree>
    <p:extLst>
      <p:ext uri="{BB962C8B-B14F-4D97-AF65-F5344CB8AC3E}">
        <p14:creationId xmlns:p14="http://schemas.microsoft.com/office/powerpoint/2010/main" val="104390959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95460E-75D0-4286-85CC-C68A67870432}"/>
              </a:ext>
            </a:extLst>
          </p:cNvPr>
          <p:cNvSpPr>
            <a:spLocks noGrp="1"/>
          </p:cNvSpPr>
          <p:nvPr>
            <p:ph type="title"/>
          </p:nvPr>
        </p:nvSpPr>
        <p:spPr/>
        <p:txBody>
          <a:bodyPr/>
          <a:lstStyle/>
          <a:p>
            <a:r>
              <a:rPr lang="de-DE"/>
              <a:t>Facebook Eigene Posts - Potenzielle Reichweite - Export | extra 3 - 1 of 6</a:t>
            </a:r>
            <a:endParaRPr lang="en-US"/>
          </a:p>
        </p:txBody>
      </p:sp>
      <p:graphicFrame>
        <p:nvGraphicFramePr>
          <p:cNvPr id="5" name="Table Placeholder 4">
            <a:extLst>
              <a:ext uri="{FF2B5EF4-FFF2-40B4-BE49-F238E27FC236}">
                <a16:creationId xmlns:a16="http://schemas.microsoft.com/office/drawing/2014/main" id="{8F34CABD-E8F1-4167-9646-E7C0C4146275}"/>
              </a:ext>
            </a:extLst>
          </p:cNvPr>
          <p:cNvGraphicFramePr>
            <a:graphicFrameLocks noGrp="1"/>
          </p:cNvGraphicFramePr>
          <p:nvPr>
            <p:ph type="tbl" sz="quarter" idx="13"/>
            <p:extLst>
              <p:ext uri="{D42A27DB-BD31-4B8C-83A1-F6EECF244321}">
                <p14:modId xmlns:p14="http://schemas.microsoft.com/office/powerpoint/2010/main" val="35832835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110432390"/>
                    </a:ext>
                  </a:extLst>
                </a:gridCol>
                <a:gridCol w="822960">
                  <a:extLst>
                    <a:ext uri="{9D8B030D-6E8A-4147-A177-3AD203B41FA5}">
                      <a16:colId xmlns:a16="http://schemas.microsoft.com/office/drawing/2014/main" val="2816555786"/>
                    </a:ext>
                  </a:extLst>
                </a:gridCol>
                <a:gridCol w="822960">
                  <a:extLst>
                    <a:ext uri="{9D8B030D-6E8A-4147-A177-3AD203B41FA5}">
                      <a16:colId xmlns:a16="http://schemas.microsoft.com/office/drawing/2014/main" val="2536188795"/>
                    </a:ext>
                  </a:extLst>
                </a:gridCol>
                <a:gridCol w="822960">
                  <a:extLst>
                    <a:ext uri="{9D8B030D-6E8A-4147-A177-3AD203B41FA5}">
                      <a16:colId xmlns:a16="http://schemas.microsoft.com/office/drawing/2014/main" val="2116584721"/>
                    </a:ext>
                  </a:extLst>
                </a:gridCol>
                <a:gridCol w="822960">
                  <a:extLst>
                    <a:ext uri="{9D8B030D-6E8A-4147-A177-3AD203B41FA5}">
                      <a16:colId xmlns:a16="http://schemas.microsoft.com/office/drawing/2014/main" val="2167764235"/>
                    </a:ext>
                  </a:extLst>
                </a:gridCol>
                <a:gridCol w="822960">
                  <a:extLst>
                    <a:ext uri="{9D8B030D-6E8A-4147-A177-3AD203B41FA5}">
                      <a16:colId xmlns:a16="http://schemas.microsoft.com/office/drawing/2014/main" val="1045961128"/>
                    </a:ext>
                  </a:extLst>
                </a:gridCol>
                <a:gridCol w="411480">
                  <a:extLst>
                    <a:ext uri="{9D8B030D-6E8A-4147-A177-3AD203B41FA5}">
                      <a16:colId xmlns:a16="http://schemas.microsoft.com/office/drawing/2014/main" val="1772956517"/>
                    </a:ext>
                  </a:extLst>
                </a:gridCol>
                <a:gridCol w="822960">
                  <a:extLst>
                    <a:ext uri="{9D8B030D-6E8A-4147-A177-3AD203B41FA5}">
                      <a16:colId xmlns:a16="http://schemas.microsoft.com/office/drawing/2014/main" val="280644902"/>
                    </a:ext>
                  </a:extLst>
                </a:gridCol>
                <a:gridCol w="822960">
                  <a:extLst>
                    <a:ext uri="{9D8B030D-6E8A-4147-A177-3AD203B41FA5}">
                      <a16:colId xmlns:a16="http://schemas.microsoft.com/office/drawing/2014/main" val="37033855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gesamt 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organisch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235086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3 - 2019-01-10 13:09:17 </a:t>
                      </a:r>
                      <a:r>
                        <a:rPr kumimoji="0" lang="de-DE" sz="1000" b="0" i="0" u="none" strike="noStrike" kern="1200" cap="none" spc="0" normalizeH="0" baseline="0" noProof="0">
                          <a:ln>
                            <a:noFill/>
                          </a:ln>
                          <a:solidFill>
                            <a:prstClr val="black"/>
                          </a:solidFill>
                          <a:effectLst/>
                          <a:uLnTx/>
                          <a:uFillTx/>
                          <a:latin typeface="+mn-lt"/>
                          <a:ea typeface="+mn-ea"/>
                          <a:cs typeface="+mn-cs"/>
                        </a:rPr>
                        <a:t> 
 Brennpunkt zum Schneechaos? Können wir auch.
#AlleJahrewieder #Oldiebutgoldie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1619981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1233531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435096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1619981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5579784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Extra 3 - 2019-01-15 10:05:06 </a:t>
                      </a:r>
                      <a:r>
                        <a:rPr kumimoji="0" lang="en-US" sz="1000" b="0" i="0" u="none" strike="noStrike" kern="1200" cap="none" spc="0" normalizeH="0" baseline="0" noProof="0">
                          <a:ln>
                            <a:noFill/>
                          </a:ln>
                          <a:solidFill>
                            <a:prstClr val="black"/>
                          </a:solidFill>
                          <a:effectLst/>
                          <a:uLnTx/>
                          <a:uFillTx/>
                          <a:latin typeface="+mn-lt"/>
                          <a:ea typeface="+mn-ea"/>
                          <a:cs typeface="+mn-cs"/>
                        </a:rPr>
                        <a:t> 
 How to eventually grasp Brexit A special service for our British friends. Enjoy!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1226756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890366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361719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1226756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2484835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Extra 3 - 2019-01-15 10:05:06 </a:t>
                      </a:r>
                      <a:r>
                        <a:rPr kumimoji="0" lang="en-US" sz="1000" b="0" i="0" u="none" strike="noStrike" kern="1200" cap="none" spc="0" normalizeH="0" baseline="0" noProof="0">
                          <a:ln>
                            <a:noFill/>
                          </a:ln>
                          <a:solidFill>
                            <a:prstClr val="black"/>
                          </a:solidFill>
                          <a:effectLst/>
                          <a:uLnTx/>
                          <a:uFillTx/>
                          <a:latin typeface="+mn-lt"/>
                          <a:ea typeface="+mn-ea"/>
                          <a:cs typeface="+mn-cs"/>
                        </a:rPr>
                        <a:t> 
 How to eventually grasp Brexit A special service for our British friends. Enjoy!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1226756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890366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361719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1226756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1205226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3 - 2019-01-28 09:26:28 </a:t>
                      </a:r>
                      <a:r>
                        <a:rPr kumimoji="0" lang="de-DE" sz="1000" b="0" i="0" u="none" strike="noStrike" kern="1200" cap="none" spc="0" normalizeH="0" baseline="0" noProof="0">
                          <a:ln>
                            <a:noFill/>
                          </a:ln>
                          <a:solidFill>
                            <a:prstClr val="black"/>
                          </a:solidFill>
                          <a:effectLst/>
                          <a:uLnTx/>
                          <a:uFillTx/>
                          <a:latin typeface="+mn-lt"/>
                          <a:ea typeface="+mn-ea"/>
                          <a:cs typeface="+mn-cs"/>
                        </a:rPr>
                        <a:t> 
 Altersarmut: Schon jetzt bekommen 8,6 Millionen Menschen in Deutschland eine Rente unter der Grundsicherung. Wovon leben diese Menschen, wenn sie mit ihrem Beruf am Ende sind? Es können doch nicht alle ins Dschungelcamp!</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1046347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676113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407963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1046347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476955637"/>
                  </a:ext>
                </a:extLst>
              </a:tr>
            </a:tbl>
          </a:graphicData>
        </a:graphic>
      </p:graphicFrame>
      <p:sp>
        <p:nvSpPr>
          <p:cNvPr id="4" name="Text Placeholder 3">
            <a:extLst>
              <a:ext uri="{FF2B5EF4-FFF2-40B4-BE49-F238E27FC236}">
                <a16:creationId xmlns:a16="http://schemas.microsoft.com/office/drawing/2014/main" id="{92458DF0-5C1B-4B83-9CC1-2157D9D8C336}"/>
              </a:ext>
            </a:extLst>
          </p:cNvPr>
          <p:cNvSpPr>
            <a:spLocks noGrp="1"/>
          </p:cNvSpPr>
          <p:nvPr>
            <p:ph type="body" sz="quarter" idx="14"/>
          </p:nvPr>
        </p:nvSpPr>
        <p:spPr/>
        <p:txBody>
          <a:bodyPr/>
          <a:lstStyle/>
          <a:p>
            <a:r>
              <a:rPr lang="en-US"/>
              <a:t>01.01.2019 - 31.01.2019</a:t>
            </a:r>
          </a:p>
        </p:txBody>
      </p:sp>
    </p:spTree>
    <p:extLst>
      <p:ext uri="{BB962C8B-B14F-4D97-AF65-F5344CB8AC3E}">
        <p14:creationId xmlns:p14="http://schemas.microsoft.com/office/powerpoint/2010/main" val="63665900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5E63D1-F7D7-48BF-B55E-C89F79DB8812}"/>
              </a:ext>
            </a:extLst>
          </p:cNvPr>
          <p:cNvSpPr>
            <a:spLocks noGrp="1"/>
          </p:cNvSpPr>
          <p:nvPr>
            <p:ph type="title"/>
          </p:nvPr>
        </p:nvSpPr>
        <p:spPr/>
        <p:txBody>
          <a:bodyPr/>
          <a:lstStyle/>
          <a:p>
            <a:r>
              <a:rPr lang="de-DE"/>
              <a:t>Facebook Eigene Posts - Potenzielle Reichweite - Export | extra 3 - 2 of 6</a:t>
            </a:r>
            <a:endParaRPr lang="en-US"/>
          </a:p>
        </p:txBody>
      </p:sp>
      <p:graphicFrame>
        <p:nvGraphicFramePr>
          <p:cNvPr id="5" name="Table Placeholder 4">
            <a:extLst>
              <a:ext uri="{FF2B5EF4-FFF2-40B4-BE49-F238E27FC236}">
                <a16:creationId xmlns:a16="http://schemas.microsoft.com/office/drawing/2014/main" id="{6B923B4A-2DB6-4FE6-A34E-7576C29751C5}"/>
              </a:ext>
            </a:extLst>
          </p:cNvPr>
          <p:cNvGraphicFramePr>
            <a:graphicFrameLocks noGrp="1"/>
          </p:cNvGraphicFramePr>
          <p:nvPr>
            <p:ph type="tbl" sz="quarter" idx="13"/>
            <p:extLst>
              <p:ext uri="{D42A27DB-BD31-4B8C-83A1-F6EECF244321}">
                <p14:modId xmlns:p14="http://schemas.microsoft.com/office/powerpoint/2010/main" val="21744139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92744967"/>
                    </a:ext>
                  </a:extLst>
                </a:gridCol>
                <a:gridCol w="822960">
                  <a:extLst>
                    <a:ext uri="{9D8B030D-6E8A-4147-A177-3AD203B41FA5}">
                      <a16:colId xmlns:a16="http://schemas.microsoft.com/office/drawing/2014/main" val="135418583"/>
                    </a:ext>
                  </a:extLst>
                </a:gridCol>
                <a:gridCol w="822960">
                  <a:extLst>
                    <a:ext uri="{9D8B030D-6E8A-4147-A177-3AD203B41FA5}">
                      <a16:colId xmlns:a16="http://schemas.microsoft.com/office/drawing/2014/main" val="2485592959"/>
                    </a:ext>
                  </a:extLst>
                </a:gridCol>
                <a:gridCol w="822960">
                  <a:extLst>
                    <a:ext uri="{9D8B030D-6E8A-4147-A177-3AD203B41FA5}">
                      <a16:colId xmlns:a16="http://schemas.microsoft.com/office/drawing/2014/main" val="3026120574"/>
                    </a:ext>
                  </a:extLst>
                </a:gridCol>
                <a:gridCol w="822960">
                  <a:extLst>
                    <a:ext uri="{9D8B030D-6E8A-4147-A177-3AD203B41FA5}">
                      <a16:colId xmlns:a16="http://schemas.microsoft.com/office/drawing/2014/main" val="1421064200"/>
                    </a:ext>
                  </a:extLst>
                </a:gridCol>
                <a:gridCol w="822960">
                  <a:extLst>
                    <a:ext uri="{9D8B030D-6E8A-4147-A177-3AD203B41FA5}">
                      <a16:colId xmlns:a16="http://schemas.microsoft.com/office/drawing/2014/main" val="2364488884"/>
                    </a:ext>
                  </a:extLst>
                </a:gridCol>
                <a:gridCol w="411480">
                  <a:extLst>
                    <a:ext uri="{9D8B030D-6E8A-4147-A177-3AD203B41FA5}">
                      <a16:colId xmlns:a16="http://schemas.microsoft.com/office/drawing/2014/main" val="2283972438"/>
                    </a:ext>
                  </a:extLst>
                </a:gridCol>
                <a:gridCol w="822960">
                  <a:extLst>
                    <a:ext uri="{9D8B030D-6E8A-4147-A177-3AD203B41FA5}">
                      <a16:colId xmlns:a16="http://schemas.microsoft.com/office/drawing/2014/main" val="3670900311"/>
                    </a:ext>
                  </a:extLst>
                </a:gridCol>
                <a:gridCol w="822960">
                  <a:extLst>
                    <a:ext uri="{9D8B030D-6E8A-4147-A177-3AD203B41FA5}">
                      <a16:colId xmlns:a16="http://schemas.microsoft.com/office/drawing/2014/main" val="13435381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gesamt 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organisch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4384460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3 - 2019-01-13 09:20:00 </a:t>
                      </a:r>
                      <a:r>
                        <a:rPr kumimoji="0" lang="de-DE" sz="1000" b="0" i="0" u="none" strike="noStrike" kern="1200" cap="none" spc="0" normalizeH="0" baseline="0" noProof="0">
                          <a:ln>
                            <a:noFill/>
                          </a:ln>
                          <a:solidFill>
                            <a:prstClr val="black"/>
                          </a:solidFill>
                          <a:effectLst/>
                          <a:uLnTx/>
                          <a:uFillTx/>
                          <a:latin typeface="+mn-lt"/>
                          <a:ea typeface="+mn-ea"/>
                          <a:cs typeface="+mn-cs"/>
                        </a:rPr>
                        <a:t> 
 In Deutschland gibt es keine Meinungsfreiheit! Gut, dass das gerade mal wieder jemand nicht aussprechen darf.</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997339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594886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395327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997339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6480520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3 - 2019-01-25 12:48:14 </a:t>
                      </a:r>
                      <a:r>
                        <a:rPr kumimoji="0" lang="de-DE" sz="1000" b="0" i="0" u="none" strike="noStrike" kern="1200" cap="none" spc="0" normalizeH="0" baseline="0" noProof="0">
                          <a:ln>
                            <a:noFill/>
                          </a:ln>
                          <a:solidFill>
                            <a:prstClr val="black"/>
                          </a:solidFill>
                          <a:effectLst/>
                          <a:uLnTx/>
                          <a:uFillTx/>
                          <a:latin typeface="+mn-lt"/>
                          <a:ea typeface="+mn-ea"/>
                          <a:cs typeface="+mn-cs"/>
                        </a:rPr>
                        <a:t> 
 Julia Klöckner hat als Landwirtschafts- und Ernährungsministerin so wenig erreicht, ihr nächster Karriereschritt könnte Verkehrsministerin sein.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843671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482036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382739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843671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9009972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3 - 2019-01-11 10:33:00 </a:t>
                      </a:r>
                      <a:r>
                        <a:rPr kumimoji="0" lang="de-DE" sz="1000" b="0" i="0" u="none" strike="noStrike" kern="1200" cap="none" spc="0" normalizeH="0" baseline="0" noProof="0">
                          <a:ln>
                            <a:noFill/>
                          </a:ln>
                          <a:solidFill>
                            <a:prstClr val="black"/>
                          </a:solidFill>
                          <a:effectLst/>
                          <a:uLnTx/>
                          <a:uFillTx/>
                          <a:latin typeface="+mn-lt"/>
                          <a:ea typeface="+mn-ea"/>
                          <a:cs typeface="+mn-cs"/>
                        </a:rPr>
                        <a:t> 
 Ein Abschiebeknast für € 420.000 im Monat. Für das Geld könnten die 14 Häftlinge pro Nase auch eine Suite für 1000 Euro die Nacht bekommen.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826129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454568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381329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826129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985047110"/>
                  </a:ext>
                </a:extLst>
              </a:tr>
            </a:tbl>
          </a:graphicData>
        </a:graphic>
      </p:graphicFrame>
      <p:sp>
        <p:nvSpPr>
          <p:cNvPr id="4" name="Text Placeholder 3">
            <a:extLst>
              <a:ext uri="{FF2B5EF4-FFF2-40B4-BE49-F238E27FC236}">
                <a16:creationId xmlns:a16="http://schemas.microsoft.com/office/drawing/2014/main" id="{47BACFB2-6B89-45CE-9426-EC3B82D682E1}"/>
              </a:ext>
            </a:extLst>
          </p:cNvPr>
          <p:cNvSpPr>
            <a:spLocks noGrp="1"/>
          </p:cNvSpPr>
          <p:nvPr>
            <p:ph type="body" sz="quarter" idx="14"/>
          </p:nvPr>
        </p:nvSpPr>
        <p:spPr/>
        <p:txBody>
          <a:bodyPr/>
          <a:lstStyle/>
          <a:p>
            <a:r>
              <a:rPr lang="en-US"/>
              <a:t>01.01.2019 - 31.01.2019</a:t>
            </a:r>
          </a:p>
        </p:txBody>
      </p:sp>
    </p:spTree>
    <p:extLst>
      <p:ext uri="{BB962C8B-B14F-4D97-AF65-F5344CB8AC3E}">
        <p14:creationId xmlns:p14="http://schemas.microsoft.com/office/powerpoint/2010/main" val="177195911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578232-0620-4A41-A0D0-D8742583E891}"/>
              </a:ext>
            </a:extLst>
          </p:cNvPr>
          <p:cNvSpPr>
            <a:spLocks noGrp="1"/>
          </p:cNvSpPr>
          <p:nvPr>
            <p:ph type="title"/>
          </p:nvPr>
        </p:nvSpPr>
        <p:spPr/>
        <p:txBody>
          <a:bodyPr/>
          <a:lstStyle/>
          <a:p>
            <a:r>
              <a:rPr lang="de-DE"/>
              <a:t>Facebook Eigene Posts - Potenzielle Reichweite - Export | extra 3 - 3 of 6</a:t>
            </a:r>
            <a:endParaRPr lang="en-US"/>
          </a:p>
        </p:txBody>
      </p:sp>
      <p:graphicFrame>
        <p:nvGraphicFramePr>
          <p:cNvPr id="5" name="Table Placeholder 4">
            <a:extLst>
              <a:ext uri="{FF2B5EF4-FFF2-40B4-BE49-F238E27FC236}">
                <a16:creationId xmlns:a16="http://schemas.microsoft.com/office/drawing/2014/main" id="{C134D1A4-E51D-43C6-A238-AC9E2817C245}"/>
              </a:ext>
            </a:extLst>
          </p:cNvPr>
          <p:cNvGraphicFramePr>
            <a:graphicFrameLocks noGrp="1"/>
          </p:cNvGraphicFramePr>
          <p:nvPr>
            <p:ph type="tbl" sz="quarter" idx="13"/>
            <p:extLst>
              <p:ext uri="{D42A27DB-BD31-4B8C-83A1-F6EECF244321}">
                <p14:modId xmlns:p14="http://schemas.microsoft.com/office/powerpoint/2010/main" val="35181523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930254112"/>
                    </a:ext>
                  </a:extLst>
                </a:gridCol>
                <a:gridCol w="822960">
                  <a:extLst>
                    <a:ext uri="{9D8B030D-6E8A-4147-A177-3AD203B41FA5}">
                      <a16:colId xmlns:a16="http://schemas.microsoft.com/office/drawing/2014/main" val="4175273244"/>
                    </a:ext>
                  </a:extLst>
                </a:gridCol>
                <a:gridCol w="822960">
                  <a:extLst>
                    <a:ext uri="{9D8B030D-6E8A-4147-A177-3AD203B41FA5}">
                      <a16:colId xmlns:a16="http://schemas.microsoft.com/office/drawing/2014/main" val="3292253922"/>
                    </a:ext>
                  </a:extLst>
                </a:gridCol>
                <a:gridCol w="822960">
                  <a:extLst>
                    <a:ext uri="{9D8B030D-6E8A-4147-A177-3AD203B41FA5}">
                      <a16:colId xmlns:a16="http://schemas.microsoft.com/office/drawing/2014/main" val="3057939848"/>
                    </a:ext>
                  </a:extLst>
                </a:gridCol>
                <a:gridCol w="822960">
                  <a:extLst>
                    <a:ext uri="{9D8B030D-6E8A-4147-A177-3AD203B41FA5}">
                      <a16:colId xmlns:a16="http://schemas.microsoft.com/office/drawing/2014/main" val="3635759962"/>
                    </a:ext>
                  </a:extLst>
                </a:gridCol>
                <a:gridCol w="822960">
                  <a:extLst>
                    <a:ext uri="{9D8B030D-6E8A-4147-A177-3AD203B41FA5}">
                      <a16:colId xmlns:a16="http://schemas.microsoft.com/office/drawing/2014/main" val="1804969965"/>
                    </a:ext>
                  </a:extLst>
                </a:gridCol>
                <a:gridCol w="411480">
                  <a:extLst>
                    <a:ext uri="{9D8B030D-6E8A-4147-A177-3AD203B41FA5}">
                      <a16:colId xmlns:a16="http://schemas.microsoft.com/office/drawing/2014/main" val="447354913"/>
                    </a:ext>
                  </a:extLst>
                </a:gridCol>
                <a:gridCol w="822960">
                  <a:extLst>
                    <a:ext uri="{9D8B030D-6E8A-4147-A177-3AD203B41FA5}">
                      <a16:colId xmlns:a16="http://schemas.microsoft.com/office/drawing/2014/main" val="1147383791"/>
                    </a:ext>
                  </a:extLst>
                </a:gridCol>
                <a:gridCol w="822960">
                  <a:extLst>
                    <a:ext uri="{9D8B030D-6E8A-4147-A177-3AD203B41FA5}">
                      <a16:colId xmlns:a16="http://schemas.microsoft.com/office/drawing/2014/main" val="13468631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gesamt 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organisch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1706295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3 - 2019-01-25 09:08:24 </a:t>
                      </a:r>
                      <a:r>
                        <a:rPr kumimoji="0" lang="de-DE" sz="1000" b="0" i="0" u="none" strike="noStrike" kern="1200" cap="none" spc="0" normalizeH="0" baseline="0" noProof="0">
                          <a:ln>
                            <a:noFill/>
                          </a:ln>
                          <a:solidFill>
                            <a:prstClr val="black"/>
                          </a:solidFill>
                          <a:effectLst/>
                          <a:uLnTx/>
                          <a:uFillTx/>
                          <a:latin typeface="+mn-lt"/>
                          <a:ea typeface="+mn-ea"/>
                          <a:cs typeface="+mn-cs"/>
                        </a:rPr>
                        <a:t> 
 Was soll der sinnlose Streit der Wissenschaftler über die richtigen Feinstaub- und Stickoxid-Grenzwerte???
Man muss nur beim Messen etwas kreativer sein!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731689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322143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424889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731689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5473595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sv-SE" sz="1000" b="1" i="0" u="none" strike="noStrike" kern="1200" cap="none" spc="0" normalizeH="0" baseline="0" noProof="0">
                          <a:ln>
                            <a:noFill/>
                          </a:ln>
                          <a:solidFill>
                            <a:prstClr val="black"/>
                          </a:solidFill>
                          <a:effectLst/>
                          <a:uLnTx/>
                          <a:uFillTx/>
                          <a:latin typeface="+mn-lt"/>
                          <a:ea typeface="+mn-ea"/>
                          <a:cs typeface="+mn-cs"/>
                        </a:rPr>
                        <a:t> Extra 3 - 2019-01-18 13:39:54 </a:t>
                      </a:r>
                      <a:r>
                        <a:rPr kumimoji="0" lang="sv-SE" sz="1000" b="0" i="0" u="none" strike="noStrike" kern="1200" cap="none" spc="0" normalizeH="0" baseline="0" noProof="0">
                          <a:ln>
                            <a:noFill/>
                          </a:ln>
                          <a:solidFill>
                            <a:prstClr val="black"/>
                          </a:solidFill>
                          <a:effectLst/>
                          <a:uLnTx/>
                          <a:uFillTx/>
                          <a:latin typeface="+mn-lt"/>
                          <a:ea typeface="+mn-ea"/>
                          <a:cs typeface="+mn-cs"/>
                        </a:rPr>
                        <a:t> 
 Na endlich!</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723311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409300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326662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723311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76823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3 - 2019-01-09 15:09:37 </a:t>
                      </a:r>
                      <a:r>
                        <a:rPr kumimoji="0" lang="de-DE" sz="1000" b="0" i="0" u="none" strike="noStrike" kern="1200" cap="none" spc="0" normalizeH="0" baseline="0" noProof="0">
                          <a:ln>
                            <a:noFill/>
                          </a:ln>
                          <a:solidFill>
                            <a:prstClr val="black"/>
                          </a:solidFill>
                          <a:effectLst/>
                          <a:uLnTx/>
                          <a:uFillTx/>
                          <a:latin typeface="+mn-lt"/>
                          <a:ea typeface="+mn-ea"/>
                          <a:cs typeface="+mn-cs"/>
                        </a:rPr>
                        <a:t> 
 Ernährungsreport: 80% der Befragten wollen Lebensmittelabfälle reduzieren. Sie müssen dann aber die härteste aller Dschungelprüfungen bestehen! 
Warnung: Mega-eklig!!!!!!!!!!!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713546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324590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402774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713546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8893665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Extra 3 - 2019-01-10 14:08:22 </a:t>
                      </a:r>
                      <a:r>
                        <a:rPr kumimoji="0" lang="en-US" sz="1000" b="0" i="0" u="none" strike="noStrike" kern="1200" cap="none" spc="0" normalizeH="0" baseline="0" noProof="0">
                          <a:ln>
                            <a:noFill/>
                          </a:ln>
                          <a:solidFill>
                            <a:prstClr val="black"/>
                          </a:solidFill>
                          <a:effectLst/>
                          <a:uLnTx/>
                          <a:uFillTx/>
                          <a:latin typeface="+mn-lt"/>
                          <a:ea typeface="+mn-ea"/>
                          <a:cs typeface="+mn-cs"/>
                        </a:rPr>
                        <a:t> 
 Also doch!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696322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395413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339133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696322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323596874"/>
                  </a:ext>
                </a:extLst>
              </a:tr>
            </a:tbl>
          </a:graphicData>
        </a:graphic>
      </p:graphicFrame>
      <p:sp>
        <p:nvSpPr>
          <p:cNvPr id="4" name="Text Placeholder 3">
            <a:extLst>
              <a:ext uri="{FF2B5EF4-FFF2-40B4-BE49-F238E27FC236}">
                <a16:creationId xmlns:a16="http://schemas.microsoft.com/office/drawing/2014/main" id="{7EE411DB-7046-4666-BE4D-069D0D6AD034}"/>
              </a:ext>
            </a:extLst>
          </p:cNvPr>
          <p:cNvSpPr>
            <a:spLocks noGrp="1"/>
          </p:cNvSpPr>
          <p:nvPr>
            <p:ph type="body" sz="quarter" idx="14"/>
          </p:nvPr>
        </p:nvSpPr>
        <p:spPr/>
        <p:txBody>
          <a:bodyPr/>
          <a:lstStyle/>
          <a:p>
            <a:r>
              <a:rPr lang="en-US"/>
              <a:t>01.01.2019 - 31.01.2019</a:t>
            </a:r>
          </a:p>
        </p:txBody>
      </p:sp>
    </p:spTree>
    <p:extLst>
      <p:ext uri="{BB962C8B-B14F-4D97-AF65-F5344CB8AC3E}">
        <p14:creationId xmlns:p14="http://schemas.microsoft.com/office/powerpoint/2010/main" val="97498230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BD4B0B-A547-4BD1-A73A-78B4EAF044D1}"/>
              </a:ext>
            </a:extLst>
          </p:cNvPr>
          <p:cNvSpPr>
            <a:spLocks noGrp="1"/>
          </p:cNvSpPr>
          <p:nvPr>
            <p:ph type="title"/>
          </p:nvPr>
        </p:nvSpPr>
        <p:spPr/>
        <p:txBody>
          <a:bodyPr/>
          <a:lstStyle/>
          <a:p>
            <a:r>
              <a:rPr lang="de-DE"/>
              <a:t>Facebook Eigene Posts - Potenzielle Reichweite - Export | extra 3 - 4 of 6</a:t>
            </a:r>
            <a:endParaRPr lang="en-US"/>
          </a:p>
        </p:txBody>
      </p:sp>
      <p:graphicFrame>
        <p:nvGraphicFramePr>
          <p:cNvPr id="5" name="Table Placeholder 4">
            <a:extLst>
              <a:ext uri="{FF2B5EF4-FFF2-40B4-BE49-F238E27FC236}">
                <a16:creationId xmlns:a16="http://schemas.microsoft.com/office/drawing/2014/main" id="{63960D5E-0D88-42C7-8AC0-4ED85AD23746}"/>
              </a:ext>
            </a:extLst>
          </p:cNvPr>
          <p:cNvGraphicFramePr>
            <a:graphicFrameLocks noGrp="1"/>
          </p:cNvGraphicFramePr>
          <p:nvPr>
            <p:ph type="tbl" sz="quarter" idx="13"/>
            <p:extLst>
              <p:ext uri="{D42A27DB-BD31-4B8C-83A1-F6EECF244321}">
                <p14:modId xmlns:p14="http://schemas.microsoft.com/office/powerpoint/2010/main" val="22819433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574969962"/>
                    </a:ext>
                  </a:extLst>
                </a:gridCol>
                <a:gridCol w="822960">
                  <a:extLst>
                    <a:ext uri="{9D8B030D-6E8A-4147-A177-3AD203B41FA5}">
                      <a16:colId xmlns:a16="http://schemas.microsoft.com/office/drawing/2014/main" val="2186787618"/>
                    </a:ext>
                  </a:extLst>
                </a:gridCol>
                <a:gridCol w="822960">
                  <a:extLst>
                    <a:ext uri="{9D8B030D-6E8A-4147-A177-3AD203B41FA5}">
                      <a16:colId xmlns:a16="http://schemas.microsoft.com/office/drawing/2014/main" val="3265319533"/>
                    </a:ext>
                  </a:extLst>
                </a:gridCol>
                <a:gridCol w="822960">
                  <a:extLst>
                    <a:ext uri="{9D8B030D-6E8A-4147-A177-3AD203B41FA5}">
                      <a16:colId xmlns:a16="http://schemas.microsoft.com/office/drawing/2014/main" val="3710811287"/>
                    </a:ext>
                  </a:extLst>
                </a:gridCol>
                <a:gridCol w="822960">
                  <a:extLst>
                    <a:ext uri="{9D8B030D-6E8A-4147-A177-3AD203B41FA5}">
                      <a16:colId xmlns:a16="http://schemas.microsoft.com/office/drawing/2014/main" val="1763525815"/>
                    </a:ext>
                  </a:extLst>
                </a:gridCol>
                <a:gridCol w="822960">
                  <a:extLst>
                    <a:ext uri="{9D8B030D-6E8A-4147-A177-3AD203B41FA5}">
                      <a16:colId xmlns:a16="http://schemas.microsoft.com/office/drawing/2014/main" val="2540681761"/>
                    </a:ext>
                  </a:extLst>
                </a:gridCol>
                <a:gridCol w="411480">
                  <a:extLst>
                    <a:ext uri="{9D8B030D-6E8A-4147-A177-3AD203B41FA5}">
                      <a16:colId xmlns:a16="http://schemas.microsoft.com/office/drawing/2014/main" val="3609654653"/>
                    </a:ext>
                  </a:extLst>
                </a:gridCol>
                <a:gridCol w="822960">
                  <a:extLst>
                    <a:ext uri="{9D8B030D-6E8A-4147-A177-3AD203B41FA5}">
                      <a16:colId xmlns:a16="http://schemas.microsoft.com/office/drawing/2014/main" val="3352500582"/>
                    </a:ext>
                  </a:extLst>
                </a:gridCol>
                <a:gridCol w="822960">
                  <a:extLst>
                    <a:ext uri="{9D8B030D-6E8A-4147-A177-3AD203B41FA5}">
                      <a16:colId xmlns:a16="http://schemas.microsoft.com/office/drawing/2014/main" val="28881147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gesamt 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organisch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4606267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3 - 2019-01-18 08:30:00 </a:t>
                      </a:r>
                      <a:r>
                        <a:rPr kumimoji="0" lang="de-DE" sz="1000" b="0" i="0" u="none" strike="noStrike" kern="1200" cap="none" spc="0" normalizeH="0" baseline="0" noProof="0">
                          <a:ln>
                            <a:noFill/>
                          </a:ln>
                          <a:solidFill>
                            <a:prstClr val="black"/>
                          </a:solidFill>
                          <a:effectLst/>
                          <a:uLnTx/>
                          <a:uFillTx/>
                          <a:latin typeface="+mn-lt"/>
                          <a:ea typeface="+mn-ea"/>
                          <a:cs typeface="+mn-cs"/>
                        </a:rPr>
                        <a:t> 
 Ein Kreuzfahrtschiff verbraucht so viel Strom wie eine 90.000-Einwohner-Stadt. Das ist so wie Zwickau. Nur mit mehr Restaurants.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671366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256094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413720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671366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6431959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3 - 2019-01-31 13:47:40 </a:t>
                      </a:r>
                      <a:r>
                        <a:rPr kumimoji="0" lang="de-DE" sz="1000" b="0" i="0" u="none" strike="noStrike" kern="1200" cap="none" spc="0" normalizeH="0" baseline="0" noProof="0">
                          <a:ln>
                            <a:noFill/>
                          </a:ln>
                          <a:solidFill>
                            <a:prstClr val="black"/>
                          </a:solidFill>
                          <a:effectLst/>
                          <a:uLnTx/>
                          <a:uFillTx/>
                          <a:latin typeface="+mn-lt"/>
                          <a:ea typeface="+mn-ea"/>
                          <a:cs typeface="+mn-cs"/>
                        </a:rPr>
                        <a:t> 
 Niveaulimbo im Netz</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670774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302139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390759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670774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289216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3 - 2019-01-25 10:56:41 </a:t>
                      </a:r>
                      <a:r>
                        <a:rPr kumimoji="0" lang="de-DE" sz="1000" b="0" i="0" u="none" strike="noStrike" kern="1200" cap="none" spc="0" normalizeH="0" baseline="0" noProof="0">
                          <a:ln>
                            <a:noFill/>
                          </a:ln>
                          <a:solidFill>
                            <a:prstClr val="black"/>
                          </a:solidFill>
                          <a:effectLst/>
                          <a:uLnTx/>
                          <a:uFillTx/>
                          <a:latin typeface="+mn-lt"/>
                          <a:ea typeface="+mn-ea"/>
                          <a:cs typeface="+mn-cs"/>
                        </a:rPr>
                        <a:t> 
 Ein Ort ohne Frauenparkplätze!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608928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209908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406828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608928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2253900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3 - 2019-01-29 11:05:23 </a:t>
                      </a:r>
                      <a:r>
                        <a:rPr kumimoji="0" lang="de-DE" sz="1000" b="0" i="0" u="none" strike="noStrike" kern="1200" cap="none" spc="0" normalizeH="0" baseline="0" noProof="0">
                          <a:ln>
                            <a:noFill/>
                          </a:ln>
                          <a:solidFill>
                            <a:prstClr val="black"/>
                          </a:solidFill>
                          <a:effectLst/>
                          <a:uLnTx/>
                          <a:uFillTx/>
                          <a:latin typeface="+mn-lt"/>
                          <a:ea typeface="+mn-ea"/>
                          <a:cs typeface="+mn-cs"/>
                        </a:rPr>
                        <a:t> 
 Traue nie einer Statistik, die dir nicht in den Kram passt!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580362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240704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359490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580362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086242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3 - 2019-01-15 09:00:01 </a:t>
                      </a:r>
                      <a:r>
                        <a:rPr kumimoji="0" lang="de-DE" sz="1000" b="0" i="0" u="none" strike="noStrike" kern="1200" cap="none" spc="0" normalizeH="0" baseline="0" noProof="0">
                          <a:ln>
                            <a:noFill/>
                          </a:ln>
                          <a:solidFill>
                            <a:prstClr val="black"/>
                          </a:solidFill>
                          <a:effectLst/>
                          <a:uLnTx/>
                          <a:uFillTx/>
                          <a:latin typeface="+mn-lt"/>
                          <a:ea typeface="+mn-ea"/>
                          <a:cs typeface="+mn-cs"/>
                        </a:rPr>
                        <a:t> 
 Das Brexit-Chaos nachvollziehbar erklärt: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579642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212978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373228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579642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0980566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3 - 2019-01-20 15:56:10 </a:t>
                      </a:r>
                      <a:r>
                        <a:rPr kumimoji="0" lang="de-DE" sz="1000" b="0" i="0" u="none" strike="noStrike" kern="1200" cap="none" spc="0" normalizeH="0" baseline="0" noProof="0">
                          <a:ln>
                            <a:noFill/>
                          </a:ln>
                          <a:solidFill>
                            <a:prstClr val="black"/>
                          </a:solidFill>
                          <a:effectLst/>
                          <a:uLnTx/>
                          <a:uFillTx/>
                          <a:latin typeface="+mn-lt"/>
                          <a:ea typeface="+mn-ea"/>
                          <a:cs typeface="+mn-cs"/>
                        </a:rPr>
                        <a:t> 
 WHO: Impfgegner sind ein offizielles Gesundheitsrisiko. 
Sind Masernpartys dann bald out?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553708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133239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427796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553708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040039564"/>
                  </a:ext>
                </a:extLst>
              </a:tr>
            </a:tbl>
          </a:graphicData>
        </a:graphic>
      </p:graphicFrame>
      <p:sp>
        <p:nvSpPr>
          <p:cNvPr id="4" name="Text Placeholder 3">
            <a:extLst>
              <a:ext uri="{FF2B5EF4-FFF2-40B4-BE49-F238E27FC236}">
                <a16:creationId xmlns:a16="http://schemas.microsoft.com/office/drawing/2014/main" id="{824A5687-F5BF-459A-9C35-EC38B57EBD50}"/>
              </a:ext>
            </a:extLst>
          </p:cNvPr>
          <p:cNvSpPr>
            <a:spLocks noGrp="1"/>
          </p:cNvSpPr>
          <p:nvPr>
            <p:ph type="body" sz="quarter" idx="14"/>
          </p:nvPr>
        </p:nvSpPr>
        <p:spPr/>
        <p:txBody>
          <a:bodyPr/>
          <a:lstStyle/>
          <a:p>
            <a:r>
              <a:rPr lang="en-US"/>
              <a:t>01.01.2019 - 31.01.2019</a:t>
            </a:r>
          </a:p>
        </p:txBody>
      </p:sp>
    </p:spTree>
    <p:extLst>
      <p:ext uri="{BB962C8B-B14F-4D97-AF65-F5344CB8AC3E}">
        <p14:creationId xmlns:p14="http://schemas.microsoft.com/office/powerpoint/2010/main" val="112277419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00DBA2-CF4E-4680-82F8-63290E5480DF}"/>
              </a:ext>
            </a:extLst>
          </p:cNvPr>
          <p:cNvSpPr>
            <a:spLocks noGrp="1"/>
          </p:cNvSpPr>
          <p:nvPr>
            <p:ph type="title"/>
          </p:nvPr>
        </p:nvSpPr>
        <p:spPr/>
        <p:txBody>
          <a:bodyPr/>
          <a:lstStyle/>
          <a:p>
            <a:r>
              <a:rPr lang="de-DE"/>
              <a:t>Facebook Eigene Posts - Potenzielle Reichweite - Export | extra 3 - 5 of 6</a:t>
            </a:r>
            <a:endParaRPr lang="en-US"/>
          </a:p>
        </p:txBody>
      </p:sp>
      <p:graphicFrame>
        <p:nvGraphicFramePr>
          <p:cNvPr id="5" name="Table Placeholder 4">
            <a:extLst>
              <a:ext uri="{FF2B5EF4-FFF2-40B4-BE49-F238E27FC236}">
                <a16:creationId xmlns:a16="http://schemas.microsoft.com/office/drawing/2014/main" id="{13D79446-09D7-44BB-A462-3C05A08E779C}"/>
              </a:ext>
            </a:extLst>
          </p:cNvPr>
          <p:cNvGraphicFramePr>
            <a:graphicFrameLocks noGrp="1"/>
          </p:cNvGraphicFramePr>
          <p:nvPr>
            <p:ph type="tbl" sz="quarter" idx="13"/>
            <p:extLst>
              <p:ext uri="{D42A27DB-BD31-4B8C-83A1-F6EECF244321}">
                <p14:modId xmlns:p14="http://schemas.microsoft.com/office/powerpoint/2010/main" val="42891853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68005361"/>
                    </a:ext>
                  </a:extLst>
                </a:gridCol>
                <a:gridCol w="822960">
                  <a:extLst>
                    <a:ext uri="{9D8B030D-6E8A-4147-A177-3AD203B41FA5}">
                      <a16:colId xmlns:a16="http://schemas.microsoft.com/office/drawing/2014/main" val="3351142131"/>
                    </a:ext>
                  </a:extLst>
                </a:gridCol>
                <a:gridCol w="822960">
                  <a:extLst>
                    <a:ext uri="{9D8B030D-6E8A-4147-A177-3AD203B41FA5}">
                      <a16:colId xmlns:a16="http://schemas.microsoft.com/office/drawing/2014/main" val="2237541977"/>
                    </a:ext>
                  </a:extLst>
                </a:gridCol>
                <a:gridCol w="822960">
                  <a:extLst>
                    <a:ext uri="{9D8B030D-6E8A-4147-A177-3AD203B41FA5}">
                      <a16:colId xmlns:a16="http://schemas.microsoft.com/office/drawing/2014/main" val="2673420011"/>
                    </a:ext>
                  </a:extLst>
                </a:gridCol>
                <a:gridCol w="822960">
                  <a:extLst>
                    <a:ext uri="{9D8B030D-6E8A-4147-A177-3AD203B41FA5}">
                      <a16:colId xmlns:a16="http://schemas.microsoft.com/office/drawing/2014/main" val="3294996139"/>
                    </a:ext>
                  </a:extLst>
                </a:gridCol>
                <a:gridCol w="822960">
                  <a:extLst>
                    <a:ext uri="{9D8B030D-6E8A-4147-A177-3AD203B41FA5}">
                      <a16:colId xmlns:a16="http://schemas.microsoft.com/office/drawing/2014/main" val="3587693748"/>
                    </a:ext>
                  </a:extLst>
                </a:gridCol>
                <a:gridCol w="411480">
                  <a:extLst>
                    <a:ext uri="{9D8B030D-6E8A-4147-A177-3AD203B41FA5}">
                      <a16:colId xmlns:a16="http://schemas.microsoft.com/office/drawing/2014/main" val="2087407997"/>
                    </a:ext>
                  </a:extLst>
                </a:gridCol>
                <a:gridCol w="822960">
                  <a:extLst>
                    <a:ext uri="{9D8B030D-6E8A-4147-A177-3AD203B41FA5}">
                      <a16:colId xmlns:a16="http://schemas.microsoft.com/office/drawing/2014/main" val="537385724"/>
                    </a:ext>
                  </a:extLst>
                </a:gridCol>
                <a:gridCol w="822960">
                  <a:extLst>
                    <a:ext uri="{9D8B030D-6E8A-4147-A177-3AD203B41FA5}">
                      <a16:colId xmlns:a16="http://schemas.microsoft.com/office/drawing/2014/main" val="26702883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gesamt 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organisch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0527251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3 - 2019-01-20 10:11:00 </a:t>
                      </a:r>
                      <a:r>
                        <a:rPr kumimoji="0" lang="de-DE" sz="1000" b="0" i="0" u="none" strike="noStrike" kern="1200" cap="none" spc="0" normalizeH="0" baseline="0" noProof="0">
                          <a:ln>
                            <a:noFill/>
                          </a:ln>
                          <a:solidFill>
                            <a:prstClr val="black"/>
                          </a:solidFill>
                          <a:effectLst/>
                          <a:uLnTx/>
                          <a:uFillTx/>
                          <a:latin typeface="+mn-lt"/>
                          <a:ea typeface="+mn-ea"/>
                          <a:cs typeface="+mn-cs"/>
                        </a:rPr>
                        <a:t> 
 So sehen also beunruhigende Verkehrsberuhigungsinseln aus!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545092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140324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409241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545092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6546156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3 - 2019-01-09 18:00:01 </a:t>
                      </a:r>
                      <a:r>
                        <a:rPr kumimoji="0" lang="de-DE" sz="1000" b="0" i="0" u="none" strike="noStrike" kern="1200" cap="none" spc="0" normalizeH="0" baseline="0" noProof="0">
                          <a:ln>
                            <a:noFill/>
                          </a:ln>
                          <a:solidFill>
                            <a:prstClr val="black"/>
                          </a:solidFill>
                          <a:effectLst/>
                          <a:uLnTx/>
                          <a:uFillTx/>
                          <a:latin typeface="+mn-lt"/>
                          <a:ea typeface="+mn-ea"/>
                          <a:cs typeface="+mn-cs"/>
                        </a:rPr>
                        <a:t> 
 Grünen-Chef Robert Habeck hält Twitter für ein "Instrument der Spaltung" und geht offline. Vielleicht ist er mehr der Instagram-Kuschel-Typ. Und Du so?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528622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176425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366403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528622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1134291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3 - 2019-01-24 13:49:30 </a:t>
                      </a:r>
                      <a:r>
                        <a:rPr kumimoji="0" lang="de-DE" sz="1000" b="0" i="0" u="none" strike="noStrike" kern="1200" cap="none" spc="0" normalizeH="0" baseline="0" noProof="0">
                          <a:ln>
                            <a:noFill/>
                          </a:ln>
                          <a:solidFill>
                            <a:prstClr val="black"/>
                          </a:solidFill>
                          <a:effectLst/>
                          <a:uLnTx/>
                          <a:uFillTx/>
                          <a:latin typeface="+mn-lt"/>
                          <a:ea typeface="+mn-ea"/>
                          <a:cs typeface="+mn-cs"/>
                        </a:rPr>
                        <a:t> 
 Wer nichts wird, wird Wirt. Wer das nicht wird, wird Verkehrsminister.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495593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118321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376372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495593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5089791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3 - 2019-01-29 16:01:54 </a:t>
                      </a:r>
                      <a:r>
                        <a:rPr kumimoji="0" lang="de-DE" sz="1000" b="0" i="0" u="none" strike="noStrike" kern="1200" cap="none" spc="0" normalizeH="0" baseline="0" noProof="0">
                          <a:ln>
                            <a:noFill/>
                          </a:ln>
                          <a:solidFill>
                            <a:prstClr val="black"/>
                          </a:solidFill>
                          <a:effectLst/>
                          <a:uLnTx/>
                          <a:uFillTx/>
                          <a:latin typeface="+mn-lt"/>
                          <a:ea typeface="+mn-ea"/>
                          <a:cs typeface="+mn-cs"/>
                        </a:rPr>
                        <a:t> 
 Der Wehrbeauftragte hat den Bundeswehr-Jahresbericht vorgestellt. Zu wenig Ausrüstung, kaputte Panzer und Flugzeuge, fehlendes Personal. Dafür macht die Bundeswehr richtig gute Imagefilme!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492752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120841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367057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492752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38438479"/>
                  </a:ext>
                </a:extLst>
              </a:tr>
            </a:tbl>
          </a:graphicData>
        </a:graphic>
      </p:graphicFrame>
      <p:sp>
        <p:nvSpPr>
          <p:cNvPr id="4" name="Text Placeholder 3">
            <a:extLst>
              <a:ext uri="{FF2B5EF4-FFF2-40B4-BE49-F238E27FC236}">
                <a16:creationId xmlns:a16="http://schemas.microsoft.com/office/drawing/2014/main" id="{6477A5E6-A67B-4DB3-A8E3-9C51502F82DC}"/>
              </a:ext>
            </a:extLst>
          </p:cNvPr>
          <p:cNvSpPr>
            <a:spLocks noGrp="1"/>
          </p:cNvSpPr>
          <p:nvPr>
            <p:ph type="body" sz="quarter" idx="14"/>
          </p:nvPr>
        </p:nvSpPr>
        <p:spPr/>
        <p:txBody>
          <a:bodyPr/>
          <a:lstStyle/>
          <a:p>
            <a:r>
              <a:rPr lang="en-US"/>
              <a:t>01.01.2019 - 31.01.2019</a:t>
            </a:r>
          </a:p>
        </p:txBody>
      </p:sp>
    </p:spTree>
    <p:extLst>
      <p:ext uri="{BB962C8B-B14F-4D97-AF65-F5344CB8AC3E}">
        <p14:creationId xmlns:p14="http://schemas.microsoft.com/office/powerpoint/2010/main" val="80995579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CF381E-86A4-4F73-A7FB-CE65E211ABD5}"/>
              </a:ext>
            </a:extLst>
          </p:cNvPr>
          <p:cNvSpPr>
            <a:spLocks noGrp="1"/>
          </p:cNvSpPr>
          <p:nvPr>
            <p:ph type="title"/>
          </p:nvPr>
        </p:nvSpPr>
        <p:spPr/>
        <p:txBody>
          <a:bodyPr/>
          <a:lstStyle/>
          <a:p>
            <a:r>
              <a:rPr lang="de-DE"/>
              <a:t>Facebook Eigene Posts - Potenzielle Reichweite - Export | extra 3 - 6 of 6</a:t>
            </a:r>
            <a:endParaRPr lang="en-US"/>
          </a:p>
        </p:txBody>
      </p:sp>
      <p:graphicFrame>
        <p:nvGraphicFramePr>
          <p:cNvPr id="5" name="Table Placeholder 4">
            <a:extLst>
              <a:ext uri="{FF2B5EF4-FFF2-40B4-BE49-F238E27FC236}">
                <a16:creationId xmlns:a16="http://schemas.microsoft.com/office/drawing/2014/main" id="{94443B82-0EF2-435B-ADBC-E08446ADE58E}"/>
              </a:ext>
            </a:extLst>
          </p:cNvPr>
          <p:cNvGraphicFramePr>
            <a:graphicFrameLocks noGrp="1"/>
          </p:cNvGraphicFramePr>
          <p:nvPr>
            <p:ph type="tbl" sz="quarter" idx="13"/>
            <p:extLst>
              <p:ext uri="{D42A27DB-BD31-4B8C-83A1-F6EECF244321}">
                <p14:modId xmlns:p14="http://schemas.microsoft.com/office/powerpoint/2010/main" val="39056002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111432823"/>
                    </a:ext>
                  </a:extLst>
                </a:gridCol>
                <a:gridCol w="822960">
                  <a:extLst>
                    <a:ext uri="{9D8B030D-6E8A-4147-A177-3AD203B41FA5}">
                      <a16:colId xmlns:a16="http://schemas.microsoft.com/office/drawing/2014/main" val="271255101"/>
                    </a:ext>
                  </a:extLst>
                </a:gridCol>
                <a:gridCol w="822960">
                  <a:extLst>
                    <a:ext uri="{9D8B030D-6E8A-4147-A177-3AD203B41FA5}">
                      <a16:colId xmlns:a16="http://schemas.microsoft.com/office/drawing/2014/main" val="3110656952"/>
                    </a:ext>
                  </a:extLst>
                </a:gridCol>
                <a:gridCol w="822960">
                  <a:extLst>
                    <a:ext uri="{9D8B030D-6E8A-4147-A177-3AD203B41FA5}">
                      <a16:colId xmlns:a16="http://schemas.microsoft.com/office/drawing/2014/main" val="4182308083"/>
                    </a:ext>
                  </a:extLst>
                </a:gridCol>
                <a:gridCol w="822960">
                  <a:extLst>
                    <a:ext uri="{9D8B030D-6E8A-4147-A177-3AD203B41FA5}">
                      <a16:colId xmlns:a16="http://schemas.microsoft.com/office/drawing/2014/main" val="2371757190"/>
                    </a:ext>
                  </a:extLst>
                </a:gridCol>
                <a:gridCol w="822960">
                  <a:extLst>
                    <a:ext uri="{9D8B030D-6E8A-4147-A177-3AD203B41FA5}">
                      <a16:colId xmlns:a16="http://schemas.microsoft.com/office/drawing/2014/main" val="780053421"/>
                    </a:ext>
                  </a:extLst>
                </a:gridCol>
                <a:gridCol w="411480">
                  <a:extLst>
                    <a:ext uri="{9D8B030D-6E8A-4147-A177-3AD203B41FA5}">
                      <a16:colId xmlns:a16="http://schemas.microsoft.com/office/drawing/2014/main" val="2083123104"/>
                    </a:ext>
                  </a:extLst>
                </a:gridCol>
                <a:gridCol w="822960">
                  <a:extLst>
                    <a:ext uri="{9D8B030D-6E8A-4147-A177-3AD203B41FA5}">
                      <a16:colId xmlns:a16="http://schemas.microsoft.com/office/drawing/2014/main" val="2827538479"/>
                    </a:ext>
                  </a:extLst>
                </a:gridCol>
                <a:gridCol w="822960">
                  <a:extLst>
                    <a:ext uri="{9D8B030D-6E8A-4147-A177-3AD203B41FA5}">
                      <a16:colId xmlns:a16="http://schemas.microsoft.com/office/drawing/2014/main" val="23208855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gesamt 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organisch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1057806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3 - 2019-01-21 15:59:50 </a:t>
                      </a:r>
                      <a:r>
                        <a:rPr kumimoji="0" lang="de-DE" sz="1000" b="0" i="0" u="none" strike="noStrike" kern="1200" cap="none" spc="0" normalizeH="0" baseline="0" noProof="0">
                          <a:ln>
                            <a:noFill/>
                          </a:ln>
                          <a:solidFill>
                            <a:prstClr val="black"/>
                          </a:solidFill>
                          <a:effectLst/>
                          <a:uLnTx/>
                          <a:uFillTx/>
                          <a:latin typeface="+mn-lt"/>
                          <a:ea typeface="+mn-ea"/>
                          <a:cs typeface="+mn-cs"/>
                        </a:rPr>
                        <a:t> 
 Die Bahnreform läuft in Hochgeschwindigkeit:
"In allen 650 rollenden Bordrestaurants und Bordbistros gibt es seit Kurzem neue Gerichte." 
(Kein Witz. Jedenfalls keiner von uns. Der ist von der Bahn)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484316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138833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359736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484316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3442388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3 - 2019-01-24 11:25:24 </a:t>
                      </a:r>
                      <a:r>
                        <a:rPr kumimoji="0" lang="de-DE" sz="1000" b="0" i="0" u="none" strike="noStrike" kern="1200" cap="none" spc="0" normalizeH="0" baseline="0" noProof="0">
                          <a:ln>
                            <a:noFill/>
                          </a:ln>
                          <a:solidFill>
                            <a:prstClr val="black"/>
                          </a:solidFill>
                          <a:effectLst/>
                          <a:uLnTx/>
                          <a:uFillTx/>
                          <a:latin typeface="+mn-lt"/>
                          <a:ea typeface="+mn-ea"/>
                          <a:cs typeface="+mn-cs"/>
                        </a:rPr>
                        <a:t> 
 Gegen Massentierhaltung?
Der Geist ist willig, aber das Fleisch ist billig!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466873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124513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355239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466873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3582256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3 - 2019-01-24 15:02:09 </a:t>
                      </a:r>
                      <a:r>
                        <a:rPr kumimoji="0" lang="de-DE" sz="1000" b="0" i="0" u="none" strike="noStrike" kern="1200" cap="none" spc="0" normalizeH="0" baseline="0" noProof="0">
                          <a:ln>
                            <a:noFill/>
                          </a:ln>
                          <a:solidFill>
                            <a:prstClr val="black"/>
                          </a:solidFill>
                          <a:effectLst/>
                          <a:uLnTx/>
                          <a:uFillTx/>
                          <a:latin typeface="+mn-lt"/>
                          <a:ea typeface="+mn-ea"/>
                          <a:cs typeface="+mn-cs"/>
                        </a:rPr>
                        <a:t> 
 Erst die Frauenparkplätze und nun das!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461136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135569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330054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461136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9617405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3 - 2019-01-18 15:07:58 </a:t>
                      </a:r>
                      <a:r>
                        <a:rPr kumimoji="0" lang="de-DE" sz="1000" b="0" i="0" u="none" strike="noStrike" kern="1200" cap="none" spc="0" normalizeH="0" baseline="0" noProof="0">
                          <a:ln>
                            <a:noFill/>
                          </a:ln>
                          <a:solidFill>
                            <a:prstClr val="black"/>
                          </a:solidFill>
                          <a:effectLst/>
                          <a:uLnTx/>
                          <a:uFillTx/>
                          <a:latin typeface="+mn-lt"/>
                          <a:ea typeface="+mn-ea"/>
                          <a:cs typeface="+mn-cs"/>
                        </a:rPr>
                        <a:t> 
 Das sollte allen Öko-Spinnern eine Mahnung sein!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449578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355447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449578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033143474"/>
                  </a:ext>
                </a:extLst>
              </a:tr>
            </a:tbl>
          </a:graphicData>
        </a:graphic>
      </p:graphicFrame>
      <p:sp>
        <p:nvSpPr>
          <p:cNvPr id="4" name="Text Placeholder 3">
            <a:extLst>
              <a:ext uri="{FF2B5EF4-FFF2-40B4-BE49-F238E27FC236}">
                <a16:creationId xmlns:a16="http://schemas.microsoft.com/office/drawing/2014/main" id="{D2479B23-65FD-4173-9987-4290DA22F3B5}"/>
              </a:ext>
            </a:extLst>
          </p:cNvPr>
          <p:cNvSpPr>
            <a:spLocks noGrp="1"/>
          </p:cNvSpPr>
          <p:nvPr>
            <p:ph type="body" sz="quarter" idx="14"/>
          </p:nvPr>
        </p:nvSpPr>
        <p:spPr/>
        <p:txBody>
          <a:bodyPr/>
          <a:lstStyle/>
          <a:p>
            <a:r>
              <a:rPr lang="en-US"/>
              <a:t>01.01.2019 - 31.01.2019</a:t>
            </a:r>
          </a:p>
        </p:txBody>
      </p:sp>
    </p:spTree>
    <p:extLst>
      <p:ext uri="{BB962C8B-B14F-4D97-AF65-F5344CB8AC3E}">
        <p14:creationId xmlns:p14="http://schemas.microsoft.com/office/powerpoint/2010/main" val="119952845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170D4E-2E42-4FAD-A5F5-E010B42A442E}"/>
              </a:ext>
            </a:extLst>
          </p:cNvPr>
          <p:cNvSpPr>
            <a:spLocks noGrp="1"/>
          </p:cNvSpPr>
          <p:nvPr>
            <p:ph type="title"/>
          </p:nvPr>
        </p:nvSpPr>
        <p:spPr/>
        <p:txBody>
          <a:bodyPr/>
          <a:lstStyle/>
          <a:p>
            <a:r>
              <a:rPr lang="en-US"/>
              <a:t>Facebook Eigene Post - Summe Interaktionen - Export | extra 3 - 1 of 5</a:t>
            </a:r>
          </a:p>
        </p:txBody>
      </p:sp>
      <p:graphicFrame>
        <p:nvGraphicFramePr>
          <p:cNvPr id="5" name="Table Placeholder 4">
            <a:extLst>
              <a:ext uri="{FF2B5EF4-FFF2-40B4-BE49-F238E27FC236}">
                <a16:creationId xmlns:a16="http://schemas.microsoft.com/office/drawing/2014/main" id="{490B5C93-4F18-4E61-848E-5536B08D1CA8}"/>
              </a:ext>
            </a:extLst>
          </p:cNvPr>
          <p:cNvGraphicFramePr>
            <a:graphicFrameLocks noGrp="1"/>
          </p:cNvGraphicFramePr>
          <p:nvPr>
            <p:ph type="tbl" sz="quarter" idx="13"/>
            <p:extLst>
              <p:ext uri="{D42A27DB-BD31-4B8C-83A1-F6EECF244321}">
                <p14:modId xmlns:p14="http://schemas.microsoft.com/office/powerpoint/2010/main" val="27254623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440072895"/>
                    </a:ext>
                  </a:extLst>
                </a:gridCol>
                <a:gridCol w="822960">
                  <a:extLst>
                    <a:ext uri="{9D8B030D-6E8A-4147-A177-3AD203B41FA5}">
                      <a16:colId xmlns:a16="http://schemas.microsoft.com/office/drawing/2014/main" val="3996655241"/>
                    </a:ext>
                  </a:extLst>
                </a:gridCol>
                <a:gridCol w="822960">
                  <a:extLst>
                    <a:ext uri="{9D8B030D-6E8A-4147-A177-3AD203B41FA5}">
                      <a16:colId xmlns:a16="http://schemas.microsoft.com/office/drawing/2014/main" val="2293320313"/>
                    </a:ext>
                  </a:extLst>
                </a:gridCol>
                <a:gridCol w="822960">
                  <a:extLst>
                    <a:ext uri="{9D8B030D-6E8A-4147-A177-3AD203B41FA5}">
                      <a16:colId xmlns:a16="http://schemas.microsoft.com/office/drawing/2014/main" val="2906992535"/>
                    </a:ext>
                  </a:extLst>
                </a:gridCol>
                <a:gridCol w="822960">
                  <a:extLst>
                    <a:ext uri="{9D8B030D-6E8A-4147-A177-3AD203B41FA5}">
                      <a16:colId xmlns:a16="http://schemas.microsoft.com/office/drawing/2014/main" val="1006846867"/>
                    </a:ext>
                  </a:extLst>
                </a:gridCol>
                <a:gridCol w="822960">
                  <a:extLst>
                    <a:ext uri="{9D8B030D-6E8A-4147-A177-3AD203B41FA5}">
                      <a16:colId xmlns:a16="http://schemas.microsoft.com/office/drawing/2014/main" val="966532035"/>
                    </a:ext>
                  </a:extLst>
                </a:gridCol>
                <a:gridCol w="822960">
                  <a:extLst>
                    <a:ext uri="{9D8B030D-6E8A-4147-A177-3AD203B41FA5}">
                      <a16:colId xmlns:a16="http://schemas.microsoft.com/office/drawing/2014/main" val="2484743785"/>
                    </a:ext>
                  </a:extLst>
                </a:gridCol>
                <a:gridCol w="822960">
                  <a:extLst>
                    <a:ext uri="{9D8B030D-6E8A-4147-A177-3AD203B41FA5}">
                      <a16:colId xmlns:a16="http://schemas.microsoft.com/office/drawing/2014/main" val="20945455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Summe Interaktionen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7638331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3 - 2019-01-10 13:09:17 </a:t>
                      </a:r>
                      <a:r>
                        <a:rPr kumimoji="0" lang="de-DE" sz="1000" b="0" i="0" u="none" strike="noStrike" kern="1200" cap="none" spc="0" normalizeH="0" baseline="0" noProof="0">
                          <a:ln>
                            <a:noFill/>
                          </a:ln>
                          <a:solidFill>
                            <a:prstClr val="black"/>
                          </a:solidFill>
                          <a:effectLst/>
                          <a:uLnTx/>
                          <a:uFillTx/>
                          <a:latin typeface="+mn-lt"/>
                          <a:ea typeface="+mn-ea"/>
                          <a:cs typeface="+mn-cs"/>
                        </a:rPr>
                        <a:t> 
 Brennpunkt zum Schneechaos? Können wir auch.
#AlleJahrewieder #Oldiebutgoldie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31934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21601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2871985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Extra 3 - 2019-01-10 14:08:22 </a:t>
                      </a:r>
                      <a:r>
                        <a:rPr kumimoji="0" lang="en-US" sz="1000" b="0" i="0" u="none" strike="noStrike" kern="1200" cap="none" spc="0" normalizeH="0" baseline="0" noProof="0">
                          <a:ln>
                            <a:noFill/>
                          </a:ln>
                          <a:solidFill>
                            <a:prstClr val="black"/>
                          </a:solidFill>
                          <a:effectLst/>
                          <a:uLnTx/>
                          <a:uFillTx/>
                          <a:latin typeface="+mn-lt"/>
                          <a:ea typeface="+mn-ea"/>
                          <a:cs typeface="+mn-cs"/>
                        </a:rPr>
                        <a:t> 
 Also doch!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29332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22995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6686964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sv-SE" sz="1000" b="1" i="0" u="none" strike="noStrike" kern="1200" cap="none" spc="0" normalizeH="0" baseline="0" noProof="0">
                          <a:ln>
                            <a:noFill/>
                          </a:ln>
                          <a:solidFill>
                            <a:prstClr val="black"/>
                          </a:solidFill>
                          <a:effectLst/>
                          <a:uLnTx/>
                          <a:uFillTx/>
                          <a:latin typeface="+mn-lt"/>
                          <a:ea typeface="+mn-ea"/>
                          <a:cs typeface="+mn-cs"/>
                        </a:rPr>
                        <a:t> Extra 3 - 2019-01-18 13:39:54 </a:t>
                      </a:r>
                      <a:r>
                        <a:rPr kumimoji="0" lang="sv-SE" sz="1000" b="0" i="0" u="none" strike="noStrike" kern="1200" cap="none" spc="0" normalizeH="0" baseline="0" noProof="0">
                          <a:ln>
                            <a:noFill/>
                          </a:ln>
                          <a:solidFill>
                            <a:prstClr val="black"/>
                          </a:solidFill>
                          <a:effectLst/>
                          <a:uLnTx/>
                          <a:uFillTx/>
                          <a:latin typeface="+mn-lt"/>
                          <a:ea typeface="+mn-ea"/>
                          <a:cs typeface="+mn-cs"/>
                        </a:rPr>
                        <a:t> 
 Na endlich!</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25728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20957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3869930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Extra 3 - 2019-01-15 10:05:06 </a:t>
                      </a:r>
                      <a:r>
                        <a:rPr kumimoji="0" lang="en-US" sz="1000" b="0" i="0" u="none" strike="noStrike" kern="1200" cap="none" spc="0" normalizeH="0" baseline="0" noProof="0">
                          <a:ln>
                            <a:noFill/>
                          </a:ln>
                          <a:solidFill>
                            <a:prstClr val="black"/>
                          </a:solidFill>
                          <a:effectLst/>
                          <a:uLnTx/>
                          <a:uFillTx/>
                          <a:latin typeface="+mn-lt"/>
                          <a:ea typeface="+mn-ea"/>
                          <a:cs typeface="+mn-cs"/>
                        </a:rPr>
                        <a:t> 
 How to eventually grasp Brexit A special service for our British friends. Enjoy!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25593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18315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5664289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Extra 3 - 2019-01-15 10:05:06 </a:t>
                      </a:r>
                      <a:r>
                        <a:rPr kumimoji="0" lang="en-US" sz="1000" b="0" i="0" u="none" strike="noStrike" kern="1200" cap="none" spc="0" normalizeH="0" baseline="0" noProof="0">
                          <a:ln>
                            <a:noFill/>
                          </a:ln>
                          <a:solidFill>
                            <a:prstClr val="black"/>
                          </a:solidFill>
                          <a:effectLst/>
                          <a:uLnTx/>
                          <a:uFillTx/>
                          <a:latin typeface="+mn-lt"/>
                          <a:ea typeface="+mn-ea"/>
                          <a:cs typeface="+mn-cs"/>
                        </a:rPr>
                        <a:t> 
 How to eventually grasp Brexit A special service for our British friends. Enjoy!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25593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18315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439759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3 - 2019-01-13 09:20:00 </a:t>
                      </a:r>
                      <a:r>
                        <a:rPr kumimoji="0" lang="de-DE" sz="1000" b="0" i="0" u="none" strike="noStrike" kern="1200" cap="none" spc="0" normalizeH="0" baseline="0" noProof="0">
                          <a:ln>
                            <a:noFill/>
                          </a:ln>
                          <a:solidFill>
                            <a:prstClr val="black"/>
                          </a:solidFill>
                          <a:effectLst/>
                          <a:uLnTx/>
                          <a:uFillTx/>
                          <a:latin typeface="+mn-lt"/>
                          <a:ea typeface="+mn-ea"/>
                          <a:cs typeface="+mn-cs"/>
                        </a:rPr>
                        <a:t> 
 In Deutschland gibt es keine Meinungsfreiheit! Gut, dass das gerade mal wieder jemand nicht aussprechen darf.</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3920816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3 - 2019-01-29 11:05:23 </a:t>
                      </a:r>
                      <a:r>
                        <a:rPr kumimoji="0" lang="de-DE" sz="1000" b="0" i="0" u="none" strike="noStrike" kern="1200" cap="none" spc="0" normalizeH="0" baseline="0" noProof="0">
                          <a:ln>
                            <a:noFill/>
                          </a:ln>
                          <a:solidFill>
                            <a:prstClr val="black"/>
                          </a:solidFill>
                          <a:effectLst/>
                          <a:uLnTx/>
                          <a:uFillTx/>
                          <a:latin typeface="+mn-lt"/>
                          <a:ea typeface="+mn-ea"/>
                          <a:cs typeface="+mn-cs"/>
                        </a:rPr>
                        <a:t> 
 Traue nie einer Statistik, die dir nicht in den Kram passt!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630589008"/>
                  </a:ext>
                </a:extLst>
              </a:tr>
            </a:tbl>
          </a:graphicData>
        </a:graphic>
      </p:graphicFrame>
      <p:sp>
        <p:nvSpPr>
          <p:cNvPr id="4" name="Text Placeholder 3">
            <a:extLst>
              <a:ext uri="{FF2B5EF4-FFF2-40B4-BE49-F238E27FC236}">
                <a16:creationId xmlns:a16="http://schemas.microsoft.com/office/drawing/2014/main" id="{9A280632-1BF3-4C1A-8B2A-6414C5572AC0}"/>
              </a:ext>
            </a:extLst>
          </p:cNvPr>
          <p:cNvSpPr>
            <a:spLocks noGrp="1"/>
          </p:cNvSpPr>
          <p:nvPr>
            <p:ph type="body" sz="quarter" idx="14"/>
          </p:nvPr>
        </p:nvSpPr>
        <p:spPr/>
        <p:txBody>
          <a:bodyPr/>
          <a:lstStyle/>
          <a:p>
            <a:r>
              <a:rPr lang="en-US"/>
              <a:t>01.01.2019 - 31.01.2019</a:t>
            </a:r>
          </a:p>
        </p:txBody>
      </p:sp>
    </p:spTree>
    <p:extLst>
      <p:ext uri="{BB962C8B-B14F-4D97-AF65-F5344CB8AC3E}">
        <p14:creationId xmlns:p14="http://schemas.microsoft.com/office/powerpoint/2010/main" val="32059375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D831DF-1E2C-42F7-A8DF-4E52F1497BD2}"/>
              </a:ext>
            </a:extLst>
          </p:cNvPr>
          <p:cNvSpPr>
            <a:spLocks noGrp="1"/>
          </p:cNvSpPr>
          <p:nvPr>
            <p:ph type="title"/>
          </p:nvPr>
        </p:nvSpPr>
        <p:spPr/>
        <p:txBody>
          <a:bodyPr/>
          <a:lstStyle/>
          <a:p>
            <a:r>
              <a:rPr lang="en-US"/>
              <a:t>Facebook Eigene Post - Summe Interaktionen - Export | extra 3 - 2 of 5</a:t>
            </a:r>
          </a:p>
        </p:txBody>
      </p:sp>
      <p:graphicFrame>
        <p:nvGraphicFramePr>
          <p:cNvPr id="5" name="Table Placeholder 4">
            <a:extLst>
              <a:ext uri="{FF2B5EF4-FFF2-40B4-BE49-F238E27FC236}">
                <a16:creationId xmlns:a16="http://schemas.microsoft.com/office/drawing/2014/main" id="{09784697-14CA-458C-B9EC-DC284038D114}"/>
              </a:ext>
            </a:extLst>
          </p:cNvPr>
          <p:cNvGraphicFramePr>
            <a:graphicFrameLocks noGrp="1"/>
          </p:cNvGraphicFramePr>
          <p:nvPr>
            <p:ph type="tbl" sz="quarter" idx="13"/>
            <p:extLst>
              <p:ext uri="{D42A27DB-BD31-4B8C-83A1-F6EECF244321}">
                <p14:modId xmlns:p14="http://schemas.microsoft.com/office/powerpoint/2010/main" val="24660246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846256086"/>
                    </a:ext>
                  </a:extLst>
                </a:gridCol>
                <a:gridCol w="822960">
                  <a:extLst>
                    <a:ext uri="{9D8B030D-6E8A-4147-A177-3AD203B41FA5}">
                      <a16:colId xmlns:a16="http://schemas.microsoft.com/office/drawing/2014/main" val="3969052574"/>
                    </a:ext>
                  </a:extLst>
                </a:gridCol>
                <a:gridCol w="822960">
                  <a:extLst>
                    <a:ext uri="{9D8B030D-6E8A-4147-A177-3AD203B41FA5}">
                      <a16:colId xmlns:a16="http://schemas.microsoft.com/office/drawing/2014/main" val="2880914495"/>
                    </a:ext>
                  </a:extLst>
                </a:gridCol>
                <a:gridCol w="822960">
                  <a:extLst>
                    <a:ext uri="{9D8B030D-6E8A-4147-A177-3AD203B41FA5}">
                      <a16:colId xmlns:a16="http://schemas.microsoft.com/office/drawing/2014/main" val="3883922976"/>
                    </a:ext>
                  </a:extLst>
                </a:gridCol>
                <a:gridCol w="822960">
                  <a:extLst>
                    <a:ext uri="{9D8B030D-6E8A-4147-A177-3AD203B41FA5}">
                      <a16:colId xmlns:a16="http://schemas.microsoft.com/office/drawing/2014/main" val="766134614"/>
                    </a:ext>
                  </a:extLst>
                </a:gridCol>
                <a:gridCol w="822960">
                  <a:extLst>
                    <a:ext uri="{9D8B030D-6E8A-4147-A177-3AD203B41FA5}">
                      <a16:colId xmlns:a16="http://schemas.microsoft.com/office/drawing/2014/main" val="3562479776"/>
                    </a:ext>
                  </a:extLst>
                </a:gridCol>
                <a:gridCol w="822960">
                  <a:extLst>
                    <a:ext uri="{9D8B030D-6E8A-4147-A177-3AD203B41FA5}">
                      <a16:colId xmlns:a16="http://schemas.microsoft.com/office/drawing/2014/main" val="2377341254"/>
                    </a:ext>
                  </a:extLst>
                </a:gridCol>
                <a:gridCol w="822960">
                  <a:extLst>
                    <a:ext uri="{9D8B030D-6E8A-4147-A177-3AD203B41FA5}">
                      <a16:colId xmlns:a16="http://schemas.microsoft.com/office/drawing/2014/main" val="39076830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Summe Interaktionen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5697464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3 - 2019-01-28 09:26:28 </a:t>
                      </a:r>
                      <a:r>
                        <a:rPr kumimoji="0" lang="de-DE" sz="1000" b="0" i="0" u="none" strike="noStrike" kern="1200" cap="none" spc="0" normalizeH="0" baseline="0" noProof="0">
                          <a:ln>
                            <a:noFill/>
                          </a:ln>
                          <a:solidFill>
                            <a:prstClr val="black"/>
                          </a:solidFill>
                          <a:effectLst/>
                          <a:uLnTx/>
                          <a:uFillTx/>
                          <a:latin typeface="+mn-lt"/>
                          <a:ea typeface="+mn-ea"/>
                          <a:cs typeface="+mn-cs"/>
                        </a:rPr>
                        <a:t> 
 Altersarmut: Schon jetzt bekommen 8,6 Millionen Menschen in Deutschland eine Rente unter der Grundsicherung. Wovon leben diese Menschen, wenn sie mit ihrem Beruf am Ende sind? Es können doch nicht alle ins Dschungelcamp!</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9679559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3 - 2019-01-25 12:48:14 </a:t>
                      </a:r>
                      <a:r>
                        <a:rPr kumimoji="0" lang="de-DE" sz="1000" b="0" i="0" u="none" strike="noStrike" kern="1200" cap="none" spc="0" normalizeH="0" baseline="0" noProof="0">
                          <a:ln>
                            <a:noFill/>
                          </a:ln>
                          <a:solidFill>
                            <a:prstClr val="black"/>
                          </a:solidFill>
                          <a:effectLst/>
                          <a:uLnTx/>
                          <a:uFillTx/>
                          <a:latin typeface="+mn-lt"/>
                          <a:ea typeface="+mn-ea"/>
                          <a:cs typeface="+mn-cs"/>
                        </a:rPr>
                        <a:t> 
 Julia Klöckner hat als Landwirtschafts- und Ernährungsministerin so wenig erreicht, ihr nächster Karriereschritt könnte Verkehrsministerin sein.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2566701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3 - 2019-01-31 13:47:40 </a:t>
                      </a:r>
                      <a:r>
                        <a:rPr kumimoji="0" lang="de-DE" sz="1000" b="0" i="0" u="none" strike="noStrike" kern="1200" cap="none" spc="0" normalizeH="0" baseline="0" noProof="0">
                          <a:ln>
                            <a:noFill/>
                          </a:ln>
                          <a:solidFill>
                            <a:prstClr val="black"/>
                          </a:solidFill>
                          <a:effectLst/>
                          <a:uLnTx/>
                          <a:uFillTx/>
                          <a:latin typeface="+mn-lt"/>
                          <a:ea typeface="+mn-ea"/>
                          <a:cs typeface="+mn-cs"/>
                        </a:rPr>
                        <a:t> 
 Niveaulimbo im Netz</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557024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3 - 2019-01-14 20:41:31 </a:t>
                      </a:r>
                      <a:r>
                        <a:rPr kumimoji="0" lang="de-DE" sz="1000" b="0" i="0" u="none" strike="noStrike" kern="1200" cap="none" spc="0" normalizeH="0" baseline="0" noProof="0">
                          <a:ln>
                            <a:noFill/>
                          </a:ln>
                          <a:solidFill>
                            <a:prstClr val="black"/>
                          </a:solidFill>
                          <a:effectLst/>
                          <a:uLnTx/>
                          <a:uFillTx/>
                          <a:latin typeface="+mn-lt"/>
                          <a:ea typeface="+mn-ea"/>
                          <a:cs typeface="+mn-cs"/>
                        </a:rPr>
                        <a:t> 
 Oder zu Burger King oder zu Kentucky fried Chicken oder oder oder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2809203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3 - 2019-01-24 15:02:09 </a:t>
                      </a:r>
                      <a:r>
                        <a:rPr kumimoji="0" lang="de-DE" sz="1000" b="0" i="0" u="none" strike="noStrike" kern="1200" cap="none" spc="0" normalizeH="0" baseline="0" noProof="0">
                          <a:ln>
                            <a:noFill/>
                          </a:ln>
                          <a:solidFill>
                            <a:prstClr val="black"/>
                          </a:solidFill>
                          <a:effectLst/>
                          <a:uLnTx/>
                          <a:uFillTx/>
                          <a:latin typeface="+mn-lt"/>
                          <a:ea typeface="+mn-ea"/>
                          <a:cs typeface="+mn-cs"/>
                        </a:rPr>
                        <a:t> 
 Erst die Frauenparkplätze und nun das!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74308679"/>
                  </a:ext>
                </a:extLst>
              </a:tr>
            </a:tbl>
          </a:graphicData>
        </a:graphic>
      </p:graphicFrame>
      <p:sp>
        <p:nvSpPr>
          <p:cNvPr id="4" name="Text Placeholder 3">
            <a:extLst>
              <a:ext uri="{FF2B5EF4-FFF2-40B4-BE49-F238E27FC236}">
                <a16:creationId xmlns:a16="http://schemas.microsoft.com/office/drawing/2014/main" id="{F16CF85D-9AB4-4CEA-9486-301F69209A54}"/>
              </a:ext>
            </a:extLst>
          </p:cNvPr>
          <p:cNvSpPr>
            <a:spLocks noGrp="1"/>
          </p:cNvSpPr>
          <p:nvPr>
            <p:ph type="body" sz="quarter" idx="14"/>
          </p:nvPr>
        </p:nvSpPr>
        <p:spPr/>
        <p:txBody>
          <a:bodyPr/>
          <a:lstStyle/>
          <a:p>
            <a:r>
              <a:rPr lang="en-US"/>
              <a:t>01.01.2019 - 31.01.2019</a:t>
            </a:r>
          </a:p>
        </p:txBody>
      </p:sp>
    </p:spTree>
    <p:extLst>
      <p:ext uri="{BB962C8B-B14F-4D97-AF65-F5344CB8AC3E}">
        <p14:creationId xmlns:p14="http://schemas.microsoft.com/office/powerpoint/2010/main" val="64901847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B0F826-160A-4A45-8859-7F7347E346C4}"/>
              </a:ext>
            </a:extLst>
          </p:cNvPr>
          <p:cNvSpPr>
            <a:spLocks noGrp="1"/>
          </p:cNvSpPr>
          <p:nvPr>
            <p:ph type="title"/>
          </p:nvPr>
        </p:nvSpPr>
        <p:spPr/>
        <p:txBody>
          <a:bodyPr/>
          <a:lstStyle/>
          <a:p>
            <a:r>
              <a:rPr lang="en-US"/>
              <a:t>Facebook Eigene Post - Summe Interaktionen - Export | extra 3 - 3 of 5</a:t>
            </a:r>
          </a:p>
        </p:txBody>
      </p:sp>
      <p:graphicFrame>
        <p:nvGraphicFramePr>
          <p:cNvPr id="5" name="Table Placeholder 4">
            <a:extLst>
              <a:ext uri="{FF2B5EF4-FFF2-40B4-BE49-F238E27FC236}">
                <a16:creationId xmlns:a16="http://schemas.microsoft.com/office/drawing/2014/main" id="{B834380E-13AB-4545-9684-B42ABCDFC805}"/>
              </a:ext>
            </a:extLst>
          </p:cNvPr>
          <p:cNvGraphicFramePr>
            <a:graphicFrameLocks noGrp="1"/>
          </p:cNvGraphicFramePr>
          <p:nvPr>
            <p:ph type="tbl" sz="quarter" idx="13"/>
            <p:extLst>
              <p:ext uri="{D42A27DB-BD31-4B8C-83A1-F6EECF244321}">
                <p14:modId xmlns:p14="http://schemas.microsoft.com/office/powerpoint/2010/main" val="15161824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40152960"/>
                    </a:ext>
                  </a:extLst>
                </a:gridCol>
                <a:gridCol w="822960">
                  <a:extLst>
                    <a:ext uri="{9D8B030D-6E8A-4147-A177-3AD203B41FA5}">
                      <a16:colId xmlns:a16="http://schemas.microsoft.com/office/drawing/2014/main" val="5225511"/>
                    </a:ext>
                  </a:extLst>
                </a:gridCol>
                <a:gridCol w="822960">
                  <a:extLst>
                    <a:ext uri="{9D8B030D-6E8A-4147-A177-3AD203B41FA5}">
                      <a16:colId xmlns:a16="http://schemas.microsoft.com/office/drawing/2014/main" val="1081592118"/>
                    </a:ext>
                  </a:extLst>
                </a:gridCol>
                <a:gridCol w="822960">
                  <a:extLst>
                    <a:ext uri="{9D8B030D-6E8A-4147-A177-3AD203B41FA5}">
                      <a16:colId xmlns:a16="http://schemas.microsoft.com/office/drawing/2014/main" val="3061722340"/>
                    </a:ext>
                  </a:extLst>
                </a:gridCol>
                <a:gridCol w="822960">
                  <a:extLst>
                    <a:ext uri="{9D8B030D-6E8A-4147-A177-3AD203B41FA5}">
                      <a16:colId xmlns:a16="http://schemas.microsoft.com/office/drawing/2014/main" val="2077704157"/>
                    </a:ext>
                  </a:extLst>
                </a:gridCol>
                <a:gridCol w="822960">
                  <a:extLst>
                    <a:ext uri="{9D8B030D-6E8A-4147-A177-3AD203B41FA5}">
                      <a16:colId xmlns:a16="http://schemas.microsoft.com/office/drawing/2014/main" val="2707282883"/>
                    </a:ext>
                  </a:extLst>
                </a:gridCol>
                <a:gridCol w="822960">
                  <a:extLst>
                    <a:ext uri="{9D8B030D-6E8A-4147-A177-3AD203B41FA5}">
                      <a16:colId xmlns:a16="http://schemas.microsoft.com/office/drawing/2014/main" val="1981082209"/>
                    </a:ext>
                  </a:extLst>
                </a:gridCol>
                <a:gridCol w="822960">
                  <a:extLst>
                    <a:ext uri="{9D8B030D-6E8A-4147-A177-3AD203B41FA5}">
                      <a16:colId xmlns:a16="http://schemas.microsoft.com/office/drawing/2014/main" val="3579661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Summe Interaktionen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7595586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3 - 2019-01-23 17:16:13 </a:t>
                      </a:r>
                      <a:r>
                        <a:rPr kumimoji="0" lang="de-DE" sz="1000" b="0" i="0" u="none" strike="noStrike" kern="1200" cap="none" spc="0" normalizeH="0" baseline="0" noProof="0">
                          <a:ln>
                            <a:noFill/>
                          </a:ln>
                          <a:solidFill>
                            <a:prstClr val="black"/>
                          </a:solidFill>
                          <a:effectLst/>
                          <a:uLnTx/>
                          <a:uFillTx/>
                          <a:latin typeface="+mn-lt"/>
                          <a:ea typeface="+mn-ea"/>
                          <a:cs typeface="+mn-cs"/>
                        </a:rPr>
                        <a:t> 
 Unsere Freunde von Bohemian Browser Ballett haben gute Nachrichten für alle Männer.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7352463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sv-SE" sz="1000" b="1" i="0" u="none" strike="noStrike" kern="1200" cap="none" spc="0" normalizeH="0" baseline="0" noProof="0">
                          <a:ln>
                            <a:noFill/>
                          </a:ln>
                          <a:solidFill>
                            <a:prstClr val="black"/>
                          </a:solidFill>
                          <a:effectLst/>
                          <a:uLnTx/>
                          <a:uFillTx/>
                          <a:latin typeface="+mn-lt"/>
                          <a:ea typeface="+mn-ea"/>
                          <a:cs typeface="+mn-cs"/>
                        </a:rPr>
                        <a:t> Extra 3 - 2019-01-10 18:59:00 </a:t>
                      </a:r>
                      <a:r>
                        <a:rPr kumimoji="0" lang="sv-SE" sz="1000" b="0" i="0" u="none" strike="noStrike" kern="1200" cap="none" spc="0" normalizeH="0" baseline="0" noProof="0">
                          <a:ln>
                            <a:noFill/>
                          </a:ln>
                          <a:solidFill>
                            <a:prstClr val="black"/>
                          </a:solidFill>
                          <a:effectLst/>
                          <a:uLnTx/>
                          <a:uFillTx/>
                          <a:latin typeface="+mn-lt"/>
                          <a:ea typeface="+mn-ea"/>
                          <a:cs typeface="+mn-cs"/>
                        </a:rPr>
                        <a:t> 
 Dann gnade uns Gott!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2270709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3 - 2019-01-28 16:24:31 </a:t>
                      </a:r>
                      <a:r>
                        <a:rPr kumimoji="0" lang="de-DE" sz="1000" b="0" i="0" u="none" strike="noStrike" kern="1200" cap="none" spc="0" normalizeH="0" baseline="0" noProof="0">
                          <a:ln>
                            <a:noFill/>
                          </a:ln>
                          <a:solidFill>
                            <a:prstClr val="black"/>
                          </a:solidFill>
                          <a:effectLst/>
                          <a:uLnTx/>
                          <a:uFillTx/>
                          <a:latin typeface="+mn-lt"/>
                          <a:ea typeface="+mn-ea"/>
                          <a:cs typeface="+mn-cs"/>
                        </a:rPr>
                        <a:t> 
 Dem kann man kaum widersprechen.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1476662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3 - 2019-01-18 15:07:58 </a:t>
                      </a:r>
                      <a:r>
                        <a:rPr kumimoji="0" lang="de-DE" sz="1000" b="0" i="0" u="none" strike="noStrike" kern="1200" cap="none" spc="0" normalizeH="0" baseline="0" noProof="0">
                          <a:ln>
                            <a:noFill/>
                          </a:ln>
                          <a:solidFill>
                            <a:prstClr val="black"/>
                          </a:solidFill>
                          <a:effectLst/>
                          <a:uLnTx/>
                          <a:uFillTx/>
                          <a:latin typeface="+mn-lt"/>
                          <a:ea typeface="+mn-ea"/>
                          <a:cs typeface="+mn-cs"/>
                        </a:rPr>
                        <a:t> 
 Das sollte allen Öko-Spinnern eine Mahnung sein!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9555286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3 - 2019-01-15 12:36:50 </a:t>
                      </a:r>
                      <a:r>
                        <a:rPr kumimoji="0" lang="de-DE" sz="1000" b="0" i="0" u="none" strike="noStrike" kern="1200" cap="none" spc="0" normalizeH="0" baseline="0" noProof="0">
                          <a:ln>
                            <a:noFill/>
                          </a:ln>
                          <a:solidFill>
                            <a:prstClr val="black"/>
                          </a:solidFill>
                          <a:effectLst/>
                          <a:uLnTx/>
                          <a:uFillTx/>
                          <a:latin typeface="+mn-lt"/>
                          <a:ea typeface="+mn-ea"/>
                          <a:cs typeface="+mn-cs"/>
                        </a:rPr>
                        <a:t> 
 Der Verfassungsschutz erklärt die AfD bundesweit zum Prüffall. Nur einen lässt das kalt.
(Oldie but Goldie)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8691352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3 - 2019-01-11 10:33:00 </a:t>
                      </a:r>
                      <a:r>
                        <a:rPr kumimoji="0" lang="de-DE" sz="1000" b="0" i="0" u="none" strike="noStrike" kern="1200" cap="none" spc="0" normalizeH="0" baseline="0" noProof="0">
                          <a:ln>
                            <a:noFill/>
                          </a:ln>
                          <a:solidFill>
                            <a:prstClr val="black"/>
                          </a:solidFill>
                          <a:effectLst/>
                          <a:uLnTx/>
                          <a:uFillTx/>
                          <a:latin typeface="+mn-lt"/>
                          <a:ea typeface="+mn-ea"/>
                          <a:cs typeface="+mn-cs"/>
                        </a:rPr>
                        <a:t> 
 Ein Abschiebeknast für € 420.000 im Monat. Für das Geld könnten die 14 Häftlinge pro Nase auch eine Suite für 1000 Euro die Nacht bekommen.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063565686"/>
                  </a:ext>
                </a:extLst>
              </a:tr>
            </a:tbl>
          </a:graphicData>
        </a:graphic>
      </p:graphicFrame>
      <p:sp>
        <p:nvSpPr>
          <p:cNvPr id="4" name="Text Placeholder 3">
            <a:extLst>
              <a:ext uri="{FF2B5EF4-FFF2-40B4-BE49-F238E27FC236}">
                <a16:creationId xmlns:a16="http://schemas.microsoft.com/office/drawing/2014/main" id="{F6A869EF-E72C-4D60-A8C5-7F635DA62171}"/>
              </a:ext>
            </a:extLst>
          </p:cNvPr>
          <p:cNvSpPr>
            <a:spLocks noGrp="1"/>
          </p:cNvSpPr>
          <p:nvPr>
            <p:ph type="body" sz="quarter" idx="14"/>
          </p:nvPr>
        </p:nvSpPr>
        <p:spPr/>
        <p:txBody>
          <a:bodyPr/>
          <a:lstStyle/>
          <a:p>
            <a:r>
              <a:rPr lang="en-US"/>
              <a:t>01.01.2019 - 31.01.2019</a:t>
            </a:r>
          </a:p>
        </p:txBody>
      </p:sp>
    </p:spTree>
    <p:extLst>
      <p:ext uri="{BB962C8B-B14F-4D97-AF65-F5344CB8AC3E}">
        <p14:creationId xmlns:p14="http://schemas.microsoft.com/office/powerpoint/2010/main" val="280932743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F3487B-16D1-4185-A946-3EB70101FEF9}"/>
              </a:ext>
            </a:extLst>
          </p:cNvPr>
          <p:cNvSpPr>
            <a:spLocks noGrp="1"/>
          </p:cNvSpPr>
          <p:nvPr>
            <p:ph type="title"/>
          </p:nvPr>
        </p:nvSpPr>
        <p:spPr/>
        <p:txBody>
          <a:bodyPr/>
          <a:lstStyle/>
          <a:p>
            <a:r>
              <a:rPr lang="en-US"/>
              <a:t>Facebook Eigene Post - Summe Interaktionen - Export | extra 3 - 4 of 5</a:t>
            </a:r>
          </a:p>
        </p:txBody>
      </p:sp>
      <p:graphicFrame>
        <p:nvGraphicFramePr>
          <p:cNvPr id="5" name="Table Placeholder 4">
            <a:extLst>
              <a:ext uri="{FF2B5EF4-FFF2-40B4-BE49-F238E27FC236}">
                <a16:creationId xmlns:a16="http://schemas.microsoft.com/office/drawing/2014/main" id="{EC81F65C-AEAE-40CC-9A68-21C8BC0DDD2F}"/>
              </a:ext>
            </a:extLst>
          </p:cNvPr>
          <p:cNvGraphicFramePr>
            <a:graphicFrameLocks noGrp="1"/>
          </p:cNvGraphicFramePr>
          <p:nvPr>
            <p:ph type="tbl" sz="quarter" idx="13"/>
            <p:extLst>
              <p:ext uri="{D42A27DB-BD31-4B8C-83A1-F6EECF244321}">
                <p14:modId xmlns:p14="http://schemas.microsoft.com/office/powerpoint/2010/main" val="25664106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540804021"/>
                    </a:ext>
                  </a:extLst>
                </a:gridCol>
                <a:gridCol w="822960">
                  <a:extLst>
                    <a:ext uri="{9D8B030D-6E8A-4147-A177-3AD203B41FA5}">
                      <a16:colId xmlns:a16="http://schemas.microsoft.com/office/drawing/2014/main" val="311901892"/>
                    </a:ext>
                  </a:extLst>
                </a:gridCol>
                <a:gridCol w="822960">
                  <a:extLst>
                    <a:ext uri="{9D8B030D-6E8A-4147-A177-3AD203B41FA5}">
                      <a16:colId xmlns:a16="http://schemas.microsoft.com/office/drawing/2014/main" val="829559665"/>
                    </a:ext>
                  </a:extLst>
                </a:gridCol>
                <a:gridCol w="822960">
                  <a:extLst>
                    <a:ext uri="{9D8B030D-6E8A-4147-A177-3AD203B41FA5}">
                      <a16:colId xmlns:a16="http://schemas.microsoft.com/office/drawing/2014/main" val="1151735094"/>
                    </a:ext>
                  </a:extLst>
                </a:gridCol>
                <a:gridCol w="822960">
                  <a:extLst>
                    <a:ext uri="{9D8B030D-6E8A-4147-A177-3AD203B41FA5}">
                      <a16:colId xmlns:a16="http://schemas.microsoft.com/office/drawing/2014/main" val="1891714230"/>
                    </a:ext>
                  </a:extLst>
                </a:gridCol>
                <a:gridCol w="822960">
                  <a:extLst>
                    <a:ext uri="{9D8B030D-6E8A-4147-A177-3AD203B41FA5}">
                      <a16:colId xmlns:a16="http://schemas.microsoft.com/office/drawing/2014/main" val="4259058741"/>
                    </a:ext>
                  </a:extLst>
                </a:gridCol>
                <a:gridCol w="822960">
                  <a:extLst>
                    <a:ext uri="{9D8B030D-6E8A-4147-A177-3AD203B41FA5}">
                      <a16:colId xmlns:a16="http://schemas.microsoft.com/office/drawing/2014/main" val="2340639736"/>
                    </a:ext>
                  </a:extLst>
                </a:gridCol>
                <a:gridCol w="822960">
                  <a:extLst>
                    <a:ext uri="{9D8B030D-6E8A-4147-A177-3AD203B41FA5}">
                      <a16:colId xmlns:a16="http://schemas.microsoft.com/office/drawing/2014/main" val="20613057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Summe Interaktionen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1243887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3 - 2019-01-18 10:15:00 </a:t>
                      </a:r>
                      <a:r>
                        <a:rPr kumimoji="0" lang="de-DE" sz="1000" b="0" i="0" u="none" strike="noStrike" kern="1200" cap="none" spc="0" normalizeH="0" baseline="0" noProof="0">
                          <a:ln>
                            <a:noFill/>
                          </a:ln>
                          <a:solidFill>
                            <a:prstClr val="black"/>
                          </a:solidFill>
                          <a:effectLst/>
                          <a:uLnTx/>
                          <a:uFillTx/>
                          <a:latin typeface="+mn-lt"/>
                          <a:ea typeface="+mn-ea"/>
                          <a:cs typeface="+mn-cs"/>
                        </a:rPr>
                        <a:t> 
 Achtung: Dieser Witz kommt in verkehrter Wagenreihung.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0090599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3 - 2019-01-17 10:39:04 </a:t>
                      </a:r>
                      <a:r>
                        <a:rPr kumimoji="0" lang="de-DE" sz="1000" b="0" i="0" u="none" strike="noStrike" kern="1200" cap="none" spc="0" normalizeH="0" baseline="0" noProof="0">
                          <a:ln>
                            <a:noFill/>
                          </a:ln>
                          <a:solidFill>
                            <a:prstClr val="black"/>
                          </a:solidFill>
                          <a:effectLst/>
                          <a:uLnTx/>
                          <a:uFillTx/>
                          <a:latin typeface="+mn-lt"/>
                          <a:ea typeface="+mn-ea"/>
                          <a:cs typeface="+mn-cs"/>
                        </a:rPr>
                        <a:t> 
 100 Jahre Frauenwahlrecht: Hoch die Tassen!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2491893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3 - 2019-01-30 10:56:24 </a:t>
                      </a:r>
                      <a:r>
                        <a:rPr kumimoji="0" lang="de-DE" sz="1000" b="0" i="0" u="none" strike="noStrike" kern="1200" cap="none" spc="0" normalizeH="0" baseline="0" noProof="0">
                          <a:ln>
                            <a:noFill/>
                          </a:ln>
                          <a:solidFill>
                            <a:prstClr val="black"/>
                          </a:solidFill>
                          <a:effectLst/>
                          <a:uLnTx/>
                          <a:uFillTx/>
                          <a:latin typeface="+mn-lt"/>
                          <a:ea typeface="+mn-ea"/>
                          <a:cs typeface="+mn-cs"/>
                        </a:rPr>
                        <a:t> 
 Im Streit um den Digitalpakt für Schulen tagt heute der Vermittlungsausschuss von Bundesrat und Bundestag. Aber ist das alles wirklich eine gute Idee?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5629994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3 - 2019-01-09 15:09:37 </a:t>
                      </a:r>
                      <a:r>
                        <a:rPr kumimoji="0" lang="de-DE" sz="1000" b="0" i="0" u="none" strike="noStrike" kern="1200" cap="none" spc="0" normalizeH="0" baseline="0" noProof="0">
                          <a:ln>
                            <a:noFill/>
                          </a:ln>
                          <a:solidFill>
                            <a:prstClr val="black"/>
                          </a:solidFill>
                          <a:effectLst/>
                          <a:uLnTx/>
                          <a:uFillTx/>
                          <a:latin typeface="+mn-lt"/>
                          <a:ea typeface="+mn-ea"/>
                          <a:cs typeface="+mn-cs"/>
                        </a:rPr>
                        <a:t> 
 Ernährungsreport: 80% der Befragten wollen Lebensmittelabfälle reduzieren. Sie müssen dann aber die härteste aller Dschungelprüfungen bestehen! 
Warnung: Mega-eklig!!!!!!!!!!!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5348858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3 - 2019-01-25 10:56:41 </a:t>
                      </a:r>
                      <a:r>
                        <a:rPr kumimoji="0" lang="de-DE" sz="1000" b="0" i="0" u="none" strike="noStrike" kern="1200" cap="none" spc="0" normalizeH="0" baseline="0" noProof="0">
                          <a:ln>
                            <a:noFill/>
                          </a:ln>
                          <a:solidFill>
                            <a:prstClr val="black"/>
                          </a:solidFill>
                          <a:effectLst/>
                          <a:uLnTx/>
                          <a:uFillTx/>
                          <a:latin typeface="+mn-lt"/>
                          <a:ea typeface="+mn-ea"/>
                          <a:cs typeface="+mn-cs"/>
                        </a:rPr>
                        <a:t> 
 Ein Ort ohne Frauenparkplätze!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160435316"/>
                  </a:ext>
                </a:extLst>
              </a:tr>
            </a:tbl>
          </a:graphicData>
        </a:graphic>
      </p:graphicFrame>
      <p:sp>
        <p:nvSpPr>
          <p:cNvPr id="4" name="Text Placeholder 3">
            <a:extLst>
              <a:ext uri="{FF2B5EF4-FFF2-40B4-BE49-F238E27FC236}">
                <a16:creationId xmlns:a16="http://schemas.microsoft.com/office/drawing/2014/main" id="{D8381281-EBA1-41FB-827D-889E4EC3081E}"/>
              </a:ext>
            </a:extLst>
          </p:cNvPr>
          <p:cNvSpPr>
            <a:spLocks noGrp="1"/>
          </p:cNvSpPr>
          <p:nvPr>
            <p:ph type="body" sz="quarter" idx="14"/>
          </p:nvPr>
        </p:nvSpPr>
        <p:spPr/>
        <p:txBody>
          <a:bodyPr/>
          <a:lstStyle/>
          <a:p>
            <a:r>
              <a:rPr lang="en-US"/>
              <a:t>01.01.2019 - 31.01.2019</a:t>
            </a:r>
          </a:p>
        </p:txBody>
      </p:sp>
    </p:spTree>
    <p:extLst>
      <p:ext uri="{BB962C8B-B14F-4D97-AF65-F5344CB8AC3E}">
        <p14:creationId xmlns:p14="http://schemas.microsoft.com/office/powerpoint/2010/main" val="309100492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5BEBB0-42C5-4B87-870D-A176C31471A4}"/>
              </a:ext>
            </a:extLst>
          </p:cNvPr>
          <p:cNvSpPr>
            <a:spLocks noGrp="1"/>
          </p:cNvSpPr>
          <p:nvPr>
            <p:ph type="title"/>
          </p:nvPr>
        </p:nvSpPr>
        <p:spPr/>
        <p:txBody>
          <a:bodyPr/>
          <a:lstStyle/>
          <a:p>
            <a:r>
              <a:rPr lang="en-US"/>
              <a:t>Facebook Eigene Post - Summe Interaktionen - Export | extra 3 - 5 of 5</a:t>
            </a:r>
          </a:p>
        </p:txBody>
      </p:sp>
      <p:graphicFrame>
        <p:nvGraphicFramePr>
          <p:cNvPr id="5" name="Table Placeholder 4">
            <a:extLst>
              <a:ext uri="{FF2B5EF4-FFF2-40B4-BE49-F238E27FC236}">
                <a16:creationId xmlns:a16="http://schemas.microsoft.com/office/drawing/2014/main" id="{D5C9C3BF-0439-48C0-97CF-C6E38E112A5E}"/>
              </a:ext>
            </a:extLst>
          </p:cNvPr>
          <p:cNvGraphicFramePr>
            <a:graphicFrameLocks noGrp="1"/>
          </p:cNvGraphicFramePr>
          <p:nvPr>
            <p:ph type="tbl" sz="quarter" idx="13"/>
            <p:extLst>
              <p:ext uri="{D42A27DB-BD31-4B8C-83A1-F6EECF244321}">
                <p14:modId xmlns:p14="http://schemas.microsoft.com/office/powerpoint/2010/main" val="1977824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399281623"/>
                    </a:ext>
                  </a:extLst>
                </a:gridCol>
                <a:gridCol w="822960">
                  <a:extLst>
                    <a:ext uri="{9D8B030D-6E8A-4147-A177-3AD203B41FA5}">
                      <a16:colId xmlns:a16="http://schemas.microsoft.com/office/drawing/2014/main" val="4042468984"/>
                    </a:ext>
                  </a:extLst>
                </a:gridCol>
                <a:gridCol w="822960">
                  <a:extLst>
                    <a:ext uri="{9D8B030D-6E8A-4147-A177-3AD203B41FA5}">
                      <a16:colId xmlns:a16="http://schemas.microsoft.com/office/drawing/2014/main" val="4196790399"/>
                    </a:ext>
                  </a:extLst>
                </a:gridCol>
                <a:gridCol w="822960">
                  <a:extLst>
                    <a:ext uri="{9D8B030D-6E8A-4147-A177-3AD203B41FA5}">
                      <a16:colId xmlns:a16="http://schemas.microsoft.com/office/drawing/2014/main" val="3312632634"/>
                    </a:ext>
                  </a:extLst>
                </a:gridCol>
                <a:gridCol w="822960">
                  <a:extLst>
                    <a:ext uri="{9D8B030D-6E8A-4147-A177-3AD203B41FA5}">
                      <a16:colId xmlns:a16="http://schemas.microsoft.com/office/drawing/2014/main" val="919231765"/>
                    </a:ext>
                  </a:extLst>
                </a:gridCol>
                <a:gridCol w="822960">
                  <a:extLst>
                    <a:ext uri="{9D8B030D-6E8A-4147-A177-3AD203B41FA5}">
                      <a16:colId xmlns:a16="http://schemas.microsoft.com/office/drawing/2014/main" val="1948622257"/>
                    </a:ext>
                  </a:extLst>
                </a:gridCol>
                <a:gridCol w="822960">
                  <a:extLst>
                    <a:ext uri="{9D8B030D-6E8A-4147-A177-3AD203B41FA5}">
                      <a16:colId xmlns:a16="http://schemas.microsoft.com/office/drawing/2014/main" val="1877559481"/>
                    </a:ext>
                  </a:extLst>
                </a:gridCol>
                <a:gridCol w="822960">
                  <a:extLst>
                    <a:ext uri="{9D8B030D-6E8A-4147-A177-3AD203B41FA5}">
                      <a16:colId xmlns:a16="http://schemas.microsoft.com/office/drawing/2014/main" val="16633005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Summe Interaktionen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0113125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3 - 2019-01-18 08:30:00 </a:t>
                      </a:r>
                      <a:r>
                        <a:rPr kumimoji="0" lang="de-DE" sz="1000" b="0" i="0" u="none" strike="noStrike" kern="1200" cap="none" spc="0" normalizeH="0" baseline="0" noProof="0">
                          <a:ln>
                            <a:noFill/>
                          </a:ln>
                          <a:solidFill>
                            <a:prstClr val="black"/>
                          </a:solidFill>
                          <a:effectLst/>
                          <a:uLnTx/>
                          <a:uFillTx/>
                          <a:latin typeface="+mn-lt"/>
                          <a:ea typeface="+mn-ea"/>
                          <a:cs typeface="+mn-cs"/>
                        </a:rPr>
                        <a:t> 
 Ein Kreuzfahrtschiff verbraucht so viel Strom wie eine 90.000-Einwohner-Stadt. Das ist so wie Zwickau. Nur mit mehr Restaurants.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0976129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3 - 2019-01-25 09:08:24 </a:t>
                      </a:r>
                      <a:r>
                        <a:rPr kumimoji="0" lang="de-DE" sz="1000" b="0" i="0" u="none" strike="noStrike" kern="1200" cap="none" spc="0" normalizeH="0" baseline="0" noProof="0">
                          <a:ln>
                            <a:noFill/>
                          </a:ln>
                          <a:solidFill>
                            <a:prstClr val="black"/>
                          </a:solidFill>
                          <a:effectLst/>
                          <a:uLnTx/>
                          <a:uFillTx/>
                          <a:latin typeface="+mn-lt"/>
                          <a:ea typeface="+mn-ea"/>
                          <a:cs typeface="+mn-cs"/>
                        </a:rPr>
                        <a:t> 
 Was soll der sinnlose Streit der Wissenschaftler über die richtigen Feinstaub- und Stickoxid-Grenzwerte???
Man muss nur beim Messen etwas kreativer sein!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260633531"/>
                  </a:ext>
                </a:extLst>
              </a:tr>
            </a:tbl>
          </a:graphicData>
        </a:graphic>
      </p:graphicFrame>
      <p:sp>
        <p:nvSpPr>
          <p:cNvPr id="4" name="Text Placeholder 3">
            <a:extLst>
              <a:ext uri="{FF2B5EF4-FFF2-40B4-BE49-F238E27FC236}">
                <a16:creationId xmlns:a16="http://schemas.microsoft.com/office/drawing/2014/main" id="{AB6A1CF3-136E-4EFB-89FE-CD995E0214A4}"/>
              </a:ext>
            </a:extLst>
          </p:cNvPr>
          <p:cNvSpPr>
            <a:spLocks noGrp="1"/>
          </p:cNvSpPr>
          <p:nvPr>
            <p:ph type="body" sz="quarter" idx="14"/>
          </p:nvPr>
        </p:nvSpPr>
        <p:spPr/>
        <p:txBody>
          <a:bodyPr/>
          <a:lstStyle/>
          <a:p>
            <a:r>
              <a:rPr lang="en-US"/>
              <a:t>01.01.2019 - 31.01.2019</a:t>
            </a:r>
          </a:p>
        </p:txBody>
      </p:sp>
    </p:spTree>
    <p:extLst>
      <p:ext uri="{BB962C8B-B14F-4D97-AF65-F5344CB8AC3E}">
        <p14:creationId xmlns:p14="http://schemas.microsoft.com/office/powerpoint/2010/main" val="11323571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B70814-3BF1-4C60-A611-EEA4FCA2F82C}"/>
              </a:ext>
            </a:extLst>
          </p:cNvPr>
          <p:cNvSpPr>
            <a:spLocks noGrp="1"/>
          </p:cNvSpPr>
          <p:nvPr>
            <p:ph type="title"/>
          </p:nvPr>
        </p:nvSpPr>
        <p:spPr/>
        <p:txBody>
          <a:bodyPr/>
          <a:lstStyle/>
          <a:p>
            <a:r>
              <a:rPr lang="en-US"/>
              <a:t>Facebook Eigene Posts - Reaktionen - Export | extra 3 - 1 of 13</a:t>
            </a:r>
          </a:p>
        </p:txBody>
      </p:sp>
      <p:graphicFrame>
        <p:nvGraphicFramePr>
          <p:cNvPr id="5" name="Table Placeholder 4">
            <a:extLst>
              <a:ext uri="{FF2B5EF4-FFF2-40B4-BE49-F238E27FC236}">
                <a16:creationId xmlns:a16="http://schemas.microsoft.com/office/drawing/2014/main" id="{E26F5686-4D74-439A-9910-FF1666C5703F}"/>
              </a:ext>
            </a:extLst>
          </p:cNvPr>
          <p:cNvGraphicFramePr>
            <a:graphicFrameLocks noGrp="1"/>
          </p:cNvGraphicFramePr>
          <p:nvPr>
            <p:ph type="tbl" sz="quarter" idx="13"/>
            <p:extLst>
              <p:ext uri="{D42A27DB-BD31-4B8C-83A1-F6EECF244321}">
                <p14:modId xmlns:p14="http://schemas.microsoft.com/office/powerpoint/2010/main" val="29282595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5">
                  <a:extLst>
                    <a:ext uri="{9D8B030D-6E8A-4147-A177-3AD203B41FA5}">
                      <a16:colId xmlns:a16="http://schemas.microsoft.com/office/drawing/2014/main" val="4095927975"/>
                    </a:ext>
                  </a:extLst>
                </a:gridCol>
                <a:gridCol w="822960">
                  <a:extLst>
                    <a:ext uri="{9D8B030D-6E8A-4147-A177-3AD203B41FA5}">
                      <a16:colId xmlns:a16="http://schemas.microsoft.com/office/drawing/2014/main" val="417146897"/>
                    </a:ext>
                  </a:extLst>
                </a:gridCol>
                <a:gridCol w="493776">
                  <a:extLst>
                    <a:ext uri="{9D8B030D-6E8A-4147-A177-3AD203B41FA5}">
                      <a16:colId xmlns:a16="http://schemas.microsoft.com/office/drawing/2014/main" val="482380697"/>
                    </a:ext>
                  </a:extLst>
                </a:gridCol>
                <a:gridCol w="493776">
                  <a:extLst>
                    <a:ext uri="{9D8B030D-6E8A-4147-A177-3AD203B41FA5}">
                      <a16:colId xmlns:a16="http://schemas.microsoft.com/office/drawing/2014/main" val="3650976841"/>
                    </a:ext>
                  </a:extLst>
                </a:gridCol>
                <a:gridCol w="493776">
                  <a:extLst>
                    <a:ext uri="{9D8B030D-6E8A-4147-A177-3AD203B41FA5}">
                      <a16:colId xmlns:a16="http://schemas.microsoft.com/office/drawing/2014/main" val="449958213"/>
                    </a:ext>
                  </a:extLst>
                </a:gridCol>
                <a:gridCol w="493776">
                  <a:extLst>
                    <a:ext uri="{9D8B030D-6E8A-4147-A177-3AD203B41FA5}">
                      <a16:colId xmlns:a16="http://schemas.microsoft.com/office/drawing/2014/main" val="2456760811"/>
                    </a:ext>
                  </a:extLst>
                </a:gridCol>
                <a:gridCol w="493776">
                  <a:extLst>
                    <a:ext uri="{9D8B030D-6E8A-4147-A177-3AD203B41FA5}">
                      <a16:colId xmlns:a16="http://schemas.microsoft.com/office/drawing/2014/main" val="1705201924"/>
                    </a:ext>
                  </a:extLst>
                </a:gridCol>
                <a:gridCol w="493776">
                  <a:extLst>
                    <a:ext uri="{9D8B030D-6E8A-4147-A177-3AD203B41FA5}">
                      <a16:colId xmlns:a16="http://schemas.microsoft.com/office/drawing/2014/main" val="1052933059"/>
                    </a:ext>
                  </a:extLst>
                </a:gridCol>
                <a:gridCol w="493776">
                  <a:extLst>
                    <a:ext uri="{9D8B030D-6E8A-4147-A177-3AD203B41FA5}">
                      <a16:colId xmlns:a16="http://schemas.microsoft.com/office/drawing/2014/main" val="3911942979"/>
                    </a:ext>
                  </a:extLst>
                </a:gridCol>
                <a:gridCol w="493776">
                  <a:extLst>
                    <a:ext uri="{9D8B030D-6E8A-4147-A177-3AD203B41FA5}">
                      <a16:colId xmlns:a16="http://schemas.microsoft.com/office/drawing/2014/main" val="124862286"/>
                    </a:ext>
                  </a:extLst>
                </a:gridCol>
                <a:gridCol w="493776">
                  <a:extLst>
                    <a:ext uri="{9D8B030D-6E8A-4147-A177-3AD203B41FA5}">
                      <a16:colId xmlns:a16="http://schemas.microsoft.com/office/drawing/2014/main" val="8847492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sorry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3998411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Extra 3 - 2019-01-10 14:08:22</a:t>
                      </a:r>
                      <a:r>
                        <a:rPr kumimoji="0" lang="pt-BR" sz="1000" b="0" i="0" u="none" strike="noStrike" kern="1200" cap="none" spc="0" normalizeH="0" baseline="0" noProof="0">
                          <a:ln>
                            <a:noFill/>
                          </a:ln>
                          <a:solidFill>
                            <a:prstClr val="black"/>
                          </a:solidFill>
                          <a:effectLst/>
                          <a:uLnTx/>
                          <a:uFillTx/>
                          <a:latin typeface="+mn-lt"/>
                          <a:ea typeface="+mn-ea"/>
                          <a:cs typeface="+mn-cs"/>
                        </a:rPr>
                        <a:t>
Also doch!
</a:t>
                      </a:r>
                      <a:r>
                        <a:rPr kumimoji="0" lang="pt-BR" sz="1000" b="1" i="0" u="none" strike="noStrike" kern="1200" cap="none" spc="0" normalizeH="0" baseline="0" noProof="0">
                          <a:ln>
                            <a:noFill/>
                          </a:ln>
                          <a:solidFill>
                            <a:prstClr val="black"/>
                          </a:solidFill>
                          <a:effectLst/>
                          <a:uLnTx/>
                          <a:uFillTx/>
                          <a:latin typeface="+mn-lt"/>
                          <a:ea typeface="+mn-ea"/>
                          <a:cs typeface="+mn-cs"/>
                        </a:rPr>
                        <a:t>Attachment:</a:t>
                      </a:r>
                      <a:r>
                        <a:rPr kumimoji="0" lang="pt-BR" sz="1000" b="0" i="0" u="none" strike="noStrike" kern="1200" cap="none" spc="0" normalizeH="0" baseline="0" noProof="0">
                          <a:ln>
                            <a:noFill/>
                          </a:ln>
                          <a:solidFill>
                            <a:prstClr val="black"/>
                          </a:solidFill>
                          <a:effectLst/>
                          <a:uLnTx/>
                          <a:uFillTx/>
                          <a:latin typeface="+mn-lt"/>
                          <a:ea typeface="+mn-ea"/>
                          <a:cs typeface="+mn-cs"/>
                        </a:rPr>
                        <a:t> 
 </a:t>
                      </a:r>
                      <a:r>
                        <a:rPr kumimoji="0" lang="pt-BR" sz="1000" b="0" i="1" u="none" strike="noStrike" kern="1200" cap="none" spc="0" normalizeH="0" baseline="0" noProof="0">
                          <a:ln>
                            <a:noFill/>
                          </a:ln>
                          <a:solidFill>
                            <a:prstClr val="black"/>
                          </a:solidFill>
                          <a:effectLst/>
                          <a:uLnTx/>
                          <a:uFillTx/>
                          <a:latin typeface="+mn-lt"/>
                          <a:ea typeface="+mn-ea"/>
                          <a:cs typeface="+mn-cs"/>
                        </a:rPr>
                        <a:t>n/a
n/a
n/a
</a:t>
                      </a:r>
                      <a:endParaRPr kumimoji="0" lang="en-US" sz="1000" b="0" i="1"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22995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6923723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Extra 3 - 2019-01-10 13:09:17</a:t>
                      </a:r>
                      <a:r>
                        <a:rPr kumimoji="0" lang="de-DE" sz="1000" b="0" i="0" u="none" strike="noStrike" kern="1200" cap="none" spc="0" normalizeH="0" baseline="0" noProof="0">
                          <a:ln>
                            <a:noFill/>
                          </a:ln>
                          <a:solidFill>
                            <a:prstClr val="black"/>
                          </a:solidFill>
                          <a:effectLst/>
                          <a:uLnTx/>
                          <a:uFillTx/>
                          <a:latin typeface="+mn-lt"/>
                          <a:ea typeface="+mn-ea"/>
                          <a:cs typeface="+mn-cs"/>
                        </a:rPr>
                        <a:t>
Brennpunkt zum Schneechaos? Können wir auch.
#AlleJahrewieder #Oldiebutgoldie
</a:t>
                      </a:r>
                      <a:r>
                        <a:rPr kumimoji="0" lang="de-DE" sz="1000" b="1" i="0" u="none" strike="noStrike" kern="1200" cap="none" spc="0" normalizeH="0" baseline="0" noProof="0">
                          <a:ln>
                            <a:noFill/>
                          </a:ln>
                          <a:solidFill>
                            <a:prstClr val="black"/>
                          </a:solidFill>
                          <a:effectLst/>
                          <a:uLnTx/>
                          <a:uFillTx/>
                          <a:latin typeface="+mn-lt"/>
                          <a:ea typeface="+mn-ea"/>
                          <a:cs typeface="+mn-cs"/>
                        </a:rPr>
                        <a:t>Attachment:</a:t>
                      </a:r>
                      <a:r>
                        <a:rPr kumimoji="0" lang="de-DE" sz="1000" b="0" i="0" u="none" strike="noStrike" kern="1200" cap="none" spc="0" normalizeH="0" baseline="0" noProof="0">
                          <a:ln>
                            <a:noFill/>
                          </a:ln>
                          <a:solidFill>
                            <a:prstClr val="black"/>
                          </a:solidFill>
                          <a:effectLst/>
                          <a:uLnTx/>
                          <a:uFillTx/>
                          <a:latin typeface="+mn-lt"/>
                          <a:ea typeface="+mn-ea"/>
                          <a:cs typeface="+mn-cs"/>
                        </a:rPr>
                        <a:t> 
 </a:t>
                      </a:r>
                      <a:r>
                        <a:rPr kumimoji="0" lang="de-DE" sz="1000" b="0" i="1" u="none" strike="noStrike" kern="1200" cap="none" spc="0" normalizeH="0" baseline="0" noProof="0">
                          <a:ln>
                            <a:noFill/>
                          </a:ln>
                          <a:solidFill>
                            <a:prstClr val="black"/>
                          </a:solidFill>
                          <a:effectLst/>
                          <a:uLnTx/>
                          <a:uFillTx/>
                          <a:latin typeface="+mn-lt"/>
                          <a:ea typeface="+mn-ea"/>
                          <a:cs typeface="+mn-cs"/>
                        </a:rPr>
                        <a:t>Wintereinbruch mitten im Winter
n/a
n/a
</a:t>
                      </a:r>
                      <a:endParaRPr kumimoji="0" lang="en-US" sz="1000" b="0" i="1"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21601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570901193"/>
                  </a:ext>
                </a:extLst>
              </a:tr>
            </a:tbl>
          </a:graphicData>
        </a:graphic>
      </p:graphicFrame>
      <p:sp>
        <p:nvSpPr>
          <p:cNvPr id="4" name="Text Placeholder 3">
            <a:extLst>
              <a:ext uri="{FF2B5EF4-FFF2-40B4-BE49-F238E27FC236}">
                <a16:creationId xmlns:a16="http://schemas.microsoft.com/office/drawing/2014/main" id="{553D48FE-EEF8-46D4-A20C-EF6F145D153D}"/>
              </a:ext>
            </a:extLst>
          </p:cNvPr>
          <p:cNvSpPr>
            <a:spLocks noGrp="1"/>
          </p:cNvSpPr>
          <p:nvPr>
            <p:ph type="body" sz="quarter" idx="14"/>
          </p:nvPr>
        </p:nvSpPr>
        <p:spPr/>
        <p:txBody>
          <a:bodyPr/>
          <a:lstStyle/>
          <a:p>
            <a:r>
              <a:rPr lang="en-US"/>
              <a:t>01.01.2019 - 31.01.2019</a:t>
            </a:r>
          </a:p>
        </p:txBody>
      </p:sp>
    </p:spTree>
    <p:extLst>
      <p:ext uri="{BB962C8B-B14F-4D97-AF65-F5344CB8AC3E}">
        <p14:creationId xmlns:p14="http://schemas.microsoft.com/office/powerpoint/2010/main" val="201510152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481EA0-11BF-44AD-AA70-E871FBD2BD24}"/>
              </a:ext>
            </a:extLst>
          </p:cNvPr>
          <p:cNvSpPr>
            <a:spLocks noGrp="1"/>
          </p:cNvSpPr>
          <p:nvPr>
            <p:ph type="title"/>
          </p:nvPr>
        </p:nvSpPr>
        <p:spPr/>
        <p:txBody>
          <a:bodyPr/>
          <a:lstStyle/>
          <a:p>
            <a:r>
              <a:rPr lang="en-US"/>
              <a:t>Facebook Eigene Posts - Reaktionen - Export | extra 3 - 2 of 13</a:t>
            </a:r>
          </a:p>
        </p:txBody>
      </p:sp>
      <p:graphicFrame>
        <p:nvGraphicFramePr>
          <p:cNvPr id="5" name="Table Placeholder 4">
            <a:extLst>
              <a:ext uri="{FF2B5EF4-FFF2-40B4-BE49-F238E27FC236}">
                <a16:creationId xmlns:a16="http://schemas.microsoft.com/office/drawing/2014/main" id="{C1BFC163-8EC6-4C5F-A750-36E344F107A5}"/>
              </a:ext>
            </a:extLst>
          </p:cNvPr>
          <p:cNvGraphicFramePr>
            <a:graphicFrameLocks noGrp="1"/>
          </p:cNvGraphicFramePr>
          <p:nvPr>
            <p:ph type="tbl" sz="quarter" idx="13"/>
            <p:extLst>
              <p:ext uri="{D42A27DB-BD31-4B8C-83A1-F6EECF244321}">
                <p14:modId xmlns:p14="http://schemas.microsoft.com/office/powerpoint/2010/main" val="34394953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5">
                  <a:extLst>
                    <a:ext uri="{9D8B030D-6E8A-4147-A177-3AD203B41FA5}">
                      <a16:colId xmlns:a16="http://schemas.microsoft.com/office/drawing/2014/main" val="2943408198"/>
                    </a:ext>
                  </a:extLst>
                </a:gridCol>
                <a:gridCol w="822960">
                  <a:extLst>
                    <a:ext uri="{9D8B030D-6E8A-4147-A177-3AD203B41FA5}">
                      <a16:colId xmlns:a16="http://schemas.microsoft.com/office/drawing/2014/main" val="4089611767"/>
                    </a:ext>
                  </a:extLst>
                </a:gridCol>
                <a:gridCol w="493776">
                  <a:extLst>
                    <a:ext uri="{9D8B030D-6E8A-4147-A177-3AD203B41FA5}">
                      <a16:colId xmlns:a16="http://schemas.microsoft.com/office/drawing/2014/main" val="359010008"/>
                    </a:ext>
                  </a:extLst>
                </a:gridCol>
                <a:gridCol w="493776">
                  <a:extLst>
                    <a:ext uri="{9D8B030D-6E8A-4147-A177-3AD203B41FA5}">
                      <a16:colId xmlns:a16="http://schemas.microsoft.com/office/drawing/2014/main" val="678313200"/>
                    </a:ext>
                  </a:extLst>
                </a:gridCol>
                <a:gridCol w="493776">
                  <a:extLst>
                    <a:ext uri="{9D8B030D-6E8A-4147-A177-3AD203B41FA5}">
                      <a16:colId xmlns:a16="http://schemas.microsoft.com/office/drawing/2014/main" val="4254502141"/>
                    </a:ext>
                  </a:extLst>
                </a:gridCol>
                <a:gridCol w="493776">
                  <a:extLst>
                    <a:ext uri="{9D8B030D-6E8A-4147-A177-3AD203B41FA5}">
                      <a16:colId xmlns:a16="http://schemas.microsoft.com/office/drawing/2014/main" val="2785498127"/>
                    </a:ext>
                  </a:extLst>
                </a:gridCol>
                <a:gridCol w="493776">
                  <a:extLst>
                    <a:ext uri="{9D8B030D-6E8A-4147-A177-3AD203B41FA5}">
                      <a16:colId xmlns:a16="http://schemas.microsoft.com/office/drawing/2014/main" val="3313197431"/>
                    </a:ext>
                  </a:extLst>
                </a:gridCol>
                <a:gridCol w="493776">
                  <a:extLst>
                    <a:ext uri="{9D8B030D-6E8A-4147-A177-3AD203B41FA5}">
                      <a16:colId xmlns:a16="http://schemas.microsoft.com/office/drawing/2014/main" val="2448245563"/>
                    </a:ext>
                  </a:extLst>
                </a:gridCol>
                <a:gridCol w="493776">
                  <a:extLst>
                    <a:ext uri="{9D8B030D-6E8A-4147-A177-3AD203B41FA5}">
                      <a16:colId xmlns:a16="http://schemas.microsoft.com/office/drawing/2014/main" val="2967493770"/>
                    </a:ext>
                  </a:extLst>
                </a:gridCol>
                <a:gridCol w="493776">
                  <a:extLst>
                    <a:ext uri="{9D8B030D-6E8A-4147-A177-3AD203B41FA5}">
                      <a16:colId xmlns:a16="http://schemas.microsoft.com/office/drawing/2014/main" val="1716280308"/>
                    </a:ext>
                  </a:extLst>
                </a:gridCol>
                <a:gridCol w="493776">
                  <a:extLst>
                    <a:ext uri="{9D8B030D-6E8A-4147-A177-3AD203B41FA5}">
                      <a16:colId xmlns:a16="http://schemas.microsoft.com/office/drawing/2014/main" val="19658997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sorry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8429569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Extra 3 - 2019-01-18 13:39:54</a:t>
                      </a:r>
                      <a:r>
                        <a:rPr kumimoji="0" lang="pt-BR" sz="1000" b="0" i="0" u="none" strike="noStrike" kern="1200" cap="none" spc="0" normalizeH="0" baseline="0" noProof="0">
                          <a:ln>
                            <a:noFill/>
                          </a:ln>
                          <a:solidFill>
                            <a:prstClr val="black"/>
                          </a:solidFill>
                          <a:effectLst/>
                          <a:uLnTx/>
                          <a:uFillTx/>
                          <a:latin typeface="+mn-lt"/>
                          <a:ea typeface="+mn-ea"/>
                          <a:cs typeface="+mn-cs"/>
                        </a:rPr>
                        <a:t>
Na endlich!
</a:t>
                      </a:r>
                      <a:r>
                        <a:rPr kumimoji="0" lang="pt-BR" sz="1000" b="1" i="0" u="none" strike="noStrike" kern="1200" cap="none" spc="0" normalizeH="0" baseline="0" noProof="0">
                          <a:ln>
                            <a:noFill/>
                          </a:ln>
                          <a:solidFill>
                            <a:prstClr val="black"/>
                          </a:solidFill>
                          <a:effectLst/>
                          <a:uLnTx/>
                          <a:uFillTx/>
                          <a:latin typeface="+mn-lt"/>
                          <a:ea typeface="+mn-ea"/>
                          <a:cs typeface="+mn-cs"/>
                        </a:rPr>
                        <a:t>Attachment:</a:t>
                      </a:r>
                      <a:r>
                        <a:rPr kumimoji="0" lang="pt-BR" sz="1000" b="0" i="0" u="none" strike="noStrike" kern="1200" cap="none" spc="0" normalizeH="0" baseline="0" noProof="0">
                          <a:ln>
                            <a:noFill/>
                          </a:ln>
                          <a:solidFill>
                            <a:prstClr val="black"/>
                          </a:solidFill>
                          <a:effectLst/>
                          <a:uLnTx/>
                          <a:uFillTx/>
                          <a:latin typeface="+mn-lt"/>
                          <a:ea typeface="+mn-ea"/>
                          <a:cs typeface="+mn-cs"/>
                        </a:rPr>
                        <a:t> 
 </a:t>
                      </a:r>
                      <a:r>
                        <a:rPr kumimoji="0" lang="pt-BR" sz="1000" b="0" i="1" u="none" strike="noStrike" kern="1200" cap="none" spc="0" normalizeH="0" baseline="0" noProof="0">
                          <a:ln>
                            <a:noFill/>
                          </a:ln>
                          <a:solidFill>
                            <a:prstClr val="black"/>
                          </a:solidFill>
                          <a:effectLst/>
                          <a:uLnTx/>
                          <a:uFillTx/>
                          <a:latin typeface="+mn-lt"/>
                          <a:ea typeface="+mn-ea"/>
                          <a:cs typeface="+mn-cs"/>
                        </a:rPr>
                        <a:t>n/a
n/a
n/a
</a:t>
                      </a:r>
                      <a:endParaRPr kumimoji="0" lang="en-US" sz="1000" b="0" i="1"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20957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8464169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Extra 3 - 2019-01-15 10:05:06</a:t>
                      </a:r>
                      <a:r>
                        <a:rPr kumimoji="0" lang="en-US" sz="1000" b="0" i="0" u="none" strike="noStrike" kern="1200" cap="none" spc="0" normalizeH="0" baseline="0" noProof="0">
                          <a:ln>
                            <a:noFill/>
                          </a:ln>
                          <a:solidFill>
                            <a:prstClr val="black"/>
                          </a:solidFill>
                          <a:effectLst/>
                          <a:uLnTx/>
                          <a:uFillTx/>
                          <a:latin typeface="+mn-lt"/>
                          <a:ea typeface="+mn-ea"/>
                          <a:cs typeface="+mn-cs"/>
                        </a:rPr>
                        <a:t>
How to eventually grasp Brexit A special service for our British friends. Enjoy!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Escape-Room: Brexit
n/a
n/a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18315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532924237"/>
                  </a:ext>
                </a:extLst>
              </a:tr>
            </a:tbl>
          </a:graphicData>
        </a:graphic>
      </p:graphicFrame>
      <p:sp>
        <p:nvSpPr>
          <p:cNvPr id="4" name="Text Placeholder 3">
            <a:extLst>
              <a:ext uri="{FF2B5EF4-FFF2-40B4-BE49-F238E27FC236}">
                <a16:creationId xmlns:a16="http://schemas.microsoft.com/office/drawing/2014/main" id="{790A9B47-F025-475A-9407-A3238C8700F4}"/>
              </a:ext>
            </a:extLst>
          </p:cNvPr>
          <p:cNvSpPr>
            <a:spLocks noGrp="1"/>
          </p:cNvSpPr>
          <p:nvPr>
            <p:ph type="body" sz="quarter" idx="14"/>
          </p:nvPr>
        </p:nvSpPr>
        <p:spPr/>
        <p:txBody>
          <a:bodyPr/>
          <a:lstStyle/>
          <a:p>
            <a:r>
              <a:rPr lang="en-US"/>
              <a:t>01.01.2019 - 31.01.2019</a:t>
            </a:r>
          </a:p>
        </p:txBody>
      </p:sp>
    </p:spTree>
    <p:extLst>
      <p:ext uri="{BB962C8B-B14F-4D97-AF65-F5344CB8AC3E}">
        <p14:creationId xmlns:p14="http://schemas.microsoft.com/office/powerpoint/2010/main" val="146738809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CA274B-F241-4396-BECC-3B95663DED64}"/>
              </a:ext>
            </a:extLst>
          </p:cNvPr>
          <p:cNvSpPr>
            <a:spLocks noGrp="1"/>
          </p:cNvSpPr>
          <p:nvPr>
            <p:ph type="title"/>
          </p:nvPr>
        </p:nvSpPr>
        <p:spPr/>
        <p:txBody>
          <a:bodyPr/>
          <a:lstStyle/>
          <a:p>
            <a:r>
              <a:rPr lang="en-US"/>
              <a:t>Facebook Eigene Posts - Reaktionen - Export | extra 3 - 3 of 13</a:t>
            </a:r>
          </a:p>
        </p:txBody>
      </p:sp>
      <p:graphicFrame>
        <p:nvGraphicFramePr>
          <p:cNvPr id="5" name="Table Placeholder 4">
            <a:extLst>
              <a:ext uri="{FF2B5EF4-FFF2-40B4-BE49-F238E27FC236}">
                <a16:creationId xmlns:a16="http://schemas.microsoft.com/office/drawing/2014/main" id="{2E7FF503-4B73-4B72-AC58-0F9A73AE01E2}"/>
              </a:ext>
            </a:extLst>
          </p:cNvPr>
          <p:cNvGraphicFramePr>
            <a:graphicFrameLocks noGrp="1"/>
          </p:cNvGraphicFramePr>
          <p:nvPr>
            <p:ph type="tbl" sz="quarter" idx="13"/>
            <p:extLst>
              <p:ext uri="{D42A27DB-BD31-4B8C-83A1-F6EECF244321}">
                <p14:modId xmlns:p14="http://schemas.microsoft.com/office/powerpoint/2010/main" val="39367632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5">
                  <a:extLst>
                    <a:ext uri="{9D8B030D-6E8A-4147-A177-3AD203B41FA5}">
                      <a16:colId xmlns:a16="http://schemas.microsoft.com/office/drawing/2014/main" val="1500481059"/>
                    </a:ext>
                  </a:extLst>
                </a:gridCol>
                <a:gridCol w="822960">
                  <a:extLst>
                    <a:ext uri="{9D8B030D-6E8A-4147-A177-3AD203B41FA5}">
                      <a16:colId xmlns:a16="http://schemas.microsoft.com/office/drawing/2014/main" val="2023420379"/>
                    </a:ext>
                  </a:extLst>
                </a:gridCol>
                <a:gridCol w="493776">
                  <a:extLst>
                    <a:ext uri="{9D8B030D-6E8A-4147-A177-3AD203B41FA5}">
                      <a16:colId xmlns:a16="http://schemas.microsoft.com/office/drawing/2014/main" val="101073690"/>
                    </a:ext>
                  </a:extLst>
                </a:gridCol>
                <a:gridCol w="493776">
                  <a:extLst>
                    <a:ext uri="{9D8B030D-6E8A-4147-A177-3AD203B41FA5}">
                      <a16:colId xmlns:a16="http://schemas.microsoft.com/office/drawing/2014/main" val="1918281735"/>
                    </a:ext>
                  </a:extLst>
                </a:gridCol>
                <a:gridCol w="493776">
                  <a:extLst>
                    <a:ext uri="{9D8B030D-6E8A-4147-A177-3AD203B41FA5}">
                      <a16:colId xmlns:a16="http://schemas.microsoft.com/office/drawing/2014/main" val="12214180"/>
                    </a:ext>
                  </a:extLst>
                </a:gridCol>
                <a:gridCol w="493776">
                  <a:extLst>
                    <a:ext uri="{9D8B030D-6E8A-4147-A177-3AD203B41FA5}">
                      <a16:colId xmlns:a16="http://schemas.microsoft.com/office/drawing/2014/main" val="2707505635"/>
                    </a:ext>
                  </a:extLst>
                </a:gridCol>
                <a:gridCol w="493776">
                  <a:extLst>
                    <a:ext uri="{9D8B030D-6E8A-4147-A177-3AD203B41FA5}">
                      <a16:colId xmlns:a16="http://schemas.microsoft.com/office/drawing/2014/main" val="1719196106"/>
                    </a:ext>
                  </a:extLst>
                </a:gridCol>
                <a:gridCol w="493776">
                  <a:extLst>
                    <a:ext uri="{9D8B030D-6E8A-4147-A177-3AD203B41FA5}">
                      <a16:colId xmlns:a16="http://schemas.microsoft.com/office/drawing/2014/main" val="403092771"/>
                    </a:ext>
                  </a:extLst>
                </a:gridCol>
                <a:gridCol w="493776">
                  <a:extLst>
                    <a:ext uri="{9D8B030D-6E8A-4147-A177-3AD203B41FA5}">
                      <a16:colId xmlns:a16="http://schemas.microsoft.com/office/drawing/2014/main" val="2061825250"/>
                    </a:ext>
                  </a:extLst>
                </a:gridCol>
                <a:gridCol w="493776">
                  <a:extLst>
                    <a:ext uri="{9D8B030D-6E8A-4147-A177-3AD203B41FA5}">
                      <a16:colId xmlns:a16="http://schemas.microsoft.com/office/drawing/2014/main" val="3520833982"/>
                    </a:ext>
                  </a:extLst>
                </a:gridCol>
                <a:gridCol w="493776">
                  <a:extLst>
                    <a:ext uri="{9D8B030D-6E8A-4147-A177-3AD203B41FA5}">
                      <a16:colId xmlns:a16="http://schemas.microsoft.com/office/drawing/2014/main" val="27810755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sorry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8065291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Extra 3 - 2019-01-15 10:05:06</a:t>
                      </a:r>
                      <a:r>
                        <a:rPr kumimoji="0" lang="en-US" sz="1000" b="0" i="0" u="none" strike="noStrike" kern="1200" cap="none" spc="0" normalizeH="0" baseline="0" noProof="0">
                          <a:ln>
                            <a:noFill/>
                          </a:ln>
                          <a:solidFill>
                            <a:prstClr val="black"/>
                          </a:solidFill>
                          <a:effectLst/>
                          <a:uLnTx/>
                          <a:uFillTx/>
                          <a:latin typeface="+mn-lt"/>
                          <a:ea typeface="+mn-ea"/>
                          <a:cs typeface="+mn-cs"/>
                        </a:rPr>
                        <a:t>
How to eventually grasp Brexit A special service for our British friends. Enjoy!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Escape-Room: Brexit
n/a
n/a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18315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0200585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Extra 3 - 2019-01-29 11:05:23</a:t>
                      </a:r>
                      <a:r>
                        <a:rPr kumimoji="0" lang="de-DE" sz="1000" b="0" i="0" u="none" strike="noStrike" kern="1200" cap="none" spc="0" normalizeH="0" baseline="0" noProof="0">
                          <a:ln>
                            <a:noFill/>
                          </a:ln>
                          <a:solidFill>
                            <a:prstClr val="black"/>
                          </a:solidFill>
                          <a:effectLst/>
                          <a:uLnTx/>
                          <a:uFillTx/>
                          <a:latin typeface="+mn-lt"/>
                          <a:ea typeface="+mn-ea"/>
                          <a:cs typeface="+mn-cs"/>
                        </a:rPr>
                        <a:t>
Traue nie einer Statistik, die dir nicht in den Kram passt!
</a:t>
                      </a:r>
                      <a:r>
                        <a:rPr kumimoji="0" lang="de-DE" sz="1000" b="1" i="0" u="none" strike="noStrike" kern="1200" cap="none" spc="0" normalizeH="0" baseline="0" noProof="0">
                          <a:ln>
                            <a:noFill/>
                          </a:ln>
                          <a:solidFill>
                            <a:prstClr val="black"/>
                          </a:solidFill>
                          <a:effectLst/>
                          <a:uLnTx/>
                          <a:uFillTx/>
                          <a:latin typeface="+mn-lt"/>
                          <a:ea typeface="+mn-ea"/>
                          <a:cs typeface="+mn-cs"/>
                        </a:rPr>
                        <a:t>Attachment:</a:t>
                      </a:r>
                      <a:r>
                        <a:rPr kumimoji="0" lang="de-DE" sz="1000" b="0" i="0" u="none" strike="noStrike" kern="1200" cap="none" spc="0" normalizeH="0" baseline="0" noProof="0">
                          <a:ln>
                            <a:noFill/>
                          </a:ln>
                          <a:solidFill>
                            <a:prstClr val="black"/>
                          </a:solidFill>
                          <a:effectLst/>
                          <a:uLnTx/>
                          <a:uFillTx/>
                          <a:latin typeface="+mn-lt"/>
                          <a:ea typeface="+mn-ea"/>
                          <a:cs typeface="+mn-cs"/>
                        </a:rPr>
                        <a:t> 
 </a:t>
                      </a:r>
                      <a:r>
                        <a:rPr kumimoji="0" lang="de-DE" sz="1000" b="0" i="1" u="none" strike="noStrike" kern="1200" cap="none" spc="0" normalizeH="0" baseline="0" noProof="0">
                          <a:ln>
                            <a:noFill/>
                          </a:ln>
                          <a:solidFill>
                            <a:prstClr val="black"/>
                          </a:solidFill>
                          <a:effectLst/>
                          <a:uLnTx/>
                          <a:uFillTx/>
                          <a:latin typeface="+mn-lt"/>
                          <a:ea typeface="+mn-ea"/>
                          <a:cs typeface="+mn-cs"/>
                        </a:rPr>
                        <a:t>n/a
n/a
n/a
</a:t>
                      </a:r>
                      <a:endParaRPr kumimoji="0" lang="en-US" sz="1000" b="0" i="1"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525238006"/>
                  </a:ext>
                </a:extLst>
              </a:tr>
            </a:tbl>
          </a:graphicData>
        </a:graphic>
      </p:graphicFrame>
      <p:sp>
        <p:nvSpPr>
          <p:cNvPr id="4" name="Text Placeholder 3">
            <a:extLst>
              <a:ext uri="{FF2B5EF4-FFF2-40B4-BE49-F238E27FC236}">
                <a16:creationId xmlns:a16="http://schemas.microsoft.com/office/drawing/2014/main" id="{38B8117F-D50A-410F-8805-EDC2E962A916}"/>
              </a:ext>
            </a:extLst>
          </p:cNvPr>
          <p:cNvSpPr>
            <a:spLocks noGrp="1"/>
          </p:cNvSpPr>
          <p:nvPr>
            <p:ph type="body" sz="quarter" idx="14"/>
          </p:nvPr>
        </p:nvSpPr>
        <p:spPr/>
        <p:txBody>
          <a:bodyPr/>
          <a:lstStyle/>
          <a:p>
            <a:r>
              <a:rPr lang="en-US"/>
              <a:t>01.01.2019 - 31.01.2019</a:t>
            </a:r>
          </a:p>
        </p:txBody>
      </p:sp>
    </p:spTree>
    <p:extLst>
      <p:ext uri="{BB962C8B-B14F-4D97-AF65-F5344CB8AC3E}">
        <p14:creationId xmlns:p14="http://schemas.microsoft.com/office/powerpoint/2010/main" val="379415581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71FA90-82A3-4D68-9F6F-98573E95EC7C}"/>
              </a:ext>
            </a:extLst>
          </p:cNvPr>
          <p:cNvSpPr>
            <a:spLocks noGrp="1"/>
          </p:cNvSpPr>
          <p:nvPr>
            <p:ph type="title"/>
          </p:nvPr>
        </p:nvSpPr>
        <p:spPr/>
        <p:txBody>
          <a:bodyPr/>
          <a:lstStyle/>
          <a:p>
            <a:r>
              <a:rPr lang="en-US"/>
              <a:t>Facebook Eigene Posts - Reaktionen - Export | extra 3 - 4 of 13</a:t>
            </a:r>
          </a:p>
        </p:txBody>
      </p:sp>
      <p:graphicFrame>
        <p:nvGraphicFramePr>
          <p:cNvPr id="5" name="Table Placeholder 4">
            <a:extLst>
              <a:ext uri="{FF2B5EF4-FFF2-40B4-BE49-F238E27FC236}">
                <a16:creationId xmlns:a16="http://schemas.microsoft.com/office/drawing/2014/main" id="{28941B49-DA4C-4A3F-8AF8-2FAB984716FC}"/>
              </a:ext>
            </a:extLst>
          </p:cNvPr>
          <p:cNvGraphicFramePr>
            <a:graphicFrameLocks noGrp="1"/>
          </p:cNvGraphicFramePr>
          <p:nvPr>
            <p:ph type="tbl" sz="quarter" idx="13"/>
            <p:extLst>
              <p:ext uri="{D42A27DB-BD31-4B8C-83A1-F6EECF244321}">
                <p14:modId xmlns:p14="http://schemas.microsoft.com/office/powerpoint/2010/main" val="24969256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5">
                  <a:extLst>
                    <a:ext uri="{9D8B030D-6E8A-4147-A177-3AD203B41FA5}">
                      <a16:colId xmlns:a16="http://schemas.microsoft.com/office/drawing/2014/main" val="3211883623"/>
                    </a:ext>
                  </a:extLst>
                </a:gridCol>
                <a:gridCol w="822960">
                  <a:extLst>
                    <a:ext uri="{9D8B030D-6E8A-4147-A177-3AD203B41FA5}">
                      <a16:colId xmlns:a16="http://schemas.microsoft.com/office/drawing/2014/main" val="2586689133"/>
                    </a:ext>
                  </a:extLst>
                </a:gridCol>
                <a:gridCol w="493776">
                  <a:extLst>
                    <a:ext uri="{9D8B030D-6E8A-4147-A177-3AD203B41FA5}">
                      <a16:colId xmlns:a16="http://schemas.microsoft.com/office/drawing/2014/main" val="813008013"/>
                    </a:ext>
                  </a:extLst>
                </a:gridCol>
                <a:gridCol w="493776">
                  <a:extLst>
                    <a:ext uri="{9D8B030D-6E8A-4147-A177-3AD203B41FA5}">
                      <a16:colId xmlns:a16="http://schemas.microsoft.com/office/drawing/2014/main" val="1356120047"/>
                    </a:ext>
                  </a:extLst>
                </a:gridCol>
                <a:gridCol w="493776">
                  <a:extLst>
                    <a:ext uri="{9D8B030D-6E8A-4147-A177-3AD203B41FA5}">
                      <a16:colId xmlns:a16="http://schemas.microsoft.com/office/drawing/2014/main" val="4255719400"/>
                    </a:ext>
                  </a:extLst>
                </a:gridCol>
                <a:gridCol w="493776">
                  <a:extLst>
                    <a:ext uri="{9D8B030D-6E8A-4147-A177-3AD203B41FA5}">
                      <a16:colId xmlns:a16="http://schemas.microsoft.com/office/drawing/2014/main" val="2179702526"/>
                    </a:ext>
                  </a:extLst>
                </a:gridCol>
                <a:gridCol w="493776">
                  <a:extLst>
                    <a:ext uri="{9D8B030D-6E8A-4147-A177-3AD203B41FA5}">
                      <a16:colId xmlns:a16="http://schemas.microsoft.com/office/drawing/2014/main" val="844932974"/>
                    </a:ext>
                  </a:extLst>
                </a:gridCol>
                <a:gridCol w="493776">
                  <a:extLst>
                    <a:ext uri="{9D8B030D-6E8A-4147-A177-3AD203B41FA5}">
                      <a16:colId xmlns:a16="http://schemas.microsoft.com/office/drawing/2014/main" val="1893575659"/>
                    </a:ext>
                  </a:extLst>
                </a:gridCol>
                <a:gridCol w="493776">
                  <a:extLst>
                    <a:ext uri="{9D8B030D-6E8A-4147-A177-3AD203B41FA5}">
                      <a16:colId xmlns:a16="http://schemas.microsoft.com/office/drawing/2014/main" val="2393270408"/>
                    </a:ext>
                  </a:extLst>
                </a:gridCol>
                <a:gridCol w="493776">
                  <a:extLst>
                    <a:ext uri="{9D8B030D-6E8A-4147-A177-3AD203B41FA5}">
                      <a16:colId xmlns:a16="http://schemas.microsoft.com/office/drawing/2014/main" val="3167422158"/>
                    </a:ext>
                  </a:extLst>
                </a:gridCol>
                <a:gridCol w="493776">
                  <a:extLst>
                    <a:ext uri="{9D8B030D-6E8A-4147-A177-3AD203B41FA5}">
                      <a16:colId xmlns:a16="http://schemas.microsoft.com/office/drawing/2014/main" val="4602471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sorry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2978950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Extra 3 - 2019-01-13 09:20:00</a:t>
                      </a:r>
                      <a:r>
                        <a:rPr kumimoji="0" lang="de-DE" sz="1000" b="0" i="0" u="none" strike="noStrike" kern="1200" cap="none" spc="0" normalizeH="0" baseline="0" noProof="0">
                          <a:ln>
                            <a:noFill/>
                          </a:ln>
                          <a:solidFill>
                            <a:prstClr val="black"/>
                          </a:solidFill>
                          <a:effectLst/>
                          <a:uLnTx/>
                          <a:uFillTx/>
                          <a:latin typeface="+mn-lt"/>
                          <a:ea typeface="+mn-ea"/>
                          <a:cs typeface="+mn-cs"/>
                        </a:rPr>
                        <a:t>
In Deutschland gibt es keine Meinungsfreiheit! Gut, dass das gerade mal wieder jemand nicht aussprechen darf.
</a:t>
                      </a:r>
                      <a:r>
                        <a:rPr kumimoji="0" lang="de-DE" sz="1000" b="1" i="0" u="none" strike="noStrike" kern="1200" cap="none" spc="0" normalizeH="0" baseline="0" noProof="0">
                          <a:ln>
                            <a:noFill/>
                          </a:ln>
                          <a:solidFill>
                            <a:prstClr val="black"/>
                          </a:solidFill>
                          <a:effectLst/>
                          <a:uLnTx/>
                          <a:uFillTx/>
                          <a:latin typeface="+mn-lt"/>
                          <a:ea typeface="+mn-ea"/>
                          <a:cs typeface="+mn-cs"/>
                        </a:rPr>
                        <a:t>Attachment:</a:t>
                      </a:r>
                      <a:r>
                        <a:rPr kumimoji="0" lang="de-DE" sz="1000" b="0" i="0" u="none" strike="noStrike" kern="1200" cap="none" spc="0" normalizeH="0" baseline="0" noProof="0">
                          <a:ln>
                            <a:noFill/>
                          </a:ln>
                          <a:solidFill>
                            <a:prstClr val="black"/>
                          </a:solidFill>
                          <a:effectLst/>
                          <a:uLnTx/>
                          <a:uFillTx/>
                          <a:latin typeface="+mn-lt"/>
                          <a:ea typeface="+mn-ea"/>
                          <a:cs typeface="+mn-cs"/>
                        </a:rPr>
                        <a:t> 
 </a:t>
                      </a:r>
                      <a:r>
                        <a:rPr kumimoji="0" lang="de-DE" sz="1000" b="0" i="1" u="none" strike="noStrike" kern="1200" cap="none" spc="0" normalizeH="0" baseline="0" noProof="0">
                          <a:ln>
                            <a:noFill/>
                          </a:ln>
                          <a:solidFill>
                            <a:prstClr val="black"/>
                          </a:solidFill>
                          <a:effectLst/>
                          <a:uLnTx/>
                          <a:uFillTx/>
                          <a:latin typeface="+mn-lt"/>
                          <a:ea typeface="+mn-ea"/>
                          <a:cs typeface="+mn-cs"/>
                        </a:rPr>
                        <a:t>Demos für Demonstrationsrecht und Meinungsfreiheit
n/a
n/a
</a:t>
                      </a:r>
                      <a:endParaRPr kumimoji="0" lang="en-US" sz="1000" b="0" i="1"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779835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Extra 3 - 2019-01-25 12:48:14</a:t>
                      </a:r>
                      <a:r>
                        <a:rPr kumimoji="0" lang="de-DE" sz="1000" b="0" i="0" u="none" strike="noStrike" kern="1200" cap="none" spc="0" normalizeH="0" baseline="0" noProof="0">
                          <a:ln>
                            <a:noFill/>
                          </a:ln>
                          <a:solidFill>
                            <a:prstClr val="black"/>
                          </a:solidFill>
                          <a:effectLst/>
                          <a:uLnTx/>
                          <a:uFillTx/>
                          <a:latin typeface="+mn-lt"/>
                          <a:ea typeface="+mn-ea"/>
                          <a:cs typeface="+mn-cs"/>
                        </a:rPr>
                        <a:t>
Julia Klöckner hat als Landwirtschafts- und Ernährungsministerin so wenig erreicht, ihr nächster Karriereschritt könnte Verkehrsministerin sein.
</a:t>
                      </a:r>
                      <a:r>
                        <a:rPr kumimoji="0" lang="de-DE" sz="1000" b="1" i="0" u="none" strike="noStrike" kern="1200" cap="none" spc="0" normalizeH="0" baseline="0" noProof="0">
                          <a:ln>
                            <a:noFill/>
                          </a:ln>
                          <a:solidFill>
                            <a:prstClr val="black"/>
                          </a:solidFill>
                          <a:effectLst/>
                          <a:uLnTx/>
                          <a:uFillTx/>
                          <a:latin typeface="+mn-lt"/>
                          <a:ea typeface="+mn-ea"/>
                          <a:cs typeface="+mn-cs"/>
                        </a:rPr>
                        <a:t>Attachment:</a:t>
                      </a:r>
                      <a:r>
                        <a:rPr kumimoji="0" lang="de-DE" sz="1000" b="0" i="0" u="none" strike="noStrike" kern="1200" cap="none" spc="0" normalizeH="0" baseline="0" noProof="0">
                          <a:ln>
                            <a:noFill/>
                          </a:ln>
                          <a:solidFill>
                            <a:prstClr val="black"/>
                          </a:solidFill>
                          <a:effectLst/>
                          <a:uLnTx/>
                          <a:uFillTx/>
                          <a:latin typeface="+mn-lt"/>
                          <a:ea typeface="+mn-ea"/>
                          <a:cs typeface="+mn-cs"/>
                        </a:rPr>
                        <a:t> 
 </a:t>
                      </a:r>
                      <a:r>
                        <a:rPr kumimoji="0" lang="de-DE" sz="1000" b="0" i="1" u="none" strike="noStrike" kern="1200" cap="none" spc="0" normalizeH="0" baseline="0" noProof="0">
                          <a:ln>
                            <a:noFill/>
                          </a:ln>
                          <a:solidFill>
                            <a:prstClr val="black"/>
                          </a:solidFill>
                          <a:effectLst/>
                          <a:uLnTx/>
                          <a:uFillTx/>
                          <a:latin typeface="+mn-lt"/>
                          <a:ea typeface="+mn-ea"/>
                          <a:cs typeface="+mn-cs"/>
                        </a:rPr>
                        <a:t>Die Lobby-Glucke von der Bauerntruppe - Song für Julia Klöckner
n/a
n/a
</a:t>
                      </a:r>
                      <a:endParaRPr kumimoji="0" lang="en-US" sz="1000" b="0" i="1"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788354506"/>
                  </a:ext>
                </a:extLst>
              </a:tr>
            </a:tbl>
          </a:graphicData>
        </a:graphic>
      </p:graphicFrame>
      <p:sp>
        <p:nvSpPr>
          <p:cNvPr id="4" name="Text Placeholder 3">
            <a:extLst>
              <a:ext uri="{FF2B5EF4-FFF2-40B4-BE49-F238E27FC236}">
                <a16:creationId xmlns:a16="http://schemas.microsoft.com/office/drawing/2014/main" id="{87B8E5D4-99C7-4741-AA44-E153A8B30564}"/>
              </a:ext>
            </a:extLst>
          </p:cNvPr>
          <p:cNvSpPr>
            <a:spLocks noGrp="1"/>
          </p:cNvSpPr>
          <p:nvPr>
            <p:ph type="body" sz="quarter" idx="14"/>
          </p:nvPr>
        </p:nvSpPr>
        <p:spPr/>
        <p:txBody>
          <a:bodyPr/>
          <a:lstStyle/>
          <a:p>
            <a:r>
              <a:rPr lang="en-US"/>
              <a:t>01.01.2019 - 31.01.2019</a:t>
            </a:r>
          </a:p>
        </p:txBody>
      </p:sp>
    </p:spTree>
    <p:extLst>
      <p:ext uri="{BB962C8B-B14F-4D97-AF65-F5344CB8AC3E}">
        <p14:creationId xmlns:p14="http://schemas.microsoft.com/office/powerpoint/2010/main" val="218941491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D7411C-358A-4588-A13C-A631242B3385}"/>
              </a:ext>
            </a:extLst>
          </p:cNvPr>
          <p:cNvSpPr>
            <a:spLocks noGrp="1"/>
          </p:cNvSpPr>
          <p:nvPr>
            <p:ph type="title"/>
          </p:nvPr>
        </p:nvSpPr>
        <p:spPr/>
        <p:txBody>
          <a:bodyPr/>
          <a:lstStyle/>
          <a:p>
            <a:r>
              <a:rPr lang="en-US"/>
              <a:t>Facebook Eigene Posts - Reaktionen - Export | extra 3 - 5 of 13</a:t>
            </a:r>
          </a:p>
        </p:txBody>
      </p:sp>
      <p:graphicFrame>
        <p:nvGraphicFramePr>
          <p:cNvPr id="5" name="Table Placeholder 4">
            <a:extLst>
              <a:ext uri="{FF2B5EF4-FFF2-40B4-BE49-F238E27FC236}">
                <a16:creationId xmlns:a16="http://schemas.microsoft.com/office/drawing/2014/main" id="{ED113284-770E-4B3F-BDEC-A87D47C2F47B}"/>
              </a:ext>
            </a:extLst>
          </p:cNvPr>
          <p:cNvGraphicFramePr>
            <a:graphicFrameLocks noGrp="1"/>
          </p:cNvGraphicFramePr>
          <p:nvPr>
            <p:ph type="tbl" sz="quarter" idx="13"/>
            <p:extLst>
              <p:ext uri="{D42A27DB-BD31-4B8C-83A1-F6EECF244321}">
                <p14:modId xmlns:p14="http://schemas.microsoft.com/office/powerpoint/2010/main" val="27727821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5">
                  <a:extLst>
                    <a:ext uri="{9D8B030D-6E8A-4147-A177-3AD203B41FA5}">
                      <a16:colId xmlns:a16="http://schemas.microsoft.com/office/drawing/2014/main" val="4203548368"/>
                    </a:ext>
                  </a:extLst>
                </a:gridCol>
                <a:gridCol w="822960">
                  <a:extLst>
                    <a:ext uri="{9D8B030D-6E8A-4147-A177-3AD203B41FA5}">
                      <a16:colId xmlns:a16="http://schemas.microsoft.com/office/drawing/2014/main" val="2205198478"/>
                    </a:ext>
                  </a:extLst>
                </a:gridCol>
                <a:gridCol w="493776">
                  <a:extLst>
                    <a:ext uri="{9D8B030D-6E8A-4147-A177-3AD203B41FA5}">
                      <a16:colId xmlns:a16="http://schemas.microsoft.com/office/drawing/2014/main" val="1335827384"/>
                    </a:ext>
                  </a:extLst>
                </a:gridCol>
                <a:gridCol w="493776">
                  <a:extLst>
                    <a:ext uri="{9D8B030D-6E8A-4147-A177-3AD203B41FA5}">
                      <a16:colId xmlns:a16="http://schemas.microsoft.com/office/drawing/2014/main" val="2709204885"/>
                    </a:ext>
                  </a:extLst>
                </a:gridCol>
                <a:gridCol w="493776">
                  <a:extLst>
                    <a:ext uri="{9D8B030D-6E8A-4147-A177-3AD203B41FA5}">
                      <a16:colId xmlns:a16="http://schemas.microsoft.com/office/drawing/2014/main" val="4091366523"/>
                    </a:ext>
                  </a:extLst>
                </a:gridCol>
                <a:gridCol w="493776">
                  <a:extLst>
                    <a:ext uri="{9D8B030D-6E8A-4147-A177-3AD203B41FA5}">
                      <a16:colId xmlns:a16="http://schemas.microsoft.com/office/drawing/2014/main" val="3252331695"/>
                    </a:ext>
                  </a:extLst>
                </a:gridCol>
                <a:gridCol w="493776">
                  <a:extLst>
                    <a:ext uri="{9D8B030D-6E8A-4147-A177-3AD203B41FA5}">
                      <a16:colId xmlns:a16="http://schemas.microsoft.com/office/drawing/2014/main" val="1963527487"/>
                    </a:ext>
                  </a:extLst>
                </a:gridCol>
                <a:gridCol w="493776">
                  <a:extLst>
                    <a:ext uri="{9D8B030D-6E8A-4147-A177-3AD203B41FA5}">
                      <a16:colId xmlns:a16="http://schemas.microsoft.com/office/drawing/2014/main" val="1586649720"/>
                    </a:ext>
                  </a:extLst>
                </a:gridCol>
                <a:gridCol w="493776">
                  <a:extLst>
                    <a:ext uri="{9D8B030D-6E8A-4147-A177-3AD203B41FA5}">
                      <a16:colId xmlns:a16="http://schemas.microsoft.com/office/drawing/2014/main" val="3075089287"/>
                    </a:ext>
                  </a:extLst>
                </a:gridCol>
                <a:gridCol w="493776">
                  <a:extLst>
                    <a:ext uri="{9D8B030D-6E8A-4147-A177-3AD203B41FA5}">
                      <a16:colId xmlns:a16="http://schemas.microsoft.com/office/drawing/2014/main" val="1532828863"/>
                    </a:ext>
                  </a:extLst>
                </a:gridCol>
                <a:gridCol w="493776">
                  <a:extLst>
                    <a:ext uri="{9D8B030D-6E8A-4147-A177-3AD203B41FA5}">
                      <a16:colId xmlns:a16="http://schemas.microsoft.com/office/drawing/2014/main" val="13878548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sorry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1907319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Extra 3 - 2019-01-14 20:41:31</a:t>
                      </a:r>
                      <a:r>
                        <a:rPr kumimoji="0" lang="de-DE" sz="1000" b="0" i="0" u="none" strike="noStrike" kern="1200" cap="none" spc="0" normalizeH="0" baseline="0" noProof="0">
                          <a:ln>
                            <a:noFill/>
                          </a:ln>
                          <a:solidFill>
                            <a:prstClr val="black"/>
                          </a:solidFill>
                          <a:effectLst/>
                          <a:uLnTx/>
                          <a:uFillTx/>
                          <a:latin typeface="+mn-lt"/>
                          <a:ea typeface="+mn-ea"/>
                          <a:cs typeface="+mn-cs"/>
                        </a:rPr>
                        <a:t>
Oder zu Burger King oder zu Kentucky fried Chicken oder oder oder ...
</a:t>
                      </a:r>
                      <a:r>
                        <a:rPr kumimoji="0" lang="de-DE" sz="1000" b="1" i="0" u="none" strike="noStrike" kern="1200" cap="none" spc="0" normalizeH="0" baseline="0" noProof="0">
                          <a:ln>
                            <a:noFill/>
                          </a:ln>
                          <a:solidFill>
                            <a:prstClr val="black"/>
                          </a:solidFill>
                          <a:effectLst/>
                          <a:uLnTx/>
                          <a:uFillTx/>
                          <a:latin typeface="+mn-lt"/>
                          <a:ea typeface="+mn-ea"/>
                          <a:cs typeface="+mn-cs"/>
                        </a:rPr>
                        <a:t>Attachment:</a:t>
                      </a:r>
                      <a:r>
                        <a:rPr kumimoji="0" lang="de-DE" sz="1000" b="0" i="0" u="none" strike="noStrike" kern="1200" cap="none" spc="0" normalizeH="0" baseline="0" noProof="0">
                          <a:ln>
                            <a:noFill/>
                          </a:ln>
                          <a:solidFill>
                            <a:prstClr val="black"/>
                          </a:solidFill>
                          <a:effectLst/>
                          <a:uLnTx/>
                          <a:uFillTx/>
                          <a:latin typeface="+mn-lt"/>
                          <a:ea typeface="+mn-ea"/>
                          <a:cs typeface="+mn-cs"/>
                        </a:rPr>
                        <a:t> 
 </a:t>
                      </a:r>
                      <a:r>
                        <a:rPr kumimoji="0" lang="de-DE" sz="1000" b="0" i="1" u="none" strike="noStrike" kern="1200" cap="none" spc="0" normalizeH="0" baseline="0" noProof="0">
                          <a:ln>
                            <a:noFill/>
                          </a:ln>
                          <a:solidFill>
                            <a:prstClr val="black"/>
                          </a:solidFill>
                          <a:effectLst/>
                          <a:uLnTx/>
                          <a:uFillTx/>
                          <a:latin typeface="+mn-lt"/>
                          <a:ea typeface="+mn-ea"/>
                          <a:cs typeface="+mn-cs"/>
                        </a:rPr>
                        <a:t>n/a
n/a
n/a
</a:t>
                      </a:r>
                      <a:endParaRPr kumimoji="0" lang="en-US" sz="1000" b="0" i="1"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5187162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Extra 3 - 2019-01-10 18:59:00</a:t>
                      </a:r>
                      <a:r>
                        <a:rPr kumimoji="0" lang="pt-BR" sz="1000" b="0" i="0" u="none" strike="noStrike" kern="1200" cap="none" spc="0" normalizeH="0" baseline="0" noProof="0">
                          <a:ln>
                            <a:noFill/>
                          </a:ln>
                          <a:solidFill>
                            <a:prstClr val="black"/>
                          </a:solidFill>
                          <a:effectLst/>
                          <a:uLnTx/>
                          <a:uFillTx/>
                          <a:latin typeface="+mn-lt"/>
                          <a:ea typeface="+mn-ea"/>
                          <a:cs typeface="+mn-cs"/>
                        </a:rPr>
                        <a:t>
Dann gnade uns Gott!
</a:t>
                      </a:r>
                      <a:r>
                        <a:rPr kumimoji="0" lang="pt-BR" sz="1000" b="1" i="0" u="none" strike="noStrike" kern="1200" cap="none" spc="0" normalizeH="0" baseline="0" noProof="0">
                          <a:ln>
                            <a:noFill/>
                          </a:ln>
                          <a:solidFill>
                            <a:prstClr val="black"/>
                          </a:solidFill>
                          <a:effectLst/>
                          <a:uLnTx/>
                          <a:uFillTx/>
                          <a:latin typeface="+mn-lt"/>
                          <a:ea typeface="+mn-ea"/>
                          <a:cs typeface="+mn-cs"/>
                        </a:rPr>
                        <a:t>Attachment:</a:t>
                      </a:r>
                      <a:r>
                        <a:rPr kumimoji="0" lang="pt-BR" sz="1000" b="0" i="0" u="none" strike="noStrike" kern="1200" cap="none" spc="0" normalizeH="0" baseline="0" noProof="0">
                          <a:ln>
                            <a:noFill/>
                          </a:ln>
                          <a:solidFill>
                            <a:prstClr val="black"/>
                          </a:solidFill>
                          <a:effectLst/>
                          <a:uLnTx/>
                          <a:uFillTx/>
                          <a:latin typeface="+mn-lt"/>
                          <a:ea typeface="+mn-ea"/>
                          <a:cs typeface="+mn-cs"/>
                        </a:rPr>
                        <a:t> 
 </a:t>
                      </a:r>
                      <a:r>
                        <a:rPr kumimoji="0" lang="pt-BR" sz="1000" b="0" i="1" u="none" strike="noStrike" kern="1200" cap="none" spc="0" normalizeH="0" baseline="0" noProof="0">
                          <a:ln>
                            <a:noFill/>
                          </a:ln>
                          <a:solidFill>
                            <a:prstClr val="black"/>
                          </a:solidFill>
                          <a:effectLst/>
                          <a:uLnTx/>
                          <a:uFillTx/>
                          <a:latin typeface="+mn-lt"/>
                          <a:ea typeface="+mn-ea"/>
                          <a:cs typeface="+mn-cs"/>
                        </a:rPr>
                        <a:t>n/a
n/a
n/a
</a:t>
                      </a:r>
                      <a:endParaRPr kumimoji="0" lang="en-US" sz="1000" b="0" i="1"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282367567"/>
                  </a:ext>
                </a:extLst>
              </a:tr>
            </a:tbl>
          </a:graphicData>
        </a:graphic>
      </p:graphicFrame>
      <p:sp>
        <p:nvSpPr>
          <p:cNvPr id="4" name="Text Placeholder 3">
            <a:extLst>
              <a:ext uri="{FF2B5EF4-FFF2-40B4-BE49-F238E27FC236}">
                <a16:creationId xmlns:a16="http://schemas.microsoft.com/office/drawing/2014/main" id="{62F3706A-F6E3-4992-8E0D-FCE09B0E6C27}"/>
              </a:ext>
            </a:extLst>
          </p:cNvPr>
          <p:cNvSpPr>
            <a:spLocks noGrp="1"/>
          </p:cNvSpPr>
          <p:nvPr>
            <p:ph type="body" sz="quarter" idx="14"/>
          </p:nvPr>
        </p:nvSpPr>
        <p:spPr/>
        <p:txBody>
          <a:bodyPr/>
          <a:lstStyle/>
          <a:p>
            <a:r>
              <a:rPr lang="en-US"/>
              <a:t>01.01.2019 - 31.01.2019</a:t>
            </a:r>
          </a:p>
        </p:txBody>
      </p:sp>
    </p:spTree>
    <p:extLst>
      <p:ext uri="{BB962C8B-B14F-4D97-AF65-F5344CB8AC3E}">
        <p14:creationId xmlns:p14="http://schemas.microsoft.com/office/powerpoint/2010/main" val="192084067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653189-065B-4FD5-85D1-B958D5E4C8B8}"/>
              </a:ext>
            </a:extLst>
          </p:cNvPr>
          <p:cNvSpPr>
            <a:spLocks noGrp="1"/>
          </p:cNvSpPr>
          <p:nvPr>
            <p:ph type="title"/>
          </p:nvPr>
        </p:nvSpPr>
        <p:spPr/>
        <p:txBody>
          <a:bodyPr/>
          <a:lstStyle/>
          <a:p>
            <a:r>
              <a:rPr lang="en-US"/>
              <a:t>Facebook Eigene Posts - Reaktionen - Export | extra 3 - 6 of 13</a:t>
            </a:r>
          </a:p>
        </p:txBody>
      </p:sp>
      <p:graphicFrame>
        <p:nvGraphicFramePr>
          <p:cNvPr id="5" name="Table Placeholder 4">
            <a:extLst>
              <a:ext uri="{FF2B5EF4-FFF2-40B4-BE49-F238E27FC236}">
                <a16:creationId xmlns:a16="http://schemas.microsoft.com/office/drawing/2014/main" id="{D57B8809-CCB9-483E-B710-4E621C6AFB08}"/>
              </a:ext>
            </a:extLst>
          </p:cNvPr>
          <p:cNvGraphicFramePr>
            <a:graphicFrameLocks noGrp="1"/>
          </p:cNvGraphicFramePr>
          <p:nvPr>
            <p:ph type="tbl" sz="quarter" idx="13"/>
            <p:extLst>
              <p:ext uri="{D42A27DB-BD31-4B8C-83A1-F6EECF244321}">
                <p14:modId xmlns:p14="http://schemas.microsoft.com/office/powerpoint/2010/main" val="27016058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5">
                  <a:extLst>
                    <a:ext uri="{9D8B030D-6E8A-4147-A177-3AD203B41FA5}">
                      <a16:colId xmlns:a16="http://schemas.microsoft.com/office/drawing/2014/main" val="1254869672"/>
                    </a:ext>
                  </a:extLst>
                </a:gridCol>
                <a:gridCol w="822960">
                  <a:extLst>
                    <a:ext uri="{9D8B030D-6E8A-4147-A177-3AD203B41FA5}">
                      <a16:colId xmlns:a16="http://schemas.microsoft.com/office/drawing/2014/main" val="3950609564"/>
                    </a:ext>
                  </a:extLst>
                </a:gridCol>
                <a:gridCol w="493776">
                  <a:extLst>
                    <a:ext uri="{9D8B030D-6E8A-4147-A177-3AD203B41FA5}">
                      <a16:colId xmlns:a16="http://schemas.microsoft.com/office/drawing/2014/main" val="114304013"/>
                    </a:ext>
                  </a:extLst>
                </a:gridCol>
                <a:gridCol w="493776">
                  <a:extLst>
                    <a:ext uri="{9D8B030D-6E8A-4147-A177-3AD203B41FA5}">
                      <a16:colId xmlns:a16="http://schemas.microsoft.com/office/drawing/2014/main" val="2504279836"/>
                    </a:ext>
                  </a:extLst>
                </a:gridCol>
                <a:gridCol w="493776">
                  <a:extLst>
                    <a:ext uri="{9D8B030D-6E8A-4147-A177-3AD203B41FA5}">
                      <a16:colId xmlns:a16="http://schemas.microsoft.com/office/drawing/2014/main" val="2225347325"/>
                    </a:ext>
                  </a:extLst>
                </a:gridCol>
                <a:gridCol w="493776">
                  <a:extLst>
                    <a:ext uri="{9D8B030D-6E8A-4147-A177-3AD203B41FA5}">
                      <a16:colId xmlns:a16="http://schemas.microsoft.com/office/drawing/2014/main" val="255986824"/>
                    </a:ext>
                  </a:extLst>
                </a:gridCol>
                <a:gridCol w="493776">
                  <a:extLst>
                    <a:ext uri="{9D8B030D-6E8A-4147-A177-3AD203B41FA5}">
                      <a16:colId xmlns:a16="http://schemas.microsoft.com/office/drawing/2014/main" val="308289078"/>
                    </a:ext>
                  </a:extLst>
                </a:gridCol>
                <a:gridCol w="493776">
                  <a:extLst>
                    <a:ext uri="{9D8B030D-6E8A-4147-A177-3AD203B41FA5}">
                      <a16:colId xmlns:a16="http://schemas.microsoft.com/office/drawing/2014/main" val="2481210563"/>
                    </a:ext>
                  </a:extLst>
                </a:gridCol>
                <a:gridCol w="493776">
                  <a:extLst>
                    <a:ext uri="{9D8B030D-6E8A-4147-A177-3AD203B41FA5}">
                      <a16:colId xmlns:a16="http://schemas.microsoft.com/office/drawing/2014/main" val="2280440565"/>
                    </a:ext>
                  </a:extLst>
                </a:gridCol>
                <a:gridCol w="493776">
                  <a:extLst>
                    <a:ext uri="{9D8B030D-6E8A-4147-A177-3AD203B41FA5}">
                      <a16:colId xmlns:a16="http://schemas.microsoft.com/office/drawing/2014/main" val="2507863448"/>
                    </a:ext>
                  </a:extLst>
                </a:gridCol>
                <a:gridCol w="493776">
                  <a:extLst>
                    <a:ext uri="{9D8B030D-6E8A-4147-A177-3AD203B41FA5}">
                      <a16:colId xmlns:a16="http://schemas.microsoft.com/office/drawing/2014/main" val="39685082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sorry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6209742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Extra 3 - 2019-01-24 15:02:09</a:t>
                      </a:r>
                      <a:r>
                        <a:rPr kumimoji="0" lang="de-DE" sz="1000" b="0" i="0" u="none" strike="noStrike" kern="1200" cap="none" spc="0" normalizeH="0" baseline="0" noProof="0">
                          <a:ln>
                            <a:noFill/>
                          </a:ln>
                          <a:solidFill>
                            <a:prstClr val="black"/>
                          </a:solidFill>
                          <a:effectLst/>
                          <a:uLnTx/>
                          <a:uFillTx/>
                          <a:latin typeface="+mn-lt"/>
                          <a:ea typeface="+mn-ea"/>
                          <a:cs typeface="+mn-cs"/>
                        </a:rPr>
                        <a:t>
Erst die Frauenparkplätze und nun das!
</a:t>
                      </a:r>
                      <a:r>
                        <a:rPr kumimoji="0" lang="de-DE" sz="1000" b="1" i="0" u="none" strike="noStrike" kern="1200" cap="none" spc="0" normalizeH="0" baseline="0" noProof="0">
                          <a:ln>
                            <a:noFill/>
                          </a:ln>
                          <a:solidFill>
                            <a:prstClr val="black"/>
                          </a:solidFill>
                          <a:effectLst/>
                          <a:uLnTx/>
                          <a:uFillTx/>
                          <a:latin typeface="+mn-lt"/>
                          <a:ea typeface="+mn-ea"/>
                          <a:cs typeface="+mn-cs"/>
                        </a:rPr>
                        <a:t>Attachment:</a:t>
                      </a:r>
                      <a:r>
                        <a:rPr kumimoji="0" lang="de-DE" sz="1000" b="0" i="0" u="none" strike="noStrike" kern="1200" cap="none" spc="0" normalizeH="0" baseline="0" noProof="0">
                          <a:ln>
                            <a:noFill/>
                          </a:ln>
                          <a:solidFill>
                            <a:prstClr val="black"/>
                          </a:solidFill>
                          <a:effectLst/>
                          <a:uLnTx/>
                          <a:uFillTx/>
                          <a:latin typeface="+mn-lt"/>
                          <a:ea typeface="+mn-ea"/>
                          <a:cs typeface="+mn-cs"/>
                        </a:rPr>
                        <a:t> 
 </a:t>
                      </a:r>
                      <a:r>
                        <a:rPr kumimoji="0" lang="de-DE" sz="1000" b="0" i="1" u="none" strike="noStrike" kern="1200" cap="none" spc="0" normalizeH="0" baseline="0" noProof="0">
                          <a:ln>
                            <a:noFill/>
                          </a:ln>
                          <a:solidFill>
                            <a:prstClr val="black"/>
                          </a:solidFill>
                          <a:effectLst/>
                          <a:uLnTx/>
                          <a:uFillTx/>
                          <a:latin typeface="+mn-lt"/>
                          <a:ea typeface="+mn-ea"/>
                          <a:cs typeface="+mn-cs"/>
                        </a:rPr>
                        <a:t>n/a
n/a
n/a
</a:t>
                      </a:r>
                      <a:endParaRPr kumimoji="0" lang="en-US" sz="1000" b="0" i="1"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9758376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Extra 3 - 2019-01-28 16:24:31</a:t>
                      </a:r>
                      <a:r>
                        <a:rPr kumimoji="0" lang="de-DE" sz="1000" b="0" i="0" u="none" strike="noStrike" kern="1200" cap="none" spc="0" normalizeH="0" baseline="0" noProof="0">
                          <a:ln>
                            <a:noFill/>
                          </a:ln>
                          <a:solidFill>
                            <a:prstClr val="black"/>
                          </a:solidFill>
                          <a:effectLst/>
                          <a:uLnTx/>
                          <a:uFillTx/>
                          <a:latin typeface="+mn-lt"/>
                          <a:ea typeface="+mn-ea"/>
                          <a:cs typeface="+mn-cs"/>
                        </a:rPr>
                        <a:t>
Dem kann man kaum widersprechen.
</a:t>
                      </a:r>
                      <a:r>
                        <a:rPr kumimoji="0" lang="de-DE" sz="1000" b="1" i="0" u="none" strike="noStrike" kern="1200" cap="none" spc="0" normalizeH="0" baseline="0" noProof="0">
                          <a:ln>
                            <a:noFill/>
                          </a:ln>
                          <a:solidFill>
                            <a:prstClr val="black"/>
                          </a:solidFill>
                          <a:effectLst/>
                          <a:uLnTx/>
                          <a:uFillTx/>
                          <a:latin typeface="+mn-lt"/>
                          <a:ea typeface="+mn-ea"/>
                          <a:cs typeface="+mn-cs"/>
                        </a:rPr>
                        <a:t>Attachment:</a:t>
                      </a:r>
                      <a:r>
                        <a:rPr kumimoji="0" lang="de-DE" sz="1000" b="0" i="0" u="none" strike="noStrike" kern="1200" cap="none" spc="0" normalizeH="0" baseline="0" noProof="0">
                          <a:ln>
                            <a:noFill/>
                          </a:ln>
                          <a:solidFill>
                            <a:prstClr val="black"/>
                          </a:solidFill>
                          <a:effectLst/>
                          <a:uLnTx/>
                          <a:uFillTx/>
                          <a:latin typeface="+mn-lt"/>
                          <a:ea typeface="+mn-ea"/>
                          <a:cs typeface="+mn-cs"/>
                        </a:rPr>
                        <a:t> 
 </a:t>
                      </a:r>
                      <a:r>
                        <a:rPr kumimoji="0" lang="de-DE" sz="1000" b="0" i="1" u="none" strike="noStrike" kern="1200" cap="none" spc="0" normalizeH="0" baseline="0" noProof="0">
                          <a:ln>
                            <a:noFill/>
                          </a:ln>
                          <a:solidFill>
                            <a:prstClr val="black"/>
                          </a:solidFill>
                          <a:effectLst/>
                          <a:uLnTx/>
                          <a:uFillTx/>
                          <a:latin typeface="+mn-lt"/>
                          <a:ea typeface="+mn-ea"/>
                          <a:cs typeface="+mn-cs"/>
                        </a:rPr>
                        <a:t>Bohemian Browser Ballett
n/a
Die Bundesregierung erteilt dem Tempolimit eine Absage. Zu Recht!
</a:t>
                      </a:r>
                      <a:endParaRPr kumimoji="0" lang="en-US" sz="1000" b="0" i="1"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701735877"/>
                  </a:ext>
                </a:extLst>
              </a:tr>
            </a:tbl>
          </a:graphicData>
        </a:graphic>
      </p:graphicFrame>
      <p:sp>
        <p:nvSpPr>
          <p:cNvPr id="4" name="Text Placeholder 3">
            <a:extLst>
              <a:ext uri="{FF2B5EF4-FFF2-40B4-BE49-F238E27FC236}">
                <a16:creationId xmlns:a16="http://schemas.microsoft.com/office/drawing/2014/main" id="{EC427C95-002D-44AC-AD8C-3A618ABEC339}"/>
              </a:ext>
            </a:extLst>
          </p:cNvPr>
          <p:cNvSpPr>
            <a:spLocks noGrp="1"/>
          </p:cNvSpPr>
          <p:nvPr>
            <p:ph type="body" sz="quarter" idx="14"/>
          </p:nvPr>
        </p:nvSpPr>
        <p:spPr/>
        <p:txBody>
          <a:bodyPr/>
          <a:lstStyle/>
          <a:p>
            <a:r>
              <a:rPr lang="en-US"/>
              <a:t>01.01.2019 - 31.01.2019</a:t>
            </a:r>
          </a:p>
        </p:txBody>
      </p:sp>
    </p:spTree>
    <p:extLst>
      <p:ext uri="{BB962C8B-B14F-4D97-AF65-F5344CB8AC3E}">
        <p14:creationId xmlns:p14="http://schemas.microsoft.com/office/powerpoint/2010/main" val="221850768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02F1F2-17D3-48DE-888F-E0851A518CA0}"/>
              </a:ext>
            </a:extLst>
          </p:cNvPr>
          <p:cNvSpPr>
            <a:spLocks noGrp="1"/>
          </p:cNvSpPr>
          <p:nvPr>
            <p:ph type="title"/>
          </p:nvPr>
        </p:nvSpPr>
        <p:spPr/>
        <p:txBody>
          <a:bodyPr/>
          <a:lstStyle/>
          <a:p>
            <a:r>
              <a:rPr lang="en-US"/>
              <a:t>Facebook Eigene Posts - Reaktionen - Export | extra 3 - 7 of 13</a:t>
            </a:r>
          </a:p>
        </p:txBody>
      </p:sp>
      <p:graphicFrame>
        <p:nvGraphicFramePr>
          <p:cNvPr id="5" name="Table Placeholder 4">
            <a:extLst>
              <a:ext uri="{FF2B5EF4-FFF2-40B4-BE49-F238E27FC236}">
                <a16:creationId xmlns:a16="http://schemas.microsoft.com/office/drawing/2014/main" id="{76820207-F7BE-4CE8-AA21-DEE3B966ED45}"/>
              </a:ext>
            </a:extLst>
          </p:cNvPr>
          <p:cNvGraphicFramePr>
            <a:graphicFrameLocks noGrp="1"/>
          </p:cNvGraphicFramePr>
          <p:nvPr>
            <p:ph type="tbl" sz="quarter" idx="13"/>
            <p:extLst>
              <p:ext uri="{D42A27DB-BD31-4B8C-83A1-F6EECF244321}">
                <p14:modId xmlns:p14="http://schemas.microsoft.com/office/powerpoint/2010/main" val="41379635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5">
                  <a:extLst>
                    <a:ext uri="{9D8B030D-6E8A-4147-A177-3AD203B41FA5}">
                      <a16:colId xmlns:a16="http://schemas.microsoft.com/office/drawing/2014/main" val="2732119142"/>
                    </a:ext>
                  </a:extLst>
                </a:gridCol>
                <a:gridCol w="822960">
                  <a:extLst>
                    <a:ext uri="{9D8B030D-6E8A-4147-A177-3AD203B41FA5}">
                      <a16:colId xmlns:a16="http://schemas.microsoft.com/office/drawing/2014/main" val="4240656357"/>
                    </a:ext>
                  </a:extLst>
                </a:gridCol>
                <a:gridCol w="493776">
                  <a:extLst>
                    <a:ext uri="{9D8B030D-6E8A-4147-A177-3AD203B41FA5}">
                      <a16:colId xmlns:a16="http://schemas.microsoft.com/office/drawing/2014/main" val="3300221893"/>
                    </a:ext>
                  </a:extLst>
                </a:gridCol>
                <a:gridCol w="493776">
                  <a:extLst>
                    <a:ext uri="{9D8B030D-6E8A-4147-A177-3AD203B41FA5}">
                      <a16:colId xmlns:a16="http://schemas.microsoft.com/office/drawing/2014/main" val="3028094972"/>
                    </a:ext>
                  </a:extLst>
                </a:gridCol>
                <a:gridCol w="493776">
                  <a:extLst>
                    <a:ext uri="{9D8B030D-6E8A-4147-A177-3AD203B41FA5}">
                      <a16:colId xmlns:a16="http://schemas.microsoft.com/office/drawing/2014/main" val="842087309"/>
                    </a:ext>
                  </a:extLst>
                </a:gridCol>
                <a:gridCol w="493776">
                  <a:extLst>
                    <a:ext uri="{9D8B030D-6E8A-4147-A177-3AD203B41FA5}">
                      <a16:colId xmlns:a16="http://schemas.microsoft.com/office/drawing/2014/main" val="1804100465"/>
                    </a:ext>
                  </a:extLst>
                </a:gridCol>
                <a:gridCol w="493776">
                  <a:extLst>
                    <a:ext uri="{9D8B030D-6E8A-4147-A177-3AD203B41FA5}">
                      <a16:colId xmlns:a16="http://schemas.microsoft.com/office/drawing/2014/main" val="2033300270"/>
                    </a:ext>
                  </a:extLst>
                </a:gridCol>
                <a:gridCol w="493776">
                  <a:extLst>
                    <a:ext uri="{9D8B030D-6E8A-4147-A177-3AD203B41FA5}">
                      <a16:colId xmlns:a16="http://schemas.microsoft.com/office/drawing/2014/main" val="2692070046"/>
                    </a:ext>
                  </a:extLst>
                </a:gridCol>
                <a:gridCol w="493776">
                  <a:extLst>
                    <a:ext uri="{9D8B030D-6E8A-4147-A177-3AD203B41FA5}">
                      <a16:colId xmlns:a16="http://schemas.microsoft.com/office/drawing/2014/main" val="2900443821"/>
                    </a:ext>
                  </a:extLst>
                </a:gridCol>
                <a:gridCol w="493776">
                  <a:extLst>
                    <a:ext uri="{9D8B030D-6E8A-4147-A177-3AD203B41FA5}">
                      <a16:colId xmlns:a16="http://schemas.microsoft.com/office/drawing/2014/main" val="3632343045"/>
                    </a:ext>
                  </a:extLst>
                </a:gridCol>
                <a:gridCol w="493776">
                  <a:extLst>
                    <a:ext uri="{9D8B030D-6E8A-4147-A177-3AD203B41FA5}">
                      <a16:colId xmlns:a16="http://schemas.microsoft.com/office/drawing/2014/main" val="13543385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sorry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458564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Extra 3 - 2019-01-28 09:26:28</a:t>
                      </a:r>
                      <a:r>
                        <a:rPr kumimoji="0" lang="de-DE" sz="1000" b="0" i="0" u="none" strike="noStrike" kern="1200" cap="none" spc="0" normalizeH="0" baseline="0" noProof="0">
                          <a:ln>
                            <a:noFill/>
                          </a:ln>
                          <a:solidFill>
                            <a:prstClr val="black"/>
                          </a:solidFill>
                          <a:effectLst/>
                          <a:uLnTx/>
                          <a:uFillTx/>
                          <a:latin typeface="+mn-lt"/>
                          <a:ea typeface="+mn-ea"/>
                          <a:cs typeface="+mn-cs"/>
                        </a:rPr>
                        <a:t>
Altersarmut: Schon jetzt bekommen 8,6 Millionen Menschen in Deutschland eine Rente unter der Grundsicherung. Wovon leben diese Menschen, wenn sie mit ihrem Beruf am Ende sind? Es können doch nicht alle ins Dschungelcamp!
</a:t>
                      </a:r>
                      <a:r>
                        <a:rPr kumimoji="0" lang="de-DE" sz="1000" b="1" i="0" u="none" strike="noStrike" kern="1200" cap="none" spc="0" normalizeH="0" baseline="0" noProof="0">
                          <a:ln>
                            <a:noFill/>
                          </a:ln>
                          <a:solidFill>
                            <a:prstClr val="black"/>
                          </a:solidFill>
                          <a:effectLst/>
                          <a:uLnTx/>
                          <a:uFillTx/>
                          <a:latin typeface="+mn-lt"/>
                          <a:ea typeface="+mn-ea"/>
                          <a:cs typeface="+mn-cs"/>
                        </a:rPr>
                        <a:t>Attachment:</a:t>
                      </a:r>
                      <a:r>
                        <a:rPr kumimoji="0" lang="de-DE" sz="1000" b="0" i="0" u="none" strike="noStrike" kern="1200" cap="none" spc="0" normalizeH="0" baseline="0" noProof="0">
                          <a:ln>
                            <a:noFill/>
                          </a:ln>
                          <a:solidFill>
                            <a:prstClr val="black"/>
                          </a:solidFill>
                          <a:effectLst/>
                          <a:uLnTx/>
                          <a:uFillTx/>
                          <a:latin typeface="+mn-lt"/>
                          <a:ea typeface="+mn-ea"/>
                          <a:cs typeface="+mn-cs"/>
                        </a:rPr>
                        <a:t> 
 </a:t>
                      </a:r>
                      <a:r>
                        <a:rPr kumimoji="0" lang="de-DE" sz="1000" b="0" i="1" u="none" strike="noStrike" kern="1200" cap="none" spc="0" normalizeH="0" baseline="0" noProof="0">
                          <a:ln>
                            <a:noFill/>
                          </a:ln>
                          <a:solidFill>
                            <a:prstClr val="black"/>
                          </a:solidFill>
                          <a:effectLst/>
                          <a:uLnTx/>
                          <a:uFillTx/>
                          <a:latin typeface="+mn-lt"/>
                          <a:ea typeface="+mn-ea"/>
                          <a:cs typeface="+mn-cs"/>
                        </a:rPr>
                        <a:t>Coaching für Altersarmut
n/a
n/a
</a:t>
                      </a:r>
                      <a:endParaRPr kumimoji="0" lang="en-US" sz="1000" b="0" i="1"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9761597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Extra 3 - 2019-01-15 12:36:50</a:t>
                      </a:r>
                      <a:r>
                        <a:rPr kumimoji="0" lang="de-DE" sz="1000" b="0" i="0" u="none" strike="noStrike" kern="1200" cap="none" spc="0" normalizeH="0" baseline="0" noProof="0">
                          <a:ln>
                            <a:noFill/>
                          </a:ln>
                          <a:solidFill>
                            <a:prstClr val="black"/>
                          </a:solidFill>
                          <a:effectLst/>
                          <a:uLnTx/>
                          <a:uFillTx/>
                          <a:latin typeface="+mn-lt"/>
                          <a:ea typeface="+mn-ea"/>
                          <a:cs typeface="+mn-cs"/>
                        </a:rPr>
                        <a:t>
Der Verfassungsschutz erklärt die AfD bundesweit zum Prüffall. Nur einen lässt das kalt.
(Oldie but Goldie)
</a:t>
                      </a:r>
                      <a:r>
                        <a:rPr kumimoji="0" lang="de-DE" sz="1000" b="1" i="0" u="none" strike="noStrike" kern="1200" cap="none" spc="0" normalizeH="0" baseline="0" noProof="0">
                          <a:ln>
                            <a:noFill/>
                          </a:ln>
                          <a:solidFill>
                            <a:prstClr val="black"/>
                          </a:solidFill>
                          <a:effectLst/>
                          <a:uLnTx/>
                          <a:uFillTx/>
                          <a:latin typeface="+mn-lt"/>
                          <a:ea typeface="+mn-ea"/>
                          <a:cs typeface="+mn-cs"/>
                        </a:rPr>
                        <a:t>Attachment:</a:t>
                      </a:r>
                      <a:r>
                        <a:rPr kumimoji="0" lang="de-DE" sz="1000" b="0" i="0" u="none" strike="noStrike" kern="1200" cap="none" spc="0" normalizeH="0" baseline="0" noProof="0">
                          <a:ln>
                            <a:noFill/>
                          </a:ln>
                          <a:solidFill>
                            <a:prstClr val="black"/>
                          </a:solidFill>
                          <a:effectLst/>
                          <a:uLnTx/>
                          <a:uFillTx/>
                          <a:latin typeface="+mn-lt"/>
                          <a:ea typeface="+mn-ea"/>
                          <a:cs typeface="+mn-cs"/>
                        </a:rPr>
                        <a:t> 
 </a:t>
                      </a:r>
                      <a:r>
                        <a:rPr kumimoji="0" lang="de-DE" sz="1000" b="0" i="1" u="none" strike="noStrike" kern="1200" cap="none" spc="0" normalizeH="0" baseline="0" noProof="0">
                          <a:ln>
                            <a:noFill/>
                          </a:ln>
                          <a:solidFill>
                            <a:prstClr val="black"/>
                          </a:solidFill>
                          <a:effectLst/>
                          <a:uLnTx/>
                          <a:uFillTx/>
                          <a:latin typeface="+mn-lt"/>
                          <a:ea typeface="+mn-ea"/>
                          <a:cs typeface="+mn-cs"/>
                        </a:rPr>
                        <a:t>n/a
n/a
n/a
</a:t>
                      </a:r>
                      <a:endParaRPr kumimoji="0" lang="en-US" sz="1000" b="0" i="1"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525703422"/>
                  </a:ext>
                </a:extLst>
              </a:tr>
            </a:tbl>
          </a:graphicData>
        </a:graphic>
      </p:graphicFrame>
      <p:sp>
        <p:nvSpPr>
          <p:cNvPr id="4" name="Text Placeholder 3">
            <a:extLst>
              <a:ext uri="{FF2B5EF4-FFF2-40B4-BE49-F238E27FC236}">
                <a16:creationId xmlns:a16="http://schemas.microsoft.com/office/drawing/2014/main" id="{B07EA3AE-0C6A-4C61-9ACF-FCC62B1F46D7}"/>
              </a:ext>
            </a:extLst>
          </p:cNvPr>
          <p:cNvSpPr>
            <a:spLocks noGrp="1"/>
          </p:cNvSpPr>
          <p:nvPr>
            <p:ph type="body" sz="quarter" idx="14"/>
          </p:nvPr>
        </p:nvSpPr>
        <p:spPr/>
        <p:txBody>
          <a:bodyPr/>
          <a:lstStyle/>
          <a:p>
            <a:r>
              <a:rPr lang="en-US"/>
              <a:t>01.01.2019 - 31.01.2019</a:t>
            </a:r>
          </a:p>
        </p:txBody>
      </p:sp>
    </p:spTree>
    <p:extLst>
      <p:ext uri="{BB962C8B-B14F-4D97-AF65-F5344CB8AC3E}">
        <p14:creationId xmlns:p14="http://schemas.microsoft.com/office/powerpoint/2010/main" val="48529291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40FF41-2A51-4E8E-A36F-9C46F54DE8FD}"/>
              </a:ext>
            </a:extLst>
          </p:cNvPr>
          <p:cNvSpPr>
            <a:spLocks noGrp="1"/>
          </p:cNvSpPr>
          <p:nvPr>
            <p:ph type="title"/>
          </p:nvPr>
        </p:nvSpPr>
        <p:spPr/>
        <p:txBody>
          <a:bodyPr/>
          <a:lstStyle/>
          <a:p>
            <a:r>
              <a:rPr lang="en-US"/>
              <a:t>Facebook Eigene Posts - Reaktionen - Export | extra 3 - 8 of 13</a:t>
            </a:r>
          </a:p>
        </p:txBody>
      </p:sp>
      <p:graphicFrame>
        <p:nvGraphicFramePr>
          <p:cNvPr id="5" name="Table Placeholder 4">
            <a:extLst>
              <a:ext uri="{FF2B5EF4-FFF2-40B4-BE49-F238E27FC236}">
                <a16:creationId xmlns:a16="http://schemas.microsoft.com/office/drawing/2014/main" id="{AEABB517-F124-49BF-8793-40CF85BADEB6}"/>
              </a:ext>
            </a:extLst>
          </p:cNvPr>
          <p:cNvGraphicFramePr>
            <a:graphicFrameLocks noGrp="1"/>
          </p:cNvGraphicFramePr>
          <p:nvPr>
            <p:ph type="tbl" sz="quarter" idx="13"/>
            <p:extLst>
              <p:ext uri="{D42A27DB-BD31-4B8C-83A1-F6EECF244321}">
                <p14:modId xmlns:p14="http://schemas.microsoft.com/office/powerpoint/2010/main" val="21119483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5">
                  <a:extLst>
                    <a:ext uri="{9D8B030D-6E8A-4147-A177-3AD203B41FA5}">
                      <a16:colId xmlns:a16="http://schemas.microsoft.com/office/drawing/2014/main" val="3478900212"/>
                    </a:ext>
                  </a:extLst>
                </a:gridCol>
                <a:gridCol w="822960">
                  <a:extLst>
                    <a:ext uri="{9D8B030D-6E8A-4147-A177-3AD203B41FA5}">
                      <a16:colId xmlns:a16="http://schemas.microsoft.com/office/drawing/2014/main" val="3822639209"/>
                    </a:ext>
                  </a:extLst>
                </a:gridCol>
                <a:gridCol w="493776">
                  <a:extLst>
                    <a:ext uri="{9D8B030D-6E8A-4147-A177-3AD203B41FA5}">
                      <a16:colId xmlns:a16="http://schemas.microsoft.com/office/drawing/2014/main" val="3102408150"/>
                    </a:ext>
                  </a:extLst>
                </a:gridCol>
                <a:gridCol w="493776">
                  <a:extLst>
                    <a:ext uri="{9D8B030D-6E8A-4147-A177-3AD203B41FA5}">
                      <a16:colId xmlns:a16="http://schemas.microsoft.com/office/drawing/2014/main" val="895452781"/>
                    </a:ext>
                  </a:extLst>
                </a:gridCol>
                <a:gridCol w="493776">
                  <a:extLst>
                    <a:ext uri="{9D8B030D-6E8A-4147-A177-3AD203B41FA5}">
                      <a16:colId xmlns:a16="http://schemas.microsoft.com/office/drawing/2014/main" val="24295978"/>
                    </a:ext>
                  </a:extLst>
                </a:gridCol>
                <a:gridCol w="493776">
                  <a:extLst>
                    <a:ext uri="{9D8B030D-6E8A-4147-A177-3AD203B41FA5}">
                      <a16:colId xmlns:a16="http://schemas.microsoft.com/office/drawing/2014/main" val="943204556"/>
                    </a:ext>
                  </a:extLst>
                </a:gridCol>
                <a:gridCol w="493776">
                  <a:extLst>
                    <a:ext uri="{9D8B030D-6E8A-4147-A177-3AD203B41FA5}">
                      <a16:colId xmlns:a16="http://schemas.microsoft.com/office/drawing/2014/main" val="3661290497"/>
                    </a:ext>
                  </a:extLst>
                </a:gridCol>
                <a:gridCol w="493776">
                  <a:extLst>
                    <a:ext uri="{9D8B030D-6E8A-4147-A177-3AD203B41FA5}">
                      <a16:colId xmlns:a16="http://schemas.microsoft.com/office/drawing/2014/main" val="168143041"/>
                    </a:ext>
                  </a:extLst>
                </a:gridCol>
                <a:gridCol w="493776">
                  <a:extLst>
                    <a:ext uri="{9D8B030D-6E8A-4147-A177-3AD203B41FA5}">
                      <a16:colId xmlns:a16="http://schemas.microsoft.com/office/drawing/2014/main" val="2425239087"/>
                    </a:ext>
                  </a:extLst>
                </a:gridCol>
                <a:gridCol w="493776">
                  <a:extLst>
                    <a:ext uri="{9D8B030D-6E8A-4147-A177-3AD203B41FA5}">
                      <a16:colId xmlns:a16="http://schemas.microsoft.com/office/drawing/2014/main" val="675085782"/>
                    </a:ext>
                  </a:extLst>
                </a:gridCol>
                <a:gridCol w="493776">
                  <a:extLst>
                    <a:ext uri="{9D8B030D-6E8A-4147-A177-3AD203B41FA5}">
                      <a16:colId xmlns:a16="http://schemas.microsoft.com/office/drawing/2014/main" val="3590475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sorry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8101449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Extra 3 - 2019-01-31 13:47:40</a:t>
                      </a:r>
                      <a:r>
                        <a:rPr kumimoji="0" lang="en-US" sz="1000" b="0" i="0" u="none" strike="noStrike" kern="1200" cap="none" spc="0" normalizeH="0" baseline="0" noProof="0">
                          <a:ln>
                            <a:noFill/>
                          </a:ln>
                          <a:solidFill>
                            <a:prstClr val="black"/>
                          </a:solidFill>
                          <a:effectLst/>
                          <a:uLnTx/>
                          <a:uFillTx/>
                          <a:latin typeface="+mn-lt"/>
                          <a:ea typeface="+mn-ea"/>
                          <a:cs typeface="+mn-cs"/>
                        </a:rPr>
                        <a:t>
Niveaulimbo im Netz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Hass im Netz gegen Greta Thunberg
n/a
n/a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3589708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Extra 3 - 2019-01-23 17:16:13</a:t>
                      </a:r>
                      <a:r>
                        <a:rPr kumimoji="0" lang="en-US" sz="1000" b="0" i="0" u="none" strike="noStrike" kern="1200" cap="none" spc="0" normalizeH="0" baseline="0" noProof="0">
                          <a:ln>
                            <a:noFill/>
                          </a:ln>
                          <a:solidFill>
                            <a:prstClr val="black"/>
                          </a:solidFill>
                          <a:effectLst/>
                          <a:uLnTx/>
                          <a:uFillTx/>
                          <a:latin typeface="+mn-lt"/>
                          <a:ea typeface="+mn-ea"/>
                          <a:cs typeface="+mn-cs"/>
                        </a:rPr>
                        <a:t>
Unsere Freunde von Bohemian Browser Ballett haben gute Nachrichten für alle Männer.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Bohemian Browser Ballett
n/a
Nach Klage gegen "männerdiskriminierende" Frauenparkplätze in Eichstätt: Kläger und Stadt einigen sich auf neue Beschilderung.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487149923"/>
                  </a:ext>
                </a:extLst>
              </a:tr>
            </a:tbl>
          </a:graphicData>
        </a:graphic>
      </p:graphicFrame>
      <p:sp>
        <p:nvSpPr>
          <p:cNvPr id="4" name="Text Placeholder 3">
            <a:extLst>
              <a:ext uri="{FF2B5EF4-FFF2-40B4-BE49-F238E27FC236}">
                <a16:creationId xmlns:a16="http://schemas.microsoft.com/office/drawing/2014/main" id="{116CF0DD-C37E-4F95-A9CD-FD423988AC9F}"/>
              </a:ext>
            </a:extLst>
          </p:cNvPr>
          <p:cNvSpPr>
            <a:spLocks noGrp="1"/>
          </p:cNvSpPr>
          <p:nvPr>
            <p:ph type="body" sz="quarter" idx="14"/>
          </p:nvPr>
        </p:nvSpPr>
        <p:spPr/>
        <p:txBody>
          <a:bodyPr/>
          <a:lstStyle/>
          <a:p>
            <a:r>
              <a:rPr lang="en-US"/>
              <a:t>01.01.2019 - 31.01.2019</a:t>
            </a:r>
          </a:p>
        </p:txBody>
      </p:sp>
    </p:spTree>
    <p:extLst>
      <p:ext uri="{BB962C8B-B14F-4D97-AF65-F5344CB8AC3E}">
        <p14:creationId xmlns:p14="http://schemas.microsoft.com/office/powerpoint/2010/main" val="36009995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6D5687-F301-4055-A25D-E81E8A949D47}"/>
              </a:ext>
            </a:extLst>
          </p:cNvPr>
          <p:cNvSpPr>
            <a:spLocks noGrp="1"/>
          </p:cNvSpPr>
          <p:nvPr>
            <p:ph type="title"/>
          </p:nvPr>
        </p:nvSpPr>
        <p:spPr/>
        <p:txBody>
          <a:bodyPr/>
          <a:lstStyle/>
          <a:p>
            <a:r>
              <a:rPr lang="en-US"/>
              <a:t>Facebook Eigene Posts - Reaktionen - Export | extra 3 - 9 of 13</a:t>
            </a:r>
          </a:p>
        </p:txBody>
      </p:sp>
      <p:graphicFrame>
        <p:nvGraphicFramePr>
          <p:cNvPr id="5" name="Table Placeholder 4">
            <a:extLst>
              <a:ext uri="{FF2B5EF4-FFF2-40B4-BE49-F238E27FC236}">
                <a16:creationId xmlns:a16="http://schemas.microsoft.com/office/drawing/2014/main" id="{7495F3FC-50BD-42E7-AC82-E3DBFE65A646}"/>
              </a:ext>
            </a:extLst>
          </p:cNvPr>
          <p:cNvGraphicFramePr>
            <a:graphicFrameLocks noGrp="1"/>
          </p:cNvGraphicFramePr>
          <p:nvPr>
            <p:ph type="tbl" sz="quarter" idx="13"/>
            <p:extLst>
              <p:ext uri="{D42A27DB-BD31-4B8C-83A1-F6EECF244321}">
                <p14:modId xmlns:p14="http://schemas.microsoft.com/office/powerpoint/2010/main" val="9582004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5">
                  <a:extLst>
                    <a:ext uri="{9D8B030D-6E8A-4147-A177-3AD203B41FA5}">
                      <a16:colId xmlns:a16="http://schemas.microsoft.com/office/drawing/2014/main" val="2112725704"/>
                    </a:ext>
                  </a:extLst>
                </a:gridCol>
                <a:gridCol w="822960">
                  <a:extLst>
                    <a:ext uri="{9D8B030D-6E8A-4147-A177-3AD203B41FA5}">
                      <a16:colId xmlns:a16="http://schemas.microsoft.com/office/drawing/2014/main" val="2624891460"/>
                    </a:ext>
                  </a:extLst>
                </a:gridCol>
                <a:gridCol w="493776">
                  <a:extLst>
                    <a:ext uri="{9D8B030D-6E8A-4147-A177-3AD203B41FA5}">
                      <a16:colId xmlns:a16="http://schemas.microsoft.com/office/drawing/2014/main" val="1046555012"/>
                    </a:ext>
                  </a:extLst>
                </a:gridCol>
                <a:gridCol w="493776">
                  <a:extLst>
                    <a:ext uri="{9D8B030D-6E8A-4147-A177-3AD203B41FA5}">
                      <a16:colId xmlns:a16="http://schemas.microsoft.com/office/drawing/2014/main" val="3758534191"/>
                    </a:ext>
                  </a:extLst>
                </a:gridCol>
                <a:gridCol w="493776">
                  <a:extLst>
                    <a:ext uri="{9D8B030D-6E8A-4147-A177-3AD203B41FA5}">
                      <a16:colId xmlns:a16="http://schemas.microsoft.com/office/drawing/2014/main" val="2181694713"/>
                    </a:ext>
                  </a:extLst>
                </a:gridCol>
                <a:gridCol w="493776">
                  <a:extLst>
                    <a:ext uri="{9D8B030D-6E8A-4147-A177-3AD203B41FA5}">
                      <a16:colId xmlns:a16="http://schemas.microsoft.com/office/drawing/2014/main" val="2012778492"/>
                    </a:ext>
                  </a:extLst>
                </a:gridCol>
                <a:gridCol w="493776">
                  <a:extLst>
                    <a:ext uri="{9D8B030D-6E8A-4147-A177-3AD203B41FA5}">
                      <a16:colId xmlns:a16="http://schemas.microsoft.com/office/drawing/2014/main" val="1359602577"/>
                    </a:ext>
                  </a:extLst>
                </a:gridCol>
                <a:gridCol w="493776">
                  <a:extLst>
                    <a:ext uri="{9D8B030D-6E8A-4147-A177-3AD203B41FA5}">
                      <a16:colId xmlns:a16="http://schemas.microsoft.com/office/drawing/2014/main" val="567643576"/>
                    </a:ext>
                  </a:extLst>
                </a:gridCol>
                <a:gridCol w="493776">
                  <a:extLst>
                    <a:ext uri="{9D8B030D-6E8A-4147-A177-3AD203B41FA5}">
                      <a16:colId xmlns:a16="http://schemas.microsoft.com/office/drawing/2014/main" val="3606848938"/>
                    </a:ext>
                  </a:extLst>
                </a:gridCol>
                <a:gridCol w="493776">
                  <a:extLst>
                    <a:ext uri="{9D8B030D-6E8A-4147-A177-3AD203B41FA5}">
                      <a16:colId xmlns:a16="http://schemas.microsoft.com/office/drawing/2014/main" val="1556201204"/>
                    </a:ext>
                  </a:extLst>
                </a:gridCol>
                <a:gridCol w="493776">
                  <a:extLst>
                    <a:ext uri="{9D8B030D-6E8A-4147-A177-3AD203B41FA5}">
                      <a16:colId xmlns:a16="http://schemas.microsoft.com/office/drawing/2014/main" val="39774096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sorry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8690188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Extra 3 - 2019-01-18 15:07:58</a:t>
                      </a:r>
                      <a:r>
                        <a:rPr kumimoji="0" lang="de-DE" sz="1000" b="0" i="0" u="none" strike="noStrike" kern="1200" cap="none" spc="0" normalizeH="0" baseline="0" noProof="0">
                          <a:ln>
                            <a:noFill/>
                          </a:ln>
                          <a:solidFill>
                            <a:prstClr val="black"/>
                          </a:solidFill>
                          <a:effectLst/>
                          <a:uLnTx/>
                          <a:uFillTx/>
                          <a:latin typeface="+mn-lt"/>
                          <a:ea typeface="+mn-ea"/>
                          <a:cs typeface="+mn-cs"/>
                        </a:rPr>
                        <a:t>
Das sollte allen Öko-Spinnern eine Mahnung sein!
</a:t>
                      </a:r>
                      <a:r>
                        <a:rPr kumimoji="0" lang="de-DE" sz="1000" b="1" i="0" u="none" strike="noStrike" kern="1200" cap="none" spc="0" normalizeH="0" baseline="0" noProof="0">
                          <a:ln>
                            <a:noFill/>
                          </a:ln>
                          <a:solidFill>
                            <a:prstClr val="black"/>
                          </a:solidFill>
                          <a:effectLst/>
                          <a:uLnTx/>
                          <a:uFillTx/>
                          <a:latin typeface="+mn-lt"/>
                          <a:ea typeface="+mn-ea"/>
                          <a:cs typeface="+mn-cs"/>
                        </a:rPr>
                        <a:t>Attachment:</a:t>
                      </a:r>
                      <a:r>
                        <a:rPr kumimoji="0" lang="de-DE" sz="1000" b="0" i="0" u="none" strike="noStrike" kern="1200" cap="none" spc="0" normalizeH="0" baseline="0" noProof="0">
                          <a:ln>
                            <a:noFill/>
                          </a:ln>
                          <a:solidFill>
                            <a:prstClr val="black"/>
                          </a:solidFill>
                          <a:effectLst/>
                          <a:uLnTx/>
                          <a:uFillTx/>
                          <a:latin typeface="+mn-lt"/>
                          <a:ea typeface="+mn-ea"/>
                          <a:cs typeface="+mn-cs"/>
                        </a:rPr>
                        <a:t> 
 </a:t>
                      </a:r>
                      <a:r>
                        <a:rPr kumimoji="0" lang="de-DE" sz="1000" b="0" i="1" u="none" strike="noStrike" kern="1200" cap="none" spc="0" normalizeH="0" baseline="0" noProof="0">
                          <a:ln>
                            <a:noFill/>
                          </a:ln>
                          <a:solidFill>
                            <a:prstClr val="black"/>
                          </a:solidFill>
                          <a:effectLst/>
                          <a:uLnTx/>
                          <a:uFillTx/>
                          <a:latin typeface="+mn-lt"/>
                          <a:ea typeface="+mn-ea"/>
                          <a:cs typeface="+mn-cs"/>
                        </a:rPr>
                        <a:t>n/a
n/a
n/a
</a:t>
                      </a:r>
                      <a:endParaRPr kumimoji="0" lang="en-US" sz="1000" b="0" i="1"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5986664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Extra 3 - 2019-01-18 10:15:00</a:t>
                      </a:r>
                      <a:r>
                        <a:rPr kumimoji="0" lang="de-DE" sz="1000" b="0" i="0" u="none" strike="noStrike" kern="1200" cap="none" spc="0" normalizeH="0" baseline="0" noProof="0">
                          <a:ln>
                            <a:noFill/>
                          </a:ln>
                          <a:solidFill>
                            <a:prstClr val="black"/>
                          </a:solidFill>
                          <a:effectLst/>
                          <a:uLnTx/>
                          <a:uFillTx/>
                          <a:latin typeface="+mn-lt"/>
                          <a:ea typeface="+mn-ea"/>
                          <a:cs typeface="+mn-cs"/>
                        </a:rPr>
                        <a:t>
Achtung: Dieser Witz kommt in verkehrter Wagenreihung.
</a:t>
                      </a:r>
                      <a:r>
                        <a:rPr kumimoji="0" lang="de-DE" sz="1000" b="1" i="0" u="none" strike="noStrike" kern="1200" cap="none" spc="0" normalizeH="0" baseline="0" noProof="0">
                          <a:ln>
                            <a:noFill/>
                          </a:ln>
                          <a:solidFill>
                            <a:prstClr val="black"/>
                          </a:solidFill>
                          <a:effectLst/>
                          <a:uLnTx/>
                          <a:uFillTx/>
                          <a:latin typeface="+mn-lt"/>
                          <a:ea typeface="+mn-ea"/>
                          <a:cs typeface="+mn-cs"/>
                        </a:rPr>
                        <a:t>Attachment:</a:t>
                      </a:r>
                      <a:r>
                        <a:rPr kumimoji="0" lang="de-DE" sz="1000" b="0" i="0" u="none" strike="noStrike" kern="1200" cap="none" spc="0" normalizeH="0" baseline="0" noProof="0">
                          <a:ln>
                            <a:noFill/>
                          </a:ln>
                          <a:solidFill>
                            <a:prstClr val="black"/>
                          </a:solidFill>
                          <a:effectLst/>
                          <a:uLnTx/>
                          <a:uFillTx/>
                          <a:latin typeface="+mn-lt"/>
                          <a:ea typeface="+mn-ea"/>
                          <a:cs typeface="+mn-cs"/>
                        </a:rPr>
                        <a:t> 
 </a:t>
                      </a:r>
                      <a:r>
                        <a:rPr kumimoji="0" lang="de-DE" sz="1000" b="0" i="1" u="none" strike="noStrike" kern="1200" cap="none" spc="0" normalizeH="0" baseline="0" noProof="0">
                          <a:ln>
                            <a:noFill/>
                          </a:ln>
                          <a:solidFill>
                            <a:prstClr val="black"/>
                          </a:solidFill>
                          <a:effectLst/>
                          <a:uLnTx/>
                          <a:uFillTx/>
                          <a:latin typeface="+mn-lt"/>
                          <a:ea typeface="+mn-ea"/>
                          <a:cs typeface="+mn-cs"/>
                        </a:rPr>
                        <a:t>n/a
n/a
n/a
</a:t>
                      </a:r>
                      <a:endParaRPr kumimoji="0" lang="en-US" sz="1000" b="0" i="1"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862645889"/>
                  </a:ext>
                </a:extLst>
              </a:tr>
            </a:tbl>
          </a:graphicData>
        </a:graphic>
      </p:graphicFrame>
      <p:sp>
        <p:nvSpPr>
          <p:cNvPr id="4" name="Text Placeholder 3">
            <a:extLst>
              <a:ext uri="{FF2B5EF4-FFF2-40B4-BE49-F238E27FC236}">
                <a16:creationId xmlns:a16="http://schemas.microsoft.com/office/drawing/2014/main" id="{FB041611-3011-414A-9A7A-A10178C13B45}"/>
              </a:ext>
            </a:extLst>
          </p:cNvPr>
          <p:cNvSpPr>
            <a:spLocks noGrp="1"/>
          </p:cNvSpPr>
          <p:nvPr>
            <p:ph type="body" sz="quarter" idx="14"/>
          </p:nvPr>
        </p:nvSpPr>
        <p:spPr/>
        <p:txBody>
          <a:bodyPr/>
          <a:lstStyle/>
          <a:p>
            <a:r>
              <a:rPr lang="en-US"/>
              <a:t>01.01.2019 - 31.01.2019</a:t>
            </a:r>
          </a:p>
        </p:txBody>
      </p:sp>
    </p:spTree>
    <p:extLst>
      <p:ext uri="{BB962C8B-B14F-4D97-AF65-F5344CB8AC3E}">
        <p14:creationId xmlns:p14="http://schemas.microsoft.com/office/powerpoint/2010/main" val="305373215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49F1B3-F434-469B-8F39-1BB9D345943F}"/>
              </a:ext>
            </a:extLst>
          </p:cNvPr>
          <p:cNvSpPr>
            <a:spLocks noGrp="1"/>
          </p:cNvSpPr>
          <p:nvPr>
            <p:ph type="title"/>
          </p:nvPr>
        </p:nvSpPr>
        <p:spPr/>
        <p:txBody>
          <a:bodyPr/>
          <a:lstStyle/>
          <a:p>
            <a:r>
              <a:rPr lang="en-US"/>
              <a:t>Facebook Eigene Posts - Reaktionen - Export | extra 3 - 10 of 13</a:t>
            </a:r>
          </a:p>
        </p:txBody>
      </p:sp>
      <p:graphicFrame>
        <p:nvGraphicFramePr>
          <p:cNvPr id="5" name="Table Placeholder 4">
            <a:extLst>
              <a:ext uri="{FF2B5EF4-FFF2-40B4-BE49-F238E27FC236}">
                <a16:creationId xmlns:a16="http://schemas.microsoft.com/office/drawing/2014/main" id="{B30F3BEC-6CF5-41AA-9971-E7B2ED14AD7F}"/>
              </a:ext>
            </a:extLst>
          </p:cNvPr>
          <p:cNvGraphicFramePr>
            <a:graphicFrameLocks noGrp="1"/>
          </p:cNvGraphicFramePr>
          <p:nvPr>
            <p:ph type="tbl" sz="quarter" idx="13"/>
            <p:extLst>
              <p:ext uri="{D42A27DB-BD31-4B8C-83A1-F6EECF244321}">
                <p14:modId xmlns:p14="http://schemas.microsoft.com/office/powerpoint/2010/main" val="17279444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5">
                  <a:extLst>
                    <a:ext uri="{9D8B030D-6E8A-4147-A177-3AD203B41FA5}">
                      <a16:colId xmlns:a16="http://schemas.microsoft.com/office/drawing/2014/main" val="2414481830"/>
                    </a:ext>
                  </a:extLst>
                </a:gridCol>
                <a:gridCol w="822960">
                  <a:extLst>
                    <a:ext uri="{9D8B030D-6E8A-4147-A177-3AD203B41FA5}">
                      <a16:colId xmlns:a16="http://schemas.microsoft.com/office/drawing/2014/main" val="3287338320"/>
                    </a:ext>
                  </a:extLst>
                </a:gridCol>
                <a:gridCol w="493776">
                  <a:extLst>
                    <a:ext uri="{9D8B030D-6E8A-4147-A177-3AD203B41FA5}">
                      <a16:colId xmlns:a16="http://schemas.microsoft.com/office/drawing/2014/main" val="2890297163"/>
                    </a:ext>
                  </a:extLst>
                </a:gridCol>
                <a:gridCol w="493776">
                  <a:extLst>
                    <a:ext uri="{9D8B030D-6E8A-4147-A177-3AD203B41FA5}">
                      <a16:colId xmlns:a16="http://schemas.microsoft.com/office/drawing/2014/main" val="4230047899"/>
                    </a:ext>
                  </a:extLst>
                </a:gridCol>
                <a:gridCol w="493776">
                  <a:extLst>
                    <a:ext uri="{9D8B030D-6E8A-4147-A177-3AD203B41FA5}">
                      <a16:colId xmlns:a16="http://schemas.microsoft.com/office/drawing/2014/main" val="932667652"/>
                    </a:ext>
                  </a:extLst>
                </a:gridCol>
                <a:gridCol w="493776">
                  <a:extLst>
                    <a:ext uri="{9D8B030D-6E8A-4147-A177-3AD203B41FA5}">
                      <a16:colId xmlns:a16="http://schemas.microsoft.com/office/drawing/2014/main" val="2156352415"/>
                    </a:ext>
                  </a:extLst>
                </a:gridCol>
                <a:gridCol w="493776">
                  <a:extLst>
                    <a:ext uri="{9D8B030D-6E8A-4147-A177-3AD203B41FA5}">
                      <a16:colId xmlns:a16="http://schemas.microsoft.com/office/drawing/2014/main" val="2817969199"/>
                    </a:ext>
                  </a:extLst>
                </a:gridCol>
                <a:gridCol w="493776">
                  <a:extLst>
                    <a:ext uri="{9D8B030D-6E8A-4147-A177-3AD203B41FA5}">
                      <a16:colId xmlns:a16="http://schemas.microsoft.com/office/drawing/2014/main" val="37340282"/>
                    </a:ext>
                  </a:extLst>
                </a:gridCol>
                <a:gridCol w="493776">
                  <a:extLst>
                    <a:ext uri="{9D8B030D-6E8A-4147-A177-3AD203B41FA5}">
                      <a16:colId xmlns:a16="http://schemas.microsoft.com/office/drawing/2014/main" val="605184791"/>
                    </a:ext>
                  </a:extLst>
                </a:gridCol>
                <a:gridCol w="493776">
                  <a:extLst>
                    <a:ext uri="{9D8B030D-6E8A-4147-A177-3AD203B41FA5}">
                      <a16:colId xmlns:a16="http://schemas.microsoft.com/office/drawing/2014/main" val="1624112146"/>
                    </a:ext>
                  </a:extLst>
                </a:gridCol>
                <a:gridCol w="493776">
                  <a:extLst>
                    <a:ext uri="{9D8B030D-6E8A-4147-A177-3AD203B41FA5}">
                      <a16:colId xmlns:a16="http://schemas.microsoft.com/office/drawing/2014/main" val="17557516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sorry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873855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Extra 3 - 2019-01-17 10:39:04</a:t>
                      </a:r>
                      <a:r>
                        <a:rPr kumimoji="0" lang="de-DE" sz="1000" b="0" i="0" u="none" strike="noStrike" kern="1200" cap="none" spc="0" normalizeH="0" baseline="0" noProof="0">
                          <a:ln>
                            <a:noFill/>
                          </a:ln>
                          <a:solidFill>
                            <a:prstClr val="black"/>
                          </a:solidFill>
                          <a:effectLst/>
                          <a:uLnTx/>
                          <a:uFillTx/>
                          <a:latin typeface="+mn-lt"/>
                          <a:ea typeface="+mn-ea"/>
                          <a:cs typeface="+mn-cs"/>
                        </a:rPr>
                        <a:t>
100 Jahre Frauenwahlrecht: Hoch die Tassen!
</a:t>
                      </a:r>
                      <a:r>
                        <a:rPr kumimoji="0" lang="de-DE" sz="1000" b="1" i="0" u="none" strike="noStrike" kern="1200" cap="none" spc="0" normalizeH="0" baseline="0" noProof="0">
                          <a:ln>
                            <a:noFill/>
                          </a:ln>
                          <a:solidFill>
                            <a:prstClr val="black"/>
                          </a:solidFill>
                          <a:effectLst/>
                          <a:uLnTx/>
                          <a:uFillTx/>
                          <a:latin typeface="+mn-lt"/>
                          <a:ea typeface="+mn-ea"/>
                          <a:cs typeface="+mn-cs"/>
                        </a:rPr>
                        <a:t>Attachment:</a:t>
                      </a:r>
                      <a:r>
                        <a:rPr kumimoji="0" lang="de-DE" sz="1000" b="0" i="0" u="none" strike="noStrike" kern="1200" cap="none" spc="0" normalizeH="0" baseline="0" noProof="0">
                          <a:ln>
                            <a:noFill/>
                          </a:ln>
                          <a:solidFill>
                            <a:prstClr val="black"/>
                          </a:solidFill>
                          <a:effectLst/>
                          <a:uLnTx/>
                          <a:uFillTx/>
                          <a:latin typeface="+mn-lt"/>
                          <a:ea typeface="+mn-ea"/>
                          <a:cs typeface="+mn-cs"/>
                        </a:rPr>
                        <a:t> 
 </a:t>
                      </a:r>
                      <a:r>
                        <a:rPr kumimoji="0" lang="de-DE" sz="1000" b="0" i="1" u="none" strike="noStrike" kern="1200" cap="none" spc="0" normalizeH="0" baseline="0" noProof="0">
                          <a:ln>
                            <a:noFill/>
                          </a:ln>
                          <a:solidFill>
                            <a:prstClr val="black"/>
                          </a:solidFill>
                          <a:effectLst/>
                          <a:uLnTx/>
                          <a:uFillTx/>
                          <a:latin typeface="+mn-lt"/>
                          <a:ea typeface="+mn-ea"/>
                          <a:cs typeface="+mn-cs"/>
                        </a:rPr>
                        <a:t>n/a
n/a
n/a
</a:t>
                      </a:r>
                      <a:endParaRPr kumimoji="0" lang="en-US" sz="1000" b="0" i="1"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3573765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Extra 3 - 2019-01-30 10:56:24</a:t>
                      </a:r>
                      <a:r>
                        <a:rPr kumimoji="0" lang="de-DE" sz="1000" b="0" i="0" u="none" strike="noStrike" kern="1200" cap="none" spc="0" normalizeH="0" baseline="0" noProof="0">
                          <a:ln>
                            <a:noFill/>
                          </a:ln>
                          <a:solidFill>
                            <a:prstClr val="black"/>
                          </a:solidFill>
                          <a:effectLst/>
                          <a:uLnTx/>
                          <a:uFillTx/>
                          <a:latin typeface="+mn-lt"/>
                          <a:ea typeface="+mn-ea"/>
                          <a:cs typeface="+mn-cs"/>
                        </a:rPr>
                        <a:t>
Im Streit um den Digitalpakt für Schulen tagt heute der Vermittlungsausschuss von Bundesrat und Bundestag. Aber ist das alles wirklich eine gute Idee?
</a:t>
                      </a:r>
                      <a:r>
                        <a:rPr kumimoji="0" lang="de-DE" sz="1000" b="1" i="0" u="none" strike="noStrike" kern="1200" cap="none" spc="0" normalizeH="0" baseline="0" noProof="0">
                          <a:ln>
                            <a:noFill/>
                          </a:ln>
                          <a:solidFill>
                            <a:prstClr val="black"/>
                          </a:solidFill>
                          <a:effectLst/>
                          <a:uLnTx/>
                          <a:uFillTx/>
                          <a:latin typeface="+mn-lt"/>
                          <a:ea typeface="+mn-ea"/>
                          <a:cs typeface="+mn-cs"/>
                        </a:rPr>
                        <a:t>Attachment:</a:t>
                      </a:r>
                      <a:r>
                        <a:rPr kumimoji="0" lang="de-DE" sz="1000" b="0" i="0" u="none" strike="noStrike" kern="1200" cap="none" spc="0" normalizeH="0" baseline="0" noProof="0">
                          <a:ln>
                            <a:noFill/>
                          </a:ln>
                          <a:solidFill>
                            <a:prstClr val="black"/>
                          </a:solidFill>
                          <a:effectLst/>
                          <a:uLnTx/>
                          <a:uFillTx/>
                          <a:latin typeface="+mn-lt"/>
                          <a:ea typeface="+mn-ea"/>
                          <a:cs typeface="+mn-cs"/>
                        </a:rPr>
                        <a:t> 
 </a:t>
                      </a:r>
                      <a:r>
                        <a:rPr kumimoji="0" lang="de-DE" sz="1000" b="0" i="1" u="none" strike="noStrike" kern="1200" cap="none" spc="0" normalizeH="0" baseline="0" noProof="0">
                          <a:ln>
                            <a:noFill/>
                          </a:ln>
                          <a:solidFill>
                            <a:prstClr val="black"/>
                          </a:solidFill>
                          <a:effectLst/>
                          <a:uLnTx/>
                          <a:uFillTx/>
                          <a:latin typeface="+mn-lt"/>
                          <a:ea typeface="+mn-ea"/>
                          <a:cs typeface="+mn-cs"/>
                        </a:rPr>
                        <a:t>n/a
n/a
n/a
</a:t>
                      </a:r>
                      <a:endParaRPr kumimoji="0" lang="en-US" sz="1000" b="0" i="1"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789887008"/>
                  </a:ext>
                </a:extLst>
              </a:tr>
            </a:tbl>
          </a:graphicData>
        </a:graphic>
      </p:graphicFrame>
      <p:sp>
        <p:nvSpPr>
          <p:cNvPr id="4" name="Text Placeholder 3">
            <a:extLst>
              <a:ext uri="{FF2B5EF4-FFF2-40B4-BE49-F238E27FC236}">
                <a16:creationId xmlns:a16="http://schemas.microsoft.com/office/drawing/2014/main" id="{2527E9B7-A123-4CD2-A5B0-5C716E051FB9}"/>
              </a:ext>
            </a:extLst>
          </p:cNvPr>
          <p:cNvSpPr>
            <a:spLocks noGrp="1"/>
          </p:cNvSpPr>
          <p:nvPr>
            <p:ph type="body" sz="quarter" idx="14"/>
          </p:nvPr>
        </p:nvSpPr>
        <p:spPr/>
        <p:txBody>
          <a:bodyPr/>
          <a:lstStyle/>
          <a:p>
            <a:r>
              <a:rPr lang="en-US"/>
              <a:t>01.01.2019 - 31.01.2019</a:t>
            </a:r>
          </a:p>
        </p:txBody>
      </p:sp>
    </p:spTree>
    <p:extLst>
      <p:ext uri="{BB962C8B-B14F-4D97-AF65-F5344CB8AC3E}">
        <p14:creationId xmlns:p14="http://schemas.microsoft.com/office/powerpoint/2010/main" val="252827387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D1B1BD-9325-4E7B-A932-88457F5491F9}"/>
              </a:ext>
            </a:extLst>
          </p:cNvPr>
          <p:cNvSpPr>
            <a:spLocks noGrp="1"/>
          </p:cNvSpPr>
          <p:nvPr>
            <p:ph type="title"/>
          </p:nvPr>
        </p:nvSpPr>
        <p:spPr/>
        <p:txBody>
          <a:bodyPr/>
          <a:lstStyle/>
          <a:p>
            <a:r>
              <a:rPr lang="en-US"/>
              <a:t>Facebook Eigene Posts - Reaktionen - Export | extra 3 - 11 of 13</a:t>
            </a:r>
          </a:p>
        </p:txBody>
      </p:sp>
      <p:graphicFrame>
        <p:nvGraphicFramePr>
          <p:cNvPr id="5" name="Table Placeholder 4">
            <a:extLst>
              <a:ext uri="{FF2B5EF4-FFF2-40B4-BE49-F238E27FC236}">
                <a16:creationId xmlns:a16="http://schemas.microsoft.com/office/drawing/2014/main" id="{C861CD6F-5A72-4E1B-B610-76CBD2E831AE}"/>
              </a:ext>
            </a:extLst>
          </p:cNvPr>
          <p:cNvGraphicFramePr>
            <a:graphicFrameLocks noGrp="1"/>
          </p:cNvGraphicFramePr>
          <p:nvPr>
            <p:ph type="tbl" sz="quarter" idx="13"/>
            <p:extLst>
              <p:ext uri="{D42A27DB-BD31-4B8C-83A1-F6EECF244321}">
                <p14:modId xmlns:p14="http://schemas.microsoft.com/office/powerpoint/2010/main" val="11817733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5">
                  <a:extLst>
                    <a:ext uri="{9D8B030D-6E8A-4147-A177-3AD203B41FA5}">
                      <a16:colId xmlns:a16="http://schemas.microsoft.com/office/drawing/2014/main" val="203069137"/>
                    </a:ext>
                  </a:extLst>
                </a:gridCol>
                <a:gridCol w="822960">
                  <a:extLst>
                    <a:ext uri="{9D8B030D-6E8A-4147-A177-3AD203B41FA5}">
                      <a16:colId xmlns:a16="http://schemas.microsoft.com/office/drawing/2014/main" val="161128065"/>
                    </a:ext>
                  </a:extLst>
                </a:gridCol>
                <a:gridCol w="493776">
                  <a:extLst>
                    <a:ext uri="{9D8B030D-6E8A-4147-A177-3AD203B41FA5}">
                      <a16:colId xmlns:a16="http://schemas.microsoft.com/office/drawing/2014/main" val="3597515449"/>
                    </a:ext>
                  </a:extLst>
                </a:gridCol>
                <a:gridCol w="493776">
                  <a:extLst>
                    <a:ext uri="{9D8B030D-6E8A-4147-A177-3AD203B41FA5}">
                      <a16:colId xmlns:a16="http://schemas.microsoft.com/office/drawing/2014/main" val="2204186891"/>
                    </a:ext>
                  </a:extLst>
                </a:gridCol>
                <a:gridCol w="493776">
                  <a:extLst>
                    <a:ext uri="{9D8B030D-6E8A-4147-A177-3AD203B41FA5}">
                      <a16:colId xmlns:a16="http://schemas.microsoft.com/office/drawing/2014/main" val="1166528485"/>
                    </a:ext>
                  </a:extLst>
                </a:gridCol>
                <a:gridCol w="493776">
                  <a:extLst>
                    <a:ext uri="{9D8B030D-6E8A-4147-A177-3AD203B41FA5}">
                      <a16:colId xmlns:a16="http://schemas.microsoft.com/office/drawing/2014/main" val="3792688345"/>
                    </a:ext>
                  </a:extLst>
                </a:gridCol>
                <a:gridCol w="493776">
                  <a:extLst>
                    <a:ext uri="{9D8B030D-6E8A-4147-A177-3AD203B41FA5}">
                      <a16:colId xmlns:a16="http://schemas.microsoft.com/office/drawing/2014/main" val="2286376859"/>
                    </a:ext>
                  </a:extLst>
                </a:gridCol>
                <a:gridCol w="493776">
                  <a:extLst>
                    <a:ext uri="{9D8B030D-6E8A-4147-A177-3AD203B41FA5}">
                      <a16:colId xmlns:a16="http://schemas.microsoft.com/office/drawing/2014/main" val="332798528"/>
                    </a:ext>
                  </a:extLst>
                </a:gridCol>
                <a:gridCol w="493776">
                  <a:extLst>
                    <a:ext uri="{9D8B030D-6E8A-4147-A177-3AD203B41FA5}">
                      <a16:colId xmlns:a16="http://schemas.microsoft.com/office/drawing/2014/main" val="157733445"/>
                    </a:ext>
                  </a:extLst>
                </a:gridCol>
                <a:gridCol w="493776">
                  <a:extLst>
                    <a:ext uri="{9D8B030D-6E8A-4147-A177-3AD203B41FA5}">
                      <a16:colId xmlns:a16="http://schemas.microsoft.com/office/drawing/2014/main" val="1738033945"/>
                    </a:ext>
                  </a:extLst>
                </a:gridCol>
                <a:gridCol w="493776">
                  <a:extLst>
                    <a:ext uri="{9D8B030D-6E8A-4147-A177-3AD203B41FA5}">
                      <a16:colId xmlns:a16="http://schemas.microsoft.com/office/drawing/2014/main" val="671472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sorry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2534090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Extra 3 - 2019-01-11 10:33:00</a:t>
                      </a:r>
                      <a:r>
                        <a:rPr kumimoji="0" lang="de-DE" sz="1000" b="0" i="0" u="none" strike="noStrike" kern="1200" cap="none" spc="0" normalizeH="0" baseline="0" noProof="0">
                          <a:ln>
                            <a:noFill/>
                          </a:ln>
                          <a:solidFill>
                            <a:prstClr val="black"/>
                          </a:solidFill>
                          <a:effectLst/>
                          <a:uLnTx/>
                          <a:uFillTx/>
                          <a:latin typeface="+mn-lt"/>
                          <a:ea typeface="+mn-ea"/>
                          <a:cs typeface="+mn-cs"/>
                        </a:rPr>
                        <a:t>
Ein Abschiebeknast für € 420.000 im Monat. Für das Geld könnten die 14 Häftlinge pro Nase auch eine Suite für 1000 Euro die Nacht bekommen.
</a:t>
                      </a:r>
                      <a:r>
                        <a:rPr kumimoji="0" lang="de-DE" sz="1000" b="1" i="0" u="none" strike="noStrike" kern="1200" cap="none" spc="0" normalizeH="0" baseline="0" noProof="0">
                          <a:ln>
                            <a:noFill/>
                          </a:ln>
                          <a:solidFill>
                            <a:prstClr val="black"/>
                          </a:solidFill>
                          <a:effectLst/>
                          <a:uLnTx/>
                          <a:uFillTx/>
                          <a:latin typeface="+mn-lt"/>
                          <a:ea typeface="+mn-ea"/>
                          <a:cs typeface="+mn-cs"/>
                        </a:rPr>
                        <a:t>Attachment:</a:t>
                      </a:r>
                      <a:r>
                        <a:rPr kumimoji="0" lang="de-DE" sz="1000" b="0" i="0" u="none" strike="noStrike" kern="1200" cap="none" spc="0" normalizeH="0" baseline="0" noProof="0">
                          <a:ln>
                            <a:noFill/>
                          </a:ln>
                          <a:solidFill>
                            <a:prstClr val="black"/>
                          </a:solidFill>
                          <a:effectLst/>
                          <a:uLnTx/>
                          <a:uFillTx/>
                          <a:latin typeface="+mn-lt"/>
                          <a:ea typeface="+mn-ea"/>
                          <a:cs typeface="+mn-cs"/>
                        </a:rPr>
                        <a:t> 
 </a:t>
                      </a:r>
                      <a:r>
                        <a:rPr kumimoji="0" lang="de-DE" sz="1000" b="0" i="1" u="none" strike="noStrike" kern="1200" cap="none" spc="0" normalizeH="0" baseline="0" noProof="0">
                          <a:ln>
                            <a:noFill/>
                          </a:ln>
                          <a:solidFill>
                            <a:prstClr val="black"/>
                          </a:solidFill>
                          <a:effectLst/>
                          <a:uLnTx/>
                          <a:uFillTx/>
                          <a:latin typeface="+mn-lt"/>
                          <a:ea typeface="+mn-ea"/>
                          <a:cs typeface="+mn-cs"/>
                        </a:rPr>
                        <a:t>Realer Irrsinn: Teurer Abschiebeknast am Flughafen München
n/a
n/a
</a:t>
                      </a:r>
                      <a:endParaRPr kumimoji="0" lang="en-US" sz="1000" b="0" i="1"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1268775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Extra 3 - 2019-01-25 10:56:41</a:t>
                      </a:r>
                      <a:r>
                        <a:rPr kumimoji="0" lang="de-DE" sz="1000" b="0" i="0" u="none" strike="noStrike" kern="1200" cap="none" spc="0" normalizeH="0" baseline="0" noProof="0">
                          <a:ln>
                            <a:noFill/>
                          </a:ln>
                          <a:solidFill>
                            <a:prstClr val="black"/>
                          </a:solidFill>
                          <a:effectLst/>
                          <a:uLnTx/>
                          <a:uFillTx/>
                          <a:latin typeface="+mn-lt"/>
                          <a:ea typeface="+mn-ea"/>
                          <a:cs typeface="+mn-cs"/>
                        </a:rPr>
                        <a:t>
Ein Ort ohne Frauenparkplätze!
</a:t>
                      </a:r>
                      <a:r>
                        <a:rPr kumimoji="0" lang="de-DE" sz="1000" b="1" i="0" u="none" strike="noStrike" kern="1200" cap="none" spc="0" normalizeH="0" baseline="0" noProof="0">
                          <a:ln>
                            <a:noFill/>
                          </a:ln>
                          <a:solidFill>
                            <a:prstClr val="black"/>
                          </a:solidFill>
                          <a:effectLst/>
                          <a:uLnTx/>
                          <a:uFillTx/>
                          <a:latin typeface="+mn-lt"/>
                          <a:ea typeface="+mn-ea"/>
                          <a:cs typeface="+mn-cs"/>
                        </a:rPr>
                        <a:t>Attachment:</a:t>
                      </a:r>
                      <a:r>
                        <a:rPr kumimoji="0" lang="de-DE" sz="1000" b="0" i="0" u="none" strike="noStrike" kern="1200" cap="none" spc="0" normalizeH="0" baseline="0" noProof="0">
                          <a:ln>
                            <a:noFill/>
                          </a:ln>
                          <a:solidFill>
                            <a:prstClr val="black"/>
                          </a:solidFill>
                          <a:effectLst/>
                          <a:uLnTx/>
                          <a:uFillTx/>
                          <a:latin typeface="+mn-lt"/>
                          <a:ea typeface="+mn-ea"/>
                          <a:cs typeface="+mn-cs"/>
                        </a:rPr>
                        <a:t> 
 </a:t>
                      </a:r>
                      <a:r>
                        <a:rPr kumimoji="0" lang="de-DE" sz="1000" b="0" i="1" u="none" strike="noStrike" kern="1200" cap="none" spc="0" normalizeH="0" baseline="0" noProof="0">
                          <a:ln>
                            <a:noFill/>
                          </a:ln>
                          <a:solidFill>
                            <a:prstClr val="black"/>
                          </a:solidFill>
                          <a:effectLst/>
                          <a:uLnTx/>
                          <a:uFillTx/>
                          <a:latin typeface="+mn-lt"/>
                          <a:ea typeface="+mn-ea"/>
                          <a:cs typeface="+mn-cs"/>
                        </a:rPr>
                        <a:t>Penis-Treffen
n/a
n/a
</a:t>
                      </a:r>
                      <a:endParaRPr kumimoji="0" lang="en-US" sz="1000" b="0" i="1"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350432569"/>
                  </a:ext>
                </a:extLst>
              </a:tr>
            </a:tbl>
          </a:graphicData>
        </a:graphic>
      </p:graphicFrame>
      <p:sp>
        <p:nvSpPr>
          <p:cNvPr id="4" name="Text Placeholder 3">
            <a:extLst>
              <a:ext uri="{FF2B5EF4-FFF2-40B4-BE49-F238E27FC236}">
                <a16:creationId xmlns:a16="http://schemas.microsoft.com/office/drawing/2014/main" id="{599551BA-8F63-4AAD-BFE2-46D3870BF0C3}"/>
              </a:ext>
            </a:extLst>
          </p:cNvPr>
          <p:cNvSpPr>
            <a:spLocks noGrp="1"/>
          </p:cNvSpPr>
          <p:nvPr>
            <p:ph type="body" sz="quarter" idx="14"/>
          </p:nvPr>
        </p:nvSpPr>
        <p:spPr/>
        <p:txBody>
          <a:bodyPr/>
          <a:lstStyle/>
          <a:p>
            <a:r>
              <a:rPr lang="en-US"/>
              <a:t>01.01.2019 - 31.01.2019</a:t>
            </a:r>
          </a:p>
        </p:txBody>
      </p:sp>
    </p:spTree>
    <p:extLst>
      <p:ext uri="{BB962C8B-B14F-4D97-AF65-F5344CB8AC3E}">
        <p14:creationId xmlns:p14="http://schemas.microsoft.com/office/powerpoint/2010/main" val="19948127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60532D-50F3-46E6-AA6B-BC23B1F3A453}"/>
              </a:ext>
            </a:extLst>
          </p:cNvPr>
          <p:cNvSpPr>
            <a:spLocks noGrp="1"/>
          </p:cNvSpPr>
          <p:nvPr>
            <p:ph type="title"/>
          </p:nvPr>
        </p:nvSpPr>
        <p:spPr/>
        <p:txBody>
          <a:bodyPr/>
          <a:lstStyle/>
          <a:p>
            <a:r>
              <a:rPr lang="en-US"/>
              <a:t>Facebook Eigene Posts - Reaktionen - Export | extra 3 - 12 of 13</a:t>
            </a:r>
          </a:p>
        </p:txBody>
      </p:sp>
      <p:graphicFrame>
        <p:nvGraphicFramePr>
          <p:cNvPr id="5" name="Table Placeholder 4">
            <a:extLst>
              <a:ext uri="{FF2B5EF4-FFF2-40B4-BE49-F238E27FC236}">
                <a16:creationId xmlns:a16="http://schemas.microsoft.com/office/drawing/2014/main" id="{B5FCBE01-2371-4A82-9033-8C3D9640B02A}"/>
              </a:ext>
            </a:extLst>
          </p:cNvPr>
          <p:cNvGraphicFramePr>
            <a:graphicFrameLocks noGrp="1"/>
          </p:cNvGraphicFramePr>
          <p:nvPr>
            <p:ph type="tbl" sz="quarter" idx="13"/>
            <p:extLst>
              <p:ext uri="{D42A27DB-BD31-4B8C-83A1-F6EECF244321}">
                <p14:modId xmlns:p14="http://schemas.microsoft.com/office/powerpoint/2010/main" val="20211565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5">
                  <a:extLst>
                    <a:ext uri="{9D8B030D-6E8A-4147-A177-3AD203B41FA5}">
                      <a16:colId xmlns:a16="http://schemas.microsoft.com/office/drawing/2014/main" val="3115208478"/>
                    </a:ext>
                  </a:extLst>
                </a:gridCol>
                <a:gridCol w="822960">
                  <a:extLst>
                    <a:ext uri="{9D8B030D-6E8A-4147-A177-3AD203B41FA5}">
                      <a16:colId xmlns:a16="http://schemas.microsoft.com/office/drawing/2014/main" val="2261281965"/>
                    </a:ext>
                  </a:extLst>
                </a:gridCol>
                <a:gridCol w="493776">
                  <a:extLst>
                    <a:ext uri="{9D8B030D-6E8A-4147-A177-3AD203B41FA5}">
                      <a16:colId xmlns:a16="http://schemas.microsoft.com/office/drawing/2014/main" val="3723424156"/>
                    </a:ext>
                  </a:extLst>
                </a:gridCol>
                <a:gridCol w="493776">
                  <a:extLst>
                    <a:ext uri="{9D8B030D-6E8A-4147-A177-3AD203B41FA5}">
                      <a16:colId xmlns:a16="http://schemas.microsoft.com/office/drawing/2014/main" val="2840967827"/>
                    </a:ext>
                  </a:extLst>
                </a:gridCol>
                <a:gridCol w="493776">
                  <a:extLst>
                    <a:ext uri="{9D8B030D-6E8A-4147-A177-3AD203B41FA5}">
                      <a16:colId xmlns:a16="http://schemas.microsoft.com/office/drawing/2014/main" val="3906063811"/>
                    </a:ext>
                  </a:extLst>
                </a:gridCol>
                <a:gridCol w="493776">
                  <a:extLst>
                    <a:ext uri="{9D8B030D-6E8A-4147-A177-3AD203B41FA5}">
                      <a16:colId xmlns:a16="http://schemas.microsoft.com/office/drawing/2014/main" val="1957200881"/>
                    </a:ext>
                  </a:extLst>
                </a:gridCol>
                <a:gridCol w="493776">
                  <a:extLst>
                    <a:ext uri="{9D8B030D-6E8A-4147-A177-3AD203B41FA5}">
                      <a16:colId xmlns:a16="http://schemas.microsoft.com/office/drawing/2014/main" val="1588338626"/>
                    </a:ext>
                  </a:extLst>
                </a:gridCol>
                <a:gridCol w="493776">
                  <a:extLst>
                    <a:ext uri="{9D8B030D-6E8A-4147-A177-3AD203B41FA5}">
                      <a16:colId xmlns:a16="http://schemas.microsoft.com/office/drawing/2014/main" val="2057468691"/>
                    </a:ext>
                  </a:extLst>
                </a:gridCol>
                <a:gridCol w="493776">
                  <a:extLst>
                    <a:ext uri="{9D8B030D-6E8A-4147-A177-3AD203B41FA5}">
                      <a16:colId xmlns:a16="http://schemas.microsoft.com/office/drawing/2014/main" val="1463839998"/>
                    </a:ext>
                  </a:extLst>
                </a:gridCol>
                <a:gridCol w="493776">
                  <a:extLst>
                    <a:ext uri="{9D8B030D-6E8A-4147-A177-3AD203B41FA5}">
                      <a16:colId xmlns:a16="http://schemas.microsoft.com/office/drawing/2014/main" val="2024607134"/>
                    </a:ext>
                  </a:extLst>
                </a:gridCol>
                <a:gridCol w="493776">
                  <a:extLst>
                    <a:ext uri="{9D8B030D-6E8A-4147-A177-3AD203B41FA5}">
                      <a16:colId xmlns:a16="http://schemas.microsoft.com/office/drawing/2014/main" val="269932327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sorry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4414210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Extra 3 - 2019-01-07 09:59:45</a:t>
                      </a:r>
                      <a:r>
                        <a:rPr kumimoji="0" lang="pt-BR" sz="1000" b="0" i="0" u="none" strike="noStrike" kern="1200" cap="none" spc="0" normalizeH="0" baseline="0" noProof="0">
                          <a:ln>
                            <a:noFill/>
                          </a:ln>
                          <a:solidFill>
                            <a:prstClr val="black"/>
                          </a:solidFill>
                          <a:effectLst/>
                          <a:uLnTx/>
                          <a:uFillTx/>
                          <a:latin typeface="+mn-lt"/>
                          <a:ea typeface="+mn-ea"/>
                          <a:cs typeface="+mn-cs"/>
                        </a:rPr>
                        <a:t>
Wir haben gelacht.
</a:t>
                      </a:r>
                      <a:r>
                        <a:rPr kumimoji="0" lang="pt-BR" sz="1000" b="1" i="0" u="none" strike="noStrike" kern="1200" cap="none" spc="0" normalizeH="0" baseline="0" noProof="0">
                          <a:ln>
                            <a:noFill/>
                          </a:ln>
                          <a:solidFill>
                            <a:prstClr val="black"/>
                          </a:solidFill>
                          <a:effectLst/>
                          <a:uLnTx/>
                          <a:uFillTx/>
                          <a:latin typeface="+mn-lt"/>
                          <a:ea typeface="+mn-ea"/>
                          <a:cs typeface="+mn-cs"/>
                        </a:rPr>
                        <a:t>Attachment:</a:t>
                      </a:r>
                      <a:r>
                        <a:rPr kumimoji="0" lang="pt-BR" sz="1000" b="0" i="0" u="none" strike="noStrike" kern="1200" cap="none" spc="0" normalizeH="0" baseline="0" noProof="0">
                          <a:ln>
                            <a:noFill/>
                          </a:ln>
                          <a:solidFill>
                            <a:prstClr val="black"/>
                          </a:solidFill>
                          <a:effectLst/>
                          <a:uLnTx/>
                          <a:uFillTx/>
                          <a:latin typeface="+mn-lt"/>
                          <a:ea typeface="+mn-ea"/>
                          <a:cs typeface="+mn-cs"/>
                        </a:rPr>
                        <a:t> 
 </a:t>
                      </a:r>
                      <a:r>
                        <a:rPr kumimoji="0" lang="pt-BR" sz="1000" b="0" i="1" u="none" strike="noStrike" kern="1200" cap="none" spc="0" normalizeH="0" baseline="0" noProof="0">
                          <a:ln>
                            <a:noFill/>
                          </a:ln>
                          <a:solidFill>
                            <a:prstClr val="black"/>
                          </a:solidFill>
                          <a:effectLst/>
                          <a:uLnTx/>
                          <a:uFillTx/>
                          <a:latin typeface="+mn-lt"/>
                          <a:ea typeface="+mn-ea"/>
                          <a:cs typeface="+mn-cs"/>
                        </a:rPr>
                        <a:t>n/a
n/a
n/a
</a:t>
                      </a:r>
                      <a:endParaRPr kumimoji="0" lang="en-US" sz="1000" b="0" i="1"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9848812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Extra 3 - 2019-01-09 15:09:37</a:t>
                      </a:r>
                      <a:r>
                        <a:rPr kumimoji="0" lang="de-DE" sz="1000" b="0" i="0" u="none" strike="noStrike" kern="1200" cap="none" spc="0" normalizeH="0" baseline="0" noProof="0">
                          <a:ln>
                            <a:noFill/>
                          </a:ln>
                          <a:solidFill>
                            <a:prstClr val="black"/>
                          </a:solidFill>
                          <a:effectLst/>
                          <a:uLnTx/>
                          <a:uFillTx/>
                          <a:latin typeface="+mn-lt"/>
                          <a:ea typeface="+mn-ea"/>
                          <a:cs typeface="+mn-cs"/>
                        </a:rPr>
                        <a:t>
Ernährungsreport: 80% der Befragten wollen Lebensmittelabfälle reduzieren. Sie müssen dann aber die härteste aller Dschungelprüfungen bestehen! 
Warnung: Mega-eklig!!!!!!!!!!!
</a:t>
                      </a:r>
                      <a:r>
                        <a:rPr kumimoji="0" lang="de-DE" sz="1000" b="1" i="0" u="none" strike="noStrike" kern="1200" cap="none" spc="0" normalizeH="0" baseline="0" noProof="0">
                          <a:ln>
                            <a:noFill/>
                          </a:ln>
                          <a:solidFill>
                            <a:prstClr val="black"/>
                          </a:solidFill>
                          <a:effectLst/>
                          <a:uLnTx/>
                          <a:uFillTx/>
                          <a:latin typeface="+mn-lt"/>
                          <a:ea typeface="+mn-ea"/>
                          <a:cs typeface="+mn-cs"/>
                        </a:rPr>
                        <a:t>Attachment:</a:t>
                      </a:r>
                      <a:r>
                        <a:rPr kumimoji="0" lang="de-DE" sz="1000" b="0" i="0" u="none" strike="noStrike" kern="1200" cap="none" spc="0" normalizeH="0" baseline="0" noProof="0">
                          <a:ln>
                            <a:noFill/>
                          </a:ln>
                          <a:solidFill>
                            <a:prstClr val="black"/>
                          </a:solidFill>
                          <a:effectLst/>
                          <a:uLnTx/>
                          <a:uFillTx/>
                          <a:latin typeface="+mn-lt"/>
                          <a:ea typeface="+mn-ea"/>
                          <a:cs typeface="+mn-cs"/>
                        </a:rPr>
                        <a:t> 
 </a:t>
                      </a:r>
                      <a:r>
                        <a:rPr kumimoji="0" lang="de-DE" sz="1000" b="0" i="1" u="none" strike="noStrike" kern="1200" cap="none" spc="0" normalizeH="0" baseline="0" noProof="0">
                          <a:ln>
                            <a:noFill/>
                          </a:ln>
                          <a:solidFill>
                            <a:prstClr val="black"/>
                          </a:solidFill>
                          <a:effectLst/>
                          <a:uLnTx/>
                          <a:uFillTx/>
                          <a:latin typeface="+mn-lt"/>
                          <a:ea typeface="+mn-ea"/>
                          <a:cs typeface="+mn-cs"/>
                        </a:rPr>
                        <a:t>Die Dschungelprüfung
n/a
n/a
</a:t>
                      </a:r>
                      <a:endParaRPr kumimoji="0" lang="en-US" sz="1000" b="0" i="1"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9988551"/>
                  </a:ext>
                </a:extLst>
              </a:tr>
            </a:tbl>
          </a:graphicData>
        </a:graphic>
      </p:graphicFrame>
      <p:sp>
        <p:nvSpPr>
          <p:cNvPr id="4" name="Text Placeholder 3">
            <a:extLst>
              <a:ext uri="{FF2B5EF4-FFF2-40B4-BE49-F238E27FC236}">
                <a16:creationId xmlns:a16="http://schemas.microsoft.com/office/drawing/2014/main" id="{C3C775BC-8BFF-4FCD-B3A2-60B020E66FB5}"/>
              </a:ext>
            </a:extLst>
          </p:cNvPr>
          <p:cNvSpPr>
            <a:spLocks noGrp="1"/>
          </p:cNvSpPr>
          <p:nvPr>
            <p:ph type="body" sz="quarter" idx="14"/>
          </p:nvPr>
        </p:nvSpPr>
        <p:spPr/>
        <p:txBody>
          <a:bodyPr/>
          <a:lstStyle/>
          <a:p>
            <a:r>
              <a:rPr lang="en-US"/>
              <a:t>01.01.2019 - 31.01.2019</a:t>
            </a:r>
          </a:p>
        </p:txBody>
      </p:sp>
    </p:spTree>
    <p:extLst>
      <p:ext uri="{BB962C8B-B14F-4D97-AF65-F5344CB8AC3E}">
        <p14:creationId xmlns:p14="http://schemas.microsoft.com/office/powerpoint/2010/main" val="241294025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2F4C57-C0D4-4630-9E36-628C5613FE2A}"/>
              </a:ext>
            </a:extLst>
          </p:cNvPr>
          <p:cNvSpPr>
            <a:spLocks noGrp="1"/>
          </p:cNvSpPr>
          <p:nvPr>
            <p:ph type="title"/>
          </p:nvPr>
        </p:nvSpPr>
        <p:spPr/>
        <p:txBody>
          <a:bodyPr/>
          <a:lstStyle/>
          <a:p>
            <a:r>
              <a:rPr lang="en-US"/>
              <a:t>Facebook Eigene Posts - Reaktionen - Export | extra 3 - 13 of 13</a:t>
            </a:r>
          </a:p>
        </p:txBody>
      </p:sp>
      <p:graphicFrame>
        <p:nvGraphicFramePr>
          <p:cNvPr id="5" name="Table Placeholder 4">
            <a:extLst>
              <a:ext uri="{FF2B5EF4-FFF2-40B4-BE49-F238E27FC236}">
                <a16:creationId xmlns:a16="http://schemas.microsoft.com/office/drawing/2014/main" id="{619531F3-301F-4E94-BBAF-F0C3FA33CE75}"/>
              </a:ext>
            </a:extLst>
          </p:cNvPr>
          <p:cNvGraphicFramePr>
            <a:graphicFrameLocks noGrp="1"/>
          </p:cNvGraphicFramePr>
          <p:nvPr>
            <p:ph type="tbl" sz="quarter" idx="13"/>
            <p:extLst>
              <p:ext uri="{D42A27DB-BD31-4B8C-83A1-F6EECF244321}">
                <p14:modId xmlns:p14="http://schemas.microsoft.com/office/powerpoint/2010/main" val="5630943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5">
                  <a:extLst>
                    <a:ext uri="{9D8B030D-6E8A-4147-A177-3AD203B41FA5}">
                      <a16:colId xmlns:a16="http://schemas.microsoft.com/office/drawing/2014/main" val="144206902"/>
                    </a:ext>
                  </a:extLst>
                </a:gridCol>
                <a:gridCol w="822960">
                  <a:extLst>
                    <a:ext uri="{9D8B030D-6E8A-4147-A177-3AD203B41FA5}">
                      <a16:colId xmlns:a16="http://schemas.microsoft.com/office/drawing/2014/main" val="3739663495"/>
                    </a:ext>
                  </a:extLst>
                </a:gridCol>
                <a:gridCol w="493776">
                  <a:extLst>
                    <a:ext uri="{9D8B030D-6E8A-4147-A177-3AD203B41FA5}">
                      <a16:colId xmlns:a16="http://schemas.microsoft.com/office/drawing/2014/main" val="4080211826"/>
                    </a:ext>
                  </a:extLst>
                </a:gridCol>
                <a:gridCol w="493776">
                  <a:extLst>
                    <a:ext uri="{9D8B030D-6E8A-4147-A177-3AD203B41FA5}">
                      <a16:colId xmlns:a16="http://schemas.microsoft.com/office/drawing/2014/main" val="1513108457"/>
                    </a:ext>
                  </a:extLst>
                </a:gridCol>
                <a:gridCol w="493776">
                  <a:extLst>
                    <a:ext uri="{9D8B030D-6E8A-4147-A177-3AD203B41FA5}">
                      <a16:colId xmlns:a16="http://schemas.microsoft.com/office/drawing/2014/main" val="3682671607"/>
                    </a:ext>
                  </a:extLst>
                </a:gridCol>
                <a:gridCol w="493776">
                  <a:extLst>
                    <a:ext uri="{9D8B030D-6E8A-4147-A177-3AD203B41FA5}">
                      <a16:colId xmlns:a16="http://schemas.microsoft.com/office/drawing/2014/main" val="3582656578"/>
                    </a:ext>
                  </a:extLst>
                </a:gridCol>
                <a:gridCol w="493776">
                  <a:extLst>
                    <a:ext uri="{9D8B030D-6E8A-4147-A177-3AD203B41FA5}">
                      <a16:colId xmlns:a16="http://schemas.microsoft.com/office/drawing/2014/main" val="1661420379"/>
                    </a:ext>
                  </a:extLst>
                </a:gridCol>
                <a:gridCol w="493776">
                  <a:extLst>
                    <a:ext uri="{9D8B030D-6E8A-4147-A177-3AD203B41FA5}">
                      <a16:colId xmlns:a16="http://schemas.microsoft.com/office/drawing/2014/main" val="2614780513"/>
                    </a:ext>
                  </a:extLst>
                </a:gridCol>
                <a:gridCol w="493776">
                  <a:extLst>
                    <a:ext uri="{9D8B030D-6E8A-4147-A177-3AD203B41FA5}">
                      <a16:colId xmlns:a16="http://schemas.microsoft.com/office/drawing/2014/main" val="861958237"/>
                    </a:ext>
                  </a:extLst>
                </a:gridCol>
                <a:gridCol w="493776">
                  <a:extLst>
                    <a:ext uri="{9D8B030D-6E8A-4147-A177-3AD203B41FA5}">
                      <a16:colId xmlns:a16="http://schemas.microsoft.com/office/drawing/2014/main" val="3939831122"/>
                    </a:ext>
                  </a:extLst>
                </a:gridCol>
                <a:gridCol w="493776">
                  <a:extLst>
                    <a:ext uri="{9D8B030D-6E8A-4147-A177-3AD203B41FA5}">
                      <a16:colId xmlns:a16="http://schemas.microsoft.com/office/drawing/2014/main" val="25176906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sorry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6789405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Extra 3 - 2019-01-21 14:28:01</a:t>
                      </a:r>
                      <a:r>
                        <a:rPr kumimoji="0" lang="de-DE" sz="1000" b="0" i="0" u="none" strike="noStrike" kern="1200" cap="none" spc="0" normalizeH="0" baseline="0" noProof="0">
                          <a:ln>
                            <a:noFill/>
                          </a:ln>
                          <a:solidFill>
                            <a:prstClr val="black"/>
                          </a:solidFill>
                          <a:effectLst/>
                          <a:uLnTx/>
                          <a:uFillTx/>
                          <a:latin typeface="+mn-lt"/>
                          <a:ea typeface="+mn-ea"/>
                          <a:cs typeface="+mn-cs"/>
                        </a:rPr>
                        <a:t>
Für eine Verfassung mit Menschenverstand!!!! Grundgesetzänderung JETZT!!!!!1!!!
</a:t>
                      </a:r>
                      <a:r>
                        <a:rPr kumimoji="0" lang="de-DE" sz="1000" b="1" i="0" u="none" strike="noStrike" kern="1200" cap="none" spc="0" normalizeH="0" baseline="0" noProof="0">
                          <a:ln>
                            <a:noFill/>
                          </a:ln>
                          <a:solidFill>
                            <a:prstClr val="black"/>
                          </a:solidFill>
                          <a:effectLst/>
                          <a:uLnTx/>
                          <a:uFillTx/>
                          <a:latin typeface="+mn-lt"/>
                          <a:ea typeface="+mn-ea"/>
                          <a:cs typeface="+mn-cs"/>
                        </a:rPr>
                        <a:t>Attachment:</a:t>
                      </a:r>
                      <a:r>
                        <a:rPr kumimoji="0" lang="de-DE" sz="1000" b="0" i="0" u="none" strike="noStrike" kern="1200" cap="none" spc="0" normalizeH="0" baseline="0" noProof="0">
                          <a:ln>
                            <a:noFill/>
                          </a:ln>
                          <a:solidFill>
                            <a:prstClr val="black"/>
                          </a:solidFill>
                          <a:effectLst/>
                          <a:uLnTx/>
                          <a:uFillTx/>
                          <a:latin typeface="+mn-lt"/>
                          <a:ea typeface="+mn-ea"/>
                          <a:cs typeface="+mn-cs"/>
                        </a:rPr>
                        <a:t> 
 </a:t>
                      </a:r>
                      <a:r>
                        <a:rPr kumimoji="0" lang="de-DE" sz="1000" b="0" i="1" u="none" strike="noStrike" kern="1200" cap="none" spc="0" normalizeH="0" baseline="0" noProof="0">
                          <a:ln>
                            <a:noFill/>
                          </a:ln>
                          <a:solidFill>
                            <a:prstClr val="black"/>
                          </a:solidFill>
                          <a:effectLst/>
                          <a:uLnTx/>
                          <a:uFillTx/>
                          <a:latin typeface="+mn-lt"/>
                          <a:ea typeface="+mn-ea"/>
                          <a:cs typeface="+mn-cs"/>
                        </a:rPr>
                        <a:t>n/a
n/a
n/a
</a:t>
                      </a:r>
                      <a:endParaRPr kumimoji="0" lang="en-US" sz="1000" b="0" i="1"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519559133"/>
                  </a:ext>
                </a:extLst>
              </a:tr>
            </a:tbl>
          </a:graphicData>
        </a:graphic>
      </p:graphicFrame>
      <p:sp>
        <p:nvSpPr>
          <p:cNvPr id="4" name="Text Placeholder 3">
            <a:extLst>
              <a:ext uri="{FF2B5EF4-FFF2-40B4-BE49-F238E27FC236}">
                <a16:creationId xmlns:a16="http://schemas.microsoft.com/office/drawing/2014/main" id="{DA7FB369-3DC6-4E03-8F68-69D5925516B1}"/>
              </a:ext>
            </a:extLst>
          </p:cNvPr>
          <p:cNvSpPr>
            <a:spLocks noGrp="1"/>
          </p:cNvSpPr>
          <p:nvPr>
            <p:ph type="body" sz="quarter" idx="14"/>
          </p:nvPr>
        </p:nvSpPr>
        <p:spPr/>
        <p:txBody>
          <a:bodyPr/>
          <a:lstStyle/>
          <a:p>
            <a:r>
              <a:rPr lang="en-US"/>
              <a:t>01.01.2019 - 31.01.2019</a:t>
            </a:r>
          </a:p>
        </p:txBody>
      </p:sp>
    </p:spTree>
    <p:extLst>
      <p:ext uri="{BB962C8B-B14F-4D97-AF65-F5344CB8AC3E}">
        <p14:creationId xmlns:p14="http://schemas.microsoft.com/office/powerpoint/2010/main" val="1245063474"/>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2</TotalTime>
  <Words>4354</Words>
  <Application>Microsoft Office PowerPoint</Application>
  <PresentationFormat>On-screen Show (4:3)</PresentationFormat>
  <Paragraphs>2214</Paragraphs>
  <Slides>47</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47</vt:i4>
      </vt:variant>
    </vt:vector>
  </HeadingPairs>
  <TitlesOfParts>
    <vt:vector size="50" baseType="lpstr">
      <vt:lpstr>Arial</vt:lpstr>
      <vt:lpstr>Calibri</vt:lpstr>
      <vt:lpstr>quintly_template</vt:lpstr>
      <vt:lpstr>MeFo - Facebook - Posting Tabellen</vt:lpstr>
      <vt:lpstr>Facebook Eigene Videos - Crossposts (nur Ersteller) - Export  | extra 3 - 1 of 6</vt:lpstr>
      <vt:lpstr>Facebook Eigene Videos - Crossposts (nur Ersteller) - Export  | extra 3 - 2 of 6</vt:lpstr>
      <vt:lpstr>Facebook Eigene Videos - Crossposts (nur Ersteller) - Export  | extra 3 - 3 of 6</vt:lpstr>
      <vt:lpstr>Facebook Eigene Videos - Crossposts (nur Ersteller) - Export  | extra 3 - 4 of 6</vt:lpstr>
      <vt:lpstr>Facebook Eigene Videos - Crossposts (nur Ersteller) - Export  | extra 3 - 5 of 6</vt:lpstr>
      <vt:lpstr>Facebook Eigene Videos - Crossposts (nur Ersteller) - Export  | extra 3 - 6 of 6</vt:lpstr>
      <vt:lpstr>Eigene Posts - Videostarts - Profil-bezogene Nutzung | extra 3 - 1 of 5</vt:lpstr>
      <vt:lpstr>Eigene Posts - Videostarts - Profil-bezogene Nutzung | extra 3 - 2 of 5</vt:lpstr>
      <vt:lpstr>Eigene Posts - Videostarts - Profil-bezogene Nutzung | extra 3 - 3 of 5</vt:lpstr>
      <vt:lpstr>Eigene Posts - Videostarts - Profil-bezogene Nutzung | extra 3 - 4 of 5</vt:lpstr>
      <vt:lpstr>Eigene Posts - Videostarts - Profil-bezogene Nutzung | extra 3 - 5 of 5</vt:lpstr>
      <vt:lpstr>Facebook Eigene Videos - Crossposts (ohne Ersteller) - Export | extra 3 - 1 of 7</vt:lpstr>
      <vt:lpstr>Facebook Eigene Videos - Crossposts (ohne Ersteller) - Export | extra 3 - 2 of 7</vt:lpstr>
      <vt:lpstr>Facebook Eigene Videos - Crossposts (ohne Ersteller) - Export | extra 3 - 3 of 7</vt:lpstr>
      <vt:lpstr>Facebook Eigene Videos - Crossposts (ohne Ersteller) - Export | extra 3 - 4 of 7</vt:lpstr>
      <vt:lpstr>Facebook Eigene Videos - Crossposts (ohne Ersteller) - Export | extra 3 - 5 of 7</vt:lpstr>
      <vt:lpstr>Facebook Eigene Videos - Crossposts (ohne Ersteller) - Export | extra 3 - 6 of 7</vt:lpstr>
      <vt:lpstr>Facebook Eigene Videos - Crossposts (ohne Ersteller) - Export | extra 3 - 7 of 7</vt:lpstr>
      <vt:lpstr>Facebook Eigene Posts - Aktive Nutzer - Export | extra 3 - 1 of 4</vt:lpstr>
      <vt:lpstr>Facebook Eigene Posts - Aktive Nutzer - Export | extra 3 - 2 of 4</vt:lpstr>
      <vt:lpstr>Facebook Eigene Posts - Aktive Nutzer - Export | extra 3 - 3 of 4</vt:lpstr>
      <vt:lpstr>Facebook Eigene Posts - Aktive Nutzer - Export | extra 3 - 4 of 4</vt:lpstr>
      <vt:lpstr>Facebook Eigene Posts - Potenzielle Reichweite - Export | extra 3 - 1 of 6</vt:lpstr>
      <vt:lpstr>Facebook Eigene Posts - Potenzielle Reichweite - Export | extra 3 - 2 of 6</vt:lpstr>
      <vt:lpstr>Facebook Eigene Posts - Potenzielle Reichweite - Export | extra 3 - 3 of 6</vt:lpstr>
      <vt:lpstr>Facebook Eigene Posts - Potenzielle Reichweite - Export | extra 3 - 4 of 6</vt:lpstr>
      <vt:lpstr>Facebook Eigene Posts - Potenzielle Reichweite - Export | extra 3 - 5 of 6</vt:lpstr>
      <vt:lpstr>Facebook Eigene Posts - Potenzielle Reichweite - Export | extra 3 - 6 of 6</vt:lpstr>
      <vt:lpstr>Facebook Eigene Post - Summe Interaktionen - Export | extra 3 - 1 of 5</vt:lpstr>
      <vt:lpstr>Facebook Eigene Post - Summe Interaktionen - Export | extra 3 - 2 of 5</vt:lpstr>
      <vt:lpstr>Facebook Eigene Post - Summe Interaktionen - Export | extra 3 - 3 of 5</vt:lpstr>
      <vt:lpstr>Facebook Eigene Post - Summe Interaktionen - Export | extra 3 - 4 of 5</vt:lpstr>
      <vt:lpstr>Facebook Eigene Post - Summe Interaktionen - Export | extra 3 - 5 of 5</vt:lpstr>
      <vt:lpstr>Facebook Eigene Posts - Reaktionen - Export | extra 3 - 1 of 13</vt:lpstr>
      <vt:lpstr>Facebook Eigene Posts - Reaktionen - Export | extra 3 - 2 of 13</vt:lpstr>
      <vt:lpstr>Facebook Eigene Posts - Reaktionen - Export | extra 3 - 3 of 13</vt:lpstr>
      <vt:lpstr>Facebook Eigene Posts - Reaktionen - Export | extra 3 - 4 of 13</vt:lpstr>
      <vt:lpstr>Facebook Eigene Posts - Reaktionen - Export | extra 3 - 5 of 13</vt:lpstr>
      <vt:lpstr>Facebook Eigene Posts - Reaktionen - Export | extra 3 - 6 of 13</vt:lpstr>
      <vt:lpstr>Facebook Eigene Posts - Reaktionen - Export | extra 3 - 7 of 13</vt:lpstr>
      <vt:lpstr>Facebook Eigene Posts - Reaktionen - Export | extra 3 - 8 of 13</vt:lpstr>
      <vt:lpstr>Facebook Eigene Posts - Reaktionen - Export | extra 3 - 9 of 13</vt:lpstr>
      <vt:lpstr>Facebook Eigene Posts - Reaktionen - Export | extra 3 - 10 of 13</vt:lpstr>
      <vt:lpstr>Facebook Eigene Posts - Reaktionen - Export | extra 3 - 11 of 13</vt:lpstr>
      <vt:lpstr>Facebook Eigene Posts - Reaktionen - Export | extra 3 - 12 of 13</vt:lpstr>
      <vt:lpstr>Facebook Eigene Posts - Reaktionen - Export | extra 3 - 13 of 13</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MeFo - Facebook - Posting Tabellen</dc:title>
  <dc:creator>Frederik Peiniger</dc:creator>
  <cp:lastModifiedBy>Frederik Peiniger</cp:lastModifiedBy>
  <cp:revision>1</cp:revision>
  <dcterms:created xsi:type="dcterms:W3CDTF">2019-02-20T13:52:11Z</dcterms:created>
  <dcterms:modified xsi:type="dcterms:W3CDTF">2019-02-20T13:55:09Z</dcterms:modified>
</cp:coreProperties>
</file>