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9" r:id="rId14"/>
    <p:sldId id="270" r:id="rId15"/>
    <p:sldId id="271" r:id="rId16"/>
    <p:sldId id="272" r:id="rId17"/>
    <p:sldId id="274" r:id="rId18"/>
    <p:sldId id="275" r:id="rId19"/>
    <p:sldId id="276" r:id="rId20"/>
    <p:sldId id="277" r:id="rId21"/>
    <p:sldId id="278" r:id="rId22"/>
    <p:sldId id="279" r:id="rId23"/>
    <p:sldId id="280" r:id="rId24"/>
    <p:sldId id="281" r:id="rId25"/>
    <p:sldId id="283" r:id="rId26"/>
    <p:sldId id="284" r:id="rId27"/>
    <p:sldId id="285" r:id="rId28"/>
    <p:sldId id="287" r:id="rId29"/>
    <p:sldId id="288" r:id="rId30"/>
    <p:sldId id="289" r:id="rId31"/>
    <p:sldId id="290" r:id="rId32"/>
    <p:sldId id="291" r:id="rId33"/>
    <p:sldId id="292" r:id="rId34"/>
    <p:sldId id="293" r:id="rId35"/>
    <p:sldId id="294" r:id="rId36"/>
    <p:sldId id="295" r:id="rId37"/>
    <p:sldId id="296" r:id="rId38"/>
    <p:sldId id="297" r:id="rId39"/>
    <p:sldId id="299" r:id="rId40"/>
    <p:sldId id="300" r:id="rId41"/>
    <p:sldId id="301" r:id="rId42"/>
    <p:sldId id="302" r:id="rId43"/>
    <p:sldId id="303" r:id="rId44"/>
    <p:sldId id="304" r:id="rId45"/>
    <p:sldId id="306" r:id="rId46"/>
    <p:sldId id="307" r:id="rId47"/>
    <p:sldId id="308" r:id="rId48"/>
    <p:sldId id="309" r:id="rId49"/>
    <p:sldId id="310" r:id="rId50"/>
  </p:sldIdLst>
  <p:sldSz cx="9144000" cy="6858000" type="screen4x3"/>
  <p:notesSz cx="6858000" cy="9144000"/>
  <p:embeddedFontLst>
    <p:embeddedFont>
      <p:font typeface="Calibri" panose="020F0502020204030204" pitchFamily="34" charset="0"/>
      <p:regular r:id="rId51"/>
      <p:bold r:id="rId52"/>
      <p:italic r:id="rId53"/>
      <p:boldItalic r:id="rId54"/>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25" autoAdjust="0"/>
    <p:restoredTop sz="94692" autoAdjust="0"/>
  </p:normalViewPr>
  <p:slideViewPr>
    <p:cSldViewPr snapToGrid="0">
      <p:cViewPr varScale="1">
        <p:scale>
          <a:sx n="98" d="100"/>
          <a:sy n="98" d="100"/>
        </p:scale>
        <p:origin x="1764" y="84"/>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font" Target="fonts/font4.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font" Target="fonts/font3.fntdata"/><Relationship Id="rId58"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font" Target="fonts/font2.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viewProps" Target="viewProps.xml"/><Relationship Id="rId8" Type="http://schemas.openxmlformats.org/officeDocument/2006/relationships/slide" Target="slides/slide7.xml"/><Relationship Id="rId51" Type="http://schemas.openxmlformats.org/officeDocument/2006/relationships/font" Target="fonts/font1.fntdata"/><Relationship Id="rId3" Type="http://schemas.openxmlformats.org/officeDocument/2006/relationships/slide" Target="slides/slide2.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Treckerfahrer dürfen das</c:v>
                </c:pt>
              </c:strCache>
            </c:strRef>
          </c:tx>
          <c:spPr>
            <a:ln w="28575" cap="rnd">
              <a:solidFill>
                <a:schemeClr val="accent1"/>
              </a:solidFill>
              <a:round/>
            </a:ln>
            <a:effectLst/>
          </c:spPr>
          <c:marker>
            <c:symbol val="none"/>
          </c:marker>
          <c:cat>
            <c:strRef>
              <c:f>Sheet1!$A$2:$A$397</c:f>
              <c:strCache>
                <c:ptCount val="396"/>
                <c:pt idx="0">
                  <c:v>01.01.2018</c:v>
                </c:pt>
                <c:pt idx="1">
                  <c:v>02.01.2018</c:v>
                </c:pt>
                <c:pt idx="2">
                  <c:v>03.01.2018</c:v>
                </c:pt>
                <c:pt idx="3">
                  <c:v>04.01.2018</c:v>
                </c:pt>
                <c:pt idx="4">
                  <c:v>05.01.2018</c:v>
                </c:pt>
                <c:pt idx="5">
                  <c:v>06.01.2018</c:v>
                </c:pt>
                <c:pt idx="6">
                  <c:v>07.01.2018</c:v>
                </c:pt>
                <c:pt idx="7">
                  <c:v>08.01.2018</c:v>
                </c:pt>
                <c:pt idx="8">
                  <c:v>09.01.2018</c:v>
                </c:pt>
                <c:pt idx="9">
                  <c:v>10.01.2018</c:v>
                </c:pt>
                <c:pt idx="10">
                  <c:v>11.01.2018</c:v>
                </c:pt>
                <c:pt idx="11">
                  <c:v>12.01.2018</c:v>
                </c:pt>
                <c:pt idx="12">
                  <c:v>13.01.2018</c:v>
                </c:pt>
                <c:pt idx="13">
                  <c:v>14.01.2018</c:v>
                </c:pt>
                <c:pt idx="14">
                  <c:v>15.01.2018</c:v>
                </c:pt>
                <c:pt idx="15">
                  <c:v>16.01.2018</c:v>
                </c:pt>
                <c:pt idx="16">
                  <c:v>17.01.2018</c:v>
                </c:pt>
                <c:pt idx="17">
                  <c:v>18.01.2018</c:v>
                </c:pt>
                <c:pt idx="18">
                  <c:v>19.01.2018</c:v>
                </c:pt>
                <c:pt idx="19">
                  <c:v>20.01.2018</c:v>
                </c:pt>
                <c:pt idx="20">
                  <c:v>21.01.2018</c:v>
                </c:pt>
                <c:pt idx="21">
                  <c:v>22.01.2018</c:v>
                </c:pt>
                <c:pt idx="22">
                  <c:v>23.01.2018</c:v>
                </c:pt>
                <c:pt idx="23">
                  <c:v>24.01.2018</c:v>
                </c:pt>
                <c:pt idx="24">
                  <c:v>25.01.2018</c:v>
                </c:pt>
                <c:pt idx="25">
                  <c:v>26.01.2018</c:v>
                </c:pt>
                <c:pt idx="26">
                  <c:v>27.01.2018</c:v>
                </c:pt>
                <c:pt idx="27">
                  <c:v>28.01.2018</c:v>
                </c:pt>
                <c:pt idx="28">
                  <c:v>29.01.2018</c:v>
                </c:pt>
                <c:pt idx="29">
                  <c:v>30.01.2018</c:v>
                </c:pt>
                <c:pt idx="30">
                  <c:v>31.01.2018</c:v>
                </c:pt>
                <c:pt idx="31">
                  <c:v>01.02.2018</c:v>
                </c:pt>
                <c:pt idx="32">
                  <c:v>02.02.2018</c:v>
                </c:pt>
                <c:pt idx="33">
                  <c:v>03.02.2018</c:v>
                </c:pt>
                <c:pt idx="34">
                  <c:v>04.02.2018</c:v>
                </c:pt>
                <c:pt idx="35">
                  <c:v>05.02.2018</c:v>
                </c:pt>
                <c:pt idx="36">
                  <c:v>06.02.2018</c:v>
                </c:pt>
                <c:pt idx="37">
                  <c:v>07.02.2018</c:v>
                </c:pt>
                <c:pt idx="38">
                  <c:v>08.02.2018</c:v>
                </c:pt>
                <c:pt idx="39">
                  <c:v>09.02.2018</c:v>
                </c:pt>
                <c:pt idx="40">
                  <c:v>10.02.2018</c:v>
                </c:pt>
                <c:pt idx="41">
                  <c:v>11.02.2018</c:v>
                </c:pt>
                <c:pt idx="42">
                  <c:v>12.02.2018</c:v>
                </c:pt>
                <c:pt idx="43">
                  <c:v>13.02.2018</c:v>
                </c:pt>
                <c:pt idx="44">
                  <c:v>14.02.2018</c:v>
                </c:pt>
                <c:pt idx="45">
                  <c:v>15.02.2018</c:v>
                </c:pt>
                <c:pt idx="46">
                  <c:v>16.02.2018</c:v>
                </c:pt>
                <c:pt idx="47">
                  <c:v>17.02.2018</c:v>
                </c:pt>
                <c:pt idx="48">
                  <c:v>18.02.2018</c:v>
                </c:pt>
                <c:pt idx="49">
                  <c:v>19.02.2018</c:v>
                </c:pt>
                <c:pt idx="50">
                  <c:v>20.02.2018</c:v>
                </c:pt>
                <c:pt idx="51">
                  <c:v>21.02.2018</c:v>
                </c:pt>
                <c:pt idx="52">
                  <c:v>22.02.2018</c:v>
                </c:pt>
                <c:pt idx="53">
                  <c:v>23.02.2018</c:v>
                </c:pt>
                <c:pt idx="54">
                  <c:v>24.02.2018</c:v>
                </c:pt>
                <c:pt idx="55">
                  <c:v>25.02.2018</c:v>
                </c:pt>
                <c:pt idx="56">
                  <c:v>26.02.2018</c:v>
                </c:pt>
                <c:pt idx="57">
                  <c:v>27.02.2018</c:v>
                </c:pt>
                <c:pt idx="58">
                  <c:v>28.02.2018</c:v>
                </c:pt>
                <c:pt idx="59">
                  <c:v>01.03.2018</c:v>
                </c:pt>
                <c:pt idx="60">
                  <c:v>02.03.2018</c:v>
                </c:pt>
                <c:pt idx="61">
                  <c:v>03.03.2018</c:v>
                </c:pt>
                <c:pt idx="62">
                  <c:v>04.03.2018</c:v>
                </c:pt>
                <c:pt idx="63">
                  <c:v>05.03.2018</c:v>
                </c:pt>
                <c:pt idx="64">
                  <c:v>06.03.2018</c:v>
                </c:pt>
                <c:pt idx="65">
                  <c:v>07.03.2018</c:v>
                </c:pt>
                <c:pt idx="66">
                  <c:v>08.03.2018</c:v>
                </c:pt>
                <c:pt idx="67">
                  <c:v>09.03.2018</c:v>
                </c:pt>
                <c:pt idx="68">
                  <c:v>10.03.2018</c:v>
                </c:pt>
                <c:pt idx="69">
                  <c:v>11.03.2018</c:v>
                </c:pt>
                <c:pt idx="70">
                  <c:v>12.03.2018</c:v>
                </c:pt>
                <c:pt idx="71">
                  <c:v>13.03.2018</c:v>
                </c:pt>
                <c:pt idx="72">
                  <c:v>14.03.2018</c:v>
                </c:pt>
                <c:pt idx="73">
                  <c:v>15.03.2018</c:v>
                </c:pt>
                <c:pt idx="74">
                  <c:v>16.03.2018</c:v>
                </c:pt>
                <c:pt idx="75">
                  <c:v>17.03.2018</c:v>
                </c:pt>
                <c:pt idx="76">
                  <c:v>18.03.2018</c:v>
                </c:pt>
                <c:pt idx="77">
                  <c:v>19.03.2018</c:v>
                </c:pt>
                <c:pt idx="78">
                  <c:v>20.03.2018</c:v>
                </c:pt>
                <c:pt idx="79">
                  <c:v>21.03.2018</c:v>
                </c:pt>
                <c:pt idx="80">
                  <c:v>22.03.2018</c:v>
                </c:pt>
                <c:pt idx="81">
                  <c:v>23.03.2018</c:v>
                </c:pt>
                <c:pt idx="82">
                  <c:v>24.03.2018</c:v>
                </c:pt>
                <c:pt idx="83">
                  <c:v>25.03.2018</c:v>
                </c:pt>
                <c:pt idx="84">
                  <c:v>26.03.2018</c:v>
                </c:pt>
                <c:pt idx="85">
                  <c:v>27.03.2018</c:v>
                </c:pt>
                <c:pt idx="86">
                  <c:v>28.03.2018</c:v>
                </c:pt>
                <c:pt idx="87">
                  <c:v>29.03.2018</c:v>
                </c:pt>
                <c:pt idx="88">
                  <c:v>30.03.2018</c:v>
                </c:pt>
                <c:pt idx="89">
                  <c:v>31.03.2018</c:v>
                </c:pt>
                <c:pt idx="90">
                  <c:v>01.04.2018</c:v>
                </c:pt>
                <c:pt idx="91">
                  <c:v>02.04.2018</c:v>
                </c:pt>
                <c:pt idx="92">
                  <c:v>03.04.2018</c:v>
                </c:pt>
                <c:pt idx="93">
                  <c:v>04.04.2018</c:v>
                </c:pt>
                <c:pt idx="94">
                  <c:v>05.04.2018</c:v>
                </c:pt>
                <c:pt idx="95">
                  <c:v>06.04.2018</c:v>
                </c:pt>
                <c:pt idx="96">
                  <c:v>07.04.2018</c:v>
                </c:pt>
                <c:pt idx="97">
                  <c:v>08.04.2018</c:v>
                </c:pt>
                <c:pt idx="98">
                  <c:v>09.04.2018</c:v>
                </c:pt>
                <c:pt idx="99">
                  <c:v>10.04.2018</c:v>
                </c:pt>
                <c:pt idx="100">
                  <c:v>11.04.2018</c:v>
                </c:pt>
                <c:pt idx="101">
                  <c:v>12.04.2018</c:v>
                </c:pt>
                <c:pt idx="102">
                  <c:v>13.04.2018</c:v>
                </c:pt>
                <c:pt idx="103">
                  <c:v>14.04.2018</c:v>
                </c:pt>
                <c:pt idx="104">
                  <c:v>15.04.2018</c:v>
                </c:pt>
                <c:pt idx="105">
                  <c:v>16.04.2018</c:v>
                </c:pt>
                <c:pt idx="106">
                  <c:v>17.04.2018</c:v>
                </c:pt>
                <c:pt idx="107">
                  <c:v>18.04.2018</c:v>
                </c:pt>
                <c:pt idx="108">
                  <c:v>19.04.2018</c:v>
                </c:pt>
                <c:pt idx="109">
                  <c:v>20.04.2018</c:v>
                </c:pt>
                <c:pt idx="110">
                  <c:v>21.04.2018</c:v>
                </c:pt>
                <c:pt idx="111">
                  <c:v>22.04.2018</c:v>
                </c:pt>
                <c:pt idx="112">
                  <c:v>23.04.2018</c:v>
                </c:pt>
                <c:pt idx="113">
                  <c:v>24.04.2018</c:v>
                </c:pt>
                <c:pt idx="114">
                  <c:v>25.04.2018</c:v>
                </c:pt>
                <c:pt idx="115">
                  <c:v>26.04.2018</c:v>
                </c:pt>
                <c:pt idx="116">
                  <c:v>27.04.2018</c:v>
                </c:pt>
                <c:pt idx="117">
                  <c:v>28.04.2018</c:v>
                </c:pt>
                <c:pt idx="118">
                  <c:v>29.04.2018</c:v>
                </c:pt>
                <c:pt idx="119">
                  <c:v>30.04.2018</c:v>
                </c:pt>
                <c:pt idx="120">
                  <c:v>01.05.2018</c:v>
                </c:pt>
                <c:pt idx="121">
                  <c:v>02.05.2018</c:v>
                </c:pt>
                <c:pt idx="122">
                  <c:v>03.05.2018</c:v>
                </c:pt>
                <c:pt idx="123">
                  <c:v>04.05.2018</c:v>
                </c:pt>
                <c:pt idx="124">
                  <c:v>05.05.2018</c:v>
                </c:pt>
                <c:pt idx="125">
                  <c:v>06.05.2018</c:v>
                </c:pt>
                <c:pt idx="126">
                  <c:v>07.05.2018</c:v>
                </c:pt>
                <c:pt idx="127">
                  <c:v>08.05.2018</c:v>
                </c:pt>
                <c:pt idx="128">
                  <c:v>09.05.2018</c:v>
                </c:pt>
                <c:pt idx="129">
                  <c:v>10.05.2018</c:v>
                </c:pt>
                <c:pt idx="130">
                  <c:v>11.05.2018</c:v>
                </c:pt>
                <c:pt idx="131">
                  <c:v>12.05.2018</c:v>
                </c:pt>
                <c:pt idx="132">
                  <c:v>13.05.2018</c:v>
                </c:pt>
                <c:pt idx="133">
                  <c:v>14.05.2018</c:v>
                </c:pt>
                <c:pt idx="134">
                  <c:v>15.05.2018</c:v>
                </c:pt>
                <c:pt idx="135">
                  <c:v>16.05.2018</c:v>
                </c:pt>
                <c:pt idx="136">
                  <c:v>17.05.2018</c:v>
                </c:pt>
                <c:pt idx="137">
                  <c:v>18.05.2018</c:v>
                </c:pt>
                <c:pt idx="138">
                  <c:v>19.05.2018</c:v>
                </c:pt>
                <c:pt idx="139">
                  <c:v>20.05.2018</c:v>
                </c:pt>
                <c:pt idx="140">
                  <c:v>21.05.2018</c:v>
                </c:pt>
                <c:pt idx="141">
                  <c:v>22.05.2018</c:v>
                </c:pt>
                <c:pt idx="142">
                  <c:v>23.05.2018</c:v>
                </c:pt>
                <c:pt idx="143">
                  <c:v>24.05.2018</c:v>
                </c:pt>
                <c:pt idx="144">
                  <c:v>25.05.2018</c:v>
                </c:pt>
                <c:pt idx="145">
                  <c:v>26.05.2018</c:v>
                </c:pt>
                <c:pt idx="146">
                  <c:v>27.05.2018</c:v>
                </c:pt>
                <c:pt idx="147">
                  <c:v>28.05.2018</c:v>
                </c:pt>
                <c:pt idx="148">
                  <c:v>29.05.2018</c:v>
                </c:pt>
                <c:pt idx="149">
                  <c:v>30.05.2018</c:v>
                </c:pt>
                <c:pt idx="150">
                  <c:v>31.05.2018</c:v>
                </c:pt>
                <c:pt idx="151">
                  <c:v>01.06.2018</c:v>
                </c:pt>
                <c:pt idx="152">
                  <c:v>02.06.2018</c:v>
                </c:pt>
                <c:pt idx="153">
                  <c:v>03.06.2018</c:v>
                </c:pt>
                <c:pt idx="154">
                  <c:v>04.06.2018</c:v>
                </c:pt>
                <c:pt idx="155">
                  <c:v>05.06.2018</c:v>
                </c:pt>
                <c:pt idx="156">
                  <c:v>06.06.2018</c:v>
                </c:pt>
                <c:pt idx="157">
                  <c:v>07.06.2018</c:v>
                </c:pt>
                <c:pt idx="158">
                  <c:v>08.06.2018</c:v>
                </c:pt>
                <c:pt idx="159">
                  <c:v>09.06.2018</c:v>
                </c:pt>
                <c:pt idx="160">
                  <c:v>10.06.2018</c:v>
                </c:pt>
                <c:pt idx="161">
                  <c:v>11.06.2018</c:v>
                </c:pt>
                <c:pt idx="162">
                  <c:v>12.06.2018</c:v>
                </c:pt>
                <c:pt idx="163">
                  <c:v>13.06.2018</c:v>
                </c:pt>
                <c:pt idx="164">
                  <c:v>14.06.2018</c:v>
                </c:pt>
                <c:pt idx="165">
                  <c:v>15.06.2018</c:v>
                </c:pt>
                <c:pt idx="166">
                  <c:v>16.06.2018</c:v>
                </c:pt>
                <c:pt idx="167">
                  <c:v>17.06.2018</c:v>
                </c:pt>
                <c:pt idx="168">
                  <c:v>18.06.2018</c:v>
                </c:pt>
                <c:pt idx="169">
                  <c:v>19.06.2018</c:v>
                </c:pt>
                <c:pt idx="170">
                  <c:v>20.06.2018</c:v>
                </c:pt>
                <c:pt idx="171">
                  <c:v>21.06.2018</c:v>
                </c:pt>
                <c:pt idx="172">
                  <c:v>22.06.2018</c:v>
                </c:pt>
                <c:pt idx="173">
                  <c:v>23.06.2018</c:v>
                </c:pt>
                <c:pt idx="174">
                  <c:v>24.06.2018</c:v>
                </c:pt>
                <c:pt idx="175">
                  <c:v>25.06.2018</c:v>
                </c:pt>
                <c:pt idx="176">
                  <c:v>26.06.2018</c:v>
                </c:pt>
                <c:pt idx="177">
                  <c:v>27.06.2018</c:v>
                </c:pt>
                <c:pt idx="178">
                  <c:v>28.06.2018</c:v>
                </c:pt>
                <c:pt idx="179">
                  <c:v>29.06.2018</c:v>
                </c:pt>
                <c:pt idx="180">
                  <c:v>30.06.2018</c:v>
                </c:pt>
                <c:pt idx="181">
                  <c:v>01.07.2018</c:v>
                </c:pt>
                <c:pt idx="182">
                  <c:v>02.07.2018</c:v>
                </c:pt>
                <c:pt idx="183">
                  <c:v>03.07.2018</c:v>
                </c:pt>
                <c:pt idx="184">
                  <c:v>04.07.2018</c:v>
                </c:pt>
                <c:pt idx="185">
                  <c:v>05.07.2018</c:v>
                </c:pt>
                <c:pt idx="186">
                  <c:v>06.07.2018</c:v>
                </c:pt>
                <c:pt idx="187">
                  <c:v>07.07.2018</c:v>
                </c:pt>
                <c:pt idx="188">
                  <c:v>08.07.2018</c:v>
                </c:pt>
                <c:pt idx="189">
                  <c:v>09.07.2018</c:v>
                </c:pt>
                <c:pt idx="190">
                  <c:v>10.07.2018</c:v>
                </c:pt>
                <c:pt idx="191">
                  <c:v>11.07.2018</c:v>
                </c:pt>
                <c:pt idx="192">
                  <c:v>12.07.2018</c:v>
                </c:pt>
                <c:pt idx="193">
                  <c:v>13.07.2018</c:v>
                </c:pt>
                <c:pt idx="194">
                  <c:v>14.07.2018</c:v>
                </c:pt>
                <c:pt idx="195">
                  <c:v>15.07.2018</c:v>
                </c:pt>
                <c:pt idx="196">
                  <c:v>16.07.2018</c:v>
                </c:pt>
                <c:pt idx="197">
                  <c:v>17.07.2018</c:v>
                </c:pt>
                <c:pt idx="198">
                  <c:v>18.07.2018</c:v>
                </c:pt>
                <c:pt idx="199">
                  <c:v>19.07.2018</c:v>
                </c:pt>
                <c:pt idx="200">
                  <c:v>20.07.2018</c:v>
                </c:pt>
                <c:pt idx="201">
                  <c:v>21.07.2018</c:v>
                </c:pt>
                <c:pt idx="202">
                  <c:v>22.07.2018</c:v>
                </c:pt>
                <c:pt idx="203">
                  <c:v>23.07.2018</c:v>
                </c:pt>
                <c:pt idx="204">
                  <c:v>24.07.2018</c:v>
                </c:pt>
                <c:pt idx="205">
                  <c:v>25.07.2018</c:v>
                </c:pt>
                <c:pt idx="206">
                  <c:v>26.07.2018</c:v>
                </c:pt>
                <c:pt idx="207">
                  <c:v>27.07.2018</c:v>
                </c:pt>
                <c:pt idx="208">
                  <c:v>28.07.2018</c:v>
                </c:pt>
                <c:pt idx="209">
                  <c:v>29.07.2018</c:v>
                </c:pt>
                <c:pt idx="210">
                  <c:v>30.07.2018</c:v>
                </c:pt>
                <c:pt idx="211">
                  <c:v>31.07.2018</c:v>
                </c:pt>
                <c:pt idx="212">
                  <c:v>01.08.2018</c:v>
                </c:pt>
                <c:pt idx="213">
                  <c:v>02.08.2018</c:v>
                </c:pt>
                <c:pt idx="214">
                  <c:v>03.08.2018</c:v>
                </c:pt>
                <c:pt idx="215">
                  <c:v>04.08.2018</c:v>
                </c:pt>
                <c:pt idx="216">
                  <c:v>05.08.2018</c:v>
                </c:pt>
                <c:pt idx="217">
                  <c:v>06.08.2018</c:v>
                </c:pt>
                <c:pt idx="218">
                  <c:v>07.08.2018</c:v>
                </c:pt>
                <c:pt idx="219">
                  <c:v>08.08.2018</c:v>
                </c:pt>
                <c:pt idx="220">
                  <c:v>09.08.2018</c:v>
                </c:pt>
                <c:pt idx="221">
                  <c:v>10.08.2018</c:v>
                </c:pt>
                <c:pt idx="222">
                  <c:v>11.08.2018</c:v>
                </c:pt>
                <c:pt idx="223">
                  <c:v>12.08.2018</c:v>
                </c:pt>
                <c:pt idx="224">
                  <c:v>13.08.2018</c:v>
                </c:pt>
                <c:pt idx="225">
                  <c:v>14.08.2018</c:v>
                </c:pt>
                <c:pt idx="226">
                  <c:v>15.08.2018</c:v>
                </c:pt>
                <c:pt idx="227">
                  <c:v>16.08.2018</c:v>
                </c:pt>
                <c:pt idx="228">
                  <c:v>17.08.2018</c:v>
                </c:pt>
                <c:pt idx="229">
                  <c:v>18.08.2018</c:v>
                </c:pt>
                <c:pt idx="230">
                  <c:v>19.08.2018</c:v>
                </c:pt>
                <c:pt idx="231">
                  <c:v>20.08.2018</c:v>
                </c:pt>
                <c:pt idx="232">
                  <c:v>21.08.2018</c:v>
                </c:pt>
                <c:pt idx="233">
                  <c:v>22.08.2018</c:v>
                </c:pt>
                <c:pt idx="234">
                  <c:v>23.08.2018</c:v>
                </c:pt>
                <c:pt idx="235">
                  <c:v>24.08.2018</c:v>
                </c:pt>
                <c:pt idx="236">
                  <c:v>25.08.2018</c:v>
                </c:pt>
                <c:pt idx="237">
                  <c:v>26.08.2018</c:v>
                </c:pt>
                <c:pt idx="238">
                  <c:v>27.08.2018</c:v>
                </c:pt>
                <c:pt idx="239">
                  <c:v>28.08.2018</c:v>
                </c:pt>
                <c:pt idx="240">
                  <c:v>29.08.2018</c:v>
                </c:pt>
                <c:pt idx="241">
                  <c:v>30.08.2018</c:v>
                </c:pt>
                <c:pt idx="242">
                  <c:v>31.08.2018</c:v>
                </c:pt>
                <c:pt idx="243">
                  <c:v>01.09.2018</c:v>
                </c:pt>
                <c:pt idx="244">
                  <c:v>02.09.2018</c:v>
                </c:pt>
                <c:pt idx="245">
                  <c:v>03.09.2018</c:v>
                </c:pt>
                <c:pt idx="246">
                  <c:v>04.09.2018</c:v>
                </c:pt>
                <c:pt idx="247">
                  <c:v>05.09.2018</c:v>
                </c:pt>
                <c:pt idx="248">
                  <c:v>06.09.2018</c:v>
                </c:pt>
                <c:pt idx="249">
                  <c:v>07.09.2018</c:v>
                </c:pt>
                <c:pt idx="250">
                  <c:v>08.09.2018</c:v>
                </c:pt>
                <c:pt idx="251">
                  <c:v>09.09.2018</c:v>
                </c:pt>
                <c:pt idx="252">
                  <c:v>10.09.2018</c:v>
                </c:pt>
                <c:pt idx="253">
                  <c:v>11.09.2018</c:v>
                </c:pt>
                <c:pt idx="254">
                  <c:v>12.09.2018</c:v>
                </c:pt>
                <c:pt idx="255">
                  <c:v>13.09.2018</c:v>
                </c:pt>
                <c:pt idx="256">
                  <c:v>14.09.2018</c:v>
                </c:pt>
                <c:pt idx="257">
                  <c:v>15.09.2018</c:v>
                </c:pt>
                <c:pt idx="258">
                  <c:v>16.09.2018</c:v>
                </c:pt>
                <c:pt idx="259">
                  <c:v>17.09.2018</c:v>
                </c:pt>
                <c:pt idx="260">
                  <c:v>18.09.2018</c:v>
                </c:pt>
                <c:pt idx="261">
                  <c:v>19.09.2018</c:v>
                </c:pt>
                <c:pt idx="262">
                  <c:v>20.09.2018</c:v>
                </c:pt>
                <c:pt idx="263">
                  <c:v>21.09.2018</c:v>
                </c:pt>
                <c:pt idx="264">
                  <c:v>22.09.2018</c:v>
                </c:pt>
                <c:pt idx="265">
                  <c:v>23.09.2018</c:v>
                </c:pt>
                <c:pt idx="266">
                  <c:v>24.09.2018</c:v>
                </c:pt>
                <c:pt idx="267">
                  <c:v>25.09.2018</c:v>
                </c:pt>
                <c:pt idx="268">
                  <c:v>26.09.2018</c:v>
                </c:pt>
                <c:pt idx="269">
                  <c:v>27.09.2018</c:v>
                </c:pt>
                <c:pt idx="270">
                  <c:v>28.09.2018</c:v>
                </c:pt>
                <c:pt idx="271">
                  <c:v>29.09.2018</c:v>
                </c:pt>
                <c:pt idx="272">
                  <c:v>30.09.2018</c:v>
                </c:pt>
                <c:pt idx="273">
                  <c:v>01.10.2018</c:v>
                </c:pt>
                <c:pt idx="274">
                  <c:v>02.10.2018</c:v>
                </c:pt>
                <c:pt idx="275">
                  <c:v>03.10.2018</c:v>
                </c:pt>
                <c:pt idx="276">
                  <c:v>04.10.2018</c:v>
                </c:pt>
                <c:pt idx="277">
                  <c:v>05.10.2018</c:v>
                </c:pt>
                <c:pt idx="278">
                  <c:v>06.10.2018</c:v>
                </c:pt>
                <c:pt idx="279">
                  <c:v>07.10.2018</c:v>
                </c:pt>
                <c:pt idx="280">
                  <c:v>08.10.2018</c:v>
                </c:pt>
                <c:pt idx="281">
                  <c:v>09.10.2018</c:v>
                </c:pt>
                <c:pt idx="282">
                  <c:v>10.10.2018</c:v>
                </c:pt>
                <c:pt idx="283">
                  <c:v>11.10.2018</c:v>
                </c:pt>
                <c:pt idx="284">
                  <c:v>12.10.2018</c:v>
                </c:pt>
                <c:pt idx="285">
                  <c:v>13.10.2018</c:v>
                </c:pt>
                <c:pt idx="286">
                  <c:v>14.10.2018</c:v>
                </c:pt>
                <c:pt idx="287">
                  <c:v>15.10.2018</c:v>
                </c:pt>
                <c:pt idx="288">
                  <c:v>16.10.2018</c:v>
                </c:pt>
                <c:pt idx="289">
                  <c:v>17.10.2018</c:v>
                </c:pt>
                <c:pt idx="290">
                  <c:v>18.10.2018</c:v>
                </c:pt>
                <c:pt idx="291">
                  <c:v>19.10.2018</c:v>
                </c:pt>
                <c:pt idx="292">
                  <c:v>20.10.2018</c:v>
                </c:pt>
                <c:pt idx="293">
                  <c:v>21.10.2018</c:v>
                </c:pt>
                <c:pt idx="294">
                  <c:v>22.10.2018</c:v>
                </c:pt>
                <c:pt idx="295">
                  <c:v>23.10.2018</c:v>
                </c:pt>
                <c:pt idx="296">
                  <c:v>24.10.2018</c:v>
                </c:pt>
                <c:pt idx="297">
                  <c:v>25.10.2018</c:v>
                </c:pt>
                <c:pt idx="298">
                  <c:v>26.10.2018</c:v>
                </c:pt>
                <c:pt idx="299">
                  <c:v>27.10.2018</c:v>
                </c:pt>
                <c:pt idx="300">
                  <c:v>28.10.2018</c:v>
                </c:pt>
                <c:pt idx="301">
                  <c:v>29.10.2018</c:v>
                </c:pt>
                <c:pt idx="302">
                  <c:v>30.10.2018</c:v>
                </c:pt>
                <c:pt idx="303">
                  <c:v>31.10.2018</c:v>
                </c:pt>
                <c:pt idx="304">
                  <c:v>01.11.2018</c:v>
                </c:pt>
                <c:pt idx="305">
                  <c:v>02.11.2018</c:v>
                </c:pt>
                <c:pt idx="306">
                  <c:v>03.11.2018</c:v>
                </c:pt>
                <c:pt idx="307">
                  <c:v>04.11.2018</c:v>
                </c:pt>
                <c:pt idx="308">
                  <c:v>05.11.2018</c:v>
                </c:pt>
                <c:pt idx="309">
                  <c:v>06.11.2018</c:v>
                </c:pt>
                <c:pt idx="310">
                  <c:v>07.11.2018</c:v>
                </c:pt>
                <c:pt idx="311">
                  <c:v>08.11.2018</c:v>
                </c:pt>
                <c:pt idx="312">
                  <c:v>09.11.2018</c:v>
                </c:pt>
                <c:pt idx="313">
                  <c:v>10.11.2018</c:v>
                </c:pt>
                <c:pt idx="314">
                  <c:v>11.11.2018</c:v>
                </c:pt>
                <c:pt idx="315">
                  <c:v>12.11.2018</c:v>
                </c:pt>
                <c:pt idx="316">
                  <c:v>13.11.2018</c:v>
                </c:pt>
                <c:pt idx="317">
                  <c:v>14.11.2018</c:v>
                </c:pt>
                <c:pt idx="318">
                  <c:v>15.11.2018</c:v>
                </c:pt>
                <c:pt idx="319">
                  <c:v>16.11.2018</c:v>
                </c:pt>
                <c:pt idx="320">
                  <c:v>17.11.2018</c:v>
                </c:pt>
                <c:pt idx="321">
                  <c:v>18.11.2018</c:v>
                </c:pt>
                <c:pt idx="322">
                  <c:v>19.11.2018</c:v>
                </c:pt>
                <c:pt idx="323">
                  <c:v>20.11.2018</c:v>
                </c:pt>
                <c:pt idx="324">
                  <c:v>21.11.2018</c:v>
                </c:pt>
                <c:pt idx="325">
                  <c:v>22.11.2018</c:v>
                </c:pt>
                <c:pt idx="326">
                  <c:v>23.11.2018</c:v>
                </c:pt>
                <c:pt idx="327">
                  <c:v>24.11.2018</c:v>
                </c:pt>
                <c:pt idx="328">
                  <c:v>25.11.2018</c:v>
                </c:pt>
                <c:pt idx="329">
                  <c:v>26.11.2018</c:v>
                </c:pt>
                <c:pt idx="330">
                  <c:v>27.11.2018</c:v>
                </c:pt>
                <c:pt idx="331">
                  <c:v>28.11.2018</c:v>
                </c:pt>
                <c:pt idx="332">
                  <c:v>29.11.2018</c:v>
                </c:pt>
                <c:pt idx="333">
                  <c:v>30.11.2018</c:v>
                </c:pt>
                <c:pt idx="334">
                  <c:v>01.12.2018</c:v>
                </c:pt>
                <c:pt idx="335">
                  <c:v>02.12.2018</c:v>
                </c:pt>
                <c:pt idx="336">
                  <c:v>03.12.2018</c:v>
                </c:pt>
                <c:pt idx="337">
                  <c:v>04.12.2018</c:v>
                </c:pt>
                <c:pt idx="338">
                  <c:v>05.12.2018</c:v>
                </c:pt>
                <c:pt idx="339">
                  <c:v>06.12.2018</c:v>
                </c:pt>
                <c:pt idx="340">
                  <c:v>07.12.2018</c:v>
                </c:pt>
                <c:pt idx="341">
                  <c:v>08.12.2018</c:v>
                </c:pt>
                <c:pt idx="342">
                  <c:v>09.12.2018</c:v>
                </c:pt>
                <c:pt idx="343">
                  <c:v>10.12.2018</c:v>
                </c:pt>
                <c:pt idx="344">
                  <c:v>11.12.2018</c:v>
                </c:pt>
                <c:pt idx="345">
                  <c:v>12.12.2018</c:v>
                </c:pt>
                <c:pt idx="346">
                  <c:v>13.12.2018</c:v>
                </c:pt>
                <c:pt idx="347">
                  <c:v>14.12.2018</c:v>
                </c:pt>
                <c:pt idx="348">
                  <c:v>15.12.2018</c:v>
                </c:pt>
                <c:pt idx="349">
                  <c:v>16.12.2018</c:v>
                </c:pt>
                <c:pt idx="350">
                  <c:v>17.12.2018</c:v>
                </c:pt>
                <c:pt idx="351">
                  <c:v>18.12.2018</c:v>
                </c:pt>
                <c:pt idx="352">
                  <c:v>19.12.2018</c:v>
                </c:pt>
                <c:pt idx="353">
                  <c:v>20.12.2018</c:v>
                </c:pt>
                <c:pt idx="354">
                  <c:v>21.12.2018</c:v>
                </c:pt>
                <c:pt idx="355">
                  <c:v>22.12.2018</c:v>
                </c:pt>
                <c:pt idx="356">
                  <c:v>23.12.2018</c:v>
                </c:pt>
                <c:pt idx="357">
                  <c:v>24.12.2018</c:v>
                </c:pt>
                <c:pt idx="358">
                  <c:v>25.12.2018</c:v>
                </c:pt>
                <c:pt idx="359">
                  <c:v>26.12.2018</c:v>
                </c:pt>
                <c:pt idx="360">
                  <c:v>27.12.2018</c:v>
                </c:pt>
                <c:pt idx="361">
                  <c:v>28.12.2018</c:v>
                </c:pt>
                <c:pt idx="362">
                  <c:v>29.12.2018</c:v>
                </c:pt>
                <c:pt idx="363">
                  <c:v>30.12.2018</c:v>
                </c:pt>
                <c:pt idx="364">
                  <c:v>31.12.2018</c:v>
                </c:pt>
                <c:pt idx="365">
                  <c:v>01.01.2019</c:v>
                </c:pt>
                <c:pt idx="366">
                  <c:v>02.01.2019</c:v>
                </c:pt>
                <c:pt idx="367">
                  <c:v>03.01.2019</c:v>
                </c:pt>
                <c:pt idx="368">
                  <c:v>04.01.2019</c:v>
                </c:pt>
                <c:pt idx="369">
                  <c:v>05.01.2019</c:v>
                </c:pt>
                <c:pt idx="370">
                  <c:v>06.01.2019</c:v>
                </c:pt>
                <c:pt idx="371">
                  <c:v>07.01.2019</c:v>
                </c:pt>
                <c:pt idx="372">
                  <c:v>08.01.2019</c:v>
                </c:pt>
                <c:pt idx="373">
                  <c:v>09.01.2019</c:v>
                </c:pt>
                <c:pt idx="374">
                  <c:v>10.01.2019</c:v>
                </c:pt>
                <c:pt idx="375">
                  <c:v>11.01.2019</c:v>
                </c:pt>
                <c:pt idx="376">
                  <c:v>12.01.2019</c:v>
                </c:pt>
                <c:pt idx="377">
                  <c:v>13.01.2019</c:v>
                </c:pt>
                <c:pt idx="378">
                  <c:v>14.01.2019</c:v>
                </c:pt>
                <c:pt idx="379">
                  <c:v>15.01.2019</c:v>
                </c:pt>
                <c:pt idx="380">
                  <c:v>16.01.2019</c:v>
                </c:pt>
                <c:pt idx="381">
                  <c:v>17.01.2019</c:v>
                </c:pt>
                <c:pt idx="382">
                  <c:v>18.01.2019</c:v>
                </c:pt>
                <c:pt idx="383">
                  <c:v>19.01.2019</c:v>
                </c:pt>
                <c:pt idx="384">
                  <c:v>20.01.2019</c:v>
                </c:pt>
                <c:pt idx="385">
                  <c:v>21.01.2019</c:v>
                </c:pt>
                <c:pt idx="386">
                  <c:v>22.01.2019</c:v>
                </c:pt>
                <c:pt idx="387">
                  <c:v>23.01.2019</c:v>
                </c:pt>
                <c:pt idx="388">
                  <c:v>24.01.2019</c:v>
                </c:pt>
                <c:pt idx="389">
                  <c:v>25.01.2019</c:v>
                </c:pt>
                <c:pt idx="390">
                  <c:v>26.01.2019</c:v>
                </c:pt>
                <c:pt idx="391">
                  <c:v>27.01.2019</c:v>
                </c:pt>
                <c:pt idx="392">
                  <c:v>28.01.2019</c:v>
                </c:pt>
                <c:pt idx="393">
                  <c:v>29.01.2019</c:v>
                </c:pt>
                <c:pt idx="394">
                  <c:v>30.01.2019</c:v>
                </c:pt>
                <c:pt idx="395">
                  <c:v>31.01.2019</c:v>
                </c:pt>
              </c:strCache>
            </c:strRef>
          </c:cat>
          <c:val>
            <c:numRef>
              <c:f>Sheet1!$B$2:$B$397</c:f>
              <c:numCache>
                <c:formatCode>General</c:formatCode>
                <c:ptCount val="396"/>
                <c:pt idx="0">
                  <c:v>8775</c:v>
                </c:pt>
                <c:pt idx="1">
                  <c:v>8828</c:v>
                </c:pt>
                <c:pt idx="2">
                  <c:v>8882</c:v>
                </c:pt>
                <c:pt idx="3">
                  <c:v>8937</c:v>
                </c:pt>
                <c:pt idx="4">
                  <c:v>9019</c:v>
                </c:pt>
                <c:pt idx="5">
                  <c:v>9155</c:v>
                </c:pt>
                <c:pt idx="6">
                  <c:v>9317</c:v>
                </c:pt>
                <c:pt idx="7">
                  <c:v>9394</c:v>
                </c:pt>
                <c:pt idx="8">
                  <c:v>9659</c:v>
                </c:pt>
                <c:pt idx="9">
                  <c:v>10243</c:v>
                </c:pt>
                <c:pt idx="10">
                  <c:v>10509</c:v>
                </c:pt>
                <c:pt idx="11">
                  <c:v>10631</c:v>
                </c:pt>
                <c:pt idx="12">
                  <c:v>10695</c:v>
                </c:pt>
                <c:pt idx="13">
                  <c:v>10743</c:v>
                </c:pt>
                <c:pt idx="14">
                  <c:v>10787</c:v>
                </c:pt>
                <c:pt idx="15">
                  <c:v>10847</c:v>
                </c:pt>
                <c:pt idx="16">
                  <c:v>11437</c:v>
                </c:pt>
                <c:pt idx="17">
                  <c:v>11543</c:v>
                </c:pt>
                <c:pt idx="18">
                  <c:v>11608</c:v>
                </c:pt>
                <c:pt idx="19">
                  <c:v>11830</c:v>
                </c:pt>
                <c:pt idx="20">
                  <c:v>11989</c:v>
                </c:pt>
                <c:pt idx="21">
                  <c:v>12141</c:v>
                </c:pt>
                <c:pt idx="22">
                  <c:v>12316</c:v>
                </c:pt>
                <c:pt idx="23">
                  <c:v>12470</c:v>
                </c:pt>
                <c:pt idx="24">
                  <c:v>12624</c:v>
                </c:pt>
                <c:pt idx="25">
                  <c:v>12702</c:v>
                </c:pt>
                <c:pt idx="26">
                  <c:v>12822</c:v>
                </c:pt>
                <c:pt idx="27">
                  <c:v>12965</c:v>
                </c:pt>
                <c:pt idx="28">
                  <c:v>13043</c:v>
                </c:pt>
                <c:pt idx="29">
                  <c:v>13172</c:v>
                </c:pt>
                <c:pt idx="30">
                  <c:v>13267</c:v>
                </c:pt>
                <c:pt idx="31">
                  <c:v>13303</c:v>
                </c:pt>
                <c:pt idx="32">
                  <c:v>13331</c:v>
                </c:pt>
                <c:pt idx="33">
                  <c:v>13364</c:v>
                </c:pt>
                <c:pt idx="34">
                  <c:v>13391</c:v>
                </c:pt>
                <c:pt idx="35">
                  <c:v>13406</c:v>
                </c:pt>
                <c:pt idx="36">
                  <c:v>13425</c:v>
                </c:pt>
                <c:pt idx="37">
                  <c:v>13447</c:v>
                </c:pt>
                <c:pt idx="38">
                  <c:v>13469</c:v>
                </c:pt>
                <c:pt idx="39">
                  <c:v>13482</c:v>
                </c:pt>
                <c:pt idx="40">
                  <c:v>13503</c:v>
                </c:pt>
                <c:pt idx="41">
                  <c:v>13537</c:v>
                </c:pt>
                <c:pt idx="42">
                  <c:v>13543</c:v>
                </c:pt>
                <c:pt idx="43">
                  <c:v>13544</c:v>
                </c:pt>
                <c:pt idx="44">
                  <c:v>13562</c:v>
                </c:pt>
                <c:pt idx="45">
                  <c:v>13570</c:v>
                </c:pt>
                <c:pt idx="46">
                  <c:v>13594</c:v>
                </c:pt>
                <c:pt idx="47">
                  <c:v>13627</c:v>
                </c:pt>
                <c:pt idx="48">
                  <c:v>13651</c:v>
                </c:pt>
                <c:pt idx="49">
                  <c:v>13676</c:v>
                </c:pt>
                <c:pt idx="50">
                  <c:v>13709</c:v>
                </c:pt>
                <c:pt idx="51">
                  <c:v>13738</c:v>
                </c:pt>
                <c:pt idx="52">
                  <c:v>13753</c:v>
                </c:pt>
                <c:pt idx="53">
                  <c:v>13768</c:v>
                </c:pt>
                <c:pt idx="54">
                  <c:v>13792</c:v>
                </c:pt>
                <c:pt idx="55">
                  <c:v>13811</c:v>
                </c:pt>
                <c:pt idx="56">
                  <c:v>13822</c:v>
                </c:pt>
                <c:pt idx="57">
                  <c:v>13832</c:v>
                </c:pt>
                <c:pt idx="58">
                  <c:v>13841</c:v>
                </c:pt>
                <c:pt idx="59">
                  <c:v>13852</c:v>
                </c:pt>
                <c:pt idx="60">
                  <c:v>13858</c:v>
                </c:pt>
                <c:pt idx="61">
                  <c:v>13866</c:v>
                </c:pt>
                <c:pt idx="62">
                  <c:v>13885</c:v>
                </c:pt>
                <c:pt idx="63">
                  <c:v>13888</c:v>
                </c:pt>
                <c:pt idx="64">
                  <c:v>13893</c:v>
                </c:pt>
                <c:pt idx="65">
                  <c:v>14028</c:v>
                </c:pt>
                <c:pt idx="66">
                  <c:v>14056</c:v>
                </c:pt>
                <c:pt idx="67">
                  <c:v>14077</c:v>
                </c:pt>
                <c:pt idx="68">
                  <c:v>14099</c:v>
                </c:pt>
                <c:pt idx="69">
                  <c:v>14113</c:v>
                </c:pt>
                <c:pt idx="70">
                  <c:v>14117</c:v>
                </c:pt>
                <c:pt idx="71">
                  <c:v>14122</c:v>
                </c:pt>
                <c:pt idx="72">
                  <c:v>14143</c:v>
                </c:pt>
                <c:pt idx="73">
                  <c:v>14155</c:v>
                </c:pt>
                <c:pt idx="74">
                  <c:v>14273</c:v>
                </c:pt>
                <c:pt idx="75">
                  <c:v>14292</c:v>
                </c:pt>
                <c:pt idx="76">
                  <c:v>14321</c:v>
                </c:pt>
                <c:pt idx="77">
                  <c:v>14356</c:v>
                </c:pt>
                <c:pt idx="78">
                  <c:v>14373</c:v>
                </c:pt>
                <c:pt idx="79">
                  <c:v>14390</c:v>
                </c:pt>
                <c:pt idx="80">
                  <c:v>14395</c:v>
                </c:pt>
                <c:pt idx="81">
                  <c:v>14404</c:v>
                </c:pt>
                <c:pt idx="82">
                  <c:v>14409</c:v>
                </c:pt>
                <c:pt idx="83">
                  <c:v>14423</c:v>
                </c:pt>
                <c:pt idx="84">
                  <c:v>14439</c:v>
                </c:pt>
                <c:pt idx="85">
                  <c:v>14452</c:v>
                </c:pt>
                <c:pt idx="86">
                  <c:v>14454</c:v>
                </c:pt>
                <c:pt idx="87">
                  <c:v>14458</c:v>
                </c:pt>
                <c:pt idx="88">
                  <c:v>14512</c:v>
                </c:pt>
                <c:pt idx="89">
                  <c:v>14579</c:v>
                </c:pt>
                <c:pt idx="90">
                  <c:v>14617</c:v>
                </c:pt>
                <c:pt idx="91">
                  <c:v>15100</c:v>
                </c:pt>
                <c:pt idx="92">
                  <c:v>15275</c:v>
                </c:pt>
                <c:pt idx="93">
                  <c:v>15332</c:v>
                </c:pt>
                <c:pt idx="94">
                  <c:v>15389</c:v>
                </c:pt>
                <c:pt idx="95">
                  <c:v>15400</c:v>
                </c:pt>
                <c:pt idx="96">
                  <c:v>15413</c:v>
                </c:pt>
                <c:pt idx="97">
                  <c:v>15432</c:v>
                </c:pt>
                <c:pt idx="98">
                  <c:v>15457</c:v>
                </c:pt>
                <c:pt idx="99">
                  <c:v>15494</c:v>
                </c:pt>
                <c:pt idx="100">
                  <c:v>15521</c:v>
                </c:pt>
                <c:pt idx="101">
                  <c:v>15544</c:v>
                </c:pt>
                <c:pt idx="102">
                  <c:v>15553</c:v>
                </c:pt>
                <c:pt idx="103">
                  <c:v>15566</c:v>
                </c:pt>
                <c:pt idx="104">
                  <c:v>15594</c:v>
                </c:pt>
                <c:pt idx="105">
                  <c:v>15610</c:v>
                </c:pt>
                <c:pt idx="106">
                  <c:v>15665</c:v>
                </c:pt>
                <c:pt idx="107">
                  <c:v>15684</c:v>
                </c:pt>
                <c:pt idx="108">
                  <c:v>15688</c:v>
                </c:pt>
                <c:pt idx="109">
                  <c:v>15693</c:v>
                </c:pt>
                <c:pt idx="110">
                  <c:v>15698</c:v>
                </c:pt>
                <c:pt idx="111">
                  <c:v>15706</c:v>
                </c:pt>
                <c:pt idx="112">
                  <c:v>15713</c:v>
                </c:pt>
                <c:pt idx="113">
                  <c:v>15725</c:v>
                </c:pt>
                <c:pt idx="114">
                  <c:v>15725</c:v>
                </c:pt>
                <c:pt idx="115">
                  <c:v>15732</c:v>
                </c:pt>
                <c:pt idx="116">
                  <c:v>15745</c:v>
                </c:pt>
                <c:pt idx="117">
                  <c:v>15756</c:v>
                </c:pt>
                <c:pt idx="118">
                  <c:v>15768</c:v>
                </c:pt>
                <c:pt idx="119">
                  <c:v>15773</c:v>
                </c:pt>
                <c:pt idx="120">
                  <c:v>15782</c:v>
                </c:pt>
                <c:pt idx="121">
                  <c:v>15785</c:v>
                </c:pt>
                <c:pt idx="122">
                  <c:v>15798</c:v>
                </c:pt>
                <c:pt idx="123">
                  <c:v>15800</c:v>
                </c:pt>
                <c:pt idx="124">
                  <c:v>15810</c:v>
                </c:pt>
                <c:pt idx="125">
                  <c:v>15856</c:v>
                </c:pt>
                <c:pt idx="126">
                  <c:v>15910</c:v>
                </c:pt>
                <c:pt idx="127">
                  <c:v>15957</c:v>
                </c:pt>
                <c:pt idx="128">
                  <c:v>15995</c:v>
                </c:pt>
                <c:pt idx="129">
                  <c:v>16027</c:v>
                </c:pt>
                <c:pt idx="130">
                  <c:v>16039</c:v>
                </c:pt>
                <c:pt idx="131">
                  <c:v>16089</c:v>
                </c:pt>
                <c:pt idx="132">
                  <c:v>16172</c:v>
                </c:pt>
                <c:pt idx="133">
                  <c:v>16201</c:v>
                </c:pt>
                <c:pt idx="134">
                  <c:v>16226</c:v>
                </c:pt>
                <c:pt idx="135">
                  <c:v>16243</c:v>
                </c:pt>
                <c:pt idx="136">
                  <c:v>16246</c:v>
                </c:pt>
                <c:pt idx="137">
                  <c:v>16246</c:v>
                </c:pt>
                <c:pt idx="138">
                  <c:v>16262</c:v>
                </c:pt>
                <c:pt idx="139">
                  <c:v>16284</c:v>
                </c:pt>
                <c:pt idx="140">
                  <c:v>16301</c:v>
                </c:pt>
                <c:pt idx="141">
                  <c:v>16318</c:v>
                </c:pt>
                <c:pt idx="142">
                  <c:v>16386</c:v>
                </c:pt>
                <c:pt idx="143">
                  <c:v>16420</c:v>
                </c:pt>
                <c:pt idx="144">
                  <c:v>16469</c:v>
                </c:pt>
                <c:pt idx="145">
                  <c:v>16491</c:v>
                </c:pt>
                <c:pt idx="146">
                  <c:v>16532</c:v>
                </c:pt>
                <c:pt idx="147">
                  <c:v>16556</c:v>
                </c:pt>
                <c:pt idx="148">
                  <c:v>16580</c:v>
                </c:pt>
                <c:pt idx="149">
                  <c:v>16594</c:v>
                </c:pt>
                <c:pt idx="150">
                  <c:v>16604</c:v>
                </c:pt>
                <c:pt idx="151">
                  <c:v>16615</c:v>
                </c:pt>
                <c:pt idx="152">
                  <c:v>16626</c:v>
                </c:pt>
                <c:pt idx="153">
                  <c:v>16628</c:v>
                </c:pt>
                <c:pt idx="154">
                  <c:v>16628</c:v>
                </c:pt>
                <c:pt idx="155">
                  <c:v>16628</c:v>
                </c:pt>
                <c:pt idx="156">
                  <c:v>16634</c:v>
                </c:pt>
                <c:pt idx="157">
                  <c:v>16637</c:v>
                </c:pt>
                <c:pt idx="158">
                  <c:v>16640</c:v>
                </c:pt>
                <c:pt idx="159">
                  <c:v>16642</c:v>
                </c:pt>
                <c:pt idx="160">
                  <c:v>16645</c:v>
                </c:pt>
                <c:pt idx="161">
                  <c:v>16649</c:v>
                </c:pt>
                <c:pt idx="162">
                  <c:v>16652</c:v>
                </c:pt>
                <c:pt idx="163">
                  <c:v>16655</c:v>
                </c:pt>
                <c:pt idx="164">
                  <c:v>16662</c:v>
                </c:pt>
                <c:pt idx="165">
                  <c:v>16672</c:v>
                </c:pt>
                <c:pt idx="166">
                  <c:v>16808</c:v>
                </c:pt>
                <c:pt idx="167">
                  <c:v>16841</c:v>
                </c:pt>
                <c:pt idx="168">
                  <c:v>16848</c:v>
                </c:pt>
                <c:pt idx="169">
                  <c:v>16849</c:v>
                </c:pt>
                <c:pt idx="170">
                  <c:v>16855</c:v>
                </c:pt>
                <c:pt idx="171">
                  <c:v>16854</c:v>
                </c:pt>
                <c:pt idx="172">
                  <c:v>16865</c:v>
                </c:pt>
                <c:pt idx="173">
                  <c:v>16872</c:v>
                </c:pt>
                <c:pt idx="174">
                  <c:v>16879</c:v>
                </c:pt>
                <c:pt idx="175">
                  <c:v>16881</c:v>
                </c:pt>
                <c:pt idx="176">
                  <c:v>16892</c:v>
                </c:pt>
                <c:pt idx="177">
                  <c:v>16895</c:v>
                </c:pt>
                <c:pt idx="178">
                  <c:v>16899</c:v>
                </c:pt>
                <c:pt idx="179">
                  <c:v>16902</c:v>
                </c:pt>
                <c:pt idx="180">
                  <c:v>16905</c:v>
                </c:pt>
                <c:pt idx="181">
                  <c:v>16910</c:v>
                </c:pt>
                <c:pt idx="182">
                  <c:v>16911</c:v>
                </c:pt>
                <c:pt idx="183">
                  <c:v>16911</c:v>
                </c:pt>
                <c:pt idx="184">
                  <c:v>16926</c:v>
                </c:pt>
                <c:pt idx="185">
                  <c:v>16943</c:v>
                </c:pt>
                <c:pt idx="186">
                  <c:v>16952</c:v>
                </c:pt>
                <c:pt idx="187">
                  <c:v>16961</c:v>
                </c:pt>
                <c:pt idx="188">
                  <c:v>16970</c:v>
                </c:pt>
                <c:pt idx="189">
                  <c:v>16974</c:v>
                </c:pt>
                <c:pt idx="190">
                  <c:v>16986</c:v>
                </c:pt>
                <c:pt idx="191">
                  <c:v>16991</c:v>
                </c:pt>
                <c:pt idx="192">
                  <c:v>16996</c:v>
                </c:pt>
                <c:pt idx="193">
                  <c:v>17001</c:v>
                </c:pt>
                <c:pt idx="194">
                  <c:v>17005</c:v>
                </c:pt>
                <c:pt idx="195">
                  <c:v>17085</c:v>
                </c:pt>
                <c:pt idx="196">
                  <c:v>17096</c:v>
                </c:pt>
                <c:pt idx="197">
                  <c:v>17100</c:v>
                </c:pt>
                <c:pt idx="198">
                  <c:v>17104</c:v>
                </c:pt>
                <c:pt idx="199">
                  <c:v>17106</c:v>
                </c:pt>
                <c:pt idx="200">
                  <c:v>17117</c:v>
                </c:pt>
                <c:pt idx="201">
                  <c:v>17123</c:v>
                </c:pt>
                <c:pt idx="202">
                  <c:v>17140</c:v>
                </c:pt>
                <c:pt idx="203">
                  <c:v>17157</c:v>
                </c:pt>
                <c:pt idx="204">
                  <c:v>17158</c:v>
                </c:pt>
                <c:pt idx="205">
                  <c:v>17161</c:v>
                </c:pt>
                <c:pt idx="206">
                  <c:v>17167</c:v>
                </c:pt>
                <c:pt idx="207">
                  <c:v>17175</c:v>
                </c:pt>
                <c:pt idx="208">
                  <c:v>17204</c:v>
                </c:pt>
                <c:pt idx="209">
                  <c:v>17214</c:v>
                </c:pt>
                <c:pt idx="210">
                  <c:v>17229</c:v>
                </c:pt>
                <c:pt idx="211">
                  <c:v>17240</c:v>
                </c:pt>
                <c:pt idx="212">
                  <c:v>17249</c:v>
                </c:pt>
                <c:pt idx="213">
                  <c:v>17269</c:v>
                </c:pt>
                <c:pt idx="214">
                  <c:v>17283</c:v>
                </c:pt>
                <c:pt idx="215">
                  <c:v>17309</c:v>
                </c:pt>
                <c:pt idx="216">
                  <c:v>17327</c:v>
                </c:pt>
                <c:pt idx="217">
                  <c:v>17346</c:v>
                </c:pt>
                <c:pt idx="218">
                  <c:v>17378</c:v>
                </c:pt>
                <c:pt idx="219">
                  <c:v>17398</c:v>
                </c:pt>
                <c:pt idx="220">
                  <c:v>17416</c:v>
                </c:pt>
                <c:pt idx="221">
                  <c:v>17426</c:v>
                </c:pt>
                <c:pt idx="222">
                  <c:v>17431</c:v>
                </c:pt>
                <c:pt idx="223">
                  <c:v>17450</c:v>
                </c:pt>
                <c:pt idx="224">
                  <c:v>17460</c:v>
                </c:pt>
                <c:pt idx="225">
                  <c:v>17476</c:v>
                </c:pt>
                <c:pt idx="226">
                  <c:v>17487</c:v>
                </c:pt>
                <c:pt idx="227">
                  <c:v>17522</c:v>
                </c:pt>
                <c:pt idx="228">
                  <c:v>17556</c:v>
                </c:pt>
                <c:pt idx="229">
                  <c:v>17588</c:v>
                </c:pt>
                <c:pt idx="230">
                  <c:v>17626</c:v>
                </c:pt>
                <c:pt idx="231">
                  <c:v>17649</c:v>
                </c:pt>
                <c:pt idx="232">
                  <c:v>17675</c:v>
                </c:pt>
                <c:pt idx="233">
                  <c:v>17686</c:v>
                </c:pt>
                <c:pt idx="234">
                  <c:v>17818</c:v>
                </c:pt>
                <c:pt idx="235">
                  <c:v>17896</c:v>
                </c:pt>
                <c:pt idx="236">
                  <c:v>17933</c:v>
                </c:pt>
                <c:pt idx="237">
                  <c:v>17992</c:v>
                </c:pt>
                <c:pt idx="238">
                  <c:v>18028</c:v>
                </c:pt>
                <c:pt idx="239">
                  <c:v>18070</c:v>
                </c:pt>
                <c:pt idx="240">
                  <c:v>18092</c:v>
                </c:pt>
                <c:pt idx="241">
                  <c:v>18114</c:v>
                </c:pt>
                <c:pt idx="242">
                  <c:v>18132</c:v>
                </c:pt>
                <c:pt idx="243">
                  <c:v>18160</c:v>
                </c:pt>
                <c:pt idx="244">
                  <c:v>18195</c:v>
                </c:pt>
                <c:pt idx="245">
                  <c:v>18218</c:v>
                </c:pt>
                <c:pt idx="246">
                  <c:v>18232</c:v>
                </c:pt>
                <c:pt idx="247">
                  <c:v>18252</c:v>
                </c:pt>
                <c:pt idx="248">
                  <c:v>18265</c:v>
                </c:pt>
                <c:pt idx="249">
                  <c:v>18282</c:v>
                </c:pt>
                <c:pt idx="250">
                  <c:v>18303</c:v>
                </c:pt>
                <c:pt idx="251">
                  <c:v>18347</c:v>
                </c:pt>
                <c:pt idx="252">
                  <c:v>18373</c:v>
                </c:pt>
                <c:pt idx="253">
                  <c:v>18382</c:v>
                </c:pt>
                <c:pt idx="254">
                  <c:v>18387</c:v>
                </c:pt>
                <c:pt idx="255">
                  <c:v>18445</c:v>
                </c:pt>
                <c:pt idx="256">
                  <c:v>18464</c:v>
                </c:pt>
                <c:pt idx="257">
                  <c:v>18475</c:v>
                </c:pt>
                <c:pt idx="258">
                  <c:v>18497</c:v>
                </c:pt>
                <c:pt idx="259">
                  <c:v>18508</c:v>
                </c:pt>
                <c:pt idx="260">
                  <c:v>18517</c:v>
                </c:pt>
                <c:pt idx="261">
                  <c:v>18531</c:v>
                </c:pt>
                <c:pt idx="262">
                  <c:v>18544</c:v>
                </c:pt>
                <c:pt idx="263">
                  <c:v>18558</c:v>
                </c:pt>
                <c:pt idx="264">
                  <c:v>18589</c:v>
                </c:pt>
                <c:pt idx="265">
                  <c:v>18614</c:v>
                </c:pt>
                <c:pt idx="266">
                  <c:v>18641</c:v>
                </c:pt>
                <c:pt idx="267">
                  <c:v>18662</c:v>
                </c:pt>
                <c:pt idx="268">
                  <c:v>18729</c:v>
                </c:pt>
                <c:pt idx="269">
                  <c:v>18748</c:v>
                </c:pt>
                <c:pt idx="270">
                  <c:v>18758</c:v>
                </c:pt>
                <c:pt idx="271">
                  <c:v>18773</c:v>
                </c:pt>
                <c:pt idx="272">
                  <c:v>18801</c:v>
                </c:pt>
                <c:pt idx="273">
                  <c:v>18837</c:v>
                </c:pt>
                <c:pt idx="274">
                  <c:v>18853</c:v>
                </c:pt>
                <c:pt idx="275">
                  <c:v>18889</c:v>
                </c:pt>
                <c:pt idx="276">
                  <c:v>18918</c:v>
                </c:pt>
                <c:pt idx="277">
                  <c:v>18938</c:v>
                </c:pt>
                <c:pt idx="278">
                  <c:v>19036</c:v>
                </c:pt>
                <c:pt idx="279">
                  <c:v>19128</c:v>
                </c:pt>
                <c:pt idx="280">
                  <c:v>19146</c:v>
                </c:pt>
                <c:pt idx="281">
                  <c:v>19205</c:v>
                </c:pt>
                <c:pt idx="282">
                  <c:v>19268</c:v>
                </c:pt>
                <c:pt idx="283">
                  <c:v>19309</c:v>
                </c:pt>
                <c:pt idx="284">
                  <c:v>19332</c:v>
                </c:pt>
                <c:pt idx="285">
                  <c:v>19347</c:v>
                </c:pt>
                <c:pt idx="286">
                  <c:v>19367</c:v>
                </c:pt>
                <c:pt idx="287">
                  <c:v>19370</c:v>
                </c:pt>
                <c:pt idx="288">
                  <c:v>19380</c:v>
                </c:pt>
                <c:pt idx="289">
                  <c:v>19430</c:v>
                </c:pt>
                <c:pt idx="290">
                  <c:v>19460</c:v>
                </c:pt>
                <c:pt idx="291">
                  <c:v>19477</c:v>
                </c:pt>
                <c:pt idx="292">
                  <c:v>19490</c:v>
                </c:pt>
                <c:pt idx="293">
                  <c:v>19517</c:v>
                </c:pt>
                <c:pt idx="294">
                  <c:v>19538</c:v>
                </c:pt>
                <c:pt idx="295">
                  <c:v>19549</c:v>
                </c:pt>
                <c:pt idx="296">
                  <c:v>19963</c:v>
                </c:pt>
                <c:pt idx="297">
                  <c:v>20038</c:v>
                </c:pt>
                <c:pt idx="298">
                  <c:v>20117</c:v>
                </c:pt>
                <c:pt idx="299">
                  <c:v>20151</c:v>
                </c:pt>
                <c:pt idx="300">
                  <c:v>20202</c:v>
                </c:pt>
                <c:pt idx="301">
                  <c:v>20224</c:v>
                </c:pt>
                <c:pt idx="302">
                  <c:v>20238</c:v>
                </c:pt>
                <c:pt idx="303">
                  <c:v>20308</c:v>
                </c:pt>
                <c:pt idx="304">
                  <c:v>20337</c:v>
                </c:pt>
                <c:pt idx="305">
                  <c:v>20358</c:v>
                </c:pt>
                <c:pt idx="306">
                  <c:v>20384</c:v>
                </c:pt>
                <c:pt idx="307">
                  <c:v>20418</c:v>
                </c:pt>
                <c:pt idx="308">
                  <c:v>20441</c:v>
                </c:pt>
                <c:pt idx="309">
                  <c:v>20473</c:v>
                </c:pt>
                <c:pt idx="310">
                  <c:v>20518</c:v>
                </c:pt>
                <c:pt idx="311">
                  <c:v>20600</c:v>
                </c:pt>
                <c:pt idx="312">
                  <c:v>20634</c:v>
                </c:pt>
                <c:pt idx="313">
                  <c:v>20701</c:v>
                </c:pt>
                <c:pt idx="314">
                  <c:v>20775</c:v>
                </c:pt>
                <c:pt idx="315">
                  <c:v>20975</c:v>
                </c:pt>
                <c:pt idx="316">
                  <c:v>21014</c:v>
                </c:pt>
                <c:pt idx="317">
                  <c:v>21034</c:v>
                </c:pt>
                <c:pt idx="318">
                  <c:v>21137</c:v>
                </c:pt>
                <c:pt idx="319">
                  <c:v>21309</c:v>
                </c:pt>
                <c:pt idx="320">
                  <c:v>21431</c:v>
                </c:pt>
                <c:pt idx="321">
                  <c:v>21546</c:v>
                </c:pt>
                <c:pt idx="322">
                  <c:v>21615</c:v>
                </c:pt>
                <c:pt idx="323">
                  <c:v>21653</c:v>
                </c:pt>
                <c:pt idx="324">
                  <c:v>21733</c:v>
                </c:pt>
                <c:pt idx="325">
                  <c:v>21779</c:v>
                </c:pt>
                <c:pt idx="326">
                  <c:v>21809</c:v>
                </c:pt>
                <c:pt idx="327">
                  <c:v>21876</c:v>
                </c:pt>
                <c:pt idx="328">
                  <c:v>22015</c:v>
                </c:pt>
                <c:pt idx="329">
                  <c:v>22081</c:v>
                </c:pt>
                <c:pt idx="330">
                  <c:v>22126</c:v>
                </c:pt>
                <c:pt idx="331">
                  <c:v>22161</c:v>
                </c:pt>
                <c:pt idx="332">
                  <c:v>22194</c:v>
                </c:pt>
                <c:pt idx="333">
                  <c:v>22236</c:v>
                </c:pt>
                <c:pt idx="334">
                  <c:v>22264</c:v>
                </c:pt>
                <c:pt idx="335">
                  <c:v>22298</c:v>
                </c:pt>
                <c:pt idx="336">
                  <c:v>22306</c:v>
                </c:pt>
                <c:pt idx="337">
                  <c:v>22311</c:v>
                </c:pt>
                <c:pt idx="338">
                  <c:v>22332</c:v>
                </c:pt>
                <c:pt idx="339">
                  <c:v>22335</c:v>
                </c:pt>
                <c:pt idx="340">
                  <c:v>22365</c:v>
                </c:pt>
                <c:pt idx="341">
                  <c:v>22392</c:v>
                </c:pt>
                <c:pt idx="342">
                  <c:v>22428</c:v>
                </c:pt>
                <c:pt idx="343">
                  <c:v>22445</c:v>
                </c:pt>
                <c:pt idx="344">
                  <c:v>22459</c:v>
                </c:pt>
                <c:pt idx="345">
                  <c:v>22466</c:v>
                </c:pt>
                <c:pt idx="346">
                  <c:v>22520</c:v>
                </c:pt>
                <c:pt idx="347">
                  <c:v>22572</c:v>
                </c:pt>
                <c:pt idx="348">
                  <c:v>22594</c:v>
                </c:pt>
                <c:pt idx="349">
                  <c:v>22618</c:v>
                </c:pt>
                <c:pt idx="350">
                  <c:v>22680</c:v>
                </c:pt>
                <c:pt idx="351">
                  <c:v>22707</c:v>
                </c:pt>
                <c:pt idx="352">
                  <c:v>22729</c:v>
                </c:pt>
                <c:pt idx="353">
                  <c:v>22746</c:v>
                </c:pt>
                <c:pt idx="354">
                  <c:v>22768</c:v>
                </c:pt>
                <c:pt idx="355">
                  <c:v>22818</c:v>
                </c:pt>
                <c:pt idx="356">
                  <c:v>22840</c:v>
                </c:pt>
                <c:pt idx="357">
                  <c:v>22857</c:v>
                </c:pt>
                <c:pt idx="358">
                  <c:v>22870</c:v>
                </c:pt>
                <c:pt idx="359">
                  <c:v>22888</c:v>
                </c:pt>
                <c:pt idx="360">
                  <c:v>22930</c:v>
                </c:pt>
                <c:pt idx="361">
                  <c:v>22983</c:v>
                </c:pt>
                <c:pt idx="362">
                  <c:v>23009</c:v>
                </c:pt>
                <c:pt idx="363">
                  <c:v>23032</c:v>
                </c:pt>
                <c:pt idx="364">
                  <c:v>23058</c:v>
                </c:pt>
                <c:pt idx="365">
                  <c:v>23078</c:v>
                </c:pt>
                <c:pt idx="366">
                  <c:v>23094</c:v>
                </c:pt>
                <c:pt idx="367">
                  <c:v>23111</c:v>
                </c:pt>
                <c:pt idx="368">
                  <c:v>23121</c:v>
                </c:pt>
                <c:pt idx="369">
                  <c:v>23133</c:v>
                </c:pt>
                <c:pt idx="370">
                  <c:v>23155</c:v>
                </c:pt>
                <c:pt idx="371">
                  <c:v>23169</c:v>
                </c:pt>
                <c:pt idx="372">
                  <c:v>23201</c:v>
                </c:pt>
                <c:pt idx="373">
                  <c:v>23220</c:v>
                </c:pt>
                <c:pt idx="374">
                  <c:v>23238</c:v>
                </c:pt>
                <c:pt idx="375">
                  <c:v>23243</c:v>
                </c:pt>
                <c:pt idx="376">
                  <c:v>23256</c:v>
                </c:pt>
                <c:pt idx="377">
                  <c:v>23275</c:v>
                </c:pt>
                <c:pt idx="378">
                  <c:v>23281</c:v>
                </c:pt>
                <c:pt idx="379">
                  <c:v>23290</c:v>
                </c:pt>
                <c:pt idx="380">
                  <c:v>23300</c:v>
                </c:pt>
                <c:pt idx="381">
                  <c:v>23309</c:v>
                </c:pt>
                <c:pt idx="382">
                  <c:v>23318</c:v>
                </c:pt>
                <c:pt idx="383">
                  <c:v>23331</c:v>
                </c:pt>
                <c:pt idx="384">
                  <c:v>23339</c:v>
                </c:pt>
                <c:pt idx="385">
                  <c:v>23347</c:v>
                </c:pt>
                <c:pt idx="386">
                  <c:v>23361</c:v>
                </c:pt>
                <c:pt idx="387">
                  <c:v>23382</c:v>
                </c:pt>
                <c:pt idx="388">
                  <c:v>23397</c:v>
                </c:pt>
                <c:pt idx="389">
                  <c:v>23405</c:v>
                </c:pt>
                <c:pt idx="390">
                  <c:v>23527</c:v>
                </c:pt>
                <c:pt idx="391">
                  <c:v>23922</c:v>
                </c:pt>
                <c:pt idx="392">
                  <c:v>24079</c:v>
                </c:pt>
                <c:pt idx="393">
                  <c:v>24186</c:v>
                </c:pt>
                <c:pt idx="394">
                  <c:v>24220</c:v>
                </c:pt>
                <c:pt idx="395">
                  <c:v>24253</c:v>
                </c:pt>
              </c:numCache>
            </c:numRef>
          </c:val>
          <c:smooth val="0"/>
          <c:extLst>
            <c:ext xmlns:c16="http://schemas.microsoft.com/office/drawing/2014/chart" uri="{C3380CC4-5D6E-409C-BE32-E72D297353CC}">
              <c16:uniqueId val="{00000000-EE37-4758-A4E1-C37D896E9C16}"/>
            </c:ext>
          </c:extLst>
        </c:ser>
        <c:dLbls>
          <c:showLegendKey val="0"/>
          <c:showVal val="0"/>
          <c:showCatName val="0"/>
          <c:showSerName val="0"/>
          <c:showPercent val="0"/>
          <c:showBubbleSize val="0"/>
        </c:dLbls>
        <c:smooth val="0"/>
        <c:axId val="614438208"/>
        <c:axId val="614449032"/>
      </c:lineChart>
      <c:catAx>
        <c:axId val="61443820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614449032"/>
        <c:crosses val="autoZero"/>
        <c:auto val="1"/>
        <c:lblAlgn val="ctr"/>
        <c:lblOffset val="100"/>
        <c:noMultiLvlLbl val="0"/>
      </c:catAx>
      <c:valAx>
        <c:axId val="61444903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61443820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Treckerfahrer dürfen das</c:v>
                </c:pt>
              </c:strCache>
            </c:strRef>
          </c:tx>
          <c:spPr>
            <a:ln w="28575" cap="rnd">
              <a:solidFill>
                <a:schemeClr val="accent1"/>
              </a:solidFill>
              <a:round/>
            </a:ln>
            <a:effectLst/>
          </c:spPr>
          <c:marker>
            <c:symbol val="none"/>
          </c:marker>
          <c:cat>
            <c:strRef>
              <c:f>Sheet1!$A$2:$A$397</c:f>
              <c:strCache>
                <c:ptCount val="396"/>
                <c:pt idx="0">
                  <c:v>01.01.2018</c:v>
                </c:pt>
                <c:pt idx="1">
                  <c:v>02.01.2018</c:v>
                </c:pt>
                <c:pt idx="2">
                  <c:v>03.01.2018</c:v>
                </c:pt>
                <c:pt idx="3">
                  <c:v>04.01.2018</c:v>
                </c:pt>
                <c:pt idx="4">
                  <c:v>05.01.2018</c:v>
                </c:pt>
                <c:pt idx="5">
                  <c:v>06.01.2018</c:v>
                </c:pt>
                <c:pt idx="6">
                  <c:v>07.01.2018</c:v>
                </c:pt>
                <c:pt idx="7">
                  <c:v>08.01.2018</c:v>
                </c:pt>
                <c:pt idx="8">
                  <c:v>09.01.2018</c:v>
                </c:pt>
                <c:pt idx="9">
                  <c:v>10.01.2018</c:v>
                </c:pt>
                <c:pt idx="10">
                  <c:v>11.01.2018</c:v>
                </c:pt>
                <c:pt idx="11">
                  <c:v>12.01.2018</c:v>
                </c:pt>
                <c:pt idx="12">
                  <c:v>13.01.2018</c:v>
                </c:pt>
                <c:pt idx="13">
                  <c:v>14.01.2018</c:v>
                </c:pt>
                <c:pt idx="14">
                  <c:v>15.01.2018</c:v>
                </c:pt>
                <c:pt idx="15">
                  <c:v>16.01.2018</c:v>
                </c:pt>
                <c:pt idx="16">
                  <c:v>17.01.2018</c:v>
                </c:pt>
                <c:pt idx="17">
                  <c:v>18.01.2018</c:v>
                </c:pt>
                <c:pt idx="18">
                  <c:v>19.01.2018</c:v>
                </c:pt>
                <c:pt idx="19">
                  <c:v>20.01.2018</c:v>
                </c:pt>
                <c:pt idx="20">
                  <c:v>21.01.2018</c:v>
                </c:pt>
                <c:pt idx="21">
                  <c:v>22.01.2018</c:v>
                </c:pt>
                <c:pt idx="22">
                  <c:v>23.01.2018</c:v>
                </c:pt>
                <c:pt idx="23">
                  <c:v>24.01.2018</c:v>
                </c:pt>
                <c:pt idx="24">
                  <c:v>25.01.2018</c:v>
                </c:pt>
                <c:pt idx="25">
                  <c:v>26.01.2018</c:v>
                </c:pt>
                <c:pt idx="26">
                  <c:v>27.01.2018</c:v>
                </c:pt>
                <c:pt idx="27">
                  <c:v>28.01.2018</c:v>
                </c:pt>
                <c:pt idx="28">
                  <c:v>29.01.2018</c:v>
                </c:pt>
                <c:pt idx="29">
                  <c:v>30.01.2018</c:v>
                </c:pt>
                <c:pt idx="30">
                  <c:v>31.01.2018</c:v>
                </c:pt>
                <c:pt idx="31">
                  <c:v>01.02.2018</c:v>
                </c:pt>
                <c:pt idx="32">
                  <c:v>02.02.2018</c:v>
                </c:pt>
                <c:pt idx="33">
                  <c:v>03.02.2018</c:v>
                </c:pt>
                <c:pt idx="34">
                  <c:v>04.02.2018</c:v>
                </c:pt>
                <c:pt idx="35">
                  <c:v>05.02.2018</c:v>
                </c:pt>
                <c:pt idx="36">
                  <c:v>06.02.2018</c:v>
                </c:pt>
                <c:pt idx="37">
                  <c:v>07.02.2018</c:v>
                </c:pt>
                <c:pt idx="38">
                  <c:v>08.02.2018</c:v>
                </c:pt>
                <c:pt idx="39">
                  <c:v>09.02.2018</c:v>
                </c:pt>
                <c:pt idx="40">
                  <c:v>10.02.2018</c:v>
                </c:pt>
                <c:pt idx="41">
                  <c:v>11.02.2018</c:v>
                </c:pt>
                <c:pt idx="42">
                  <c:v>12.02.2018</c:v>
                </c:pt>
                <c:pt idx="43">
                  <c:v>13.02.2018</c:v>
                </c:pt>
                <c:pt idx="44">
                  <c:v>14.02.2018</c:v>
                </c:pt>
                <c:pt idx="45">
                  <c:v>15.02.2018</c:v>
                </c:pt>
                <c:pt idx="46">
                  <c:v>16.02.2018</c:v>
                </c:pt>
                <c:pt idx="47">
                  <c:v>17.02.2018</c:v>
                </c:pt>
                <c:pt idx="48">
                  <c:v>18.02.2018</c:v>
                </c:pt>
                <c:pt idx="49">
                  <c:v>19.02.2018</c:v>
                </c:pt>
                <c:pt idx="50">
                  <c:v>20.02.2018</c:v>
                </c:pt>
                <c:pt idx="51">
                  <c:v>21.02.2018</c:v>
                </c:pt>
                <c:pt idx="52">
                  <c:v>22.02.2018</c:v>
                </c:pt>
                <c:pt idx="53">
                  <c:v>23.02.2018</c:v>
                </c:pt>
                <c:pt idx="54">
                  <c:v>24.02.2018</c:v>
                </c:pt>
                <c:pt idx="55">
                  <c:v>25.02.2018</c:v>
                </c:pt>
                <c:pt idx="56">
                  <c:v>26.02.2018</c:v>
                </c:pt>
                <c:pt idx="57">
                  <c:v>27.02.2018</c:v>
                </c:pt>
                <c:pt idx="58">
                  <c:v>28.02.2018</c:v>
                </c:pt>
                <c:pt idx="59">
                  <c:v>01.03.2018</c:v>
                </c:pt>
                <c:pt idx="60">
                  <c:v>02.03.2018</c:v>
                </c:pt>
                <c:pt idx="61">
                  <c:v>03.03.2018</c:v>
                </c:pt>
                <c:pt idx="62">
                  <c:v>04.03.2018</c:v>
                </c:pt>
                <c:pt idx="63">
                  <c:v>05.03.2018</c:v>
                </c:pt>
                <c:pt idx="64">
                  <c:v>06.03.2018</c:v>
                </c:pt>
                <c:pt idx="65">
                  <c:v>07.03.2018</c:v>
                </c:pt>
                <c:pt idx="66">
                  <c:v>08.03.2018</c:v>
                </c:pt>
                <c:pt idx="67">
                  <c:v>09.03.2018</c:v>
                </c:pt>
                <c:pt idx="68">
                  <c:v>10.03.2018</c:v>
                </c:pt>
                <c:pt idx="69">
                  <c:v>11.03.2018</c:v>
                </c:pt>
                <c:pt idx="70">
                  <c:v>12.03.2018</c:v>
                </c:pt>
                <c:pt idx="71">
                  <c:v>13.03.2018</c:v>
                </c:pt>
                <c:pt idx="72">
                  <c:v>14.03.2018</c:v>
                </c:pt>
                <c:pt idx="73">
                  <c:v>15.03.2018</c:v>
                </c:pt>
                <c:pt idx="74">
                  <c:v>16.03.2018</c:v>
                </c:pt>
                <c:pt idx="75">
                  <c:v>17.03.2018</c:v>
                </c:pt>
                <c:pt idx="76">
                  <c:v>18.03.2018</c:v>
                </c:pt>
                <c:pt idx="77">
                  <c:v>19.03.2018</c:v>
                </c:pt>
                <c:pt idx="78">
                  <c:v>20.03.2018</c:v>
                </c:pt>
                <c:pt idx="79">
                  <c:v>21.03.2018</c:v>
                </c:pt>
                <c:pt idx="80">
                  <c:v>22.03.2018</c:v>
                </c:pt>
                <c:pt idx="81">
                  <c:v>23.03.2018</c:v>
                </c:pt>
                <c:pt idx="82">
                  <c:v>24.03.2018</c:v>
                </c:pt>
                <c:pt idx="83">
                  <c:v>25.03.2018</c:v>
                </c:pt>
                <c:pt idx="84">
                  <c:v>26.03.2018</c:v>
                </c:pt>
                <c:pt idx="85">
                  <c:v>27.03.2018</c:v>
                </c:pt>
                <c:pt idx="86">
                  <c:v>28.03.2018</c:v>
                </c:pt>
                <c:pt idx="87">
                  <c:v>29.03.2018</c:v>
                </c:pt>
                <c:pt idx="88">
                  <c:v>30.03.2018</c:v>
                </c:pt>
                <c:pt idx="89">
                  <c:v>31.03.2018</c:v>
                </c:pt>
                <c:pt idx="90">
                  <c:v>01.04.2018</c:v>
                </c:pt>
                <c:pt idx="91">
                  <c:v>02.04.2018</c:v>
                </c:pt>
                <c:pt idx="92">
                  <c:v>03.04.2018</c:v>
                </c:pt>
                <c:pt idx="93">
                  <c:v>04.04.2018</c:v>
                </c:pt>
                <c:pt idx="94">
                  <c:v>05.04.2018</c:v>
                </c:pt>
                <c:pt idx="95">
                  <c:v>06.04.2018</c:v>
                </c:pt>
                <c:pt idx="96">
                  <c:v>07.04.2018</c:v>
                </c:pt>
                <c:pt idx="97">
                  <c:v>08.04.2018</c:v>
                </c:pt>
                <c:pt idx="98">
                  <c:v>09.04.2018</c:v>
                </c:pt>
                <c:pt idx="99">
                  <c:v>10.04.2018</c:v>
                </c:pt>
                <c:pt idx="100">
                  <c:v>11.04.2018</c:v>
                </c:pt>
                <c:pt idx="101">
                  <c:v>12.04.2018</c:v>
                </c:pt>
                <c:pt idx="102">
                  <c:v>13.04.2018</c:v>
                </c:pt>
                <c:pt idx="103">
                  <c:v>14.04.2018</c:v>
                </c:pt>
                <c:pt idx="104">
                  <c:v>15.04.2018</c:v>
                </c:pt>
                <c:pt idx="105">
                  <c:v>16.04.2018</c:v>
                </c:pt>
                <c:pt idx="106">
                  <c:v>17.04.2018</c:v>
                </c:pt>
                <c:pt idx="107">
                  <c:v>18.04.2018</c:v>
                </c:pt>
                <c:pt idx="108">
                  <c:v>19.04.2018</c:v>
                </c:pt>
                <c:pt idx="109">
                  <c:v>20.04.2018</c:v>
                </c:pt>
                <c:pt idx="110">
                  <c:v>21.04.2018</c:v>
                </c:pt>
                <c:pt idx="111">
                  <c:v>22.04.2018</c:v>
                </c:pt>
                <c:pt idx="112">
                  <c:v>23.04.2018</c:v>
                </c:pt>
                <c:pt idx="113">
                  <c:v>24.04.2018</c:v>
                </c:pt>
                <c:pt idx="114">
                  <c:v>25.04.2018</c:v>
                </c:pt>
                <c:pt idx="115">
                  <c:v>26.04.2018</c:v>
                </c:pt>
                <c:pt idx="116">
                  <c:v>27.04.2018</c:v>
                </c:pt>
                <c:pt idx="117">
                  <c:v>28.04.2018</c:v>
                </c:pt>
                <c:pt idx="118">
                  <c:v>29.04.2018</c:v>
                </c:pt>
                <c:pt idx="119">
                  <c:v>30.04.2018</c:v>
                </c:pt>
                <c:pt idx="120">
                  <c:v>01.05.2018</c:v>
                </c:pt>
                <c:pt idx="121">
                  <c:v>02.05.2018</c:v>
                </c:pt>
                <c:pt idx="122">
                  <c:v>03.05.2018</c:v>
                </c:pt>
                <c:pt idx="123">
                  <c:v>04.05.2018</c:v>
                </c:pt>
                <c:pt idx="124">
                  <c:v>05.05.2018</c:v>
                </c:pt>
                <c:pt idx="125">
                  <c:v>06.05.2018</c:v>
                </c:pt>
                <c:pt idx="126">
                  <c:v>07.05.2018</c:v>
                </c:pt>
                <c:pt idx="127">
                  <c:v>08.05.2018</c:v>
                </c:pt>
                <c:pt idx="128">
                  <c:v>09.05.2018</c:v>
                </c:pt>
                <c:pt idx="129">
                  <c:v>10.05.2018</c:v>
                </c:pt>
                <c:pt idx="130">
                  <c:v>11.05.2018</c:v>
                </c:pt>
                <c:pt idx="131">
                  <c:v>12.05.2018</c:v>
                </c:pt>
                <c:pt idx="132">
                  <c:v>13.05.2018</c:v>
                </c:pt>
                <c:pt idx="133">
                  <c:v>14.05.2018</c:v>
                </c:pt>
                <c:pt idx="134">
                  <c:v>15.05.2018</c:v>
                </c:pt>
                <c:pt idx="135">
                  <c:v>16.05.2018</c:v>
                </c:pt>
                <c:pt idx="136">
                  <c:v>17.05.2018</c:v>
                </c:pt>
                <c:pt idx="137">
                  <c:v>18.05.2018</c:v>
                </c:pt>
                <c:pt idx="138">
                  <c:v>19.05.2018</c:v>
                </c:pt>
                <c:pt idx="139">
                  <c:v>20.05.2018</c:v>
                </c:pt>
                <c:pt idx="140">
                  <c:v>21.05.2018</c:v>
                </c:pt>
                <c:pt idx="141">
                  <c:v>22.05.2018</c:v>
                </c:pt>
                <c:pt idx="142">
                  <c:v>23.05.2018</c:v>
                </c:pt>
                <c:pt idx="143">
                  <c:v>24.05.2018</c:v>
                </c:pt>
                <c:pt idx="144">
                  <c:v>25.05.2018</c:v>
                </c:pt>
                <c:pt idx="145">
                  <c:v>26.05.2018</c:v>
                </c:pt>
                <c:pt idx="146">
                  <c:v>27.05.2018</c:v>
                </c:pt>
                <c:pt idx="147">
                  <c:v>28.05.2018</c:v>
                </c:pt>
                <c:pt idx="148">
                  <c:v>29.05.2018</c:v>
                </c:pt>
                <c:pt idx="149">
                  <c:v>30.05.2018</c:v>
                </c:pt>
                <c:pt idx="150">
                  <c:v>31.05.2018</c:v>
                </c:pt>
                <c:pt idx="151">
                  <c:v>01.06.2018</c:v>
                </c:pt>
                <c:pt idx="152">
                  <c:v>02.06.2018</c:v>
                </c:pt>
                <c:pt idx="153">
                  <c:v>03.06.2018</c:v>
                </c:pt>
                <c:pt idx="154">
                  <c:v>04.06.2018</c:v>
                </c:pt>
                <c:pt idx="155">
                  <c:v>05.06.2018</c:v>
                </c:pt>
                <c:pt idx="156">
                  <c:v>06.06.2018</c:v>
                </c:pt>
                <c:pt idx="157">
                  <c:v>07.06.2018</c:v>
                </c:pt>
                <c:pt idx="158">
                  <c:v>08.06.2018</c:v>
                </c:pt>
                <c:pt idx="159">
                  <c:v>09.06.2018</c:v>
                </c:pt>
                <c:pt idx="160">
                  <c:v>10.06.2018</c:v>
                </c:pt>
                <c:pt idx="161">
                  <c:v>11.06.2018</c:v>
                </c:pt>
                <c:pt idx="162">
                  <c:v>12.06.2018</c:v>
                </c:pt>
                <c:pt idx="163">
                  <c:v>13.06.2018</c:v>
                </c:pt>
                <c:pt idx="164">
                  <c:v>14.06.2018</c:v>
                </c:pt>
                <c:pt idx="165">
                  <c:v>15.06.2018</c:v>
                </c:pt>
                <c:pt idx="166">
                  <c:v>16.06.2018</c:v>
                </c:pt>
                <c:pt idx="167">
                  <c:v>17.06.2018</c:v>
                </c:pt>
                <c:pt idx="168">
                  <c:v>18.06.2018</c:v>
                </c:pt>
                <c:pt idx="169">
                  <c:v>19.06.2018</c:v>
                </c:pt>
                <c:pt idx="170">
                  <c:v>20.06.2018</c:v>
                </c:pt>
                <c:pt idx="171">
                  <c:v>21.06.2018</c:v>
                </c:pt>
                <c:pt idx="172">
                  <c:v>22.06.2018</c:v>
                </c:pt>
                <c:pt idx="173">
                  <c:v>23.06.2018</c:v>
                </c:pt>
                <c:pt idx="174">
                  <c:v>24.06.2018</c:v>
                </c:pt>
                <c:pt idx="175">
                  <c:v>25.06.2018</c:v>
                </c:pt>
                <c:pt idx="176">
                  <c:v>26.06.2018</c:v>
                </c:pt>
                <c:pt idx="177">
                  <c:v>27.06.2018</c:v>
                </c:pt>
                <c:pt idx="178">
                  <c:v>28.06.2018</c:v>
                </c:pt>
                <c:pt idx="179">
                  <c:v>29.06.2018</c:v>
                </c:pt>
                <c:pt idx="180">
                  <c:v>30.06.2018</c:v>
                </c:pt>
                <c:pt idx="181">
                  <c:v>01.07.2018</c:v>
                </c:pt>
                <c:pt idx="182">
                  <c:v>02.07.2018</c:v>
                </c:pt>
                <c:pt idx="183">
                  <c:v>03.07.2018</c:v>
                </c:pt>
                <c:pt idx="184">
                  <c:v>04.07.2018</c:v>
                </c:pt>
                <c:pt idx="185">
                  <c:v>05.07.2018</c:v>
                </c:pt>
                <c:pt idx="186">
                  <c:v>06.07.2018</c:v>
                </c:pt>
                <c:pt idx="187">
                  <c:v>07.07.2018</c:v>
                </c:pt>
                <c:pt idx="188">
                  <c:v>08.07.2018</c:v>
                </c:pt>
                <c:pt idx="189">
                  <c:v>09.07.2018</c:v>
                </c:pt>
                <c:pt idx="190">
                  <c:v>10.07.2018</c:v>
                </c:pt>
                <c:pt idx="191">
                  <c:v>11.07.2018</c:v>
                </c:pt>
                <c:pt idx="192">
                  <c:v>12.07.2018</c:v>
                </c:pt>
                <c:pt idx="193">
                  <c:v>13.07.2018</c:v>
                </c:pt>
                <c:pt idx="194">
                  <c:v>14.07.2018</c:v>
                </c:pt>
                <c:pt idx="195">
                  <c:v>15.07.2018</c:v>
                </c:pt>
                <c:pt idx="196">
                  <c:v>16.07.2018</c:v>
                </c:pt>
                <c:pt idx="197">
                  <c:v>17.07.2018</c:v>
                </c:pt>
                <c:pt idx="198">
                  <c:v>18.07.2018</c:v>
                </c:pt>
                <c:pt idx="199">
                  <c:v>19.07.2018</c:v>
                </c:pt>
                <c:pt idx="200">
                  <c:v>20.07.2018</c:v>
                </c:pt>
                <c:pt idx="201">
                  <c:v>21.07.2018</c:v>
                </c:pt>
                <c:pt idx="202">
                  <c:v>22.07.2018</c:v>
                </c:pt>
                <c:pt idx="203">
                  <c:v>23.07.2018</c:v>
                </c:pt>
                <c:pt idx="204">
                  <c:v>24.07.2018</c:v>
                </c:pt>
                <c:pt idx="205">
                  <c:v>25.07.2018</c:v>
                </c:pt>
                <c:pt idx="206">
                  <c:v>26.07.2018</c:v>
                </c:pt>
                <c:pt idx="207">
                  <c:v>27.07.2018</c:v>
                </c:pt>
                <c:pt idx="208">
                  <c:v>28.07.2018</c:v>
                </c:pt>
                <c:pt idx="209">
                  <c:v>29.07.2018</c:v>
                </c:pt>
                <c:pt idx="210">
                  <c:v>30.07.2018</c:v>
                </c:pt>
                <c:pt idx="211">
                  <c:v>31.07.2018</c:v>
                </c:pt>
                <c:pt idx="212">
                  <c:v>01.08.2018</c:v>
                </c:pt>
                <c:pt idx="213">
                  <c:v>02.08.2018</c:v>
                </c:pt>
                <c:pt idx="214">
                  <c:v>03.08.2018</c:v>
                </c:pt>
                <c:pt idx="215">
                  <c:v>04.08.2018</c:v>
                </c:pt>
                <c:pt idx="216">
                  <c:v>05.08.2018</c:v>
                </c:pt>
                <c:pt idx="217">
                  <c:v>06.08.2018</c:v>
                </c:pt>
                <c:pt idx="218">
                  <c:v>07.08.2018</c:v>
                </c:pt>
                <c:pt idx="219">
                  <c:v>08.08.2018</c:v>
                </c:pt>
                <c:pt idx="220">
                  <c:v>09.08.2018</c:v>
                </c:pt>
                <c:pt idx="221">
                  <c:v>10.08.2018</c:v>
                </c:pt>
                <c:pt idx="222">
                  <c:v>11.08.2018</c:v>
                </c:pt>
                <c:pt idx="223">
                  <c:v>12.08.2018</c:v>
                </c:pt>
                <c:pt idx="224">
                  <c:v>13.08.2018</c:v>
                </c:pt>
                <c:pt idx="225">
                  <c:v>14.08.2018</c:v>
                </c:pt>
                <c:pt idx="226">
                  <c:v>15.08.2018</c:v>
                </c:pt>
                <c:pt idx="227">
                  <c:v>16.08.2018</c:v>
                </c:pt>
                <c:pt idx="228">
                  <c:v>17.08.2018</c:v>
                </c:pt>
                <c:pt idx="229">
                  <c:v>18.08.2018</c:v>
                </c:pt>
                <c:pt idx="230">
                  <c:v>19.08.2018</c:v>
                </c:pt>
                <c:pt idx="231">
                  <c:v>20.08.2018</c:v>
                </c:pt>
                <c:pt idx="232">
                  <c:v>21.08.2018</c:v>
                </c:pt>
                <c:pt idx="233">
                  <c:v>22.08.2018</c:v>
                </c:pt>
                <c:pt idx="234">
                  <c:v>23.08.2018</c:v>
                </c:pt>
                <c:pt idx="235">
                  <c:v>24.08.2018</c:v>
                </c:pt>
                <c:pt idx="236">
                  <c:v>25.08.2018</c:v>
                </c:pt>
                <c:pt idx="237">
                  <c:v>26.08.2018</c:v>
                </c:pt>
                <c:pt idx="238">
                  <c:v>27.08.2018</c:v>
                </c:pt>
                <c:pt idx="239">
                  <c:v>28.08.2018</c:v>
                </c:pt>
                <c:pt idx="240">
                  <c:v>29.08.2018</c:v>
                </c:pt>
                <c:pt idx="241">
                  <c:v>30.08.2018</c:v>
                </c:pt>
                <c:pt idx="242">
                  <c:v>31.08.2018</c:v>
                </c:pt>
                <c:pt idx="243">
                  <c:v>01.09.2018</c:v>
                </c:pt>
                <c:pt idx="244">
                  <c:v>02.09.2018</c:v>
                </c:pt>
                <c:pt idx="245">
                  <c:v>03.09.2018</c:v>
                </c:pt>
                <c:pt idx="246">
                  <c:v>04.09.2018</c:v>
                </c:pt>
                <c:pt idx="247">
                  <c:v>05.09.2018</c:v>
                </c:pt>
                <c:pt idx="248">
                  <c:v>06.09.2018</c:v>
                </c:pt>
                <c:pt idx="249">
                  <c:v>07.09.2018</c:v>
                </c:pt>
                <c:pt idx="250">
                  <c:v>08.09.2018</c:v>
                </c:pt>
                <c:pt idx="251">
                  <c:v>09.09.2018</c:v>
                </c:pt>
                <c:pt idx="252">
                  <c:v>10.09.2018</c:v>
                </c:pt>
                <c:pt idx="253">
                  <c:v>11.09.2018</c:v>
                </c:pt>
                <c:pt idx="254">
                  <c:v>12.09.2018</c:v>
                </c:pt>
                <c:pt idx="255">
                  <c:v>13.09.2018</c:v>
                </c:pt>
                <c:pt idx="256">
                  <c:v>14.09.2018</c:v>
                </c:pt>
                <c:pt idx="257">
                  <c:v>15.09.2018</c:v>
                </c:pt>
                <c:pt idx="258">
                  <c:v>16.09.2018</c:v>
                </c:pt>
                <c:pt idx="259">
                  <c:v>17.09.2018</c:v>
                </c:pt>
                <c:pt idx="260">
                  <c:v>18.09.2018</c:v>
                </c:pt>
                <c:pt idx="261">
                  <c:v>19.09.2018</c:v>
                </c:pt>
                <c:pt idx="262">
                  <c:v>20.09.2018</c:v>
                </c:pt>
                <c:pt idx="263">
                  <c:v>21.09.2018</c:v>
                </c:pt>
                <c:pt idx="264">
                  <c:v>22.09.2018</c:v>
                </c:pt>
                <c:pt idx="265">
                  <c:v>23.09.2018</c:v>
                </c:pt>
                <c:pt idx="266">
                  <c:v>24.09.2018</c:v>
                </c:pt>
                <c:pt idx="267">
                  <c:v>25.09.2018</c:v>
                </c:pt>
                <c:pt idx="268">
                  <c:v>26.09.2018</c:v>
                </c:pt>
                <c:pt idx="269">
                  <c:v>27.09.2018</c:v>
                </c:pt>
                <c:pt idx="270">
                  <c:v>28.09.2018</c:v>
                </c:pt>
                <c:pt idx="271">
                  <c:v>29.09.2018</c:v>
                </c:pt>
                <c:pt idx="272">
                  <c:v>30.09.2018</c:v>
                </c:pt>
                <c:pt idx="273">
                  <c:v>01.10.2018</c:v>
                </c:pt>
                <c:pt idx="274">
                  <c:v>02.10.2018</c:v>
                </c:pt>
                <c:pt idx="275">
                  <c:v>03.10.2018</c:v>
                </c:pt>
                <c:pt idx="276">
                  <c:v>04.10.2018</c:v>
                </c:pt>
                <c:pt idx="277">
                  <c:v>05.10.2018</c:v>
                </c:pt>
                <c:pt idx="278">
                  <c:v>06.10.2018</c:v>
                </c:pt>
                <c:pt idx="279">
                  <c:v>07.10.2018</c:v>
                </c:pt>
                <c:pt idx="280">
                  <c:v>08.10.2018</c:v>
                </c:pt>
                <c:pt idx="281">
                  <c:v>09.10.2018</c:v>
                </c:pt>
                <c:pt idx="282">
                  <c:v>10.10.2018</c:v>
                </c:pt>
                <c:pt idx="283">
                  <c:v>11.10.2018</c:v>
                </c:pt>
                <c:pt idx="284">
                  <c:v>12.10.2018</c:v>
                </c:pt>
                <c:pt idx="285">
                  <c:v>13.10.2018</c:v>
                </c:pt>
                <c:pt idx="286">
                  <c:v>14.10.2018</c:v>
                </c:pt>
                <c:pt idx="287">
                  <c:v>15.10.2018</c:v>
                </c:pt>
                <c:pt idx="288">
                  <c:v>16.10.2018</c:v>
                </c:pt>
                <c:pt idx="289">
                  <c:v>17.10.2018</c:v>
                </c:pt>
                <c:pt idx="290">
                  <c:v>18.10.2018</c:v>
                </c:pt>
                <c:pt idx="291">
                  <c:v>19.10.2018</c:v>
                </c:pt>
                <c:pt idx="292">
                  <c:v>20.10.2018</c:v>
                </c:pt>
                <c:pt idx="293">
                  <c:v>21.10.2018</c:v>
                </c:pt>
                <c:pt idx="294">
                  <c:v>22.10.2018</c:v>
                </c:pt>
                <c:pt idx="295">
                  <c:v>23.10.2018</c:v>
                </c:pt>
                <c:pt idx="296">
                  <c:v>24.10.2018</c:v>
                </c:pt>
                <c:pt idx="297">
                  <c:v>25.10.2018</c:v>
                </c:pt>
                <c:pt idx="298">
                  <c:v>26.10.2018</c:v>
                </c:pt>
                <c:pt idx="299">
                  <c:v>27.10.2018</c:v>
                </c:pt>
                <c:pt idx="300">
                  <c:v>28.10.2018</c:v>
                </c:pt>
                <c:pt idx="301">
                  <c:v>29.10.2018</c:v>
                </c:pt>
                <c:pt idx="302">
                  <c:v>30.10.2018</c:v>
                </c:pt>
                <c:pt idx="303">
                  <c:v>31.10.2018</c:v>
                </c:pt>
                <c:pt idx="304">
                  <c:v>01.11.2018</c:v>
                </c:pt>
                <c:pt idx="305">
                  <c:v>02.11.2018</c:v>
                </c:pt>
                <c:pt idx="306">
                  <c:v>03.11.2018</c:v>
                </c:pt>
                <c:pt idx="307">
                  <c:v>04.11.2018</c:v>
                </c:pt>
                <c:pt idx="308">
                  <c:v>05.11.2018</c:v>
                </c:pt>
                <c:pt idx="309">
                  <c:v>06.11.2018</c:v>
                </c:pt>
                <c:pt idx="310">
                  <c:v>07.11.2018</c:v>
                </c:pt>
                <c:pt idx="311">
                  <c:v>08.11.2018</c:v>
                </c:pt>
                <c:pt idx="312">
                  <c:v>09.11.2018</c:v>
                </c:pt>
                <c:pt idx="313">
                  <c:v>10.11.2018</c:v>
                </c:pt>
                <c:pt idx="314">
                  <c:v>11.11.2018</c:v>
                </c:pt>
                <c:pt idx="315">
                  <c:v>12.11.2018</c:v>
                </c:pt>
                <c:pt idx="316">
                  <c:v>13.11.2018</c:v>
                </c:pt>
                <c:pt idx="317">
                  <c:v>14.11.2018</c:v>
                </c:pt>
                <c:pt idx="318">
                  <c:v>15.11.2018</c:v>
                </c:pt>
                <c:pt idx="319">
                  <c:v>16.11.2018</c:v>
                </c:pt>
                <c:pt idx="320">
                  <c:v>17.11.2018</c:v>
                </c:pt>
                <c:pt idx="321">
                  <c:v>18.11.2018</c:v>
                </c:pt>
                <c:pt idx="322">
                  <c:v>19.11.2018</c:v>
                </c:pt>
                <c:pt idx="323">
                  <c:v>20.11.2018</c:v>
                </c:pt>
                <c:pt idx="324">
                  <c:v>21.11.2018</c:v>
                </c:pt>
                <c:pt idx="325">
                  <c:v>22.11.2018</c:v>
                </c:pt>
                <c:pt idx="326">
                  <c:v>23.11.2018</c:v>
                </c:pt>
                <c:pt idx="327">
                  <c:v>24.11.2018</c:v>
                </c:pt>
                <c:pt idx="328">
                  <c:v>25.11.2018</c:v>
                </c:pt>
                <c:pt idx="329">
                  <c:v>26.11.2018</c:v>
                </c:pt>
                <c:pt idx="330">
                  <c:v>27.11.2018</c:v>
                </c:pt>
                <c:pt idx="331">
                  <c:v>28.11.2018</c:v>
                </c:pt>
                <c:pt idx="332">
                  <c:v>29.11.2018</c:v>
                </c:pt>
                <c:pt idx="333">
                  <c:v>30.11.2018</c:v>
                </c:pt>
                <c:pt idx="334">
                  <c:v>01.12.2018</c:v>
                </c:pt>
                <c:pt idx="335">
                  <c:v>02.12.2018</c:v>
                </c:pt>
                <c:pt idx="336">
                  <c:v>03.12.2018</c:v>
                </c:pt>
                <c:pt idx="337">
                  <c:v>04.12.2018</c:v>
                </c:pt>
                <c:pt idx="338">
                  <c:v>05.12.2018</c:v>
                </c:pt>
                <c:pt idx="339">
                  <c:v>06.12.2018</c:v>
                </c:pt>
                <c:pt idx="340">
                  <c:v>07.12.2018</c:v>
                </c:pt>
                <c:pt idx="341">
                  <c:v>08.12.2018</c:v>
                </c:pt>
                <c:pt idx="342">
                  <c:v>09.12.2018</c:v>
                </c:pt>
                <c:pt idx="343">
                  <c:v>10.12.2018</c:v>
                </c:pt>
                <c:pt idx="344">
                  <c:v>11.12.2018</c:v>
                </c:pt>
                <c:pt idx="345">
                  <c:v>12.12.2018</c:v>
                </c:pt>
                <c:pt idx="346">
                  <c:v>13.12.2018</c:v>
                </c:pt>
                <c:pt idx="347">
                  <c:v>14.12.2018</c:v>
                </c:pt>
                <c:pt idx="348">
                  <c:v>15.12.2018</c:v>
                </c:pt>
                <c:pt idx="349">
                  <c:v>16.12.2018</c:v>
                </c:pt>
                <c:pt idx="350">
                  <c:v>17.12.2018</c:v>
                </c:pt>
                <c:pt idx="351">
                  <c:v>18.12.2018</c:v>
                </c:pt>
                <c:pt idx="352">
                  <c:v>19.12.2018</c:v>
                </c:pt>
                <c:pt idx="353">
                  <c:v>20.12.2018</c:v>
                </c:pt>
                <c:pt idx="354">
                  <c:v>21.12.2018</c:v>
                </c:pt>
                <c:pt idx="355">
                  <c:v>22.12.2018</c:v>
                </c:pt>
                <c:pt idx="356">
                  <c:v>23.12.2018</c:v>
                </c:pt>
                <c:pt idx="357">
                  <c:v>24.12.2018</c:v>
                </c:pt>
                <c:pt idx="358">
                  <c:v>25.12.2018</c:v>
                </c:pt>
                <c:pt idx="359">
                  <c:v>26.12.2018</c:v>
                </c:pt>
                <c:pt idx="360">
                  <c:v>27.12.2018</c:v>
                </c:pt>
                <c:pt idx="361">
                  <c:v>28.12.2018</c:v>
                </c:pt>
                <c:pt idx="362">
                  <c:v>29.12.2018</c:v>
                </c:pt>
                <c:pt idx="363">
                  <c:v>30.12.2018</c:v>
                </c:pt>
                <c:pt idx="364">
                  <c:v>31.12.2018</c:v>
                </c:pt>
                <c:pt idx="365">
                  <c:v>01.01.2019</c:v>
                </c:pt>
                <c:pt idx="366">
                  <c:v>02.01.2019</c:v>
                </c:pt>
                <c:pt idx="367">
                  <c:v>03.01.2019</c:v>
                </c:pt>
                <c:pt idx="368">
                  <c:v>04.01.2019</c:v>
                </c:pt>
                <c:pt idx="369">
                  <c:v>05.01.2019</c:v>
                </c:pt>
                <c:pt idx="370">
                  <c:v>06.01.2019</c:v>
                </c:pt>
                <c:pt idx="371">
                  <c:v>07.01.2019</c:v>
                </c:pt>
                <c:pt idx="372">
                  <c:v>08.01.2019</c:v>
                </c:pt>
                <c:pt idx="373">
                  <c:v>09.01.2019</c:v>
                </c:pt>
                <c:pt idx="374">
                  <c:v>10.01.2019</c:v>
                </c:pt>
                <c:pt idx="375">
                  <c:v>11.01.2019</c:v>
                </c:pt>
                <c:pt idx="376">
                  <c:v>12.01.2019</c:v>
                </c:pt>
                <c:pt idx="377">
                  <c:v>13.01.2019</c:v>
                </c:pt>
                <c:pt idx="378">
                  <c:v>14.01.2019</c:v>
                </c:pt>
                <c:pt idx="379">
                  <c:v>15.01.2019</c:v>
                </c:pt>
                <c:pt idx="380">
                  <c:v>16.01.2019</c:v>
                </c:pt>
                <c:pt idx="381">
                  <c:v>17.01.2019</c:v>
                </c:pt>
                <c:pt idx="382">
                  <c:v>18.01.2019</c:v>
                </c:pt>
                <c:pt idx="383">
                  <c:v>19.01.2019</c:v>
                </c:pt>
                <c:pt idx="384">
                  <c:v>20.01.2019</c:v>
                </c:pt>
                <c:pt idx="385">
                  <c:v>21.01.2019</c:v>
                </c:pt>
                <c:pt idx="386">
                  <c:v>22.01.2019</c:v>
                </c:pt>
                <c:pt idx="387">
                  <c:v>23.01.2019</c:v>
                </c:pt>
                <c:pt idx="388">
                  <c:v>24.01.2019</c:v>
                </c:pt>
                <c:pt idx="389">
                  <c:v>25.01.2019</c:v>
                </c:pt>
                <c:pt idx="390">
                  <c:v>26.01.2019</c:v>
                </c:pt>
                <c:pt idx="391">
                  <c:v>27.01.2019</c:v>
                </c:pt>
                <c:pt idx="392">
                  <c:v>28.01.2019</c:v>
                </c:pt>
                <c:pt idx="393">
                  <c:v>29.01.2019</c:v>
                </c:pt>
                <c:pt idx="394">
                  <c:v>30.01.2019</c:v>
                </c:pt>
                <c:pt idx="395">
                  <c:v>31.01.2019</c:v>
                </c:pt>
              </c:strCache>
            </c:strRef>
          </c:cat>
          <c:val>
            <c:numRef>
              <c:f>Sheet1!$B$2:$B$397</c:f>
              <c:numCache>
                <c:formatCode>General</c:formatCode>
                <c:ptCount val="396"/>
                <c:pt idx="0">
                  <c:v>56110</c:v>
                </c:pt>
                <c:pt idx="1">
                  <c:v>69344</c:v>
                </c:pt>
                <c:pt idx="2">
                  <c:v>88146</c:v>
                </c:pt>
                <c:pt idx="3">
                  <c:v>72798</c:v>
                </c:pt>
                <c:pt idx="4">
                  <c:v>78323</c:v>
                </c:pt>
                <c:pt idx="5">
                  <c:v>122972</c:v>
                </c:pt>
                <c:pt idx="6">
                  <c:v>165557</c:v>
                </c:pt>
                <c:pt idx="7">
                  <c:v>168912</c:v>
                </c:pt>
                <c:pt idx="8">
                  <c:v>376307</c:v>
                </c:pt>
                <c:pt idx="9">
                  <c:v>451988</c:v>
                </c:pt>
                <c:pt idx="10">
                  <c:v>222101</c:v>
                </c:pt>
                <c:pt idx="11">
                  <c:v>146869</c:v>
                </c:pt>
                <c:pt idx="12">
                  <c:v>99227</c:v>
                </c:pt>
                <c:pt idx="13">
                  <c:v>74620</c:v>
                </c:pt>
                <c:pt idx="14">
                  <c:v>64426</c:v>
                </c:pt>
                <c:pt idx="15">
                  <c:v>68367</c:v>
                </c:pt>
                <c:pt idx="16">
                  <c:v>189614</c:v>
                </c:pt>
                <c:pt idx="17">
                  <c:v>75853</c:v>
                </c:pt>
                <c:pt idx="18">
                  <c:v>64418</c:v>
                </c:pt>
                <c:pt idx="19">
                  <c:v>106660</c:v>
                </c:pt>
                <c:pt idx="20">
                  <c:v>129834</c:v>
                </c:pt>
                <c:pt idx="21">
                  <c:v>199971</c:v>
                </c:pt>
                <c:pt idx="22">
                  <c:v>277839</c:v>
                </c:pt>
                <c:pt idx="23">
                  <c:v>193727</c:v>
                </c:pt>
                <c:pt idx="24">
                  <c:v>213857</c:v>
                </c:pt>
                <c:pt idx="25">
                  <c:v>168609</c:v>
                </c:pt>
                <c:pt idx="26">
                  <c:v>186412</c:v>
                </c:pt>
                <c:pt idx="27">
                  <c:v>241235</c:v>
                </c:pt>
                <c:pt idx="28">
                  <c:v>175948</c:v>
                </c:pt>
                <c:pt idx="29">
                  <c:v>117824</c:v>
                </c:pt>
                <c:pt idx="30">
                  <c:v>67585</c:v>
                </c:pt>
                <c:pt idx="31">
                  <c:v>43267</c:v>
                </c:pt>
                <c:pt idx="32">
                  <c:v>48950</c:v>
                </c:pt>
                <c:pt idx="33">
                  <c:v>45493</c:v>
                </c:pt>
                <c:pt idx="34">
                  <c:v>42031</c:v>
                </c:pt>
                <c:pt idx="35">
                  <c:v>30063</c:v>
                </c:pt>
                <c:pt idx="36">
                  <c:v>22933</c:v>
                </c:pt>
                <c:pt idx="37">
                  <c:v>28886</c:v>
                </c:pt>
                <c:pt idx="38">
                  <c:v>25943</c:v>
                </c:pt>
                <c:pt idx="39">
                  <c:v>13416</c:v>
                </c:pt>
                <c:pt idx="40">
                  <c:v>28403</c:v>
                </c:pt>
                <c:pt idx="41">
                  <c:v>14885</c:v>
                </c:pt>
                <c:pt idx="42">
                  <c:v>11780</c:v>
                </c:pt>
                <c:pt idx="43">
                  <c:v>9291</c:v>
                </c:pt>
                <c:pt idx="44">
                  <c:v>15475</c:v>
                </c:pt>
                <c:pt idx="45">
                  <c:v>13470</c:v>
                </c:pt>
                <c:pt idx="46">
                  <c:v>15978</c:v>
                </c:pt>
                <c:pt idx="47">
                  <c:v>20476</c:v>
                </c:pt>
                <c:pt idx="48">
                  <c:v>22166</c:v>
                </c:pt>
                <c:pt idx="49">
                  <c:v>25175</c:v>
                </c:pt>
                <c:pt idx="50">
                  <c:v>24245</c:v>
                </c:pt>
                <c:pt idx="51">
                  <c:v>29536</c:v>
                </c:pt>
                <c:pt idx="52">
                  <c:v>15572</c:v>
                </c:pt>
                <c:pt idx="53">
                  <c:v>13833</c:v>
                </c:pt>
                <c:pt idx="54">
                  <c:v>20685</c:v>
                </c:pt>
                <c:pt idx="55">
                  <c:v>15128</c:v>
                </c:pt>
                <c:pt idx="56">
                  <c:v>11761</c:v>
                </c:pt>
                <c:pt idx="57">
                  <c:v>10811</c:v>
                </c:pt>
                <c:pt idx="58">
                  <c:v>14673</c:v>
                </c:pt>
                <c:pt idx="59">
                  <c:v>11327</c:v>
                </c:pt>
                <c:pt idx="60">
                  <c:v>7367</c:v>
                </c:pt>
                <c:pt idx="61">
                  <c:v>18436</c:v>
                </c:pt>
                <c:pt idx="62">
                  <c:v>15536</c:v>
                </c:pt>
                <c:pt idx="63">
                  <c:v>9344</c:v>
                </c:pt>
                <c:pt idx="64">
                  <c:v>7749</c:v>
                </c:pt>
                <c:pt idx="65">
                  <c:v>128380</c:v>
                </c:pt>
                <c:pt idx="66">
                  <c:v>29060</c:v>
                </c:pt>
                <c:pt idx="67">
                  <c:v>30330</c:v>
                </c:pt>
                <c:pt idx="68">
                  <c:v>28207</c:v>
                </c:pt>
                <c:pt idx="69">
                  <c:v>18608</c:v>
                </c:pt>
                <c:pt idx="70">
                  <c:v>11038</c:v>
                </c:pt>
                <c:pt idx="71">
                  <c:v>11278</c:v>
                </c:pt>
                <c:pt idx="72">
                  <c:v>22326</c:v>
                </c:pt>
                <c:pt idx="73">
                  <c:v>17897</c:v>
                </c:pt>
                <c:pt idx="74">
                  <c:v>37306</c:v>
                </c:pt>
                <c:pt idx="75">
                  <c:v>18664</c:v>
                </c:pt>
                <c:pt idx="76">
                  <c:v>30534</c:v>
                </c:pt>
                <c:pt idx="77">
                  <c:v>25071</c:v>
                </c:pt>
                <c:pt idx="78">
                  <c:v>14514</c:v>
                </c:pt>
                <c:pt idx="79">
                  <c:v>12756</c:v>
                </c:pt>
                <c:pt idx="80">
                  <c:v>12855</c:v>
                </c:pt>
                <c:pt idx="81">
                  <c:v>17202</c:v>
                </c:pt>
                <c:pt idx="82">
                  <c:v>11701</c:v>
                </c:pt>
                <c:pt idx="83">
                  <c:v>19593</c:v>
                </c:pt>
                <c:pt idx="84">
                  <c:v>32273</c:v>
                </c:pt>
                <c:pt idx="85">
                  <c:v>15813</c:v>
                </c:pt>
                <c:pt idx="86">
                  <c:v>12546</c:v>
                </c:pt>
                <c:pt idx="87">
                  <c:v>12042</c:v>
                </c:pt>
                <c:pt idx="88">
                  <c:v>22033</c:v>
                </c:pt>
                <c:pt idx="89">
                  <c:v>26053</c:v>
                </c:pt>
                <c:pt idx="90">
                  <c:v>24580</c:v>
                </c:pt>
                <c:pt idx="91">
                  <c:v>154566</c:v>
                </c:pt>
                <c:pt idx="92">
                  <c:v>78152</c:v>
                </c:pt>
                <c:pt idx="93">
                  <c:v>39675</c:v>
                </c:pt>
                <c:pt idx="94">
                  <c:v>22061</c:v>
                </c:pt>
                <c:pt idx="95">
                  <c:v>13778</c:v>
                </c:pt>
                <c:pt idx="96">
                  <c:v>13250</c:v>
                </c:pt>
                <c:pt idx="97">
                  <c:v>9887</c:v>
                </c:pt>
                <c:pt idx="98">
                  <c:v>14797</c:v>
                </c:pt>
                <c:pt idx="99">
                  <c:v>22440</c:v>
                </c:pt>
                <c:pt idx="100">
                  <c:v>19123</c:v>
                </c:pt>
                <c:pt idx="101">
                  <c:v>14509</c:v>
                </c:pt>
                <c:pt idx="102">
                  <c:v>12404</c:v>
                </c:pt>
                <c:pt idx="103">
                  <c:v>21205</c:v>
                </c:pt>
                <c:pt idx="104">
                  <c:v>20940</c:v>
                </c:pt>
                <c:pt idx="105">
                  <c:v>18060</c:v>
                </c:pt>
                <c:pt idx="106">
                  <c:v>11048</c:v>
                </c:pt>
                <c:pt idx="107">
                  <c:v>9160</c:v>
                </c:pt>
                <c:pt idx="108">
                  <c:v>7771</c:v>
                </c:pt>
                <c:pt idx="109">
                  <c:v>7837</c:v>
                </c:pt>
                <c:pt idx="110">
                  <c:v>7439</c:v>
                </c:pt>
                <c:pt idx="111">
                  <c:v>12914</c:v>
                </c:pt>
                <c:pt idx="112">
                  <c:v>7607</c:v>
                </c:pt>
                <c:pt idx="113">
                  <c:v>11281</c:v>
                </c:pt>
                <c:pt idx="114">
                  <c:v>11576</c:v>
                </c:pt>
                <c:pt idx="115">
                  <c:v>9259</c:v>
                </c:pt>
                <c:pt idx="116">
                  <c:v>15778</c:v>
                </c:pt>
                <c:pt idx="117">
                  <c:v>8906</c:v>
                </c:pt>
                <c:pt idx="118">
                  <c:v>9195</c:v>
                </c:pt>
                <c:pt idx="119">
                  <c:v>7114</c:v>
                </c:pt>
                <c:pt idx="120">
                  <c:v>9009</c:v>
                </c:pt>
                <c:pt idx="121">
                  <c:v>7323</c:v>
                </c:pt>
                <c:pt idx="122">
                  <c:v>16048</c:v>
                </c:pt>
                <c:pt idx="123">
                  <c:v>8365</c:v>
                </c:pt>
                <c:pt idx="124">
                  <c:v>13787</c:v>
                </c:pt>
                <c:pt idx="125">
                  <c:v>47553</c:v>
                </c:pt>
                <c:pt idx="126">
                  <c:v>56903</c:v>
                </c:pt>
                <c:pt idx="127">
                  <c:v>80905</c:v>
                </c:pt>
                <c:pt idx="128">
                  <c:v>89217</c:v>
                </c:pt>
                <c:pt idx="129">
                  <c:v>71475</c:v>
                </c:pt>
                <c:pt idx="130">
                  <c:v>34417</c:v>
                </c:pt>
                <c:pt idx="131">
                  <c:v>45346</c:v>
                </c:pt>
                <c:pt idx="132">
                  <c:v>90213</c:v>
                </c:pt>
                <c:pt idx="133">
                  <c:v>40049</c:v>
                </c:pt>
                <c:pt idx="134">
                  <c:v>21842</c:v>
                </c:pt>
                <c:pt idx="135">
                  <c:v>22737</c:v>
                </c:pt>
                <c:pt idx="136">
                  <c:v>17047</c:v>
                </c:pt>
                <c:pt idx="137">
                  <c:v>6442</c:v>
                </c:pt>
                <c:pt idx="138">
                  <c:v>15460</c:v>
                </c:pt>
                <c:pt idx="139">
                  <c:v>29812</c:v>
                </c:pt>
                <c:pt idx="140">
                  <c:v>19486</c:v>
                </c:pt>
                <c:pt idx="141">
                  <c:v>18617</c:v>
                </c:pt>
                <c:pt idx="142">
                  <c:v>84952</c:v>
                </c:pt>
                <c:pt idx="143">
                  <c:v>61956</c:v>
                </c:pt>
                <c:pt idx="144">
                  <c:v>71007</c:v>
                </c:pt>
                <c:pt idx="145">
                  <c:v>33929</c:v>
                </c:pt>
                <c:pt idx="146">
                  <c:v>61690</c:v>
                </c:pt>
                <c:pt idx="147">
                  <c:v>38136</c:v>
                </c:pt>
                <c:pt idx="148">
                  <c:v>14681</c:v>
                </c:pt>
                <c:pt idx="149">
                  <c:v>14292</c:v>
                </c:pt>
                <c:pt idx="150">
                  <c:v>13489</c:v>
                </c:pt>
                <c:pt idx="151">
                  <c:v>15289</c:v>
                </c:pt>
                <c:pt idx="152">
                  <c:v>10961</c:v>
                </c:pt>
                <c:pt idx="153">
                  <c:v>7909</c:v>
                </c:pt>
                <c:pt idx="154">
                  <c:v>5240</c:v>
                </c:pt>
                <c:pt idx="155">
                  <c:v>2580</c:v>
                </c:pt>
                <c:pt idx="156">
                  <c:v>10878</c:v>
                </c:pt>
                <c:pt idx="157">
                  <c:v>6212</c:v>
                </c:pt>
                <c:pt idx="158">
                  <c:v>10314</c:v>
                </c:pt>
                <c:pt idx="159">
                  <c:v>6029</c:v>
                </c:pt>
                <c:pt idx="160">
                  <c:v>3834</c:v>
                </c:pt>
                <c:pt idx="161">
                  <c:v>2670</c:v>
                </c:pt>
                <c:pt idx="162">
                  <c:v>1867</c:v>
                </c:pt>
                <c:pt idx="163">
                  <c:v>1586</c:v>
                </c:pt>
                <c:pt idx="164">
                  <c:v>12931</c:v>
                </c:pt>
                <c:pt idx="165">
                  <c:v>19845</c:v>
                </c:pt>
                <c:pt idx="166">
                  <c:v>105160</c:v>
                </c:pt>
                <c:pt idx="167">
                  <c:v>34190</c:v>
                </c:pt>
                <c:pt idx="168">
                  <c:v>18559</c:v>
                </c:pt>
                <c:pt idx="169">
                  <c:v>37916</c:v>
                </c:pt>
                <c:pt idx="170">
                  <c:v>131818</c:v>
                </c:pt>
                <c:pt idx="171">
                  <c:v>85387</c:v>
                </c:pt>
                <c:pt idx="172">
                  <c:v>77088</c:v>
                </c:pt>
                <c:pt idx="173">
                  <c:v>63053</c:v>
                </c:pt>
                <c:pt idx="174">
                  <c:v>97964</c:v>
                </c:pt>
                <c:pt idx="175">
                  <c:v>93103</c:v>
                </c:pt>
                <c:pt idx="176">
                  <c:v>89721</c:v>
                </c:pt>
                <c:pt idx="177">
                  <c:v>61213</c:v>
                </c:pt>
                <c:pt idx="178">
                  <c:v>85910</c:v>
                </c:pt>
                <c:pt idx="179">
                  <c:v>86624</c:v>
                </c:pt>
                <c:pt idx="180">
                  <c:v>64691</c:v>
                </c:pt>
                <c:pt idx="181">
                  <c:v>108454</c:v>
                </c:pt>
                <c:pt idx="182">
                  <c:v>92055</c:v>
                </c:pt>
                <c:pt idx="183">
                  <c:v>60849</c:v>
                </c:pt>
                <c:pt idx="184">
                  <c:v>60757</c:v>
                </c:pt>
                <c:pt idx="185">
                  <c:v>62167</c:v>
                </c:pt>
                <c:pt idx="186">
                  <c:v>75631</c:v>
                </c:pt>
                <c:pt idx="187">
                  <c:v>71708</c:v>
                </c:pt>
                <c:pt idx="188">
                  <c:v>87605</c:v>
                </c:pt>
                <c:pt idx="189">
                  <c:v>55170</c:v>
                </c:pt>
                <c:pt idx="190">
                  <c:v>43668</c:v>
                </c:pt>
                <c:pt idx="191">
                  <c:v>46145</c:v>
                </c:pt>
                <c:pt idx="192">
                  <c:v>46720</c:v>
                </c:pt>
                <c:pt idx="193">
                  <c:v>41074</c:v>
                </c:pt>
                <c:pt idx="194">
                  <c:v>45665</c:v>
                </c:pt>
                <c:pt idx="195">
                  <c:v>139731</c:v>
                </c:pt>
                <c:pt idx="196">
                  <c:v>47619</c:v>
                </c:pt>
                <c:pt idx="197">
                  <c:v>9730</c:v>
                </c:pt>
                <c:pt idx="198">
                  <c:v>10521</c:v>
                </c:pt>
                <c:pt idx="199">
                  <c:v>11147</c:v>
                </c:pt>
                <c:pt idx="200">
                  <c:v>19255</c:v>
                </c:pt>
                <c:pt idx="201">
                  <c:v>74391</c:v>
                </c:pt>
                <c:pt idx="202">
                  <c:v>96020</c:v>
                </c:pt>
                <c:pt idx="203">
                  <c:v>91874</c:v>
                </c:pt>
                <c:pt idx="204">
                  <c:v>72360</c:v>
                </c:pt>
                <c:pt idx="205">
                  <c:v>58593</c:v>
                </c:pt>
                <c:pt idx="206">
                  <c:v>60899</c:v>
                </c:pt>
                <c:pt idx="207">
                  <c:v>47312</c:v>
                </c:pt>
                <c:pt idx="208">
                  <c:v>60420</c:v>
                </c:pt>
                <c:pt idx="209">
                  <c:v>101995</c:v>
                </c:pt>
                <c:pt idx="210">
                  <c:v>80106</c:v>
                </c:pt>
                <c:pt idx="211">
                  <c:v>76159</c:v>
                </c:pt>
                <c:pt idx="212">
                  <c:v>61744</c:v>
                </c:pt>
                <c:pt idx="213">
                  <c:v>79145</c:v>
                </c:pt>
                <c:pt idx="214">
                  <c:v>33932</c:v>
                </c:pt>
                <c:pt idx="215">
                  <c:v>94437</c:v>
                </c:pt>
                <c:pt idx="216">
                  <c:v>96749</c:v>
                </c:pt>
                <c:pt idx="217">
                  <c:v>80213</c:v>
                </c:pt>
                <c:pt idx="218">
                  <c:v>159182</c:v>
                </c:pt>
                <c:pt idx="219">
                  <c:v>104868</c:v>
                </c:pt>
                <c:pt idx="220">
                  <c:v>125818</c:v>
                </c:pt>
                <c:pt idx="221">
                  <c:v>132941</c:v>
                </c:pt>
                <c:pt idx="222">
                  <c:v>86440</c:v>
                </c:pt>
                <c:pt idx="223">
                  <c:v>91147</c:v>
                </c:pt>
                <c:pt idx="224">
                  <c:v>90261</c:v>
                </c:pt>
                <c:pt idx="225">
                  <c:v>85304</c:v>
                </c:pt>
                <c:pt idx="226">
                  <c:v>102613</c:v>
                </c:pt>
                <c:pt idx="227">
                  <c:v>117188</c:v>
                </c:pt>
                <c:pt idx="228">
                  <c:v>87203</c:v>
                </c:pt>
                <c:pt idx="229">
                  <c:v>103676</c:v>
                </c:pt>
                <c:pt idx="230">
                  <c:v>135998</c:v>
                </c:pt>
                <c:pt idx="231">
                  <c:v>187317</c:v>
                </c:pt>
                <c:pt idx="232">
                  <c:v>130738</c:v>
                </c:pt>
                <c:pt idx="233">
                  <c:v>116148</c:v>
                </c:pt>
                <c:pt idx="234">
                  <c:v>149624</c:v>
                </c:pt>
                <c:pt idx="235">
                  <c:v>112399</c:v>
                </c:pt>
                <c:pt idx="236">
                  <c:v>117551</c:v>
                </c:pt>
                <c:pt idx="237">
                  <c:v>185833</c:v>
                </c:pt>
                <c:pt idx="238">
                  <c:v>129406</c:v>
                </c:pt>
                <c:pt idx="239">
                  <c:v>95852</c:v>
                </c:pt>
                <c:pt idx="240">
                  <c:v>58741</c:v>
                </c:pt>
                <c:pt idx="241">
                  <c:v>44349</c:v>
                </c:pt>
                <c:pt idx="242">
                  <c:v>42842</c:v>
                </c:pt>
                <c:pt idx="243">
                  <c:v>38787</c:v>
                </c:pt>
                <c:pt idx="244">
                  <c:v>42506</c:v>
                </c:pt>
                <c:pt idx="245">
                  <c:v>31233</c:v>
                </c:pt>
                <c:pt idx="246">
                  <c:v>29417</c:v>
                </c:pt>
                <c:pt idx="247">
                  <c:v>31148</c:v>
                </c:pt>
                <c:pt idx="248">
                  <c:v>27409</c:v>
                </c:pt>
                <c:pt idx="249">
                  <c:v>33842</c:v>
                </c:pt>
                <c:pt idx="250">
                  <c:v>18064</c:v>
                </c:pt>
                <c:pt idx="251">
                  <c:v>27307</c:v>
                </c:pt>
                <c:pt idx="252">
                  <c:v>19649</c:v>
                </c:pt>
                <c:pt idx="253">
                  <c:v>15418</c:v>
                </c:pt>
                <c:pt idx="254">
                  <c:v>21101</c:v>
                </c:pt>
                <c:pt idx="255">
                  <c:v>29528</c:v>
                </c:pt>
                <c:pt idx="256">
                  <c:v>24354</c:v>
                </c:pt>
                <c:pt idx="257">
                  <c:v>17237</c:v>
                </c:pt>
                <c:pt idx="258">
                  <c:v>18883</c:v>
                </c:pt>
                <c:pt idx="259">
                  <c:v>16011</c:v>
                </c:pt>
                <c:pt idx="260">
                  <c:v>10020</c:v>
                </c:pt>
                <c:pt idx="261">
                  <c:v>19115</c:v>
                </c:pt>
                <c:pt idx="262">
                  <c:v>12422</c:v>
                </c:pt>
                <c:pt idx="263">
                  <c:v>20228</c:v>
                </c:pt>
                <c:pt idx="264">
                  <c:v>27520</c:v>
                </c:pt>
                <c:pt idx="265">
                  <c:v>19580</c:v>
                </c:pt>
                <c:pt idx="266">
                  <c:v>20392</c:v>
                </c:pt>
                <c:pt idx="267">
                  <c:v>22833</c:v>
                </c:pt>
                <c:pt idx="268">
                  <c:v>36287</c:v>
                </c:pt>
                <c:pt idx="269">
                  <c:v>21676</c:v>
                </c:pt>
                <c:pt idx="270">
                  <c:v>16277</c:v>
                </c:pt>
                <c:pt idx="271">
                  <c:v>17090</c:v>
                </c:pt>
                <c:pt idx="272">
                  <c:v>22726</c:v>
                </c:pt>
                <c:pt idx="273">
                  <c:v>32421</c:v>
                </c:pt>
                <c:pt idx="274">
                  <c:v>23420</c:v>
                </c:pt>
                <c:pt idx="275">
                  <c:v>34153</c:v>
                </c:pt>
                <c:pt idx="276">
                  <c:v>39725</c:v>
                </c:pt>
                <c:pt idx="277">
                  <c:v>29568</c:v>
                </c:pt>
                <c:pt idx="278">
                  <c:v>27271</c:v>
                </c:pt>
                <c:pt idx="279">
                  <c:v>26946</c:v>
                </c:pt>
                <c:pt idx="280">
                  <c:v>20854</c:v>
                </c:pt>
                <c:pt idx="281">
                  <c:v>22764</c:v>
                </c:pt>
                <c:pt idx="282">
                  <c:v>51406</c:v>
                </c:pt>
                <c:pt idx="283">
                  <c:v>32780</c:v>
                </c:pt>
                <c:pt idx="284">
                  <c:v>20057</c:v>
                </c:pt>
                <c:pt idx="285">
                  <c:v>24222</c:v>
                </c:pt>
                <c:pt idx="286">
                  <c:v>16639</c:v>
                </c:pt>
                <c:pt idx="287">
                  <c:v>16440</c:v>
                </c:pt>
                <c:pt idx="288">
                  <c:v>12273</c:v>
                </c:pt>
                <c:pt idx="289">
                  <c:v>21257</c:v>
                </c:pt>
                <c:pt idx="290">
                  <c:v>18277</c:v>
                </c:pt>
                <c:pt idx="291">
                  <c:v>15338</c:v>
                </c:pt>
                <c:pt idx="292">
                  <c:v>16012</c:v>
                </c:pt>
                <c:pt idx="293">
                  <c:v>19314</c:v>
                </c:pt>
                <c:pt idx="294">
                  <c:v>22341</c:v>
                </c:pt>
                <c:pt idx="295">
                  <c:v>13728</c:v>
                </c:pt>
                <c:pt idx="296">
                  <c:v>26526</c:v>
                </c:pt>
                <c:pt idx="297">
                  <c:v>23274</c:v>
                </c:pt>
                <c:pt idx="298">
                  <c:v>21892</c:v>
                </c:pt>
                <c:pt idx="299">
                  <c:v>18347</c:v>
                </c:pt>
                <c:pt idx="300">
                  <c:v>14454</c:v>
                </c:pt>
                <c:pt idx="301">
                  <c:v>21913</c:v>
                </c:pt>
                <c:pt idx="302">
                  <c:v>21682</c:v>
                </c:pt>
                <c:pt idx="303">
                  <c:v>40421</c:v>
                </c:pt>
                <c:pt idx="304">
                  <c:v>30052</c:v>
                </c:pt>
                <c:pt idx="305">
                  <c:v>23712</c:v>
                </c:pt>
                <c:pt idx="306">
                  <c:v>25804</c:v>
                </c:pt>
                <c:pt idx="307">
                  <c:v>28355</c:v>
                </c:pt>
                <c:pt idx="308">
                  <c:v>28548</c:v>
                </c:pt>
                <c:pt idx="309">
                  <c:v>26395</c:v>
                </c:pt>
                <c:pt idx="310">
                  <c:v>23507</c:v>
                </c:pt>
                <c:pt idx="311">
                  <c:v>47198</c:v>
                </c:pt>
                <c:pt idx="312">
                  <c:v>24178</c:v>
                </c:pt>
                <c:pt idx="313">
                  <c:v>23099</c:v>
                </c:pt>
                <c:pt idx="314">
                  <c:v>22455</c:v>
                </c:pt>
                <c:pt idx="315">
                  <c:v>15278</c:v>
                </c:pt>
                <c:pt idx="316">
                  <c:v>14445</c:v>
                </c:pt>
                <c:pt idx="317">
                  <c:v>17865</c:v>
                </c:pt>
                <c:pt idx="318">
                  <c:v>48091</c:v>
                </c:pt>
                <c:pt idx="319">
                  <c:v>90537</c:v>
                </c:pt>
                <c:pt idx="320">
                  <c:v>80462</c:v>
                </c:pt>
                <c:pt idx="321">
                  <c:v>57643</c:v>
                </c:pt>
                <c:pt idx="322">
                  <c:v>33355</c:v>
                </c:pt>
                <c:pt idx="323">
                  <c:v>19562</c:v>
                </c:pt>
                <c:pt idx="324">
                  <c:v>69176</c:v>
                </c:pt>
                <c:pt idx="325">
                  <c:v>40842</c:v>
                </c:pt>
                <c:pt idx="326">
                  <c:v>32516</c:v>
                </c:pt>
                <c:pt idx="327">
                  <c:v>56666</c:v>
                </c:pt>
                <c:pt idx="328">
                  <c:v>87494</c:v>
                </c:pt>
                <c:pt idx="329">
                  <c:v>47771</c:v>
                </c:pt>
                <c:pt idx="330">
                  <c:v>27510</c:v>
                </c:pt>
                <c:pt idx="331">
                  <c:v>20794</c:v>
                </c:pt>
                <c:pt idx="332">
                  <c:v>22310</c:v>
                </c:pt>
                <c:pt idx="333">
                  <c:v>18699</c:v>
                </c:pt>
                <c:pt idx="334">
                  <c:v>17226</c:v>
                </c:pt>
                <c:pt idx="335">
                  <c:v>20402</c:v>
                </c:pt>
                <c:pt idx="336">
                  <c:v>14756</c:v>
                </c:pt>
                <c:pt idx="337">
                  <c:v>13523</c:v>
                </c:pt>
                <c:pt idx="338">
                  <c:v>14195</c:v>
                </c:pt>
                <c:pt idx="339">
                  <c:v>15692</c:v>
                </c:pt>
                <c:pt idx="340">
                  <c:v>22409</c:v>
                </c:pt>
                <c:pt idx="341">
                  <c:v>15632</c:v>
                </c:pt>
                <c:pt idx="342">
                  <c:v>15579</c:v>
                </c:pt>
                <c:pt idx="343">
                  <c:v>18108</c:v>
                </c:pt>
                <c:pt idx="344">
                  <c:v>14768</c:v>
                </c:pt>
                <c:pt idx="345">
                  <c:v>11732</c:v>
                </c:pt>
                <c:pt idx="346">
                  <c:v>51290</c:v>
                </c:pt>
                <c:pt idx="347">
                  <c:v>36404</c:v>
                </c:pt>
                <c:pt idx="348">
                  <c:v>23118</c:v>
                </c:pt>
                <c:pt idx="349">
                  <c:v>16859</c:v>
                </c:pt>
                <c:pt idx="350">
                  <c:v>20028</c:v>
                </c:pt>
                <c:pt idx="351">
                  <c:v>21823</c:v>
                </c:pt>
                <c:pt idx="352">
                  <c:v>16309</c:v>
                </c:pt>
                <c:pt idx="353">
                  <c:v>26181</c:v>
                </c:pt>
                <c:pt idx="354">
                  <c:v>42406</c:v>
                </c:pt>
                <c:pt idx="355">
                  <c:v>44520</c:v>
                </c:pt>
                <c:pt idx="356">
                  <c:v>37250</c:v>
                </c:pt>
                <c:pt idx="357">
                  <c:v>19109</c:v>
                </c:pt>
                <c:pt idx="358">
                  <c:v>20811</c:v>
                </c:pt>
                <c:pt idx="359">
                  <c:v>109128</c:v>
                </c:pt>
                <c:pt idx="360">
                  <c:v>32257</c:v>
                </c:pt>
                <c:pt idx="361">
                  <c:v>113240</c:v>
                </c:pt>
                <c:pt idx="362">
                  <c:v>60043</c:v>
                </c:pt>
                <c:pt idx="363">
                  <c:v>44802</c:v>
                </c:pt>
                <c:pt idx="364">
                  <c:v>32549</c:v>
                </c:pt>
                <c:pt idx="365">
                  <c:v>30639</c:v>
                </c:pt>
                <c:pt idx="366">
                  <c:v>22597</c:v>
                </c:pt>
                <c:pt idx="367">
                  <c:v>22914</c:v>
                </c:pt>
                <c:pt idx="368">
                  <c:v>21023</c:v>
                </c:pt>
                <c:pt idx="369">
                  <c:v>68938</c:v>
                </c:pt>
                <c:pt idx="370">
                  <c:v>53391</c:v>
                </c:pt>
                <c:pt idx="371">
                  <c:v>45947</c:v>
                </c:pt>
                <c:pt idx="372">
                  <c:v>46603</c:v>
                </c:pt>
                <c:pt idx="373">
                  <c:v>42580</c:v>
                </c:pt>
                <c:pt idx="374">
                  <c:v>34477</c:v>
                </c:pt>
                <c:pt idx="375">
                  <c:v>22299</c:v>
                </c:pt>
                <c:pt idx="376">
                  <c:v>35489</c:v>
                </c:pt>
                <c:pt idx="377">
                  <c:v>34587</c:v>
                </c:pt>
                <c:pt idx="378">
                  <c:v>14559</c:v>
                </c:pt>
                <c:pt idx="379">
                  <c:v>20466</c:v>
                </c:pt>
                <c:pt idx="380">
                  <c:v>22063</c:v>
                </c:pt>
                <c:pt idx="381">
                  <c:v>20426</c:v>
                </c:pt>
                <c:pt idx="382">
                  <c:v>18275</c:v>
                </c:pt>
                <c:pt idx="383">
                  <c:v>24220</c:v>
                </c:pt>
                <c:pt idx="384">
                  <c:v>23331</c:v>
                </c:pt>
                <c:pt idx="385">
                  <c:v>22911</c:v>
                </c:pt>
                <c:pt idx="386">
                  <c:v>24484</c:v>
                </c:pt>
                <c:pt idx="387">
                  <c:v>16127</c:v>
                </c:pt>
                <c:pt idx="388">
                  <c:v>26587</c:v>
                </c:pt>
                <c:pt idx="389">
                  <c:v>22421</c:v>
                </c:pt>
                <c:pt idx="390">
                  <c:v>78700</c:v>
                </c:pt>
                <c:pt idx="391">
                  <c:v>271741</c:v>
                </c:pt>
                <c:pt idx="392">
                  <c:v>109866</c:v>
                </c:pt>
                <c:pt idx="393">
                  <c:v>125368</c:v>
                </c:pt>
                <c:pt idx="394">
                  <c:v>66219</c:v>
                </c:pt>
                <c:pt idx="395">
                  <c:v>41925</c:v>
                </c:pt>
              </c:numCache>
            </c:numRef>
          </c:val>
          <c:smooth val="0"/>
          <c:extLst>
            <c:ext xmlns:c16="http://schemas.microsoft.com/office/drawing/2014/chart" uri="{C3380CC4-5D6E-409C-BE32-E72D297353CC}">
              <c16:uniqueId val="{00000000-9D4E-4C8F-934D-9CA8BBE147BB}"/>
            </c:ext>
          </c:extLst>
        </c:ser>
        <c:dLbls>
          <c:showLegendKey val="0"/>
          <c:showVal val="0"/>
          <c:showCatName val="0"/>
          <c:showSerName val="0"/>
          <c:showPercent val="0"/>
          <c:showBubbleSize val="0"/>
        </c:dLbls>
        <c:smooth val="0"/>
        <c:axId val="614442800"/>
        <c:axId val="614446736"/>
      </c:lineChart>
      <c:catAx>
        <c:axId val="61444280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614446736"/>
        <c:crosses val="autoZero"/>
        <c:auto val="1"/>
        <c:lblAlgn val="ctr"/>
        <c:lblOffset val="100"/>
        <c:noMultiLvlLbl val="0"/>
      </c:catAx>
      <c:valAx>
        <c:axId val="61444673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61444280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Treckerfahrer dürfen das</c:v>
                </c:pt>
              </c:strCache>
            </c:strRef>
          </c:tx>
          <c:spPr>
            <a:ln w="28575" cap="rnd">
              <a:solidFill>
                <a:schemeClr val="accent1"/>
              </a:solidFill>
              <a:round/>
            </a:ln>
            <a:effectLst/>
          </c:spPr>
          <c:marker>
            <c:symbol val="none"/>
          </c:marker>
          <c:cat>
            <c:strRef>
              <c:f>Sheet1!$A$2:$A$397</c:f>
              <c:strCache>
                <c:ptCount val="396"/>
                <c:pt idx="0">
                  <c:v>01.01.2018</c:v>
                </c:pt>
                <c:pt idx="1">
                  <c:v>02.01.2018</c:v>
                </c:pt>
                <c:pt idx="2">
                  <c:v>03.01.2018</c:v>
                </c:pt>
                <c:pt idx="3">
                  <c:v>04.01.2018</c:v>
                </c:pt>
                <c:pt idx="4">
                  <c:v>05.01.2018</c:v>
                </c:pt>
                <c:pt idx="5">
                  <c:v>06.01.2018</c:v>
                </c:pt>
                <c:pt idx="6">
                  <c:v>07.01.2018</c:v>
                </c:pt>
                <c:pt idx="7">
                  <c:v>08.01.2018</c:v>
                </c:pt>
                <c:pt idx="8">
                  <c:v>09.01.2018</c:v>
                </c:pt>
                <c:pt idx="9">
                  <c:v>10.01.2018</c:v>
                </c:pt>
                <c:pt idx="10">
                  <c:v>11.01.2018</c:v>
                </c:pt>
                <c:pt idx="11">
                  <c:v>12.01.2018</c:v>
                </c:pt>
                <c:pt idx="12">
                  <c:v>13.01.2018</c:v>
                </c:pt>
                <c:pt idx="13">
                  <c:v>14.01.2018</c:v>
                </c:pt>
                <c:pt idx="14">
                  <c:v>15.01.2018</c:v>
                </c:pt>
                <c:pt idx="15">
                  <c:v>16.01.2018</c:v>
                </c:pt>
                <c:pt idx="16">
                  <c:v>17.01.2018</c:v>
                </c:pt>
                <c:pt idx="17">
                  <c:v>18.01.2018</c:v>
                </c:pt>
                <c:pt idx="18">
                  <c:v>19.01.2018</c:v>
                </c:pt>
                <c:pt idx="19">
                  <c:v>20.01.2018</c:v>
                </c:pt>
                <c:pt idx="20">
                  <c:v>21.01.2018</c:v>
                </c:pt>
                <c:pt idx="21">
                  <c:v>22.01.2018</c:v>
                </c:pt>
                <c:pt idx="22">
                  <c:v>23.01.2018</c:v>
                </c:pt>
                <c:pt idx="23">
                  <c:v>24.01.2018</c:v>
                </c:pt>
                <c:pt idx="24">
                  <c:v>25.01.2018</c:v>
                </c:pt>
                <c:pt idx="25">
                  <c:v>26.01.2018</c:v>
                </c:pt>
                <c:pt idx="26">
                  <c:v>27.01.2018</c:v>
                </c:pt>
                <c:pt idx="27">
                  <c:v>28.01.2018</c:v>
                </c:pt>
                <c:pt idx="28">
                  <c:v>29.01.2018</c:v>
                </c:pt>
                <c:pt idx="29">
                  <c:v>30.01.2018</c:v>
                </c:pt>
                <c:pt idx="30">
                  <c:v>31.01.2018</c:v>
                </c:pt>
                <c:pt idx="31">
                  <c:v>01.02.2018</c:v>
                </c:pt>
                <c:pt idx="32">
                  <c:v>02.02.2018</c:v>
                </c:pt>
                <c:pt idx="33">
                  <c:v>03.02.2018</c:v>
                </c:pt>
                <c:pt idx="34">
                  <c:v>04.02.2018</c:v>
                </c:pt>
                <c:pt idx="35">
                  <c:v>05.02.2018</c:v>
                </c:pt>
                <c:pt idx="36">
                  <c:v>06.02.2018</c:v>
                </c:pt>
                <c:pt idx="37">
                  <c:v>07.02.2018</c:v>
                </c:pt>
                <c:pt idx="38">
                  <c:v>08.02.2018</c:v>
                </c:pt>
                <c:pt idx="39">
                  <c:v>09.02.2018</c:v>
                </c:pt>
                <c:pt idx="40">
                  <c:v>10.02.2018</c:v>
                </c:pt>
                <c:pt idx="41">
                  <c:v>11.02.2018</c:v>
                </c:pt>
                <c:pt idx="42">
                  <c:v>12.02.2018</c:v>
                </c:pt>
                <c:pt idx="43">
                  <c:v>13.02.2018</c:v>
                </c:pt>
                <c:pt idx="44">
                  <c:v>14.02.2018</c:v>
                </c:pt>
                <c:pt idx="45">
                  <c:v>15.02.2018</c:v>
                </c:pt>
                <c:pt idx="46">
                  <c:v>16.02.2018</c:v>
                </c:pt>
                <c:pt idx="47">
                  <c:v>17.02.2018</c:v>
                </c:pt>
                <c:pt idx="48">
                  <c:v>18.02.2018</c:v>
                </c:pt>
                <c:pt idx="49">
                  <c:v>19.02.2018</c:v>
                </c:pt>
                <c:pt idx="50">
                  <c:v>20.02.2018</c:v>
                </c:pt>
                <c:pt idx="51">
                  <c:v>21.02.2018</c:v>
                </c:pt>
                <c:pt idx="52">
                  <c:v>22.02.2018</c:v>
                </c:pt>
                <c:pt idx="53">
                  <c:v>23.02.2018</c:v>
                </c:pt>
                <c:pt idx="54">
                  <c:v>24.02.2018</c:v>
                </c:pt>
                <c:pt idx="55">
                  <c:v>25.02.2018</c:v>
                </c:pt>
                <c:pt idx="56">
                  <c:v>26.02.2018</c:v>
                </c:pt>
                <c:pt idx="57">
                  <c:v>27.02.2018</c:v>
                </c:pt>
                <c:pt idx="58">
                  <c:v>28.02.2018</c:v>
                </c:pt>
                <c:pt idx="59">
                  <c:v>01.03.2018</c:v>
                </c:pt>
                <c:pt idx="60">
                  <c:v>02.03.2018</c:v>
                </c:pt>
                <c:pt idx="61">
                  <c:v>03.03.2018</c:v>
                </c:pt>
                <c:pt idx="62">
                  <c:v>04.03.2018</c:v>
                </c:pt>
                <c:pt idx="63">
                  <c:v>05.03.2018</c:v>
                </c:pt>
                <c:pt idx="64">
                  <c:v>06.03.2018</c:v>
                </c:pt>
                <c:pt idx="65">
                  <c:v>07.03.2018</c:v>
                </c:pt>
                <c:pt idx="66">
                  <c:v>08.03.2018</c:v>
                </c:pt>
                <c:pt idx="67">
                  <c:v>09.03.2018</c:v>
                </c:pt>
                <c:pt idx="68">
                  <c:v>10.03.2018</c:v>
                </c:pt>
                <c:pt idx="69">
                  <c:v>11.03.2018</c:v>
                </c:pt>
                <c:pt idx="70">
                  <c:v>12.03.2018</c:v>
                </c:pt>
                <c:pt idx="71">
                  <c:v>13.03.2018</c:v>
                </c:pt>
                <c:pt idx="72">
                  <c:v>14.03.2018</c:v>
                </c:pt>
                <c:pt idx="73">
                  <c:v>15.03.2018</c:v>
                </c:pt>
                <c:pt idx="74">
                  <c:v>16.03.2018</c:v>
                </c:pt>
                <c:pt idx="75">
                  <c:v>17.03.2018</c:v>
                </c:pt>
                <c:pt idx="76">
                  <c:v>18.03.2018</c:v>
                </c:pt>
                <c:pt idx="77">
                  <c:v>19.03.2018</c:v>
                </c:pt>
                <c:pt idx="78">
                  <c:v>20.03.2018</c:v>
                </c:pt>
                <c:pt idx="79">
                  <c:v>21.03.2018</c:v>
                </c:pt>
                <c:pt idx="80">
                  <c:v>22.03.2018</c:v>
                </c:pt>
                <c:pt idx="81">
                  <c:v>23.03.2018</c:v>
                </c:pt>
                <c:pt idx="82">
                  <c:v>24.03.2018</c:v>
                </c:pt>
                <c:pt idx="83">
                  <c:v>25.03.2018</c:v>
                </c:pt>
                <c:pt idx="84">
                  <c:v>26.03.2018</c:v>
                </c:pt>
                <c:pt idx="85">
                  <c:v>27.03.2018</c:v>
                </c:pt>
                <c:pt idx="86">
                  <c:v>28.03.2018</c:v>
                </c:pt>
                <c:pt idx="87">
                  <c:v>29.03.2018</c:v>
                </c:pt>
                <c:pt idx="88">
                  <c:v>30.03.2018</c:v>
                </c:pt>
                <c:pt idx="89">
                  <c:v>31.03.2018</c:v>
                </c:pt>
                <c:pt idx="90">
                  <c:v>01.04.2018</c:v>
                </c:pt>
                <c:pt idx="91">
                  <c:v>02.04.2018</c:v>
                </c:pt>
                <c:pt idx="92">
                  <c:v>03.04.2018</c:v>
                </c:pt>
                <c:pt idx="93">
                  <c:v>04.04.2018</c:v>
                </c:pt>
                <c:pt idx="94">
                  <c:v>05.04.2018</c:v>
                </c:pt>
                <c:pt idx="95">
                  <c:v>06.04.2018</c:v>
                </c:pt>
                <c:pt idx="96">
                  <c:v>07.04.2018</c:v>
                </c:pt>
                <c:pt idx="97">
                  <c:v>08.04.2018</c:v>
                </c:pt>
                <c:pt idx="98">
                  <c:v>09.04.2018</c:v>
                </c:pt>
                <c:pt idx="99">
                  <c:v>10.04.2018</c:v>
                </c:pt>
                <c:pt idx="100">
                  <c:v>11.04.2018</c:v>
                </c:pt>
                <c:pt idx="101">
                  <c:v>12.04.2018</c:v>
                </c:pt>
                <c:pt idx="102">
                  <c:v>13.04.2018</c:v>
                </c:pt>
                <c:pt idx="103">
                  <c:v>14.04.2018</c:v>
                </c:pt>
                <c:pt idx="104">
                  <c:v>15.04.2018</c:v>
                </c:pt>
                <c:pt idx="105">
                  <c:v>16.04.2018</c:v>
                </c:pt>
                <c:pt idx="106">
                  <c:v>17.04.2018</c:v>
                </c:pt>
                <c:pt idx="107">
                  <c:v>18.04.2018</c:v>
                </c:pt>
                <c:pt idx="108">
                  <c:v>19.04.2018</c:v>
                </c:pt>
                <c:pt idx="109">
                  <c:v>20.04.2018</c:v>
                </c:pt>
                <c:pt idx="110">
                  <c:v>21.04.2018</c:v>
                </c:pt>
                <c:pt idx="111">
                  <c:v>22.04.2018</c:v>
                </c:pt>
                <c:pt idx="112">
                  <c:v>23.04.2018</c:v>
                </c:pt>
                <c:pt idx="113">
                  <c:v>24.04.2018</c:v>
                </c:pt>
                <c:pt idx="114">
                  <c:v>25.04.2018</c:v>
                </c:pt>
                <c:pt idx="115">
                  <c:v>26.04.2018</c:v>
                </c:pt>
                <c:pt idx="116">
                  <c:v>27.04.2018</c:v>
                </c:pt>
                <c:pt idx="117">
                  <c:v>28.04.2018</c:v>
                </c:pt>
                <c:pt idx="118">
                  <c:v>29.04.2018</c:v>
                </c:pt>
                <c:pt idx="119">
                  <c:v>30.04.2018</c:v>
                </c:pt>
                <c:pt idx="120">
                  <c:v>01.05.2018</c:v>
                </c:pt>
                <c:pt idx="121">
                  <c:v>02.05.2018</c:v>
                </c:pt>
                <c:pt idx="122">
                  <c:v>03.05.2018</c:v>
                </c:pt>
                <c:pt idx="123">
                  <c:v>04.05.2018</c:v>
                </c:pt>
                <c:pt idx="124">
                  <c:v>05.05.2018</c:v>
                </c:pt>
                <c:pt idx="125">
                  <c:v>06.05.2018</c:v>
                </c:pt>
                <c:pt idx="126">
                  <c:v>07.05.2018</c:v>
                </c:pt>
                <c:pt idx="127">
                  <c:v>08.05.2018</c:v>
                </c:pt>
                <c:pt idx="128">
                  <c:v>09.05.2018</c:v>
                </c:pt>
                <c:pt idx="129">
                  <c:v>10.05.2018</c:v>
                </c:pt>
                <c:pt idx="130">
                  <c:v>11.05.2018</c:v>
                </c:pt>
                <c:pt idx="131">
                  <c:v>12.05.2018</c:v>
                </c:pt>
                <c:pt idx="132">
                  <c:v>13.05.2018</c:v>
                </c:pt>
                <c:pt idx="133">
                  <c:v>14.05.2018</c:v>
                </c:pt>
                <c:pt idx="134">
                  <c:v>15.05.2018</c:v>
                </c:pt>
                <c:pt idx="135">
                  <c:v>16.05.2018</c:v>
                </c:pt>
                <c:pt idx="136">
                  <c:v>17.05.2018</c:v>
                </c:pt>
                <c:pt idx="137">
                  <c:v>18.05.2018</c:v>
                </c:pt>
                <c:pt idx="138">
                  <c:v>19.05.2018</c:v>
                </c:pt>
                <c:pt idx="139">
                  <c:v>20.05.2018</c:v>
                </c:pt>
                <c:pt idx="140">
                  <c:v>21.05.2018</c:v>
                </c:pt>
                <c:pt idx="141">
                  <c:v>22.05.2018</c:v>
                </c:pt>
                <c:pt idx="142">
                  <c:v>23.05.2018</c:v>
                </c:pt>
                <c:pt idx="143">
                  <c:v>24.05.2018</c:v>
                </c:pt>
                <c:pt idx="144">
                  <c:v>25.05.2018</c:v>
                </c:pt>
                <c:pt idx="145">
                  <c:v>26.05.2018</c:v>
                </c:pt>
                <c:pt idx="146">
                  <c:v>27.05.2018</c:v>
                </c:pt>
                <c:pt idx="147">
                  <c:v>28.05.2018</c:v>
                </c:pt>
                <c:pt idx="148">
                  <c:v>29.05.2018</c:v>
                </c:pt>
                <c:pt idx="149">
                  <c:v>30.05.2018</c:v>
                </c:pt>
                <c:pt idx="150">
                  <c:v>31.05.2018</c:v>
                </c:pt>
                <c:pt idx="151">
                  <c:v>01.06.2018</c:v>
                </c:pt>
                <c:pt idx="152">
                  <c:v>02.06.2018</c:v>
                </c:pt>
                <c:pt idx="153">
                  <c:v>03.06.2018</c:v>
                </c:pt>
                <c:pt idx="154">
                  <c:v>04.06.2018</c:v>
                </c:pt>
                <c:pt idx="155">
                  <c:v>05.06.2018</c:v>
                </c:pt>
                <c:pt idx="156">
                  <c:v>06.06.2018</c:v>
                </c:pt>
                <c:pt idx="157">
                  <c:v>07.06.2018</c:v>
                </c:pt>
                <c:pt idx="158">
                  <c:v>08.06.2018</c:v>
                </c:pt>
                <c:pt idx="159">
                  <c:v>09.06.2018</c:v>
                </c:pt>
                <c:pt idx="160">
                  <c:v>10.06.2018</c:v>
                </c:pt>
                <c:pt idx="161">
                  <c:v>11.06.2018</c:v>
                </c:pt>
                <c:pt idx="162">
                  <c:v>12.06.2018</c:v>
                </c:pt>
                <c:pt idx="163">
                  <c:v>13.06.2018</c:v>
                </c:pt>
                <c:pt idx="164">
                  <c:v>14.06.2018</c:v>
                </c:pt>
                <c:pt idx="165">
                  <c:v>15.06.2018</c:v>
                </c:pt>
                <c:pt idx="166">
                  <c:v>16.06.2018</c:v>
                </c:pt>
                <c:pt idx="167">
                  <c:v>17.06.2018</c:v>
                </c:pt>
                <c:pt idx="168">
                  <c:v>18.06.2018</c:v>
                </c:pt>
                <c:pt idx="169">
                  <c:v>19.06.2018</c:v>
                </c:pt>
                <c:pt idx="170">
                  <c:v>20.06.2018</c:v>
                </c:pt>
                <c:pt idx="171">
                  <c:v>21.06.2018</c:v>
                </c:pt>
                <c:pt idx="172">
                  <c:v>22.06.2018</c:v>
                </c:pt>
                <c:pt idx="173">
                  <c:v>23.06.2018</c:v>
                </c:pt>
                <c:pt idx="174">
                  <c:v>24.06.2018</c:v>
                </c:pt>
                <c:pt idx="175">
                  <c:v>25.06.2018</c:v>
                </c:pt>
                <c:pt idx="176">
                  <c:v>26.06.2018</c:v>
                </c:pt>
                <c:pt idx="177">
                  <c:v>27.06.2018</c:v>
                </c:pt>
                <c:pt idx="178">
                  <c:v>28.06.2018</c:v>
                </c:pt>
                <c:pt idx="179">
                  <c:v>29.06.2018</c:v>
                </c:pt>
                <c:pt idx="180">
                  <c:v>30.06.2018</c:v>
                </c:pt>
                <c:pt idx="181">
                  <c:v>01.07.2018</c:v>
                </c:pt>
                <c:pt idx="182">
                  <c:v>02.07.2018</c:v>
                </c:pt>
                <c:pt idx="183">
                  <c:v>03.07.2018</c:v>
                </c:pt>
                <c:pt idx="184">
                  <c:v>04.07.2018</c:v>
                </c:pt>
                <c:pt idx="185">
                  <c:v>05.07.2018</c:v>
                </c:pt>
                <c:pt idx="186">
                  <c:v>06.07.2018</c:v>
                </c:pt>
                <c:pt idx="187">
                  <c:v>07.07.2018</c:v>
                </c:pt>
                <c:pt idx="188">
                  <c:v>08.07.2018</c:v>
                </c:pt>
                <c:pt idx="189">
                  <c:v>09.07.2018</c:v>
                </c:pt>
                <c:pt idx="190">
                  <c:v>10.07.2018</c:v>
                </c:pt>
                <c:pt idx="191">
                  <c:v>11.07.2018</c:v>
                </c:pt>
                <c:pt idx="192">
                  <c:v>12.07.2018</c:v>
                </c:pt>
                <c:pt idx="193">
                  <c:v>13.07.2018</c:v>
                </c:pt>
                <c:pt idx="194">
                  <c:v>14.07.2018</c:v>
                </c:pt>
                <c:pt idx="195">
                  <c:v>15.07.2018</c:v>
                </c:pt>
                <c:pt idx="196">
                  <c:v>16.07.2018</c:v>
                </c:pt>
                <c:pt idx="197">
                  <c:v>17.07.2018</c:v>
                </c:pt>
                <c:pt idx="198">
                  <c:v>18.07.2018</c:v>
                </c:pt>
                <c:pt idx="199">
                  <c:v>19.07.2018</c:v>
                </c:pt>
                <c:pt idx="200">
                  <c:v>20.07.2018</c:v>
                </c:pt>
                <c:pt idx="201">
                  <c:v>21.07.2018</c:v>
                </c:pt>
                <c:pt idx="202">
                  <c:v>22.07.2018</c:v>
                </c:pt>
                <c:pt idx="203">
                  <c:v>23.07.2018</c:v>
                </c:pt>
                <c:pt idx="204">
                  <c:v>24.07.2018</c:v>
                </c:pt>
                <c:pt idx="205">
                  <c:v>25.07.2018</c:v>
                </c:pt>
                <c:pt idx="206">
                  <c:v>26.07.2018</c:v>
                </c:pt>
                <c:pt idx="207">
                  <c:v>27.07.2018</c:v>
                </c:pt>
                <c:pt idx="208">
                  <c:v>28.07.2018</c:v>
                </c:pt>
                <c:pt idx="209">
                  <c:v>29.07.2018</c:v>
                </c:pt>
                <c:pt idx="210">
                  <c:v>30.07.2018</c:v>
                </c:pt>
                <c:pt idx="211">
                  <c:v>31.07.2018</c:v>
                </c:pt>
                <c:pt idx="212">
                  <c:v>01.08.2018</c:v>
                </c:pt>
                <c:pt idx="213">
                  <c:v>02.08.2018</c:v>
                </c:pt>
                <c:pt idx="214">
                  <c:v>03.08.2018</c:v>
                </c:pt>
                <c:pt idx="215">
                  <c:v>04.08.2018</c:v>
                </c:pt>
                <c:pt idx="216">
                  <c:v>05.08.2018</c:v>
                </c:pt>
                <c:pt idx="217">
                  <c:v>06.08.2018</c:v>
                </c:pt>
                <c:pt idx="218">
                  <c:v>07.08.2018</c:v>
                </c:pt>
                <c:pt idx="219">
                  <c:v>08.08.2018</c:v>
                </c:pt>
                <c:pt idx="220">
                  <c:v>09.08.2018</c:v>
                </c:pt>
                <c:pt idx="221">
                  <c:v>10.08.2018</c:v>
                </c:pt>
                <c:pt idx="222">
                  <c:v>11.08.2018</c:v>
                </c:pt>
                <c:pt idx="223">
                  <c:v>12.08.2018</c:v>
                </c:pt>
                <c:pt idx="224">
                  <c:v>13.08.2018</c:v>
                </c:pt>
                <c:pt idx="225">
                  <c:v>14.08.2018</c:v>
                </c:pt>
                <c:pt idx="226">
                  <c:v>15.08.2018</c:v>
                </c:pt>
                <c:pt idx="227">
                  <c:v>16.08.2018</c:v>
                </c:pt>
                <c:pt idx="228">
                  <c:v>17.08.2018</c:v>
                </c:pt>
                <c:pt idx="229">
                  <c:v>18.08.2018</c:v>
                </c:pt>
                <c:pt idx="230">
                  <c:v>19.08.2018</c:v>
                </c:pt>
                <c:pt idx="231">
                  <c:v>20.08.2018</c:v>
                </c:pt>
                <c:pt idx="232">
                  <c:v>21.08.2018</c:v>
                </c:pt>
                <c:pt idx="233">
                  <c:v>22.08.2018</c:v>
                </c:pt>
                <c:pt idx="234">
                  <c:v>23.08.2018</c:v>
                </c:pt>
                <c:pt idx="235">
                  <c:v>24.08.2018</c:v>
                </c:pt>
                <c:pt idx="236">
                  <c:v>25.08.2018</c:v>
                </c:pt>
                <c:pt idx="237">
                  <c:v>26.08.2018</c:v>
                </c:pt>
                <c:pt idx="238">
                  <c:v>27.08.2018</c:v>
                </c:pt>
                <c:pt idx="239">
                  <c:v>28.08.2018</c:v>
                </c:pt>
                <c:pt idx="240">
                  <c:v>29.08.2018</c:v>
                </c:pt>
                <c:pt idx="241">
                  <c:v>30.08.2018</c:v>
                </c:pt>
                <c:pt idx="242">
                  <c:v>31.08.2018</c:v>
                </c:pt>
                <c:pt idx="243">
                  <c:v>01.09.2018</c:v>
                </c:pt>
                <c:pt idx="244">
                  <c:v>02.09.2018</c:v>
                </c:pt>
                <c:pt idx="245">
                  <c:v>03.09.2018</c:v>
                </c:pt>
                <c:pt idx="246">
                  <c:v>04.09.2018</c:v>
                </c:pt>
                <c:pt idx="247">
                  <c:v>05.09.2018</c:v>
                </c:pt>
                <c:pt idx="248">
                  <c:v>06.09.2018</c:v>
                </c:pt>
                <c:pt idx="249">
                  <c:v>07.09.2018</c:v>
                </c:pt>
                <c:pt idx="250">
                  <c:v>08.09.2018</c:v>
                </c:pt>
                <c:pt idx="251">
                  <c:v>09.09.2018</c:v>
                </c:pt>
                <c:pt idx="252">
                  <c:v>10.09.2018</c:v>
                </c:pt>
                <c:pt idx="253">
                  <c:v>11.09.2018</c:v>
                </c:pt>
                <c:pt idx="254">
                  <c:v>12.09.2018</c:v>
                </c:pt>
                <c:pt idx="255">
                  <c:v>13.09.2018</c:v>
                </c:pt>
                <c:pt idx="256">
                  <c:v>14.09.2018</c:v>
                </c:pt>
                <c:pt idx="257">
                  <c:v>15.09.2018</c:v>
                </c:pt>
                <c:pt idx="258">
                  <c:v>16.09.2018</c:v>
                </c:pt>
                <c:pt idx="259">
                  <c:v>17.09.2018</c:v>
                </c:pt>
                <c:pt idx="260">
                  <c:v>18.09.2018</c:v>
                </c:pt>
                <c:pt idx="261">
                  <c:v>19.09.2018</c:v>
                </c:pt>
                <c:pt idx="262">
                  <c:v>20.09.2018</c:v>
                </c:pt>
                <c:pt idx="263">
                  <c:v>21.09.2018</c:v>
                </c:pt>
                <c:pt idx="264">
                  <c:v>22.09.2018</c:v>
                </c:pt>
                <c:pt idx="265">
                  <c:v>23.09.2018</c:v>
                </c:pt>
                <c:pt idx="266">
                  <c:v>24.09.2018</c:v>
                </c:pt>
                <c:pt idx="267">
                  <c:v>25.09.2018</c:v>
                </c:pt>
                <c:pt idx="268">
                  <c:v>26.09.2018</c:v>
                </c:pt>
                <c:pt idx="269">
                  <c:v>27.09.2018</c:v>
                </c:pt>
                <c:pt idx="270">
                  <c:v>28.09.2018</c:v>
                </c:pt>
                <c:pt idx="271">
                  <c:v>29.09.2018</c:v>
                </c:pt>
                <c:pt idx="272">
                  <c:v>30.09.2018</c:v>
                </c:pt>
                <c:pt idx="273">
                  <c:v>01.10.2018</c:v>
                </c:pt>
                <c:pt idx="274">
                  <c:v>02.10.2018</c:v>
                </c:pt>
                <c:pt idx="275">
                  <c:v>03.10.2018</c:v>
                </c:pt>
                <c:pt idx="276">
                  <c:v>04.10.2018</c:v>
                </c:pt>
                <c:pt idx="277">
                  <c:v>05.10.2018</c:v>
                </c:pt>
                <c:pt idx="278">
                  <c:v>06.10.2018</c:v>
                </c:pt>
                <c:pt idx="279">
                  <c:v>07.10.2018</c:v>
                </c:pt>
                <c:pt idx="280">
                  <c:v>08.10.2018</c:v>
                </c:pt>
                <c:pt idx="281">
                  <c:v>09.10.2018</c:v>
                </c:pt>
                <c:pt idx="282">
                  <c:v>10.10.2018</c:v>
                </c:pt>
                <c:pt idx="283">
                  <c:v>11.10.2018</c:v>
                </c:pt>
                <c:pt idx="284">
                  <c:v>12.10.2018</c:v>
                </c:pt>
                <c:pt idx="285">
                  <c:v>13.10.2018</c:v>
                </c:pt>
                <c:pt idx="286">
                  <c:v>14.10.2018</c:v>
                </c:pt>
                <c:pt idx="287">
                  <c:v>15.10.2018</c:v>
                </c:pt>
                <c:pt idx="288">
                  <c:v>16.10.2018</c:v>
                </c:pt>
                <c:pt idx="289">
                  <c:v>17.10.2018</c:v>
                </c:pt>
                <c:pt idx="290">
                  <c:v>18.10.2018</c:v>
                </c:pt>
                <c:pt idx="291">
                  <c:v>19.10.2018</c:v>
                </c:pt>
                <c:pt idx="292">
                  <c:v>20.10.2018</c:v>
                </c:pt>
                <c:pt idx="293">
                  <c:v>21.10.2018</c:v>
                </c:pt>
                <c:pt idx="294">
                  <c:v>22.10.2018</c:v>
                </c:pt>
                <c:pt idx="295">
                  <c:v>23.10.2018</c:v>
                </c:pt>
                <c:pt idx="296">
                  <c:v>24.10.2018</c:v>
                </c:pt>
                <c:pt idx="297">
                  <c:v>25.10.2018</c:v>
                </c:pt>
                <c:pt idx="298">
                  <c:v>26.10.2018</c:v>
                </c:pt>
                <c:pt idx="299">
                  <c:v>27.10.2018</c:v>
                </c:pt>
                <c:pt idx="300">
                  <c:v>28.10.2018</c:v>
                </c:pt>
                <c:pt idx="301">
                  <c:v>29.10.2018</c:v>
                </c:pt>
                <c:pt idx="302">
                  <c:v>30.10.2018</c:v>
                </c:pt>
                <c:pt idx="303">
                  <c:v>31.10.2018</c:v>
                </c:pt>
                <c:pt idx="304">
                  <c:v>01.11.2018</c:v>
                </c:pt>
                <c:pt idx="305">
                  <c:v>02.11.2018</c:v>
                </c:pt>
                <c:pt idx="306">
                  <c:v>03.11.2018</c:v>
                </c:pt>
                <c:pt idx="307">
                  <c:v>04.11.2018</c:v>
                </c:pt>
                <c:pt idx="308">
                  <c:v>05.11.2018</c:v>
                </c:pt>
                <c:pt idx="309">
                  <c:v>06.11.2018</c:v>
                </c:pt>
                <c:pt idx="310">
                  <c:v>07.11.2018</c:v>
                </c:pt>
                <c:pt idx="311">
                  <c:v>08.11.2018</c:v>
                </c:pt>
                <c:pt idx="312">
                  <c:v>09.11.2018</c:v>
                </c:pt>
                <c:pt idx="313">
                  <c:v>10.11.2018</c:v>
                </c:pt>
                <c:pt idx="314">
                  <c:v>11.11.2018</c:v>
                </c:pt>
                <c:pt idx="315">
                  <c:v>12.11.2018</c:v>
                </c:pt>
                <c:pt idx="316">
                  <c:v>13.11.2018</c:v>
                </c:pt>
                <c:pt idx="317">
                  <c:v>14.11.2018</c:v>
                </c:pt>
                <c:pt idx="318">
                  <c:v>15.11.2018</c:v>
                </c:pt>
                <c:pt idx="319">
                  <c:v>16.11.2018</c:v>
                </c:pt>
                <c:pt idx="320">
                  <c:v>17.11.2018</c:v>
                </c:pt>
                <c:pt idx="321">
                  <c:v>18.11.2018</c:v>
                </c:pt>
                <c:pt idx="322">
                  <c:v>19.11.2018</c:v>
                </c:pt>
                <c:pt idx="323">
                  <c:v>20.11.2018</c:v>
                </c:pt>
                <c:pt idx="324">
                  <c:v>21.11.2018</c:v>
                </c:pt>
                <c:pt idx="325">
                  <c:v>22.11.2018</c:v>
                </c:pt>
                <c:pt idx="326">
                  <c:v>23.11.2018</c:v>
                </c:pt>
                <c:pt idx="327">
                  <c:v>24.11.2018</c:v>
                </c:pt>
                <c:pt idx="328">
                  <c:v>25.11.2018</c:v>
                </c:pt>
                <c:pt idx="329">
                  <c:v>26.11.2018</c:v>
                </c:pt>
                <c:pt idx="330">
                  <c:v>27.11.2018</c:v>
                </c:pt>
                <c:pt idx="331">
                  <c:v>28.11.2018</c:v>
                </c:pt>
                <c:pt idx="332">
                  <c:v>29.11.2018</c:v>
                </c:pt>
                <c:pt idx="333">
                  <c:v>30.11.2018</c:v>
                </c:pt>
                <c:pt idx="334">
                  <c:v>01.12.2018</c:v>
                </c:pt>
                <c:pt idx="335">
                  <c:v>02.12.2018</c:v>
                </c:pt>
                <c:pt idx="336">
                  <c:v>03.12.2018</c:v>
                </c:pt>
                <c:pt idx="337">
                  <c:v>04.12.2018</c:v>
                </c:pt>
                <c:pt idx="338">
                  <c:v>05.12.2018</c:v>
                </c:pt>
                <c:pt idx="339">
                  <c:v>06.12.2018</c:v>
                </c:pt>
                <c:pt idx="340">
                  <c:v>07.12.2018</c:v>
                </c:pt>
                <c:pt idx="341">
                  <c:v>08.12.2018</c:v>
                </c:pt>
                <c:pt idx="342">
                  <c:v>09.12.2018</c:v>
                </c:pt>
                <c:pt idx="343">
                  <c:v>10.12.2018</c:v>
                </c:pt>
                <c:pt idx="344">
                  <c:v>11.12.2018</c:v>
                </c:pt>
                <c:pt idx="345">
                  <c:v>12.12.2018</c:v>
                </c:pt>
                <c:pt idx="346">
                  <c:v>13.12.2018</c:v>
                </c:pt>
                <c:pt idx="347">
                  <c:v>14.12.2018</c:v>
                </c:pt>
                <c:pt idx="348">
                  <c:v>15.12.2018</c:v>
                </c:pt>
                <c:pt idx="349">
                  <c:v>16.12.2018</c:v>
                </c:pt>
                <c:pt idx="350">
                  <c:v>17.12.2018</c:v>
                </c:pt>
                <c:pt idx="351">
                  <c:v>18.12.2018</c:v>
                </c:pt>
                <c:pt idx="352">
                  <c:v>19.12.2018</c:v>
                </c:pt>
                <c:pt idx="353">
                  <c:v>20.12.2018</c:v>
                </c:pt>
                <c:pt idx="354">
                  <c:v>21.12.2018</c:v>
                </c:pt>
                <c:pt idx="355">
                  <c:v>22.12.2018</c:v>
                </c:pt>
                <c:pt idx="356">
                  <c:v>23.12.2018</c:v>
                </c:pt>
                <c:pt idx="357">
                  <c:v>24.12.2018</c:v>
                </c:pt>
                <c:pt idx="358">
                  <c:v>25.12.2018</c:v>
                </c:pt>
                <c:pt idx="359">
                  <c:v>26.12.2018</c:v>
                </c:pt>
                <c:pt idx="360">
                  <c:v>27.12.2018</c:v>
                </c:pt>
                <c:pt idx="361">
                  <c:v>28.12.2018</c:v>
                </c:pt>
                <c:pt idx="362">
                  <c:v>29.12.2018</c:v>
                </c:pt>
                <c:pt idx="363">
                  <c:v>30.12.2018</c:v>
                </c:pt>
                <c:pt idx="364">
                  <c:v>31.12.2018</c:v>
                </c:pt>
                <c:pt idx="365">
                  <c:v>01.01.2019</c:v>
                </c:pt>
                <c:pt idx="366">
                  <c:v>02.01.2019</c:v>
                </c:pt>
                <c:pt idx="367">
                  <c:v>03.01.2019</c:v>
                </c:pt>
                <c:pt idx="368">
                  <c:v>04.01.2019</c:v>
                </c:pt>
                <c:pt idx="369">
                  <c:v>05.01.2019</c:v>
                </c:pt>
                <c:pt idx="370">
                  <c:v>06.01.2019</c:v>
                </c:pt>
                <c:pt idx="371">
                  <c:v>07.01.2019</c:v>
                </c:pt>
                <c:pt idx="372">
                  <c:v>08.01.2019</c:v>
                </c:pt>
                <c:pt idx="373">
                  <c:v>09.01.2019</c:v>
                </c:pt>
                <c:pt idx="374">
                  <c:v>10.01.2019</c:v>
                </c:pt>
                <c:pt idx="375">
                  <c:v>11.01.2019</c:v>
                </c:pt>
                <c:pt idx="376">
                  <c:v>12.01.2019</c:v>
                </c:pt>
                <c:pt idx="377">
                  <c:v>13.01.2019</c:v>
                </c:pt>
                <c:pt idx="378">
                  <c:v>14.01.2019</c:v>
                </c:pt>
                <c:pt idx="379">
                  <c:v>15.01.2019</c:v>
                </c:pt>
                <c:pt idx="380">
                  <c:v>16.01.2019</c:v>
                </c:pt>
                <c:pt idx="381">
                  <c:v>17.01.2019</c:v>
                </c:pt>
                <c:pt idx="382">
                  <c:v>18.01.2019</c:v>
                </c:pt>
                <c:pt idx="383">
                  <c:v>19.01.2019</c:v>
                </c:pt>
                <c:pt idx="384">
                  <c:v>20.01.2019</c:v>
                </c:pt>
                <c:pt idx="385">
                  <c:v>21.01.2019</c:v>
                </c:pt>
                <c:pt idx="386">
                  <c:v>22.01.2019</c:v>
                </c:pt>
                <c:pt idx="387">
                  <c:v>23.01.2019</c:v>
                </c:pt>
                <c:pt idx="388">
                  <c:v>24.01.2019</c:v>
                </c:pt>
                <c:pt idx="389">
                  <c:v>25.01.2019</c:v>
                </c:pt>
                <c:pt idx="390">
                  <c:v>26.01.2019</c:v>
                </c:pt>
                <c:pt idx="391">
                  <c:v>27.01.2019</c:v>
                </c:pt>
                <c:pt idx="392">
                  <c:v>28.01.2019</c:v>
                </c:pt>
                <c:pt idx="393">
                  <c:v>29.01.2019</c:v>
                </c:pt>
                <c:pt idx="394">
                  <c:v>30.01.2019</c:v>
                </c:pt>
                <c:pt idx="395">
                  <c:v>31.01.2019</c:v>
                </c:pt>
              </c:strCache>
            </c:strRef>
          </c:cat>
          <c:val>
            <c:numRef>
              <c:f>Sheet1!$B$2:$B$397</c:f>
              <c:numCache>
                <c:formatCode>General</c:formatCode>
                <c:ptCount val="396"/>
                <c:pt idx="0">
                  <c:v>5812</c:v>
                </c:pt>
                <c:pt idx="1">
                  <c:v>7709</c:v>
                </c:pt>
                <c:pt idx="2">
                  <c:v>7759</c:v>
                </c:pt>
                <c:pt idx="3">
                  <c:v>5824</c:v>
                </c:pt>
                <c:pt idx="4">
                  <c:v>7897</c:v>
                </c:pt>
                <c:pt idx="5">
                  <c:v>10788</c:v>
                </c:pt>
                <c:pt idx="6">
                  <c:v>11643</c:v>
                </c:pt>
                <c:pt idx="7">
                  <c:v>10096</c:v>
                </c:pt>
                <c:pt idx="8">
                  <c:v>24254</c:v>
                </c:pt>
                <c:pt idx="9">
                  <c:v>23944</c:v>
                </c:pt>
                <c:pt idx="10">
                  <c:v>15767</c:v>
                </c:pt>
                <c:pt idx="11">
                  <c:v>10744</c:v>
                </c:pt>
                <c:pt idx="12">
                  <c:v>6555</c:v>
                </c:pt>
                <c:pt idx="13">
                  <c:v>5704</c:v>
                </c:pt>
                <c:pt idx="14">
                  <c:v>4434</c:v>
                </c:pt>
                <c:pt idx="15">
                  <c:v>5378</c:v>
                </c:pt>
                <c:pt idx="16">
                  <c:v>16569</c:v>
                </c:pt>
                <c:pt idx="17">
                  <c:v>4946</c:v>
                </c:pt>
                <c:pt idx="18">
                  <c:v>6705</c:v>
                </c:pt>
                <c:pt idx="19">
                  <c:v>12258</c:v>
                </c:pt>
                <c:pt idx="20">
                  <c:v>15392</c:v>
                </c:pt>
                <c:pt idx="21">
                  <c:v>20296</c:v>
                </c:pt>
                <c:pt idx="22">
                  <c:v>23202</c:v>
                </c:pt>
                <c:pt idx="23">
                  <c:v>17679</c:v>
                </c:pt>
                <c:pt idx="24">
                  <c:v>16325</c:v>
                </c:pt>
                <c:pt idx="25">
                  <c:v>12528</c:v>
                </c:pt>
                <c:pt idx="26">
                  <c:v>15361</c:v>
                </c:pt>
                <c:pt idx="27">
                  <c:v>18270</c:v>
                </c:pt>
                <c:pt idx="28">
                  <c:v>12008</c:v>
                </c:pt>
                <c:pt idx="29">
                  <c:v>7739</c:v>
                </c:pt>
                <c:pt idx="30">
                  <c:v>6864</c:v>
                </c:pt>
                <c:pt idx="31">
                  <c:v>3612</c:v>
                </c:pt>
                <c:pt idx="32">
                  <c:v>3880</c:v>
                </c:pt>
                <c:pt idx="33">
                  <c:v>4684</c:v>
                </c:pt>
                <c:pt idx="34">
                  <c:v>3840</c:v>
                </c:pt>
                <c:pt idx="35">
                  <c:v>2693</c:v>
                </c:pt>
                <c:pt idx="36">
                  <c:v>1578</c:v>
                </c:pt>
                <c:pt idx="37">
                  <c:v>2921</c:v>
                </c:pt>
                <c:pt idx="38">
                  <c:v>3235</c:v>
                </c:pt>
                <c:pt idx="39">
                  <c:v>1095</c:v>
                </c:pt>
                <c:pt idx="40">
                  <c:v>3927</c:v>
                </c:pt>
                <c:pt idx="41">
                  <c:v>1619</c:v>
                </c:pt>
                <c:pt idx="42">
                  <c:v>785</c:v>
                </c:pt>
                <c:pt idx="43">
                  <c:v>524</c:v>
                </c:pt>
                <c:pt idx="44">
                  <c:v>2152</c:v>
                </c:pt>
                <c:pt idx="45">
                  <c:v>1718</c:v>
                </c:pt>
                <c:pt idx="46">
                  <c:v>2301</c:v>
                </c:pt>
                <c:pt idx="47">
                  <c:v>4097</c:v>
                </c:pt>
                <c:pt idx="48">
                  <c:v>4607</c:v>
                </c:pt>
                <c:pt idx="49">
                  <c:v>7803</c:v>
                </c:pt>
                <c:pt idx="50">
                  <c:v>6552</c:v>
                </c:pt>
                <c:pt idx="51">
                  <c:v>7502</c:v>
                </c:pt>
                <c:pt idx="52">
                  <c:v>2379</c:v>
                </c:pt>
                <c:pt idx="53">
                  <c:v>2332</c:v>
                </c:pt>
                <c:pt idx="54">
                  <c:v>3521</c:v>
                </c:pt>
                <c:pt idx="55">
                  <c:v>2855</c:v>
                </c:pt>
                <c:pt idx="56">
                  <c:v>1877</c:v>
                </c:pt>
                <c:pt idx="57">
                  <c:v>1870</c:v>
                </c:pt>
                <c:pt idx="58">
                  <c:v>2264</c:v>
                </c:pt>
                <c:pt idx="59">
                  <c:v>1552</c:v>
                </c:pt>
                <c:pt idx="60">
                  <c:v>1031</c:v>
                </c:pt>
                <c:pt idx="61">
                  <c:v>3802</c:v>
                </c:pt>
                <c:pt idx="62">
                  <c:v>2884</c:v>
                </c:pt>
                <c:pt idx="63">
                  <c:v>1095</c:v>
                </c:pt>
                <c:pt idx="64">
                  <c:v>988</c:v>
                </c:pt>
                <c:pt idx="65">
                  <c:v>18558</c:v>
                </c:pt>
                <c:pt idx="66">
                  <c:v>4588</c:v>
                </c:pt>
                <c:pt idx="67">
                  <c:v>5219</c:v>
                </c:pt>
                <c:pt idx="68">
                  <c:v>5206</c:v>
                </c:pt>
                <c:pt idx="69">
                  <c:v>3751</c:v>
                </c:pt>
                <c:pt idx="70">
                  <c:v>1650</c:v>
                </c:pt>
                <c:pt idx="71">
                  <c:v>1728</c:v>
                </c:pt>
                <c:pt idx="72">
                  <c:v>3660</c:v>
                </c:pt>
                <c:pt idx="73">
                  <c:v>4460</c:v>
                </c:pt>
                <c:pt idx="74">
                  <c:v>7286</c:v>
                </c:pt>
                <c:pt idx="75">
                  <c:v>3968</c:v>
                </c:pt>
                <c:pt idx="76">
                  <c:v>4569</c:v>
                </c:pt>
                <c:pt idx="77">
                  <c:v>3934</c:v>
                </c:pt>
                <c:pt idx="78">
                  <c:v>2350</c:v>
                </c:pt>
                <c:pt idx="79">
                  <c:v>2418</c:v>
                </c:pt>
                <c:pt idx="80">
                  <c:v>3023</c:v>
                </c:pt>
                <c:pt idx="81">
                  <c:v>3504</c:v>
                </c:pt>
                <c:pt idx="82">
                  <c:v>1487</c:v>
                </c:pt>
                <c:pt idx="83">
                  <c:v>2888</c:v>
                </c:pt>
                <c:pt idx="84">
                  <c:v>3259</c:v>
                </c:pt>
                <c:pt idx="85">
                  <c:v>1664</c:v>
                </c:pt>
                <c:pt idx="86">
                  <c:v>2130</c:v>
                </c:pt>
                <c:pt idx="87">
                  <c:v>1673</c:v>
                </c:pt>
                <c:pt idx="88">
                  <c:v>4188</c:v>
                </c:pt>
                <c:pt idx="89">
                  <c:v>4307</c:v>
                </c:pt>
                <c:pt idx="90">
                  <c:v>5840</c:v>
                </c:pt>
                <c:pt idx="91">
                  <c:v>20592</c:v>
                </c:pt>
                <c:pt idx="92">
                  <c:v>8282</c:v>
                </c:pt>
                <c:pt idx="93">
                  <c:v>4560</c:v>
                </c:pt>
                <c:pt idx="94">
                  <c:v>2803</c:v>
                </c:pt>
                <c:pt idx="95">
                  <c:v>1418</c:v>
                </c:pt>
                <c:pt idx="96">
                  <c:v>2757</c:v>
                </c:pt>
                <c:pt idx="97">
                  <c:v>2270</c:v>
                </c:pt>
                <c:pt idx="98">
                  <c:v>3334</c:v>
                </c:pt>
                <c:pt idx="99">
                  <c:v>6334</c:v>
                </c:pt>
                <c:pt idx="100">
                  <c:v>5230</c:v>
                </c:pt>
                <c:pt idx="101">
                  <c:v>4283</c:v>
                </c:pt>
                <c:pt idx="102">
                  <c:v>3423</c:v>
                </c:pt>
                <c:pt idx="103">
                  <c:v>3589</c:v>
                </c:pt>
                <c:pt idx="104">
                  <c:v>3126</c:v>
                </c:pt>
                <c:pt idx="105">
                  <c:v>2623</c:v>
                </c:pt>
                <c:pt idx="106">
                  <c:v>1890</c:v>
                </c:pt>
                <c:pt idx="107">
                  <c:v>2074</c:v>
                </c:pt>
                <c:pt idx="108">
                  <c:v>1612</c:v>
                </c:pt>
                <c:pt idx="109">
                  <c:v>2088</c:v>
                </c:pt>
                <c:pt idx="110">
                  <c:v>1813</c:v>
                </c:pt>
                <c:pt idx="111">
                  <c:v>3063</c:v>
                </c:pt>
                <c:pt idx="112">
                  <c:v>1915</c:v>
                </c:pt>
                <c:pt idx="113">
                  <c:v>2088</c:v>
                </c:pt>
                <c:pt idx="114">
                  <c:v>2328</c:v>
                </c:pt>
                <c:pt idx="115">
                  <c:v>1185</c:v>
                </c:pt>
                <c:pt idx="116">
                  <c:v>2408</c:v>
                </c:pt>
                <c:pt idx="117">
                  <c:v>1487</c:v>
                </c:pt>
                <c:pt idx="118">
                  <c:v>1799</c:v>
                </c:pt>
                <c:pt idx="119">
                  <c:v>1061</c:v>
                </c:pt>
                <c:pt idx="120">
                  <c:v>1567</c:v>
                </c:pt>
                <c:pt idx="121">
                  <c:v>1242</c:v>
                </c:pt>
                <c:pt idx="122">
                  <c:v>2619</c:v>
                </c:pt>
                <c:pt idx="123">
                  <c:v>1083</c:v>
                </c:pt>
                <c:pt idx="124">
                  <c:v>2997</c:v>
                </c:pt>
                <c:pt idx="125">
                  <c:v>13033</c:v>
                </c:pt>
                <c:pt idx="126">
                  <c:v>20564</c:v>
                </c:pt>
                <c:pt idx="127">
                  <c:v>35528</c:v>
                </c:pt>
                <c:pt idx="128">
                  <c:v>30849</c:v>
                </c:pt>
                <c:pt idx="129">
                  <c:v>24628</c:v>
                </c:pt>
                <c:pt idx="130">
                  <c:v>10558</c:v>
                </c:pt>
                <c:pt idx="131">
                  <c:v>16716</c:v>
                </c:pt>
                <c:pt idx="132">
                  <c:v>33405</c:v>
                </c:pt>
                <c:pt idx="133">
                  <c:v>10165</c:v>
                </c:pt>
                <c:pt idx="134">
                  <c:v>6026</c:v>
                </c:pt>
                <c:pt idx="135">
                  <c:v>6266</c:v>
                </c:pt>
                <c:pt idx="136">
                  <c:v>4560</c:v>
                </c:pt>
                <c:pt idx="137">
                  <c:v>1923</c:v>
                </c:pt>
                <c:pt idx="138">
                  <c:v>2545</c:v>
                </c:pt>
                <c:pt idx="139">
                  <c:v>9455</c:v>
                </c:pt>
                <c:pt idx="140">
                  <c:v>8335</c:v>
                </c:pt>
                <c:pt idx="141">
                  <c:v>10984</c:v>
                </c:pt>
                <c:pt idx="142">
                  <c:v>12917</c:v>
                </c:pt>
                <c:pt idx="143">
                  <c:v>13325</c:v>
                </c:pt>
                <c:pt idx="144">
                  <c:v>9472</c:v>
                </c:pt>
                <c:pt idx="145">
                  <c:v>5245</c:v>
                </c:pt>
                <c:pt idx="146">
                  <c:v>12263</c:v>
                </c:pt>
                <c:pt idx="147">
                  <c:v>6185</c:v>
                </c:pt>
                <c:pt idx="148">
                  <c:v>4969</c:v>
                </c:pt>
                <c:pt idx="149">
                  <c:v>5785</c:v>
                </c:pt>
                <c:pt idx="150">
                  <c:v>3428</c:v>
                </c:pt>
                <c:pt idx="151">
                  <c:v>2363</c:v>
                </c:pt>
                <c:pt idx="152">
                  <c:v>2219</c:v>
                </c:pt>
                <c:pt idx="153">
                  <c:v>2641</c:v>
                </c:pt>
                <c:pt idx="154">
                  <c:v>3279</c:v>
                </c:pt>
                <c:pt idx="155">
                  <c:v>1426</c:v>
                </c:pt>
                <c:pt idx="156">
                  <c:v>3648</c:v>
                </c:pt>
                <c:pt idx="157">
                  <c:v>3045</c:v>
                </c:pt>
                <c:pt idx="158">
                  <c:v>2685</c:v>
                </c:pt>
                <c:pt idx="159">
                  <c:v>2249</c:v>
                </c:pt>
                <c:pt idx="160">
                  <c:v>2549</c:v>
                </c:pt>
                <c:pt idx="161">
                  <c:v>2022</c:v>
                </c:pt>
                <c:pt idx="162">
                  <c:v>1245</c:v>
                </c:pt>
                <c:pt idx="163">
                  <c:v>1351</c:v>
                </c:pt>
                <c:pt idx="164">
                  <c:v>2761</c:v>
                </c:pt>
                <c:pt idx="165">
                  <c:v>5850</c:v>
                </c:pt>
                <c:pt idx="166">
                  <c:v>17039</c:v>
                </c:pt>
                <c:pt idx="167">
                  <c:v>6756</c:v>
                </c:pt>
                <c:pt idx="168">
                  <c:v>3654</c:v>
                </c:pt>
                <c:pt idx="169">
                  <c:v>6864</c:v>
                </c:pt>
                <c:pt idx="170">
                  <c:v>27916</c:v>
                </c:pt>
                <c:pt idx="171">
                  <c:v>16000</c:v>
                </c:pt>
                <c:pt idx="172">
                  <c:v>12965</c:v>
                </c:pt>
                <c:pt idx="173">
                  <c:v>11330</c:v>
                </c:pt>
                <c:pt idx="174">
                  <c:v>19241</c:v>
                </c:pt>
                <c:pt idx="175">
                  <c:v>16250</c:v>
                </c:pt>
                <c:pt idx="176">
                  <c:v>16964</c:v>
                </c:pt>
                <c:pt idx="177">
                  <c:v>10454</c:v>
                </c:pt>
                <c:pt idx="178">
                  <c:v>14271</c:v>
                </c:pt>
                <c:pt idx="179">
                  <c:v>13812</c:v>
                </c:pt>
                <c:pt idx="180">
                  <c:v>10134</c:v>
                </c:pt>
                <c:pt idx="181">
                  <c:v>19043</c:v>
                </c:pt>
                <c:pt idx="182">
                  <c:v>13966</c:v>
                </c:pt>
                <c:pt idx="183">
                  <c:v>9330</c:v>
                </c:pt>
                <c:pt idx="184">
                  <c:v>10479</c:v>
                </c:pt>
                <c:pt idx="185">
                  <c:v>10538</c:v>
                </c:pt>
                <c:pt idx="186">
                  <c:v>11583</c:v>
                </c:pt>
                <c:pt idx="187">
                  <c:v>12583</c:v>
                </c:pt>
                <c:pt idx="188">
                  <c:v>14798</c:v>
                </c:pt>
                <c:pt idx="189">
                  <c:v>8745</c:v>
                </c:pt>
                <c:pt idx="190">
                  <c:v>6009</c:v>
                </c:pt>
                <c:pt idx="191">
                  <c:v>6725</c:v>
                </c:pt>
                <c:pt idx="192">
                  <c:v>7171</c:v>
                </c:pt>
                <c:pt idx="193">
                  <c:v>6400</c:v>
                </c:pt>
                <c:pt idx="194">
                  <c:v>6340</c:v>
                </c:pt>
                <c:pt idx="195">
                  <c:v>13096</c:v>
                </c:pt>
                <c:pt idx="196">
                  <c:v>5515</c:v>
                </c:pt>
                <c:pt idx="197">
                  <c:v>8461</c:v>
                </c:pt>
                <c:pt idx="198">
                  <c:v>8466</c:v>
                </c:pt>
                <c:pt idx="199">
                  <c:v>7127</c:v>
                </c:pt>
                <c:pt idx="200">
                  <c:v>9579</c:v>
                </c:pt>
                <c:pt idx="201">
                  <c:v>9705</c:v>
                </c:pt>
                <c:pt idx="202">
                  <c:v>13402</c:v>
                </c:pt>
                <c:pt idx="203">
                  <c:v>11324</c:v>
                </c:pt>
                <c:pt idx="204">
                  <c:v>9206</c:v>
                </c:pt>
                <c:pt idx="205">
                  <c:v>8281</c:v>
                </c:pt>
                <c:pt idx="206">
                  <c:v>8570</c:v>
                </c:pt>
                <c:pt idx="207">
                  <c:v>7850</c:v>
                </c:pt>
                <c:pt idx="208">
                  <c:v>9149</c:v>
                </c:pt>
                <c:pt idx="209">
                  <c:v>15568</c:v>
                </c:pt>
                <c:pt idx="210">
                  <c:v>11681</c:v>
                </c:pt>
                <c:pt idx="211">
                  <c:v>12456</c:v>
                </c:pt>
                <c:pt idx="212">
                  <c:v>8893</c:v>
                </c:pt>
                <c:pt idx="213">
                  <c:v>10676</c:v>
                </c:pt>
                <c:pt idx="214">
                  <c:v>5202</c:v>
                </c:pt>
                <c:pt idx="215">
                  <c:v>12362</c:v>
                </c:pt>
                <c:pt idx="216">
                  <c:v>14480</c:v>
                </c:pt>
                <c:pt idx="217">
                  <c:v>13227</c:v>
                </c:pt>
                <c:pt idx="218">
                  <c:v>13393</c:v>
                </c:pt>
                <c:pt idx="219">
                  <c:v>9665</c:v>
                </c:pt>
                <c:pt idx="220">
                  <c:v>11362</c:v>
                </c:pt>
                <c:pt idx="221">
                  <c:v>13420</c:v>
                </c:pt>
                <c:pt idx="222">
                  <c:v>7763</c:v>
                </c:pt>
                <c:pt idx="223">
                  <c:v>8198</c:v>
                </c:pt>
                <c:pt idx="224">
                  <c:v>9844</c:v>
                </c:pt>
                <c:pt idx="225">
                  <c:v>7951</c:v>
                </c:pt>
                <c:pt idx="226">
                  <c:v>13134</c:v>
                </c:pt>
                <c:pt idx="227">
                  <c:v>16913</c:v>
                </c:pt>
                <c:pt idx="228">
                  <c:v>11163</c:v>
                </c:pt>
                <c:pt idx="229">
                  <c:v>13160</c:v>
                </c:pt>
                <c:pt idx="230">
                  <c:v>16462</c:v>
                </c:pt>
                <c:pt idx="231">
                  <c:v>24748</c:v>
                </c:pt>
                <c:pt idx="232">
                  <c:v>16481</c:v>
                </c:pt>
                <c:pt idx="233">
                  <c:v>13355</c:v>
                </c:pt>
                <c:pt idx="234">
                  <c:v>15217</c:v>
                </c:pt>
                <c:pt idx="235">
                  <c:v>12610</c:v>
                </c:pt>
                <c:pt idx="236">
                  <c:v>11267</c:v>
                </c:pt>
                <c:pt idx="237">
                  <c:v>13951</c:v>
                </c:pt>
                <c:pt idx="238">
                  <c:v>10608</c:v>
                </c:pt>
                <c:pt idx="239">
                  <c:v>7795</c:v>
                </c:pt>
                <c:pt idx="240">
                  <c:v>7817</c:v>
                </c:pt>
                <c:pt idx="241">
                  <c:v>7426</c:v>
                </c:pt>
                <c:pt idx="242">
                  <c:v>8540</c:v>
                </c:pt>
                <c:pt idx="243">
                  <c:v>6812</c:v>
                </c:pt>
                <c:pt idx="244">
                  <c:v>8537</c:v>
                </c:pt>
                <c:pt idx="245">
                  <c:v>5515</c:v>
                </c:pt>
                <c:pt idx="246">
                  <c:v>4704</c:v>
                </c:pt>
                <c:pt idx="247">
                  <c:v>5182</c:v>
                </c:pt>
                <c:pt idx="248">
                  <c:v>4505</c:v>
                </c:pt>
                <c:pt idx="249">
                  <c:v>6458</c:v>
                </c:pt>
                <c:pt idx="250">
                  <c:v>3187</c:v>
                </c:pt>
                <c:pt idx="251">
                  <c:v>4913</c:v>
                </c:pt>
                <c:pt idx="252">
                  <c:v>2685</c:v>
                </c:pt>
                <c:pt idx="253">
                  <c:v>2030</c:v>
                </c:pt>
                <c:pt idx="254">
                  <c:v>2659</c:v>
                </c:pt>
                <c:pt idx="255">
                  <c:v>4391</c:v>
                </c:pt>
                <c:pt idx="256">
                  <c:v>3309</c:v>
                </c:pt>
                <c:pt idx="257">
                  <c:v>2237</c:v>
                </c:pt>
                <c:pt idx="258">
                  <c:v>2421</c:v>
                </c:pt>
                <c:pt idx="259">
                  <c:v>2184</c:v>
                </c:pt>
                <c:pt idx="260">
                  <c:v>1114</c:v>
                </c:pt>
                <c:pt idx="261">
                  <c:v>1943</c:v>
                </c:pt>
                <c:pt idx="262">
                  <c:v>1386</c:v>
                </c:pt>
                <c:pt idx="263">
                  <c:v>3488</c:v>
                </c:pt>
                <c:pt idx="264">
                  <c:v>3023</c:v>
                </c:pt>
                <c:pt idx="265">
                  <c:v>2066</c:v>
                </c:pt>
                <c:pt idx="266">
                  <c:v>2385</c:v>
                </c:pt>
                <c:pt idx="267">
                  <c:v>2270</c:v>
                </c:pt>
                <c:pt idx="268">
                  <c:v>3402</c:v>
                </c:pt>
                <c:pt idx="269">
                  <c:v>1990</c:v>
                </c:pt>
                <c:pt idx="270">
                  <c:v>2437</c:v>
                </c:pt>
                <c:pt idx="271">
                  <c:v>2363</c:v>
                </c:pt>
                <c:pt idx="272">
                  <c:v>4569</c:v>
                </c:pt>
                <c:pt idx="273">
                  <c:v>4068</c:v>
                </c:pt>
                <c:pt idx="274">
                  <c:v>3589</c:v>
                </c:pt>
                <c:pt idx="275">
                  <c:v>4714</c:v>
                </c:pt>
                <c:pt idx="276">
                  <c:v>5986</c:v>
                </c:pt>
                <c:pt idx="277">
                  <c:v>5737</c:v>
                </c:pt>
                <c:pt idx="278">
                  <c:v>4032</c:v>
                </c:pt>
                <c:pt idx="279">
                  <c:v>6373</c:v>
                </c:pt>
                <c:pt idx="280">
                  <c:v>3996</c:v>
                </c:pt>
                <c:pt idx="281">
                  <c:v>3934</c:v>
                </c:pt>
                <c:pt idx="282">
                  <c:v>4869</c:v>
                </c:pt>
                <c:pt idx="283">
                  <c:v>3334</c:v>
                </c:pt>
                <c:pt idx="284">
                  <c:v>2851</c:v>
                </c:pt>
                <c:pt idx="285">
                  <c:v>2577</c:v>
                </c:pt>
                <c:pt idx="286">
                  <c:v>1718</c:v>
                </c:pt>
                <c:pt idx="287">
                  <c:v>1935</c:v>
                </c:pt>
                <c:pt idx="288">
                  <c:v>1464</c:v>
                </c:pt>
                <c:pt idx="289">
                  <c:v>2757</c:v>
                </c:pt>
                <c:pt idx="290">
                  <c:v>2046</c:v>
                </c:pt>
                <c:pt idx="291">
                  <c:v>1877</c:v>
                </c:pt>
                <c:pt idx="292">
                  <c:v>1877</c:v>
                </c:pt>
                <c:pt idx="293">
                  <c:v>3081</c:v>
                </c:pt>
                <c:pt idx="294">
                  <c:v>5196</c:v>
                </c:pt>
                <c:pt idx="295">
                  <c:v>2149</c:v>
                </c:pt>
                <c:pt idx="296">
                  <c:v>3423</c:v>
                </c:pt>
                <c:pt idx="297">
                  <c:v>3099</c:v>
                </c:pt>
                <c:pt idx="298">
                  <c:v>2707</c:v>
                </c:pt>
                <c:pt idx="299">
                  <c:v>1928</c:v>
                </c:pt>
                <c:pt idx="300">
                  <c:v>1900</c:v>
                </c:pt>
                <c:pt idx="301">
                  <c:v>3264</c:v>
                </c:pt>
                <c:pt idx="302">
                  <c:v>2637</c:v>
                </c:pt>
                <c:pt idx="303">
                  <c:v>2904</c:v>
                </c:pt>
                <c:pt idx="304">
                  <c:v>2959</c:v>
                </c:pt>
                <c:pt idx="305">
                  <c:v>3192</c:v>
                </c:pt>
                <c:pt idx="306">
                  <c:v>3455</c:v>
                </c:pt>
                <c:pt idx="307">
                  <c:v>4105</c:v>
                </c:pt>
                <c:pt idx="308">
                  <c:v>3350</c:v>
                </c:pt>
                <c:pt idx="309">
                  <c:v>3538</c:v>
                </c:pt>
                <c:pt idx="310">
                  <c:v>2525</c:v>
                </c:pt>
                <c:pt idx="311">
                  <c:v>3294</c:v>
                </c:pt>
                <c:pt idx="312">
                  <c:v>2648</c:v>
                </c:pt>
                <c:pt idx="313">
                  <c:v>2667</c:v>
                </c:pt>
                <c:pt idx="314">
                  <c:v>2843</c:v>
                </c:pt>
                <c:pt idx="315">
                  <c:v>1923</c:v>
                </c:pt>
                <c:pt idx="316">
                  <c:v>1730</c:v>
                </c:pt>
                <c:pt idx="317">
                  <c:v>2082</c:v>
                </c:pt>
                <c:pt idx="318">
                  <c:v>9431</c:v>
                </c:pt>
                <c:pt idx="319">
                  <c:v>16067</c:v>
                </c:pt>
                <c:pt idx="320">
                  <c:v>17036</c:v>
                </c:pt>
                <c:pt idx="321">
                  <c:v>12828</c:v>
                </c:pt>
                <c:pt idx="322">
                  <c:v>6945</c:v>
                </c:pt>
                <c:pt idx="323">
                  <c:v>3543</c:v>
                </c:pt>
                <c:pt idx="324">
                  <c:v>9118</c:v>
                </c:pt>
                <c:pt idx="325">
                  <c:v>5855</c:v>
                </c:pt>
                <c:pt idx="326">
                  <c:v>5597</c:v>
                </c:pt>
                <c:pt idx="327">
                  <c:v>6078</c:v>
                </c:pt>
                <c:pt idx="328">
                  <c:v>13099</c:v>
                </c:pt>
                <c:pt idx="329">
                  <c:v>7271</c:v>
                </c:pt>
                <c:pt idx="330">
                  <c:v>4061</c:v>
                </c:pt>
                <c:pt idx="331">
                  <c:v>3578</c:v>
                </c:pt>
                <c:pt idx="332">
                  <c:v>3314</c:v>
                </c:pt>
                <c:pt idx="333">
                  <c:v>4848</c:v>
                </c:pt>
                <c:pt idx="334">
                  <c:v>2398</c:v>
                </c:pt>
                <c:pt idx="335">
                  <c:v>3595</c:v>
                </c:pt>
                <c:pt idx="336">
                  <c:v>1967</c:v>
                </c:pt>
                <c:pt idx="337">
                  <c:v>2003</c:v>
                </c:pt>
                <c:pt idx="338">
                  <c:v>2088</c:v>
                </c:pt>
                <c:pt idx="339">
                  <c:v>2063</c:v>
                </c:pt>
                <c:pt idx="340">
                  <c:v>2946</c:v>
                </c:pt>
                <c:pt idx="341">
                  <c:v>1714</c:v>
                </c:pt>
                <c:pt idx="342">
                  <c:v>1867</c:v>
                </c:pt>
                <c:pt idx="343">
                  <c:v>1402</c:v>
                </c:pt>
                <c:pt idx="344">
                  <c:v>1554</c:v>
                </c:pt>
                <c:pt idx="345">
                  <c:v>1066</c:v>
                </c:pt>
                <c:pt idx="346">
                  <c:v>3527</c:v>
                </c:pt>
                <c:pt idx="347">
                  <c:v>3094</c:v>
                </c:pt>
                <c:pt idx="348">
                  <c:v>1967</c:v>
                </c:pt>
                <c:pt idx="349">
                  <c:v>1220</c:v>
                </c:pt>
                <c:pt idx="350">
                  <c:v>1972</c:v>
                </c:pt>
                <c:pt idx="351">
                  <c:v>2538</c:v>
                </c:pt>
                <c:pt idx="352">
                  <c:v>1746</c:v>
                </c:pt>
                <c:pt idx="353">
                  <c:v>2347</c:v>
                </c:pt>
                <c:pt idx="354">
                  <c:v>4724</c:v>
                </c:pt>
                <c:pt idx="355">
                  <c:v>4324</c:v>
                </c:pt>
                <c:pt idx="356">
                  <c:v>2556</c:v>
                </c:pt>
                <c:pt idx="357">
                  <c:v>1493</c:v>
                </c:pt>
                <c:pt idx="358">
                  <c:v>2681</c:v>
                </c:pt>
                <c:pt idx="359">
                  <c:v>6918</c:v>
                </c:pt>
                <c:pt idx="360">
                  <c:v>3666</c:v>
                </c:pt>
                <c:pt idx="361">
                  <c:v>8363</c:v>
                </c:pt>
                <c:pt idx="362">
                  <c:v>5524</c:v>
                </c:pt>
                <c:pt idx="363">
                  <c:v>3954</c:v>
                </c:pt>
                <c:pt idx="364">
                  <c:v>3221</c:v>
                </c:pt>
                <c:pt idx="365">
                  <c:v>3549</c:v>
                </c:pt>
                <c:pt idx="366">
                  <c:v>3145</c:v>
                </c:pt>
                <c:pt idx="367">
                  <c:v>3145</c:v>
                </c:pt>
                <c:pt idx="368">
                  <c:v>1659</c:v>
                </c:pt>
                <c:pt idx="369">
                  <c:v>3607</c:v>
                </c:pt>
                <c:pt idx="370">
                  <c:v>4645</c:v>
                </c:pt>
                <c:pt idx="371">
                  <c:v>4496</c:v>
                </c:pt>
                <c:pt idx="372">
                  <c:v>3941</c:v>
                </c:pt>
                <c:pt idx="373">
                  <c:v>6120</c:v>
                </c:pt>
                <c:pt idx="374">
                  <c:v>4764</c:v>
                </c:pt>
                <c:pt idx="375">
                  <c:v>2827</c:v>
                </c:pt>
                <c:pt idx="376">
                  <c:v>3560</c:v>
                </c:pt>
                <c:pt idx="377">
                  <c:v>2904</c:v>
                </c:pt>
                <c:pt idx="378">
                  <c:v>1432</c:v>
                </c:pt>
                <c:pt idx="379">
                  <c:v>1998</c:v>
                </c:pt>
                <c:pt idx="380">
                  <c:v>1915</c:v>
                </c:pt>
                <c:pt idx="381">
                  <c:v>2152</c:v>
                </c:pt>
                <c:pt idx="382">
                  <c:v>1837</c:v>
                </c:pt>
                <c:pt idx="383">
                  <c:v>2276</c:v>
                </c:pt>
                <c:pt idx="384">
                  <c:v>3739</c:v>
                </c:pt>
                <c:pt idx="385">
                  <c:v>3867</c:v>
                </c:pt>
                <c:pt idx="386">
                  <c:v>3324</c:v>
                </c:pt>
                <c:pt idx="387">
                  <c:v>1617</c:v>
                </c:pt>
                <c:pt idx="388">
                  <c:v>4219</c:v>
                </c:pt>
                <c:pt idx="389">
                  <c:v>2674</c:v>
                </c:pt>
                <c:pt idx="390">
                  <c:v>10837</c:v>
                </c:pt>
                <c:pt idx="391">
                  <c:v>38532</c:v>
                </c:pt>
                <c:pt idx="392">
                  <c:v>14982</c:v>
                </c:pt>
                <c:pt idx="393">
                  <c:v>21413</c:v>
                </c:pt>
                <c:pt idx="394">
                  <c:v>7737</c:v>
                </c:pt>
                <c:pt idx="395">
                  <c:v>4496</c:v>
                </c:pt>
              </c:numCache>
            </c:numRef>
          </c:val>
          <c:smooth val="0"/>
          <c:extLst>
            <c:ext xmlns:c16="http://schemas.microsoft.com/office/drawing/2014/chart" uri="{C3380CC4-5D6E-409C-BE32-E72D297353CC}">
              <c16:uniqueId val="{00000000-AD1C-45CF-93C4-5C48FF8789E3}"/>
            </c:ext>
          </c:extLst>
        </c:ser>
        <c:dLbls>
          <c:showLegendKey val="0"/>
          <c:showVal val="0"/>
          <c:showCatName val="0"/>
          <c:showSerName val="0"/>
          <c:showPercent val="0"/>
          <c:showBubbleSize val="0"/>
        </c:dLbls>
        <c:smooth val="0"/>
        <c:axId val="614447392"/>
        <c:axId val="614446080"/>
      </c:lineChart>
      <c:catAx>
        <c:axId val="61444739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614446080"/>
        <c:crosses val="autoZero"/>
        <c:auto val="1"/>
        <c:lblAlgn val="ctr"/>
        <c:lblOffset val="100"/>
        <c:noMultiLvlLbl val="0"/>
      </c:catAx>
      <c:valAx>
        <c:axId val="61444608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61444739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Treckerfahrer dürfen das</c:v>
                </c:pt>
              </c:strCache>
            </c:strRef>
          </c:tx>
          <c:spPr>
            <a:ln w="28575" cap="rnd">
              <a:solidFill>
                <a:schemeClr val="accent1"/>
              </a:solidFill>
              <a:round/>
            </a:ln>
            <a:effectLst/>
          </c:spPr>
          <c:marker>
            <c:symbol val="none"/>
          </c:marker>
          <c:cat>
            <c:strRef>
              <c:f>Sheet1!$A$2:$A$397</c:f>
              <c:strCache>
                <c:ptCount val="396"/>
                <c:pt idx="0">
                  <c:v>01.01.2018</c:v>
                </c:pt>
                <c:pt idx="1">
                  <c:v>02.01.2018</c:v>
                </c:pt>
                <c:pt idx="2">
                  <c:v>03.01.2018</c:v>
                </c:pt>
                <c:pt idx="3">
                  <c:v>04.01.2018</c:v>
                </c:pt>
                <c:pt idx="4">
                  <c:v>05.01.2018</c:v>
                </c:pt>
                <c:pt idx="5">
                  <c:v>06.01.2018</c:v>
                </c:pt>
                <c:pt idx="6">
                  <c:v>07.01.2018</c:v>
                </c:pt>
                <c:pt idx="7">
                  <c:v>08.01.2018</c:v>
                </c:pt>
                <c:pt idx="8">
                  <c:v>09.01.2018</c:v>
                </c:pt>
                <c:pt idx="9">
                  <c:v>10.01.2018</c:v>
                </c:pt>
                <c:pt idx="10">
                  <c:v>11.01.2018</c:v>
                </c:pt>
                <c:pt idx="11">
                  <c:v>12.01.2018</c:v>
                </c:pt>
                <c:pt idx="12">
                  <c:v>13.01.2018</c:v>
                </c:pt>
                <c:pt idx="13">
                  <c:v>14.01.2018</c:v>
                </c:pt>
                <c:pt idx="14">
                  <c:v>15.01.2018</c:v>
                </c:pt>
                <c:pt idx="15">
                  <c:v>16.01.2018</c:v>
                </c:pt>
                <c:pt idx="16">
                  <c:v>17.01.2018</c:v>
                </c:pt>
                <c:pt idx="17">
                  <c:v>18.01.2018</c:v>
                </c:pt>
                <c:pt idx="18">
                  <c:v>19.01.2018</c:v>
                </c:pt>
                <c:pt idx="19">
                  <c:v>20.01.2018</c:v>
                </c:pt>
                <c:pt idx="20">
                  <c:v>21.01.2018</c:v>
                </c:pt>
                <c:pt idx="21">
                  <c:v>22.01.2018</c:v>
                </c:pt>
                <c:pt idx="22">
                  <c:v>23.01.2018</c:v>
                </c:pt>
                <c:pt idx="23">
                  <c:v>24.01.2018</c:v>
                </c:pt>
                <c:pt idx="24">
                  <c:v>25.01.2018</c:v>
                </c:pt>
                <c:pt idx="25">
                  <c:v>26.01.2018</c:v>
                </c:pt>
                <c:pt idx="26">
                  <c:v>27.01.2018</c:v>
                </c:pt>
                <c:pt idx="27">
                  <c:v>28.01.2018</c:v>
                </c:pt>
                <c:pt idx="28">
                  <c:v>29.01.2018</c:v>
                </c:pt>
                <c:pt idx="29">
                  <c:v>30.01.2018</c:v>
                </c:pt>
                <c:pt idx="30">
                  <c:v>31.01.2018</c:v>
                </c:pt>
                <c:pt idx="31">
                  <c:v>01.02.2018</c:v>
                </c:pt>
                <c:pt idx="32">
                  <c:v>02.02.2018</c:v>
                </c:pt>
                <c:pt idx="33">
                  <c:v>03.02.2018</c:v>
                </c:pt>
                <c:pt idx="34">
                  <c:v>04.02.2018</c:v>
                </c:pt>
                <c:pt idx="35">
                  <c:v>05.02.2018</c:v>
                </c:pt>
                <c:pt idx="36">
                  <c:v>06.02.2018</c:v>
                </c:pt>
                <c:pt idx="37">
                  <c:v>07.02.2018</c:v>
                </c:pt>
                <c:pt idx="38">
                  <c:v>08.02.2018</c:v>
                </c:pt>
                <c:pt idx="39">
                  <c:v>09.02.2018</c:v>
                </c:pt>
                <c:pt idx="40">
                  <c:v>10.02.2018</c:v>
                </c:pt>
                <c:pt idx="41">
                  <c:v>11.02.2018</c:v>
                </c:pt>
                <c:pt idx="42">
                  <c:v>12.02.2018</c:v>
                </c:pt>
                <c:pt idx="43">
                  <c:v>13.02.2018</c:v>
                </c:pt>
                <c:pt idx="44">
                  <c:v>14.02.2018</c:v>
                </c:pt>
                <c:pt idx="45">
                  <c:v>15.02.2018</c:v>
                </c:pt>
                <c:pt idx="46">
                  <c:v>16.02.2018</c:v>
                </c:pt>
                <c:pt idx="47">
                  <c:v>17.02.2018</c:v>
                </c:pt>
                <c:pt idx="48">
                  <c:v>18.02.2018</c:v>
                </c:pt>
                <c:pt idx="49">
                  <c:v>19.02.2018</c:v>
                </c:pt>
                <c:pt idx="50">
                  <c:v>20.02.2018</c:v>
                </c:pt>
                <c:pt idx="51">
                  <c:v>21.02.2018</c:v>
                </c:pt>
                <c:pt idx="52">
                  <c:v>22.02.2018</c:v>
                </c:pt>
                <c:pt idx="53">
                  <c:v>23.02.2018</c:v>
                </c:pt>
                <c:pt idx="54">
                  <c:v>24.02.2018</c:v>
                </c:pt>
                <c:pt idx="55">
                  <c:v>25.02.2018</c:v>
                </c:pt>
                <c:pt idx="56">
                  <c:v>26.02.2018</c:v>
                </c:pt>
                <c:pt idx="57">
                  <c:v>27.02.2018</c:v>
                </c:pt>
                <c:pt idx="58">
                  <c:v>28.02.2018</c:v>
                </c:pt>
                <c:pt idx="59">
                  <c:v>01.03.2018</c:v>
                </c:pt>
                <c:pt idx="60">
                  <c:v>02.03.2018</c:v>
                </c:pt>
                <c:pt idx="61">
                  <c:v>03.03.2018</c:v>
                </c:pt>
                <c:pt idx="62">
                  <c:v>04.03.2018</c:v>
                </c:pt>
                <c:pt idx="63">
                  <c:v>05.03.2018</c:v>
                </c:pt>
                <c:pt idx="64">
                  <c:v>06.03.2018</c:v>
                </c:pt>
                <c:pt idx="65">
                  <c:v>07.03.2018</c:v>
                </c:pt>
                <c:pt idx="66">
                  <c:v>08.03.2018</c:v>
                </c:pt>
                <c:pt idx="67">
                  <c:v>09.03.2018</c:v>
                </c:pt>
                <c:pt idx="68">
                  <c:v>10.03.2018</c:v>
                </c:pt>
                <c:pt idx="69">
                  <c:v>11.03.2018</c:v>
                </c:pt>
                <c:pt idx="70">
                  <c:v>12.03.2018</c:v>
                </c:pt>
                <c:pt idx="71">
                  <c:v>13.03.2018</c:v>
                </c:pt>
                <c:pt idx="72">
                  <c:v>14.03.2018</c:v>
                </c:pt>
                <c:pt idx="73">
                  <c:v>15.03.2018</c:v>
                </c:pt>
                <c:pt idx="74">
                  <c:v>16.03.2018</c:v>
                </c:pt>
                <c:pt idx="75">
                  <c:v>17.03.2018</c:v>
                </c:pt>
                <c:pt idx="76">
                  <c:v>18.03.2018</c:v>
                </c:pt>
                <c:pt idx="77">
                  <c:v>19.03.2018</c:v>
                </c:pt>
                <c:pt idx="78">
                  <c:v>20.03.2018</c:v>
                </c:pt>
                <c:pt idx="79">
                  <c:v>21.03.2018</c:v>
                </c:pt>
                <c:pt idx="80">
                  <c:v>22.03.2018</c:v>
                </c:pt>
                <c:pt idx="81">
                  <c:v>23.03.2018</c:v>
                </c:pt>
                <c:pt idx="82">
                  <c:v>24.03.2018</c:v>
                </c:pt>
                <c:pt idx="83">
                  <c:v>25.03.2018</c:v>
                </c:pt>
                <c:pt idx="84">
                  <c:v>26.03.2018</c:v>
                </c:pt>
                <c:pt idx="85">
                  <c:v>27.03.2018</c:v>
                </c:pt>
                <c:pt idx="86">
                  <c:v>28.03.2018</c:v>
                </c:pt>
                <c:pt idx="87">
                  <c:v>29.03.2018</c:v>
                </c:pt>
                <c:pt idx="88">
                  <c:v>30.03.2018</c:v>
                </c:pt>
                <c:pt idx="89">
                  <c:v>31.03.2018</c:v>
                </c:pt>
                <c:pt idx="90">
                  <c:v>01.04.2018</c:v>
                </c:pt>
                <c:pt idx="91">
                  <c:v>02.04.2018</c:v>
                </c:pt>
                <c:pt idx="92">
                  <c:v>03.04.2018</c:v>
                </c:pt>
                <c:pt idx="93">
                  <c:v>04.04.2018</c:v>
                </c:pt>
                <c:pt idx="94">
                  <c:v>05.04.2018</c:v>
                </c:pt>
                <c:pt idx="95">
                  <c:v>06.04.2018</c:v>
                </c:pt>
                <c:pt idx="96">
                  <c:v>07.04.2018</c:v>
                </c:pt>
                <c:pt idx="97">
                  <c:v>08.04.2018</c:v>
                </c:pt>
                <c:pt idx="98">
                  <c:v>09.04.2018</c:v>
                </c:pt>
                <c:pt idx="99">
                  <c:v>10.04.2018</c:v>
                </c:pt>
                <c:pt idx="100">
                  <c:v>11.04.2018</c:v>
                </c:pt>
                <c:pt idx="101">
                  <c:v>12.04.2018</c:v>
                </c:pt>
                <c:pt idx="102">
                  <c:v>13.04.2018</c:v>
                </c:pt>
                <c:pt idx="103">
                  <c:v>14.04.2018</c:v>
                </c:pt>
                <c:pt idx="104">
                  <c:v>15.04.2018</c:v>
                </c:pt>
                <c:pt idx="105">
                  <c:v>16.04.2018</c:v>
                </c:pt>
                <c:pt idx="106">
                  <c:v>17.04.2018</c:v>
                </c:pt>
                <c:pt idx="107">
                  <c:v>18.04.2018</c:v>
                </c:pt>
                <c:pt idx="108">
                  <c:v>19.04.2018</c:v>
                </c:pt>
                <c:pt idx="109">
                  <c:v>20.04.2018</c:v>
                </c:pt>
                <c:pt idx="110">
                  <c:v>21.04.2018</c:v>
                </c:pt>
                <c:pt idx="111">
                  <c:v>22.04.2018</c:v>
                </c:pt>
                <c:pt idx="112">
                  <c:v>23.04.2018</c:v>
                </c:pt>
                <c:pt idx="113">
                  <c:v>24.04.2018</c:v>
                </c:pt>
                <c:pt idx="114">
                  <c:v>25.04.2018</c:v>
                </c:pt>
                <c:pt idx="115">
                  <c:v>26.04.2018</c:v>
                </c:pt>
                <c:pt idx="116">
                  <c:v>27.04.2018</c:v>
                </c:pt>
                <c:pt idx="117">
                  <c:v>28.04.2018</c:v>
                </c:pt>
                <c:pt idx="118">
                  <c:v>29.04.2018</c:v>
                </c:pt>
                <c:pt idx="119">
                  <c:v>30.04.2018</c:v>
                </c:pt>
                <c:pt idx="120">
                  <c:v>01.05.2018</c:v>
                </c:pt>
                <c:pt idx="121">
                  <c:v>02.05.2018</c:v>
                </c:pt>
                <c:pt idx="122">
                  <c:v>03.05.2018</c:v>
                </c:pt>
                <c:pt idx="123">
                  <c:v>04.05.2018</c:v>
                </c:pt>
                <c:pt idx="124">
                  <c:v>05.05.2018</c:v>
                </c:pt>
                <c:pt idx="125">
                  <c:v>06.05.2018</c:v>
                </c:pt>
                <c:pt idx="126">
                  <c:v>07.05.2018</c:v>
                </c:pt>
                <c:pt idx="127">
                  <c:v>08.05.2018</c:v>
                </c:pt>
                <c:pt idx="128">
                  <c:v>09.05.2018</c:v>
                </c:pt>
                <c:pt idx="129">
                  <c:v>10.05.2018</c:v>
                </c:pt>
                <c:pt idx="130">
                  <c:v>11.05.2018</c:v>
                </c:pt>
                <c:pt idx="131">
                  <c:v>12.05.2018</c:v>
                </c:pt>
                <c:pt idx="132">
                  <c:v>13.05.2018</c:v>
                </c:pt>
                <c:pt idx="133">
                  <c:v>14.05.2018</c:v>
                </c:pt>
                <c:pt idx="134">
                  <c:v>15.05.2018</c:v>
                </c:pt>
                <c:pt idx="135">
                  <c:v>16.05.2018</c:v>
                </c:pt>
                <c:pt idx="136">
                  <c:v>17.05.2018</c:v>
                </c:pt>
                <c:pt idx="137">
                  <c:v>18.05.2018</c:v>
                </c:pt>
                <c:pt idx="138">
                  <c:v>19.05.2018</c:v>
                </c:pt>
                <c:pt idx="139">
                  <c:v>20.05.2018</c:v>
                </c:pt>
                <c:pt idx="140">
                  <c:v>21.05.2018</c:v>
                </c:pt>
                <c:pt idx="141">
                  <c:v>22.05.2018</c:v>
                </c:pt>
                <c:pt idx="142">
                  <c:v>23.05.2018</c:v>
                </c:pt>
                <c:pt idx="143">
                  <c:v>24.05.2018</c:v>
                </c:pt>
                <c:pt idx="144">
                  <c:v>25.05.2018</c:v>
                </c:pt>
                <c:pt idx="145">
                  <c:v>26.05.2018</c:v>
                </c:pt>
                <c:pt idx="146">
                  <c:v>27.05.2018</c:v>
                </c:pt>
                <c:pt idx="147">
                  <c:v>28.05.2018</c:v>
                </c:pt>
                <c:pt idx="148">
                  <c:v>29.05.2018</c:v>
                </c:pt>
                <c:pt idx="149">
                  <c:v>30.05.2018</c:v>
                </c:pt>
                <c:pt idx="150">
                  <c:v>31.05.2018</c:v>
                </c:pt>
                <c:pt idx="151">
                  <c:v>01.06.2018</c:v>
                </c:pt>
                <c:pt idx="152">
                  <c:v>02.06.2018</c:v>
                </c:pt>
                <c:pt idx="153">
                  <c:v>03.06.2018</c:v>
                </c:pt>
                <c:pt idx="154">
                  <c:v>04.06.2018</c:v>
                </c:pt>
                <c:pt idx="155">
                  <c:v>05.06.2018</c:v>
                </c:pt>
                <c:pt idx="156">
                  <c:v>06.06.2018</c:v>
                </c:pt>
                <c:pt idx="157">
                  <c:v>07.06.2018</c:v>
                </c:pt>
                <c:pt idx="158">
                  <c:v>08.06.2018</c:v>
                </c:pt>
                <c:pt idx="159">
                  <c:v>09.06.2018</c:v>
                </c:pt>
                <c:pt idx="160">
                  <c:v>10.06.2018</c:v>
                </c:pt>
                <c:pt idx="161">
                  <c:v>11.06.2018</c:v>
                </c:pt>
                <c:pt idx="162">
                  <c:v>12.06.2018</c:v>
                </c:pt>
                <c:pt idx="163">
                  <c:v>13.06.2018</c:v>
                </c:pt>
                <c:pt idx="164">
                  <c:v>14.06.2018</c:v>
                </c:pt>
                <c:pt idx="165">
                  <c:v>15.06.2018</c:v>
                </c:pt>
                <c:pt idx="166">
                  <c:v>16.06.2018</c:v>
                </c:pt>
                <c:pt idx="167">
                  <c:v>17.06.2018</c:v>
                </c:pt>
                <c:pt idx="168">
                  <c:v>18.06.2018</c:v>
                </c:pt>
                <c:pt idx="169">
                  <c:v>19.06.2018</c:v>
                </c:pt>
                <c:pt idx="170">
                  <c:v>20.06.2018</c:v>
                </c:pt>
                <c:pt idx="171">
                  <c:v>21.06.2018</c:v>
                </c:pt>
                <c:pt idx="172">
                  <c:v>22.06.2018</c:v>
                </c:pt>
                <c:pt idx="173">
                  <c:v>23.06.2018</c:v>
                </c:pt>
                <c:pt idx="174">
                  <c:v>24.06.2018</c:v>
                </c:pt>
                <c:pt idx="175">
                  <c:v>25.06.2018</c:v>
                </c:pt>
                <c:pt idx="176">
                  <c:v>26.06.2018</c:v>
                </c:pt>
                <c:pt idx="177">
                  <c:v>27.06.2018</c:v>
                </c:pt>
                <c:pt idx="178">
                  <c:v>28.06.2018</c:v>
                </c:pt>
                <c:pt idx="179">
                  <c:v>29.06.2018</c:v>
                </c:pt>
                <c:pt idx="180">
                  <c:v>30.06.2018</c:v>
                </c:pt>
                <c:pt idx="181">
                  <c:v>01.07.2018</c:v>
                </c:pt>
                <c:pt idx="182">
                  <c:v>02.07.2018</c:v>
                </c:pt>
                <c:pt idx="183">
                  <c:v>03.07.2018</c:v>
                </c:pt>
                <c:pt idx="184">
                  <c:v>04.07.2018</c:v>
                </c:pt>
                <c:pt idx="185">
                  <c:v>05.07.2018</c:v>
                </c:pt>
                <c:pt idx="186">
                  <c:v>06.07.2018</c:v>
                </c:pt>
                <c:pt idx="187">
                  <c:v>07.07.2018</c:v>
                </c:pt>
                <c:pt idx="188">
                  <c:v>08.07.2018</c:v>
                </c:pt>
                <c:pt idx="189">
                  <c:v>09.07.2018</c:v>
                </c:pt>
                <c:pt idx="190">
                  <c:v>10.07.2018</c:v>
                </c:pt>
                <c:pt idx="191">
                  <c:v>11.07.2018</c:v>
                </c:pt>
                <c:pt idx="192">
                  <c:v>12.07.2018</c:v>
                </c:pt>
                <c:pt idx="193">
                  <c:v>13.07.2018</c:v>
                </c:pt>
                <c:pt idx="194">
                  <c:v>14.07.2018</c:v>
                </c:pt>
                <c:pt idx="195">
                  <c:v>15.07.2018</c:v>
                </c:pt>
                <c:pt idx="196">
                  <c:v>16.07.2018</c:v>
                </c:pt>
                <c:pt idx="197">
                  <c:v>17.07.2018</c:v>
                </c:pt>
                <c:pt idx="198">
                  <c:v>18.07.2018</c:v>
                </c:pt>
                <c:pt idx="199">
                  <c:v>19.07.2018</c:v>
                </c:pt>
                <c:pt idx="200">
                  <c:v>20.07.2018</c:v>
                </c:pt>
                <c:pt idx="201">
                  <c:v>21.07.2018</c:v>
                </c:pt>
                <c:pt idx="202">
                  <c:v>22.07.2018</c:v>
                </c:pt>
                <c:pt idx="203">
                  <c:v>23.07.2018</c:v>
                </c:pt>
                <c:pt idx="204">
                  <c:v>24.07.2018</c:v>
                </c:pt>
                <c:pt idx="205">
                  <c:v>25.07.2018</c:v>
                </c:pt>
                <c:pt idx="206">
                  <c:v>26.07.2018</c:v>
                </c:pt>
                <c:pt idx="207">
                  <c:v>27.07.2018</c:v>
                </c:pt>
                <c:pt idx="208">
                  <c:v>28.07.2018</c:v>
                </c:pt>
                <c:pt idx="209">
                  <c:v>29.07.2018</c:v>
                </c:pt>
                <c:pt idx="210">
                  <c:v>30.07.2018</c:v>
                </c:pt>
                <c:pt idx="211">
                  <c:v>31.07.2018</c:v>
                </c:pt>
                <c:pt idx="212">
                  <c:v>01.08.2018</c:v>
                </c:pt>
                <c:pt idx="213">
                  <c:v>02.08.2018</c:v>
                </c:pt>
                <c:pt idx="214">
                  <c:v>03.08.2018</c:v>
                </c:pt>
                <c:pt idx="215">
                  <c:v>04.08.2018</c:v>
                </c:pt>
                <c:pt idx="216">
                  <c:v>05.08.2018</c:v>
                </c:pt>
                <c:pt idx="217">
                  <c:v>06.08.2018</c:v>
                </c:pt>
                <c:pt idx="218">
                  <c:v>07.08.2018</c:v>
                </c:pt>
                <c:pt idx="219">
                  <c:v>08.08.2018</c:v>
                </c:pt>
                <c:pt idx="220">
                  <c:v>09.08.2018</c:v>
                </c:pt>
                <c:pt idx="221">
                  <c:v>10.08.2018</c:v>
                </c:pt>
                <c:pt idx="222">
                  <c:v>11.08.2018</c:v>
                </c:pt>
                <c:pt idx="223">
                  <c:v>12.08.2018</c:v>
                </c:pt>
                <c:pt idx="224">
                  <c:v>13.08.2018</c:v>
                </c:pt>
                <c:pt idx="225">
                  <c:v>14.08.2018</c:v>
                </c:pt>
                <c:pt idx="226">
                  <c:v>15.08.2018</c:v>
                </c:pt>
                <c:pt idx="227">
                  <c:v>16.08.2018</c:v>
                </c:pt>
                <c:pt idx="228">
                  <c:v>17.08.2018</c:v>
                </c:pt>
                <c:pt idx="229">
                  <c:v>18.08.2018</c:v>
                </c:pt>
                <c:pt idx="230">
                  <c:v>19.08.2018</c:v>
                </c:pt>
                <c:pt idx="231">
                  <c:v>20.08.2018</c:v>
                </c:pt>
                <c:pt idx="232">
                  <c:v>21.08.2018</c:v>
                </c:pt>
                <c:pt idx="233">
                  <c:v>22.08.2018</c:v>
                </c:pt>
                <c:pt idx="234">
                  <c:v>23.08.2018</c:v>
                </c:pt>
                <c:pt idx="235">
                  <c:v>24.08.2018</c:v>
                </c:pt>
                <c:pt idx="236">
                  <c:v>25.08.2018</c:v>
                </c:pt>
                <c:pt idx="237">
                  <c:v>26.08.2018</c:v>
                </c:pt>
                <c:pt idx="238">
                  <c:v>27.08.2018</c:v>
                </c:pt>
                <c:pt idx="239">
                  <c:v>28.08.2018</c:v>
                </c:pt>
                <c:pt idx="240">
                  <c:v>29.08.2018</c:v>
                </c:pt>
                <c:pt idx="241">
                  <c:v>30.08.2018</c:v>
                </c:pt>
                <c:pt idx="242">
                  <c:v>31.08.2018</c:v>
                </c:pt>
                <c:pt idx="243">
                  <c:v>01.09.2018</c:v>
                </c:pt>
                <c:pt idx="244">
                  <c:v>02.09.2018</c:v>
                </c:pt>
                <c:pt idx="245">
                  <c:v>03.09.2018</c:v>
                </c:pt>
                <c:pt idx="246">
                  <c:v>04.09.2018</c:v>
                </c:pt>
                <c:pt idx="247">
                  <c:v>05.09.2018</c:v>
                </c:pt>
                <c:pt idx="248">
                  <c:v>06.09.2018</c:v>
                </c:pt>
                <c:pt idx="249">
                  <c:v>07.09.2018</c:v>
                </c:pt>
                <c:pt idx="250">
                  <c:v>08.09.2018</c:v>
                </c:pt>
                <c:pt idx="251">
                  <c:v>09.09.2018</c:v>
                </c:pt>
                <c:pt idx="252">
                  <c:v>10.09.2018</c:v>
                </c:pt>
                <c:pt idx="253">
                  <c:v>11.09.2018</c:v>
                </c:pt>
                <c:pt idx="254">
                  <c:v>12.09.2018</c:v>
                </c:pt>
                <c:pt idx="255">
                  <c:v>13.09.2018</c:v>
                </c:pt>
                <c:pt idx="256">
                  <c:v>14.09.2018</c:v>
                </c:pt>
                <c:pt idx="257">
                  <c:v>15.09.2018</c:v>
                </c:pt>
                <c:pt idx="258">
                  <c:v>16.09.2018</c:v>
                </c:pt>
                <c:pt idx="259">
                  <c:v>17.09.2018</c:v>
                </c:pt>
                <c:pt idx="260">
                  <c:v>18.09.2018</c:v>
                </c:pt>
                <c:pt idx="261">
                  <c:v>19.09.2018</c:v>
                </c:pt>
                <c:pt idx="262">
                  <c:v>20.09.2018</c:v>
                </c:pt>
                <c:pt idx="263">
                  <c:v>21.09.2018</c:v>
                </c:pt>
                <c:pt idx="264">
                  <c:v>22.09.2018</c:v>
                </c:pt>
                <c:pt idx="265">
                  <c:v>23.09.2018</c:v>
                </c:pt>
                <c:pt idx="266">
                  <c:v>24.09.2018</c:v>
                </c:pt>
                <c:pt idx="267">
                  <c:v>25.09.2018</c:v>
                </c:pt>
                <c:pt idx="268">
                  <c:v>26.09.2018</c:v>
                </c:pt>
                <c:pt idx="269">
                  <c:v>27.09.2018</c:v>
                </c:pt>
                <c:pt idx="270">
                  <c:v>28.09.2018</c:v>
                </c:pt>
                <c:pt idx="271">
                  <c:v>29.09.2018</c:v>
                </c:pt>
                <c:pt idx="272">
                  <c:v>30.09.2018</c:v>
                </c:pt>
                <c:pt idx="273">
                  <c:v>01.10.2018</c:v>
                </c:pt>
                <c:pt idx="274">
                  <c:v>02.10.2018</c:v>
                </c:pt>
                <c:pt idx="275">
                  <c:v>03.10.2018</c:v>
                </c:pt>
                <c:pt idx="276">
                  <c:v>04.10.2018</c:v>
                </c:pt>
                <c:pt idx="277">
                  <c:v>05.10.2018</c:v>
                </c:pt>
                <c:pt idx="278">
                  <c:v>06.10.2018</c:v>
                </c:pt>
                <c:pt idx="279">
                  <c:v>07.10.2018</c:v>
                </c:pt>
                <c:pt idx="280">
                  <c:v>08.10.2018</c:v>
                </c:pt>
                <c:pt idx="281">
                  <c:v>09.10.2018</c:v>
                </c:pt>
                <c:pt idx="282">
                  <c:v>10.10.2018</c:v>
                </c:pt>
                <c:pt idx="283">
                  <c:v>11.10.2018</c:v>
                </c:pt>
                <c:pt idx="284">
                  <c:v>12.10.2018</c:v>
                </c:pt>
                <c:pt idx="285">
                  <c:v>13.10.2018</c:v>
                </c:pt>
                <c:pt idx="286">
                  <c:v>14.10.2018</c:v>
                </c:pt>
                <c:pt idx="287">
                  <c:v>15.10.2018</c:v>
                </c:pt>
                <c:pt idx="288">
                  <c:v>16.10.2018</c:v>
                </c:pt>
                <c:pt idx="289">
                  <c:v>17.10.2018</c:v>
                </c:pt>
                <c:pt idx="290">
                  <c:v>18.10.2018</c:v>
                </c:pt>
                <c:pt idx="291">
                  <c:v>19.10.2018</c:v>
                </c:pt>
                <c:pt idx="292">
                  <c:v>20.10.2018</c:v>
                </c:pt>
                <c:pt idx="293">
                  <c:v>21.10.2018</c:v>
                </c:pt>
                <c:pt idx="294">
                  <c:v>22.10.2018</c:v>
                </c:pt>
                <c:pt idx="295">
                  <c:v>23.10.2018</c:v>
                </c:pt>
                <c:pt idx="296">
                  <c:v>24.10.2018</c:v>
                </c:pt>
                <c:pt idx="297">
                  <c:v>25.10.2018</c:v>
                </c:pt>
                <c:pt idx="298">
                  <c:v>26.10.2018</c:v>
                </c:pt>
                <c:pt idx="299">
                  <c:v>27.10.2018</c:v>
                </c:pt>
                <c:pt idx="300">
                  <c:v>28.10.2018</c:v>
                </c:pt>
                <c:pt idx="301">
                  <c:v>29.10.2018</c:v>
                </c:pt>
                <c:pt idx="302">
                  <c:v>30.10.2018</c:v>
                </c:pt>
                <c:pt idx="303">
                  <c:v>31.10.2018</c:v>
                </c:pt>
                <c:pt idx="304">
                  <c:v>01.11.2018</c:v>
                </c:pt>
                <c:pt idx="305">
                  <c:v>02.11.2018</c:v>
                </c:pt>
                <c:pt idx="306">
                  <c:v>03.11.2018</c:v>
                </c:pt>
                <c:pt idx="307">
                  <c:v>04.11.2018</c:v>
                </c:pt>
                <c:pt idx="308">
                  <c:v>05.11.2018</c:v>
                </c:pt>
                <c:pt idx="309">
                  <c:v>06.11.2018</c:v>
                </c:pt>
                <c:pt idx="310">
                  <c:v>07.11.2018</c:v>
                </c:pt>
                <c:pt idx="311">
                  <c:v>08.11.2018</c:v>
                </c:pt>
                <c:pt idx="312">
                  <c:v>09.11.2018</c:v>
                </c:pt>
                <c:pt idx="313">
                  <c:v>10.11.2018</c:v>
                </c:pt>
                <c:pt idx="314">
                  <c:v>11.11.2018</c:v>
                </c:pt>
                <c:pt idx="315">
                  <c:v>12.11.2018</c:v>
                </c:pt>
                <c:pt idx="316">
                  <c:v>13.11.2018</c:v>
                </c:pt>
                <c:pt idx="317">
                  <c:v>14.11.2018</c:v>
                </c:pt>
                <c:pt idx="318">
                  <c:v>15.11.2018</c:v>
                </c:pt>
                <c:pt idx="319">
                  <c:v>16.11.2018</c:v>
                </c:pt>
                <c:pt idx="320">
                  <c:v>17.11.2018</c:v>
                </c:pt>
                <c:pt idx="321">
                  <c:v>18.11.2018</c:v>
                </c:pt>
                <c:pt idx="322">
                  <c:v>19.11.2018</c:v>
                </c:pt>
                <c:pt idx="323">
                  <c:v>20.11.2018</c:v>
                </c:pt>
                <c:pt idx="324">
                  <c:v>21.11.2018</c:v>
                </c:pt>
                <c:pt idx="325">
                  <c:v>22.11.2018</c:v>
                </c:pt>
                <c:pt idx="326">
                  <c:v>23.11.2018</c:v>
                </c:pt>
                <c:pt idx="327">
                  <c:v>24.11.2018</c:v>
                </c:pt>
                <c:pt idx="328">
                  <c:v>25.11.2018</c:v>
                </c:pt>
                <c:pt idx="329">
                  <c:v>26.11.2018</c:v>
                </c:pt>
                <c:pt idx="330">
                  <c:v>27.11.2018</c:v>
                </c:pt>
                <c:pt idx="331">
                  <c:v>28.11.2018</c:v>
                </c:pt>
                <c:pt idx="332">
                  <c:v>29.11.2018</c:v>
                </c:pt>
                <c:pt idx="333">
                  <c:v>30.11.2018</c:v>
                </c:pt>
                <c:pt idx="334">
                  <c:v>01.12.2018</c:v>
                </c:pt>
                <c:pt idx="335">
                  <c:v>02.12.2018</c:v>
                </c:pt>
                <c:pt idx="336">
                  <c:v>03.12.2018</c:v>
                </c:pt>
                <c:pt idx="337">
                  <c:v>04.12.2018</c:v>
                </c:pt>
                <c:pt idx="338">
                  <c:v>05.12.2018</c:v>
                </c:pt>
                <c:pt idx="339">
                  <c:v>06.12.2018</c:v>
                </c:pt>
                <c:pt idx="340">
                  <c:v>07.12.2018</c:v>
                </c:pt>
                <c:pt idx="341">
                  <c:v>08.12.2018</c:v>
                </c:pt>
                <c:pt idx="342">
                  <c:v>09.12.2018</c:v>
                </c:pt>
                <c:pt idx="343">
                  <c:v>10.12.2018</c:v>
                </c:pt>
                <c:pt idx="344">
                  <c:v>11.12.2018</c:v>
                </c:pt>
                <c:pt idx="345">
                  <c:v>12.12.2018</c:v>
                </c:pt>
                <c:pt idx="346">
                  <c:v>13.12.2018</c:v>
                </c:pt>
                <c:pt idx="347">
                  <c:v>14.12.2018</c:v>
                </c:pt>
                <c:pt idx="348">
                  <c:v>15.12.2018</c:v>
                </c:pt>
                <c:pt idx="349">
                  <c:v>16.12.2018</c:v>
                </c:pt>
                <c:pt idx="350">
                  <c:v>17.12.2018</c:v>
                </c:pt>
                <c:pt idx="351">
                  <c:v>18.12.2018</c:v>
                </c:pt>
                <c:pt idx="352">
                  <c:v>19.12.2018</c:v>
                </c:pt>
                <c:pt idx="353">
                  <c:v>20.12.2018</c:v>
                </c:pt>
                <c:pt idx="354">
                  <c:v>21.12.2018</c:v>
                </c:pt>
                <c:pt idx="355">
                  <c:v>22.12.2018</c:v>
                </c:pt>
                <c:pt idx="356">
                  <c:v>23.12.2018</c:v>
                </c:pt>
                <c:pt idx="357">
                  <c:v>24.12.2018</c:v>
                </c:pt>
                <c:pt idx="358">
                  <c:v>25.12.2018</c:v>
                </c:pt>
                <c:pt idx="359">
                  <c:v>26.12.2018</c:v>
                </c:pt>
                <c:pt idx="360">
                  <c:v>27.12.2018</c:v>
                </c:pt>
                <c:pt idx="361">
                  <c:v>28.12.2018</c:v>
                </c:pt>
                <c:pt idx="362">
                  <c:v>29.12.2018</c:v>
                </c:pt>
                <c:pt idx="363">
                  <c:v>30.12.2018</c:v>
                </c:pt>
                <c:pt idx="364">
                  <c:v>31.12.2018</c:v>
                </c:pt>
                <c:pt idx="365">
                  <c:v>01.01.2019</c:v>
                </c:pt>
                <c:pt idx="366">
                  <c:v>02.01.2019</c:v>
                </c:pt>
                <c:pt idx="367">
                  <c:v>03.01.2019</c:v>
                </c:pt>
                <c:pt idx="368">
                  <c:v>04.01.2019</c:v>
                </c:pt>
                <c:pt idx="369">
                  <c:v>05.01.2019</c:v>
                </c:pt>
                <c:pt idx="370">
                  <c:v>06.01.2019</c:v>
                </c:pt>
                <c:pt idx="371">
                  <c:v>07.01.2019</c:v>
                </c:pt>
                <c:pt idx="372">
                  <c:v>08.01.2019</c:v>
                </c:pt>
                <c:pt idx="373">
                  <c:v>09.01.2019</c:v>
                </c:pt>
                <c:pt idx="374">
                  <c:v>10.01.2019</c:v>
                </c:pt>
                <c:pt idx="375">
                  <c:v>11.01.2019</c:v>
                </c:pt>
                <c:pt idx="376">
                  <c:v>12.01.2019</c:v>
                </c:pt>
                <c:pt idx="377">
                  <c:v>13.01.2019</c:v>
                </c:pt>
                <c:pt idx="378">
                  <c:v>14.01.2019</c:v>
                </c:pt>
                <c:pt idx="379">
                  <c:v>15.01.2019</c:v>
                </c:pt>
                <c:pt idx="380">
                  <c:v>16.01.2019</c:v>
                </c:pt>
                <c:pt idx="381">
                  <c:v>17.01.2019</c:v>
                </c:pt>
                <c:pt idx="382">
                  <c:v>18.01.2019</c:v>
                </c:pt>
                <c:pt idx="383">
                  <c:v>19.01.2019</c:v>
                </c:pt>
                <c:pt idx="384">
                  <c:v>20.01.2019</c:v>
                </c:pt>
                <c:pt idx="385">
                  <c:v>21.01.2019</c:v>
                </c:pt>
                <c:pt idx="386">
                  <c:v>22.01.2019</c:v>
                </c:pt>
                <c:pt idx="387">
                  <c:v>23.01.2019</c:v>
                </c:pt>
                <c:pt idx="388">
                  <c:v>24.01.2019</c:v>
                </c:pt>
                <c:pt idx="389">
                  <c:v>25.01.2019</c:v>
                </c:pt>
                <c:pt idx="390">
                  <c:v>26.01.2019</c:v>
                </c:pt>
                <c:pt idx="391">
                  <c:v>27.01.2019</c:v>
                </c:pt>
                <c:pt idx="392">
                  <c:v>28.01.2019</c:v>
                </c:pt>
                <c:pt idx="393">
                  <c:v>29.01.2019</c:v>
                </c:pt>
                <c:pt idx="394">
                  <c:v>30.01.2019</c:v>
                </c:pt>
                <c:pt idx="395">
                  <c:v>31.01.2019</c:v>
                </c:pt>
              </c:strCache>
            </c:strRef>
          </c:cat>
          <c:val>
            <c:numRef>
              <c:f>Sheet1!$B$2:$B$397</c:f>
              <c:numCache>
                <c:formatCode>General</c:formatCode>
                <c:ptCount val="396"/>
                <c:pt idx="0">
                  <c:v>19729</c:v>
                </c:pt>
                <c:pt idx="1">
                  <c:v>20958</c:v>
                </c:pt>
                <c:pt idx="2">
                  <c:v>23663</c:v>
                </c:pt>
                <c:pt idx="3">
                  <c:v>18193</c:v>
                </c:pt>
                <c:pt idx="4">
                  <c:v>24726</c:v>
                </c:pt>
                <c:pt idx="5">
                  <c:v>41266</c:v>
                </c:pt>
                <c:pt idx="6">
                  <c:v>52264</c:v>
                </c:pt>
                <c:pt idx="7">
                  <c:v>48232</c:v>
                </c:pt>
                <c:pt idx="8">
                  <c:v>105793</c:v>
                </c:pt>
                <c:pt idx="9">
                  <c:v>103422</c:v>
                </c:pt>
                <c:pt idx="10">
                  <c:v>55934</c:v>
                </c:pt>
                <c:pt idx="11">
                  <c:v>37342</c:v>
                </c:pt>
                <c:pt idx="12">
                  <c:v>25907</c:v>
                </c:pt>
                <c:pt idx="13">
                  <c:v>20182</c:v>
                </c:pt>
                <c:pt idx="14">
                  <c:v>14295</c:v>
                </c:pt>
                <c:pt idx="15">
                  <c:v>18490</c:v>
                </c:pt>
                <c:pt idx="16">
                  <c:v>42396</c:v>
                </c:pt>
                <c:pt idx="17">
                  <c:v>15148</c:v>
                </c:pt>
                <c:pt idx="18">
                  <c:v>17670</c:v>
                </c:pt>
                <c:pt idx="19">
                  <c:v>36311</c:v>
                </c:pt>
                <c:pt idx="20">
                  <c:v>44897</c:v>
                </c:pt>
                <c:pt idx="21">
                  <c:v>62111</c:v>
                </c:pt>
                <c:pt idx="22">
                  <c:v>72283</c:v>
                </c:pt>
                <c:pt idx="23">
                  <c:v>54430</c:v>
                </c:pt>
                <c:pt idx="24">
                  <c:v>54026</c:v>
                </c:pt>
                <c:pt idx="25">
                  <c:v>40300</c:v>
                </c:pt>
                <c:pt idx="26">
                  <c:v>46007</c:v>
                </c:pt>
                <c:pt idx="27">
                  <c:v>50048</c:v>
                </c:pt>
                <c:pt idx="28">
                  <c:v>36096</c:v>
                </c:pt>
                <c:pt idx="29">
                  <c:v>24437</c:v>
                </c:pt>
                <c:pt idx="30">
                  <c:v>20000</c:v>
                </c:pt>
                <c:pt idx="31">
                  <c:v>10174</c:v>
                </c:pt>
                <c:pt idx="32">
                  <c:v>13167</c:v>
                </c:pt>
                <c:pt idx="33">
                  <c:v>13230</c:v>
                </c:pt>
                <c:pt idx="34">
                  <c:v>11309</c:v>
                </c:pt>
                <c:pt idx="35">
                  <c:v>7643</c:v>
                </c:pt>
                <c:pt idx="36">
                  <c:v>4955</c:v>
                </c:pt>
                <c:pt idx="37">
                  <c:v>8850</c:v>
                </c:pt>
                <c:pt idx="38">
                  <c:v>6149</c:v>
                </c:pt>
                <c:pt idx="39">
                  <c:v>1767</c:v>
                </c:pt>
                <c:pt idx="40">
                  <c:v>9135</c:v>
                </c:pt>
                <c:pt idx="41">
                  <c:v>3545</c:v>
                </c:pt>
                <c:pt idx="42">
                  <c:v>1104</c:v>
                </c:pt>
                <c:pt idx="43">
                  <c:v>692</c:v>
                </c:pt>
                <c:pt idx="44">
                  <c:v>5000</c:v>
                </c:pt>
                <c:pt idx="45">
                  <c:v>5838</c:v>
                </c:pt>
                <c:pt idx="46">
                  <c:v>9903</c:v>
                </c:pt>
                <c:pt idx="47">
                  <c:v>16101</c:v>
                </c:pt>
                <c:pt idx="48">
                  <c:v>17060</c:v>
                </c:pt>
                <c:pt idx="49">
                  <c:v>25196</c:v>
                </c:pt>
                <c:pt idx="50">
                  <c:v>21363</c:v>
                </c:pt>
                <c:pt idx="51">
                  <c:v>23595</c:v>
                </c:pt>
                <c:pt idx="52">
                  <c:v>5835</c:v>
                </c:pt>
                <c:pt idx="53">
                  <c:v>5465</c:v>
                </c:pt>
                <c:pt idx="54">
                  <c:v>8578</c:v>
                </c:pt>
                <c:pt idx="55">
                  <c:v>8112</c:v>
                </c:pt>
                <c:pt idx="56">
                  <c:v>3429</c:v>
                </c:pt>
                <c:pt idx="57">
                  <c:v>3086</c:v>
                </c:pt>
                <c:pt idx="58">
                  <c:v>5263</c:v>
                </c:pt>
                <c:pt idx="59">
                  <c:v>3251</c:v>
                </c:pt>
                <c:pt idx="60">
                  <c:v>1063</c:v>
                </c:pt>
                <c:pt idx="61">
                  <c:v>8127</c:v>
                </c:pt>
                <c:pt idx="62">
                  <c:v>4882</c:v>
                </c:pt>
                <c:pt idx="63">
                  <c:v>1665</c:v>
                </c:pt>
                <c:pt idx="64">
                  <c:v>1368</c:v>
                </c:pt>
                <c:pt idx="65">
                  <c:v>48116</c:v>
                </c:pt>
                <c:pt idx="66">
                  <c:v>10969</c:v>
                </c:pt>
                <c:pt idx="67">
                  <c:v>13035</c:v>
                </c:pt>
                <c:pt idx="68">
                  <c:v>11315</c:v>
                </c:pt>
                <c:pt idx="69">
                  <c:v>7096</c:v>
                </c:pt>
                <c:pt idx="70">
                  <c:v>2463</c:v>
                </c:pt>
                <c:pt idx="71">
                  <c:v>2455</c:v>
                </c:pt>
                <c:pt idx="72">
                  <c:v>6901</c:v>
                </c:pt>
                <c:pt idx="73">
                  <c:v>3251</c:v>
                </c:pt>
                <c:pt idx="74">
                  <c:v>3606</c:v>
                </c:pt>
                <c:pt idx="75">
                  <c:v>9043</c:v>
                </c:pt>
                <c:pt idx="76">
                  <c:v>6704</c:v>
                </c:pt>
                <c:pt idx="77">
                  <c:v>5232</c:v>
                </c:pt>
                <c:pt idx="78">
                  <c:v>3595</c:v>
                </c:pt>
                <c:pt idx="79">
                  <c:v>4482</c:v>
                </c:pt>
                <c:pt idx="80">
                  <c:v>4612</c:v>
                </c:pt>
                <c:pt idx="81">
                  <c:v>7006</c:v>
                </c:pt>
                <c:pt idx="82">
                  <c:v>2899</c:v>
                </c:pt>
                <c:pt idx="83">
                  <c:v>6962</c:v>
                </c:pt>
                <c:pt idx="84">
                  <c:v>8016</c:v>
                </c:pt>
                <c:pt idx="85">
                  <c:v>3444</c:v>
                </c:pt>
                <c:pt idx="86">
                  <c:v>5008</c:v>
                </c:pt>
                <c:pt idx="87">
                  <c:v>3357</c:v>
                </c:pt>
                <c:pt idx="88">
                  <c:v>10789</c:v>
                </c:pt>
                <c:pt idx="89">
                  <c:v>11305</c:v>
                </c:pt>
                <c:pt idx="90">
                  <c:v>13504</c:v>
                </c:pt>
                <c:pt idx="91">
                  <c:v>51041</c:v>
                </c:pt>
                <c:pt idx="92">
                  <c:v>23870</c:v>
                </c:pt>
                <c:pt idx="93">
                  <c:v>10527</c:v>
                </c:pt>
                <c:pt idx="94">
                  <c:v>5713</c:v>
                </c:pt>
                <c:pt idx="95">
                  <c:v>3222</c:v>
                </c:pt>
                <c:pt idx="96">
                  <c:v>5139</c:v>
                </c:pt>
                <c:pt idx="97">
                  <c:v>4476</c:v>
                </c:pt>
                <c:pt idx="98">
                  <c:v>7066</c:v>
                </c:pt>
                <c:pt idx="99">
                  <c:v>15724</c:v>
                </c:pt>
                <c:pt idx="100">
                  <c:v>13499</c:v>
                </c:pt>
                <c:pt idx="101">
                  <c:v>10804</c:v>
                </c:pt>
                <c:pt idx="102">
                  <c:v>9273</c:v>
                </c:pt>
                <c:pt idx="103">
                  <c:v>8978</c:v>
                </c:pt>
                <c:pt idx="104">
                  <c:v>7619</c:v>
                </c:pt>
                <c:pt idx="105">
                  <c:v>5863</c:v>
                </c:pt>
                <c:pt idx="106">
                  <c:v>5198</c:v>
                </c:pt>
                <c:pt idx="107">
                  <c:v>5223</c:v>
                </c:pt>
                <c:pt idx="108">
                  <c:v>4603</c:v>
                </c:pt>
                <c:pt idx="109">
                  <c:v>5389</c:v>
                </c:pt>
                <c:pt idx="110">
                  <c:v>4495</c:v>
                </c:pt>
                <c:pt idx="111">
                  <c:v>7519</c:v>
                </c:pt>
                <c:pt idx="112">
                  <c:v>4289</c:v>
                </c:pt>
                <c:pt idx="113">
                  <c:v>4874</c:v>
                </c:pt>
                <c:pt idx="114">
                  <c:v>4767</c:v>
                </c:pt>
                <c:pt idx="115">
                  <c:v>2617</c:v>
                </c:pt>
                <c:pt idx="116">
                  <c:v>5159</c:v>
                </c:pt>
                <c:pt idx="117">
                  <c:v>2686</c:v>
                </c:pt>
                <c:pt idx="118">
                  <c:v>4834</c:v>
                </c:pt>
                <c:pt idx="119">
                  <c:v>2823</c:v>
                </c:pt>
                <c:pt idx="120">
                  <c:v>4404</c:v>
                </c:pt>
                <c:pt idx="121">
                  <c:v>2149</c:v>
                </c:pt>
                <c:pt idx="122">
                  <c:v>6161</c:v>
                </c:pt>
                <c:pt idx="123">
                  <c:v>2438</c:v>
                </c:pt>
                <c:pt idx="124">
                  <c:v>6130</c:v>
                </c:pt>
                <c:pt idx="125">
                  <c:v>32804</c:v>
                </c:pt>
                <c:pt idx="126">
                  <c:v>51709</c:v>
                </c:pt>
                <c:pt idx="127">
                  <c:v>71388</c:v>
                </c:pt>
                <c:pt idx="128">
                  <c:v>60242</c:v>
                </c:pt>
                <c:pt idx="129">
                  <c:v>59660</c:v>
                </c:pt>
                <c:pt idx="130">
                  <c:v>30438</c:v>
                </c:pt>
                <c:pt idx="131">
                  <c:v>37900</c:v>
                </c:pt>
                <c:pt idx="132">
                  <c:v>70911</c:v>
                </c:pt>
                <c:pt idx="133">
                  <c:v>27439</c:v>
                </c:pt>
                <c:pt idx="134">
                  <c:v>16819</c:v>
                </c:pt>
                <c:pt idx="135">
                  <c:v>16782</c:v>
                </c:pt>
                <c:pt idx="136">
                  <c:v>14522</c:v>
                </c:pt>
                <c:pt idx="137">
                  <c:v>4002</c:v>
                </c:pt>
                <c:pt idx="138">
                  <c:v>2512</c:v>
                </c:pt>
                <c:pt idx="139">
                  <c:v>14811</c:v>
                </c:pt>
                <c:pt idx="140">
                  <c:v>12460</c:v>
                </c:pt>
                <c:pt idx="141">
                  <c:v>14842</c:v>
                </c:pt>
                <c:pt idx="142">
                  <c:v>28433</c:v>
                </c:pt>
                <c:pt idx="143">
                  <c:v>23095</c:v>
                </c:pt>
                <c:pt idx="144">
                  <c:v>20256</c:v>
                </c:pt>
                <c:pt idx="145">
                  <c:v>10044</c:v>
                </c:pt>
                <c:pt idx="146">
                  <c:v>21191</c:v>
                </c:pt>
                <c:pt idx="147">
                  <c:v>10147</c:v>
                </c:pt>
                <c:pt idx="148">
                  <c:v>5843</c:v>
                </c:pt>
                <c:pt idx="149">
                  <c:v>10376</c:v>
                </c:pt>
                <c:pt idx="150">
                  <c:v>4766</c:v>
                </c:pt>
                <c:pt idx="151">
                  <c:v>2713</c:v>
                </c:pt>
                <c:pt idx="152">
                  <c:v>2482</c:v>
                </c:pt>
                <c:pt idx="153">
                  <c:v>3032</c:v>
                </c:pt>
                <c:pt idx="154">
                  <c:v>6348</c:v>
                </c:pt>
                <c:pt idx="155">
                  <c:v>2069</c:v>
                </c:pt>
                <c:pt idx="156">
                  <c:v>5391</c:v>
                </c:pt>
                <c:pt idx="157">
                  <c:v>3838</c:v>
                </c:pt>
                <c:pt idx="158">
                  <c:v>3073</c:v>
                </c:pt>
                <c:pt idx="159">
                  <c:v>2465</c:v>
                </c:pt>
                <c:pt idx="160">
                  <c:v>2635</c:v>
                </c:pt>
                <c:pt idx="161">
                  <c:v>1946</c:v>
                </c:pt>
                <c:pt idx="162">
                  <c:v>1286</c:v>
                </c:pt>
                <c:pt idx="163">
                  <c:v>1359</c:v>
                </c:pt>
                <c:pt idx="164">
                  <c:v>3816</c:v>
                </c:pt>
                <c:pt idx="165">
                  <c:v>10028</c:v>
                </c:pt>
                <c:pt idx="166">
                  <c:v>35748</c:v>
                </c:pt>
                <c:pt idx="167">
                  <c:v>12276</c:v>
                </c:pt>
                <c:pt idx="168">
                  <c:v>5136</c:v>
                </c:pt>
                <c:pt idx="169">
                  <c:v>7034</c:v>
                </c:pt>
                <c:pt idx="170">
                  <c:v>26479</c:v>
                </c:pt>
                <c:pt idx="171">
                  <c:v>17975</c:v>
                </c:pt>
                <c:pt idx="172">
                  <c:v>14422</c:v>
                </c:pt>
                <c:pt idx="173">
                  <c:v>11769</c:v>
                </c:pt>
                <c:pt idx="174">
                  <c:v>18851</c:v>
                </c:pt>
                <c:pt idx="175">
                  <c:v>17272</c:v>
                </c:pt>
                <c:pt idx="176">
                  <c:v>18123</c:v>
                </c:pt>
                <c:pt idx="177">
                  <c:v>11162</c:v>
                </c:pt>
                <c:pt idx="178">
                  <c:v>14905</c:v>
                </c:pt>
                <c:pt idx="179">
                  <c:v>13376</c:v>
                </c:pt>
                <c:pt idx="180">
                  <c:v>8805</c:v>
                </c:pt>
                <c:pt idx="181">
                  <c:v>18459</c:v>
                </c:pt>
                <c:pt idx="182">
                  <c:v>14951</c:v>
                </c:pt>
                <c:pt idx="183">
                  <c:v>11401</c:v>
                </c:pt>
                <c:pt idx="184">
                  <c:v>21772</c:v>
                </c:pt>
                <c:pt idx="185">
                  <c:v>15500</c:v>
                </c:pt>
                <c:pt idx="186">
                  <c:v>14263</c:v>
                </c:pt>
                <c:pt idx="187">
                  <c:v>14910</c:v>
                </c:pt>
                <c:pt idx="188">
                  <c:v>18113</c:v>
                </c:pt>
                <c:pt idx="189">
                  <c:v>9631</c:v>
                </c:pt>
                <c:pt idx="190">
                  <c:v>8255</c:v>
                </c:pt>
                <c:pt idx="191">
                  <c:v>7268</c:v>
                </c:pt>
                <c:pt idx="192">
                  <c:v>11450</c:v>
                </c:pt>
                <c:pt idx="193">
                  <c:v>6058</c:v>
                </c:pt>
                <c:pt idx="194">
                  <c:v>7444</c:v>
                </c:pt>
                <c:pt idx="195">
                  <c:v>24494</c:v>
                </c:pt>
                <c:pt idx="196">
                  <c:v>7648</c:v>
                </c:pt>
                <c:pt idx="197">
                  <c:v>8752</c:v>
                </c:pt>
                <c:pt idx="198">
                  <c:v>9920</c:v>
                </c:pt>
                <c:pt idx="199">
                  <c:v>8545</c:v>
                </c:pt>
                <c:pt idx="200">
                  <c:v>8880</c:v>
                </c:pt>
                <c:pt idx="201">
                  <c:v>10683</c:v>
                </c:pt>
                <c:pt idx="202">
                  <c:v>17694</c:v>
                </c:pt>
                <c:pt idx="203">
                  <c:v>12800</c:v>
                </c:pt>
                <c:pt idx="204">
                  <c:v>11280</c:v>
                </c:pt>
                <c:pt idx="205">
                  <c:v>7940</c:v>
                </c:pt>
                <c:pt idx="206">
                  <c:v>9320</c:v>
                </c:pt>
                <c:pt idx="207">
                  <c:v>8211</c:v>
                </c:pt>
                <c:pt idx="208">
                  <c:v>13219</c:v>
                </c:pt>
                <c:pt idx="209">
                  <c:v>21701</c:v>
                </c:pt>
                <c:pt idx="210">
                  <c:v>13651</c:v>
                </c:pt>
                <c:pt idx="211">
                  <c:v>17227</c:v>
                </c:pt>
                <c:pt idx="212">
                  <c:v>11230</c:v>
                </c:pt>
                <c:pt idx="213">
                  <c:v>10991</c:v>
                </c:pt>
                <c:pt idx="214">
                  <c:v>7536</c:v>
                </c:pt>
                <c:pt idx="215">
                  <c:v>21997</c:v>
                </c:pt>
                <c:pt idx="216">
                  <c:v>20055</c:v>
                </c:pt>
                <c:pt idx="217">
                  <c:v>14687</c:v>
                </c:pt>
                <c:pt idx="218">
                  <c:v>18305</c:v>
                </c:pt>
                <c:pt idx="219">
                  <c:v>12540</c:v>
                </c:pt>
                <c:pt idx="220">
                  <c:v>11336</c:v>
                </c:pt>
                <c:pt idx="221">
                  <c:v>12969</c:v>
                </c:pt>
                <c:pt idx="222">
                  <c:v>8821</c:v>
                </c:pt>
                <c:pt idx="223">
                  <c:v>8990</c:v>
                </c:pt>
                <c:pt idx="224">
                  <c:v>13415</c:v>
                </c:pt>
                <c:pt idx="225">
                  <c:v>7990</c:v>
                </c:pt>
                <c:pt idx="226">
                  <c:v>14872</c:v>
                </c:pt>
                <c:pt idx="227">
                  <c:v>17199</c:v>
                </c:pt>
                <c:pt idx="228">
                  <c:v>11077</c:v>
                </c:pt>
                <c:pt idx="229">
                  <c:v>14452</c:v>
                </c:pt>
                <c:pt idx="230">
                  <c:v>22059</c:v>
                </c:pt>
                <c:pt idx="231">
                  <c:v>27370</c:v>
                </c:pt>
                <c:pt idx="232">
                  <c:v>19651</c:v>
                </c:pt>
                <c:pt idx="233">
                  <c:v>16289</c:v>
                </c:pt>
                <c:pt idx="234">
                  <c:v>27007</c:v>
                </c:pt>
                <c:pt idx="235">
                  <c:v>16799</c:v>
                </c:pt>
                <c:pt idx="236">
                  <c:v>17232</c:v>
                </c:pt>
                <c:pt idx="237">
                  <c:v>18908</c:v>
                </c:pt>
                <c:pt idx="238">
                  <c:v>10113</c:v>
                </c:pt>
                <c:pt idx="239">
                  <c:v>10405</c:v>
                </c:pt>
                <c:pt idx="240">
                  <c:v>13597</c:v>
                </c:pt>
                <c:pt idx="241">
                  <c:v>11596</c:v>
                </c:pt>
                <c:pt idx="242">
                  <c:v>10503</c:v>
                </c:pt>
                <c:pt idx="243">
                  <c:v>12430</c:v>
                </c:pt>
                <c:pt idx="244">
                  <c:v>16435</c:v>
                </c:pt>
                <c:pt idx="245">
                  <c:v>11924</c:v>
                </c:pt>
                <c:pt idx="246">
                  <c:v>8163</c:v>
                </c:pt>
                <c:pt idx="247">
                  <c:v>8625</c:v>
                </c:pt>
                <c:pt idx="248">
                  <c:v>7496</c:v>
                </c:pt>
                <c:pt idx="249">
                  <c:v>5570</c:v>
                </c:pt>
                <c:pt idx="250">
                  <c:v>6511</c:v>
                </c:pt>
                <c:pt idx="251">
                  <c:v>8429</c:v>
                </c:pt>
                <c:pt idx="252">
                  <c:v>5582</c:v>
                </c:pt>
                <c:pt idx="253">
                  <c:v>4651</c:v>
                </c:pt>
                <c:pt idx="254">
                  <c:v>6775</c:v>
                </c:pt>
                <c:pt idx="255">
                  <c:v>10369</c:v>
                </c:pt>
                <c:pt idx="256">
                  <c:v>6167</c:v>
                </c:pt>
                <c:pt idx="257">
                  <c:v>4982</c:v>
                </c:pt>
                <c:pt idx="258">
                  <c:v>6373</c:v>
                </c:pt>
                <c:pt idx="259">
                  <c:v>5713</c:v>
                </c:pt>
                <c:pt idx="260">
                  <c:v>2814</c:v>
                </c:pt>
                <c:pt idx="261">
                  <c:v>3518</c:v>
                </c:pt>
                <c:pt idx="262">
                  <c:v>2958</c:v>
                </c:pt>
                <c:pt idx="263">
                  <c:v>3407</c:v>
                </c:pt>
                <c:pt idx="264">
                  <c:v>3963</c:v>
                </c:pt>
                <c:pt idx="265">
                  <c:v>2913</c:v>
                </c:pt>
                <c:pt idx="266">
                  <c:v>5352</c:v>
                </c:pt>
                <c:pt idx="267">
                  <c:v>3796</c:v>
                </c:pt>
                <c:pt idx="268">
                  <c:v>7515</c:v>
                </c:pt>
                <c:pt idx="269">
                  <c:v>3942</c:v>
                </c:pt>
                <c:pt idx="270">
                  <c:v>4302</c:v>
                </c:pt>
                <c:pt idx="271">
                  <c:v>4041</c:v>
                </c:pt>
                <c:pt idx="272">
                  <c:v>8804</c:v>
                </c:pt>
                <c:pt idx="273">
                  <c:v>11230</c:v>
                </c:pt>
                <c:pt idx="274">
                  <c:v>9905</c:v>
                </c:pt>
                <c:pt idx="275">
                  <c:v>11550</c:v>
                </c:pt>
                <c:pt idx="276">
                  <c:v>14123</c:v>
                </c:pt>
                <c:pt idx="277">
                  <c:v>12899</c:v>
                </c:pt>
                <c:pt idx="278">
                  <c:v>10314</c:v>
                </c:pt>
                <c:pt idx="279">
                  <c:v>16609</c:v>
                </c:pt>
                <c:pt idx="280">
                  <c:v>12068</c:v>
                </c:pt>
                <c:pt idx="281">
                  <c:v>14432</c:v>
                </c:pt>
                <c:pt idx="282">
                  <c:v>17803</c:v>
                </c:pt>
                <c:pt idx="283">
                  <c:v>10248</c:v>
                </c:pt>
                <c:pt idx="284">
                  <c:v>6497</c:v>
                </c:pt>
                <c:pt idx="285">
                  <c:v>6793</c:v>
                </c:pt>
                <c:pt idx="286">
                  <c:v>5765</c:v>
                </c:pt>
                <c:pt idx="287">
                  <c:v>7075</c:v>
                </c:pt>
                <c:pt idx="288">
                  <c:v>5019</c:v>
                </c:pt>
                <c:pt idx="289">
                  <c:v>3934</c:v>
                </c:pt>
                <c:pt idx="290">
                  <c:v>4988</c:v>
                </c:pt>
                <c:pt idx="291">
                  <c:v>4536</c:v>
                </c:pt>
                <c:pt idx="292">
                  <c:v>6247</c:v>
                </c:pt>
                <c:pt idx="293">
                  <c:v>7998</c:v>
                </c:pt>
                <c:pt idx="294">
                  <c:v>15584</c:v>
                </c:pt>
                <c:pt idx="295">
                  <c:v>6162</c:v>
                </c:pt>
                <c:pt idx="296">
                  <c:v>9540</c:v>
                </c:pt>
                <c:pt idx="297">
                  <c:v>6629</c:v>
                </c:pt>
                <c:pt idx="298">
                  <c:v>5031</c:v>
                </c:pt>
                <c:pt idx="299">
                  <c:v>4525</c:v>
                </c:pt>
                <c:pt idx="300">
                  <c:v>4438</c:v>
                </c:pt>
                <c:pt idx="301">
                  <c:v>9558</c:v>
                </c:pt>
                <c:pt idx="302">
                  <c:v>9888</c:v>
                </c:pt>
                <c:pt idx="303">
                  <c:v>11186</c:v>
                </c:pt>
                <c:pt idx="304">
                  <c:v>8055</c:v>
                </c:pt>
                <c:pt idx="305">
                  <c:v>9052</c:v>
                </c:pt>
                <c:pt idx="306">
                  <c:v>12550</c:v>
                </c:pt>
                <c:pt idx="307">
                  <c:v>14365</c:v>
                </c:pt>
                <c:pt idx="308">
                  <c:v>10817</c:v>
                </c:pt>
                <c:pt idx="309">
                  <c:v>11764</c:v>
                </c:pt>
                <c:pt idx="310">
                  <c:v>8482</c:v>
                </c:pt>
                <c:pt idx="311">
                  <c:v>7417</c:v>
                </c:pt>
                <c:pt idx="312">
                  <c:v>4555</c:v>
                </c:pt>
                <c:pt idx="313">
                  <c:v>8440</c:v>
                </c:pt>
                <c:pt idx="314">
                  <c:v>8700</c:v>
                </c:pt>
                <c:pt idx="315">
                  <c:v>4441</c:v>
                </c:pt>
                <c:pt idx="316">
                  <c:v>4471</c:v>
                </c:pt>
                <c:pt idx="317">
                  <c:v>5935</c:v>
                </c:pt>
                <c:pt idx="318">
                  <c:v>22254</c:v>
                </c:pt>
                <c:pt idx="319">
                  <c:v>39706</c:v>
                </c:pt>
                <c:pt idx="320">
                  <c:v>38856</c:v>
                </c:pt>
                <c:pt idx="321">
                  <c:v>30279</c:v>
                </c:pt>
                <c:pt idx="322">
                  <c:v>17475</c:v>
                </c:pt>
                <c:pt idx="323">
                  <c:v>8789</c:v>
                </c:pt>
                <c:pt idx="324">
                  <c:v>27812</c:v>
                </c:pt>
                <c:pt idx="325">
                  <c:v>15325</c:v>
                </c:pt>
                <c:pt idx="326">
                  <c:v>12889</c:v>
                </c:pt>
                <c:pt idx="327">
                  <c:v>16851</c:v>
                </c:pt>
                <c:pt idx="328">
                  <c:v>38591</c:v>
                </c:pt>
                <c:pt idx="329">
                  <c:v>19125</c:v>
                </c:pt>
                <c:pt idx="330">
                  <c:v>10445</c:v>
                </c:pt>
                <c:pt idx="331">
                  <c:v>9551</c:v>
                </c:pt>
                <c:pt idx="332">
                  <c:v>7746</c:v>
                </c:pt>
                <c:pt idx="333">
                  <c:v>4919</c:v>
                </c:pt>
                <c:pt idx="334">
                  <c:v>6058</c:v>
                </c:pt>
                <c:pt idx="335">
                  <c:v>9143</c:v>
                </c:pt>
                <c:pt idx="336">
                  <c:v>5083</c:v>
                </c:pt>
                <c:pt idx="337">
                  <c:v>5459</c:v>
                </c:pt>
                <c:pt idx="338">
                  <c:v>5234</c:v>
                </c:pt>
                <c:pt idx="339">
                  <c:v>4629</c:v>
                </c:pt>
                <c:pt idx="340">
                  <c:v>6889</c:v>
                </c:pt>
                <c:pt idx="341">
                  <c:v>3974</c:v>
                </c:pt>
                <c:pt idx="342">
                  <c:v>4585</c:v>
                </c:pt>
                <c:pt idx="343">
                  <c:v>3654</c:v>
                </c:pt>
                <c:pt idx="344">
                  <c:v>4130</c:v>
                </c:pt>
                <c:pt idx="345">
                  <c:v>2272</c:v>
                </c:pt>
                <c:pt idx="346">
                  <c:v>11289</c:v>
                </c:pt>
                <c:pt idx="347">
                  <c:v>8476</c:v>
                </c:pt>
                <c:pt idx="348">
                  <c:v>5346</c:v>
                </c:pt>
                <c:pt idx="349">
                  <c:v>3750</c:v>
                </c:pt>
                <c:pt idx="350">
                  <c:v>2888</c:v>
                </c:pt>
                <c:pt idx="351">
                  <c:v>6586</c:v>
                </c:pt>
                <c:pt idx="352">
                  <c:v>3853</c:v>
                </c:pt>
                <c:pt idx="353">
                  <c:v>4660</c:v>
                </c:pt>
                <c:pt idx="354">
                  <c:v>9789</c:v>
                </c:pt>
                <c:pt idx="355">
                  <c:v>9866</c:v>
                </c:pt>
                <c:pt idx="356">
                  <c:v>4807</c:v>
                </c:pt>
                <c:pt idx="357">
                  <c:v>3090</c:v>
                </c:pt>
                <c:pt idx="358">
                  <c:v>7513</c:v>
                </c:pt>
                <c:pt idx="359">
                  <c:v>6030</c:v>
                </c:pt>
                <c:pt idx="360">
                  <c:v>7247</c:v>
                </c:pt>
                <c:pt idx="361">
                  <c:v>9853</c:v>
                </c:pt>
                <c:pt idx="362">
                  <c:v>11194</c:v>
                </c:pt>
                <c:pt idx="363">
                  <c:v>11930</c:v>
                </c:pt>
                <c:pt idx="364">
                  <c:v>9155</c:v>
                </c:pt>
                <c:pt idx="365">
                  <c:v>11878</c:v>
                </c:pt>
                <c:pt idx="366">
                  <c:v>10293</c:v>
                </c:pt>
                <c:pt idx="367">
                  <c:v>10313</c:v>
                </c:pt>
                <c:pt idx="368">
                  <c:v>5573</c:v>
                </c:pt>
                <c:pt idx="369">
                  <c:v>5951</c:v>
                </c:pt>
                <c:pt idx="370">
                  <c:v>10720</c:v>
                </c:pt>
                <c:pt idx="371">
                  <c:v>9478</c:v>
                </c:pt>
                <c:pt idx="372">
                  <c:v>7570</c:v>
                </c:pt>
                <c:pt idx="373">
                  <c:v>17804</c:v>
                </c:pt>
                <c:pt idx="374">
                  <c:v>13844</c:v>
                </c:pt>
                <c:pt idx="375">
                  <c:v>6012</c:v>
                </c:pt>
                <c:pt idx="376">
                  <c:v>12871</c:v>
                </c:pt>
                <c:pt idx="377">
                  <c:v>9785</c:v>
                </c:pt>
                <c:pt idx="378">
                  <c:v>5185</c:v>
                </c:pt>
                <c:pt idx="379">
                  <c:v>6453</c:v>
                </c:pt>
                <c:pt idx="380">
                  <c:v>8860</c:v>
                </c:pt>
                <c:pt idx="381">
                  <c:v>7878</c:v>
                </c:pt>
                <c:pt idx="382">
                  <c:v>4902</c:v>
                </c:pt>
                <c:pt idx="383">
                  <c:v>10335</c:v>
                </c:pt>
                <c:pt idx="384">
                  <c:v>7931</c:v>
                </c:pt>
                <c:pt idx="385">
                  <c:v>7089</c:v>
                </c:pt>
                <c:pt idx="386">
                  <c:v>9461</c:v>
                </c:pt>
                <c:pt idx="387">
                  <c:v>5550</c:v>
                </c:pt>
                <c:pt idx="388">
                  <c:v>9379</c:v>
                </c:pt>
                <c:pt idx="389">
                  <c:v>8720</c:v>
                </c:pt>
                <c:pt idx="390">
                  <c:v>27166</c:v>
                </c:pt>
                <c:pt idx="391">
                  <c:v>99439</c:v>
                </c:pt>
                <c:pt idx="392">
                  <c:v>44323</c:v>
                </c:pt>
                <c:pt idx="393">
                  <c:v>66957</c:v>
                </c:pt>
                <c:pt idx="394">
                  <c:v>22088</c:v>
                </c:pt>
                <c:pt idx="395">
                  <c:v>13228</c:v>
                </c:pt>
              </c:numCache>
            </c:numRef>
          </c:val>
          <c:smooth val="0"/>
          <c:extLst>
            <c:ext xmlns:c16="http://schemas.microsoft.com/office/drawing/2014/chart" uri="{C3380CC4-5D6E-409C-BE32-E72D297353CC}">
              <c16:uniqueId val="{00000000-0CA1-4E86-A276-3E9BFD55D310}"/>
            </c:ext>
          </c:extLst>
        </c:ser>
        <c:dLbls>
          <c:showLegendKey val="0"/>
          <c:showVal val="0"/>
          <c:showCatName val="0"/>
          <c:showSerName val="0"/>
          <c:showPercent val="0"/>
          <c:showBubbleSize val="0"/>
        </c:dLbls>
        <c:smooth val="0"/>
        <c:axId val="614451656"/>
        <c:axId val="614452312"/>
      </c:lineChart>
      <c:catAx>
        <c:axId val="61445165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614452312"/>
        <c:crosses val="autoZero"/>
        <c:auto val="1"/>
        <c:lblAlgn val="ctr"/>
        <c:lblOffset val="100"/>
        <c:noMultiLvlLbl val="0"/>
      </c:catAx>
      <c:valAx>
        <c:axId val="61445231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61445165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Link</c:v>
                </c:pt>
              </c:strCache>
            </c:strRef>
          </c:tx>
          <c:spPr>
            <a:solidFill>
              <a:schemeClr val="accent1"/>
            </a:solidFill>
            <a:ln>
              <a:noFill/>
            </a:ln>
            <a:effectLst/>
          </c:spPr>
          <c:invertIfNegative val="0"/>
          <c:cat>
            <c:strRef>
              <c:f>Sheet1!$A$2</c:f>
              <c:strCache>
                <c:ptCount val="1"/>
                <c:pt idx="0">
                  <c:v>Treckerfahrer dürfen das</c:v>
                </c:pt>
              </c:strCache>
            </c:strRef>
          </c:cat>
          <c:val>
            <c:numRef>
              <c:f>Sheet1!$B$2</c:f>
              <c:numCache>
                <c:formatCode>General</c:formatCode>
                <c:ptCount val="1"/>
                <c:pt idx="0">
                  <c:v>17</c:v>
                </c:pt>
              </c:numCache>
            </c:numRef>
          </c:val>
          <c:extLst>
            <c:ext xmlns:c16="http://schemas.microsoft.com/office/drawing/2014/chart" uri="{C3380CC4-5D6E-409C-BE32-E72D297353CC}">
              <c16:uniqueId val="{00000000-7535-4A68-AB70-E64C5C4214C5}"/>
            </c:ext>
          </c:extLst>
        </c:ser>
        <c:ser>
          <c:idx val="1"/>
          <c:order val="1"/>
          <c:tx>
            <c:strRef>
              <c:f>Sheet1!$C$1</c:f>
              <c:strCache>
                <c:ptCount val="1"/>
                <c:pt idx="0">
                  <c:v>Photo</c:v>
                </c:pt>
              </c:strCache>
            </c:strRef>
          </c:tx>
          <c:spPr>
            <a:solidFill>
              <a:schemeClr val="accent2"/>
            </a:solidFill>
            <a:ln>
              <a:noFill/>
            </a:ln>
            <a:effectLst/>
          </c:spPr>
          <c:invertIfNegative val="0"/>
          <c:cat>
            <c:strRef>
              <c:f>Sheet1!$A$2</c:f>
              <c:strCache>
                <c:ptCount val="1"/>
                <c:pt idx="0">
                  <c:v>Treckerfahrer dürfen das</c:v>
                </c:pt>
              </c:strCache>
            </c:strRef>
          </c:cat>
          <c:val>
            <c:numRef>
              <c:f>Sheet1!$C$2</c:f>
              <c:numCache>
                <c:formatCode>General</c:formatCode>
                <c:ptCount val="1"/>
                <c:pt idx="0">
                  <c:v>249</c:v>
                </c:pt>
              </c:numCache>
            </c:numRef>
          </c:val>
          <c:extLst>
            <c:ext xmlns:c16="http://schemas.microsoft.com/office/drawing/2014/chart" uri="{C3380CC4-5D6E-409C-BE32-E72D297353CC}">
              <c16:uniqueId val="{00000001-7535-4A68-AB70-E64C5C4214C5}"/>
            </c:ext>
          </c:extLst>
        </c:ser>
        <c:ser>
          <c:idx val="2"/>
          <c:order val="2"/>
          <c:tx>
            <c:strRef>
              <c:f>Sheet1!$D$1</c:f>
              <c:strCache>
                <c:ptCount val="1"/>
                <c:pt idx="0">
                  <c:v>Status</c:v>
                </c:pt>
              </c:strCache>
            </c:strRef>
          </c:tx>
          <c:spPr>
            <a:solidFill>
              <a:schemeClr val="accent3"/>
            </a:solidFill>
            <a:ln>
              <a:noFill/>
            </a:ln>
            <a:effectLst/>
          </c:spPr>
          <c:invertIfNegative val="0"/>
          <c:cat>
            <c:strRef>
              <c:f>Sheet1!$A$2</c:f>
              <c:strCache>
                <c:ptCount val="1"/>
                <c:pt idx="0">
                  <c:v>Treckerfahrer dürfen das</c:v>
                </c:pt>
              </c:strCache>
            </c:strRef>
          </c:cat>
          <c:val>
            <c:numRef>
              <c:f>Sheet1!$D$2</c:f>
              <c:numCache>
                <c:formatCode>General</c:formatCode>
                <c:ptCount val="1"/>
                <c:pt idx="0">
                  <c:v>2</c:v>
                </c:pt>
              </c:numCache>
            </c:numRef>
          </c:val>
          <c:extLst>
            <c:ext xmlns:c16="http://schemas.microsoft.com/office/drawing/2014/chart" uri="{C3380CC4-5D6E-409C-BE32-E72D297353CC}">
              <c16:uniqueId val="{00000002-7535-4A68-AB70-E64C5C4214C5}"/>
            </c:ext>
          </c:extLst>
        </c:ser>
        <c:ser>
          <c:idx val="3"/>
          <c:order val="3"/>
          <c:tx>
            <c:strRef>
              <c:f>Sheet1!$E$1</c:f>
              <c:strCache>
                <c:ptCount val="1"/>
                <c:pt idx="0">
                  <c:v>Video</c:v>
                </c:pt>
              </c:strCache>
            </c:strRef>
          </c:tx>
          <c:spPr>
            <a:solidFill>
              <a:schemeClr val="accent4"/>
            </a:solidFill>
            <a:ln>
              <a:noFill/>
            </a:ln>
            <a:effectLst/>
          </c:spPr>
          <c:invertIfNegative val="0"/>
          <c:cat>
            <c:strRef>
              <c:f>Sheet1!$A$2</c:f>
              <c:strCache>
                <c:ptCount val="1"/>
                <c:pt idx="0">
                  <c:v>Treckerfahrer dürfen das</c:v>
                </c:pt>
              </c:strCache>
            </c:strRef>
          </c:cat>
          <c:val>
            <c:numRef>
              <c:f>Sheet1!$E$2</c:f>
              <c:numCache>
                <c:formatCode>General</c:formatCode>
                <c:ptCount val="1"/>
                <c:pt idx="0">
                  <c:v>317</c:v>
                </c:pt>
              </c:numCache>
            </c:numRef>
          </c:val>
          <c:extLst>
            <c:ext xmlns:c16="http://schemas.microsoft.com/office/drawing/2014/chart" uri="{C3380CC4-5D6E-409C-BE32-E72D297353CC}">
              <c16:uniqueId val="{00000003-7535-4A68-AB70-E64C5C4214C5}"/>
            </c:ext>
          </c:extLst>
        </c:ser>
        <c:dLbls>
          <c:showLegendKey val="0"/>
          <c:showVal val="0"/>
          <c:showCatName val="0"/>
          <c:showSerName val="0"/>
          <c:showPercent val="0"/>
          <c:showBubbleSize val="0"/>
        </c:dLbls>
        <c:gapWidth val="150"/>
        <c:overlap val="100"/>
        <c:axId val="614461496"/>
        <c:axId val="614463136"/>
      </c:barChart>
      <c:catAx>
        <c:axId val="61446149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614463136"/>
        <c:crosses val="autoZero"/>
        <c:auto val="1"/>
        <c:lblAlgn val="ctr"/>
        <c:lblOffset val="100"/>
        <c:noMultiLvlLbl val="0"/>
      </c:catAx>
      <c:valAx>
        <c:axId val="614463136"/>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61446149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2/13/2019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2/13/2019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2/13/2019</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2/13/2019</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2/13/2019</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2/13/2019</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2/13/2019</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2/13/2019</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2/13/2019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2/13/2019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65E1C5-DE7E-46E7-9516-41860843B08D}"/>
              </a:ext>
            </a:extLst>
          </p:cNvPr>
          <p:cNvSpPr>
            <a:spLocks noGrp="1"/>
          </p:cNvSpPr>
          <p:nvPr>
            <p:ph type="ctrTitle"/>
          </p:nvPr>
        </p:nvSpPr>
        <p:spPr/>
        <p:txBody>
          <a:bodyPr/>
          <a:lstStyle/>
          <a:p>
            <a:r>
              <a:rPr lang="en-US"/>
              <a:t>MeFo - Facebook - Social Media - Evaluation</a:t>
            </a:r>
          </a:p>
        </p:txBody>
      </p:sp>
      <p:sp>
        <p:nvSpPr>
          <p:cNvPr id="3" name="Subtitle 2">
            <a:extLst>
              <a:ext uri="{FF2B5EF4-FFF2-40B4-BE49-F238E27FC236}">
                <a16:creationId xmlns:a16="http://schemas.microsoft.com/office/drawing/2014/main" id="{EA396076-C616-4643-8C60-A03D15F798D1}"/>
              </a:ext>
            </a:extLst>
          </p:cNvPr>
          <p:cNvSpPr>
            <a:spLocks noGrp="1"/>
          </p:cNvSpPr>
          <p:nvPr>
            <p:ph type="subTitle" idx="1"/>
          </p:nvPr>
        </p:nvSpPr>
        <p:spPr/>
        <p:txBody>
          <a:bodyPr/>
          <a:lstStyle/>
          <a:p>
            <a:r>
              <a:rPr lang="en-US"/>
              <a:t>NDR</a:t>
            </a:r>
          </a:p>
        </p:txBody>
      </p:sp>
    </p:spTree>
    <p:extLst>
      <p:ext uri="{BB962C8B-B14F-4D97-AF65-F5344CB8AC3E}">
        <p14:creationId xmlns:p14="http://schemas.microsoft.com/office/powerpoint/2010/main" val="254751951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E24CF1-EAFA-4B08-BF6F-4321634C59E9}"/>
              </a:ext>
            </a:extLst>
          </p:cNvPr>
          <p:cNvSpPr>
            <a:spLocks noGrp="1"/>
          </p:cNvSpPr>
          <p:nvPr>
            <p:ph type="title"/>
          </p:nvPr>
        </p:nvSpPr>
        <p:spPr/>
        <p:txBody>
          <a:bodyPr/>
          <a:lstStyle/>
          <a:p>
            <a:r>
              <a:rPr lang="de-DE"/>
              <a:t>Facebook Profil - Potenz.Reichw.,Aktive Nutzer,I-Rate,Fans | Treckerfahrer dürfen das</a:t>
            </a:r>
            <a:endParaRPr lang="en-US"/>
          </a:p>
        </p:txBody>
      </p:sp>
      <p:graphicFrame>
        <p:nvGraphicFramePr>
          <p:cNvPr id="5" name="Table Placeholder 4">
            <a:extLst>
              <a:ext uri="{FF2B5EF4-FFF2-40B4-BE49-F238E27FC236}">
                <a16:creationId xmlns:a16="http://schemas.microsoft.com/office/drawing/2014/main" id="{907A2E6F-9C12-4D9C-8AD8-BB4605B7C5C5}"/>
              </a:ext>
            </a:extLst>
          </p:cNvPr>
          <p:cNvGraphicFramePr>
            <a:graphicFrameLocks noGrp="1"/>
          </p:cNvGraphicFramePr>
          <p:nvPr>
            <p:ph type="tbl" sz="quarter" idx="13"/>
            <p:extLst>
              <p:ext uri="{D42A27DB-BD31-4B8C-83A1-F6EECF244321}">
                <p14:modId xmlns:p14="http://schemas.microsoft.com/office/powerpoint/2010/main" val="400586108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2692920572"/>
                    </a:ext>
                  </a:extLst>
                </a:gridCol>
                <a:gridCol w="1645920">
                  <a:extLst>
                    <a:ext uri="{9D8B030D-6E8A-4147-A177-3AD203B41FA5}">
                      <a16:colId xmlns:a16="http://schemas.microsoft.com/office/drawing/2014/main" val="1534268278"/>
                    </a:ext>
                  </a:extLst>
                </a:gridCol>
                <a:gridCol w="1645920">
                  <a:extLst>
                    <a:ext uri="{9D8B030D-6E8A-4147-A177-3AD203B41FA5}">
                      <a16:colId xmlns:a16="http://schemas.microsoft.com/office/drawing/2014/main" val="136038284"/>
                    </a:ext>
                  </a:extLst>
                </a:gridCol>
                <a:gridCol w="1234440">
                  <a:extLst>
                    <a:ext uri="{9D8B030D-6E8A-4147-A177-3AD203B41FA5}">
                      <a16:colId xmlns:a16="http://schemas.microsoft.com/office/drawing/2014/main" val="3609558421"/>
                    </a:ext>
                  </a:extLst>
                </a:gridCol>
                <a:gridCol w="1234440">
                  <a:extLst>
                    <a:ext uri="{9D8B030D-6E8A-4147-A177-3AD203B41FA5}">
                      <a16:colId xmlns:a16="http://schemas.microsoft.com/office/drawing/2014/main" val="692932030"/>
                    </a:ext>
                  </a:extLst>
                </a:gridCol>
                <a:gridCol w="822960">
                  <a:extLst>
                    <a:ext uri="{9D8B030D-6E8A-4147-A177-3AD203B41FA5}">
                      <a16:colId xmlns:a16="http://schemas.microsoft.com/office/drawing/2014/main" val="3003188007"/>
                    </a:ext>
                  </a:extLst>
                </a:gridCol>
              </a:tblGrid>
              <a:tr h="370840">
                <a:tc>
                  <a:txBody>
                    <a:bodyPr/>
                    <a:lstStyle/>
                    <a:p>
                      <a:r>
                        <a:rPr lang="en-US" sz="1000"/>
                        <a:t>Name</a:t>
                      </a:r>
                    </a:p>
                  </a:txBody>
                  <a:tcPr/>
                </a:tc>
                <a:tc>
                  <a:txBody>
                    <a:bodyPr/>
                    <a:lstStyle/>
                    <a:p>
                      <a:r>
                        <a:rPr lang="de-DE" sz="1000"/>
                        <a:t>Ø Potenzielle Reichweite pro Tag</a:t>
                      </a:r>
                      <a:endParaRPr lang="en-US" sz="1000"/>
                    </a:p>
                  </a:txBody>
                  <a:tcPr/>
                </a:tc>
                <a:tc>
                  <a:txBody>
                    <a:bodyPr/>
                    <a:lstStyle/>
                    <a:p>
                      <a:r>
                        <a:rPr lang="de-DE" sz="1000"/>
                        <a:t>Ø Bez. Potenzielle Reichweite pro Tag</a:t>
                      </a:r>
                      <a:endParaRPr lang="en-US" sz="1000"/>
                    </a:p>
                  </a:txBody>
                  <a:tcPr/>
                </a:tc>
                <a:tc>
                  <a:txBody>
                    <a:bodyPr/>
                    <a:lstStyle/>
                    <a:p>
                      <a:r>
                        <a:rPr lang="de-DE" sz="1000"/>
                        <a:t>Ø Aktive Nutzer pro Tag</a:t>
                      </a:r>
                      <a:endParaRPr lang="en-US" sz="1000"/>
                    </a:p>
                  </a:txBody>
                  <a:tcPr/>
                </a:tc>
                <a:tc>
                  <a:txBody>
                    <a:bodyPr/>
                    <a:lstStyle/>
                    <a:p>
                      <a:r>
                        <a:rPr lang="de-DE" sz="1000"/>
                        <a:t>Ø I-Rate Aktive Nutzer pro Tag</a:t>
                      </a:r>
                      <a:endParaRPr lang="en-US" sz="1000"/>
                    </a:p>
                  </a:txBody>
                  <a:tcPr/>
                </a:tc>
                <a:tc>
                  <a:txBody>
                    <a:bodyPr/>
                    <a:lstStyle/>
                    <a:p>
                      <a:r>
                        <a:rPr lang="en-US" sz="1000"/>
                        <a:t>Fans</a:t>
                      </a:r>
                    </a:p>
                  </a:txBody>
                  <a:tcPr/>
                </a:tc>
                <a:extLst>
                  <a:ext uri="{0D108BD9-81ED-4DB2-BD59-A6C34878D82A}">
                    <a16:rowId xmlns:a16="http://schemas.microsoft.com/office/drawing/2014/main" val="1126790525"/>
                  </a:ext>
                </a:extLst>
              </a:tr>
              <a:tr h="370840">
                <a:tc>
                  <a:txBody>
                    <a:bodyPr/>
                    <a:lstStyle/>
                    <a:p>
                      <a:r>
                        <a:rPr lang="en-US" sz="1000"/>
                        <a:t>Treckerfahrer dürfen das</a:t>
                      </a:r>
                    </a:p>
                  </a:txBody>
                  <a:tcPr/>
                </a:tc>
                <a:tc>
                  <a:txBody>
                    <a:bodyPr/>
                    <a:lstStyle/>
                    <a:p>
                      <a:r>
                        <a:rPr lang="en-US" sz="1000"/>
                        <a:t>48605</a:t>
                      </a:r>
                    </a:p>
                  </a:txBody>
                  <a:tcPr/>
                </a:tc>
                <a:tc>
                  <a:txBody>
                    <a:bodyPr/>
                    <a:lstStyle/>
                    <a:p>
                      <a:r>
                        <a:rPr lang="en-US" sz="1000"/>
                        <a:t>0</a:t>
                      </a:r>
                    </a:p>
                  </a:txBody>
                  <a:tcPr/>
                </a:tc>
                <a:tc>
                  <a:txBody>
                    <a:bodyPr/>
                    <a:lstStyle/>
                    <a:p>
                      <a:r>
                        <a:rPr lang="en-US" sz="1000"/>
                        <a:t>6499</a:t>
                      </a:r>
                    </a:p>
                  </a:txBody>
                  <a:tcPr/>
                </a:tc>
                <a:tc>
                  <a:txBody>
                    <a:bodyPr/>
                    <a:lstStyle/>
                    <a:p>
                      <a:r>
                        <a:rPr lang="en-US" sz="1000"/>
                        <a:t>16.7 %</a:t>
                      </a:r>
                    </a:p>
                  </a:txBody>
                  <a:tcPr/>
                </a:tc>
                <a:tc>
                  <a:txBody>
                    <a:bodyPr/>
                    <a:lstStyle/>
                    <a:p>
                      <a:r>
                        <a:rPr lang="en-US" sz="1000"/>
                        <a:t>24253</a:t>
                      </a:r>
                    </a:p>
                  </a:txBody>
                  <a:tcPr/>
                </a:tc>
                <a:extLst>
                  <a:ext uri="{0D108BD9-81ED-4DB2-BD59-A6C34878D82A}">
                    <a16:rowId xmlns:a16="http://schemas.microsoft.com/office/drawing/2014/main" val="1471582084"/>
                  </a:ext>
                </a:extLst>
              </a:tr>
            </a:tbl>
          </a:graphicData>
        </a:graphic>
      </p:graphicFrame>
      <p:sp>
        <p:nvSpPr>
          <p:cNvPr id="4" name="Text Placeholder 3">
            <a:extLst>
              <a:ext uri="{FF2B5EF4-FFF2-40B4-BE49-F238E27FC236}">
                <a16:creationId xmlns:a16="http://schemas.microsoft.com/office/drawing/2014/main" id="{727456D7-55C8-448D-AC48-18289B6CD43F}"/>
              </a:ext>
            </a:extLst>
          </p:cNvPr>
          <p:cNvSpPr>
            <a:spLocks noGrp="1"/>
          </p:cNvSpPr>
          <p:nvPr>
            <p:ph type="body" sz="quarter" idx="14"/>
          </p:nvPr>
        </p:nvSpPr>
        <p:spPr/>
        <p:txBody>
          <a:bodyPr/>
          <a:lstStyle/>
          <a:p>
            <a:r>
              <a:rPr lang="en-US"/>
              <a:t>01.01.2018 - 31.01.2019</a:t>
            </a:r>
          </a:p>
        </p:txBody>
      </p:sp>
    </p:spTree>
    <p:extLst>
      <p:ext uri="{BB962C8B-B14F-4D97-AF65-F5344CB8AC3E}">
        <p14:creationId xmlns:p14="http://schemas.microsoft.com/office/powerpoint/2010/main" val="160118160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53F88C-5467-4400-9DD6-DD65366BE0F3}"/>
              </a:ext>
            </a:extLst>
          </p:cNvPr>
          <p:cNvSpPr>
            <a:spLocks noGrp="1"/>
          </p:cNvSpPr>
          <p:nvPr>
            <p:ph type="title"/>
          </p:nvPr>
        </p:nvSpPr>
        <p:spPr/>
        <p:txBody>
          <a:bodyPr/>
          <a:lstStyle/>
          <a:p>
            <a:r>
              <a:rPr lang="en-US"/>
              <a:t>Facebook Anzahl Post, Reaktionen (Kommentare, Shares, Likes) - FB Insights | Treckerfahrer dürfen das</a:t>
            </a:r>
          </a:p>
        </p:txBody>
      </p:sp>
      <p:graphicFrame>
        <p:nvGraphicFramePr>
          <p:cNvPr id="5" name="Table Placeholder 4">
            <a:extLst>
              <a:ext uri="{FF2B5EF4-FFF2-40B4-BE49-F238E27FC236}">
                <a16:creationId xmlns:a16="http://schemas.microsoft.com/office/drawing/2014/main" id="{C0577284-3506-4F7A-9CB6-15D284F20BD5}"/>
              </a:ext>
            </a:extLst>
          </p:cNvPr>
          <p:cNvGraphicFramePr>
            <a:graphicFrameLocks noGrp="1"/>
          </p:cNvGraphicFramePr>
          <p:nvPr>
            <p:ph type="tbl" sz="quarter" idx="13"/>
            <p:extLst>
              <p:ext uri="{D42A27DB-BD31-4B8C-83A1-F6EECF244321}">
                <p14:modId xmlns:p14="http://schemas.microsoft.com/office/powerpoint/2010/main" val="342549524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234440">
                  <a:extLst>
                    <a:ext uri="{9D8B030D-6E8A-4147-A177-3AD203B41FA5}">
                      <a16:colId xmlns:a16="http://schemas.microsoft.com/office/drawing/2014/main" val="930138497"/>
                    </a:ext>
                  </a:extLst>
                </a:gridCol>
                <a:gridCol w="1234440">
                  <a:extLst>
                    <a:ext uri="{9D8B030D-6E8A-4147-A177-3AD203B41FA5}">
                      <a16:colId xmlns:a16="http://schemas.microsoft.com/office/drawing/2014/main" val="2953655038"/>
                    </a:ext>
                  </a:extLst>
                </a:gridCol>
                <a:gridCol w="1234440">
                  <a:extLst>
                    <a:ext uri="{9D8B030D-6E8A-4147-A177-3AD203B41FA5}">
                      <a16:colId xmlns:a16="http://schemas.microsoft.com/office/drawing/2014/main" val="2701074901"/>
                    </a:ext>
                  </a:extLst>
                </a:gridCol>
                <a:gridCol w="1234440">
                  <a:extLst>
                    <a:ext uri="{9D8B030D-6E8A-4147-A177-3AD203B41FA5}">
                      <a16:colId xmlns:a16="http://schemas.microsoft.com/office/drawing/2014/main" val="3094903172"/>
                    </a:ext>
                  </a:extLst>
                </a:gridCol>
                <a:gridCol w="1234440">
                  <a:extLst>
                    <a:ext uri="{9D8B030D-6E8A-4147-A177-3AD203B41FA5}">
                      <a16:colId xmlns:a16="http://schemas.microsoft.com/office/drawing/2014/main" val="3105725917"/>
                    </a:ext>
                  </a:extLst>
                </a:gridCol>
                <a:gridCol w="1234440">
                  <a:extLst>
                    <a:ext uri="{9D8B030D-6E8A-4147-A177-3AD203B41FA5}">
                      <a16:colId xmlns:a16="http://schemas.microsoft.com/office/drawing/2014/main" val="2230837197"/>
                    </a:ext>
                  </a:extLst>
                </a:gridCol>
                <a:gridCol w="822960">
                  <a:extLst>
                    <a:ext uri="{9D8B030D-6E8A-4147-A177-3AD203B41FA5}">
                      <a16:colId xmlns:a16="http://schemas.microsoft.com/office/drawing/2014/main" val="3986501354"/>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Posts</a:t>
                      </a:r>
                    </a:p>
                  </a:txBody>
                  <a:tcPr/>
                </a:tc>
                <a:tc>
                  <a:txBody>
                    <a:bodyPr/>
                    <a:lstStyle/>
                    <a:p>
                      <a:r>
                        <a:rPr lang="en-US" sz="1000"/>
                        <a:t>Reaktionen insgesamt</a:t>
                      </a:r>
                    </a:p>
                  </a:txBody>
                  <a:tcPr/>
                </a:tc>
                <a:tc>
                  <a:txBody>
                    <a:bodyPr/>
                    <a:lstStyle/>
                    <a:p>
                      <a:r>
                        <a:rPr lang="en-US" sz="1000"/>
                        <a:t>Kommentare</a:t>
                      </a:r>
                    </a:p>
                  </a:txBody>
                  <a:tcPr/>
                </a:tc>
                <a:tc>
                  <a:txBody>
                    <a:bodyPr/>
                    <a:lstStyle/>
                    <a:p>
                      <a:r>
                        <a:rPr lang="en-US" sz="1000"/>
                        <a:t>Shares</a:t>
                      </a:r>
                    </a:p>
                  </a:txBody>
                  <a:tcPr/>
                </a:tc>
                <a:tc>
                  <a:txBody>
                    <a:bodyPr/>
                    <a:lstStyle/>
                    <a:p>
                      <a:r>
                        <a:rPr lang="en-US" sz="1000"/>
                        <a:t>Likes insgesamt</a:t>
                      </a:r>
                    </a:p>
                  </a:txBody>
                  <a:tcPr/>
                </a:tc>
                <a:extLst>
                  <a:ext uri="{0D108BD9-81ED-4DB2-BD59-A6C34878D82A}">
                    <a16:rowId xmlns:a16="http://schemas.microsoft.com/office/drawing/2014/main" val="152716385"/>
                  </a:ext>
                </a:extLst>
              </a:tr>
              <a:tr h="370840">
                <a:tc>
                  <a:txBody>
                    <a:bodyPr/>
                    <a:lstStyle/>
                    <a:p>
                      <a:r>
                        <a:rPr lang="en-US" sz="1000"/>
                        <a:t>Treckerfahrer dürfen das</a:t>
                      </a:r>
                    </a:p>
                  </a:txBody>
                  <a:tcPr/>
                </a:tc>
                <a:tc>
                  <a:txBody>
                    <a:bodyPr/>
                    <a:lstStyle/>
                    <a:p>
                      <a:r>
                        <a:rPr lang="en-US" sz="1000"/>
                        <a:t>24253</a:t>
                      </a:r>
                    </a:p>
                  </a:txBody>
                  <a:tcPr/>
                </a:tc>
                <a:tc>
                  <a:txBody>
                    <a:bodyPr/>
                    <a:lstStyle/>
                    <a:p>
                      <a:r>
                        <a:rPr lang="en-US" sz="1000"/>
                        <a:t>585</a:t>
                      </a:r>
                    </a:p>
                  </a:txBody>
                  <a:tcPr/>
                </a:tc>
                <a:tc>
                  <a:txBody>
                    <a:bodyPr/>
                    <a:lstStyle/>
                    <a:p>
                      <a:r>
                        <a:rPr lang="en-US" sz="1000"/>
                        <a:t>109327</a:t>
                      </a:r>
                    </a:p>
                  </a:txBody>
                  <a:tcPr/>
                </a:tc>
                <a:tc>
                  <a:txBody>
                    <a:bodyPr/>
                    <a:lstStyle/>
                    <a:p>
                      <a:r>
                        <a:rPr lang="en-US" sz="1000"/>
                        <a:t>23631</a:t>
                      </a:r>
                    </a:p>
                  </a:txBody>
                  <a:tcPr/>
                </a:tc>
                <a:tc>
                  <a:txBody>
                    <a:bodyPr/>
                    <a:lstStyle/>
                    <a:p>
                      <a:r>
                        <a:rPr lang="en-US" sz="1000"/>
                        <a:t>17768</a:t>
                      </a:r>
                    </a:p>
                  </a:txBody>
                  <a:tcPr/>
                </a:tc>
                <a:tc>
                  <a:txBody>
                    <a:bodyPr/>
                    <a:lstStyle/>
                    <a:p>
                      <a:r>
                        <a:rPr lang="en-US" sz="1000"/>
                        <a:t>109405</a:t>
                      </a:r>
                    </a:p>
                  </a:txBody>
                  <a:tcPr/>
                </a:tc>
                <a:extLst>
                  <a:ext uri="{0D108BD9-81ED-4DB2-BD59-A6C34878D82A}">
                    <a16:rowId xmlns:a16="http://schemas.microsoft.com/office/drawing/2014/main" val="832291605"/>
                  </a:ext>
                </a:extLst>
              </a:tr>
            </a:tbl>
          </a:graphicData>
        </a:graphic>
      </p:graphicFrame>
      <p:sp>
        <p:nvSpPr>
          <p:cNvPr id="4" name="Text Placeholder 3">
            <a:extLst>
              <a:ext uri="{FF2B5EF4-FFF2-40B4-BE49-F238E27FC236}">
                <a16:creationId xmlns:a16="http://schemas.microsoft.com/office/drawing/2014/main" id="{A3076E3D-B831-4438-A609-583E488341CD}"/>
              </a:ext>
            </a:extLst>
          </p:cNvPr>
          <p:cNvSpPr>
            <a:spLocks noGrp="1"/>
          </p:cNvSpPr>
          <p:nvPr>
            <p:ph type="body" sz="quarter" idx="14"/>
          </p:nvPr>
        </p:nvSpPr>
        <p:spPr/>
        <p:txBody>
          <a:bodyPr/>
          <a:lstStyle/>
          <a:p>
            <a:r>
              <a:rPr lang="en-US"/>
              <a:t>01.01.2018 - 31.01.2019</a:t>
            </a:r>
          </a:p>
        </p:txBody>
      </p:sp>
    </p:spTree>
    <p:extLst>
      <p:ext uri="{BB962C8B-B14F-4D97-AF65-F5344CB8AC3E}">
        <p14:creationId xmlns:p14="http://schemas.microsoft.com/office/powerpoint/2010/main" val="89517827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EF7A64-BB7B-4A09-90A5-EACB8B519E25}"/>
              </a:ext>
            </a:extLst>
          </p:cNvPr>
          <p:cNvSpPr>
            <a:spLocks noGrp="1"/>
          </p:cNvSpPr>
          <p:nvPr>
            <p:ph type="title"/>
          </p:nvPr>
        </p:nvSpPr>
        <p:spPr/>
        <p:txBody>
          <a:bodyPr/>
          <a:lstStyle/>
          <a:p>
            <a:r>
              <a:rPr lang="de-DE"/>
              <a:t>Facebook Profil - Fans | Treckerfahrer dürfen das</a:t>
            </a:r>
            <a:endParaRPr lang="en-US"/>
          </a:p>
        </p:txBody>
      </p:sp>
      <p:graphicFrame>
        <p:nvGraphicFramePr>
          <p:cNvPr id="6" name="Chart Placeholder 5">
            <a:extLst>
              <a:ext uri="{FF2B5EF4-FFF2-40B4-BE49-F238E27FC236}">
                <a16:creationId xmlns:a16="http://schemas.microsoft.com/office/drawing/2014/main" id="{899CBE69-67C0-444C-89E9-EEB833C80802}"/>
              </a:ext>
            </a:extLst>
          </p:cNvPr>
          <p:cNvGraphicFramePr>
            <a:graphicFrameLocks noGrp="1"/>
          </p:cNvGraphicFramePr>
          <p:nvPr>
            <p:ph type="chart" sz="quarter" idx="13"/>
            <p:extLst>
              <p:ext uri="{D42A27DB-BD31-4B8C-83A1-F6EECF244321}">
                <p14:modId xmlns:p14="http://schemas.microsoft.com/office/powerpoint/2010/main" val="89128429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D98A1A5-6DEB-43D6-8280-317C27FED4C7}"/>
              </a:ext>
            </a:extLst>
          </p:cNvPr>
          <p:cNvSpPr>
            <a:spLocks noGrp="1"/>
          </p:cNvSpPr>
          <p:nvPr>
            <p:ph type="body" sz="quarter" idx="14"/>
          </p:nvPr>
        </p:nvSpPr>
        <p:spPr/>
        <p:txBody>
          <a:bodyPr/>
          <a:lstStyle/>
          <a:p>
            <a:r>
              <a:rPr lang="en-US"/>
              <a:t>01.01.2018 - 31.01.2019</a:t>
            </a:r>
          </a:p>
        </p:txBody>
      </p:sp>
      <p:sp>
        <p:nvSpPr>
          <p:cNvPr id="5" name="Footer Placeholder 4">
            <a:extLst>
              <a:ext uri="{FF2B5EF4-FFF2-40B4-BE49-F238E27FC236}">
                <a16:creationId xmlns:a16="http://schemas.microsoft.com/office/drawing/2014/main" id="{B93F9FD6-CCEB-41AD-B851-1145CC1C216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98129389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A9B90E-FB49-4C11-AF59-A7AA4EEB6019}"/>
              </a:ext>
            </a:extLst>
          </p:cNvPr>
          <p:cNvSpPr>
            <a:spLocks noGrp="1"/>
          </p:cNvSpPr>
          <p:nvPr>
            <p:ph type="title"/>
          </p:nvPr>
        </p:nvSpPr>
        <p:spPr/>
        <p:txBody>
          <a:bodyPr/>
          <a:lstStyle/>
          <a:p>
            <a:r>
              <a:rPr lang="de-DE"/>
              <a:t>Facebook Profil - Potenzielle Reichweite | Treckerfahrer dürfen das</a:t>
            </a:r>
            <a:endParaRPr lang="en-US"/>
          </a:p>
        </p:txBody>
      </p:sp>
      <p:graphicFrame>
        <p:nvGraphicFramePr>
          <p:cNvPr id="6" name="Chart Placeholder 5">
            <a:extLst>
              <a:ext uri="{FF2B5EF4-FFF2-40B4-BE49-F238E27FC236}">
                <a16:creationId xmlns:a16="http://schemas.microsoft.com/office/drawing/2014/main" id="{C7FF008D-69C4-4DC6-9C2A-29792596F1FC}"/>
              </a:ext>
            </a:extLst>
          </p:cNvPr>
          <p:cNvGraphicFramePr>
            <a:graphicFrameLocks noGrp="1"/>
          </p:cNvGraphicFramePr>
          <p:nvPr>
            <p:ph type="chart" sz="quarter" idx="13"/>
            <p:extLst>
              <p:ext uri="{D42A27DB-BD31-4B8C-83A1-F6EECF244321}">
                <p14:modId xmlns:p14="http://schemas.microsoft.com/office/powerpoint/2010/main" val="179186363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E838426-921B-4EAD-B49E-0EA57E598CD5}"/>
              </a:ext>
            </a:extLst>
          </p:cNvPr>
          <p:cNvSpPr>
            <a:spLocks noGrp="1"/>
          </p:cNvSpPr>
          <p:nvPr>
            <p:ph type="body" sz="quarter" idx="14"/>
          </p:nvPr>
        </p:nvSpPr>
        <p:spPr/>
        <p:txBody>
          <a:bodyPr/>
          <a:lstStyle/>
          <a:p>
            <a:r>
              <a:rPr lang="en-US"/>
              <a:t>01.01.2018 - 31.01.2019</a:t>
            </a:r>
          </a:p>
        </p:txBody>
      </p:sp>
      <p:sp>
        <p:nvSpPr>
          <p:cNvPr id="5" name="Footer Placeholder 4">
            <a:extLst>
              <a:ext uri="{FF2B5EF4-FFF2-40B4-BE49-F238E27FC236}">
                <a16:creationId xmlns:a16="http://schemas.microsoft.com/office/drawing/2014/main" id="{3F66ABCD-1282-4F56-84CC-479DB64F985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72272317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C754EC-C4A6-4D8B-A5E0-C8FBD57EF2D2}"/>
              </a:ext>
            </a:extLst>
          </p:cNvPr>
          <p:cNvSpPr>
            <a:spLocks noGrp="1"/>
          </p:cNvSpPr>
          <p:nvPr>
            <p:ph type="title"/>
          </p:nvPr>
        </p:nvSpPr>
        <p:spPr/>
        <p:txBody>
          <a:bodyPr/>
          <a:lstStyle/>
          <a:p>
            <a:r>
              <a:rPr lang="de-DE"/>
              <a:t>Facebook Profil - Aktive Nutzer | Treckerfahrer dürfen das</a:t>
            </a:r>
            <a:endParaRPr lang="en-US"/>
          </a:p>
        </p:txBody>
      </p:sp>
      <p:graphicFrame>
        <p:nvGraphicFramePr>
          <p:cNvPr id="6" name="Chart Placeholder 5">
            <a:extLst>
              <a:ext uri="{FF2B5EF4-FFF2-40B4-BE49-F238E27FC236}">
                <a16:creationId xmlns:a16="http://schemas.microsoft.com/office/drawing/2014/main" id="{6BC6E4B9-BABE-46A7-B0DB-B5EF60F1A424}"/>
              </a:ext>
            </a:extLst>
          </p:cNvPr>
          <p:cNvGraphicFramePr>
            <a:graphicFrameLocks noGrp="1"/>
          </p:cNvGraphicFramePr>
          <p:nvPr>
            <p:ph type="chart" sz="quarter" idx="13"/>
            <p:extLst>
              <p:ext uri="{D42A27DB-BD31-4B8C-83A1-F6EECF244321}">
                <p14:modId xmlns:p14="http://schemas.microsoft.com/office/powerpoint/2010/main" val="233620176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B160EB5-2B72-4FE3-AEC6-A00B4AE0DC1C}"/>
              </a:ext>
            </a:extLst>
          </p:cNvPr>
          <p:cNvSpPr>
            <a:spLocks noGrp="1"/>
          </p:cNvSpPr>
          <p:nvPr>
            <p:ph type="body" sz="quarter" idx="14"/>
          </p:nvPr>
        </p:nvSpPr>
        <p:spPr/>
        <p:txBody>
          <a:bodyPr/>
          <a:lstStyle/>
          <a:p>
            <a:r>
              <a:rPr lang="en-US"/>
              <a:t>01.01.2018 - 31.01.2019</a:t>
            </a:r>
          </a:p>
        </p:txBody>
      </p:sp>
      <p:sp>
        <p:nvSpPr>
          <p:cNvPr id="5" name="Footer Placeholder 4">
            <a:extLst>
              <a:ext uri="{FF2B5EF4-FFF2-40B4-BE49-F238E27FC236}">
                <a16:creationId xmlns:a16="http://schemas.microsoft.com/office/drawing/2014/main" id="{25793EF9-F470-457F-8AA6-FF4768B0D54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46959286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1E582E-5B71-488A-892C-2C3156045570}"/>
              </a:ext>
            </a:extLst>
          </p:cNvPr>
          <p:cNvSpPr>
            <a:spLocks noGrp="1"/>
          </p:cNvSpPr>
          <p:nvPr>
            <p:ph type="title"/>
          </p:nvPr>
        </p:nvSpPr>
        <p:spPr/>
        <p:txBody>
          <a:bodyPr/>
          <a:lstStyle/>
          <a:p>
            <a:r>
              <a:rPr lang="de-DE"/>
              <a:t>Facebook Profil - Video-Starts ab 10 Sek. | Treckerfahrer dürfen das</a:t>
            </a:r>
            <a:endParaRPr lang="en-US"/>
          </a:p>
        </p:txBody>
      </p:sp>
      <p:graphicFrame>
        <p:nvGraphicFramePr>
          <p:cNvPr id="6" name="Chart Placeholder 5">
            <a:extLst>
              <a:ext uri="{FF2B5EF4-FFF2-40B4-BE49-F238E27FC236}">
                <a16:creationId xmlns:a16="http://schemas.microsoft.com/office/drawing/2014/main" id="{59D30AB0-788F-4FC1-A71E-5043D03947D6}"/>
              </a:ext>
            </a:extLst>
          </p:cNvPr>
          <p:cNvGraphicFramePr>
            <a:graphicFrameLocks noGrp="1"/>
          </p:cNvGraphicFramePr>
          <p:nvPr>
            <p:ph type="chart" sz="quarter" idx="13"/>
            <p:extLst>
              <p:ext uri="{D42A27DB-BD31-4B8C-83A1-F6EECF244321}">
                <p14:modId xmlns:p14="http://schemas.microsoft.com/office/powerpoint/2010/main" val="232238830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72457CA-7F8F-418F-B128-7102CE42E4DE}"/>
              </a:ext>
            </a:extLst>
          </p:cNvPr>
          <p:cNvSpPr>
            <a:spLocks noGrp="1"/>
          </p:cNvSpPr>
          <p:nvPr>
            <p:ph type="body" sz="quarter" idx="14"/>
          </p:nvPr>
        </p:nvSpPr>
        <p:spPr/>
        <p:txBody>
          <a:bodyPr/>
          <a:lstStyle/>
          <a:p>
            <a:r>
              <a:rPr lang="en-US"/>
              <a:t>01.01.2018 - 31.01.2019</a:t>
            </a:r>
          </a:p>
        </p:txBody>
      </p:sp>
      <p:sp>
        <p:nvSpPr>
          <p:cNvPr id="5" name="Footer Placeholder 4">
            <a:extLst>
              <a:ext uri="{FF2B5EF4-FFF2-40B4-BE49-F238E27FC236}">
                <a16:creationId xmlns:a16="http://schemas.microsoft.com/office/drawing/2014/main" id="{E9D54748-4689-4878-A483-AA3A75BE765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47823373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13E4D0-474E-422B-8E75-55D1AAB53A9E}"/>
              </a:ext>
            </a:extLst>
          </p:cNvPr>
          <p:cNvSpPr>
            <a:spLocks noGrp="1"/>
          </p:cNvSpPr>
          <p:nvPr>
            <p:ph type="title"/>
          </p:nvPr>
        </p:nvSpPr>
        <p:spPr/>
        <p:txBody>
          <a:bodyPr/>
          <a:lstStyle/>
          <a:p>
            <a:r>
              <a:rPr lang="de-DE"/>
              <a:t>Facebook Profil - Durchschnitt Potenzi. Reichweite pro Tag | Treckerfahrer dürfen das</a:t>
            </a:r>
            <a:endParaRPr lang="en-US"/>
          </a:p>
        </p:txBody>
      </p:sp>
      <p:graphicFrame>
        <p:nvGraphicFramePr>
          <p:cNvPr id="5" name="Table Placeholder 4">
            <a:extLst>
              <a:ext uri="{FF2B5EF4-FFF2-40B4-BE49-F238E27FC236}">
                <a16:creationId xmlns:a16="http://schemas.microsoft.com/office/drawing/2014/main" id="{7A10192F-DB49-4E2C-8244-D089E81544D3}"/>
              </a:ext>
            </a:extLst>
          </p:cNvPr>
          <p:cNvGraphicFramePr>
            <a:graphicFrameLocks noGrp="1"/>
          </p:cNvGraphicFramePr>
          <p:nvPr>
            <p:ph type="tbl" sz="quarter" idx="13"/>
            <p:extLst>
              <p:ext uri="{D42A27DB-BD31-4B8C-83A1-F6EECF244321}">
                <p14:modId xmlns:p14="http://schemas.microsoft.com/office/powerpoint/2010/main" val="262682333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3639377887"/>
                    </a:ext>
                  </a:extLst>
                </a:gridCol>
                <a:gridCol w="1645920">
                  <a:extLst>
                    <a:ext uri="{9D8B030D-6E8A-4147-A177-3AD203B41FA5}">
                      <a16:colId xmlns:a16="http://schemas.microsoft.com/office/drawing/2014/main" val="2289662555"/>
                    </a:ext>
                  </a:extLst>
                </a:gridCol>
                <a:gridCol w="1234440">
                  <a:extLst>
                    <a:ext uri="{9D8B030D-6E8A-4147-A177-3AD203B41FA5}">
                      <a16:colId xmlns:a16="http://schemas.microsoft.com/office/drawing/2014/main" val="1880699380"/>
                    </a:ext>
                  </a:extLst>
                </a:gridCol>
                <a:gridCol w="1234440">
                  <a:extLst>
                    <a:ext uri="{9D8B030D-6E8A-4147-A177-3AD203B41FA5}">
                      <a16:colId xmlns:a16="http://schemas.microsoft.com/office/drawing/2014/main" val="3189071932"/>
                    </a:ext>
                  </a:extLst>
                </a:gridCol>
                <a:gridCol w="1234440">
                  <a:extLst>
                    <a:ext uri="{9D8B030D-6E8A-4147-A177-3AD203B41FA5}">
                      <a16:colId xmlns:a16="http://schemas.microsoft.com/office/drawing/2014/main" val="2311104769"/>
                    </a:ext>
                  </a:extLst>
                </a:gridCol>
                <a:gridCol w="1234440">
                  <a:extLst>
                    <a:ext uri="{9D8B030D-6E8A-4147-A177-3AD203B41FA5}">
                      <a16:colId xmlns:a16="http://schemas.microsoft.com/office/drawing/2014/main" val="1512284451"/>
                    </a:ext>
                  </a:extLst>
                </a:gridCol>
              </a:tblGrid>
              <a:tr h="370840">
                <a:tc>
                  <a:txBody>
                    <a:bodyPr/>
                    <a:lstStyle/>
                    <a:p>
                      <a:r>
                        <a:rPr lang="en-US" sz="1000"/>
                        <a:t>Name</a:t>
                      </a:r>
                    </a:p>
                  </a:txBody>
                  <a:tcPr/>
                </a:tc>
                <a:tc>
                  <a:txBody>
                    <a:bodyPr/>
                    <a:lstStyle/>
                    <a:p>
                      <a:r>
                        <a:rPr lang="en-US" sz="1000"/>
                        <a:t>gesamt</a:t>
                      </a:r>
                    </a:p>
                  </a:txBody>
                  <a:tcPr/>
                </a:tc>
                <a:tc>
                  <a:txBody>
                    <a:bodyPr/>
                    <a:lstStyle/>
                    <a:p>
                      <a:r>
                        <a:rPr lang="en-US" sz="1000"/>
                        <a:t>viral</a:t>
                      </a:r>
                    </a:p>
                  </a:txBody>
                  <a:tcPr/>
                </a:tc>
                <a:tc>
                  <a:txBody>
                    <a:bodyPr/>
                    <a:lstStyle/>
                    <a:p>
                      <a:r>
                        <a:rPr lang="en-US" sz="1000"/>
                        <a:t>bezahlt</a:t>
                      </a:r>
                    </a:p>
                  </a:txBody>
                  <a:tcPr/>
                </a:tc>
                <a:tc>
                  <a:txBody>
                    <a:bodyPr/>
                    <a:lstStyle/>
                    <a:p>
                      <a:r>
                        <a:rPr lang="en-US" sz="1000"/>
                        <a:t>organisch</a:t>
                      </a:r>
                    </a:p>
                  </a:txBody>
                  <a:tcPr/>
                </a:tc>
                <a:tc>
                  <a:txBody>
                    <a:bodyPr/>
                    <a:lstStyle/>
                    <a:p>
                      <a:r>
                        <a:rPr lang="en-US" sz="1000"/>
                        <a:t>unbezahlt</a:t>
                      </a:r>
                    </a:p>
                  </a:txBody>
                  <a:tcPr/>
                </a:tc>
                <a:extLst>
                  <a:ext uri="{0D108BD9-81ED-4DB2-BD59-A6C34878D82A}">
                    <a16:rowId xmlns:a16="http://schemas.microsoft.com/office/drawing/2014/main" val="2801604759"/>
                  </a:ext>
                </a:extLst>
              </a:tr>
              <a:tr h="370840">
                <a:tc>
                  <a:txBody>
                    <a:bodyPr/>
                    <a:lstStyle/>
                    <a:p>
                      <a:r>
                        <a:rPr lang="en-US" sz="1000"/>
                        <a:t>Treckerfahrer dürfen das</a:t>
                      </a:r>
                    </a:p>
                  </a:txBody>
                  <a:tcPr/>
                </a:tc>
                <a:tc>
                  <a:txBody>
                    <a:bodyPr/>
                    <a:lstStyle/>
                    <a:p>
                      <a:r>
                        <a:rPr lang="en-US" sz="1000"/>
                        <a:t>48605</a:t>
                      </a:r>
                    </a:p>
                  </a:txBody>
                  <a:tcPr/>
                </a:tc>
                <a:tc>
                  <a:txBody>
                    <a:bodyPr/>
                    <a:lstStyle/>
                    <a:p>
                      <a:r>
                        <a:rPr lang="en-US" sz="1000"/>
                        <a:t>18734</a:t>
                      </a:r>
                    </a:p>
                  </a:txBody>
                  <a:tcPr/>
                </a:tc>
                <a:tc>
                  <a:txBody>
                    <a:bodyPr/>
                    <a:lstStyle/>
                    <a:p>
                      <a:r>
                        <a:rPr lang="en-US" sz="1000"/>
                        <a:t>0</a:t>
                      </a:r>
                    </a:p>
                  </a:txBody>
                  <a:tcPr/>
                </a:tc>
                <a:tc>
                  <a:txBody>
                    <a:bodyPr/>
                    <a:lstStyle/>
                    <a:p>
                      <a:r>
                        <a:rPr lang="en-US" sz="1000"/>
                        <a:t>30998</a:t>
                      </a:r>
                    </a:p>
                  </a:txBody>
                  <a:tcPr/>
                </a:tc>
                <a:tc>
                  <a:txBody>
                    <a:bodyPr/>
                    <a:lstStyle/>
                    <a:p>
                      <a:r>
                        <a:rPr lang="en-US" sz="1000"/>
                        <a:t>48605</a:t>
                      </a:r>
                    </a:p>
                  </a:txBody>
                  <a:tcPr/>
                </a:tc>
                <a:extLst>
                  <a:ext uri="{0D108BD9-81ED-4DB2-BD59-A6C34878D82A}">
                    <a16:rowId xmlns:a16="http://schemas.microsoft.com/office/drawing/2014/main" val="1860093498"/>
                  </a:ext>
                </a:extLst>
              </a:tr>
            </a:tbl>
          </a:graphicData>
        </a:graphic>
      </p:graphicFrame>
      <p:sp>
        <p:nvSpPr>
          <p:cNvPr id="4" name="Text Placeholder 3">
            <a:extLst>
              <a:ext uri="{FF2B5EF4-FFF2-40B4-BE49-F238E27FC236}">
                <a16:creationId xmlns:a16="http://schemas.microsoft.com/office/drawing/2014/main" id="{A9BA1E49-CEB1-402F-A523-458A75B0150D}"/>
              </a:ext>
            </a:extLst>
          </p:cNvPr>
          <p:cNvSpPr>
            <a:spLocks noGrp="1"/>
          </p:cNvSpPr>
          <p:nvPr>
            <p:ph type="body" sz="quarter" idx="14"/>
          </p:nvPr>
        </p:nvSpPr>
        <p:spPr/>
        <p:txBody>
          <a:bodyPr/>
          <a:lstStyle/>
          <a:p>
            <a:r>
              <a:rPr lang="en-US"/>
              <a:t>01.01.2018 - 31.01.2019</a:t>
            </a:r>
          </a:p>
        </p:txBody>
      </p:sp>
    </p:spTree>
    <p:extLst>
      <p:ext uri="{BB962C8B-B14F-4D97-AF65-F5344CB8AC3E}">
        <p14:creationId xmlns:p14="http://schemas.microsoft.com/office/powerpoint/2010/main" val="81229940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3A34C5-384F-47A7-9EAD-E703EF3BE2E8}"/>
              </a:ext>
            </a:extLst>
          </p:cNvPr>
          <p:cNvSpPr>
            <a:spLocks noGrp="1"/>
          </p:cNvSpPr>
          <p:nvPr>
            <p:ph type="title"/>
          </p:nvPr>
        </p:nvSpPr>
        <p:spPr/>
        <p:txBody>
          <a:bodyPr/>
          <a:lstStyle/>
          <a:p>
            <a:r>
              <a:rPr lang="de-DE"/>
              <a:t>Facebook Distributionstyp - FB Insights | Treckerfahrer dürfen das</a:t>
            </a:r>
            <a:endParaRPr lang="en-US"/>
          </a:p>
        </p:txBody>
      </p:sp>
      <p:graphicFrame>
        <p:nvGraphicFramePr>
          <p:cNvPr id="6" name="Chart Placeholder 5">
            <a:extLst>
              <a:ext uri="{FF2B5EF4-FFF2-40B4-BE49-F238E27FC236}">
                <a16:creationId xmlns:a16="http://schemas.microsoft.com/office/drawing/2014/main" id="{8142D03B-753B-4792-99B0-9329228DE0D1}"/>
              </a:ext>
            </a:extLst>
          </p:cNvPr>
          <p:cNvGraphicFramePr>
            <a:graphicFrameLocks noGrp="1"/>
          </p:cNvGraphicFramePr>
          <p:nvPr>
            <p:ph type="chart" sz="quarter" idx="13"/>
            <p:extLst>
              <p:ext uri="{D42A27DB-BD31-4B8C-83A1-F6EECF244321}">
                <p14:modId xmlns:p14="http://schemas.microsoft.com/office/powerpoint/2010/main" val="250612205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F125923-069F-4F2D-82D9-6D965B8ACAB5}"/>
              </a:ext>
            </a:extLst>
          </p:cNvPr>
          <p:cNvSpPr>
            <a:spLocks noGrp="1"/>
          </p:cNvSpPr>
          <p:nvPr>
            <p:ph type="body" sz="quarter" idx="14"/>
          </p:nvPr>
        </p:nvSpPr>
        <p:spPr/>
        <p:txBody>
          <a:bodyPr/>
          <a:lstStyle/>
          <a:p>
            <a:r>
              <a:rPr lang="en-US"/>
              <a:t>01.01.2018 - 31.01.2019</a:t>
            </a:r>
          </a:p>
        </p:txBody>
      </p:sp>
      <p:sp>
        <p:nvSpPr>
          <p:cNvPr id="5" name="Footer Placeholder 4">
            <a:extLst>
              <a:ext uri="{FF2B5EF4-FFF2-40B4-BE49-F238E27FC236}">
                <a16:creationId xmlns:a16="http://schemas.microsoft.com/office/drawing/2014/main" id="{A1F43068-859F-4A84-B5EC-5D1F5B74054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5081099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48C33A-3A35-4EDE-A9F6-8D380FBBEE8D}"/>
              </a:ext>
            </a:extLst>
          </p:cNvPr>
          <p:cNvSpPr>
            <a:spLocks noGrp="1"/>
          </p:cNvSpPr>
          <p:nvPr>
            <p:ph type="title"/>
          </p:nvPr>
        </p:nvSpPr>
        <p:spPr/>
        <p:txBody>
          <a:bodyPr/>
          <a:lstStyle/>
          <a:p>
            <a:r>
              <a:rPr lang="de-DE"/>
              <a:t>Facebook Distributionstyp - Tabelle - FB Insights | Treckerfahrer dürfen das</a:t>
            </a:r>
            <a:endParaRPr lang="en-US"/>
          </a:p>
        </p:txBody>
      </p:sp>
      <p:graphicFrame>
        <p:nvGraphicFramePr>
          <p:cNvPr id="5" name="Table Placeholder 4">
            <a:extLst>
              <a:ext uri="{FF2B5EF4-FFF2-40B4-BE49-F238E27FC236}">
                <a16:creationId xmlns:a16="http://schemas.microsoft.com/office/drawing/2014/main" id="{7420830C-BF35-4ECD-8A79-D4E896076B5B}"/>
              </a:ext>
            </a:extLst>
          </p:cNvPr>
          <p:cNvGraphicFramePr>
            <a:graphicFrameLocks noGrp="1"/>
          </p:cNvGraphicFramePr>
          <p:nvPr>
            <p:ph type="tbl" sz="quarter" idx="13"/>
            <p:extLst>
              <p:ext uri="{D42A27DB-BD31-4B8C-83A1-F6EECF244321}">
                <p14:modId xmlns:p14="http://schemas.microsoft.com/office/powerpoint/2010/main" val="346157787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606987212"/>
                    </a:ext>
                  </a:extLst>
                </a:gridCol>
                <a:gridCol w="1234440">
                  <a:extLst>
                    <a:ext uri="{9D8B030D-6E8A-4147-A177-3AD203B41FA5}">
                      <a16:colId xmlns:a16="http://schemas.microsoft.com/office/drawing/2014/main" val="1960720932"/>
                    </a:ext>
                  </a:extLst>
                </a:gridCol>
                <a:gridCol w="822960">
                  <a:extLst>
                    <a:ext uri="{9D8B030D-6E8A-4147-A177-3AD203B41FA5}">
                      <a16:colId xmlns:a16="http://schemas.microsoft.com/office/drawing/2014/main" val="3490246615"/>
                    </a:ext>
                  </a:extLst>
                </a:gridCol>
                <a:gridCol w="822960">
                  <a:extLst>
                    <a:ext uri="{9D8B030D-6E8A-4147-A177-3AD203B41FA5}">
                      <a16:colId xmlns:a16="http://schemas.microsoft.com/office/drawing/2014/main" val="2564632999"/>
                    </a:ext>
                  </a:extLst>
                </a:gridCol>
                <a:gridCol w="822960">
                  <a:extLst>
                    <a:ext uri="{9D8B030D-6E8A-4147-A177-3AD203B41FA5}">
                      <a16:colId xmlns:a16="http://schemas.microsoft.com/office/drawing/2014/main" val="783449965"/>
                    </a:ext>
                  </a:extLst>
                </a:gridCol>
                <a:gridCol w="822960">
                  <a:extLst>
                    <a:ext uri="{9D8B030D-6E8A-4147-A177-3AD203B41FA5}">
                      <a16:colId xmlns:a16="http://schemas.microsoft.com/office/drawing/2014/main" val="4059930244"/>
                    </a:ext>
                  </a:extLst>
                </a:gridCol>
                <a:gridCol w="822960">
                  <a:extLst>
                    <a:ext uri="{9D8B030D-6E8A-4147-A177-3AD203B41FA5}">
                      <a16:colId xmlns:a16="http://schemas.microsoft.com/office/drawing/2014/main" val="3845541623"/>
                    </a:ext>
                  </a:extLst>
                </a:gridCol>
                <a:gridCol w="822960">
                  <a:extLst>
                    <a:ext uri="{9D8B030D-6E8A-4147-A177-3AD203B41FA5}">
                      <a16:colId xmlns:a16="http://schemas.microsoft.com/office/drawing/2014/main" val="2778401386"/>
                    </a:ext>
                  </a:extLst>
                </a:gridCol>
              </a:tblGrid>
              <a:tr h="370840">
                <a:tc>
                  <a:txBody>
                    <a:bodyPr/>
                    <a:lstStyle/>
                    <a:p>
                      <a:r>
                        <a:rPr lang="en-US" sz="1000"/>
                        <a:t>Name</a:t>
                      </a:r>
                    </a:p>
                  </a:txBody>
                  <a:tcPr/>
                </a:tc>
                <a:tc>
                  <a:txBody>
                    <a:bodyPr/>
                    <a:lstStyle/>
                    <a:p>
                      <a:r>
                        <a:rPr lang="en-US" sz="1000"/>
                        <a:t>Total Posts</a:t>
                      </a:r>
                    </a:p>
                  </a:txBody>
                  <a:tcPr/>
                </a:tc>
                <a:tc>
                  <a:txBody>
                    <a:bodyPr/>
                    <a:lstStyle/>
                    <a:p>
                      <a:r>
                        <a:rPr lang="en-US" sz="1000"/>
                        <a:t>Photos</a:t>
                      </a:r>
                    </a:p>
                  </a:txBody>
                  <a:tcPr/>
                </a:tc>
                <a:tc>
                  <a:txBody>
                    <a:bodyPr/>
                    <a:lstStyle/>
                    <a:p>
                      <a:r>
                        <a:rPr lang="en-US" sz="1000"/>
                        <a:t>Videos</a:t>
                      </a:r>
                    </a:p>
                  </a:txBody>
                  <a:tcPr/>
                </a:tc>
                <a:tc>
                  <a:txBody>
                    <a:bodyPr/>
                    <a:lstStyle/>
                    <a:p>
                      <a:r>
                        <a:rPr lang="en-US" sz="1000"/>
                        <a:t>Status</a:t>
                      </a:r>
                    </a:p>
                  </a:txBody>
                  <a:tcPr/>
                </a:tc>
                <a:tc>
                  <a:txBody>
                    <a:bodyPr/>
                    <a:lstStyle/>
                    <a:p>
                      <a:r>
                        <a:rPr lang="en-US" sz="1000"/>
                        <a:t>Links</a:t>
                      </a:r>
                    </a:p>
                  </a:txBody>
                  <a:tcPr/>
                </a:tc>
                <a:tc>
                  <a:txBody>
                    <a:bodyPr/>
                    <a:lstStyle/>
                    <a:p>
                      <a:r>
                        <a:rPr lang="en-US" sz="1000"/>
                        <a:t>Notes</a:t>
                      </a:r>
                    </a:p>
                  </a:txBody>
                  <a:tcPr/>
                </a:tc>
                <a:tc>
                  <a:txBody>
                    <a:bodyPr/>
                    <a:lstStyle/>
                    <a:p>
                      <a:r>
                        <a:rPr lang="en-US" sz="1000"/>
                        <a:t>Misc.</a:t>
                      </a:r>
                    </a:p>
                  </a:txBody>
                  <a:tcPr/>
                </a:tc>
                <a:extLst>
                  <a:ext uri="{0D108BD9-81ED-4DB2-BD59-A6C34878D82A}">
                    <a16:rowId xmlns:a16="http://schemas.microsoft.com/office/drawing/2014/main" val="3106811382"/>
                  </a:ext>
                </a:extLst>
              </a:tr>
              <a:tr h="370840">
                <a:tc>
                  <a:txBody>
                    <a:bodyPr/>
                    <a:lstStyle/>
                    <a:p>
                      <a:r>
                        <a:rPr lang="en-US" sz="1000"/>
                        <a:t>Treckerfahrer dürfen das</a:t>
                      </a:r>
                    </a:p>
                  </a:txBody>
                  <a:tcPr/>
                </a:tc>
                <a:tc>
                  <a:txBody>
                    <a:bodyPr/>
                    <a:lstStyle/>
                    <a:p>
                      <a:r>
                        <a:rPr lang="en-US" sz="1000"/>
                        <a:t>585</a:t>
                      </a:r>
                    </a:p>
                  </a:txBody>
                  <a:tcPr/>
                </a:tc>
                <a:tc>
                  <a:txBody>
                    <a:bodyPr/>
                    <a:lstStyle/>
                    <a:p>
                      <a:r>
                        <a:rPr lang="en-US" sz="1000"/>
                        <a:t>249</a:t>
                      </a:r>
                    </a:p>
                  </a:txBody>
                  <a:tcPr/>
                </a:tc>
                <a:tc>
                  <a:txBody>
                    <a:bodyPr/>
                    <a:lstStyle/>
                    <a:p>
                      <a:r>
                        <a:rPr lang="en-US" sz="1000"/>
                        <a:t>317</a:t>
                      </a:r>
                    </a:p>
                  </a:txBody>
                  <a:tcPr/>
                </a:tc>
                <a:tc>
                  <a:txBody>
                    <a:bodyPr/>
                    <a:lstStyle/>
                    <a:p>
                      <a:r>
                        <a:rPr lang="en-US" sz="1000"/>
                        <a:t>2</a:t>
                      </a:r>
                    </a:p>
                  </a:txBody>
                  <a:tcPr/>
                </a:tc>
                <a:tc>
                  <a:txBody>
                    <a:bodyPr/>
                    <a:lstStyle/>
                    <a:p>
                      <a:r>
                        <a:rPr lang="en-US" sz="1000"/>
                        <a:t>17</a:t>
                      </a:r>
                    </a:p>
                  </a:txBody>
                  <a:tcPr/>
                </a:tc>
                <a:tc>
                  <a:txBody>
                    <a:bodyPr/>
                    <a:lstStyle/>
                    <a:p>
                      <a:r>
                        <a:rPr lang="en-US" sz="1000"/>
                        <a:t>0</a:t>
                      </a:r>
                    </a:p>
                  </a:txBody>
                  <a:tcPr/>
                </a:tc>
                <a:tc>
                  <a:txBody>
                    <a:bodyPr/>
                    <a:lstStyle/>
                    <a:p>
                      <a:r>
                        <a:rPr lang="en-US" sz="1000"/>
                        <a:t>0</a:t>
                      </a:r>
                    </a:p>
                  </a:txBody>
                  <a:tcPr/>
                </a:tc>
                <a:extLst>
                  <a:ext uri="{0D108BD9-81ED-4DB2-BD59-A6C34878D82A}">
                    <a16:rowId xmlns:a16="http://schemas.microsoft.com/office/drawing/2014/main" val="2568721909"/>
                  </a:ext>
                </a:extLst>
              </a:tr>
            </a:tbl>
          </a:graphicData>
        </a:graphic>
      </p:graphicFrame>
      <p:sp>
        <p:nvSpPr>
          <p:cNvPr id="4" name="Text Placeholder 3">
            <a:extLst>
              <a:ext uri="{FF2B5EF4-FFF2-40B4-BE49-F238E27FC236}">
                <a16:creationId xmlns:a16="http://schemas.microsoft.com/office/drawing/2014/main" id="{DF9A4407-DEA5-407B-A36F-77D6291D8EB3}"/>
              </a:ext>
            </a:extLst>
          </p:cNvPr>
          <p:cNvSpPr>
            <a:spLocks noGrp="1"/>
          </p:cNvSpPr>
          <p:nvPr>
            <p:ph type="body" sz="quarter" idx="14"/>
          </p:nvPr>
        </p:nvSpPr>
        <p:spPr/>
        <p:txBody>
          <a:bodyPr/>
          <a:lstStyle/>
          <a:p>
            <a:r>
              <a:rPr lang="en-US"/>
              <a:t>01.01.2018 - 31.01.2019</a:t>
            </a:r>
          </a:p>
        </p:txBody>
      </p:sp>
    </p:spTree>
    <p:extLst>
      <p:ext uri="{BB962C8B-B14F-4D97-AF65-F5344CB8AC3E}">
        <p14:creationId xmlns:p14="http://schemas.microsoft.com/office/powerpoint/2010/main" val="36186556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CB1EA4-1365-4C25-9CDC-3CB007F958CB}"/>
              </a:ext>
            </a:extLst>
          </p:cNvPr>
          <p:cNvSpPr>
            <a:spLocks noGrp="1"/>
          </p:cNvSpPr>
          <p:nvPr>
            <p:ph type="title"/>
          </p:nvPr>
        </p:nvSpPr>
        <p:spPr/>
        <p:txBody>
          <a:bodyPr/>
          <a:lstStyle/>
          <a:p>
            <a:r>
              <a:rPr lang="de-DE"/>
              <a:t>Facebook Eigene Posts - Shares - Export | Treckerfahrer dürfen das</a:t>
            </a:r>
            <a:endParaRPr lang="en-US"/>
          </a:p>
        </p:txBody>
      </p:sp>
      <p:graphicFrame>
        <p:nvGraphicFramePr>
          <p:cNvPr id="5" name="Table Placeholder 4">
            <a:extLst>
              <a:ext uri="{FF2B5EF4-FFF2-40B4-BE49-F238E27FC236}">
                <a16:creationId xmlns:a16="http://schemas.microsoft.com/office/drawing/2014/main" id="{072B465F-5F04-44C2-B75D-7DE5D6BFE4F7}"/>
              </a:ext>
            </a:extLst>
          </p:cNvPr>
          <p:cNvGraphicFramePr>
            <a:graphicFrameLocks noGrp="1"/>
          </p:cNvGraphicFramePr>
          <p:nvPr>
            <p:ph type="tbl" sz="quarter" idx="13"/>
            <p:extLst>
              <p:ext uri="{D42A27DB-BD31-4B8C-83A1-F6EECF244321}">
                <p14:modId xmlns:p14="http://schemas.microsoft.com/office/powerpoint/2010/main" val="288119481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546257099"/>
                    </a:ext>
                  </a:extLst>
                </a:gridCol>
                <a:gridCol w="822960">
                  <a:extLst>
                    <a:ext uri="{9D8B030D-6E8A-4147-A177-3AD203B41FA5}">
                      <a16:colId xmlns:a16="http://schemas.microsoft.com/office/drawing/2014/main" val="3769413271"/>
                    </a:ext>
                  </a:extLst>
                </a:gridCol>
                <a:gridCol w="822960">
                  <a:extLst>
                    <a:ext uri="{9D8B030D-6E8A-4147-A177-3AD203B41FA5}">
                      <a16:colId xmlns:a16="http://schemas.microsoft.com/office/drawing/2014/main" val="3677252570"/>
                    </a:ext>
                  </a:extLst>
                </a:gridCol>
                <a:gridCol w="822960">
                  <a:extLst>
                    <a:ext uri="{9D8B030D-6E8A-4147-A177-3AD203B41FA5}">
                      <a16:colId xmlns:a16="http://schemas.microsoft.com/office/drawing/2014/main" val="2319248984"/>
                    </a:ext>
                  </a:extLst>
                </a:gridCol>
                <a:gridCol w="822960">
                  <a:extLst>
                    <a:ext uri="{9D8B030D-6E8A-4147-A177-3AD203B41FA5}">
                      <a16:colId xmlns:a16="http://schemas.microsoft.com/office/drawing/2014/main" val="2893157778"/>
                    </a:ext>
                  </a:extLst>
                </a:gridCol>
                <a:gridCol w="822960">
                  <a:extLst>
                    <a:ext uri="{9D8B030D-6E8A-4147-A177-3AD203B41FA5}">
                      <a16:colId xmlns:a16="http://schemas.microsoft.com/office/drawing/2014/main" val="3207655126"/>
                    </a:ext>
                  </a:extLst>
                </a:gridCol>
                <a:gridCol w="822960">
                  <a:extLst>
                    <a:ext uri="{9D8B030D-6E8A-4147-A177-3AD203B41FA5}">
                      <a16:colId xmlns:a16="http://schemas.microsoft.com/office/drawing/2014/main" val="3716963355"/>
                    </a:ext>
                  </a:extLst>
                </a:gridCol>
                <a:gridCol w="822960">
                  <a:extLst>
                    <a:ext uri="{9D8B030D-6E8A-4147-A177-3AD203B41FA5}">
                      <a16:colId xmlns:a16="http://schemas.microsoft.com/office/drawing/2014/main" val="430821760"/>
                    </a:ext>
                  </a:extLst>
                </a:gridCol>
              </a:tblGrid>
              <a:tr h="370840">
                <a:tc>
                  <a:txBody>
                    <a:bodyPr/>
                    <a:lstStyle/>
                    <a:p>
                      <a:r>
                        <a:rPr lang="en-US" sz="1000"/>
                        <a:t>Post</a:t>
                      </a:r>
                    </a:p>
                  </a:txBody>
                  <a:tcPr/>
                </a:tc>
                <a:tc>
                  <a:txBody>
                    <a:bodyPr/>
                    <a:lstStyle/>
                    <a:p>
                      <a:r>
                        <a:rPr lang="en-US" sz="1000"/>
                        <a:t>Shares Eigener Post</a:t>
                      </a:r>
                    </a:p>
                  </a:txBody>
                  <a:tcPr/>
                </a:tc>
                <a:tc>
                  <a:txBody>
                    <a:bodyPr/>
                    <a:lstStyle/>
                    <a:p>
                      <a:r>
                        <a:rPr lang="en-US" sz="1000"/>
                        <a:t>Likes Eigener Post</a:t>
                      </a:r>
                    </a:p>
                  </a:txBody>
                  <a:tcPr/>
                </a:tc>
                <a:tc>
                  <a:txBody>
                    <a:bodyPr/>
                    <a:lstStyle/>
                    <a:p>
                      <a:r>
                        <a:rPr lang="en-US" sz="1000"/>
                        <a:t>Kommentare Eigener Post</a:t>
                      </a:r>
                    </a:p>
                  </a:txBody>
                  <a:tcPr/>
                </a:tc>
                <a:tc>
                  <a:txBody>
                    <a:bodyPr/>
                    <a:lstStyle/>
                    <a:p>
                      <a:r>
                        <a:rPr lang="en-US" sz="1000"/>
                        <a:t>Summe</a:t>
                      </a:r>
                    </a:p>
                  </a:txBody>
                  <a:tcPr/>
                </a:tc>
                <a:tc>
                  <a:txBody>
                    <a:bodyPr/>
                    <a:lstStyle/>
                    <a:p>
                      <a:r>
                        <a:rPr lang="en-US" sz="1000"/>
                        <a:t>Typ</a:t>
                      </a:r>
                    </a:p>
                  </a:txBody>
                  <a:tcPr/>
                </a:tc>
                <a:tc>
                  <a:txBody>
                    <a:bodyPr/>
                    <a:lstStyle/>
                    <a:p>
                      <a:r>
                        <a:rPr lang="en-US" sz="1000"/>
                        <a:t>Expired?</a:t>
                      </a:r>
                    </a:p>
                  </a:txBody>
                  <a:tcPr/>
                </a:tc>
                <a:tc>
                  <a:txBody>
                    <a:bodyPr/>
                    <a:lstStyle/>
                    <a:p>
                      <a:r>
                        <a:rPr lang="en-US" sz="1000"/>
                        <a:t>Expire Time</a:t>
                      </a:r>
                    </a:p>
                  </a:txBody>
                  <a:tcPr/>
                </a:tc>
                <a:extLst>
                  <a:ext uri="{0D108BD9-81ED-4DB2-BD59-A6C34878D82A}">
                    <a16:rowId xmlns:a16="http://schemas.microsoft.com/office/drawing/2014/main" val="818420047"/>
                  </a:ext>
                </a:extLst>
              </a:tr>
              <a:tr h="370840">
                <a:tc>
                  <a:txBody>
                    <a:bodyPr/>
                    <a:lstStyle/>
                    <a:p>
                      <a:r>
                        <a:rPr lang="de-DE" sz="1000" b="1"/>
                        <a:t> Treckerfahrer dürfen das - 2019-01-26 19:00:00 </a:t>
                      </a:r>
                      <a:r>
                        <a:rPr lang="de-DE" sz="1000"/>
                        <a:t> 
 Flirten...? 🥰 Können wir!</a:t>
                      </a:r>
                      <a:endParaRPr lang="en-US" sz="1000"/>
                    </a:p>
                  </a:txBody>
                  <a:tcPr/>
                </a:tc>
                <a:tc>
                  <a:txBody>
                    <a:bodyPr/>
                    <a:lstStyle/>
                    <a:p>
                      <a:r>
                        <a:rPr lang="en-US" sz="1000"/>
                        <a:t>1678</a:t>
                      </a:r>
                    </a:p>
                  </a:txBody>
                  <a:tcPr/>
                </a:tc>
                <a:tc>
                  <a:txBody>
                    <a:bodyPr/>
                    <a:lstStyle/>
                    <a:p>
                      <a:r>
                        <a:rPr lang="en-US" sz="1000"/>
                        <a:t>1022</a:t>
                      </a:r>
                    </a:p>
                  </a:txBody>
                  <a:tcPr/>
                </a:tc>
                <a:tc>
                  <a:txBody>
                    <a:bodyPr/>
                    <a:lstStyle/>
                    <a:p>
                      <a:r>
                        <a:rPr lang="en-US" sz="1000"/>
                        <a:t>3229</a:t>
                      </a:r>
                    </a:p>
                  </a:txBody>
                  <a:tcPr/>
                </a:tc>
                <a:tc>
                  <a:txBody>
                    <a:bodyPr/>
                    <a:lstStyle/>
                    <a:p>
                      <a:r>
                        <a:rPr lang="en-US" sz="1000"/>
                        <a:t>5929</a:t>
                      </a:r>
                    </a:p>
                  </a:txBody>
                  <a:tcPr/>
                </a:tc>
                <a:tc>
                  <a:txBody>
                    <a:bodyPr/>
                    <a:lstStyle/>
                    <a:p>
                      <a:r>
                        <a:rPr lang="en-US" sz="1000"/>
                        <a:t>Video</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530309479"/>
                  </a:ext>
                </a:extLst>
              </a:tr>
              <a:tr h="370840">
                <a:tc>
                  <a:txBody>
                    <a:bodyPr/>
                    <a:lstStyle/>
                    <a:p>
                      <a:r>
                        <a:rPr lang="de-DE" sz="1000" b="1"/>
                        <a:t> Treckerfahrer dürfen das - 2018-01-06 15:00:00 </a:t>
                      </a:r>
                      <a:r>
                        <a:rPr lang="de-DE" sz="1000"/>
                        <a:t> 
 Fußball- und Treckerfreunde, passt das zusammen? - Die Antwort am 10.1.18 um 21:00 Uhr im NDR Fernsehen!</a:t>
                      </a:r>
                      <a:endParaRPr lang="en-US" sz="1000"/>
                    </a:p>
                  </a:txBody>
                  <a:tcPr/>
                </a:tc>
                <a:tc>
                  <a:txBody>
                    <a:bodyPr/>
                    <a:lstStyle/>
                    <a:p>
                      <a:r>
                        <a:rPr lang="en-US" sz="1000"/>
                        <a:t>1380</a:t>
                      </a:r>
                    </a:p>
                  </a:txBody>
                  <a:tcPr/>
                </a:tc>
                <a:tc>
                  <a:txBody>
                    <a:bodyPr/>
                    <a:lstStyle/>
                    <a:p>
                      <a:r>
                        <a:rPr lang="en-US" sz="1000"/>
                        <a:t>782</a:t>
                      </a:r>
                    </a:p>
                  </a:txBody>
                  <a:tcPr/>
                </a:tc>
                <a:tc>
                  <a:txBody>
                    <a:bodyPr/>
                    <a:lstStyle/>
                    <a:p>
                      <a:r>
                        <a:rPr lang="en-US" sz="1000"/>
                        <a:t>1114</a:t>
                      </a:r>
                    </a:p>
                  </a:txBody>
                  <a:tcPr/>
                </a:tc>
                <a:tc>
                  <a:txBody>
                    <a:bodyPr/>
                    <a:lstStyle/>
                    <a:p>
                      <a:r>
                        <a:rPr lang="en-US" sz="1000"/>
                        <a:t>3276</a:t>
                      </a:r>
                    </a:p>
                  </a:txBody>
                  <a:tcPr/>
                </a:tc>
                <a:tc>
                  <a:txBody>
                    <a:bodyPr/>
                    <a:lstStyle/>
                    <a:p>
                      <a:r>
                        <a:rPr lang="en-US" sz="1000"/>
                        <a:t>Video</a:t>
                      </a:r>
                    </a:p>
                  </a:txBody>
                  <a:tcPr/>
                </a:tc>
                <a:tc>
                  <a:txBody>
                    <a:bodyPr/>
                    <a:lstStyle/>
                    <a:p>
                      <a:r>
                        <a:rPr lang="en-US" sz="1000"/>
                        <a:t>Yes</a:t>
                      </a:r>
                    </a:p>
                  </a:txBody>
                  <a:tcPr/>
                </a:tc>
                <a:tc>
                  <a:txBody>
                    <a:bodyPr/>
                    <a:lstStyle/>
                    <a:p>
                      <a:r>
                        <a:rPr lang="en-US" sz="1000"/>
                        <a:t>10.01.2018 23:00:00</a:t>
                      </a:r>
                    </a:p>
                  </a:txBody>
                  <a:tcPr/>
                </a:tc>
                <a:extLst>
                  <a:ext uri="{0D108BD9-81ED-4DB2-BD59-A6C34878D82A}">
                    <a16:rowId xmlns:a16="http://schemas.microsoft.com/office/drawing/2014/main" val="589268363"/>
                  </a:ext>
                </a:extLst>
              </a:tr>
              <a:tr h="370840">
                <a:tc>
                  <a:txBody>
                    <a:bodyPr/>
                    <a:lstStyle/>
                    <a:p>
                      <a:r>
                        <a:rPr lang="de-DE" sz="1000" b="1"/>
                        <a:t> Treckerfahrer dürfen das - 2018-05-06 13:00:00 </a:t>
                      </a:r>
                      <a:r>
                        <a:rPr lang="de-DE" sz="1000"/>
                        <a:t> 
 Das kann doch nicht so schwer sein... Oder doch? Unser Satire-Magazin Extra 3 war vergangenen Mittwoch zu Gast in Negenborn und fand heraus, dass Unmut und Posse ganz eng miteinander verzahnt sind!</a:t>
                      </a:r>
                      <a:endParaRPr lang="en-US" sz="1000"/>
                    </a:p>
                  </a:txBody>
                  <a:tcPr/>
                </a:tc>
                <a:tc>
                  <a:txBody>
                    <a:bodyPr/>
                    <a:lstStyle/>
                    <a:p>
                      <a:r>
                        <a:rPr lang="en-US" sz="1000"/>
                        <a:t>1195</a:t>
                      </a:r>
                    </a:p>
                  </a:txBody>
                  <a:tcPr/>
                </a:tc>
                <a:tc>
                  <a:txBody>
                    <a:bodyPr/>
                    <a:lstStyle/>
                    <a:p>
                      <a:r>
                        <a:rPr lang="en-US" sz="1000"/>
                        <a:t>1205</a:t>
                      </a:r>
                    </a:p>
                  </a:txBody>
                  <a:tcPr/>
                </a:tc>
                <a:tc>
                  <a:txBody>
                    <a:bodyPr/>
                    <a:lstStyle/>
                    <a:p>
                      <a:r>
                        <a:rPr lang="en-US" sz="1000"/>
                        <a:t>779</a:t>
                      </a:r>
                    </a:p>
                  </a:txBody>
                  <a:tcPr/>
                </a:tc>
                <a:tc>
                  <a:txBody>
                    <a:bodyPr/>
                    <a:lstStyle/>
                    <a:p>
                      <a:r>
                        <a:rPr lang="en-US" sz="1000"/>
                        <a:t>3179</a:t>
                      </a:r>
                    </a:p>
                  </a:txBody>
                  <a:tcPr/>
                </a:tc>
                <a:tc>
                  <a:txBody>
                    <a:bodyPr/>
                    <a:lstStyle/>
                    <a:p>
                      <a:r>
                        <a:rPr lang="en-US" sz="1000"/>
                        <a:t>Video</a:t>
                      </a:r>
                    </a:p>
                  </a:txBody>
                  <a:tcPr/>
                </a:tc>
                <a:tc>
                  <a:txBody>
                    <a:bodyPr/>
                    <a:lstStyle/>
                    <a:p>
                      <a:r>
                        <a:rPr lang="en-US" sz="1000"/>
                        <a:t>Yes</a:t>
                      </a:r>
                    </a:p>
                  </a:txBody>
                  <a:tcPr/>
                </a:tc>
                <a:tc>
                  <a:txBody>
                    <a:bodyPr/>
                    <a:lstStyle/>
                    <a:p>
                      <a:r>
                        <a:rPr lang="en-US" sz="1000"/>
                        <a:t>21.09.2018 23:20:00</a:t>
                      </a:r>
                    </a:p>
                  </a:txBody>
                  <a:tcPr/>
                </a:tc>
                <a:extLst>
                  <a:ext uri="{0D108BD9-81ED-4DB2-BD59-A6C34878D82A}">
                    <a16:rowId xmlns:a16="http://schemas.microsoft.com/office/drawing/2014/main" val="1387184217"/>
                  </a:ext>
                </a:extLst>
              </a:tr>
              <a:tr h="370840">
                <a:tc>
                  <a:txBody>
                    <a:bodyPr/>
                    <a:lstStyle/>
                    <a:p>
                      <a:r>
                        <a:rPr lang="de-DE" sz="1000" b="1"/>
                        <a:t> Treckerfahrer dürfen das - 2018-03-30 15:00:00 </a:t>
                      </a:r>
                      <a:r>
                        <a:rPr lang="de-DE" sz="1000"/>
                        <a:t> 
 Wenn's nass und kalt ist, man aber nicht auf seine Lieblinge verzichten kann, dann wäre das eine Idee für's Wochende!</a:t>
                      </a:r>
                      <a:endParaRPr lang="en-US" sz="1000"/>
                    </a:p>
                  </a:txBody>
                  <a:tcPr/>
                </a:tc>
                <a:tc>
                  <a:txBody>
                    <a:bodyPr/>
                    <a:lstStyle/>
                    <a:p>
                      <a:r>
                        <a:rPr lang="en-US" sz="1000"/>
                        <a:t>733</a:t>
                      </a:r>
                    </a:p>
                  </a:txBody>
                  <a:tcPr/>
                </a:tc>
                <a:tc>
                  <a:txBody>
                    <a:bodyPr/>
                    <a:lstStyle/>
                    <a:p>
                      <a:r>
                        <a:rPr lang="en-US" sz="1000"/>
                        <a:t>728</a:t>
                      </a:r>
                    </a:p>
                  </a:txBody>
                  <a:tcPr/>
                </a:tc>
                <a:tc>
                  <a:txBody>
                    <a:bodyPr/>
                    <a:lstStyle/>
                    <a:p>
                      <a:r>
                        <a:rPr lang="en-US" sz="1000"/>
                        <a:t>400</a:t>
                      </a:r>
                    </a:p>
                  </a:txBody>
                  <a:tcPr/>
                </a:tc>
                <a:tc>
                  <a:txBody>
                    <a:bodyPr/>
                    <a:lstStyle/>
                    <a:p>
                      <a:r>
                        <a:rPr lang="en-US" sz="1000"/>
                        <a:t>1861</a:t>
                      </a:r>
                    </a:p>
                  </a:txBody>
                  <a:tcPr/>
                </a:tc>
                <a:tc>
                  <a:txBody>
                    <a:bodyPr/>
                    <a:lstStyle/>
                    <a:p>
                      <a:r>
                        <a:rPr lang="en-US" sz="1000"/>
                        <a:t>Video</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1296585746"/>
                  </a:ext>
                </a:extLst>
              </a:tr>
              <a:tr h="370840">
                <a:tc>
                  <a:txBody>
                    <a:bodyPr/>
                    <a:lstStyle/>
                    <a:p>
                      <a:r>
                        <a:rPr lang="de-DE" sz="1000" b="1"/>
                        <a:t> Treckerfahrer dürfen das - 2018-01-20 15:00:00 </a:t>
                      </a:r>
                      <a:r>
                        <a:rPr lang="de-DE" sz="1000"/>
                        <a:t> 
 100 Jahre und Dr. Trecker  gibt alles!!!!!!!!!!!!!!!!!!!!!</a:t>
                      </a:r>
                      <a:endParaRPr lang="en-US" sz="1000"/>
                    </a:p>
                  </a:txBody>
                  <a:tcPr/>
                </a:tc>
                <a:tc>
                  <a:txBody>
                    <a:bodyPr/>
                    <a:lstStyle/>
                    <a:p>
                      <a:r>
                        <a:rPr lang="en-US" sz="1000"/>
                        <a:t>707</a:t>
                      </a:r>
                    </a:p>
                  </a:txBody>
                  <a:tcPr/>
                </a:tc>
                <a:tc>
                  <a:txBody>
                    <a:bodyPr/>
                    <a:lstStyle/>
                    <a:p>
                      <a:r>
                        <a:rPr lang="en-US" sz="1000"/>
                        <a:t>2335</a:t>
                      </a:r>
                    </a:p>
                  </a:txBody>
                  <a:tcPr/>
                </a:tc>
                <a:tc>
                  <a:txBody>
                    <a:bodyPr/>
                    <a:lstStyle/>
                    <a:p>
                      <a:r>
                        <a:rPr lang="en-US" sz="1000"/>
                        <a:t>731</a:t>
                      </a:r>
                    </a:p>
                  </a:txBody>
                  <a:tcPr/>
                </a:tc>
                <a:tc>
                  <a:txBody>
                    <a:bodyPr/>
                    <a:lstStyle/>
                    <a:p>
                      <a:r>
                        <a:rPr lang="en-US" sz="1000"/>
                        <a:t>3773</a:t>
                      </a:r>
                    </a:p>
                  </a:txBody>
                  <a:tcPr/>
                </a:tc>
                <a:tc>
                  <a:txBody>
                    <a:bodyPr/>
                    <a:lstStyle/>
                    <a:p>
                      <a:r>
                        <a:rPr lang="en-US" sz="1000"/>
                        <a:t>Video</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2987411158"/>
                  </a:ext>
                </a:extLst>
              </a:tr>
            </a:tbl>
          </a:graphicData>
        </a:graphic>
      </p:graphicFrame>
      <p:sp>
        <p:nvSpPr>
          <p:cNvPr id="4" name="Text Placeholder 3">
            <a:extLst>
              <a:ext uri="{FF2B5EF4-FFF2-40B4-BE49-F238E27FC236}">
                <a16:creationId xmlns:a16="http://schemas.microsoft.com/office/drawing/2014/main" id="{63999971-B53C-41AF-8D4E-7B0C4F37596C}"/>
              </a:ext>
            </a:extLst>
          </p:cNvPr>
          <p:cNvSpPr>
            <a:spLocks noGrp="1"/>
          </p:cNvSpPr>
          <p:nvPr>
            <p:ph type="body" sz="quarter" idx="14"/>
          </p:nvPr>
        </p:nvSpPr>
        <p:spPr/>
        <p:txBody>
          <a:bodyPr/>
          <a:lstStyle/>
          <a:p>
            <a:r>
              <a:rPr lang="en-US"/>
              <a:t>01.01.2018 - 31.01.2019</a:t>
            </a:r>
          </a:p>
        </p:txBody>
      </p:sp>
    </p:spTree>
    <p:extLst>
      <p:ext uri="{BB962C8B-B14F-4D97-AF65-F5344CB8AC3E}">
        <p14:creationId xmlns:p14="http://schemas.microsoft.com/office/powerpoint/2010/main" val="181231648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49BC5E-96AB-402D-9769-0AE15D2491F5}"/>
              </a:ext>
            </a:extLst>
          </p:cNvPr>
          <p:cNvSpPr>
            <a:spLocks noGrp="1"/>
          </p:cNvSpPr>
          <p:nvPr>
            <p:ph type="title"/>
          </p:nvPr>
        </p:nvSpPr>
        <p:spPr/>
        <p:txBody>
          <a:bodyPr/>
          <a:lstStyle/>
          <a:p>
            <a:r>
              <a:rPr lang="de-DE"/>
              <a:t>Facebook Eigene Posts - Kommentare - Export | Treckerfahrer dürfen das</a:t>
            </a:r>
            <a:endParaRPr lang="en-US"/>
          </a:p>
        </p:txBody>
      </p:sp>
      <p:graphicFrame>
        <p:nvGraphicFramePr>
          <p:cNvPr id="5" name="Table Placeholder 4">
            <a:extLst>
              <a:ext uri="{FF2B5EF4-FFF2-40B4-BE49-F238E27FC236}">
                <a16:creationId xmlns:a16="http://schemas.microsoft.com/office/drawing/2014/main" id="{55F0408C-B167-4190-ABCC-61BCC8CBB99A}"/>
              </a:ext>
            </a:extLst>
          </p:cNvPr>
          <p:cNvGraphicFramePr>
            <a:graphicFrameLocks noGrp="1"/>
          </p:cNvGraphicFramePr>
          <p:nvPr>
            <p:ph type="tbl" sz="quarter" idx="13"/>
            <p:extLst>
              <p:ext uri="{D42A27DB-BD31-4B8C-83A1-F6EECF244321}">
                <p14:modId xmlns:p14="http://schemas.microsoft.com/office/powerpoint/2010/main" val="73687890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1565742712"/>
                    </a:ext>
                  </a:extLst>
                </a:gridCol>
                <a:gridCol w="822960">
                  <a:extLst>
                    <a:ext uri="{9D8B030D-6E8A-4147-A177-3AD203B41FA5}">
                      <a16:colId xmlns:a16="http://schemas.microsoft.com/office/drawing/2014/main" val="2935319862"/>
                    </a:ext>
                  </a:extLst>
                </a:gridCol>
                <a:gridCol w="822960">
                  <a:extLst>
                    <a:ext uri="{9D8B030D-6E8A-4147-A177-3AD203B41FA5}">
                      <a16:colId xmlns:a16="http://schemas.microsoft.com/office/drawing/2014/main" val="1540238033"/>
                    </a:ext>
                  </a:extLst>
                </a:gridCol>
                <a:gridCol w="822960">
                  <a:extLst>
                    <a:ext uri="{9D8B030D-6E8A-4147-A177-3AD203B41FA5}">
                      <a16:colId xmlns:a16="http://schemas.microsoft.com/office/drawing/2014/main" val="2256687972"/>
                    </a:ext>
                  </a:extLst>
                </a:gridCol>
                <a:gridCol w="822960">
                  <a:extLst>
                    <a:ext uri="{9D8B030D-6E8A-4147-A177-3AD203B41FA5}">
                      <a16:colId xmlns:a16="http://schemas.microsoft.com/office/drawing/2014/main" val="3325837170"/>
                    </a:ext>
                  </a:extLst>
                </a:gridCol>
                <a:gridCol w="822960">
                  <a:extLst>
                    <a:ext uri="{9D8B030D-6E8A-4147-A177-3AD203B41FA5}">
                      <a16:colId xmlns:a16="http://schemas.microsoft.com/office/drawing/2014/main" val="1459051962"/>
                    </a:ext>
                  </a:extLst>
                </a:gridCol>
                <a:gridCol w="822960">
                  <a:extLst>
                    <a:ext uri="{9D8B030D-6E8A-4147-A177-3AD203B41FA5}">
                      <a16:colId xmlns:a16="http://schemas.microsoft.com/office/drawing/2014/main" val="1090618873"/>
                    </a:ext>
                  </a:extLst>
                </a:gridCol>
                <a:gridCol w="822960">
                  <a:extLst>
                    <a:ext uri="{9D8B030D-6E8A-4147-A177-3AD203B41FA5}">
                      <a16:colId xmlns:a16="http://schemas.microsoft.com/office/drawing/2014/main" val="221195968"/>
                    </a:ext>
                  </a:extLst>
                </a:gridCol>
              </a:tblGrid>
              <a:tr h="370840">
                <a:tc>
                  <a:txBody>
                    <a:bodyPr/>
                    <a:lstStyle/>
                    <a:p>
                      <a:r>
                        <a:rPr lang="en-US" sz="1000"/>
                        <a:t>Post</a:t>
                      </a:r>
                    </a:p>
                  </a:txBody>
                  <a:tcPr/>
                </a:tc>
                <a:tc>
                  <a:txBody>
                    <a:bodyPr/>
                    <a:lstStyle/>
                    <a:p>
                      <a:r>
                        <a:rPr lang="en-US" sz="1000"/>
                        <a:t>Kommentare Eigener Post</a:t>
                      </a:r>
                    </a:p>
                  </a:txBody>
                  <a:tcPr/>
                </a:tc>
                <a:tc>
                  <a:txBody>
                    <a:bodyPr/>
                    <a:lstStyle/>
                    <a:p>
                      <a:r>
                        <a:rPr lang="en-US" sz="1000"/>
                        <a:t>Likes Eigener Post</a:t>
                      </a:r>
                    </a:p>
                  </a:txBody>
                  <a:tcPr/>
                </a:tc>
                <a:tc>
                  <a:txBody>
                    <a:bodyPr/>
                    <a:lstStyle/>
                    <a:p>
                      <a:r>
                        <a:rPr lang="en-US" sz="1000"/>
                        <a:t>Shares Eigener Post</a:t>
                      </a:r>
                    </a:p>
                  </a:txBody>
                  <a:tcPr/>
                </a:tc>
                <a:tc>
                  <a:txBody>
                    <a:bodyPr/>
                    <a:lstStyle/>
                    <a:p>
                      <a:r>
                        <a:rPr lang="en-US" sz="1000"/>
                        <a:t>Summe</a:t>
                      </a:r>
                    </a:p>
                  </a:txBody>
                  <a:tcPr/>
                </a:tc>
                <a:tc>
                  <a:txBody>
                    <a:bodyPr/>
                    <a:lstStyle/>
                    <a:p>
                      <a:r>
                        <a:rPr lang="en-US" sz="1000"/>
                        <a:t>Typ</a:t>
                      </a:r>
                    </a:p>
                  </a:txBody>
                  <a:tcPr/>
                </a:tc>
                <a:tc>
                  <a:txBody>
                    <a:bodyPr/>
                    <a:lstStyle/>
                    <a:p>
                      <a:r>
                        <a:rPr lang="en-US" sz="1000"/>
                        <a:t>Expired?</a:t>
                      </a:r>
                    </a:p>
                  </a:txBody>
                  <a:tcPr/>
                </a:tc>
                <a:tc>
                  <a:txBody>
                    <a:bodyPr/>
                    <a:lstStyle/>
                    <a:p>
                      <a:r>
                        <a:rPr lang="en-US" sz="1000"/>
                        <a:t>Expire Time</a:t>
                      </a:r>
                    </a:p>
                  </a:txBody>
                  <a:tcPr/>
                </a:tc>
                <a:extLst>
                  <a:ext uri="{0D108BD9-81ED-4DB2-BD59-A6C34878D82A}">
                    <a16:rowId xmlns:a16="http://schemas.microsoft.com/office/drawing/2014/main" val="784072513"/>
                  </a:ext>
                </a:extLst>
              </a:tr>
              <a:tr h="370840">
                <a:tc>
                  <a:txBody>
                    <a:bodyPr/>
                    <a:lstStyle/>
                    <a:p>
                      <a:r>
                        <a:rPr lang="de-DE" sz="1000" b="1"/>
                        <a:t> Treckerfahrer dürfen das - 2019-01-26 19:00:00 </a:t>
                      </a:r>
                      <a:r>
                        <a:rPr lang="de-DE" sz="1000"/>
                        <a:t> 
 Flirten...? 🥰 Können wir!</a:t>
                      </a:r>
                      <a:endParaRPr lang="en-US" sz="1000"/>
                    </a:p>
                  </a:txBody>
                  <a:tcPr/>
                </a:tc>
                <a:tc>
                  <a:txBody>
                    <a:bodyPr/>
                    <a:lstStyle/>
                    <a:p>
                      <a:r>
                        <a:rPr lang="en-US" sz="1000"/>
                        <a:t>3229</a:t>
                      </a:r>
                    </a:p>
                  </a:txBody>
                  <a:tcPr/>
                </a:tc>
                <a:tc>
                  <a:txBody>
                    <a:bodyPr/>
                    <a:lstStyle/>
                    <a:p>
                      <a:r>
                        <a:rPr lang="en-US" sz="1000"/>
                        <a:t>1022</a:t>
                      </a:r>
                    </a:p>
                  </a:txBody>
                  <a:tcPr/>
                </a:tc>
                <a:tc>
                  <a:txBody>
                    <a:bodyPr/>
                    <a:lstStyle/>
                    <a:p>
                      <a:r>
                        <a:rPr lang="en-US" sz="1000"/>
                        <a:t>1678</a:t>
                      </a:r>
                    </a:p>
                  </a:txBody>
                  <a:tcPr/>
                </a:tc>
                <a:tc>
                  <a:txBody>
                    <a:bodyPr/>
                    <a:lstStyle/>
                    <a:p>
                      <a:r>
                        <a:rPr lang="en-US" sz="1000"/>
                        <a:t>5929</a:t>
                      </a:r>
                    </a:p>
                  </a:txBody>
                  <a:tcPr/>
                </a:tc>
                <a:tc>
                  <a:txBody>
                    <a:bodyPr/>
                    <a:lstStyle/>
                    <a:p>
                      <a:r>
                        <a:rPr lang="en-US" sz="1000"/>
                        <a:t>Video</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3542627526"/>
                  </a:ext>
                </a:extLst>
              </a:tr>
              <a:tr h="370840">
                <a:tc>
                  <a:txBody>
                    <a:bodyPr/>
                    <a:lstStyle/>
                    <a:p>
                      <a:r>
                        <a:rPr lang="de-DE" sz="1000" b="1"/>
                        <a:t> Treckerfahrer dürfen das - 2018-05-20 09:30:00 </a:t>
                      </a:r>
                      <a:r>
                        <a:rPr lang="de-DE" sz="1000"/>
                        <a:t> 
 Wie abgefahren ist das denn? Auf ungewöhnliche Art und Weise half ein Landwirt seinerzeit den Flutopfern im Osten - Ackerpflege auf ganz natürliche Art... Danke an Extra 3 🚜 Bitte Ton an!!! 🔊</a:t>
                      </a:r>
                      <a:endParaRPr lang="en-US" sz="1000"/>
                    </a:p>
                  </a:txBody>
                  <a:tcPr/>
                </a:tc>
                <a:tc>
                  <a:txBody>
                    <a:bodyPr/>
                    <a:lstStyle/>
                    <a:p>
                      <a:r>
                        <a:rPr lang="en-US" sz="1000"/>
                        <a:t>3100</a:t>
                      </a:r>
                    </a:p>
                  </a:txBody>
                  <a:tcPr/>
                </a:tc>
                <a:tc>
                  <a:txBody>
                    <a:bodyPr/>
                    <a:lstStyle/>
                    <a:p>
                      <a:r>
                        <a:rPr lang="en-US" sz="1000"/>
                        <a:t>211</a:t>
                      </a:r>
                    </a:p>
                  </a:txBody>
                  <a:tcPr/>
                </a:tc>
                <a:tc>
                  <a:txBody>
                    <a:bodyPr/>
                    <a:lstStyle/>
                    <a:p>
                      <a:r>
                        <a:rPr lang="en-US" sz="1000"/>
                        <a:t>80</a:t>
                      </a:r>
                    </a:p>
                  </a:txBody>
                  <a:tcPr/>
                </a:tc>
                <a:tc>
                  <a:txBody>
                    <a:bodyPr/>
                    <a:lstStyle/>
                    <a:p>
                      <a:r>
                        <a:rPr lang="en-US" sz="1000"/>
                        <a:t>3391</a:t>
                      </a:r>
                    </a:p>
                  </a:txBody>
                  <a:tcPr/>
                </a:tc>
                <a:tc>
                  <a:txBody>
                    <a:bodyPr/>
                    <a:lstStyle/>
                    <a:p>
                      <a:r>
                        <a:rPr lang="en-US" sz="1000"/>
                        <a:t>Video</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3862829223"/>
                  </a:ext>
                </a:extLst>
              </a:tr>
              <a:tr h="370840">
                <a:tc>
                  <a:txBody>
                    <a:bodyPr/>
                    <a:lstStyle/>
                    <a:p>
                      <a:r>
                        <a:rPr lang="de-DE" sz="1000" b="1"/>
                        <a:t> Treckerfahrer dürfen das - 2018-01-06 15:00:00 </a:t>
                      </a:r>
                      <a:r>
                        <a:rPr lang="de-DE" sz="1000"/>
                        <a:t> 
 Fußball- und Treckerfreunde, passt das zusammen? - Die Antwort am 10.1.18 um 21:00 Uhr im NDR Fernsehen!</a:t>
                      </a:r>
                      <a:endParaRPr lang="en-US" sz="1000"/>
                    </a:p>
                  </a:txBody>
                  <a:tcPr/>
                </a:tc>
                <a:tc>
                  <a:txBody>
                    <a:bodyPr/>
                    <a:lstStyle/>
                    <a:p>
                      <a:r>
                        <a:rPr lang="en-US" sz="1000"/>
                        <a:t>1114</a:t>
                      </a:r>
                    </a:p>
                  </a:txBody>
                  <a:tcPr/>
                </a:tc>
                <a:tc>
                  <a:txBody>
                    <a:bodyPr/>
                    <a:lstStyle/>
                    <a:p>
                      <a:r>
                        <a:rPr lang="en-US" sz="1000"/>
                        <a:t>782</a:t>
                      </a:r>
                    </a:p>
                  </a:txBody>
                  <a:tcPr/>
                </a:tc>
                <a:tc>
                  <a:txBody>
                    <a:bodyPr/>
                    <a:lstStyle/>
                    <a:p>
                      <a:r>
                        <a:rPr lang="en-US" sz="1000"/>
                        <a:t>1380</a:t>
                      </a:r>
                    </a:p>
                  </a:txBody>
                  <a:tcPr/>
                </a:tc>
                <a:tc>
                  <a:txBody>
                    <a:bodyPr/>
                    <a:lstStyle/>
                    <a:p>
                      <a:r>
                        <a:rPr lang="en-US" sz="1000"/>
                        <a:t>3276</a:t>
                      </a:r>
                    </a:p>
                  </a:txBody>
                  <a:tcPr/>
                </a:tc>
                <a:tc>
                  <a:txBody>
                    <a:bodyPr/>
                    <a:lstStyle/>
                    <a:p>
                      <a:r>
                        <a:rPr lang="en-US" sz="1000"/>
                        <a:t>Video</a:t>
                      </a:r>
                    </a:p>
                  </a:txBody>
                  <a:tcPr/>
                </a:tc>
                <a:tc>
                  <a:txBody>
                    <a:bodyPr/>
                    <a:lstStyle/>
                    <a:p>
                      <a:r>
                        <a:rPr lang="en-US" sz="1000"/>
                        <a:t>Yes</a:t>
                      </a:r>
                    </a:p>
                  </a:txBody>
                  <a:tcPr/>
                </a:tc>
                <a:tc>
                  <a:txBody>
                    <a:bodyPr/>
                    <a:lstStyle/>
                    <a:p>
                      <a:r>
                        <a:rPr lang="en-US" sz="1000"/>
                        <a:t>10.01.2018 23:00:00</a:t>
                      </a:r>
                    </a:p>
                  </a:txBody>
                  <a:tcPr/>
                </a:tc>
                <a:extLst>
                  <a:ext uri="{0D108BD9-81ED-4DB2-BD59-A6C34878D82A}">
                    <a16:rowId xmlns:a16="http://schemas.microsoft.com/office/drawing/2014/main" val="447252127"/>
                  </a:ext>
                </a:extLst>
              </a:tr>
              <a:tr h="370840">
                <a:tc>
                  <a:txBody>
                    <a:bodyPr/>
                    <a:lstStyle/>
                    <a:p>
                      <a:r>
                        <a:rPr lang="de-DE" sz="1000" b="1"/>
                        <a:t> Treckerfahrer dürfen das - 2018-12-28 19:00:01 </a:t>
                      </a:r>
                      <a:r>
                        <a:rPr lang="de-DE" sz="1000"/>
                        <a:t> 
 Ihr sprecht kein Deutz...? Unfassbar 😳 🚜💨 👨🏼‍🌾 Vielen Dank an Freddy&amp;Jakob</a:t>
                      </a:r>
                      <a:endParaRPr lang="en-US" sz="1000"/>
                    </a:p>
                  </a:txBody>
                  <a:tcPr/>
                </a:tc>
                <a:tc>
                  <a:txBody>
                    <a:bodyPr/>
                    <a:lstStyle/>
                    <a:p>
                      <a:r>
                        <a:rPr lang="en-US" sz="1000"/>
                        <a:t>976</a:t>
                      </a:r>
                    </a:p>
                  </a:txBody>
                  <a:tcPr/>
                </a:tc>
                <a:tc>
                  <a:txBody>
                    <a:bodyPr/>
                    <a:lstStyle/>
                    <a:p>
                      <a:r>
                        <a:rPr lang="en-US" sz="1000"/>
                        <a:t>787</a:t>
                      </a:r>
                    </a:p>
                  </a:txBody>
                  <a:tcPr/>
                </a:tc>
                <a:tc>
                  <a:txBody>
                    <a:bodyPr/>
                    <a:lstStyle/>
                    <a:p>
                      <a:r>
                        <a:rPr lang="en-US" sz="1000"/>
                        <a:t>442</a:t>
                      </a:r>
                    </a:p>
                  </a:txBody>
                  <a:tcPr/>
                </a:tc>
                <a:tc>
                  <a:txBody>
                    <a:bodyPr/>
                    <a:lstStyle/>
                    <a:p>
                      <a:r>
                        <a:rPr lang="en-US" sz="1000"/>
                        <a:t>2205</a:t>
                      </a:r>
                    </a:p>
                  </a:txBody>
                  <a:tcPr/>
                </a:tc>
                <a:tc>
                  <a:txBody>
                    <a:bodyPr/>
                    <a:lstStyle/>
                    <a:p>
                      <a:r>
                        <a:rPr lang="en-US" sz="1000"/>
                        <a:t>Video</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1114617685"/>
                  </a:ext>
                </a:extLst>
              </a:tr>
              <a:tr h="370840">
                <a:tc>
                  <a:txBody>
                    <a:bodyPr/>
                    <a:lstStyle/>
                    <a:p>
                      <a:r>
                        <a:rPr lang="de-DE" sz="1000" b="1"/>
                        <a:t> Treckerfahrer dürfen das - 2018-05-06 13:00:00 </a:t>
                      </a:r>
                      <a:r>
                        <a:rPr lang="de-DE" sz="1000"/>
                        <a:t> 
 Das kann doch nicht so schwer sein... Oder doch? Unser Satire-Magazin Extra 3 war vergangenen Mittwoch zu Gast in Negenborn und fand heraus, dass Unmut und Posse ganz eng miteinander verzahnt sind!</a:t>
                      </a:r>
                      <a:endParaRPr lang="en-US" sz="1000"/>
                    </a:p>
                  </a:txBody>
                  <a:tcPr/>
                </a:tc>
                <a:tc>
                  <a:txBody>
                    <a:bodyPr/>
                    <a:lstStyle/>
                    <a:p>
                      <a:r>
                        <a:rPr lang="en-US" sz="1000"/>
                        <a:t>779</a:t>
                      </a:r>
                    </a:p>
                  </a:txBody>
                  <a:tcPr/>
                </a:tc>
                <a:tc>
                  <a:txBody>
                    <a:bodyPr/>
                    <a:lstStyle/>
                    <a:p>
                      <a:r>
                        <a:rPr lang="en-US" sz="1000"/>
                        <a:t>1205</a:t>
                      </a:r>
                    </a:p>
                  </a:txBody>
                  <a:tcPr/>
                </a:tc>
                <a:tc>
                  <a:txBody>
                    <a:bodyPr/>
                    <a:lstStyle/>
                    <a:p>
                      <a:r>
                        <a:rPr lang="en-US" sz="1000"/>
                        <a:t>1195</a:t>
                      </a:r>
                    </a:p>
                  </a:txBody>
                  <a:tcPr/>
                </a:tc>
                <a:tc>
                  <a:txBody>
                    <a:bodyPr/>
                    <a:lstStyle/>
                    <a:p>
                      <a:r>
                        <a:rPr lang="en-US" sz="1000"/>
                        <a:t>3179</a:t>
                      </a:r>
                    </a:p>
                  </a:txBody>
                  <a:tcPr/>
                </a:tc>
                <a:tc>
                  <a:txBody>
                    <a:bodyPr/>
                    <a:lstStyle/>
                    <a:p>
                      <a:r>
                        <a:rPr lang="en-US" sz="1000"/>
                        <a:t>Video</a:t>
                      </a:r>
                    </a:p>
                  </a:txBody>
                  <a:tcPr/>
                </a:tc>
                <a:tc>
                  <a:txBody>
                    <a:bodyPr/>
                    <a:lstStyle/>
                    <a:p>
                      <a:r>
                        <a:rPr lang="en-US" sz="1000"/>
                        <a:t>Yes</a:t>
                      </a:r>
                    </a:p>
                  </a:txBody>
                  <a:tcPr/>
                </a:tc>
                <a:tc>
                  <a:txBody>
                    <a:bodyPr/>
                    <a:lstStyle/>
                    <a:p>
                      <a:r>
                        <a:rPr lang="en-US" sz="1000"/>
                        <a:t>21.09.2018 23:20:00</a:t>
                      </a:r>
                    </a:p>
                  </a:txBody>
                  <a:tcPr/>
                </a:tc>
                <a:extLst>
                  <a:ext uri="{0D108BD9-81ED-4DB2-BD59-A6C34878D82A}">
                    <a16:rowId xmlns:a16="http://schemas.microsoft.com/office/drawing/2014/main" val="2081095284"/>
                  </a:ext>
                </a:extLst>
              </a:tr>
            </a:tbl>
          </a:graphicData>
        </a:graphic>
      </p:graphicFrame>
      <p:sp>
        <p:nvSpPr>
          <p:cNvPr id="4" name="Text Placeholder 3">
            <a:extLst>
              <a:ext uri="{FF2B5EF4-FFF2-40B4-BE49-F238E27FC236}">
                <a16:creationId xmlns:a16="http://schemas.microsoft.com/office/drawing/2014/main" id="{CA3E850A-47B0-4678-B431-C969FACF081D}"/>
              </a:ext>
            </a:extLst>
          </p:cNvPr>
          <p:cNvSpPr>
            <a:spLocks noGrp="1"/>
          </p:cNvSpPr>
          <p:nvPr>
            <p:ph type="body" sz="quarter" idx="14"/>
          </p:nvPr>
        </p:nvSpPr>
        <p:spPr/>
        <p:txBody>
          <a:bodyPr/>
          <a:lstStyle/>
          <a:p>
            <a:r>
              <a:rPr lang="en-US"/>
              <a:t>01.01.2018 - 31.01.2019</a:t>
            </a:r>
          </a:p>
        </p:txBody>
      </p:sp>
    </p:spTree>
    <p:extLst>
      <p:ext uri="{BB962C8B-B14F-4D97-AF65-F5344CB8AC3E}">
        <p14:creationId xmlns:p14="http://schemas.microsoft.com/office/powerpoint/2010/main" val="93801493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771AB7-9B6C-47C4-A4E4-F76F4A5B4A0A}"/>
              </a:ext>
            </a:extLst>
          </p:cNvPr>
          <p:cNvSpPr>
            <a:spLocks noGrp="1"/>
          </p:cNvSpPr>
          <p:nvPr>
            <p:ph type="title"/>
          </p:nvPr>
        </p:nvSpPr>
        <p:spPr/>
        <p:txBody>
          <a:bodyPr/>
          <a:lstStyle/>
          <a:p>
            <a:r>
              <a:rPr lang="de-DE"/>
              <a:t>Facebook Eigene Posts - Links - Export | Treckerfahrer dürfen das - 1 of 2</a:t>
            </a:r>
            <a:endParaRPr lang="en-US"/>
          </a:p>
        </p:txBody>
      </p:sp>
      <p:graphicFrame>
        <p:nvGraphicFramePr>
          <p:cNvPr id="5" name="Table Placeholder 4">
            <a:extLst>
              <a:ext uri="{FF2B5EF4-FFF2-40B4-BE49-F238E27FC236}">
                <a16:creationId xmlns:a16="http://schemas.microsoft.com/office/drawing/2014/main" id="{8B8BF617-CB84-4286-AD0E-DA21BF172052}"/>
              </a:ext>
            </a:extLst>
          </p:cNvPr>
          <p:cNvGraphicFramePr>
            <a:graphicFrameLocks noGrp="1"/>
          </p:cNvGraphicFramePr>
          <p:nvPr>
            <p:ph type="tbl" sz="quarter" idx="13"/>
            <p:extLst>
              <p:ext uri="{D42A27DB-BD31-4B8C-83A1-F6EECF244321}">
                <p14:modId xmlns:p14="http://schemas.microsoft.com/office/powerpoint/2010/main" val="382034363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4099640827"/>
                    </a:ext>
                  </a:extLst>
                </a:gridCol>
                <a:gridCol w="822960">
                  <a:extLst>
                    <a:ext uri="{9D8B030D-6E8A-4147-A177-3AD203B41FA5}">
                      <a16:colId xmlns:a16="http://schemas.microsoft.com/office/drawing/2014/main" val="74934100"/>
                    </a:ext>
                  </a:extLst>
                </a:gridCol>
                <a:gridCol w="822960">
                  <a:extLst>
                    <a:ext uri="{9D8B030D-6E8A-4147-A177-3AD203B41FA5}">
                      <a16:colId xmlns:a16="http://schemas.microsoft.com/office/drawing/2014/main" val="89654732"/>
                    </a:ext>
                  </a:extLst>
                </a:gridCol>
                <a:gridCol w="822960">
                  <a:extLst>
                    <a:ext uri="{9D8B030D-6E8A-4147-A177-3AD203B41FA5}">
                      <a16:colId xmlns:a16="http://schemas.microsoft.com/office/drawing/2014/main" val="794064065"/>
                    </a:ext>
                  </a:extLst>
                </a:gridCol>
                <a:gridCol w="822960">
                  <a:extLst>
                    <a:ext uri="{9D8B030D-6E8A-4147-A177-3AD203B41FA5}">
                      <a16:colId xmlns:a16="http://schemas.microsoft.com/office/drawing/2014/main" val="3942153826"/>
                    </a:ext>
                  </a:extLst>
                </a:gridCol>
                <a:gridCol w="822960">
                  <a:extLst>
                    <a:ext uri="{9D8B030D-6E8A-4147-A177-3AD203B41FA5}">
                      <a16:colId xmlns:a16="http://schemas.microsoft.com/office/drawing/2014/main" val="47511277"/>
                    </a:ext>
                  </a:extLst>
                </a:gridCol>
                <a:gridCol w="822960">
                  <a:extLst>
                    <a:ext uri="{9D8B030D-6E8A-4147-A177-3AD203B41FA5}">
                      <a16:colId xmlns:a16="http://schemas.microsoft.com/office/drawing/2014/main" val="4174341842"/>
                    </a:ext>
                  </a:extLst>
                </a:gridCol>
                <a:gridCol w="822960">
                  <a:extLst>
                    <a:ext uri="{9D8B030D-6E8A-4147-A177-3AD203B41FA5}">
                      <a16:colId xmlns:a16="http://schemas.microsoft.com/office/drawing/2014/main" val="783695483"/>
                    </a:ext>
                  </a:extLst>
                </a:gridCol>
                <a:gridCol w="822960">
                  <a:extLst>
                    <a:ext uri="{9D8B030D-6E8A-4147-A177-3AD203B41FA5}">
                      <a16:colId xmlns:a16="http://schemas.microsoft.com/office/drawing/2014/main" val="28113500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Linkklickrate (netto)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Linkklicks (netto)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Potenzielle Reichweite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Aktive Nutzer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Aktive Nutzer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137513536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Treckerfahrer dürfen das - 2018-02-01 13:36:53 </a:t>
                      </a:r>
                      <a:r>
                        <a:rPr kumimoji="0" lang="de-DE" sz="1000" b="0" i="0" u="none" strike="noStrike" kern="1200" cap="none" spc="0" normalizeH="0" baseline="0" noProof="0">
                          <a:ln>
                            <a:noFill/>
                          </a:ln>
                          <a:solidFill>
                            <a:prstClr val="black"/>
                          </a:solidFill>
                          <a:effectLst/>
                          <a:uLnTx/>
                          <a:uFillTx/>
                          <a:latin typeface="+mn-lt"/>
                          <a:ea typeface="+mn-ea"/>
                          <a:cs typeface="+mn-cs"/>
                        </a:rPr>
                        <a:t> 
 Moin, Treckerfahrer! Wir suchen Infos zu diesem wilden Gefährt. Weiß einer von Euch mehr darüber?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30007912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Treckerfahrer dürfen das - 2018-10-27 08:44:33 </a:t>
                      </a:r>
                      <a:r>
                        <a:rPr kumimoji="0" lang="de-DE" sz="1000" b="0" i="0" u="none" strike="noStrike" kern="1200" cap="none" spc="0" normalizeH="0" baseline="0" noProof="0">
                          <a:ln>
                            <a:noFill/>
                          </a:ln>
                          <a:solidFill>
                            <a:prstClr val="black"/>
                          </a:solidFill>
                          <a:effectLst/>
                          <a:uLnTx/>
                          <a:uFillTx/>
                          <a:latin typeface="+mn-lt"/>
                          <a:ea typeface="+mn-ea"/>
                          <a:cs typeface="+mn-cs"/>
                        </a:rPr>
                        <a:t> 
 Immer diese neuen EU-Verordnungen...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8211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60575225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Treckerfahrer dürfen das - 2018-09-26 22:14:33 </a:t>
                      </a:r>
                      <a:r>
                        <a:rPr kumimoji="0" lang="de-DE" sz="1000" b="0" i="0" u="none" strike="noStrike" kern="1200" cap="none" spc="0" normalizeH="0" baseline="0" noProof="0">
                          <a:ln>
                            <a:noFill/>
                          </a:ln>
                          <a:solidFill>
                            <a:prstClr val="black"/>
                          </a:solidFill>
                          <a:effectLst/>
                          <a:uLnTx/>
                          <a:uFillTx/>
                          <a:latin typeface="+mn-lt"/>
                          <a:ea typeface="+mn-ea"/>
                          <a:cs typeface="+mn-cs"/>
                        </a:rPr>
                        <a:t> 
 Sendung verpasst? Macht nix: wir haben da mal was vorbereitet! 📺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16555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760389651"/>
                  </a:ext>
                </a:extLst>
              </a:tr>
            </a:tbl>
          </a:graphicData>
        </a:graphic>
      </p:graphicFrame>
      <p:sp>
        <p:nvSpPr>
          <p:cNvPr id="4" name="Text Placeholder 3">
            <a:extLst>
              <a:ext uri="{FF2B5EF4-FFF2-40B4-BE49-F238E27FC236}">
                <a16:creationId xmlns:a16="http://schemas.microsoft.com/office/drawing/2014/main" id="{B321886C-0C60-4434-B894-570B2FDF7601}"/>
              </a:ext>
            </a:extLst>
          </p:cNvPr>
          <p:cNvSpPr>
            <a:spLocks noGrp="1"/>
          </p:cNvSpPr>
          <p:nvPr>
            <p:ph type="body" sz="quarter" idx="14"/>
          </p:nvPr>
        </p:nvSpPr>
        <p:spPr/>
        <p:txBody>
          <a:bodyPr/>
          <a:lstStyle/>
          <a:p>
            <a:r>
              <a:rPr lang="en-US"/>
              <a:t>01.01.2018 - 31.01.2019</a:t>
            </a:r>
          </a:p>
        </p:txBody>
      </p:sp>
    </p:spTree>
    <p:extLst>
      <p:ext uri="{BB962C8B-B14F-4D97-AF65-F5344CB8AC3E}">
        <p14:creationId xmlns:p14="http://schemas.microsoft.com/office/powerpoint/2010/main" val="189645672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32C052-7044-4CA1-A01F-FFE1ABD75A7A}"/>
              </a:ext>
            </a:extLst>
          </p:cNvPr>
          <p:cNvSpPr>
            <a:spLocks noGrp="1"/>
          </p:cNvSpPr>
          <p:nvPr>
            <p:ph type="title"/>
          </p:nvPr>
        </p:nvSpPr>
        <p:spPr/>
        <p:txBody>
          <a:bodyPr/>
          <a:lstStyle/>
          <a:p>
            <a:r>
              <a:rPr lang="de-DE"/>
              <a:t>Facebook Eigene Posts - Links - Export | Treckerfahrer dürfen das - 2 of 2</a:t>
            </a:r>
            <a:endParaRPr lang="en-US"/>
          </a:p>
        </p:txBody>
      </p:sp>
      <p:graphicFrame>
        <p:nvGraphicFramePr>
          <p:cNvPr id="5" name="Table Placeholder 4">
            <a:extLst>
              <a:ext uri="{FF2B5EF4-FFF2-40B4-BE49-F238E27FC236}">
                <a16:creationId xmlns:a16="http://schemas.microsoft.com/office/drawing/2014/main" id="{5E72CB00-D0FD-428C-8EF4-3EFE51E981F9}"/>
              </a:ext>
            </a:extLst>
          </p:cNvPr>
          <p:cNvGraphicFramePr>
            <a:graphicFrameLocks noGrp="1"/>
          </p:cNvGraphicFramePr>
          <p:nvPr>
            <p:ph type="tbl" sz="quarter" idx="13"/>
            <p:extLst>
              <p:ext uri="{D42A27DB-BD31-4B8C-83A1-F6EECF244321}">
                <p14:modId xmlns:p14="http://schemas.microsoft.com/office/powerpoint/2010/main" val="410206269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702587398"/>
                    </a:ext>
                  </a:extLst>
                </a:gridCol>
                <a:gridCol w="822960">
                  <a:extLst>
                    <a:ext uri="{9D8B030D-6E8A-4147-A177-3AD203B41FA5}">
                      <a16:colId xmlns:a16="http://schemas.microsoft.com/office/drawing/2014/main" val="1041013408"/>
                    </a:ext>
                  </a:extLst>
                </a:gridCol>
                <a:gridCol w="822960">
                  <a:extLst>
                    <a:ext uri="{9D8B030D-6E8A-4147-A177-3AD203B41FA5}">
                      <a16:colId xmlns:a16="http://schemas.microsoft.com/office/drawing/2014/main" val="3552937960"/>
                    </a:ext>
                  </a:extLst>
                </a:gridCol>
                <a:gridCol w="822960">
                  <a:extLst>
                    <a:ext uri="{9D8B030D-6E8A-4147-A177-3AD203B41FA5}">
                      <a16:colId xmlns:a16="http://schemas.microsoft.com/office/drawing/2014/main" val="116914822"/>
                    </a:ext>
                  </a:extLst>
                </a:gridCol>
                <a:gridCol w="822960">
                  <a:extLst>
                    <a:ext uri="{9D8B030D-6E8A-4147-A177-3AD203B41FA5}">
                      <a16:colId xmlns:a16="http://schemas.microsoft.com/office/drawing/2014/main" val="2685603565"/>
                    </a:ext>
                  </a:extLst>
                </a:gridCol>
                <a:gridCol w="822960">
                  <a:extLst>
                    <a:ext uri="{9D8B030D-6E8A-4147-A177-3AD203B41FA5}">
                      <a16:colId xmlns:a16="http://schemas.microsoft.com/office/drawing/2014/main" val="1908211319"/>
                    </a:ext>
                  </a:extLst>
                </a:gridCol>
                <a:gridCol w="822960">
                  <a:extLst>
                    <a:ext uri="{9D8B030D-6E8A-4147-A177-3AD203B41FA5}">
                      <a16:colId xmlns:a16="http://schemas.microsoft.com/office/drawing/2014/main" val="3581483693"/>
                    </a:ext>
                  </a:extLst>
                </a:gridCol>
                <a:gridCol w="822960">
                  <a:extLst>
                    <a:ext uri="{9D8B030D-6E8A-4147-A177-3AD203B41FA5}">
                      <a16:colId xmlns:a16="http://schemas.microsoft.com/office/drawing/2014/main" val="1783833320"/>
                    </a:ext>
                  </a:extLst>
                </a:gridCol>
                <a:gridCol w="822960">
                  <a:extLst>
                    <a:ext uri="{9D8B030D-6E8A-4147-A177-3AD203B41FA5}">
                      <a16:colId xmlns:a16="http://schemas.microsoft.com/office/drawing/2014/main" val="237853954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Linkklickrate (netto)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Linkklicks (netto)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Potenzielle Reichweite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Aktive Nutzer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Aktive Nutzer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123119163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Treckerfahrer dürfen das - 2018-04-10 09:56:58 </a:t>
                      </a:r>
                      <a:r>
                        <a:rPr kumimoji="0" lang="de-DE" sz="1000" b="0" i="0" u="none" strike="noStrike" kern="1200" cap="none" spc="0" normalizeH="0" baseline="0" noProof="0">
                          <a:ln>
                            <a:noFill/>
                          </a:ln>
                          <a:solidFill>
                            <a:prstClr val="black"/>
                          </a:solidFill>
                          <a:effectLst/>
                          <a:uLnTx/>
                          <a:uFillTx/>
                          <a:latin typeface="+mn-lt"/>
                          <a:ea typeface="+mn-ea"/>
                          <a:cs typeface="+mn-cs"/>
                        </a:rPr>
                        <a:t> 
 Sendung verpasst gestern? Hier unser Mitschnitt: Sven Tietzer war gestern nachmittag zu Gast in Faßberg (Lüneburger Heide) bei den Treckerfreunden "Heidschnucke" und stellte einmal mehr sein Geschick unter Beweis! Schaut mal hinein!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92431656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Treckerfahrer dürfen das - 2018-10-25 10:03:29 </a:t>
                      </a:r>
                      <a:r>
                        <a:rPr kumimoji="0" lang="de-DE" sz="1000" b="0" i="0" u="none" strike="noStrike" kern="1200" cap="none" spc="0" normalizeH="0" baseline="0" noProof="0">
                          <a:ln>
                            <a:noFill/>
                          </a:ln>
                          <a:solidFill>
                            <a:prstClr val="black"/>
                          </a:solidFill>
                          <a:effectLst/>
                          <a:uLnTx/>
                          <a:uFillTx/>
                          <a:latin typeface="+mn-lt"/>
                          <a:ea typeface="+mn-ea"/>
                          <a:cs typeface="+mn-cs"/>
                        </a:rPr>
                        <a:t> 
 Leute: hier unsere gestrige Sendung! Lasst uns gern wissen, wie sie Euch gefallen hat!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17371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147066533"/>
                  </a:ext>
                </a:extLst>
              </a:tr>
            </a:tbl>
          </a:graphicData>
        </a:graphic>
      </p:graphicFrame>
      <p:sp>
        <p:nvSpPr>
          <p:cNvPr id="4" name="Text Placeholder 3">
            <a:extLst>
              <a:ext uri="{FF2B5EF4-FFF2-40B4-BE49-F238E27FC236}">
                <a16:creationId xmlns:a16="http://schemas.microsoft.com/office/drawing/2014/main" id="{E3020F75-7489-43B0-8E93-4E8860883AC9}"/>
              </a:ext>
            </a:extLst>
          </p:cNvPr>
          <p:cNvSpPr>
            <a:spLocks noGrp="1"/>
          </p:cNvSpPr>
          <p:nvPr>
            <p:ph type="body" sz="quarter" idx="14"/>
          </p:nvPr>
        </p:nvSpPr>
        <p:spPr/>
        <p:txBody>
          <a:bodyPr/>
          <a:lstStyle/>
          <a:p>
            <a:r>
              <a:rPr lang="en-US"/>
              <a:t>01.01.2018 - 31.01.2019</a:t>
            </a:r>
          </a:p>
        </p:txBody>
      </p:sp>
    </p:spTree>
    <p:extLst>
      <p:ext uri="{BB962C8B-B14F-4D97-AF65-F5344CB8AC3E}">
        <p14:creationId xmlns:p14="http://schemas.microsoft.com/office/powerpoint/2010/main" val="208391102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2BD547-E2DD-4900-B5AA-0F7F3CCED6C4}"/>
              </a:ext>
            </a:extLst>
          </p:cNvPr>
          <p:cNvSpPr>
            <a:spLocks noGrp="1"/>
          </p:cNvSpPr>
          <p:nvPr>
            <p:ph type="title"/>
          </p:nvPr>
        </p:nvSpPr>
        <p:spPr/>
        <p:txBody>
          <a:bodyPr/>
          <a:lstStyle/>
          <a:p>
            <a:r>
              <a:rPr lang="de-DE"/>
              <a:t>Facebook Eigene Posts - Videostartrate - Export | Treckerfahrer dürfen das</a:t>
            </a:r>
            <a:endParaRPr lang="en-US"/>
          </a:p>
        </p:txBody>
      </p:sp>
      <p:graphicFrame>
        <p:nvGraphicFramePr>
          <p:cNvPr id="5" name="Table Placeholder 4">
            <a:extLst>
              <a:ext uri="{FF2B5EF4-FFF2-40B4-BE49-F238E27FC236}">
                <a16:creationId xmlns:a16="http://schemas.microsoft.com/office/drawing/2014/main" id="{7A444B8D-4DFD-444B-A2B9-0F7DE2FB8897}"/>
              </a:ext>
            </a:extLst>
          </p:cNvPr>
          <p:cNvGraphicFramePr>
            <a:graphicFrameLocks noGrp="1"/>
          </p:cNvGraphicFramePr>
          <p:nvPr>
            <p:ph type="tbl" sz="quarter" idx="13"/>
            <p:extLst>
              <p:ext uri="{D42A27DB-BD31-4B8C-83A1-F6EECF244321}">
                <p14:modId xmlns:p14="http://schemas.microsoft.com/office/powerpoint/2010/main" val="205484600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930857961"/>
                    </a:ext>
                  </a:extLst>
                </a:gridCol>
                <a:gridCol w="822960">
                  <a:extLst>
                    <a:ext uri="{9D8B030D-6E8A-4147-A177-3AD203B41FA5}">
                      <a16:colId xmlns:a16="http://schemas.microsoft.com/office/drawing/2014/main" val="365253991"/>
                    </a:ext>
                  </a:extLst>
                </a:gridCol>
                <a:gridCol w="822960">
                  <a:extLst>
                    <a:ext uri="{9D8B030D-6E8A-4147-A177-3AD203B41FA5}">
                      <a16:colId xmlns:a16="http://schemas.microsoft.com/office/drawing/2014/main" val="2449912350"/>
                    </a:ext>
                  </a:extLst>
                </a:gridCol>
                <a:gridCol w="822960">
                  <a:extLst>
                    <a:ext uri="{9D8B030D-6E8A-4147-A177-3AD203B41FA5}">
                      <a16:colId xmlns:a16="http://schemas.microsoft.com/office/drawing/2014/main" val="3662581724"/>
                    </a:ext>
                  </a:extLst>
                </a:gridCol>
                <a:gridCol w="822960">
                  <a:extLst>
                    <a:ext uri="{9D8B030D-6E8A-4147-A177-3AD203B41FA5}">
                      <a16:colId xmlns:a16="http://schemas.microsoft.com/office/drawing/2014/main" val="1589624492"/>
                    </a:ext>
                  </a:extLst>
                </a:gridCol>
                <a:gridCol w="822960">
                  <a:extLst>
                    <a:ext uri="{9D8B030D-6E8A-4147-A177-3AD203B41FA5}">
                      <a16:colId xmlns:a16="http://schemas.microsoft.com/office/drawing/2014/main" val="242442396"/>
                    </a:ext>
                  </a:extLst>
                </a:gridCol>
                <a:gridCol w="822960">
                  <a:extLst>
                    <a:ext uri="{9D8B030D-6E8A-4147-A177-3AD203B41FA5}">
                      <a16:colId xmlns:a16="http://schemas.microsoft.com/office/drawing/2014/main" val="3126443664"/>
                    </a:ext>
                  </a:extLst>
                </a:gridCol>
              </a:tblGrid>
              <a:tr h="370840">
                <a:tc>
                  <a:txBody>
                    <a:bodyPr/>
                    <a:lstStyle/>
                    <a:p>
                      <a:r>
                        <a:rPr lang="en-US" sz="1000"/>
                        <a:t>Post</a:t>
                      </a:r>
                    </a:p>
                  </a:txBody>
                  <a:tcPr/>
                </a:tc>
                <a:tc>
                  <a:txBody>
                    <a:bodyPr/>
                    <a:lstStyle/>
                    <a:p>
                      <a:r>
                        <a:rPr lang="en-US" sz="1000"/>
                        <a:t>Videostartrate (10 Sek.)</a:t>
                      </a:r>
                    </a:p>
                  </a:txBody>
                  <a:tcPr/>
                </a:tc>
                <a:tc>
                  <a:txBody>
                    <a:bodyPr/>
                    <a:lstStyle/>
                    <a:p>
                      <a:r>
                        <a:rPr lang="en-US" sz="1000"/>
                        <a:t>Videostartrate (3 Sek.)</a:t>
                      </a:r>
                    </a:p>
                  </a:txBody>
                  <a:tcPr/>
                </a:tc>
                <a:tc>
                  <a:txBody>
                    <a:bodyPr/>
                    <a:lstStyle/>
                    <a:p>
                      <a:r>
                        <a:rPr lang="en-US" sz="1000"/>
                        <a:t>Videostarts (10 Sek.)</a:t>
                      </a:r>
                    </a:p>
                  </a:txBody>
                  <a:tcPr/>
                </a:tc>
                <a:tc>
                  <a:txBody>
                    <a:bodyPr/>
                    <a:lstStyle/>
                    <a:p>
                      <a:r>
                        <a:rPr lang="en-US" sz="1000"/>
                        <a:t>Potenzielle Reichweite</a:t>
                      </a:r>
                    </a:p>
                  </a:txBody>
                  <a:tcPr/>
                </a:tc>
                <a:tc>
                  <a:txBody>
                    <a:bodyPr/>
                    <a:lstStyle/>
                    <a:p>
                      <a:r>
                        <a:rPr lang="en-US" sz="1000"/>
                        <a:t>Expired?</a:t>
                      </a:r>
                    </a:p>
                  </a:txBody>
                  <a:tcPr/>
                </a:tc>
                <a:tc>
                  <a:txBody>
                    <a:bodyPr/>
                    <a:lstStyle/>
                    <a:p>
                      <a:r>
                        <a:rPr lang="en-US" sz="1000"/>
                        <a:t>Expire Time</a:t>
                      </a:r>
                    </a:p>
                  </a:txBody>
                  <a:tcPr/>
                </a:tc>
                <a:extLst>
                  <a:ext uri="{0D108BD9-81ED-4DB2-BD59-A6C34878D82A}">
                    <a16:rowId xmlns:a16="http://schemas.microsoft.com/office/drawing/2014/main" val="3551396225"/>
                  </a:ext>
                </a:extLst>
              </a:tr>
              <a:tr h="370840">
                <a:tc>
                  <a:txBody>
                    <a:bodyPr/>
                    <a:lstStyle/>
                    <a:p>
                      <a:r>
                        <a:rPr lang="de-DE" sz="1000" b="1"/>
                        <a:t> Treckerfahrer dürfen das - 2018-01-05 11:19:03 </a:t>
                      </a:r>
                      <a:r>
                        <a:rPr lang="de-DE" sz="1000"/>
                        <a:t> 
 Am 10.01. starten wir wieder! Um 21:00 Uhr im NDR-Fernsehen! Teckerfahrer dürfen das!</a:t>
                      </a:r>
                      <a:endParaRPr lang="en-US" sz="1000"/>
                    </a:p>
                  </a:txBody>
                  <a:tcPr/>
                </a:tc>
                <a:tc>
                  <a:txBody>
                    <a:bodyPr/>
                    <a:lstStyle/>
                    <a:p>
                      <a:r>
                        <a:rPr lang="en-US" sz="1000"/>
                        <a:t>541.61 %</a:t>
                      </a:r>
                    </a:p>
                  </a:txBody>
                  <a:tcPr/>
                </a:tc>
                <a:tc>
                  <a:txBody>
                    <a:bodyPr/>
                    <a:lstStyle/>
                    <a:p>
                      <a:r>
                        <a:rPr lang="en-US" sz="1000"/>
                        <a:t>839.24 %</a:t>
                      </a:r>
                    </a:p>
                  </a:txBody>
                  <a:tcPr/>
                </a:tc>
                <a:tc>
                  <a:txBody>
                    <a:bodyPr/>
                    <a:lstStyle/>
                    <a:p>
                      <a:r>
                        <a:rPr lang="en-US" sz="1000"/>
                        <a:t>8792</a:t>
                      </a:r>
                    </a:p>
                  </a:txBody>
                  <a:tcPr/>
                </a:tc>
                <a:tc>
                  <a:txBody>
                    <a:bodyPr/>
                    <a:lstStyle/>
                    <a:p>
                      <a:r>
                        <a:rPr lang="en-US" sz="1000"/>
                        <a:t>1394</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401039005"/>
                  </a:ext>
                </a:extLst>
              </a:tr>
              <a:tr h="370840">
                <a:tc>
                  <a:txBody>
                    <a:bodyPr/>
                    <a:lstStyle/>
                    <a:p>
                      <a:r>
                        <a:rPr lang="de-DE" sz="1000" b="1"/>
                        <a:t> Treckerfahrer dürfen das - 2018-05-03 15:00:00 </a:t>
                      </a:r>
                      <a:r>
                        <a:rPr lang="de-DE" sz="1000"/>
                        <a:t> 
 Alles neu macht der Mai. Muss aber nicht, auch aus Alt kann man neu machen, wenn man weiß wie....</a:t>
                      </a:r>
                      <a:endParaRPr lang="en-US" sz="1000"/>
                    </a:p>
                  </a:txBody>
                  <a:tcPr/>
                </a:tc>
                <a:tc>
                  <a:txBody>
                    <a:bodyPr/>
                    <a:lstStyle/>
                    <a:p>
                      <a:r>
                        <a:rPr lang="en-US" sz="1000"/>
                        <a:t>139.21 %</a:t>
                      </a:r>
                    </a:p>
                  </a:txBody>
                  <a:tcPr/>
                </a:tc>
                <a:tc>
                  <a:txBody>
                    <a:bodyPr/>
                    <a:lstStyle/>
                    <a:p>
                      <a:r>
                        <a:rPr lang="en-US" sz="1000"/>
                        <a:t>164.77 %</a:t>
                      </a:r>
                    </a:p>
                  </a:txBody>
                  <a:tcPr/>
                </a:tc>
                <a:tc>
                  <a:txBody>
                    <a:bodyPr/>
                    <a:lstStyle/>
                    <a:p>
                      <a:r>
                        <a:rPr lang="en-US" sz="1000"/>
                        <a:t>268789</a:t>
                      </a:r>
                    </a:p>
                  </a:txBody>
                  <a:tcPr/>
                </a:tc>
                <a:tc>
                  <a:txBody>
                    <a:bodyPr/>
                    <a:lstStyle/>
                    <a:p>
                      <a:r>
                        <a:rPr lang="en-US" sz="1000"/>
                        <a:t>193086</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2756422932"/>
                  </a:ext>
                </a:extLst>
              </a:tr>
              <a:tr h="370840">
                <a:tc>
                  <a:txBody>
                    <a:bodyPr/>
                    <a:lstStyle/>
                    <a:p>
                      <a:r>
                        <a:rPr lang="de-DE" sz="1000" b="1"/>
                        <a:t> Treckerfahrer dürfen das - 2018-09-22 17:00:02 </a:t>
                      </a:r>
                      <a:r>
                        <a:rPr lang="de-DE" sz="1000"/>
                        <a:t> 
 Das ist ja spooky! Wo steckt Sven Tietzer, und was hat es wohl mit diesem Mäher auf sich...? 🚜 💣💨</a:t>
                      </a:r>
                      <a:endParaRPr lang="en-US" sz="1000"/>
                    </a:p>
                  </a:txBody>
                  <a:tcPr/>
                </a:tc>
                <a:tc>
                  <a:txBody>
                    <a:bodyPr/>
                    <a:lstStyle/>
                    <a:p>
                      <a:r>
                        <a:rPr lang="en-US" sz="1000"/>
                        <a:t>121.66 %</a:t>
                      </a:r>
                    </a:p>
                  </a:txBody>
                  <a:tcPr/>
                </a:tc>
                <a:tc>
                  <a:txBody>
                    <a:bodyPr/>
                    <a:lstStyle/>
                    <a:p>
                      <a:r>
                        <a:rPr lang="en-US" sz="1000"/>
                        <a:t>142.84 %</a:t>
                      </a:r>
                    </a:p>
                  </a:txBody>
                  <a:tcPr/>
                </a:tc>
                <a:tc>
                  <a:txBody>
                    <a:bodyPr/>
                    <a:lstStyle/>
                    <a:p>
                      <a:r>
                        <a:rPr lang="en-US" sz="1000"/>
                        <a:t>122215</a:t>
                      </a:r>
                    </a:p>
                  </a:txBody>
                  <a:tcPr/>
                </a:tc>
                <a:tc>
                  <a:txBody>
                    <a:bodyPr/>
                    <a:lstStyle/>
                    <a:p>
                      <a:r>
                        <a:rPr lang="en-US" sz="1000"/>
                        <a:t>93631</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4267952777"/>
                  </a:ext>
                </a:extLst>
              </a:tr>
              <a:tr h="370840">
                <a:tc>
                  <a:txBody>
                    <a:bodyPr/>
                    <a:lstStyle/>
                    <a:p>
                      <a:r>
                        <a:rPr lang="de-DE" sz="1000" b="1"/>
                        <a:t> Treckerfahrer dürfen das - 2018-02-17 15:00:00 </a:t>
                      </a:r>
                      <a:r>
                        <a:rPr lang="de-DE" sz="1000"/>
                        <a:t> 
 Schlepper, die Multifunktionsmaschinen der Welt, klar das der Winter bei Treckerfahrern kommen kann.</a:t>
                      </a:r>
                      <a:endParaRPr lang="en-US" sz="1000"/>
                    </a:p>
                  </a:txBody>
                  <a:tcPr/>
                </a:tc>
                <a:tc>
                  <a:txBody>
                    <a:bodyPr/>
                    <a:lstStyle/>
                    <a:p>
                      <a:r>
                        <a:rPr lang="en-US" sz="1000"/>
                        <a:t>104.04 %</a:t>
                      </a:r>
                    </a:p>
                  </a:txBody>
                  <a:tcPr/>
                </a:tc>
                <a:tc>
                  <a:txBody>
                    <a:bodyPr/>
                    <a:lstStyle/>
                    <a:p>
                      <a:r>
                        <a:rPr lang="en-US" sz="1000"/>
                        <a:t>119.46 %</a:t>
                      </a:r>
                    </a:p>
                  </a:txBody>
                  <a:tcPr/>
                </a:tc>
                <a:tc>
                  <a:txBody>
                    <a:bodyPr/>
                    <a:lstStyle/>
                    <a:p>
                      <a:r>
                        <a:rPr lang="en-US" sz="1000"/>
                        <a:t>65352</a:t>
                      </a:r>
                    </a:p>
                  </a:txBody>
                  <a:tcPr/>
                </a:tc>
                <a:tc>
                  <a:txBody>
                    <a:bodyPr/>
                    <a:lstStyle/>
                    <a:p>
                      <a:r>
                        <a:rPr lang="en-US" sz="1000"/>
                        <a:t>61809</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3436874581"/>
                  </a:ext>
                </a:extLst>
              </a:tr>
              <a:tr h="370840">
                <a:tc>
                  <a:txBody>
                    <a:bodyPr/>
                    <a:lstStyle/>
                    <a:p>
                      <a:r>
                        <a:rPr lang="de-DE" sz="1000" b="1"/>
                        <a:t> Treckerfahrer dürfen das - 2018-02-14 15:00:00 </a:t>
                      </a:r>
                      <a:r>
                        <a:rPr lang="de-DE" sz="1000"/>
                        <a:t> 
 Ohne ihn wird's schwieriger, aber was ist, wenn er nichts mehr wuppt? Dr. Trecker weiß Rat.</a:t>
                      </a:r>
                      <a:endParaRPr lang="en-US" sz="1000"/>
                    </a:p>
                  </a:txBody>
                  <a:tcPr/>
                </a:tc>
                <a:tc>
                  <a:txBody>
                    <a:bodyPr/>
                    <a:lstStyle/>
                    <a:p>
                      <a:r>
                        <a:rPr lang="en-US" sz="1000"/>
                        <a:t>93.55 %</a:t>
                      </a:r>
                    </a:p>
                  </a:txBody>
                  <a:tcPr/>
                </a:tc>
                <a:tc>
                  <a:txBody>
                    <a:bodyPr/>
                    <a:lstStyle/>
                    <a:p>
                      <a:r>
                        <a:rPr lang="en-US" sz="1000"/>
                        <a:t>120.44 %</a:t>
                      </a:r>
                    </a:p>
                  </a:txBody>
                  <a:tcPr/>
                </a:tc>
                <a:tc>
                  <a:txBody>
                    <a:bodyPr/>
                    <a:lstStyle/>
                    <a:p>
                      <a:r>
                        <a:rPr lang="en-US" sz="1000"/>
                        <a:t>80517</a:t>
                      </a:r>
                    </a:p>
                  </a:txBody>
                  <a:tcPr/>
                </a:tc>
                <a:tc>
                  <a:txBody>
                    <a:bodyPr/>
                    <a:lstStyle/>
                    <a:p>
                      <a:r>
                        <a:rPr lang="en-US" sz="1000"/>
                        <a:t>78635</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4055112215"/>
                  </a:ext>
                </a:extLst>
              </a:tr>
            </a:tbl>
          </a:graphicData>
        </a:graphic>
      </p:graphicFrame>
      <p:sp>
        <p:nvSpPr>
          <p:cNvPr id="4" name="Text Placeholder 3">
            <a:extLst>
              <a:ext uri="{FF2B5EF4-FFF2-40B4-BE49-F238E27FC236}">
                <a16:creationId xmlns:a16="http://schemas.microsoft.com/office/drawing/2014/main" id="{BDCA8FF8-64E7-4C4D-BE3A-62CE76E833AF}"/>
              </a:ext>
            </a:extLst>
          </p:cNvPr>
          <p:cNvSpPr>
            <a:spLocks noGrp="1"/>
          </p:cNvSpPr>
          <p:nvPr>
            <p:ph type="body" sz="quarter" idx="14"/>
          </p:nvPr>
        </p:nvSpPr>
        <p:spPr/>
        <p:txBody>
          <a:bodyPr/>
          <a:lstStyle/>
          <a:p>
            <a:r>
              <a:rPr lang="en-US"/>
              <a:t>01.01.2018 - 31.01.2019</a:t>
            </a:r>
          </a:p>
        </p:txBody>
      </p:sp>
    </p:spTree>
    <p:extLst>
      <p:ext uri="{BB962C8B-B14F-4D97-AF65-F5344CB8AC3E}">
        <p14:creationId xmlns:p14="http://schemas.microsoft.com/office/powerpoint/2010/main" val="96993419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24BEC1-2230-40B5-A5D1-0D58B6FE37F9}"/>
              </a:ext>
            </a:extLst>
          </p:cNvPr>
          <p:cNvSpPr>
            <a:spLocks noGrp="1"/>
          </p:cNvSpPr>
          <p:nvPr>
            <p:ph type="title"/>
          </p:nvPr>
        </p:nvSpPr>
        <p:spPr/>
        <p:txBody>
          <a:bodyPr/>
          <a:lstStyle/>
          <a:p>
            <a:r>
              <a:rPr lang="de-DE"/>
              <a:t>Facebook Eigene Posts - Videostartrate - Flop - Export | Treckerfahrer dürfen das</a:t>
            </a:r>
            <a:endParaRPr lang="en-US"/>
          </a:p>
        </p:txBody>
      </p:sp>
      <p:graphicFrame>
        <p:nvGraphicFramePr>
          <p:cNvPr id="5" name="Table Placeholder 4">
            <a:extLst>
              <a:ext uri="{FF2B5EF4-FFF2-40B4-BE49-F238E27FC236}">
                <a16:creationId xmlns:a16="http://schemas.microsoft.com/office/drawing/2014/main" id="{4D5CDAA7-8FDD-49F4-8380-CDAA2B6172CC}"/>
              </a:ext>
            </a:extLst>
          </p:cNvPr>
          <p:cNvGraphicFramePr>
            <a:graphicFrameLocks noGrp="1"/>
          </p:cNvGraphicFramePr>
          <p:nvPr>
            <p:ph type="tbl" sz="quarter" idx="13"/>
            <p:extLst>
              <p:ext uri="{D42A27DB-BD31-4B8C-83A1-F6EECF244321}">
                <p14:modId xmlns:p14="http://schemas.microsoft.com/office/powerpoint/2010/main" val="168718356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250557516"/>
                    </a:ext>
                  </a:extLst>
                </a:gridCol>
                <a:gridCol w="822960">
                  <a:extLst>
                    <a:ext uri="{9D8B030D-6E8A-4147-A177-3AD203B41FA5}">
                      <a16:colId xmlns:a16="http://schemas.microsoft.com/office/drawing/2014/main" val="2109440668"/>
                    </a:ext>
                  </a:extLst>
                </a:gridCol>
                <a:gridCol w="822960">
                  <a:extLst>
                    <a:ext uri="{9D8B030D-6E8A-4147-A177-3AD203B41FA5}">
                      <a16:colId xmlns:a16="http://schemas.microsoft.com/office/drawing/2014/main" val="774707305"/>
                    </a:ext>
                  </a:extLst>
                </a:gridCol>
                <a:gridCol w="822960">
                  <a:extLst>
                    <a:ext uri="{9D8B030D-6E8A-4147-A177-3AD203B41FA5}">
                      <a16:colId xmlns:a16="http://schemas.microsoft.com/office/drawing/2014/main" val="2548767704"/>
                    </a:ext>
                  </a:extLst>
                </a:gridCol>
                <a:gridCol w="822960">
                  <a:extLst>
                    <a:ext uri="{9D8B030D-6E8A-4147-A177-3AD203B41FA5}">
                      <a16:colId xmlns:a16="http://schemas.microsoft.com/office/drawing/2014/main" val="1960601683"/>
                    </a:ext>
                  </a:extLst>
                </a:gridCol>
                <a:gridCol w="822960">
                  <a:extLst>
                    <a:ext uri="{9D8B030D-6E8A-4147-A177-3AD203B41FA5}">
                      <a16:colId xmlns:a16="http://schemas.microsoft.com/office/drawing/2014/main" val="3881528364"/>
                    </a:ext>
                  </a:extLst>
                </a:gridCol>
                <a:gridCol w="822960">
                  <a:extLst>
                    <a:ext uri="{9D8B030D-6E8A-4147-A177-3AD203B41FA5}">
                      <a16:colId xmlns:a16="http://schemas.microsoft.com/office/drawing/2014/main" val="890135939"/>
                    </a:ext>
                  </a:extLst>
                </a:gridCol>
              </a:tblGrid>
              <a:tr h="370840">
                <a:tc>
                  <a:txBody>
                    <a:bodyPr/>
                    <a:lstStyle/>
                    <a:p>
                      <a:r>
                        <a:rPr lang="en-US" sz="1000"/>
                        <a:t>Post</a:t>
                      </a:r>
                    </a:p>
                  </a:txBody>
                  <a:tcPr/>
                </a:tc>
                <a:tc>
                  <a:txBody>
                    <a:bodyPr/>
                    <a:lstStyle/>
                    <a:p>
                      <a:r>
                        <a:rPr lang="en-US" sz="1000"/>
                        <a:t>Videostartrate (10 Sek.)</a:t>
                      </a:r>
                    </a:p>
                  </a:txBody>
                  <a:tcPr/>
                </a:tc>
                <a:tc>
                  <a:txBody>
                    <a:bodyPr/>
                    <a:lstStyle/>
                    <a:p>
                      <a:r>
                        <a:rPr lang="en-US" sz="1000"/>
                        <a:t>Videostartrate (3 Sek.)</a:t>
                      </a:r>
                    </a:p>
                  </a:txBody>
                  <a:tcPr/>
                </a:tc>
                <a:tc>
                  <a:txBody>
                    <a:bodyPr/>
                    <a:lstStyle/>
                    <a:p>
                      <a:r>
                        <a:rPr lang="en-US" sz="1000"/>
                        <a:t>Videostarts (10 Sek.)</a:t>
                      </a:r>
                    </a:p>
                  </a:txBody>
                  <a:tcPr/>
                </a:tc>
                <a:tc>
                  <a:txBody>
                    <a:bodyPr/>
                    <a:lstStyle/>
                    <a:p>
                      <a:r>
                        <a:rPr lang="en-US" sz="1000"/>
                        <a:t>Potenzielle Reichweite</a:t>
                      </a:r>
                    </a:p>
                  </a:txBody>
                  <a:tcPr/>
                </a:tc>
                <a:tc>
                  <a:txBody>
                    <a:bodyPr/>
                    <a:lstStyle/>
                    <a:p>
                      <a:r>
                        <a:rPr lang="en-US" sz="1000"/>
                        <a:t>Expired?</a:t>
                      </a:r>
                    </a:p>
                  </a:txBody>
                  <a:tcPr/>
                </a:tc>
                <a:tc>
                  <a:txBody>
                    <a:bodyPr/>
                    <a:lstStyle/>
                    <a:p>
                      <a:r>
                        <a:rPr lang="en-US" sz="1000"/>
                        <a:t>Expire Time</a:t>
                      </a:r>
                    </a:p>
                  </a:txBody>
                  <a:tcPr/>
                </a:tc>
                <a:extLst>
                  <a:ext uri="{0D108BD9-81ED-4DB2-BD59-A6C34878D82A}">
                    <a16:rowId xmlns:a16="http://schemas.microsoft.com/office/drawing/2014/main" val="4186339391"/>
                  </a:ext>
                </a:extLst>
              </a:tr>
              <a:tr h="370840">
                <a:tc>
                  <a:txBody>
                    <a:bodyPr/>
                    <a:lstStyle/>
                    <a:p>
                      <a:r>
                        <a:rPr lang="de-DE" sz="1000" b="1"/>
                        <a:t> Treckerfahrer dürfen das - 2018-03-16 16:57:15 </a:t>
                      </a:r>
                      <a:r>
                        <a:rPr lang="de-DE" sz="1000"/>
                        <a:t> 
 </a:t>
                      </a:r>
                      <a:endParaRPr lang="en-US" sz="1000"/>
                    </a:p>
                  </a:txBody>
                  <a:tcPr/>
                </a:tc>
                <a:tc>
                  <a:txBody>
                    <a:bodyPr/>
                    <a:lstStyle/>
                    <a:p>
                      <a:r>
                        <a:rPr lang="en-US" sz="1000"/>
                        <a:t>0.0 %</a:t>
                      </a:r>
                    </a:p>
                  </a:txBody>
                  <a:tcPr/>
                </a:tc>
                <a:tc>
                  <a:txBody>
                    <a:bodyPr/>
                    <a:lstStyle/>
                    <a:p>
                      <a:r>
                        <a:rPr lang="en-US" sz="1000"/>
                        <a:t>45.1 %</a:t>
                      </a:r>
                    </a:p>
                  </a:txBody>
                  <a:tcPr/>
                </a:tc>
                <a:tc>
                  <a:txBody>
                    <a:bodyPr/>
                    <a:lstStyle/>
                    <a:p>
                      <a:r>
                        <a:rPr lang="en-US" sz="1000"/>
                        <a:t>0</a:t>
                      </a:r>
                    </a:p>
                  </a:txBody>
                  <a:tcPr/>
                </a:tc>
                <a:tc>
                  <a:txBody>
                    <a:bodyPr/>
                    <a:lstStyle/>
                    <a:p>
                      <a:r>
                        <a:rPr lang="en-US" sz="1000"/>
                        <a:t>8946</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22857493"/>
                  </a:ext>
                </a:extLst>
              </a:tr>
              <a:tr h="370840">
                <a:tc>
                  <a:txBody>
                    <a:bodyPr/>
                    <a:lstStyle/>
                    <a:p>
                      <a:r>
                        <a:rPr lang="de-DE" sz="1000" b="1"/>
                        <a:t> Treckerfahrer dürfen das - 2018-07-27 10:03:03 </a:t>
                      </a:r>
                      <a:r>
                        <a:rPr lang="de-DE" sz="1000"/>
                        <a:t> 
 </a:t>
                      </a:r>
                      <a:endParaRPr lang="en-US" sz="1000"/>
                    </a:p>
                  </a:txBody>
                  <a:tcPr/>
                </a:tc>
                <a:tc>
                  <a:txBody>
                    <a:bodyPr/>
                    <a:lstStyle/>
                    <a:p>
                      <a:r>
                        <a:rPr lang="en-US" sz="1000"/>
                        <a:t>0.0 %</a:t>
                      </a:r>
                    </a:p>
                  </a:txBody>
                  <a:tcPr/>
                </a:tc>
                <a:tc>
                  <a:txBody>
                    <a:bodyPr/>
                    <a:lstStyle/>
                    <a:p>
                      <a:r>
                        <a:rPr lang="en-US" sz="1000"/>
                        <a:t>298.1 %</a:t>
                      </a:r>
                    </a:p>
                  </a:txBody>
                  <a:tcPr/>
                </a:tc>
                <a:tc>
                  <a:txBody>
                    <a:bodyPr/>
                    <a:lstStyle/>
                    <a:p>
                      <a:r>
                        <a:rPr lang="en-US" sz="1000"/>
                        <a:t>0</a:t>
                      </a:r>
                    </a:p>
                  </a:txBody>
                  <a:tcPr/>
                </a:tc>
                <a:tc>
                  <a:txBody>
                    <a:bodyPr/>
                    <a:lstStyle/>
                    <a:p>
                      <a:r>
                        <a:rPr lang="en-US" sz="1000"/>
                        <a:t>1161</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2777903711"/>
                  </a:ext>
                </a:extLst>
              </a:tr>
              <a:tr h="370840">
                <a:tc>
                  <a:txBody>
                    <a:bodyPr/>
                    <a:lstStyle/>
                    <a:p>
                      <a:r>
                        <a:rPr lang="de-DE" sz="1000" b="1"/>
                        <a:t> Treckerfahrer dürfen das - 2018-11-23 10:04:05 </a:t>
                      </a:r>
                      <a:r>
                        <a:rPr lang="de-DE" sz="1000"/>
                        <a:t> 
 </a:t>
                      </a:r>
                      <a:endParaRPr lang="en-US" sz="1000"/>
                    </a:p>
                  </a:txBody>
                  <a:tcPr/>
                </a:tc>
                <a:tc>
                  <a:txBody>
                    <a:bodyPr/>
                    <a:lstStyle/>
                    <a:p>
                      <a:r>
                        <a:rPr lang="en-US" sz="1000"/>
                        <a:t>0.0 %</a:t>
                      </a:r>
                    </a:p>
                  </a:txBody>
                  <a:tcPr/>
                </a:tc>
                <a:tc>
                  <a:txBody>
                    <a:bodyPr/>
                    <a:lstStyle/>
                    <a:p>
                      <a:r>
                        <a:rPr lang="en-US" sz="1000"/>
                        <a:t>44.0 %</a:t>
                      </a:r>
                    </a:p>
                  </a:txBody>
                  <a:tcPr/>
                </a:tc>
                <a:tc>
                  <a:txBody>
                    <a:bodyPr/>
                    <a:lstStyle/>
                    <a:p>
                      <a:r>
                        <a:rPr lang="en-US" sz="1000"/>
                        <a:t>0</a:t>
                      </a:r>
                    </a:p>
                  </a:txBody>
                  <a:tcPr/>
                </a:tc>
                <a:tc>
                  <a:txBody>
                    <a:bodyPr/>
                    <a:lstStyle/>
                    <a:p>
                      <a:r>
                        <a:rPr lang="en-US" sz="1000"/>
                        <a:t>17956</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3429931200"/>
                  </a:ext>
                </a:extLst>
              </a:tr>
              <a:tr h="370840">
                <a:tc>
                  <a:txBody>
                    <a:bodyPr/>
                    <a:lstStyle/>
                    <a:p>
                      <a:r>
                        <a:rPr lang="de-DE" sz="1000" b="1"/>
                        <a:t> Treckerfahrer dürfen das - 2018-10-22 08:23:24 </a:t>
                      </a:r>
                      <a:r>
                        <a:rPr lang="de-DE" sz="1000"/>
                        <a:t> 
 Sprang nach der Bergung an, als wäre nichts gewesen... Allerdings hat‘s Geschmäckle, wie es dazu kam! 🙈🚜🕳</a:t>
                      </a:r>
                      <a:endParaRPr lang="en-US" sz="1000"/>
                    </a:p>
                  </a:txBody>
                  <a:tcPr/>
                </a:tc>
                <a:tc>
                  <a:txBody>
                    <a:bodyPr/>
                    <a:lstStyle/>
                    <a:p>
                      <a:r>
                        <a:rPr lang="en-US" sz="1000"/>
                        <a:t>0.0 %</a:t>
                      </a:r>
                    </a:p>
                  </a:txBody>
                  <a:tcPr/>
                </a:tc>
                <a:tc>
                  <a:txBody>
                    <a:bodyPr/>
                    <a:lstStyle/>
                    <a:p>
                      <a:r>
                        <a:rPr lang="en-US" sz="1000"/>
                        <a:t>456.1 %</a:t>
                      </a:r>
                    </a:p>
                  </a:txBody>
                  <a:tcPr/>
                </a:tc>
                <a:tc>
                  <a:txBody>
                    <a:bodyPr/>
                    <a:lstStyle/>
                    <a:p>
                      <a:r>
                        <a:rPr lang="en-US" sz="1000"/>
                        <a:t>0</a:t>
                      </a:r>
                    </a:p>
                  </a:txBody>
                  <a:tcPr/>
                </a:tc>
                <a:tc>
                  <a:txBody>
                    <a:bodyPr/>
                    <a:lstStyle/>
                    <a:p>
                      <a:r>
                        <a:rPr lang="en-US" sz="1000"/>
                        <a:t>1730</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298042873"/>
                  </a:ext>
                </a:extLst>
              </a:tr>
              <a:tr h="370840">
                <a:tc>
                  <a:txBody>
                    <a:bodyPr/>
                    <a:lstStyle/>
                    <a:p>
                      <a:r>
                        <a:rPr lang="de-DE" sz="1000" b="1"/>
                        <a:t> Treckerfahrer dürfen das - 2018-09-12 12:01:52 </a:t>
                      </a:r>
                      <a:r>
                        <a:rPr lang="de-DE" sz="1000"/>
                        <a:t> 
 Heute und morgen noch nix vor? Wir hätten da mal 'nen Tipp für Euch, wenn Ihr in der Nähe Hannovers seid 🚜 🥔 ‍🌾 👩🏼‍🌾</a:t>
                      </a:r>
                      <a:endParaRPr lang="en-US" sz="1000"/>
                    </a:p>
                  </a:txBody>
                  <a:tcPr/>
                </a:tc>
                <a:tc>
                  <a:txBody>
                    <a:bodyPr/>
                    <a:lstStyle/>
                    <a:p>
                      <a:r>
                        <a:rPr lang="en-US" sz="1000"/>
                        <a:t>0.0 %</a:t>
                      </a:r>
                    </a:p>
                  </a:txBody>
                  <a:tcPr/>
                </a:tc>
                <a:tc>
                  <a:txBody>
                    <a:bodyPr/>
                    <a:lstStyle/>
                    <a:p>
                      <a:r>
                        <a:rPr lang="en-US" sz="1000"/>
                        <a:t>426.5 %</a:t>
                      </a:r>
                    </a:p>
                  </a:txBody>
                  <a:tcPr/>
                </a:tc>
                <a:tc>
                  <a:txBody>
                    <a:bodyPr/>
                    <a:lstStyle/>
                    <a:p>
                      <a:r>
                        <a:rPr lang="en-US" sz="1000"/>
                        <a:t>0</a:t>
                      </a:r>
                    </a:p>
                  </a:txBody>
                  <a:tcPr/>
                </a:tc>
                <a:tc>
                  <a:txBody>
                    <a:bodyPr/>
                    <a:lstStyle/>
                    <a:p>
                      <a:r>
                        <a:rPr lang="en-US" sz="1000"/>
                        <a:t>1410</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380172216"/>
                  </a:ext>
                </a:extLst>
              </a:tr>
            </a:tbl>
          </a:graphicData>
        </a:graphic>
      </p:graphicFrame>
      <p:sp>
        <p:nvSpPr>
          <p:cNvPr id="4" name="Text Placeholder 3">
            <a:extLst>
              <a:ext uri="{FF2B5EF4-FFF2-40B4-BE49-F238E27FC236}">
                <a16:creationId xmlns:a16="http://schemas.microsoft.com/office/drawing/2014/main" id="{75441B41-4987-48BA-984F-ABF77CEC4520}"/>
              </a:ext>
            </a:extLst>
          </p:cNvPr>
          <p:cNvSpPr>
            <a:spLocks noGrp="1"/>
          </p:cNvSpPr>
          <p:nvPr>
            <p:ph type="body" sz="quarter" idx="14"/>
          </p:nvPr>
        </p:nvSpPr>
        <p:spPr/>
        <p:txBody>
          <a:bodyPr/>
          <a:lstStyle/>
          <a:p>
            <a:r>
              <a:rPr lang="en-US"/>
              <a:t>01.01.2018 - 31.01.2019</a:t>
            </a:r>
          </a:p>
        </p:txBody>
      </p:sp>
    </p:spTree>
    <p:extLst>
      <p:ext uri="{BB962C8B-B14F-4D97-AF65-F5344CB8AC3E}">
        <p14:creationId xmlns:p14="http://schemas.microsoft.com/office/powerpoint/2010/main" val="191775493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A47C2C-A09E-4E8F-A741-71025F9421E1}"/>
              </a:ext>
            </a:extLst>
          </p:cNvPr>
          <p:cNvSpPr>
            <a:spLocks noGrp="1"/>
          </p:cNvSpPr>
          <p:nvPr>
            <p:ph type="title"/>
          </p:nvPr>
        </p:nvSpPr>
        <p:spPr/>
        <p:txBody>
          <a:bodyPr/>
          <a:lstStyle/>
          <a:p>
            <a:r>
              <a:rPr lang="de-DE"/>
              <a:t>Facebook Eigene Posts - Potenzielle Reichweite - Export | Treckerfahrer dürfen das - 1 of 6</a:t>
            </a:r>
            <a:endParaRPr lang="en-US"/>
          </a:p>
        </p:txBody>
      </p:sp>
      <p:graphicFrame>
        <p:nvGraphicFramePr>
          <p:cNvPr id="5" name="Table Placeholder 4">
            <a:extLst>
              <a:ext uri="{FF2B5EF4-FFF2-40B4-BE49-F238E27FC236}">
                <a16:creationId xmlns:a16="http://schemas.microsoft.com/office/drawing/2014/main" id="{07FD8159-0A2E-4A99-BC26-80E1E0F90AED}"/>
              </a:ext>
            </a:extLst>
          </p:cNvPr>
          <p:cNvGraphicFramePr>
            <a:graphicFrameLocks noGrp="1"/>
          </p:cNvGraphicFramePr>
          <p:nvPr>
            <p:ph type="tbl" sz="quarter" idx="13"/>
            <p:extLst>
              <p:ext uri="{D42A27DB-BD31-4B8C-83A1-F6EECF244321}">
                <p14:modId xmlns:p14="http://schemas.microsoft.com/office/powerpoint/2010/main" val="214988926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970720197"/>
                    </a:ext>
                  </a:extLst>
                </a:gridCol>
                <a:gridCol w="822960">
                  <a:extLst>
                    <a:ext uri="{9D8B030D-6E8A-4147-A177-3AD203B41FA5}">
                      <a16:colId xmlns:a16="http://schemas.microsoft.com/office/drawing/2014/main" val="1918526848"/>
                    </a:ext>
                  </a:extLst>
                </a:gridCol>
                <a:gridCol w="822960">
                  <a:extLst>
                    <a:ext uri="{9D8B030D-6E8A-4147-A177-3AD203B41FA5}">
                      <a16:colId xmlns:a16="http://schemas.microsoft.com/office/drawing/2014/main" val="2084590782"/>
                    </a:ext>
                  </a:extLst>
                </a:gridCol>
                <a:gridCol w="822960">
                  <a:extLst>
                    <a:ext uri="{9D8B030D-6E8A-4147-A177-3AD203B41FA5}">
                      <a16:colId xmlns:a16="http://schemas.microsoft.com/office/drawing/2014/main" val="1120043053"/>
                    </a:ext>
                  </a:extLst>
                </a:gridCol>
                <a:gridCol w="822960">
                  <a:extLst>
                    <a:ext uri="{9D8B030D-6E8A-4147-A177-3AD203B41FA5}">
                      <a16:colId xmlns:a16="http://schemas.microsoft.com/office/drawing/2014/main" val="104321392"/>
                    </a:ext>
                  </a:extLst>
                </a:gridCol>
                <a:gridCol w="822960">
                  <a:extLst>
                    <a:ext uri="{9D8B030D-6E8A-4147-A177-3AD203B41FA5}">
                      <a16:colId xmlns:a16="http://schemas.microsoft.com/office/drawing/2014/main" val="3994997410"/>
                    </a:ext>
                  </a:extLst>
                </a:gridCol>
                <a:gridCol w="411480">
                  <a:extLst>
                    <a:ext uri="{9D8B030D-6E8A-4147-A177-3AD203B41FA5}">
                      <a16:colId xmlns:a16="http://schemas.microsoft.com/office/drawing/2014/main" val="1997413807"/>
                    </a:ext>
                  </a:extLst>
                </a:gridCol>
                <a:gridCol w="822960">
                  <a:extLst>
                    <a:ext uri="{9D8B030D-6E8A-4147-A177-3AD203B41FA5}">
                      <a16:colId xmlns:a16="http://schemas.microsoft.com/office/drawing/2014/main" val="1057735056"/>
                    </a:ext>
                  </a:extLst>
                </a:gridCol>
                <a:gridCol w="822960">
                  <a:extLst>
                    <a:ext uri="{9D8B030D-6E8A-4147-A177-3AD203B41FA5}">
                      <a16:colId xmlns:a16="http://schemas.microsoft.com/office/drawing/2014/main" val="310432398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gesamt Potenzielle Reichweite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bezahlt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organisch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unbezahlt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188571273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Treckerfahrer dürfen das - 2018-05-06 13:00:00 </a:t>
                      </a:r>
                      <a:r>
                        <a:rPr kumimoji="0" lang="de-DE" sz="1000" b="0" i="0" u="none" strike="noStrike" kern="1200" cap="none" spc="0" normalizeH="0" baseline="0" noProof="0">
                          <a:ln>
                            <a:noFill/>
                          </a:ln>
                          <a:solidFill>
                            <a:prstClr val="black"/>
                          </a:solidFill>
                          <a:effectLst/>
                          <a:uLnTx/>
                          <a:uFillTx/>
                          <a:latin typeface="+mn-lt"/>
                          <a:ea typeface="+mn-ea"/>
                          <a:cs typeface="+mn-cs"/>
                        </a:rPr>
                        <a:t> 
 Das kann doch nicht so schwer sein... Oder doch? Unser Satire-Magazin Extra 3 war vergangenen Mittwoch zu Gast in Negenborn und fand heraus, dass Unmut und Posse ganz eng miteinander verzahnt sind!</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1737688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202971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1578564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1578564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Yes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21.09.2018 23:20:00</a:t>
                      </a:r>
                    </a:p>
                  </a:txBody>
                  <a:tcPr/>
                </a:tc>
                <a:extLst>
                  <a:ext uri="{0D108BD9-81ED-4DB2-BD59-A6C34878D82A}">
                    <a16:rowId xmlns:a16="http://schemas.microsoft.com/office/drawing/2014/main" val="6834597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Treckerfahrer dürfen das - 2018-01-20 15:00:00 </a:t>
                      </a:r>
                      <a:r>
                        <a:rPr kumimoji="0" lang="de-DE" sz="1000" b="0" i="0" u="none" strike="noStrike" kern="1200" cap="none" spc="0" normalizeH="0" baseline="0" noProof="0">
                          <a:ln>
                            <a:noFill/>
                          </a:ln>
                          <a:solidFill>
                            <a:prstClr val="black"/>
                          </a:solidFill>
                          <a:effectLst/>
                          <a:uLnTx/>
                          <a:uFillTx/>
                          <a:latin typeface="+mn-lt"/>
                          <a:ea typeface="+mn-ea"/>
                          <a:cs typeface="+mn-cs"/>
                        </a:rPr>
                        <a:t> 
 100 Jahre und Dr. Trecker  gibt alles!!!!!!!!!!!!!!!!!!!!!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1124925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150616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978895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1124925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32959457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Treckerfahrer dürfen das - 2018-06-15 14:12:15 </a:t>
                      </a:r>
                      <a:r>
                        <a:rPr kumimoji="0" lang="de-DE" sz="1000" b="0" i="0" u="none" strike="noStrike" kern="1200" cap="none" spc="0" normalizeH="0" baseline="0" noProof="0">
                          <a:ln>
                            <a:noFill/>
                          </a:ln>
                          <a:solidFill>
                            <a:prstClr val="black"/>
                          </a:solidFill>
                          <a:effectLst/>
                          <a:uLnTx/>
                          <a:uFillTx/>
                          <a:latin typeface="+mn-lt"/>
                          <a:ea typeface="+mn-ea"/>
                          <a:cs typeface="+mn-cs"/>
                        </a:rPr>
                        <a:t> 
 Und...</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837152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126997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743666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837152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3552142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Treckerfahrer dürfen das - 2018-01-06 15:00:00 </a:t>
                      </a:r>
                      <a:r>
                        <a:rPr kumimoji="0" lang="de-DE" sz="1000" b="0" i="0" u="none" strike="noStrike" kern="1200" cap="none" spc="0" normalizeH="0" baseline="0" noProof="0">
                          <a:ln>
                            <a:noFill/>
                          </a:ln>
                          <a:solidFill>
                            <a:prstClr val="black"/>
                          </a:solidFill>
                          <a:effectLst/>
                          <a:uLnTx/>
                          <a:uFillTx/>
                          <a:latin typeface="+mn-lt"/>
                          <a:ea typeface="+mn-ea"/>
                          <a:cs typeface="+mn-cs"/>
                        </a:rPr>
                        <a:t> 
 Fußball- und Treckerfreunde, passt das zusammen? - Die Antwort am 10.1.18 um 21:00 Uhr im NDR Fernsehen!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711049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685422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32757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32757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Yes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10.01.2018 23:00:00</a:t>
                      </a:r>
                    </a:p>
                  </a:txBody>
                  <a:tcPr/>
                </a:tc>
                <a:extLst>
                  <a:ext uri="{0D108BD9-81ED-4DB2-BD59-A6C34878D82A}">
                    <a16:rowId xmlns:a16="http://schemas.microsoft.com/office/drawing/2014/main" val="2833802858"/>
                  </a:ext>
                </a:extLst>
              </a:tr>
            </a:tbl>
          </a:graphicData>
        </a:graphic>
      </p:graphicFrame>
      <p:sp>
        <p:nvSpPr>
          <p:cNvPr id="4" name="Text Placeholder 3">
            <a:extLst>
              <a:ext uri="{FF2B5EF4-FFF2-40B4-BE49-F238E27FC236}">
                <a16:creationId xmlns:a16="http://schemas.microsoft.com/office/drawing/2014/main" id="{9973C182-2E5E-4E0E-A455-67E36CDD4C92}"/>
              </a:ext>
            </a:extLst>
          </p:cNvPr>
          <p:cNvSpPr>
            <a:spLocks noGrp="1"/>
          </p:cNvSpPr>
          <p:nvPr>
            <p:ph type="body" sz="quarter" idx="14"/>
          </p:nvPr>
        </p:nvSpPr>
        <p:spPr/>
        <p:txBody>
          <a:bodyPr/>
          <a:lstStyle/>
          <a:p>
            <a:r>
              <a:rPr lang="en-US"/>
              <a:t>01.01.2018 - 31.01.2019</a:t>
            </a:r>
          </a:p>
        </p:txBody>
      </p:sp>
    </p:spTree>
    <p:extLst>
      <p:ext uri="{BB962C8B-B14F-4D97-AF65-F5344CB8AC3E}">
        <p14:creationId xmlns:p14="http://schemas.microsoft.com/office/powerpoint/2010/main" val="428990887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026B94-8A17-4732-A256-2DC65D3A4279}"/>
              </a:ext>
            </a:extLst>
          </p:cNvPr>
          <p:cNvSpPr>
            <a:spLocks noGrp="1"/>
          </p:cNvSpPr>
          <p:nvPr>
            <p:ph type="title"/>
          </p:nvPr>
        </p:nvSpPr>
        <p:spPr/>
        <p:txBody>
          <a:bodyPr/>
          <a:lstStyle/>
          <a:p>
            <a:r>
              <a:rPr lang="de-DE"/>
              <a:t>Facebook Eigene Posts - Potenzielle Reichweite - Export | Treckerfahrer dürfen das - 2 of 6</a:t>
            </a:r>
            <a:endParaRPr lang="en-US"/>
          </a:p>
        </p:txBody>
      </p:sp>
      <p:graphicFrame>
        <p:nvGraphicFramePr>
          <p:cNvPr id="5" name="Table Placeholder 4">
            <a:extLst>
              <a:ext uri="{FF2B5EF4-FFF2-40B4-BE49-F238E27FC236}">
                <a16:creationId xmlns:a16="http://schemas.microsoft.com/office/drawing/2014/main" id="{A4D4C650-5583-4E6C-8482-D646347B2186}"/>
              </a:ext>
            </a:extLst>
          </p:cNvPr>
          <p:cNvGraphicFramePr>
            <a:graphicFrameLocks noGrp="1"/>
          </p:cNvGraphicFramePr>
          <p:nvPr>
            <p:ph type="tbl" sz="quarter" idx="13"/>
            <p:extLst>
              <p:ext uri="{D42A27DB-BD31-4B8C-83A1-F6EECF244321}">
                <p14:modId xmlns:p14="http://schemas.microsoft.com/office/powerpoint/2010/main" val="299897060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850369255"/>
                    </a:ext>
                  </a:extLst>
                </a:gridCol>
                <a:gridCol w="822960">
                  <a:extLst>
                    <a:ext uri="{9D8B030D-6E8A-4147-A177-3AD203B41FA5}">
                      <a16:colId xmlns:a16="http://schemas.microsoft.com/office/drawing/2014/main" val="1353817062"/>
                    </a:ext>
                  </a:extLst>
                </a:gridCol>
                <a:gridCol w="822960">
                  <a:extLst>
                    <a:ext uri="{9D8B030D-6E8A-4147-A177-3AD203B41FA5}">
                      <a16:colId xmlns:a16="http://schemas.microsoft.com/office/drawing/2014/main" val="2916770193"/>
                    </a:ext>
                  </a:extLst>
                </a:gridCol>
                <a:gridCol w="822960">
                  <a:extLst>
                    <a:ext uri="{9D8B030D-6E8A-4147-A177-3AD203B41FA5}">
                      <a16:colId xmlns:a16="http://schemas.microsoft.com/office/drawing/2014/main" val="1462639319"/>
                    </a:ext>
                  </a:extLst>
                </a:gridCol>
                <a:gridCol w="822960">
                  <a:extLst>
                    <a:ext uri="{9D8B030D-6E8A-4147-A177-3AD203B41FA5}">
                      <a16:colId xmlns:a16="http://schemas.microsoft.com/office/drawing/2014/main" val="3415768152"/>
                    </a:ext>
                  </a:extLst>
                </a:gridCol>
                <a:gridCol w="822960">
                  <a:extLst>
                    <a:ext uri="{9D8B030D-6E8A-4147-A177-3AD203B41FA5}">
                      <a16:colId xmlns:a16="http://schemas.microsoft.com/office/drawing/2014/main" val="781707574"/>
                    </a:ext>
                  </a:extLst>
                </a:gridCol>
                <a:gridCol w="411480">
                  <a:extLst>
                    <a:ext uri="{9D8B030D-6E8A-4147-A177-3AD203B41FA5}">
                      <a16:colId xmlns:a16="http://schemas.microsoft.com/office/drawing/2014/main" val="1561326370"/>
                    </a:ext>
                  </a:extLst>
                </a:gridCol>
                <a:gridCol w="822960">
                  <a:extLst>
                    <a:ext uri="{9D8B030D-6E8A-4147-A177-3AD203B41FA5}">
                      <a16:colId xmlns:a16="http://schemas.microsoft.com/office/drawing/2014/main" val="2262198945"/>
                    </a:ext>
                  </a:extLst>
                </a:gridCol>
                <a:gridCol w="822960">
                  <a:extLst>
                    <a:ext uri="{9D8B030D-6E8A-4147-A177-3AD203B41FA5}">
                      <a16:colId xmlns:a16="http://schemas.microsoft.com/office/drawing/2014/main" val="155200811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gesamt Potenzielle Reichweite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bezahlt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organisch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unbezahlt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86963997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Treckerfahrer dürfen das - 2018-01-05 15:00:01 </a:t>
                      </a:r>
                      <a:r>
                        <a:rPr kumimoji="0" lang="de-DE" sz="1000" b="0" i="0" u="none" strike="noStrike" kern="1200" cap="none" spc="0" normalizeH="0" baseline="0" noProof="0">
                          <a:ln>
                            <a:noFill/>
                          </a:ln>
                          <a:solidFill>
                            <a:prstClr val="black"/>
                          </a:solidFill>
                          <a:effectLst/>
                          <a:uLnTx/>
                          <a:uFillTx/>
                          <a:latin typeface="+mn-lt"/>
                          <a:ea typeface="+mn-ea"/>
                          <a:cs typeface="+mn-cs"/>
                        </a:rPr>
                        <a:t> 
 Schneller als der Blitz, oder Schneckentempo, was ist erlaubt, was bringt Treckerfahrer hinter Gitter? Fragen wir Dr. Trecker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595436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31164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569848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595436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8632351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Treckerfahrer dürfen das - 2019-01-26 19:00:00 </a:t>
                      </a:r>
                      <a:r>
                        <a:rPr kumimoji="0" lang="de-DE" sz="1000" b="0" i="0" u="none" strike="noStrike" kern="1200" cap="none" spc="0" normalizeH="0" baseline="0" noProof="0">
                          <a:ln>
                            <a:noFill/>
                          </a:ln>
                          <a:solidFill>
                            <a:prstClr val="black"/>
                          </a:solidFill>
                          <a:effectLst/>
                          <a:uLnTx/>
                          <a:uFillTx/>
                          <a:latin typeface="+mn-lt"/>
                          <a:ea typeface="+mn-ea"/>
                          <a:cs typeface="+mn-cs"/>
                        </a:rPr>
                        <a:t> 
 Flirten...? 🥰 Können wir!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546306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470992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103115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546306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08978229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Treckerfahrer dürfen das - 2018-08-15 15:00:01 </a:t>
                      </a:r>
                      <a:r>
                        <a:rPr kumimoji="0" lang="de-DE" sz="1000" b="0" i="0" u="none" strike="noStrike" kern="1200" cap="none" spc="0" normalizeH="0" baseline="0" noProof="0">
                          <a:ln>
                            <a:noFill/>
                          </a:ln>
                          <a:solidFill>
                            <a:prstClr val="black"/>
                          </a:solidFill>
                          <a:effectLst/>
                          <a:uLnTx/>
                          <a:uFillTx/>
                          <a:latin typeface="+mn-lt"/>
                          <a:ea typeface="+mn-ea"/>
                          <a:cs typeface="+mn-cs"/>
                        </a:rPr>
                        <a:t> 
 Alina testet für uns den Treckerkomfort 2018. Diesmal CLAAS.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428890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8611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420992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428890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79712496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Treckerfahrer dürfen das - 2018-04-07 15:00:00 </a:t>
                      </a:r>
                      <a:r>
                        <a:rPr kumimoji="0" lang="de-DE" sz="1000" b="0" i="0" u="none" strike="noStrike" kern="1200" cap="none" spc="0" normalizeH="0" baseline="0" noProof="0">
                          <a:ln>
                            <a:noFill/>
                          </a:ln>
                          <a:solidFill>
                            <a:prstClr val="black"/>
                          </a:solidFill>
                          <a:effectLst/>
                          <a:uLnTx/>
                          <a:uFillTx/>
                          <a:latin typeface="+mn-lt"/>
                          <a:ea typeface="+mn-ea"/>
                          <a:cs typeface="+mn-cs"/>
                        </a:rPr>
                        <a:t> 
 Es geht noch schneller, aber wie? Dr. Trecker  weiß einfachen Rat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366156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14535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351504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366156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209660132"/>
                  </a:ext>
                </a:extLst>
              </a:tr>
            </a:tbl>
          </a:graphicData>
        </a:graphic>
      </p:graphicFrame>
      <p:sp>
        <p:nvSpPr>
          <p:cNvPr id="4" name="Text Placeholder 3">
            <a:extLst>
              <a:ext uri="{FF2B5EF4-FFF2-40B4-BE49-F238E27FC236}">
                <a16:creationId xmlns:a16="http://schemas.microsoft.com/office/drawing/2014/main" id="{10562913-0BB1-434A-9D65-4B26CF4F7282}"/>
              </a:ext>
            </a:extLst>
          </p:cNvPr>
          <p:cNvSpPr>
            <a:spLocks noGrp="1"/>
          </p:cNvSpPr>
          <p:nvPr>
            <p:ph type="body" sz="quarter" idx="14"/>
          </p:nvPr>
        </p:nvSpPr>
        <p:spPr/>
        <p:txBody>
          <a:bodyPr/>
          <a:lstStyle/>
          <a:p>
            <a:r>
              <a:rPr lang="en-US"/>
              <a:t>01.01.2018 - 31.01.2019</a:t>
            </a:r>
          </a:p>
        </p:txBody>
      </p:sp>
    </p:spTree>
    <p:extLst>
      <p:ext uri="{BB962C8B-B14F-4D97-AF65-F5344CB8AC3E}">
        <p14:creationId xmlns:p14="http://schemas.microsoft.com/office/powerpoint/2010/main" val="66620202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15EF5D-6B39-47B0-8F1E-A177AB1DACE1}"/>
              </a:ext>
            </a:extLst>
          </p:cNvPr>
          <p:cNvSpPr>
            <a:spLocks noGrp="1"/>
          </p:cNvSpPr>
          <p:nvPr>
            <p:ph type="title"/>
          </p:nvPr>
        </p:nvSpPr>
        <p:spPr/>
        <p:txBody>
          <a:bodyPr/>
          <a:lstStyle/>
          <a:p>
            <a:r>
              <a:rPr lang="de-DE"/>
              <a:t>Facebook Eigene Posts - Potenzielle Reichweite - Export | Treckerfahrer dürfen das - 3 of 6</a:t>
            </a:r>
            <a:endParaRPr lang="en-US"/>
          </a:p>
        </p:txBody>
      </p:sp>
      <p:graphicFrame>
        <p:nvGraphicFramePr>
          <p:cNvPr id="5" name="Table Placeholder 4">
            <a:extLst>
              <a:ext uri="{FF2B5EF4-FFF2-40B4-BE49-F238E27FC236}">
                <a16:creationId xmlns:a16="http://schemas.microsoft.com/office/drawing/2014/main" id="{7366DF4B-62F9-4AC6-B108-CCB55DB23D9D}"/>
              </a:ext>
            </a:extLst>
          </p:cNvPr>
          <p:cNvGraphicFramePr>
            <a:graphicFrameLocks noGrp="1"/>
          </p:cNvGraphicFramePr>
          <p:nvPr>
            <p:ph type="tbl" sz="quarter" idx="13"/>
            <p:extLst>
              <p:ext uri="{D42A27DB-BD31-4B8C-83A1-F6EECF244321}">
                <p14:modId xmlns:p14="http://schemas.microsoft.com/office/powerpoint/2010/main" val="276673051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842403546"/>
                    </a:ext>
                  </a:extLst>
                </a:gridCol>
                <a:gridCol w="822960">
                  <a:extLst>
                    <a:ext uri="{9D8B030D-6E8A-4147-A177-3AD203B41FA5}">
                      <a16:colId xmlns:a16="http://schemas.microsoft.com/office/drawing/2014/main" val="328096641"/>
                    </a:ext>
                  </a:extLst>
                </a:gridCol>
                <a:gridCol w="822960">
                  <a:extLst>
                    <a:ext uri="{9D8B030D-6E8A-4147-A177-3AD203B41FA5}">
                      <a16:colId xmlns:a16="http://schemas.microsoft.com/office/drawing/2014/main" val="111039091"/>
                    </a:ext>
                  </a:extLst>
                </a:gridCol>
                <a:gridCol w="822960">
                  <a:extLst>
                    <a:ext uri="{9D8B030D-6E8A-4147-A177-3AD203B41FA5}">
                      <a16:colId xmlns:a16="http://schemas.microsoft.com/office/drawing/2014/main" val="3061706094"/>
                    </a:ext>
                  </a:extLst>
                </a:gridCol>
                <a:gridCol w="822960">
                  <a:extLst>
                    <a:ext uri="{9D8B030D-6E8A-4147-A177-3AD203B41FA5}">
                      <a16:colId xmlns:a16="http://schemas.microsoft.com/office/drawing/2014/main" val="2954832057"/>
                    </a:ext>
                  </a:extLst>
                </a:gridCol>
                <a:gridCol w="822960">
                  <a:extLst>
                    <a:ext uri="{9D8B030D-6E8A-4147-A177-3AD203B41FA5}">
                      <a16:colId xmlns:a16="http://schemas.microsoft.com/office/drawing/2014/main" val="1592190323"/>
                    </a:ext>
                  </a:extLst>
                </a:gridCol>
                <a:gridCol w="411480">
                  <a:extLst>
                    <a:ext uri="{9D8B030D-6E8A-4147-A177-3AD203B41FA5}">
                      <a16:colId xmlns:a16="http://schemas.microsoft.com/office/drawing/2014/main" val="2286320190"/>
                    </a:ext>
                  </a:extLst>
                </a:gridCol>
                <a:gridCol w="822960">
                  <a:extLst>
                    <a:ext uri="{9D8B030D-6E8A-4147-A177-3AD203B41FA5}">
                      <a16:colId xmlns:a16="http://schemas.microsoft.com/office/drawing/2014/main" val="2144275132"/>
                    </a:ext>
                  </a:extLst>
                </a:gridCol>
                <a:gridCol w="822960">
                  <a:extLst>
                    <a:ext uri="{9D8B030D-6E8A-4147-A177-3AD203B41FA5}">
                      <a16:colId xmlns:a16="http://schemas.microsoft.com/office/drawing/2014/main" val="411139467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gesamt Potenzielle Reichweite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bezahlt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organisch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unbezahlt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39751101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Treckerfahrer dürfen das - 2018-03-30 15:00:00 </a:t>
                      </a:r>
                      <a:r>
                        <a:rPr kumimoji="0" lang="de-DE" sz="1000" b="0" i="0" u="none" strike="noStrike" kern="1200" cap="none" spc="0" normalizeH="0" baseline="0" noProof="0">
                          <a:ln>
                            <a:noFill/>
                          </a:ln>
                          <a:solidFill>
                            <a:prstClr val="black"/>
                          </a:solidFill>
                          <a:effectLst/>
                          <a:uLnTx/>
                          <a:uFillTx/>
                          <a:latin typeface="+mn-lt"/>
                          <a:ea typeface="+mn-ea"/>
                          <a:cs typeface="+mn-cs"/>
                        </a:rPr>
                        <a:t> 
 Wenn's nass und kalt ist, man aber nicht auf seine Lieblinge verzichten kann, dann wäre das eine Idee für's Wochende!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288700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263172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32976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288700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39523216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Treckerfahrer dürfen das - 2018-12-28 19:00:01 </a:t>
                      </a:r>
                      <a:r>
                        <a:rPr kumimoji="0" lang="de-DE" sz="1000" b="0" i="0" u="none" strike="noStrike" kern="1200" cap="none" spc="0" normalizeH="0" baseline="0" noProof="0">
                          <a:ln>
                            <a:noFill/>
                          </a:ln>
                          <a:solidFill>
                            <a:prstClr val="black"/>
                          </a:solidFill>
                          <a:effectLst/>
                          <a:uLnTx/>
                          <a:uFillTx/>
                          <a:latin typeface="+mn-lt"/>
                          <a:ea typeface="+mn-ea"/>
                          <a:cs typeface="+mn-cs"/>
                        </a:rPr>
                        <a:t> 
 Ihr sprecht kein Deutz...? Unfassbar 😳 🚜💨 👨🏼‍🌾 Vielen Dank an Freddy&amp;Jakob</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286275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93880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199421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286275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88536193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Treckerfahrer dürfen das - 2018-01-11 08:00:00 </a:t>
                      </a:r>
                      <a:r>
                        <a:rPr kumimoji="0" lang="de-DE" sz="1000" b="0" i="0" u="none" strike="noStrike" kern="1200" cap="none" spc="0" normalizeH="0" baseline="0" noProof="0">
                          <a:ln>
                            <a:noFill/>
                          </a:ln>
                          <a:solidFill>
                            <a:prstClr val="black"/>
                          </a:solidFill>
                          <a:effectLst/>
                          <a:uLnTx/>
                          <a:uFillTx/>
                          <a:latin typeface="+mn-lt"/>
                          <a:ea typeface="+mn-ea"/>
                          <a:cs typeface="+mn-cs"/>
                        </a:rPr>
                        <a:t> 
 Andere Länder andere Sitten, oder... Ohne Worte!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226328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193220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40095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40095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Yes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31.03.2018 08:00:00</a:t>
                      </a:r>
                    </a:p>
                  </a:txBody>
                  <a:tcPr/>
                </a:tc>
                <a:extLst>
                  <a:ext uri="{0D108BD9-81ED-4DB2-BD59-A6C34878D82A}">
                    <a16:rowId xmlns:a16="http://schemas.microsoft.com/office/drawing/2014/main" val="85529117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Treckerfahrer dürfen das - 2018-01-17 09:00:00 </a:t>
                      </a:r>
                      <a:r>
                        <a:rPr kumimoji="0" lang="de-DE" sz="1000" b="0" i="0" u="none" strike="noStrike" kern="1200" cap="none" spc="0" normalizeH="0" baseline="0" noProof="0">
                          <a:ln>
                            <a:noFill/>
                          </a:ln>
                          <a:solidFill>
                            <a:prstClr val="black"/>
                          </a:solidFill>
                          <a:effectLst/>
                          <a:uLnTx/>
                          <a:uFillTx/>
                          <a:latin typeface="+mn-lt"/>
                          <a:ea typeface="+mn-ea"/>
                          <a:cs typeface="+mn-cs"/>
                        </a:rPr>
                        <a:t> 
 Treckerfahrer dürfen das! - Mit Brunhilde auf der Ranch am Mittwoch, 17.01.18, um 21 Uhr im NDR Fernsehen mit Sven Tietzer.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226301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176264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63631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63631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Yes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31.01.2018 23:00:00</a:t>
                      </a:r>
                    </a:p>
                  </a:txBody>
                  <a:tcPr/>
                </a:tc>
                <a:extLst>
                  <a:ext uri="{0D108BD9-81ED-4DB2-BD59-A6C34878D82A}">
                    <a16:rowId xmlns:a16="http://schemas.microsoft.com/office/drawing/2014/main" val="3551751029"/>
                  </a:ext>
                </a:extLst>
              </a:tr>
            </a:tbl>
          </a:graphicData>
        </a:graphic>
      </p:graphicFrame>
      <p:sp>
        <p:nvSpPr>
          <p:cNvPr id="4" name="Text Placeholder 3">
            <a:extLst>
              <a:ext uri="{FF2B5EF4-FFF2-40B4-BE49-F238E27FC236}">
                <a16:creationId xmlns:a16="http://schemas.microsoft.com/office/drawing/2014/main" id="{6B9EF146-FA12-44EB-B144-D515AE7A064B}"/>
              </a:ext>
            </a:extLst>
          </p:cNvPr>
          <p:cNvSpPr>
            <a:spLocks noGrp="1"/>
          </p:cNvSpPr>
          <p:nvPr>
            <p:ph type="body" sz="quarter" idx="14"/>
          </p:nvPr>
        </p:nvSpPr>
        <p:spPr/>
        <p:txBody>
          <a:bodyPr/>
          <a:lstStyle/>
          <a:p>
            <a:r>
              <a:rPr lang="en-US"/>
              <a:t>01.01.2018 - 31.01.2019</a:t>
            </a:r>
          </a:p>
        </p:txBody>
      </p:sp>
    </p:spTree>
    <p:extLst>
      <p:ext uri="{BB962C8B-B14F-4D97-AF65-F5344CB8AC3E}">
        <p14:creationId xmlns:p14="http://schemas.microsoft.com/office/powerpoint/2010/main" val="106017690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35E2C6-ACEF-4A3A-9504-7F041DEAF731}"/>
              </a:ext>
            </a:extLst>
          </p:cNvPr>
          <p:cNvSpPr>
            <a:spLocks noGrp="1"/>
          </p:cNvSpPr>
          <p:nvPr>
            <p:ph type="title"/>
          </p:nvPr>
        </p:nvSpPr>
        <p:spPr/>
        <p:txBody>
          <a:bodyPr/>
          <a:lstStyle/>
          <a:p>
            <a:r>
              <a:rPr lang="de-DE"/>
              <a:t>Facebook Eigene Posts - Potenzielle Reichweite - Export | Treckerfahrer dürfen das - 4 of 6</a:t>
            </a:r>
            <a:endParaRPr lang="en-US"/>
          </a:p>
        </p:txBody>
      </p:sp>
      <p:graphicFrame>
        <p:nvGraphicFramePr>
          <p:cNvPr id="5" name="Table Placeholder 4">
            <a:extLst>
              <a:ext uri="{FF2B5EF4-FFF2-40B4-BE49-F238E27FC236}">
                <a16:creationId xmlns:a16="http://schemas.microsoft.com/office/drawing/2014/main" id="{6B272144-85CB-4ED3-80DA-E7EA52C91D56}"/>
              </a:ext>
            </a:extLst>
          </p:cNvPr>
          <p:cNvGraphicFramePr>
            <a:graphicFrameLocks noGrp="1"/>
          </p:cNvGraphicFramePr>
          <p:nvPr>
            <p:ph type="tbl" sz="quarter" idx="13"/>
            <p:extLst>
              <p:ext uri="{D42A27DB-BD31-4B8C-83A1-F6EECF244321}">
                <p14:modId xmlns:p14="http://schemas.microsoft.com/office/powerpoint/2010/main" val="419377062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053966550"/>
                    </a:ext>
                  </a:extLst>
                </a:gridCol>
                <a:gridCol w="822960">
                  <a:extLst>
                    <a:ext uri="{9D8B030D-6E8A-4147-A177-3AD203B41FA5}">
                      <a16:colId xmlns:a16="http://schemas.microsoft.com/office/drawing/2014/main" val="257892691"/>
                    </a:ext>
                  </a:extLst>
                </a:gridCol>
                <a:gridCol w="822960">
                  <a:extLst>
                    <a:ext uri="{9D8B030D-6E8A-4147-A177-3AD203B41FA5}">
                      <a16:colId xmlns:a16="http://schemas.microsoft.com/office/drawing/2014/main" val="3618241214"/>
                    </a:ext>
                  </a:extLst>
                </a:gridCol>
                <a:gridCol w="822960">
                  <a:extLst>
                    <a:ext uri="{9D8B030D-6E8A-4147-A177-3AD203B41FA5}">
                      <a16:colId xmlns:a16="http://schemas.microsoft.com/office/drawing/2014/main" val="2789982887"/>
                    </a:ext>
                  </a:extLst>
                </a:gridCol>
                <a:gridCol w="822960">
                  <a:extLst>
                    <a:ext uri="{9D8B030D-6E8A-4147-A177-3AD203B41FA5}">
                      <a16:colId xmlns:a16="http://schemas.microsoft.com/office/drawing/2014/main" val="783345156"/>
                    </a:ext>
                  </a:extLst>
                </a:gridCol>
                <a:gridCol w="822960">
                  <a:extLst>
                    <a:ext uri="{9D8B030D-6E8A-4147-A177-3AD203B41FA5}">
                      <a16:colId xmlns:a16="http://schemas.microsoft.com/office/drawing/2014/main" val="3177702431"/>
                    </a:ext>
                  </a:extLst>
                </a:gridCol>
                <a:gridCol w="411480">
                  <a:extLst>
                    <a:ext uri="{9D8B030D-6E8A-4147-A177-3AD203B41FA5}">
                      <a16:colId xmlns:a16="http://schemas.microsoft.com/office/drawing/2014/main" val="3723014008"/>
                    </a:ext>
                  </a:extLst>
                </a:gridCol>
                <a:gridCol w="822960">
                  <a:extLst>
                    <a:ext uri="{9D8B030D-6E8A-4147-A177-3AD203B41FA5}">
                      <a16:colId xmlns:a16="http://schemas.microsoft.com/office/drawing/2014/main" val="600743780"/>
                    </a:ext>
                  </a:extLst>
                </a:gridCol>
                <a:gridCol w="822960">
                  <a:extLst>
                    <a:ext uri="{9D8B030D-6E8A-4147-A177-3AD203B41FA5}">
                      <a16:colId xmlns:a16="http://schemas.microsoft.com/office/drawing/2014/main" val="33306791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gesamt Potenzielle Reichweite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bezahlt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organisch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unbezahlt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343332729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Treckerfahrer dürfen das - 2018-05-03 15:00:00 </a:t>
                      </a:r>
                      <a:r>
                        <a:rPr kumimoji="0" lang="de-DE" sz="1000" b="0" i="0" u="none" strike="noStrike" kern="1200" cap="none" spc="0" normalizeH="0" baseline="0" noProof="0">
                          <a:ln>
                            <a:noFill/>
                          </a:ln>
                          <a:solidFill>
                            <a:prstClr val="black"/>
                          </a:solidFill>
                          <a:effectLst/>
                          <a:uLnTx/>
                          <a:uFillTx/>
                          <a:latin typeface="+mn-lt"/>
                          <a:ea typeface="+mn-ea"/>
                          <a:cs typeface="+mn-cs"/>
                        </a:rPr>
                        <a:t> 
 Alles neu macht der Mai. Muss aber nicht, auch aus Alt kann man neu machen, wenn man weiß wie....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193086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22887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171793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193086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5380970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Treckerfahrer dürfen das - 2018-05-20 09:30:00 </a:t>
                      </a:r>
                      <a:r>
                        <a:rPr kumimoji="0" lang="de-DE" sz="1000" b="0" i="0" u="none" strike="noStrike" kern="1200" cap="none" spc="0" normalizeH="0" baseline="0" noProof="0">
                          <a:ln>
                            <a:noFill/>
                          </a:ln>
                          <a:solidFill>
                            <a:prstClr val="black"/>
                          </a:solidFill>
                          <a:effectLst/>
                          <a:uLnTx/>
                          <a:uFillTx/>
                          <a:latin typeface="+mn-lt"/>
                          <a:ea typeface="+mn-ea"/>
                          <a:cs typeface="+mn-cs"/>
                        </a:rPr>
                        <a:t> 
 Wie abgefahren ist das denn? Auf ungewöhnliche Art und Weise half ein Landwirt seinerzeit den Flutopfern im Osten - Ackerpflege auf ganz natürliche Art... Danke an Extra 3 🚜 Bitte Ton an!!!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187993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136992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58397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187993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49193073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Treckerfahrer dürfen das - 2018-01-01 08:00:00 </a:t>
                      </a:r>
                      <a:r>
                        <a:rPr kumimoji="0" lang="de-DE" sz="1000" b="0" i="0" u="none" strike="noStrike" kern="1200" cap="none" spc="0" normalizeH="0" baseline="0" noProof="0">
                          <a:ln>
                            <a:noFill/>
                          </a:ln>
                          <a:solidFill>
                            <a:prstClr val="black"/>
                          </a:solidFill>
                          <a:effectLst/>
                          <a:uLnTx/>
                          <a:uFillTx/>
                          <a:latin typeface="+mn-lt"/>
                          <a:ea typeface="+mn-ea"/>
                          <a:cs typeface="+mn-cs"/>
                        </a:rPr>
                        <a:t> 
 Danke an alle Landwirte, Bauern und Treckerfahrern, die uns sie Straßen frei machen!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177226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14972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163988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163988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Yes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01.03.2018 08:00:00</a:t>
                      </a:r>
                    </a:p>
                  </a:txBody>
                  <a:tcPr/>
                </a:tc>
                <a:extLst>
                  <a:ext uri="{0D108BD9-81ED-4DB2-BD59-A6C34878D82A}">
                    <a16:rowId xmlns:a16="http://schemas.microsoft.com/office/drawing/2014/main" val="824006307"/>
                  </a:ext>
                </a:extLst>
              </a:tr>
            </a:tbl>
          </a:graphicData>
        </a:graphic>
      </p:graphicFrame>
      <p:sp>
        <p:nvSpPr>
          <p:cNvPr id="4" name="Text Placeholder 3">
            <a:extLst>
              <a:ext uri="{FF2B5EF4-FFF2-40B4-BE49-F238E27FC236}">
                <a16:creationId xmlns:a16="http://schemas.microsoft.com/office/drawing/2014/main" id="{82B3E828-3959-402E-9484-8C5715DC656E}"/>
              </a:ext>
            </a:extLst>
          </p:cNvPr>
          <p:cNvSpPr>
            <a:spLocks noGrp="1"/>
          </p:cNvSpPr>
          <p:nvPr>
            <p:ph type="body" sz="quarter" idx="14"/>
          </p:nvPr>
        </p:nvSpPr>
        <p:spPr/>
        <p:txBody>
          <a:bodyPr/>
          <a:lstStyle/>
          <a:p>
            <a:r>
              <a:rPr lang="en-US"/>
              <a:t>01.01.2018 - 31.01.2019</a:t>
            </a:r>
          </a:p>
        </p:txBody>
      </p:sp>
    </p:spTree>
    <p:extLst>
      <p:ext uri="{BB962C8B-B14F-4D97-AF65-F5344CB8AC3E}">
        <p14:creationId xmlns:p14="http://schemas.microsoft.com/office/powerpoint/2010/main" val="327897819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E6EEE9-CF08-48F4-9A09-BE9DD1001E84}"/>
              </a:ext>
            </a:extLst>
          </p:cNvPr>
          <p:cNvSpPr>
            <a:spLocks noGrp="1"/>
          </p:cNvSpPr>
          <p:nvPr>
            <p:ph type="title"/>
          </p:nvPr>
        </p:nvSpPr>
        <p:spPr/>
        <p:txBody>
          <a:bodyPr/>
          <a:lstStyle/>
          <a:p>
            <a:r>
              <a:rPr lang="de-DE"/>
              <a:t>Facebook Eigene Posts - Potenzielle Reichweite - Export | Treckerfahrer dürfen das - 5 of 6</a:t>
            </a:r>
            <a:endParaRPr lang="en-US"/>
          </a:p>
        </p:txBody>
      </p:sp>
      <p:graphicFrame>
        <p:nvGraphicFramePr>
          <p:cNvPr id="5" name="Table Placeholder 4">
            <a:extLst>
              <a:ext uri="{FF2B5EF4-FFF2-40B4-BE49-F238E27FC236}">
                <a16:creationId xmlns:a16="http://schemas.microsoft.com/office/drawing/2014/main" id="{0B4AF950-3923-41C4-AEBC-B0EF82852609}"/>
              </a:ext>
            </a:extLst>
          </p:cNvPr>
          <p:cNvGraphicFramePr>
            <a:graphicFrameLocks noGrp="1"/>
          </p:cNvGraphicFramePr>
          <p:nvPr>
            <p:ph type="tbl" sz="quarter" idx="13"/>
            <p:extLst>
              <p:ext uri="{D42A27DB-BD31-4B8C-83A1-F6EECF244321}">
                <p14:modId xmlns:p14="http://schemas.microsoft.com/office/powerpoint/2010/main" val="256389153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362811290"/>
                    </a:ext>
                  </a:extLst>
                </a:gridCol>
                <a:gridCol w="822960">
                  <a:extLst>
                    <a:ext uri="{9D8B030D-6E8A-4147-A177-3AD203B41FA5}">
                      <a16:colId xmlns:a16="http://schemas.microsoft.com/office/drawing/2014/main" val="4140299349"/>
                    </a:ext>
                  </a:extLst>
                </a:gridCol>
                <a:gridCol w="822960">
                  <a:extLst>
                    <a:ext uri="{9D8B030D-6E8A-4147-A177-3AD203B41FA5}">
                      <a16:colId xmlns:a16="http://schemas.microsoft.com/office/drawing/2014/main" val="2977598383"/>
                    </a:ext>
                  </a:extLst>
                </a:gridCol>
                <a:gridCol w="822960">
                  <a:extLst>
                    <a:ext uri="{9D8B030D-6E8A-4147-A177-3AD203B41FA5}">
                      <a16:colId xmlns:a16="http://schemas.microsoft.com/office/drawing/2014/main" val="2212974402"/>
                    </a:ext>
                  </a:extLst>
                </a:gridCol>
                <a:gridCol w="822960">
                  <a:extLst>
                    <a:ext uri="{9D8B030D-6E8A-4147-A177-3AD203B41FA5}">
                      <a16:colId xmlns:a16="http://schemas.microsoft.com/office/drawing/2014/main" val="1261293512"/>
                    </a:ext>
                  </a:extLst>
                </a:gridCol>
                <a:gridCol w="822960">
                  <a:extLst>
                    <a:ext uri="{9D8B030D-6E8A-4147-A177-3AD203B41FA5}">
                      <a16:colId xmlns:a16="http://schemas.microsoft.com/office/drawing/2014/main" val="2132169232"/>
                    </a:ext>
                  </a:extLst>
                </a:gridCol>
                <a:gridCol w="411480">
                  <a:extLst>
                    <a:ext uri="{9D8B030D-6E8A-4147-A177-3AD203B41FA5}">
                      <a16:colId xmlns:a16="http://schemas.microsoft.com/office/drawing/2014/main" val="3310631835"/>
                    </a:ext>
                  </a:extLst>
                </a:gridCol>
                <a:gridCol w="822960">
                  <a:extLst>
                    <a:ext uri="{9D8B030D-6E8A-4147-A177-3AD203B41FA5}">
                      <a16:colId xmlns:a16="http://schemas.microsoft.com/office/drawing/2014/main" val="300669568"/>
                    </a:ext>
                  </a:extLst>
                </a:gridCol>
                <a:gridCol w="822960">
                  <a:extLst>
                    <a:ext uri="{9D8B030D-6E8A-4147-A177-3AD203B41FA5}">
                      <a16:colId xmlns:a16="http://schemas.microsoft.com/office/drawing/2014/main" val="274046779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gesamt Potenzielle Reichweite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bezahlt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organisch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unbezahlt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37248924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Treckerfahrer dürfen das - 2018-03-03 15:00:00 </a:t>
                      </a:r>
                      <a:r>
                        <a:rPr kumimoji="0" lang="de-DE" sz="1000" b="0" i="0" u="none" strike="noStrike" kern="1200" cap="none" spc="0" normalizeH="0" baseline="0" noProof="0">
                          <a:ln>
                            <a:noFill/>
                          </a:ln>
                          <a:solidFill>
                            <a:prstClr val="black"/>
                          </a:solidFill>
                          <a:effectLst/>
                          <a:uLnTx/>
                          <a:uFillTx/>
                          <a:latin typeface="+mn-lt"/>
                          <a:ea typeface="+mn-ea"/>
                          <a:cs typeface="+mn-cs"/>
                        </a:rPr>
                        <a:t> 
 Es gibt kaum einen Einsatz, den ein Schlepper nicht schafft. Habt Ihr Trecker mit Spezialaufgaben, dann schickt uns Eure besten Stücke, wir posten!!!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167013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137661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36637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167013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55516428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Treckerfahrer dürfen das - 2018-07-04 12:28:34 </a:t>
                      </a:r>
                      <a:r>
                        <a:rPr kumimoji="0" lang="de-DE" sz="1000" b="0" i="0" u="none" strike="noStrike" kern="1200" cap="none" spc="0" normalizeH="0" baseline="0" noProof="0">
                          <a:ln>
                            <a:noFill/>
                          </a:ln>
                          <a:solidFill>
                            <a:prstClr val="black"/>
                          </a:solidFill>
                          <a:effectLst/>
                          <a:uLnTx/>
                          <a:uFillTx/>
                          <a:latin typeface="+mn-lt"/>
                          <a:ea typeface="+mn-ea"/>
                          <a:cs typeface="+mn-cs"/>
                        </a:rPr>
                        <a:t> 
 Man muss nur Ideen haben, und Treckerfahrer haben genügend davon!! Ein Whirlpool der besonderen Art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165744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102457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72019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165744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137686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Treckerfahrer dürfen das - 2018-05-10 18:00:01 </a:t>
                      </a:r>
                      <a:r>
                        <a:rPr kumimoji="0" lang="de-DE" sz="1000" b="0" i="0" u="none" strike="noStrike" kern="1200" cap="none" spc="0" normalizeH="0" baseline="0" noProof="0">
                          <a:ln>
                            <a:noFill/>
                          </a:ln>
                          <a:solidFill>
                            <a:prstClr val="black"/>
                          </a:solidFill>
                          <a:effectLst/>
                          <a:uLnTx/>
                          <a:uFillTx/>
                          <a:latin typeface="+mn-lt"/>
                          <a:ea typeface="+mn-ea"/>
                          <a:cs typeface="+mn-cs"/>
                        </a:rPr>
                        <a:t> 
 Treckerwasserski 2.0 - Nachmachen erlaubt!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159492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150188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12780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159492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7520757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Treckerfahrer dürfen das - 2018-08-21 09:00:02 </a:t>
                      </a:r>
                      <a:r>
                        <a:rPr kumimoji="0" lang="de-DE" sz="1000" b="0" i="0" u="none" strike="noStrike" kern="1200" cap="none" spc="0" normalizeH="0" baseline="0" noProof="0">
                          <a:ln>
                            <a:noFill/>
                          </a:ln>
                          <a:solidFill>
                            <a:prstClr val="black"/>
                          </a:solidFill>
                          <a:effectLst/>
                          <a:uLnTx/>
                          <a:uFillTx/>
                          <a:latin typeface="+mn-lt"/>
                          <a:ea typeface="+mn-ea"/>
                          <a:cs typeface="+mn-cs"/>
                        </a:rPr>
                        <a:t> 
 Ein roter Johnny? Gibt's nicht! Doch!! Hier!!! 🔴 🚜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153533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108510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55256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153533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344238654"/>
                  </a:ext>
                </a:extLst>
              </a:tr>
            </a:tbl>
          </a:graphicData>
        </a:graphic>
      </p:graphicFrame>
      <p:sp>
        <p:nvSpPr>
          <p:cNvPr id="4" name="Text Placeholder 3">
            <a:extLst>
              <a:ext uri="{FF2B5EF4-FFF2-40B4-BE49-F238E27FC236}">
                <a16:creationId xmlns:a16="http://schemas.microsoft.com/office/drawing/2014/main" id="{B365F4BB-990B-4E64-915A-62D9FC9A7AF2}"/>
              </a:ext>
            </a:extLst>
          </p:cNvPr>
          <p:cNvSpPr>
            <a:spLocks noGrp="1"/>
          </p:cNvSpPr>
          <p:nvPr>
            <p:ph type="body" sz="quarter" idx="14"/>
          </p:nvPr>
        </p:nvSpPr>
        <p:spPr/>
        <p:txBody>
          <a:bodyPr/>
          <a:lstStyle/>
          <a:p>
            <a:r>
              <a:rPr lang="en-US"/>
              <a:t>01.01.2018 - 31.01.2019</a:t>
            </a:r>
          </a:p>
        </p:txBody>
      </p:sp>
    </p:spTree>
    <p:extLst>
      <p:ext uri="{BB962C8B-B14F-4D97-AF65-F5344CB8AC3E}">
        <p14:creationId xmlns:p14="http://schemas.microsoft.com/office/powerpoint/2010/main" val="263577759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0F4D1B-DB98-4D71-9F55-624AACA024CC}"/>
              </a:ext>
            </a:extLst>
          </p:cNvPr>
          <p:cNvSpPr>
            <a:spLocks noGrp="1"/>
          </p:cNvSpPr>
          <p:nvPr>
            <p:ph type="title"/>
          </p:nvPr>
        </p:nvSpPr>
        <p:spPr/>
        <p:txBody>
          <a:bodyPr/>
          <a:lstStyle/>
          <a:p>
            <a:r>
              <a:rPr lang="de-DE"/>
              <a:t>Facebook Eigene Posts - Potenzielle Reichweite - Export | Treckerfahrer dürfen das - 6 of 6</a:t>
            </a:r>
            <a:endParaRPr lang="en-US"/>
          </a:p>
        </p:txBody>
      </p:sp>
      <p:graphicFrame>
        <p:nvGraphicFramePr>
          <p:cNvPr id="5" name="Table Placeholder 4">
            <a:extLst>
              <a:ext uri="{FF2B5EF4-FFF2-40B4-BE49-F238E27FC236}">
                <a16:creationId xmlns:a16="http://schemas.microsoft.com/office/drawing/2014/main" id="{D8372762-E1DB-4051-B920-5090B9B22614}"/>
              </a:ext>
            </a:extLst>
          </p:cNvPr>
          <p:cNvGraphicFramePr>
            <a:graphicFrameLocks noGrp="1"/>
          </p:cNvGraphicFramePr>
          <p:nvPr>
            <p:ph type="tbl" sz="quarter" idx="13"/>
            <p:extLst>
              <p:ext uri="{D42A27DB-BD31-4B8C-83A1-F6EECF244321}">
                <p14:modId xmlns:p14="http://schemas.microsoft.com/office/powerpoint/2010/main" val="96265004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140455884"/>
                    </a:ext>
                  </a:extLst>
                </a:gridCol>
                <a:gridCol w="822960">
                  <a:extLst>
                    <a:ext uri="{9D8B030D-6E8A-4147-A177-3AD203B41FA5}">
                      <a16:colId xmlns:a16="http://schemas.microsoft.com/office/drawing/2014/main" val="713609721"/>
                    </a:ext>
                  </a:extLst>
                </a:gridCol>
                <a:gridCol w="822960">
                  <a:extLst>
                    <a:ext uri="{9D8B030D-6E8A-4147-A177-3AD203B41FA5}">
                      <a16:colId xmlns:a16="http://schemas.microsoft.com/office/drawing/2014/main" val="2056950112"/>
                    </a:ext>
                  </a:extLst>
                </a:gridCol>
                <a:gridCol w="822960">
                  <a:extLst>
                    <a:ext uri="{9D8B030D-6E8A-4147-A177-3AD203B41FA5}">
                      <a16:colId xmlns:a16="http://schemas.microsoft.com/office/drawing/2014/main" val="2200116326"/>
                    </a:ext>
                  </a:extLst>
                </a:gridCol>
                <a:gridCol w="822960">
                  <a:extLst>
                    <a:ext uri="{9D8B030D-6E8A-4147-A177-3AD203B41FA5}">
                      <a16:colId xmlns:a16="http://schemas.microsoft.com/office/drawing/2014/main" val="2412028274"/>
                    </a:ext>
                  </a:extLst>
                </a:gridCol>
                <a:gridCol w="822960">
                  <a:extLst>
                    <a:ext uri="{9D8B030D-6E8A-4147-A177-3AD203B41FA5}">
                      <a16:colId xmlns:a16="http://schemas.microsoft.com/office/drawing/2014/main" val="1724852068"/>
                    </a:ext>
                  </a:extLst>
                </a:gridCol>
                <a:gridCol w="411480">
                  <a:extLst>
                    <a:ext uri="{9D8B030D-6E8A-4147-A177-3AD203B41FA5}">
                      <a16:colId xmlns:a16="http://schemas.microsoft.com/office/drawing/2014/main" val="3357327466"/>
                    </a:ext>
                  </a:extLst>
                </a:gridCol>
                <a:gridCol w="822960">
                  <a:extLst>
                    <a:ext uri="{9D8B030D-6E8A-4147-A177-3AD203B41FA5}">
                      <a16:colId xmlns:a16="http://schemas.microsoft.com/office/drawing/2014/main" val="68778743"/>
                    </a:ext>
                  </a:extLst>
                </a:gridCol>
                <a:gridCol w="822960">
                  <a:extLst>
                    <a:ext uri="{9D8B030D-6E8A-4147-A177-3AD203B41FA5}">
                      <a16:colId xmlns:a16="http://schemas.microsoft.com/office/drawing/2014/main" val="84991062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gesamt Potenzielle Reichweite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bezahlt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organisch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unbezahlt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321388053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Treckerfahrer dürfen das - 2018-01-19 08:00:00 </a:t>
                      </a:r>
                      <a:r>
                        <a:rPr kumimoji="0" lang="de-DE" sz="1000" b="0" i="0" u="none" strike="noStrike" kern="1200" cap="none" spc="0" normalizeH="0" baseline="0" noProof="0">
                          <a:ln>
                            <a:noFill/>
                          </a:ln>
                          <a:solidFill>
                            <a:prstClr val="black"/>
                          </a:solidFill>
                          <a:effectLst/>
                          <a:uLnTx/>
                          <a:uFillTx/>
                          <a:latin typeface="+mn-lt"/>
                          <a:ea typeface="+mn-ea"/>
                          <a:cs typeface="+mn-cs"/>
                        </a:rPr>
                        <a:t> 
 Ein alter Brauch aus Mecklenburg-Vorpommern: zielen, Gas geben und mit schmackes auf die Tonne!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152724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12319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142300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142300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Yes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16.04.2018 23:00:00</a:t>
                      </a:r>
                    </a:p>
                  </a:txBody>
                  <a:tcPr/>
                </a:tc>
                <a:extLst>
                  <a:ext uri="{0D108BD9-81ED-4DB2-BD59-A6C34878D82A}">
                    <a16:rowId xmlns:a16="http://schemas.microsoft.com/office/drawing/2014/main" val="2035405448"/>
                  </a:ext>
                </a:extLst>
              </a:tr>
            </a:tbl>
          </a:graphicData>
        </a:graphic>
      </p:graphicFrame>
      <p:sp>
        <p:nvSpPr>
          <p:cNvPr id="4" name="Text Placeholder 3">
            <a:extLst>
              <a:ext uri="{FF2B5EF4-FFF2-40B4-BE49-F238E27FC236}">
                <a16:creationId xmlns:a16="http://schemas.microsoft.com/office/drawing/2014/main" id="{CA6E6CA4-1B91-4FA8-8479-6E1FC503A132}"/>
              </a:ext>
            </a:extLst>
          </p:cNvPr>
          <p:cNvSpPr>
            <a:spLocks noGrp="1"/>
          </p:cNvSpPr>
          <p:nvPr>
            <p:ph type="body" sz="quarter" idx="14"/>
          </p:nvPr>
        </p:nvSpPr>
        <p:spPr/>
        <p:txBody>
          <a:bodyPr/>
          <a:lstStyle/>
          <a:p>
            <a:r>
              <a:rPr lang="en-US"/>
              <a:t>01.01.2018 - 31.01.2019</a:t>
            </a:r>
          </a:p>
        </p:txBody>
      </p:sp>
    </p:spTree>
    <p:extLst>
      <p:ext uri="{BB962C8B-B14F-4D97-AF65-F5344CB8AC3E}">
        <p14:creationId xmlns:p14="http://schemas.microsoft.com/office/powerpoint/2010/main" val="420227217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FDB7F1-41F5-4E8E-B9B0-1FA9EED3B243}"/>
              </a:ext>
            </a:extLst>
          </p:cNvPr>
          <p:cNvSpPr>
            <a:spLocks noGrp="1"/>
          </p:cNvSpPr>
          <p:nvPr>
            <p:ph type="title"/>
          </p:nvPr>
        </p:nvSpPr>
        <p:spPr/>
        <p:txBody>
          <a:bodyPr/>
          <a:lstStyle/>
          <a:p>
            <a:r>
              <a:rPr lang="de-DE"/>
              <a:t>Facebook Eigene Posts - Aktive Nutzer - Export | Treckerfahrer dürfen das</a:t>
            </a:r>
            <a:endParaRPr lang="en-US"/>
          </a:p>
        </p:txBody>
      </p:sp>
      <p:graphicFrame>
        <p:nvGraphicFramePr>
          <p:cNvPr id="5" name="Table Placeholder 4">
            <a:extLst>
              <a:ext uri="{FF2B5EF4-FFF2-40B4-BE49-F238E27FC236}">
                <a16:creationId xmlns:a16="http://schemas.microsoft.com/office/drawing/2014/main" id="{133DDE3F-994B-426D-973E-AC7E401610FC}"/>
              </a:ext>
            </a:extLst>
          </p:cNvPr>
          <p:cNvGraphicFramePr>
            <a:graphicFrameLocks noGrp="1"/>
          </p:cNvGraphicFramePr>
          <p:nvPr>
            <p:ph type="tbl" sz="quarter" idx="13"/>
            <p:extLst>
              <p:ext uri="{D42A27DB-BD31-4B8C-83A1-F6EECF244321}">
                <p14:modId xmlns:p14="http://schemas.microsoft.com/office/powerpoint/2010/main" val="171084920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456432">
                  <a:extLst>
                    <a:ext uri="{9D8B030D-6E8A-4147-A177-3AD203B41FA5}">
                      <a16:colId xmlns:a16="http://schemas.microsoft.com/office/drawing/2014/main" val="2767273256"/>
                    </a:ext>
                  </a:extLst>
                </a:gridCol>
                <a:gridCol w="822960">
                  <a:extLst>
                    <a:ext uri="{9D8B030D-6E8A-4147-A177-3AD203B41FA5}">
                      <a16:colId xmlns:a16="http://schemas.microsoft.com/office/drawing/2014/main" val="3705803511"/>
                    </a:ext>
                  </a:extLst>
                </a:gridCol>
                <a:gridCol w="822960">
                  <a:extLst>
                    <a:ext uri="{9D8B030D-6E8A-4147-A177-3AD203B41FA5}">
                      <a16:colId xmlns:a16="http://schemas.microsoft.com/office/drawing/2014/main" val="326951449"/>
                    </a:ext>
                  </a:extLst>
                </a:gridCol>
                <a:gridCol w="822960">
                  <a:extLst>
                    <a:ext uri="{9D8B030D-6E8A-4147-A177-3AD203B41FA5}">
                      <a16:colId xmlns:a16="http://schemas.microsoft.com/office/drawing/2014/main" val="3660079321"/>
                    </a:ext>
                  </a:extLst>
                </a:gridCol>
                <a:gridCol w="822960">
                  <a:extLst>
                    <a:ext uri="{9D8B030D-6E8A-4147-A177-3AD203B41FA5}">
                      <a16:colId xmlns:a16="http://schemas.microsoft.com/office/drawing/2014/main" val="3535207427"/>
                    </a:ext>
                  </a:extLst>
                </a:gridCol>
                <a:gridCol w="493776">
                  <a:extLst>
                    <a:ext uri="{9D8B030D-6E8A-4147-A177-3AD203B41FA5}">
                      <a16:colId xmlns:a16="http://schemas.microsoft.com/office/drawing/2014/main" val="2069213792"/>
                    </a:ext>
                  </a:extLst>
                </a:gridCol>
                <a:gridCol w="493776">
                  <a:extLst>
                    <a:ext uri="{9D8B030D-6E8A-4147-A177-3AD203B41FA5}">
                      <a16:colId xmlns:a16="http://schemas.microsoft.com/office/drawing/2014/main" val="339111945"/>
                    </a:ext>
                  </a:extLst>
                </a:gridCol>
                <a:gridCol w="493776">
                  <a:extLst>
                    <a:ext uri="{9D8B030D-6E8A-4147-A177-3AD203B41FA5}">
                      <a16:colId xmlns:a16="http://schemas.microsoft.com/office/drawing/2014/main" val="878753988"/>
                    </a:ext>
                  </a:extLst>
                </a:gridCol>
              </a:tblGrid>
              <a:tr h="370840">
                <a:tc>
                  <a:txBody>
                    <a:bodyPr/>
                    <a:lstStyle/>
                    <a:p>
                      <a:r>
                        <a:rPr lang="en-US" sz="1000"/>
                        <a:t>Post</a:t>
                      </a:r>
                    </a:p>
                  </a:txBody>
                  <a:tcPr/>
                </a:tc>
                <a:tc>
                  <a:txBody>
                    <a:bodyPr/>
                    <a:lstStyle/>
                    <a:p>
                      <a:r>
                        <a:rPr lang="en-US" sz="1000"/>
                        <a:t>Aktive Nutzer</a:t>
                      </a:r>
                    </a:p>
                  </a:txBody>
                  <a:tcPr/>
                </a:tc>
                <a:tc>
                  <a:txBody>
                    <a:bodyPr/>
                    <a:lstStyle/>
                    <a:p>
                      <a:r>
                        <a:rPr lang="en-US" sz="1000"/>
                        <a:t>Potenzielle Reichweite</a:t>
                      </a:r>
                    </a:p>
                  </a:txBody>
                  <a:tcPr/>
                </a:tc>
                <a:tc>
                  <a:txBody>
                    <a:bodyPr/>
                    <a:lstStyle/>
                    <a:p>
                      <a:r>
                        <a:rPr lang="en-US" sz="1000"/>
                        <a:t>I-Rate Aktive Nutzer</a:t>
                      </a:r>
                    </a:p>
                  </a:txBody>
                  <a:tcPr/>
                </a:tc>
                <a:tc>
                  <a:txBody>
                    <a:bodyPr/>
                    <a:lstStyle/>
                    <a:p>
                      <a:r>
                        <a:rPr lang="en-US" sz="1000"/>
                        <a:t>Reaktionen</a:t>
                      </a:r>
                    </a:p>
                  </a:txBody>
                  <a:tcPr/>
                </a:tc>
                <a:tc>
                  <a:txBody>
                    <a:bodyPr/>
                    <a:lstStyle/>
                    <a:p>
                      <a:r>
                        <a:rPr lang="en-US" sz="1000"/>
                        <a:t>Typ</a:t>
                      </a:r>
                    </a:p>
                  </a:txBody>
                  <a:tcPr/>
                </a:tc>
                <a:tc>
                  <a:txBody>
                    <a:bodyPr/>
                    <a:lstStyle/>
                    <a:p>
                      <a:r>
                        <a:rPr lang="en-US" sz="1000"/>
                        <a:t>Expired?</a:t>
                      </a:r>
                    </a:p>
                  </a:txBody>
                  <a:tcPr/>
                </a:tc>
                <a:tc>
                  <a:txBody>
                    <a:bodyPr/>
                    <a:lstStyle/>
                    <a:p>
                      <a:r>
                        <a:rPr lang="en-US" sz="1000"/>
                        <a:t>Expire Time</a:t>
                      </a:r>
                    </a:p>
                  </a:txBody>
                  <a:tcPr/>
                </a:tc>
                <a:extLst>
                  <a:ext uri="{0D108BD9-81ED-4DB2-BD59-A6C34878D82A}">
                    <a16:rowId xmlns:a16="http://schemas.microsoft.com/office/drawing/2014/main" val="1415253781"/>
                  </a:ext>
                </a:extLst>
              </a:tr>
              <a:tr h="370840">
                <a:tc>
                  <a:txBody>
                    <a:bodyPr/>
                    <a:lstStyle/>
                    <a:p>
                      <a:r>
                        <a:rPr lang="de-DE" sz="1000" b="1"/>
                        <a:t> Treckerfahrer dürfen das - 2018-05-06 13:00:00 </a:t>
                      </a:r>
                      <a:r>
                        <a:rPr lang="de-DE" sz="1000"/>
                        <a:t> 
 Das kann doch nicht so schwer sein... Oder doch? Unser Satire-Magazin Extra 3 war vergangenen Mittwoch zu Gast in Negenborn und fand heraus, dass Unmut und Posse ganz eng miteinander verzahnt sind!</a:t>
                      </a:r>
                      <a:endParaRPr lang="en-US" sz="1000"/>
                    </a:p>
                  </a:txBody>
                  <a:tcPr/>
                </a:tc>
                <a:tc>
                  <a:txBody>
                    <a:bodyPr/>
                    <a:lstStyle/>
                    <a:p>
                      <a:r>
                        <a:rPr lang="en-US" sz="1000"/>
                        <a:t>444144</a:t>
                      </a:r>
                    </a:p>
                  </a:txBody>
                  <a:tcPr/>
                </a:tc>
                <a:tc>
                  <a:txBody>
                    <a:bodyPr/>
                    <a:lstStyle/>
                    <a:p>
                      <a:r>
                        <a:rPr lang="en-US" sz="1000"/>
                        <a:t>1737688</a:t>
                      </a:r>
                    </a:p>
                  </a:txBody>
                  <a:tcPr/>
                </a:tc>
                <a:tc>
                  <a:txBody>
                    <a:bodyPr/>
                    <a:lstStyle/>
                    <a:p>
                      <a:r>
                        <a:rPr lang="en-US" sz="1000"/>
                        <a:t>25.6 %</a:t>
                      </a:r>
                    </a:p>
                  </a:txBody>
                  <a:tcPr/>
                </a:tc>
                <a:tc>
                  <a:txBody>
                    <a:bodyPr/>
                    <a:lstStyle/>
                    <a:p>
                      <a:r>
                        <a:rPr lang="en-US" sz="1000"/>
                        <a:t>3409</a:t>
                      </a:r>
                    </a:p>
                  </a:txBody>
                  <a:tcPr/>
                </a:tc>
                <a:tc>
                  <a:txBody>
                    <a:bodyPr/>
                    <a:lstStyle/>
                    <a:p>
                      <a:r>
                        <a:rPr lang="en-US" sz="1000"/>
                        <a:t>Video</a:t>
                      </a:r>
                    </a:p>
                  </a:txBody>
                  <a:tcPr/>
                </a:tc>
                <a:tc>
                  <a:txBody>
                    <a:bodyPr/>
                    <a:lstStyle/>
                    <a:p>
                      <a:r>
                        <a:rPr lang="en-US" sz="1000"/>
                        <a:t>Yes</a:t>
                      </a:r>
                    </a:p>
                  </a:txBody>
                  <a:tcPr/>
                </a:tc>
                <a:tc>
                  <a:txBody>
                    <a:bodyPr/>
                    <a:lstStyle/>
                    <a:p>
                      <a:r>
                        <a:rPr lang="en-US" sz="1000"/>
                        <a:t>21.09.2018 23:20:00</a:t>
                      </a:r>
                    </a:p>
                  </a:txBody>
                  <a:tcPr/>
                </a:tc>
                <a:extLst>
                  <a:ext uri="{0D108BD9-81ED-4DB2-BD59-A6C34878D82A}">
                    <a16:rowId xmlns:a16="http://schemas.microsoft.com/office/drawing/2014/main" val="2471869840"/>
                  </a:ext>
                </a:extLst>
              </a:tr>
              <a:tr h="370840">
                <a:tc>
                  <a:txBody>
                    <a:bodyPr/>
                    <a:lstStyle/>
                    <a:p>
                      <a:r>
                        <a:rPr lang="de-DE" sz="1000" b="1"/>
                        <a:t> Treckerfahrer dürfen das - 2018-06-15 14:12:15 </a:t>
                      </a:r>
                      <a:r>
                        <a:rPr lang="de-DE" sz="1000"/>
                        <a:t> 
 Und...</a:t>
                      </a:r>
                      <a:endParaRPr lang="en-US" sz="1000"/>
                    </a:p>
                  </a:txBody>
                  <a:tcPr/>
                </a:tc>
                <a:tc>
                  <a:txBody>
                    <a:bodyPr/>
                    <a:lstStyle/>
                    <a:p>
                      <a:r>
                        <a:rPr lang="en-US" sz="1000"/>
                        <a:t>170911</a:t>
                      </a:r>
                    </a:p>
                  </a:txBody>
                  <a:tcPr/>
                </a:tc>
                <a:tc>
                  <a:txBody>
                    <a:bodyPr/>
                    <a:lstStyle/>
                    <a:p>
                      <a:r>
                        <a:rPr lang="en-US" sz="1000"/>
                        <a:t>837152</a:t>
                      </a:r>
                    </a:p>
                  </a:txBody>
                  <a:tcPr/>
                </a:tc>
                <a:tc>
                  <a:txBody>
                    <a:bodyPr/>
                    <a:lstStyle/>
                    <a:p>
                      <a:r>
                        <a:rPr lang="en-US" sz="1000"/>
                        <a:t>20.4 %</a:t>
                      </a:r>
                    </a:p>
                  </a:txBody>
                  <a:tcPr/>
                </a:tc>
                <a:tc>
                  <a:txBody>
                    <a:bodyPr/>
                    <a:lstStyle/>
                    <a:p>
                      <a:r>
                        <a:rPr lang="en-US" sz="1000"/>
                        <a:t>1042</a:t>
                      </a:r>
                    </a:p>
                  </a:txBody>
                  <a:tcPr/>
                </a:tc>
                <a:tc>
                  <a:txBody>
                    <a:bodyPr/>
                    <a:lstStyle/>
                    <a:p>
                      <a:r>
                        <a:rPr lang="en-US" sz="1000"/>
                        <a:t>Video</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2963300613"/>
                  </a:ext>
                </a:extLst>
              </a:tr>
              <a:tr h="370840">
                <a:tc>
                  <a:txBody>
                    <a:bodyPr/>
                    <a:lstStyle/>
                    <a:p>
                      <a:r>
                        <a:rPr lang="de-DE" sz="1000" b="1"/>
                        <a:t> Treckerfahrer dürfen das - 2018-01-20 15:00:00 </a:t>
                      </a:r>
                      <a:r>
                        <a:rPr lang="de-DE" sz="1000"/>
                        <a:t> 
 100 Jahre und Dr. Trecker  gibt alles!!!!!!!!!!!!!!!!!!!!!</a:t>
                      </a:r>
                      <a:endParaRPr lang="en-US" sz="1000"/>
                    </a:p>
                  </a:txBody>
                  <a:tcPr/>
                </a:tc>
                <a:tc>
                  <a:txBody>
                    <a:bodyPr/>
                    <a:lstStyle/>
                    <a:p>
                      <a:r>
                        <a:rPr lang="en-US" sz="1000"/>
                        <a:t>125932</a:t>
                      </a:r>
                    </a:p>
                  </a:txBody>
                  <a:tcPr/>
                </a:tc>
                <a:tc>
                  <a:txBody>
                    <a:bodyPr/>
                    <a:lstStyle/>
                    <a:p>
                      <a:r>
                        <a:rPr lang="en-US" sz="1000"/>
                        <a:t>1124925</a:t>
                      </a:r>
                    </a:p>
                  </a:txBody>
                  <a:tcPr/>
                </a:tc>
                <a:tc>
                  <a:txBody>
                    <a:bodyPr/>
                    <a:lstStyle/>
                    <a:p>
                      <a:r>
                        <a:rPr lang="en-US" sz="1000"/>
                        <a:t>11.2 %</a:t>
                      </a:r>
                    </a:p>
                  </a:txBody>
                  <a:tcPr/>
                </a:tc>
                <a:tc>
                  <a:txBody>
                    <a:bodyPr/>
                    <a:lstStyle/>
                    <a:p>
                      <a:r>
                        <a:rPr lang="en-US" sz="1000"/>
                        <a:t>3963</a:t>
                      </a:r>
                    </a:p>
                  </a:txBody>
                  <a:tcPr/>
                </a:tc>
                <a:tc>
                  <a:txBody>
                    <a:bodyPr/>
                    <a:lstStyle/>
                    <a:p>
                      <a:r>
                        <a:rPr lang="en-US" sz="1000"/>
                        <a:t>Video</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1121215586"/>
                  </a:ext>
                </a:extLst>
              </a:tr>
              <a:tr h="370840">
                <a:tc>
                  <a:txBody>
                    <a:bodyPr/>
                    <a:lstStyle/>
                    <a:p>
                      <a:r>
                        <a:rPr lang="de-DE" sz="1000" b="1"/>
                        <a:t> Treckerfahrer dürfen das - 2018-04-07 15:00:00 </a:t>
                      </a:r>
                      <a:r>
                        <a:rPr lang="de-DE" sz="1000"/>
                        <a:t> 
 Es geht noch schneller, aber wie? Dr. Trecker  weiß einfachen Rat</a:t>
                      </a:r>
                      <a:endParaRPr lang="en-US" sz="1000"/>
                    </a:p>
                  </a:txBody>
                  <a:tcPr/>
                </a:tc>
                <a:tc>
                  <a:txBody>
                    <a:bodyPr/>
                    <a:lstStyle/>
                    <a:p>
                      <a:r>
                        <a:rPr lang="en-US" sz="1000"/>
                        <a:t>104895</a:t>
                      </a:r>
                    </a:p>
                  </a:txBody>
                  <a:tcPr/>
                </a:tc>
                <a:tc>
                  <a:txBody>
                    <a:bodyPr/>
                    <a:lstStyle/>
                    <a:p>
                      <a:r>
                        <a:rPr lang="en-US" sz="1000"/>
                        <a:t>366156</a:t>
                      </a:r>
                    </a:p>
                  </a:txBody>
                  <a:tcPr/>
                </a:tc>
                <a:tc>
                  <a:txBody>
                    <a:bodyPr/>
                    <a:lstStyle/>
                    <a:p>
                      <a:r>
                        <a:rPr lang="en-US" sz="1000"/>
                        <a:t>28.6 %</a:t>
                      </a:r>
                    </a:p>
                  </a:txBody>
                  <a:tcPr/>
                </a:tc>
                <a:tc>
                  <a:txBody>
                    <a:bodyPr/>
                    <a:lstStyle/>
                    <a:p>
                      <a:r>
                        <a:rPr lang="en-US" sz="1000"/>
                        <a:t>740</a:t>
                      </a:r>
                    </a:p>
                  </a:txBody>
                  <a:tcPr/>
                </a:tc>
                <a:tc>
                  <a:txBody>
                    <a:bodyPr/>
                    <a:lstStyle/>
                    <a:p>
                      <a:r>
                        <a:rPr lang="en-US" sz="1000"/>
                        <a:t>Video</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3556275902"/>
                  </a:ext>
                </a:extLst>
              </a:tr>
              <a:tr h="370840">
                <a:tc>
                  <a:txBody>
                    <a:bodyPr/>
                    <a:lstStyle/>
                    <a:p>
                      <a:r>
                        <a:rPr lang="de-DE" sz="1000" b="1"/>
                        <a:t> Treckerfahrer dürfen das - 2018-08-15 15:00:01 </a:t>
                      </a:r>
                      <a:r>
                        <a:rPr lang="de-DE" sz="1000"/>
                        <a:t> 
 Alina testet für uns den Treckerkomfort 2018. Diesmal CLAAS. 🚜</a:t>
                      </a:r>
                      <a:endParaRPr lang="en-US" sz="1000"/>
                    </a:p>
                  </a:txBody>
                  <a:tcPr/>
                </a:tc>
                <a:tc>
                  <a:txBody>
                    <a:bodyPr/>
                    <a:lstStyle/>
                    <a:p>
                      <a:r>
                        <a:rPr lang="en-US" sz="1000"/>
                        <a:t>94447</a:t>
                      </a:r>
                    </a:p>
                  </a:txBody>
                  <a:tcPr/>
                </a:tc>
                <a:tc>
                  <a:txBody>
                    <a:bodyPr/>
                    <a:lstStyle/>
                    <a:p>
                      <a:r>
                        <a:rPr lang="en-US" sz="1000"/>
                        <a:t>428890</a:t>
                      </a:r>
                    </a:p>
                  </a:txBody>
                  <a:tcPr/>
                </a:tc>
                <a:tc>
                  <a:txBody>
                    <a:bodyPr/>
                    <a:lstStyle/>
                    <a:p>
                      <a:r>
                        <a:rPr lang="en-US" sz="1000"/>
                        <a:t>22.0 %</a:t>
                      </a:r>
                    </a:p>
                  </a:txBody>
                  <a:tcPr/>
                </a:tc>
                <a:tc>
                  <a:txBody>
                    <a:bodyPr/>
                    <a:lstStyle/>
                    <a:p>
                      <a:r>
                        <a:rPr lang="en-US" sz="1000"/>
                        <a:t>513</a:t>
                      </a:r>
                    </a:p>
                  </a:txBody>
                  <a:tcPr/>
                </a:tc>
                <a:tc>
                  <a:txBody>
                    <a:bodyPr/>
                    <a:lstStyle/>
                    <a:p>
                      <a:r>
                        <a:rPr lang="en-US" sz="1000"/>
                        <a:t>Video</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4039221512"/>
                  </a:ext>
                </a:extLst>
              </a:tr>
            </a:tbl>
          </a:graphicData>
        </a:graphic>
      </p:graphicFrame>
      <p:sp>
        <p:nvSpPr>
          <p:cNvPr id="4" name="Text Placeholder 3">
            <a:extLst>
              <a:ext uri="{FF2B5EF4-FFF2-40B4-BE49-F238E27FC236}">
                <a16:creationId xmlns:a16="http://schemas.microsoft.com/office/drawing/2014/main" id="{D29F88A3-DEF6-4997-B730-FDEBDCAB9314}"/>
              </a:ext>
            </a:extLst>
          </p:cNvPr>
          <p:cNvSpPr>
            <a:spLocks noGrp="1"/>
          </p:cNvSpPr>
          <p:nvPr>
            <p:ph type="body" sz="quarter" idx="14"/>
          </p:nvPr>
        </p:nvSpPr>
        <p:spPr/>
        <p:txBody>
          <a:bodyPr/>
          <a:lstStyle/>
          <a:p>
            <a:r>
              <a:rPr lang="en-US"/>
              <a:t>01.01.2018 - 31.01.2019</a:t>
            </a:r>
          </a:p>
        </p:txBody>
      </p:sp>
    </p:spTree>
    <p:extLst>
      <p:ext uri="{BB962C8B-B14F-4D97-AF65-F5344CB8AC3E}">
        <p14:creationId xmlns:p14="http://schemas.microsoft.com/office/powerpoint/2010/main" val="76135478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D7CC67-3FF3-4053-A408-1E651991204C}"/>
              </a:ext>
            </a:extLst>
          </p:cNvPr>
          <p:cNvSpPr>
            <a:spLocks noGrp="1"/>
          </p:cNvSpPr>
          <p:nvPr>
            <p:ph type="title"/>
          </p:nvPr>
        </p:nvSpPr>
        <p:spPr/>
        <p:txBody>
          <a:bodyPr/>
          <a:lstStyle/>
          <a:p>
            <a:r>
              <a:rPr lang="de-DE"/>
              <a:t>Facebook Eigene Posts - I-Rate Aktive Nutzer - Export | Treckerfahrer dürfen das</a:t>
            </a:r>
            <a:endParaRPr lang="en-US"/>
          </a:p>
        </p:txBody>
      </p:sp>
      <p:graphicFrame>
        <p:nvGraphicFramePr>
          <p:cNvPr id="5" name="Table Placeholder 4">
            <a:extLst>
              <a:ext uri="{FF2B5EF4-FFF2-40B4-BE49-F238E27FC236}">
                <a16:creationId xmlns:a16="http://schemas.microsoft.com/office/drawing/2014/main" id="{CEEAE6AD-986B-4B40-9982-8C9BAD799C33}"/>
              </a:ext>
            </a:extLst>
          </p:cNvPr>
          <p:cNvGraphicFramePr>
            <a:graphicFrameLocks noGrp="1"/>
          </p:cNvGraphicFramePr>
          <p:nvPr>
            <p:ph type="tbl" sz="quarter" idx="13"/>
            <p:extLst>
              <p:ext uri="{D42A27DB-BD31-4B8C-83A1-F6EECF244321}">
                <p14:modId xmlns:p14="http://schemas.microsoft.com/office/powerpoint/2010/main" val="87263160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4288437985"/>
                    </a:ext>
                  </a:extLst>
                </a:gridCol>
                <a:gridCol w="822960">
                  <a:extLst>
                    <a:ext uri="{9D8B030D-6E8A-4147-A177-3AD203B41FA5}">
                      <a16:colId xmlns:a16="http://schemas.microsoft.com/office/drawing/2014/main" val="1511294680"/>
                    </a:ext>
                  </a:extLst>
                </a:gridCol>
                <a:gridCol w="822960">
                  <a:extLst>
                    <a:ext uri="{9D8B030D-6E8A-4147-A177-3AD203B41FA5}">
                      <a16:colId xmlns:a16="http://schemas.microsoft.com/office/drawing/2014/main" val="1351285288"/>
                    </a:ext>
                  </a:extLst>
                </a:gridCol>
                <a:gridCol w="822960">
                  <a:extLst>
                    <a:ext uri="{9D8B030D-6E8A-4147-A177-3AD203B41FA5}">
                      <a16:colId xmlns:a16="http://schemas.microsoft.com/office/drawing/2014/main" val="1437278835"/>
                    </a:ext>
                  </a:extLst>
                </a:gridCol>
                <a:gridCol w="822960">
                  <a:extLst>
                    <a:ext uri="{9D8B030D-6E8A-4147-A177-3AD203B41FA5}">
                      <a16:colId xmlns:a16="http://schemas.microsoft.com/office/drawing/2014/main" val="249367000"/>
                    </a:ext>
                  </a:extLst>
                </a:gridCol>
                <a:gridCol w="822960">
                  <a:extLst>
                    <a:ext uri="{9D8B030D-6E8A-4147-A177-3AD203B41FA5}">
                      <a16:colId xmlns:a16="http://schemas.microsoft.com/office/drawing/2014/main" val="3127524254"/>
                    </a:ext>
                  </a:extLst>
                </a:gridCol>
                <a:gridCol w="822960">
                  <a:extLst>
                    <a:ext uri="{9D8B030D-6E8A-4147-A177-3AD203B41FA5}">
                      <a16:colId xmlns:a16="http://schemas.microsoft.com/office/drawing/2014/main" val="312255785"/>
                    </a:ext>
                  </a:extLst>
                </a:gridCol>
                <a:gridCol w="822960">
                  <a:extLst>
                    <a:ext uri="{9D8B030D-6E8A-4147-A177-3AD203B41FA5}">
                      <a16:colId xmlns:a16="http://schemas.microsoft.com/office/drawing/2014/main" val="2711110308"/>
                    </a:ext>
                  </a:extLst>
                </a:gridCol>
              </a:tblGrid>
              <a:tr h="370840">
                <a:tc>
                  <a:txBody>
                    <a:bodyPr/>
                    <a:lstStyle/>
                    <a:p>
                      <a:r>
                        <a:rPr lang="en-US" sz="1000"/>
                        <a:t>Post</a:t>
                      </a:r>
                    </a:p>
                  </a:txBody>
                  <a:tcPr/>
                </a:tc>
                <a:tc>
                  <a:txBody>
                    <a:bodyPr/>
                    <a:lstStyle/>
                    <a:p>
                      <a:r>
                        <a:rPr lang="en-US" sz="1000"/>
                        <a:t>I-Rate Aktive Nutzer</a:t>
                      </a:r>
                    </a:p>
                  </a:txBody>
                  <a:tcPr/>
                </a:tc>
                <a:tc>
                  <a:txBody>
                    <a:bodyPr/>
                    <a:lstStyle/>
                    <a:p>
                      <a:r>
                        <a:rPr lang="en-US" sz="1000"/>
                        <a:t>Aktive Nutzer</a:t>
                      </a:r>
                    </a:p>
                  </a:txBody>
                  <a:tcPr/>
                </a:tc>
                <a:tc>
                  <a:txBody>
                    <a:bodyPr/>
                    <a:lstStyle/>
                    <a:p>
                      <a:r>
                        <a:rPr lang="en-US" sz="1000"/>
                        <a:t>Potenzielle Reichweite</a:t>
                      </a:r>
                    </a:p>
                  </a:txBody>
                  <a:tcPr/>
                </a:tc>
                <a:tc>
                  <a:txBody>
                    <a:bodyPr/>
                    <a:lstStyle/>
                    <a:p>
                      <a:r>
                        <a:rPr lang="en-US" sz="1000"/>
                        <a:t>Reaktionen</a:t>
                      </a:r>
                    </a:p>
                  </a:txBody>
                  <a:tcPr/>
                </a:tc>
                <a:tc>
                  <a:txBody>
                    <a:bodyPr/>
                    <a:lstStyle/>
                    <a:p>
                      <a:r>
                        <a:rPr lang="en-US" sz="1000"/>
                        <a:t>Typ</a:t>
                      </a:r>
                    </a:p>
                  </a:txBody>
                  <a:tcPr/>
                </a:tc>
                <a:tc>
                  <a:txBody>
                    <a:bodyPr/>
                    <a:lstStyle/>
                    <a:p>
                      <a:r>
                        <a:rPr lang="en-US" sz="1000"/>
                        <a:t>Expired?</a:t>
                      </a:r>
                    </a:p>
                  </a:txBody>
                  <a:tcPr/>
                </a:tc>
                <a:tc>
                  <a:txBody>
                    <a:bodyPr/>
                    <a:lstStyle/>
                    <a:p>
                      <a:r>
                        <a:rPr lang="en-US" sz="1000"/>
                        <a:t>Expire Time</a:t>
                      </a:r>
                    </a:p>
                  </a:txBody>
                  <a:tcPr/>
                </a:tc>
                <a:extLst>
                  <a:ext uri="{0D108BD9-81ED-4DB2-BD59-A6C34878D82A}">
                    <a16:rowId xmlns:a16="http://schemas.microsoft.com/office/drawing/2014/main" val="2662959180"/>
                  </a:ext>
                </a:extLst>
              </a:tr>
              <a:tr h="370840">
                <a:tc>
                  <a:txBody>
                    <a:bodyPr/>
                    <a:lstStyle/>
                    <a:p>
                      <a:r>
                        <a:rPr lang="de-DE" sz="1000" b="1"/>
                        <a:t> Treckerfahrer dürfen das - 2018-10-07 17:46:21 </a:t>
                      </a:r>
                      <a:r>
                        <a:rPr lang="de-DE" sz="1000"/>
                        <a:t> 
 Übler Unfall in Pattensen: der Schaden wird auf mehrere hunderttausend Euro geschätzt, und bis der Strommast wieder steht, werden Monate vergehen. Der Fahrer blieb zum Glück unversehrt und stand unter Schock.</a:t>
                      </a:r>
                      <a:endParaRPr lang="en-US" sz="1000"/>
                    </a:p>
                  </a:txBody>
                  <a:tcPr/>
                </a:tc>
                <a:tc>
                  <a:txBody>
                    <a:bodyPr/>
                    <a:lstStyle/>
                    <a:p>
                      <a:r>
                        <a:rPr lang="en-US" sz="1000"/>
                        <a:t>180.8 %</a:t>
                      </a:r>
                    </a:p>
                  </a:txBody>
                  <a:tcPr/>
                </a:tc>
                <a:tc>
                  <a:txBody>
                    <a:bodyPr/>
                    <a:lstStyle/>
                    <a:p>
                      <a:r>
                        <a:rPr lang="en-US" sz="1000"/>
                        <a:t>3745</a:t>
                      </a:r>
                    </a:p>
                  </a:txBody>
                  <a:tcPr/>
                </a:tc>
                <a:tc>
                  <a:txBody>
                    <a:bodyPr/>
                    <a:lstStyle/>
                    <a:p>
                      <a:r>
                        <a:rPr lang="en-US" sz="1000"/>
                        <a:t>2071</a:t>
                      </a:r>
                    </a:p>
                  </a:txBody>
                  <a:tcPr/>
                </a:tc>
                <a:tc>
                  <a:txBody>
                    <a:bodyPr/>
                    <a:lstStyle/>
                    <a:p>
                      <a:r>
                        <a:rPr lang="en-US" sz="1000"/>
                        <a:t>146</a:t>
                      </a:r>
                    </a:p>
                  </a:txBody>
                  <a:tcPr/>
                </a:tc>
                <a:tc>
                  <a:txBody>
                    <a:bodyPr/>
                    <a:lstStyle/>
                    <a:p>
                      <a:r>
                        <a:rPr lang="en-US" sz="1000"/>
                        <a:t>Video</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3783717835"/>
                  </a:ext>
                </a:extLst>
              </a:tr>
              <a:tr h="370840">
                <a:tc>
                  <a:txBody>
                    <a:bodyPr/>
                    <a:lstStyle/>
                    <a:p>
                      <a:r>
                        <a:rPr lang="de-DE" sz="1000" b="1"/>
                        <a:t> Treckerfahrer dürfen das - 2018-05-30 12:15:50 </a:t>
                      </a:r>
                      <a:r>
                        <a:rPr lang="de-DE" sz="1000"/>
                        <a:t> 
 Geniale Idee, Gewindeschneider selbst gemacht!</a:t>
                      </a:r>
                      <a:endParaRPr lang="en-US" sz="1000"/>
                    </a:p>
                  </a:txBody>
                  <a:tcPr/>
                </a:tc>
                <a:tc>
                  <a:txBody>
                    <a:bodyPr/>
                    <a:lstStyle/>
                    <a:p>
                      <a:r>
                        <a:rPr lang="en-US" sz="1000"/>
                        <a:t>162.1 %</a:t>
                      </a:r>
                    </a:p>
                  </a:txBody>
                  <a:tcPr/>
                </a:tc>
                <a:tc>
                  <a:txBody>
                    <a:bodyPr/>
                    <a:lstStyle/>
                    <a:p>
                      <a:r>
                        <a:rPr lang="en-US" sz="1000"/>
                        <a:t>2689</a:t>
                      </a:r>
                    </a:p>
                  </a:txBody>
                  <a:tcPr/>
                </a:tc>
                <a:tc>
                  <a:txBody>
                    <a:bodyPr/>
                    <a:lstStyle/>
                    <a:p>
                      <a:r>
                        <a:rPr lang="en-US" sz="1000"/>
                        <a:t>1659</a:t>
                      </a:r>
                    </a:p>
                  </a:txBody>
                  <a:tcPr/>
                </a:tc>
                <a:tc>
                  <a:txBody>
                    <a:bodyPr/>
                    <a:lstStyle/>
                    <a:p>
                      <a:r>
                        <a:rPr lang="en-US" sz="1000"/>
                        <a:t>130</a:t>
                      </a:r>
                    </a:p>
                  </a:txBody>
                  <a:tcPr/>
                </a:tc>
                <a:tc>
                  <a:txBody>
                    <a:bodyPr/>
                    <a:lstStyle/>
                    <a:p>
                      <a:r>
                        <a:rPr lang="en-US" sz="1000"/>
                        <a:t>Video</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1540585180"/>
                  </a:ext>
                </a:extLst>
              </a:tr>
              <a:tr h="370840">
                <a:tc>
                  <a:txBody>
                    <a:bodyPr/>
                    <a:lstStyle/>
                    <a:p>
                      <a:r>
                        <a:rPr lang="de-DE" sz="1000" b="1"/>
                        <a:t> Treckerfahrer dürfen das - 2018-10-22 08:23:24 </a:t>
                      </a:r>
                      <a:r>
                        <a:rPr lang="de-DE" sz="1000"/>
                        <a:t> 
 Sprang nach der Bergung an, als wäre nichts gewesen... Allerdings hat‘s Geschmäckle, wie es dazu kam! 🙈🚜🕳</a:t>
                      </a:r>
                      <a:endParaRPr lang="en-US" sz="1000"/>
                    </a:p>
                  </a:txBody>
                  <a:tcPr/>
                </a:tc>
                <a:tc>
                  <a:txBody>
                    <a:bodyPr/>
                    <a:lstStyle/>
                    <a:p>
                      <a:r>
                        <a:rPr lang="en-US" sz="1000"/>
                        <a:t>127.1 %</a:t>
                      </a:r>
                    </a:p>
                  </a:txBody>
                  <a:tcPr/>
                </a:tc>
                <a:tc>
                  <a:txBody>
                    <a:bodyPr/>
                    <a:lstStyle/>
                    <a:p>
                      <a:r>
                        <a:rPr lang="en-US" sz="1000"/>
                        <a:t>2199</a:t>
                      </a:r>
                    </a:p>
                  </a:txBody>
                  <a:tcPr/>
                </a:tc>
                <a:tc>
                  <a:txBody>
                    <a:bodyPr/>
                    <a:lstStyle/>
                    <a:p>
                      <a:r>
                        <a:rPr lang="en-US" sz="1000"/>
                        <a:t>1730</a:t>
                      </a:r>
                    </a:p>
                  </a:txBody>
                  <a:tcPr/>
                </a:tc>
                <a:tc>
                  <a:txBody>
                    <a:bodyPr/>
                    <a:lstStyle/>
                    <a:p>
                      <a:r>
                        <a:rPr lang="en-US" sz="1000"/>
                        <a:t>182</a:t>
                      </a:r>
                    </a:p>
                  </a:txBody>
                  <a:tcPr/>
                </a:tc>
                <a:tc>
                  <a:txBody>
                    <a:bodyPr/>
                    <a:lstStyle/>
                    <a:p>
                      <a:r>
                        <a:rPr lang="en-US" sz="1000"/>
                        <a:t>Video</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154624282"/>
                  </a:ext>
                </a:extLst>
              </a:tr>
              <a:tr h="370840">
                <a:tc>
                  <a:txBody>
                    <a:bodyPr/>
                    <a:lstStyle/>
                    <a:p>
                      <a:r>
                        <a:rPr lang="de-DE" sz="1000" b="1"/>
                        <a:t> Treckerfahrer dürfen das - 2018-05-17 20:28:36 </a:t>
                      </a:r>
                      <a:r>
                        <a:rPr lang="de-DE" sz="1000"/>
                        <a:t> 
 </a:t>
                      </a:r>
                      <a:endParaRPr lang="en-US" sz="1000"/>
                    </a:p>
                  </a:txBody>
                  <a:tcPr/>
                </a:tc>
                <a:tc>
                  <a:txBody>
                    <a:bodyPr/>
                    <a:lstStyle/>
                    <a:p>
                      <a:r>
                        <a:rPr lang="en-US" sz="1000"/>
                        <a:t>118.9 %</a:t>
                      </a:r>
                    </a:p>
                  </a:txBody>
                  <a:tcPr/>
                </a:tc>
                <a:tc>
                  <a:txBody>
                    <a:bodyPr/>
                    <a:lstStyle/>
                    <a:p>
                      <a:r>
                        <a:rPr lang="en-US" sz="1000"/>
                        <a:t>829</a:t>
                      </a:r>
                    </a:p>
                  </a:txBody>
                  <a:tcPr/>
                </a:tc>
                <a:tc>
                  <a:txBody>
                    <a:bodyPr/>
                    <a:lstStyle/>
                    <a:p>
                      <a:r>
                        <a:rPr lang="en-US" sz="1000"/>
                        <a:t>697</a:t>
                      </a:r>
                    </a:p>
                  </a:txBody>
                  <a:tcPr/>
                </a:tc>
                <a:tc>
                  <a:txBody>
                    <a:bodyPr/>
                    <a:lstStyle/>
                    <a:p>
                      <a:r>
                        <a:rPr lang="en-US" sz="1000"/>
                        <a:t>51</a:t>
                      </a:r>
                    </a:p>
                  </a:txBody>
                  <a:tcPr/>
                </a:tc>
                <a:tc>
                  <a:txBody>
                    <a:bodyPr/>
                    <a:lstStyle/>
                    <a:p>
                      <a:r>
                        <a:rPr lang="en-US" sz="1000"/>
                        <a:t>Video</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3167237026"/>
                  </a:ext>
                </a:extLst>
              </a:tr>
              <a:tr h="370840">
                <a:tc>
                  <a:txBody>
                    <a:bodyPr/>
                    <a:lstStyle/>
                    <a:p>
                      <a:r>
                        <a:rPr lang="de-DE" sz="1000" b="1"/>
                        <a:t> Treckerfahrer dürfen das - 2018-05-10 13:11:36 </a:t>
                      </a:r>
                      <a:r>
                        <a:rPr lang="de-DE" sz="1000"/>
                        <a:t> 
 Und nun wissen wir auch, was aus den ausgedienten Mähdreschern wird......</a:t>
                      </a:r>
                      <a:endParaRPr lang="en-US" sz="1000"/>
                    </a:p>
                  </a:txBody>
                  <a:tcPr/>
                </a:tc>
                <a:tc>
                  <a:txBody>
                    <a:bodyPr/>
                    <a:lstStyle/>
                    <a:p>
                      <a:r>
                        <a:rPr lang="en-US" sz="1000"/>
                        <a:t>107.9 %</a:t>
                      </a:r>
                    </a:p>
                  </a:txBody>
                  <a:tcPr/>
                </a:tc>
                <a:tc>
                  <a:txBody>
                    <a:bodyPr/>
                    <a:lstStyle/>
                    <a:p>
                      <a:r>
                        <a:rPr lang="en-US" sz="1000"/>
                        <a:t>1709</a:t>
                      </a:r>
                    </a:p>
                  </a:txBody>
                  <a:tcPr/>
                </a:tc>
                <a:tc>
                  <a:txBody>
                    <a:bodyPr/>
                    <a:lstStyle/>
                    <a:p>
                      <a:r>
                        <a:rPr lang="en-US" sz="1000"/>
                        <a:t>1584</a:t>
                      </a:r>
                    </a:p>
                  </a:txBody>
                  <a:tcPr/>
                </a:tc>
                <a:tc>
                  <a:txBody>
                    <a:bodyPr/>
                    <a:lstStyle/>
                    <a:p>
                      <a:r>
                        <a:rPr lang="en-US" sz="1000"/>
                        <a:t>102</a:t>
                      </a:r>
                    </a:p>
                  </a:txBody>
                  <a:tcPr/>
                </a:tc>
                <a:tc>
                  <a:txBody>
                    <a:bodyPr/>
                    <a:lstStyle/>
                    <a:p>
                      <a:r>
                        <a:rPr lang="en-US" sz="1000"/>
                        <a:t>Video</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2110731405"/>
                  </a:ext>
                </a:extLst>
              </a:tr>
            </a:tbl>
          </a:graphicData>
        </a:graphic>
      </p:graphicFrame>
      <p:sp>
        <p:nvSpPr>
          <p:cNvPr id="4" name="Text Placeholder 3">
            <a:extLst>
              <a:ext uri="{FF2B5EF4-FFF2-40B4-BE49-F238E27FC236}">
                <a16:creationId xmlns:a16="http://schemas.microsoft.com/office/drawing/2014/main" id="{E1370828-E9DB-42AA-9713-C8497FB70821}"/>
              </a:ext>
            </a:extLst>
          </p:cNvPr>
          <p:cNvSpPr>
            <a:spLocks noGrp="1"/>
          </p:cNvSpPr>
          <p:nvPr>
            <p:ph type="body" sz="quarter" idx="14"/>
          </p:nvPr>
        </p:nvSpPr>
        <p:spPr/>
        <p:txBody>
          <a:bodyPr/>
          <a:lstStyle/>
          <a:p>
            <a:r>
              <a:rPr lang="en-US"/>
              <a:t>01.01.2018 - 31.01.2019</a:t>
            </a:r>
          </a:p>
        </p:txBody>
      </p:sp>
    </p:spTree>
    <p:extLst>
      <p:ext uri="{BB962C8B-B14F-4D97-AF65-F5344CB8AC3E}">
        <p14:creationId xmlns:p14="http://schemas.microsoft.com/office/powerpoint/2010/main" val="131556860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B1EA5D-2011-4B7B-B731-D2C482CCDEBE}"/>
              </a:ext>
            </a:extLst>
          </p:cNvPr>
          <p:cNvSpPr>
            <a:spLocks noGrp="1"/>
          </p:cNvSpPr>
          <p:nvPr>
            <p:ph type="title"/>
          </p:nvPr>
        </p:nvSpPr>
        <p:spPr/>
        <p:txBody>
          <a:bodyPr/>
          <a:lstStyle/>
          <a:p>
            <a:r>
              <a:rPr lang="de-DE"/>
              <a:t>Facebook Eigene Posts - I-Rate Aktive Nutzer-Flop - Export | Treckerfahrer dürfen das - 1 of 2</a:t>
            </a:r>
            <a:endParaRPr lang="en-US"/>
          </a:p>
        </p:txBody>
      </p:sp>
      <p:graphicFrame>
        <p:nvGraphicFramePr>
          <p:cNvPr id="5" name="Table Placeholder 4">
            <a:extLst>
              <a:ext uri="{FF2B5EF4-FFF2-40B4-BE49-F238E27FC236}">
                <a16:creationId xmlns:a16="http://schemas.microsoft.com/office/drawing/2014/main" id="{0A163ADE-7D1C-4733-AA1A-781849958EBC}"/>
              </a:ext>
            </a:extLst>
          </p:cNvPr>
          <p:cNvGraphicFramePr>
            <a:graphicFrameLocks noGrp="1"/>
          </p:cNvGraphicFramePr>
          <p:nvPr>
            <p:ph type="tbl" sz="quarter" idx="13"/>
            <p:extLst>
              <p:ext uri="{D42A27DB-BD31-4B8C-83A1-F6EECF244321}">
                <p14:modId xmlns:p14="http://schemas.microsoft.com/office/powerpoint/2010/main" val="364060645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2522344327"/>
                    </a:ext>
                  </a:extLst>
                </a:gridCol>
                <a:gridCol w="822960">
                  <a:extLst>
                    <a:ext uri="{9D8B030D-6E8A-4147-A177-3AD203B41FA5}">
                      <a16:colId xmlns:a16="http://schemas.microsoft.com/office/drawing/2014/main" val="769186455"/>
                    </a:ext>
                  </a:extLst>
                </a:gridCol>
                <a:gridCol w="822960">
                  <a:extLst>
                    <a:ext uri="{9D8B030D-6E8A-4147-A177-3AD203B41FA5}">
                      <a16:colId xmlns:a16="http://schemas.microsoft.com/office/drawing/2014/main" val="808883848"/>
                    </a:ext>
                  </a:extLst>
                </a:gridCol>
                <a:gridCol w="822960">
                  <a:extLst>
                    <a:ext uri="{9D8B030D-6E8A-4147-A177-3AD203B41FA5}">
                      <a16:colId xmlns:a16="http://schemas.microsoft.com/office/drawing/2014/main" val="2170994679"/>
                    </a:ext>
                  </a:extLst>
                </a:gridCol>
                <a:gridCol w="822960">
                  <a:extLst>
                    <a:ext uri="{9D8B030D-6E8A-4147-A177-3AD203B41FA5}">
                      <a16:colId xmlns:a16="http://schemas.microsoft.com/office/drawing/2014/main" val="904350386"/>
                    </a:ext>
                  </a:extLst>
                </a:gridCol>
                <a:gridCol w="822960">
                  <a:extLst>
                    <a:ext uri="{9D8B030D-6E8A-4147-A177-3AD203B41FA5}">
                      <a16:colId xmlns:a16="http://schemas.microsoft.com/office/drawing/2014/main" val="212677280"/>
                    </a:ext>
                  </a:extLst>
                </a:gridCol>
                <a:gridCol w="822960">
                  <a:extLst>
                    <a:ext uri="{9D8B030D-6E8A-4147-A177-3AD203B41FA5}">
                      <a16:colId xmlns:a16="http://schemas.microsoft.com/office/drawing/2014/main" val="1289298594"/>
                    </a:ext>
                  </a:extLst>
                </a:gridCol>
                <a:gridCol w="822960">
                  <a:extLst>
                    <a:ext uri="{9D8B030D-6E8A-4147-A177-3AD203B41FA5}">
                      <a16:colId xmlns:a16="http://schemas.microsoft.com/office/drawing/2014/main" val="8405392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Aktive Nutzer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Aktive Nutzer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Potenzielle Reichweite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Reaktionen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231563714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Treckerfahrer dürfen das - 2018-03-07 11:18:39 </a:t>
                      </a:r>
                      <a:r>
                        <a:rPr kumimoji="0" lang="de-DE" sz="1000" b="0" i="0" u="none" strike="noStrike" kern="1200" cap="none" spc="0" normalizeH="0" baseline="0" noProof="0">
                          <a:ln>
                            <a:noFill/>
                          </a:ln>
                          <a:solidFill>
                            <a:prstClr val="black"/>
                          </a:solidFill>
                          <a:effectLst/>
                          <a:uLnTx/>
                          <a:uFillTx/>
                          <a:latin typeface="+mn-lt"/>
                          <a:ea typeface="+mn-ea"/>
                          <a:cs typeface="+mn-cs"/>
                        </a:rPr>
                        <a:t>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60684719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Treckerfahrer dürfen das - 2018-05-25 23:46:04 </a:t>
                      </a:r>
                      <a:r>
                        <a:rPr kumimoji="0" lang="de-DE" sz="1000" b="0" i="0" u="none" strike="noStrike" kern="1200" cap="none" spc="0" normalizeH="0" baseline="0" noProof="0">
                          <a:ln>
                            <a:noFill/>
                          </a:ln>
                          <a:solidFill>
                            <a:prstClr val="black"/>
                          </a:solidFill>
                          <a:effectLst/>
                          <a:uLnTx/>
                          <a:uFillTx/>
                          <a:latin typeface="+mn-lt"/>
                          <a:ea typeface="+mn-ea"/>
                          <a:cs typeface="+mn-cs"/>
                        </a:rPr>
                        <a:t> 
 Auf dem NDR Landpartie–Fest tritt Sven Tietzer gegen Hinnerk Baumgarten an mit Brunhilde! Um 16 Uhr im NDR Fernsehen oder kurze Zeit später auch in unserer NDR Mediathek. Noch besser: kommt vorbei nach Ratzeburg! Es lohnt sich bei herrlichstem Wetter!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67662331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Treckerfahrer dürfen das - 2018-05-15 08:00:00 </a:t>
                      </a:r>
                      <a:r>
                        <a:rPr kumimoji="0" lang="de-DE" sz="1000" b="0" i="0" u="none" strike="noStrike" kern="1200" cap="none" spc="0" normalizeH="0" baseline="0" noProof="0">
                          <a:ln>
                            <a:noFill/>
                          </a:ln>
                          <a:solidFill>
                            <a:prstClr val="black"/>
                          </a:solidFill>
                          <a:effectLst/>
                          <a:uLnTx/>
                          <a:uFillTx/>
                          <a:latin typeface="+mn-lt"/>
                          <a:ea typeface="+mn-ea"/>
                          <a:cs typeface="+mn-cs"/>
                        </a:rPr>
                        <a:t> 
 Marcel Haas aus Frauenberg in Bayern hat zwei schicke im Stall: einen Deutz D 25.1 N und einen Kramer KL 150. Moin nach Bayern!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879772575"/>
                  </a:ext>
                </a:extLst>
              </a:tr>
            </a:tbl>
          </a:graphicData>
        </a:graphic>
      </p:graphicFrame>
      <p:sp>
        <p:nvSpPr>
          <p:cNvPr id="4" name="Text Placeholder 3">
            <a:extLst>
              <a:ext uri="{FF2B5EF4-FFF2-40B4-BE49-F238E27FC236}">
                <a16:creationId xmlns:a16="http://schemas.microsoft.com/office/drawing/2014/main" id="{BD4E47C1-CADE-476C-8131-7DF307446992}"/>
              </a:ext>
            </a:extLst>
          </p:cNvPr>
          <p:cNvSpPr>
            <a:spLocks noGrp="1"/>
          </p:cNvSpPr>
          <p:nvPr>
            <p:ph type="body" sz="quarter" idx="14"/>
          </p:nvPr>
        </p:nvSpPr>
        <p:spPr/>
        <p:txBody>
          <a:bodyPr/>
          <a:lstStyle/>
          <a:p>
            <a:r>
              <a:rPr lang="en-US"/>
              <a:t>01.01.2018 - 31.01.2019</a:t>
            </a:r>
          </a:p>
        </p:txBody>
      </p:sp>
    </p:spTree>
    <p:extLst>
      <p:ext uri="{BB962C8B-B14F-4D97-AF65-F5344CB8AC3E}">
        <p14:creationId xmlns:p14="http://schemas.microsoft.com/office/powerpoint/2010/main" val="199951492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F1153C-54C5-4CF5-B6F0-7FC3003F585F}"/>
              </a:ext>
            </a:extLst>
          </p:cNvPr>
          <p:cNvSpPr>
            <a:spLocks noGrp="1"/>
          </p:cNvSpPr>
          <p:nvPr>
            <p:ph type="title"/>
          </p:nvPr>
        </p:nvSpPr>
        <p:spPr/>
        <p:txBody>
          <a:bodyPr/>
          <a:lstStyle/>
          <a:p>
            <a:r>
              <a:rPr lang="de-DE"/>
              <a:t>Facebook Eigene Posts - I-Rate Aktive Nutzer-Flop - Export | Treckerfahrer dürfen das - 2 of 2</a:t>
            </a:r>
            <a:endParaRPr lang="en-US"/>
          </a:p>
        </p:txBody>
      </p:sp>
      <p:graphicFrame>
        <p:nvGraphicFramePr>
          <p:cNvPr id="5" name="Table Placeholder 4">
            <a:extLst>
              <a:ext uri="{FF2B5EF4-FFF2-40B4-BE49-F238E27FC236}">
                <a16:creationId xmlns:a16="http://schemas.microsoft.com/office/drawing/2014/main" id="{B2AA8122-2D25-45AD-B793-5C0D39A047B1}"/>
              </a:ext>
            </a:extLst>
          </p:cNvPr>
          <p:cNvGraphicFramePr>
            <a:graphicFrameLocks noGrp="1"/>
          </p:cNvGraphicFramePr>
          <p:nvPr>
            <p:ph type="tbl" sz="quarter" idx="13"/>
            <p:extLst>
              <p:ext uri="{D42A27DB-BD31-4B8C-83A1-F6EECF244321}">
                <p14:modId xmlns:p14="http://schemas.microsoft.com/office/powerpoint/2010/main" val="184473746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812686307"/>
                    </a:ext>
                  </a:extLst>
                </a:gridCol>
                <a:gridCol w="822960">
                  <a:extLst>
                    <a:ext uri="{9D8B030D-6E8A-4147-A177-3AD203B41FA5}">
                      <a16:colId xmlns:a16="http://schemas.microsoft.com/office/drawing/2014/main" val="1794145888"/>
                    </a:ext>
                  </a:extLst>
                </a:gridCol>
                <a:gridCol w="822960">
                  <a:extLst>
                    <a:ext uri="{9D8B030D-6E8A-4147-A177-3AD203B41FA5}">
                      <a16:colId xmlns:a16="http://schemas.microsoft.com/office/drawing/2014/main" val="1447021574"/>
                    </a:ext>
                  </a:extLst>
                </a:gridCol>
                <a:gridCol w="822960">
                  <a:extLst>
                    <a:ext uri="{9D8B030D-6E8A-4147-A177-3AD203B41FA5}">
                      <a16:colId xmlns:a16="http://schemas.microsoft.com/office/drawing/2014/main" val="3908604050"/>
                    </a:ext>
                  </a:extLst>
                </a:gridCol>
                <a:gridCol w="822960">
                  <a:extLst>
                    <a:ext uri="{9D8B030D-6E8A-4147-A177-3AD203B41FA5}">
                      <a16:colId xmlns:a16="http://schemas.microsoft.com/office/drawing/2014/main" val="3469608014"/>
                    </a:ext>
                  </a:extLst>
                </a:gridCol>
                <a:gridCol w="822960">
                  <a:extLst>
                    <a:ext uri="{9D8B030D-6E8A-4147-A177-3AD203B41FA5}">
                      <a16:colId xmlns:a16="http://schemas.microsoft.com/office/drawing/2014/main" val="3497458827"/>
                    </a:ext>
                  </a:extLst>
                </a:gridCol>
                <a:gridCol w="822960">
                  <a:extLst>
                    <a:ext uri="{9D8B030D-6E8A-4147-A177-3AD203B41FA5}">
                      <a16:colId xmlns:a16="http://schemas.microsoft.com/office/drawing/2014/main" val="3348712543"/>
                    </a:ext>
                  </a:extLst>
                </a:gridCol>
                <a:gridCol w="822960">
                  <a:extLst>
                    <a:ext uri="{9D8B030D-6E8A-4147-A177-3AD203B41FA5}">
                      <a16:colId xmlns:a16="http://schemas.microsoft.com/office/drawing/2014/main" val="12559583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Aktive Nutzer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Aktive Nutzer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Potenzielle Reichweite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Reaktionen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166818033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Treckerfahrer dürfen das - 2019-01-04 09:00:01 </a:t>
                      </a:r>
                      <a:r>
                        <a:rPr kumimoji="0" lang="de-DE" sz="1000" b="0" i="0" u="none" strike="noStrike" kern="1200" cap="none" spc="0" normalizeH="0" baseline="0" noProof="0">
                          <a:ln>
                            <a:noFill/>
                          </a:ln>
                          <a:solidFill>
                            <a:prstClr val="black"/>
                          </a:solidFill>
                          <a:effectLst/>
                          <a:uLnTx/>
                          <a:uFillTx/>
                          <a:latin typeface="+mn-lt"/>
                          <a:ea typeface="+mn-ea"/>
                          <a:cs typeface="+mn-cs"/>
                        </a:rPr>
                        <a:t> 
 Warum in die Ferne schweifen? Sieh, das Gute (🚜💨) liegt so nah... (Zitat angelehnt an Goethes "Erinnerung"). Vielen Dank an Marunde!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9882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07088524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Treckerfahrer dürfen das - 2018-05-25 14:00:01 </a:t>
                      </a:r>
                      <a:r>
                        <a:rPr kumimoji="0" lang="de-DE" sz="1000" b="0" i="0" u="none" strike="noStrike" kern="1200" cap="none" spc="0" normalizeH="0" baseline="0" noProof="0">
                          <a:ln>
                            <a:noFill/>
                          </a:ln>
                          <a:solidFill>
                            <a:prstClr val="black"/>
                          </a:solidFill>
                          <a:effectLst/>
                          <a:uLnTx/>
                          <a:uFillTx/>
                          <a:latin typeface="+mn-lt"/>
                          <a:ea typeface="+mn-ea"/>
                          <a:cs typeface="+mn-cs"/>
                        </a:rPr>
                        <a:t> 
 Gleich geht's los! Sven Tietzer und Dr. Trecker freuen sich auf Euch! Fragt sie zur aktuellen Staffel 2018, was sie morgen alles so vorhaben und all das, was Ihr immer schon über die beiden wissen wolltet! We'll keep in touch - Facebook live!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821153371"/>
                  </a:ext>
                </a:extLst>
              </a:tr>
            </a:tbl>
          </a:graphicData>
        </a:graphic>
      </p:graphicFrame>
      <p:sp>
        <p:nvSpPr>
          <p:cNvPr id="4" name="Text Placeholder 3">
            <a:extLst>
              <a:ext uri="{FF2B5EF4-FFF2-40B4-BE49-F238E27FC236}">
                <a16:creationId xmlns:a16="http://schemas.microsoft.com/office/drawing/2014/main" id="{EFEDDC14-C166-4BE8-976B-67FBF8ECF16E}"/>
              </a:ext>
            </a:extLst>
          </p:cNvPr>
          <p:cNvSpPr>
            <a:spLocks noGrp="1"/>
          </p:cNvSpPr>
          <p:nvPr>
            <p:ph type="body" sz="quarter" idx="14"/>
          </p:nvPr>
        </p:nvSpPr>
        <p:spPr/>
        <p:txBody>
          <a:bodyPr/>
          <a:lstStyle/>
          <a:p>
            <a:r>
              <a:rPr lang="en-US"/>
              <a:t>01.01.2018 - 31.01.2019</a:t>
            </a:r>
          </a:p>
        </p:txBody>
      </p:sp>
    </p:spTree>
    <p:extLst>
      <p:ext uri="{BB962C8B-B14F-4D97-AF65-F5344CB8AC3E}">
        <p14:creationId xmlns:p14="http://schemas.microsoft.com/office/powerpoint/2010/main" val="205257965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61B9D3-A066-448D-B38C-A5E98225D034}"/>
              </a:ext>
            </a:extLst>
          </p:cNvPr>
          <p:cNvSpPr>
            <a:spLocks noGrp="1"/>
          </p:cNvSpPr>
          <p:nvPr>
            <p:ph type="title"/>
          </p:nvPr>
        </p:nvSpPr>
        <p:spPr/>
        <p:txBody>
          <a:bodyPr/>
          <a:lstStyle/>
          <a:p>
            <a:r>
              <a:rPr lang="de-DE"/>
              <a:t>Facebook Eigene Post - Summe Interaktionen - Export | Treckerfahrer dürfen das</a:t>
            </a:r>
            <a:endParaRPr lang="en-US"/>
          </a:p>
        </p:txBody>
      </p:sp>
      <p:graphicFrame>
        <p:nvGraphicFramePr>
          <p:cNvPr id="5" name="Table Placeholder 4">
            <a:extLst>
              <a:ext uri="{FF2B5EF4-FFF2-40B4-BE49-F238E27FC236}">
                <a16:creationId xmlns:a16="http://schemas.microsoft.com/office/drawing/2014/main" id="{889E47B2-2074-46BE-8E7B-C750F4881F79}"/>
              </a:ext>
            </a:extLst>
          </p:cNvPr>
          <p:cNvGraphicFramePr>
            <a:graphicFrameLocks noGrp="1"/>
          </p:cNvGraphicFramePr>
          <p:nvPr>
            <p:ph type="tbl" sz="quarter" idx="13"/>
            <p:extLst>
              <p:ext uri="{D42A27DB-BD31-4B8C-83A1-F6EECF244321}">
                <p14:modId xmlns:p14="http://schemas.microsoft.com/office/powerpoint/2010/main" val="13107777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82353617"/>
                    </a:ext>
                  </a:extLst>
                </a:gridCol>
                <a:gridCol w="822960">
                  <a:extLst>
                    <a:ext uri="{9D8B030D-6E8A-4147-A177-3AD203B41FA5}">
                      <a16:colId xmlns:a16="http://schemas.microsoft.com/office/drawing/2014/main" val="2293062292"/>
                    </a:ext>
                  </a:extLst>
                </a:gridCol>
                <a:gridCol w="822960">
                  <a:extLst>
                    <a:ext uri="{9D8B030D-6E8A-4147-A177-3AD203B41FA5}">
                      <a16:colId xmlns:a16="http://schemas.microsoft.com/office/drawing/2014/main" val="565223781"/>
                    </a:ext>
                  </a:extLst>
                </a:gridCol>
                <a:gridCol w="822960">
                  <a:extLst>
                    <a:ext uri="{9D8B030D-6E8A-4147-A177-3AD203B41FA5}">
                      <a16:colId xmlns:a16="http://schemas.microsoft.com/office/drawing/2014/main" val="1111639532"/>
                    </a:ext>
                  </a:extLst>
                </a:gridCol>
                <a:gridCol w="822960">
                  <a:extLst>
                    <a:ext uri="{9D8B030D-6E8A-4147-A177-3AD203B41FA5}">
                      <a16:colId xmlns:a16="http://schemas.microsoft.com/office/drawing/2014/main" val="2436235775"/>
                    </a:ext>
                  </a:extLst>
                </a:gridCol>
                <a:gridCol w="822960">
                  <a:extLst>
                    <a:ext uri="{9D8B030D-6E8A-4147-A177-3AD203B41FA5}">
                      <a16:colId xmlns:a16="http://schemas.microsoft.com/office/drawing/2014/main" val="3624759990"/>
                    </a:ext>
                  </a:extLst>
                </a:gridCol>
                <a:gridCol w="822960">
                  <a:extLst>
                    <a:ext uri="{9D8B030D-6E8A-4147-A177-3AD203B41FA5}">
                      <a16:colId xmlns:a16="http://schemas.microsoft.com/office/drawing/2014/main" val="2268256550"/>
                    </a:ext>
                  </a:extLst>
                </a:gridCol>
                <a:gridCol w="822960">
                  <a:extLst>
                    <a:ext uri="{9D8B030D-6E8A-4147-A177-3AD203B41FA5}">
                      <a16:colId xmlns:a16="http://schemas.microsoft.com/office/drawing/2014/main" val="3345977614"/>
                    </a:ext>
                  </a:extLst>
                </a:gridCol>
              </a:tblGrid>
              <a:tr h="370840">
                <a:tc>
                  <a:txBody>
                    <a:bodyPr/>
                    <a:lstStyle/>
                    <a:p>
                      <a:r>
                        <a:rPr lang="en-US" sz="1000"/>
                        <a:t>Post</a:t>
                      </a:r>
                    </a:p>
                  </a:txBody>
                  <a:tcPr/>
                </a:tc>
                <a:tc>
                  <a:txBody>
                    <a:bodyPr/>
                    <a:lstStyle/>
                    <a:p>
                      <a:r>
                        <a:rPr lang="en-US" sz="1000"/>
                        <a:t>Summe Interaktionen</a:t>
                      </a:r>
                    </a:p>
                  </a:txBody>
                  <a:tcPr/>
                </a:tc>
                <a:tc>
                  <a:txBody>
                    <a:bodyPr/>
                    <a:lstStyle/>
                    <a:p>
                      <a:r>
                        <a:rPr lang="en-US" sz="1000"/>
                        <a:t>Reaktionen</a:t>
                      </a:r>
                    </a:p>
                  </a:txBody>
                  <a:tcPr/>
                </a:tc>
                <a:tc>
                  <a:txBody>
                    <a:bodyPr/>
                    <a:lstStyle/>
                    <a:p>
                      <a:r>
                        <a:rPr lang="en-US" sz="1000"/>
                        <a:t>Comments</a:t>
                      </a:r>
                    </a:p>
                  </a:txBody>
                  <a:tcPr/>
                </a:tc>
                <a:tc>
                  <a:txBody>
                    <a:bodyPr/>
                    <a:lstStyle/>
                    <a:p>
                      <a:r>
                        <a:rPr lang="en-US" sz="1000"/>
                        <a:t>Shares</a:t>
                      </a:r>
                    </a:p>
                  </a:txBody>
                  <a:tcPr/>
                </a:tc>
                <a:tc>
                  <a:txBody>
                    <a:bodyPr/>
                    <a:lstStyle/>
                    <a:p>
                      <a:r>
                        <a:rPr lang="en-US" sz="1000"/>
                        <a:t>Typ</a:t>
                      </a:r>
                    </a:p>
                  </a:txBody>
                  <a:tcPr/>
                </a:tc>
                <a:tc>
                  <a:txBody>
                    <a:bodyPr/>
                    <a:lstStyle/>
                    <a:p>
                      <a:r>
                        <a:rPr lang="en-US" sz="1000"/>
                        <a:t>Expired?</a:t>
                      </a:r>
                    </a:p>
                  </a:txBody>
                  <a:tcPr/>
                </a:tc>
                <a:tc>
                  <a:txBody>
                    <a:bodyPr/>
                    <a:lstStyle/>
                    <a:p>
                      <a:r>
                        <a:rPr lang="en-US" sz="1000"/>
                        <a:t>Expire Time</a:t>
                      </a:r>
                    </a:p>
                  </a:txBody>
                  <a:tcPr/>
                </a:tc>
                <a:extLst>
                  <a:ext uri="{0D108BD9-81ED-4DB2-BD59-A6C34878D82A}">
                    <a16:rowId xmlns:a16="http://schemas.microsoft.com/office/drawing/2014/main" val="1973375397"/>
                  </a:ext>
                </a:extLst>
              </a:tr>
              <a:tr h="370840">
                <a:tc>
                  <a:txBody>
                    <a:bodyPr/>
                    <a:lstStyle/>
                    <a:p>
                      <a:r>
                        <a:rPr lang="de-DE" sz="1000" b="1"/>
                        <a:t> Treckerfahrer dürfen das - 2019-01-26 19:00:00 </a:t>
                      </a:r>
                      <a:r>
                        <a:rPr lang="de-DE" sz="1000"/>
                        <a:t> 
 Flirten...? 🥰 Können wir!</a:t>
                      </a:r>
                      <a:endParaRPr lang="en-US" sz="1000"/>
                    </a:p>
                  </a:txBody>
                  <a:tcPr/>
                </a:tc>
                <a:tc>
                  <a:txBody>
                    <a:bodyPr/>
                    <a:lstStyle/>
                    <a:p>
                      <a:r>
                        <a:rPr lang="en-US" sz="1000"/>
                        <a:t>9332</a:t>
                      </a:r>
                    </a:p>
                  </a:txBody>
                  <a:tcPr/>
                </a:tc>
                <a:tc>
                  <a:txBody>
                    <a:bodyPr/>
                    <a:lstStyle/>
                    <a:p>
                      <a:r>
                        <a:rPr lang="en-US" sz="1000"/>
                        <a:t>4425</a:t>
                      </a:r>
                    </a:p>
                  </a:txBody>
                  <a:tcPr/>
                </a:tc>
                <a:tc>
                  <a:txBody>
                    <a:bodyPr/>
                    <a:lstStyle/>
                    <a:p>
                      <a:r>
                        <a:rPr lang="en-US" sz="1000"/>
                        <a:t>3229</a:t>
                      </a:r>
                    </a:p>
                  </a:txBody>
                  <a:tcPr/>
                </a:tc>
                <a:tc>
                  <a:txBody>
                    <a:bodyPr/>
                    <a:lstStyle/>
                    <a:p>
                      <a:r>
                        <a:rPr lang="en-US" sz="1000"/>
                        <a:t>1678</a:t>
                      </a:r>
                    </a:p>
                  </a:txBody>
                  <a:tcPr/>
                </a:tc>
                <a:tc>
                  <a:txBody>
                    <a:bodyPr/>
                    <a:lstStyle/>
                    <a:p>
                      <a:r>
                        <a:rPr lang="en-US" sz="1000"/>
                        <a:t>Video</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1273246506"/>
                  </a:ext>
                </a:extLst>
              </a:tr>
              <a:tr h="370840">
                <a:tc>
                  <a:txBody>
                    <a:bodyPr/>
                    <a:lstStyle/>
                    <a:p>
                      <a:r>
                        <a:rPr lang="de-DE" sz="1000" b="1"/>
                        <a:t> Treckerfahrer dürfen das - 2018-01-20 15:00:00 </a:t>
                      </a:r>
                      <a:r>
                        <a:rPr lang="de-DE" sz="1000"/>
                        <a:t> 
 100 Jahre und Dr. Trecker  gibt alles!!!!!!!!!!!!!!!!!!!!!</a:t>
                      </a:r>
                      <a:endParaRPr lang="en-US" sz="1000"/>
                    </a:p>
                  </a:txBody>
                  <a:tcPr/>
                </a:tc>
                <a:tc>
                  <a:txBody>
                    <a:bodyPr/>
                    <a:lstStyle/>
                    <a:p>
                      <a:r>
                        <a:rPr lang="en-US" sz="1000"/>
                        <a:t>5401</a:t>
                      </a:r>
                    </a:p>
                  </a:txBody>
                  <a:tcPr/>
                </a:tc>
                <a:tc>
                  <a:txBody>
                    <a:bodyPr/>
                    <a:lstStyle/>
                    <a:p>
                      <a:r>
                        <a:rPr lang="en-US" sz="1000"/>
                        <a:t>3963</a:t>
                      </a:r>
                    </a:p>
                  </a:txBody>
                  <a:tcPr/>
                </a:tc>
                <a:tc>
                  <a:txBody>
                    <a:bodyPr/>
                    <a:lstStyle/>
                    <a:p>
                      <a:r>
                        <a:rPr lang="en-US" sz="1000"/>
                        <a:t>731</a:t>
                      </a:r>
                    </a:p>
                  </a:txBody>
                  <a:tcPr/>
                </a:tc>
                <a:tc>
                  <a:txBody>
                    <a:bodyPr/>
                    <a:lstStyle/>
                    <a:p>
                      <a:r>
                        <a:rPr lang="en-US" sz="1000"/>
                        <a:t>707</a:t>
                      </a:r>
                    </a:p>
                  </a:txBody>
                  <a:tcPr/>
                </a:tc>
                <a:tc>
                  <a:txBody>
                    <a:bodyPr/>
                    <a:lstStyle/>
                    <a:p>
                      <a:r>
                        <a:rPr lang="en-US" sz="1000"/>
                        <a:t>Video</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772918005"/>
                  </a:ext>
                </a:extLst>
              </a:tr>
              <a:tr h="370840">
                <a:tc>
                  <a:txBody>
                    <a:bodyPr/>
                    <a:lstStyle/>
                    <a:p>
                      <a:r>
                        <a:rPr lang="de-DE" sz="1000" b="1"/>
                        <a:t> Treckerfahrer dürfen das - 2018-05-06 13:00:00 </a:t>
                      </a:r>
                      <a:r>
                        <a:rPr lang="de-DE" sz="1000"/>
                        <a:t> 
 Das kann doch nicht so schwer sein... Oder doch? Unser Satire-Magazin Extra 3 war vergangenen Mittwoch zu Gast in Negenborn und fand heraus, dass Unmut und Posse ganz eng miteinander verzahnt sind!</a:t>
                      </a:r>
                      <a:endParaRPr lang="en-US" sz="1000"/>
                    </a:p>
                  </a:txBody>
                  <a:tcPr/>
                </a:tc>
                <a:tc>
                  <a:txBody>
                    <a:bodyPr/>
                    <a:lstStyle/>
                    <a:p>
                      <a:r>
                        <a:rPr lang="en-US" sz="1000"/>
                        <a:t>5383</a:t>
                      </a:r>
                    </a:p>
                  </a:txBody>
                  <a:tcPr/>
                </a:tc>
                <a:tc>
                  <a:txBody>
                    <a:bodyPr/>
                    <a:lstStyle/>
                    <a:p>
                      <a:r>
                        <a:rPr lang="en-US" sz="1000"/>
                        <a:t>3409</a:t>
                      </a:r>
                    </a:p>
                  </a:txBody>
                  <a:tcPr/>
                </a:tc>
                <a:tc>
                  <a:txBody>
                    <a:bodyPr/>
                    <a:lstStyle/>
                    <a:p>
                      <a:r>
                        <a:rPr lang="en-US" sz="1000"/>
                        <a:t>779</a:t>
                      </a:r>
                    </a:p>
                  </a:txBody>
                  <a:tcPr/>
                </a:tc>
                <a:tc>
                  <a:txBody>
                    <a:bodyPr/>
                    <a:lstStyle/>
                    <a:p>
                      <a:r>
                        <a:rPr lang="en-US" sz="1000"/>
                        <a:t>1195</a:t>
                      </a:r>
                    </a:p>
                  </a:txBody>
                  <a:tcPr/>
                </a:tc>
                <a:tc>
                  <a:txBody>
                    <a:bodyPr/>
                    <a:lstStyle/>
                    <a:p>
                      <a:r>
                        <a:rPr lang="en-US" sz="1000"/>
                        <a:t>Video</a:t>
                      </a:r>
                    </a:p>
                  </a:txBody>
                  <a:tcPr/>
                </a:tc>
                <a:tc>
                  <a:txBody>
                    <a:bodyPr/>
                    <a:lstStyle/>
                    <a:p>
                      <a:r>
                        <a:rPr lang="en-US" sz="1000"/>
                        <a:t>Yes</a:t>
                      </a:r>
                    </a:p>
                  </a:txBody>
                  <a:tcPr/>
                </a:tc>
                <a:tc>
                  <a:txBody>
                    <a:bodyPr/>
                    <a:lstStyle/>
                    <a:p>
                      <a:r>
                        <a:rPr lang="en-US" sz="1000"/>
                        <a:t>21.09.2018 23:20:00</a:t>
                      </a:r>
                    </a:p>
                  </a:txBody>
                  <a:tcPr/>
                </a:tc>
                <a:extLst>
                  <a:ext uri="{0D108BD9-81ED-4DB2-BD59-A6C34878D82A}">
                    <a16:rowId xmlns:a16="http://schemas.microsoft.com/office/drawing/2014/main" val="3119367003"/>
                  </a:ext>
                </a:extLst>
              </a:tr>
              <a:tr h="370840">
                <a:tc>
                  <a:txBody>
                    <a:bodyPr/>
                    <a:lstStyle/>
                    <a:p>
                      <a:r>
                        <a:rPr lang="de-DE" sz="1000" b="1"/>
                        <a:t> Treckerfahrer dürfen das - 2018-03-30 15:00:00 </a:t>
                      </a:r>
                      <a:r>
                        <a:rPr lang="de-DE" sz="1000"/>
                        <a:t> 
 Wenn's nass und kalt ist, man aber nicht auf seine Lieblinge verzichten kann, dann wäre das eine Idee für's Wochende!</a:t>
                      </a:r>
                      <a:endParaRPr lang="en-US" sz="1000"/>
                    </a:p>
                  </a:txBody>
                  <a:tcPr/>
                </a:tc>
                <a:tc>
                  <a:txBody>
                    <a:bodyPr/>
                    <a:lstStyle/>
                    <a:p>
                      <a:r>
                        <a:rPr lang="en-US" sz="1000"/>
                        <a:t>4915</a:t>
                      </a:r>
                    </a:p>
                  </a:txBody>
                  <a:tcPr/>
                </a:tc>
                <a:tc>
                  <a:txBody>
                    <a:bodyPr/>
                    <a:lstStyle/>
                    <a:p>
                      <a:r>
                        <a:rPr lang="en-US" sz="1000"/>
                        <a:t>3782</a:t>
                      </a:r>
                    </a:p>
                  </a:txBody>
                  <a:tcPr/>
                </a:tc>
                <a:tc>
                  <a:txBody>
                    <a:bodyPr/>
                    <a:lstStyle/>
                    <a:p>
                      <a:r>
                        <a:rPr lang="en-US" sz="1000"/>
                        <a:t>400</a:t>
                      </a:r>
                    </a:p>
                  </a:txBody>
                  <a:tcPr/>
                </a:tc>
                <a:tc>
                  <a:txBody>
                    <a:bodyPr/>
                    <a:lstStyle/>
                    <a:p>
                      <a:r>
                        <a:rPr lang="en-US" sz="1000"/>
                        <a:t>733</a:t>
                      </a:r>
                    </a:p>
                  </a:txBody>
                  <a:tcPr/>
                </a:tc>
                <a:tc>
                  <a:txBody>
                    <a:bodyPr/>
                    <a:lstStyle/>
                    <a:p>
                      <a:r>
                        <a:rPr lang="en-US" sz="1000"/>
                        <a:t>Video</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3945953752"/>
                  </a:ext>
                </a:extLst>
              </a:tr>
              <a:tr h="370840">
                <a:tc>
                  <a:txBody>
                    <a:bodyPr/>
                    <a:lstStyle/>
                    <a:p>
                      <a:r>
                        <a:rPr lang="de-DE" sz="1000" b="1"/>
                        <a:t> Treckerfahrer dürfen das - 2018-05-20 09:30:00 </a:t>
                      </a:r>
                      <a:r>
                        <a:rPr lang="de-DE" sz="1000"/>
                        <a:t> 
 Wie abgefahren ist das denn? Auf ungewöhnliche Art und Weise half ein Landwirt seinerzeit den Flutopfern im Osten - Ackerpflege auf ganz natürliche Art... Danke an Extra 3 🚜 Bitte Ton an!!! 🔊</a:t>
                      </a:r>
                      <a:endParaRPr lang="en-US" sz="1000"/>
                    </a:p>
                  </a:txBody>
                  <a:tcPr/>
                </a:tc>
                <a:tc>
                  <a:txBody>
                    <a:bodyPr/>
                    <a:lstStyle/>
                    <a:p>
                      <a:r>
                        <a:rPr lang="en-US" sz="1000"/>
                        <a:t>3749</a:t>
                      </a:r>
                    </a:p>
                  </a:txBody>
                  <a:tcPr/>
                </a:tc>
                <a:tc>
                  <a:txBody>
                    <a:bodyPr/>
                    <a:lstStyle/>
                    <a:p>
                      <a:r>
                        <a:rPr lang="en-US" sz="1000"/>
                        <a:t>569</a:t>
                      </a:r>
                    </a:p>
                  </a:txBody>
                  <a:tcPr/>
                </a:tc>
                <a:tc>
                  <a:txBody>
                    <a:bodyPr/>
                    <a:lstStyle/>
                    <a:p>
                      <a:r>
                        <a:rPr lang="en-US" sz="1000"/>
                        <a:t>3100</a:t>
                      </a:r>
                    </a:p>
                  </a:txBody>
                  <a:tcPr/>
                </a:tc>
                <a:tc>
                  <a:txBody>
                    <a:bodyPr/>
                    <a:lstStyle/>
                    <a:p>
                      <a:r>
                        <a:rPr lang="en-US" sz="1000"/>
                        <a:t>80</a:t>
                      </a:r>
                    </a:p>
                  </a:txBody>
                  <a:tcPr/>
                </a:tc>
                <a:tc>
                  <a:txBody>
                    <a:bodyPr/>
                    <a:lstStyle/>
                    <a:p>
                      <a:r>
                        <a:rPr lang="en-US" sz="1000"/>
                        <a:t>Video</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4017904780"/>
                  </a:ext>
                </a:extLst>
              </a:tr>
            </a:tbl>
          </a:graphicData>
        </a:graphic>
      </p:graphicFrame>
      <p:sp>
        <p:nvSpPr>
          <p:cNvPr id="4" name="Text Placeholder 3">
            <a:extLst>
              <a:ext uri="{FF2B5EF4-FFF2-40B4-BE49-F238E27FC236}">
                <a16:creationId xmlns:a16="http://schemas.microsoft.com/office/drawing/2014/main" id="{3BF99DEE-4738-413F-89F6-6B73B409B740}"/>
              </a:ext>
            </a:extLst>
          </p:cNvPr>
          <p:cNvSpPr>
            <a:spLocks noGrp="1"/>
          </p:cNvSpPr>
          <p:nvPr>
            <p:ph type="body" sz="quarter" idx="14"/>
          </p:nvPr>
        </p:nvSpPr>
        <p:spPr/>
        <p:txBody>
          <a:bodyPr/>
          <a:lstStyle/>
          <a:p>
            <a:r>
              <a:rPr lang="en-US"/>
              <a:t>01.01.2018 - 31.01.2019</a:t>
            </a:r>
          </a:p>
        </p:txBody>
      </p:sp>
    </p:spTree>
    <p:extLst>
      <p:ext uri="{BB962C8B-B14F-4D97-AF65-F5344CB8AC3E}">
        <p14:creationId xmlns:p14="http://schemas.microsoft.com/office/powerpoint/2010/main" val="296100960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B54D7F-9B9A-4F0B-94DF-7173E8CCE48D}"/>
              </a:ext>
            </a:extLst>
          </p:cNvPr>
          <p:cNvSpPr>
            <a:spLocks noGrp="1"/>
          </p:cNvSpPr>
          <p:nvPr>
            <p:ph type="title"/>
          </p:nvPr>
        </p:nvSpPr>
        <p:spPr/>
        <p:txBody>
          <a:bodyPr/>
          <a:lstStyle/>
          <a:p>
            <a:r>
              <a:rPr lang="de-DE"/>
              <a:t>Facebook Eigene Posts - Reaktionen - Export | Treckerfahrer dürfen das - 1 of 10</a:t>
            </a:r>
            <a:endParaRPr lang="en-US"/>
          </a:p>
        </p:txBody>
      </p:sp>
      <p:graphicFrame>
        <p:nvGraphicFramePr>
          <p:cNvPr id="5" name="Table Placeholder 4">
            <a:extLst>
              <a:ext uri="{FF2B5EF4-FFF2-40B4-BE49-F238E27FC236}">
                <a16:creationId xmlns:a16="http://schemas.microsoft.com/office/drawing/2014/main" id="{19DF1492-1147-4F00-9106-4348F86562F4}"/>
              </a:ext>
            </a:extLst>
          </p:cNvPr>
          <p:cNvGraphicFramePr>
            <a:graphicFrameLocks noGrp="1"/>
          </p:cNvGraphicFramePr>
          <p:nvPr>
            <p:ph type="tbl" sz="quarter" idx="13"/>
            <p:extLst>
              <p:ext uri="{D42A27DB-BD31-4B8C-83A1-F6EECF244321}">
                <p14:modId xmlns:p14="http://schemas.microsoft.com/office/powerpoint/2010/main" val="45488216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962655">
                  <a:extLst>
                    <a:ext uri="{9D8B030D-6E8A-4147-A177-3AD203B41FA5}">
                      <a16:colId xmlns:a16="http://schemas.microsoft.com/office/drawing/2014/main" val="874859472"/>
                    </a:ext>
                  </a:extLst>
                </a:gridCol>
                <a:gridCol w="822960">
                  <a:extLst>
                    <a:ext uri="{9D8B030D-6E8A-4147-A177-3AD203B41FA5}">
                      <a16:colId xmlns:a16="http://schemas.microsoft.com/office/drawing/2014/main" val="1820690232"/>
                    </a:ext>
                  </a:extLst>
                </a:gridCol>
                <a:gridCol w="493776">
                  <a:extLst>
                    <a:ext uri="{9D8B030D-6E8A-4147-A177-3AD203B41FA5}">
                      <a16:colId xmlns:a16="http://schemas.microsoft.com/office/drawing/2014/main" val="4082555900"/>
                    </a:ext>
                  </a:extLst>
                </a:gridCol>
                <a:gridCol w="493776">
                  <a:extLst>
                    <a:ext uri="{9D8B030D-6E8A-4147-A177-3AD203B41FA5}">
                      <a16:colId xmlns:a16="http://schemas.microsoft.com/office/drawing/2014/main" val="2652417356"/>
                    </a:ext>
                  </a:extLst>
                </a:gridCol>
                <a:gridCol w="493776">
                  <a:extLst>
                    <a:ext uri="{9D8B030D-6E8A-4147-A177-3AD203B41FA5}">
                      <a16:colId xmlns:a16="http://schemas.microsoft.com/office/drawing/2014/main" val="1763480552"/>
                    </a:ext>
                  </a:extLst>
                </a:gridCol>
                <a:gridCol w="493776">
                  <a:extLst>
                    <a:ext uri="{9D8B030D-6E8A-4147-A177-3AD203B41FA5}">
                      <a16:colId xmlns:a16="http://schemas.microsoft.com/office/drawing/2014/main" val="2359769526"/>
                    </a:ext>
                  </a:extLst>
                </a:gridCol>
                <a:gridCol w="493776">
                  <a:extLst>
                    <a:ext uri="{9D8B030D-6E8A-4147-A177-3AD203B41FA5}">
                      <a16:colId xmlns:a16="http://schemas.microsoft.com/office/drawing/2014/main" val="1612819727"/>
                    </a:ext>
                  </a:extLst>
                </a:gridCol>
                <a:gridCol w="493776">
                  <a:extLst>
                    <a:ext uri="{9D8B030D-6E8A-4147-A177-3AD203B41FA5}">
                      <a16:colId xmlns:a16="http://schemas.microsoft.com/office/drawing/2014/main" val="2942968210"/>
                    </a:ext>
                  </a:extLst>
                </a:gridCol>
                <a:gridCol w="493776">
                  <a:extLst>
                    <a:ext uri="{9D8B030D-6E8A-4147-A177-3AD203B41FA5}">
                      <a16:colId xmlns:a16="http://schemas.microsoft.com/office/drawing/2014/main" val="2211888064"/>
                    </a:ext>
                  </a:extLst>
                </a:gridCol>
                <a:gridCol w="493776">
                  <a:extLst>
                    <a:ext uri="{9D8B030D-6E8A-4147-A177-3AD203B41FA5}">
                      <a16:colId xmlns:a16="http://schemas.microsoft.com/office/drawing/2014/main" val="166175954"/>
                    </a:ext>
                  </a:extLst>
                </a:gridCol>
                <a:gridCol w="493776">
                  <a:extLst>
                    <a:ext uri="{9D8B030D-6E8A-4147-A177-3AD203B41FA5}">
                      <a16:colId xmlns:a16="http://schemas.microsoft.com/office/drawing/2014/main" val="80894904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Reaktionen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sorry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172259195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Treckerfahrer dürfen das - 2019-01-26 19:00:00</a:t>
                      </a:r>
                      <a:r>
                        <a:rPr kumimoji="0" lang="de-DE" sz="1000" b="0" i="0" u="none" strike="noStrike" kern="1200" cap="none" spc="0" normalizeH="0" baseline="0" noProof="0">
                          <a:ln>
                            <a:noFill/>
                          </a:ln>
                          <a:solidFill>
                            <a:prstClr val="black"/>
                          </a:solidFill>
                          <a:effectLst/>
                          <a:uLnTx/>
                          <a:uFillTx/>
                          <a:latin typeface="+mn-lt"/>
                          <a:ea typeface="+mn-ea"/>
                          <a:cs typeface="+mn-cs"/>
                        </a:rPr>
                        <a:t>
Flirten...? 🥰 Können wir!
</a:t>
                      </a:r>
                      <a:r>
                        <a:rPr kumimoji="0" lang="de-DE" sz="1000" b="1" i="0" u="none" strike="noStrike" kern="1200" cap="none" spc="0" normalizeH="0" baseline="0" noProof="0">
                          <a:ln>
                            <a:noFill/>
                          </a:ln>
                          <a:solidFill>
                            <a:prstClr val="black"/>
                          </a:solidFill>
                          <a:effectLst/>
                          <a:uLnTx/>
                          <a:uFillTx/>
                          <a:latin typeface="+mn-lt"/>
                          <a:ea typeface="+mn-ea"/>
                          <a:cs typeface="+mn-cs"/>
                        </a:rPr>
                        <a:t>Attachment:</a:t>
                      </a:r>
                      <a:r>
                        <a:rPr kumimoji="0" lang="de-DE" sz="1000" b="0" i="0" u="none" strike="noStrike" kern="1200" cap="none" spc="0" normalizeH="0" baseline="0" noProof="0">
                          <a:ln>
                            <a:noFill/>
                          </a:ln>
                          <a:solidFill>
                            <a:prstClr val="black"/>
                          </a:solidFill>
                          <a:effectLst/>
                          <a:uLnTx/>
                          <a:uFillTx/>
                          <a:latin typeface="+mn-lt"/>
                          <a:ea typeface="+mn-ea"/>
                          <a:cs typeface="+mn-cs"/>
                        </a:rPr>
                        <a:t> 
 </a:t>
                      </a:r>
                      <a:r>
                        <a:rPr kumimoji="0" lang="de-DE" sz="1000" b="0" i="1" u="none" strike="noStrike" kern="1200" cap="none" spc="0" normalizeH="0" baseline="0" noProof="0">
                          <a:ln>
                            <a:noFill/>
                          </a:ln>
                          <a:solidFill>
                            <a:prstClr val="black"/>
                          </a:solidFill>
                          <a:effectLst/>
                          <a:uLnTx/>
                          <a:uFillTx/>
                          <a:latin typeface="+mn-lt"/>
                          <a:ea typeface="+mn-ea"/>
                          <a:cs typeface="+mn-cs"/>
                        </a:rPr>
                        <a:t>n/a
n/a
n/a
</a:t>
                      </a:r>
                      <a:endParaRPr kumimoji="0" lang="en-US" sz="1000" b="0" i="1"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04656495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Treckerfahrer dürfen das - 2018-01-20 15:00:00</a:t>
                      </a:r>
                      <a:r>
                        <a:rPr kumimoji="0" lang="de-DE" sz="1000" b="0" i="0" u="none" strike="noStrike" kern="1200" cap="none" spc="0" normalizeH="0" baseline="0" noProof="0">
                          <a:ln>
                            <a:noFill/>
                          </a:ln>
                          <a:solidFill>
                            <a:prstClr val="black"/>
                          </a:solidFill>
                          <a:effectLst/>
                          <a:uLnTx/>
                          <a:uFillTx/>
                          <a:latin typeface="+mn-lt"/>
                          <a:ea typeface="+mn-ea"/>
                          <a:cs typeface="+mn-cs"/>
                        </a:rPr>
                        <a:t>
100 Jahre und Dr. Trecker  gibt alles!!!!!!!!!!!!!!!!!!!!!
</a:t>
                      </a:r>
                      <a:r>
                        <a:rPr kumimoji="0" lang="de-DE" sz="1000" b="1" i="0" u="none" strike="noStrike" kern="1200" cap="none" spc="0" normalizeH="0" baseline="0" noProof="0">
                          <a:ln>
                            <a:noFill/>
                          </a:ln>
                          <a:solidFill>
                            <a:prstClr val="black"/>
                          </a:solidFill>
                          <a:effectLst/>
                          <a:uLnTx/>
                          <a:uFillTx/>
                          <a:latin typeface="+mn-lt"/>
                          <a:ea typeface="+mn-ea"/>
                          <a:cs typeface="+mn-cs"/>
                        </a:rPr>
                        <a:t>Attachment:</a:t>
                      </a:r>
                      <a:r>
                        <a:rPr kumimoji="0" lang="de-DE" sz="1000" b="0" i="0" u="none" strike="noStrike" kern="1200" cap="none" spc="0" normalizeH="0" baseline="0" noProof="0">
                          <a:ln>
                            <a:noFill/>
                          </a:ln>
                          <a:solidFill>
                            <a:prstClr val="black"/>
                          </a:solidFill>
                          <a:effectLst/>
                          <a:uLnTx/>
                          <a:uFillTx/>
                          <a:latin typeface="+mn-lt"/>
                          <a:ea typeface="+mn-ea"/>
                          <a:cs typeface="+mn-cs"/>
                        </a:rPr>
                        <a:t> 
 </a:t>
                      </a:r>
                      <a:r>
                        <a:rPr kumimoji="0" lang="de-DE" sz="1000" b="0" i="1" u="none" strike="noStrike" kern="1200" cap="none" spc="0" normalizeH="0" baseline="0" noProof="0">
                          <a:ln>
                            <a:noFill/>
                          </a:ln>
                          <a:solidFill>
                            <a:prstClr val="black"/>
                          </a:solidFill>
                          <a:effectLst/>
                          <a:uLnTx/>
                          <a:uFillTx/>
                          <a:latin typeface="+mn-lt"/>
                          <a:ea typeface="+mn-ea"/>
                          <a:cs typeface="+mn-cs"/>
                        </a:rPr>
                        <a:t>Unbedingt Ton!!!- Ein alter Darth Vader
n/a
n/a
</a:t>
                      </a:r>
                      <a:endParaRPr kumimoji="0" lang="en-US" sz="1000" b="0" i="1"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136055225"/>
                  </a:ext>
                </a:extLst>
              </a:tr>
            </a:tbl>
          </a:graphicData>
        </a:graphic>
      </p:graphicFrame>
      <p:sp>
        <p:nvSpPr>
          <p:cNvPr id="4" name="Text Placeholder 3">
            <a:extLst>
              <a:ext uri="{FF2B5EF4-FFF2-40B4-BE49-F238E27FC236}">
                <a16:creationId xmlns:a16="http://schemas.microsoft.com/office/drawing/2014/main" id="{964F6C13-3339-43D1-B996-1597AEC38DE0}"/>
              </a:ext>
            </a:extLst>
          </p:cNvPr>
          <p:cNvSpPr>
            <a:spLocks noGrp="1"/>
          </p:cNvSpPr>
          <p:nvPr>
            <p:ph type="body" sz="quarter" idx="14"/>
          </p:nvPr>
        </p:nvSpPr>
        <p:spPr/>
        <p:txBody>
          <a:bodyPr/>
          <a:lstStyle/>
          <a:p>
            <a:r>
              <a:rPr lang="en-US"/>
              <a:t>01.01.2018 - 31.01.2019</a:t>
            </a:r>
          </a:p>
        </p:txBody>
      </p:sp>
    </p:spTree>
    <p:extLst>
      <p:ext uri="{BB962C8B-B14F-4D97-AF65-F5344CB8AC3E}">
        <p14:creationId xmlns:p14="http://schemas.microsoft.com/office/powerpoint/2010/main" val="206725003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6628B4-0031-4F9A-8BC9-5C3251E9C543}"/>
              </a:ext>
            </a:extLst>
          </p:cNvPr>
          <p:cNvSpPr>
            <a:spLocks noGrp="1"/>
          </p:cNvSpPr>
          <p:nvPr>
            <p:ph type="title"/>
          </p:nvPr>
        </p:nvSpPr>
        <p:spPr/>
        <p:txBody>
          <a:bodyPr/>
          <a:lstStyle/>
          <a:p>
            <a:r>
              <a:rPr lang="de-DE"/>
              <a:t>Facebook Eigene Posts - Reaktionen - Export | Treckerfahrer dürfen das - 2 of 10</a:t>
            </a:r>
            <a:endParaRPr lang="en-US"/>
          </a:p>
        </p:txBody>
      </p:sp>
      <p:graphicFrame>
        <p:nvGraphicFramePr>
          <p:cNvPr id="5" name="Table Placeholder 4">
            <a:extLst>
              <a:ext uri="{FF2B5EF4-FFF2-40B4-BE49-F238E27FC236}">
                <a16:creationId xmlns:a16="http://schemas.microsoft.com/office/drawing/2014/main" id="{68369743-DD1C-4F70-98BF-3DF271AFB13A}"/>
              </a:ext>
            </a:extLst>
          </p:cNvPr>
          <p:cNvGraphicFramePr>
            <a:graphicFrameLocks noGrp="1"/>
          </p:cNvGraphicFramePr>
          <p:nvPr>
            <p:ph type="tbl" sz="quarter" idx="13"/>
            <p:extLst>
              <p:ext uri="{D42A27DB-BD31-4B8C-83A1-F6EECF244321}">
                <p14:modId xmlns:p14="http://schemas.microsoft.com/office/powerpoint/2010/main" val="358297785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962655">
                  <a:extLst>
                    <a:ext uri="{9D8B030D-6E8A-4147-A177-3AD203B41FA5}">
                      <a16:colId xmlns:a16="http://schemas.microsoft.com/office/drawing/2014/main" val="1380060127"/>
                    </a:ext>
                  </a:extLst>
                </a:gridCol>
                <a:gridCol w="822960">
                  <a:extLst>
                    <a:ext uri="{9D8B030D-6E8A-4147-A177-3AD203B41FA5}">
                      <a16:colId xmlns:a16="http://schemas.microsoft.com/office/drawing/2014/main" val="729786550"/>
                    </a:ext>
                  </a:extLst>
                </a:gridCol>
                <a:gridCol w="493776">
                  <a:extLst>
                    <a:ext uri="{9D8B030D-6E8A-4147-A177-3AD203B41FA5}">
                      <a16:colId xmlns:a16="http://schemas.microsoft.com/office/drawing/2014/main" val="3596820313"/>
                    </a:ext>
                  </a:extLst>
                </a:gridCol>
                <a:gridCol w="493776">
                  <a:extLst>
                    <a:ext uri="{9D8B030D-6E8A-4147-A177-3AD203B41FA5}">
                      <a16:colId xmlns:a16="http://schemas.microsoft.com/office/drawing/2014/main" val="3206035558"/>
                    </a:ext>
                  </a:extLst>
                </a:gridCol>
                <a:gridCol w="493776">
                  <a:extLst>
                    <a:ext uri="{9D8B030D-6E8A-4147-A177-3AD203B41FA5}">
                      <a16:colId xmlns:a16="http://schemas.microsoft.com/office/drawing/2014/main" val="748075336"/>
                    </a:ext>
                  </a:extLst>
                </a:gridCol>
                <a:gridCol w="493776">
                  <a:extLst>
                    <a:ext uri="{9D8B030D-6E8A-4147-A177-3AD203B41FA5}">
                      <a16:colId xmlns:a16="http://schemas.microsoft.com/office/drawing/2014/main" val="1649030470"/>
                    </a:ext>
                  </a:extLst>
                </a:gridCol>
                <a:gridCol w="493776">
                  <a:extLst>
                    <a:ext uri="{9D8B030D-6E8A-4147-A177-3AD203B41FA5}">
                      <a16:colId xmlns:a16="http://schemas.microsoft.com/office/drawing/2014/main" val="79128833"/>
                    </a:ext>
                  </a:extLst>
                </a:gridCol>
                <a:gridCol w="493776">
                  <a:extLst>
                    <a:ext uri="{9D8B030D-6E8A-4147-A177-3AD203B41FA5}">
                      <a16:colId xmlns:a16="http://schemas.microsoft.com/office/drawing/2014/main" val="1267652470"/>
                    </a:ext>
                  </a:extLst>
                </a:gridCol>
                <a:gridCol w="493776">
                  <a:extLst>
                    <a:ext uri="{9D8B030D-6E8A-4147-A177-3AD203B41FA5}">
                      <a16:colId xmlns:a16="http://schemas.microsoft.com/office/drawing/2014/main" val="144017630"/>
                    </a:ext>
                  </a:extLst>
                </a:gridCol>
                <a:gridCol w="493776">
                  <a:extLst>
                    <a:ext uri="{9D8B030D-6E8A-4147-A177-3AD203B41FA5}">
                      <a16:colId xmlns:a16="http://schemas.microsoft.com/office/drawing/2014/main" val="2477488291"/>
                    </a:ext>
                  </a:extLst>
                </a:gridCol>
                <a:gridCol w="493776">
                  <a:extLst>
                    <a:ext uri="{9D8B030D-6E8A-4147-A177-3AD203B41FA5}">
                      <a16:colId xmlns:a16="http://schemas.microsoft.com/office/drawing/2014/main" val="343118691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Reaktionen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sorry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378063851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Treckerfahrer dürfen das - 2018-03-30 15:00:00</a:t>
                      </a:r>
                      <a:r>
                        <a:rPr kumimoji="0" lang="de-DE" sz="1000" b="0" i="0" u="none" strike="noStrike" kern="1200" cap="none" spc="0" normalizeH="0" baseline="0" noProof="0">
                          <a:ln>
                            <a:noFill/>
                          </a:ln>
                          <a:solidFill>
                            <a:prstClr val="black"/>
                          </a:solidFill>
                          <a:effectLst/>
                          <a:uLnTx/>
                          <a:uFillTx/>
                          <a:latin typeface="+mn-lt"/>
                          <a:ea typeface="+mn-ea"/>
                          <a:cs typeface="+mn-cs"/>
                        </a:rPr>
                        <a:t>
Wenn's nass und kalt ist, man aber nicht auf seine Lieblinge verzichten kann, dann wäre das eine Idee für's Wochende!
</a:t>
                      </a:r>
                      <a:r>
                        <a:rPr kumimoji="0" lang="de-DE" sz="1000" b="1" i="0" u="none" strike="noStrike" kern="1200" cap="none" spc="0" normalizeH="0" baseline="0" noProof="0">
                          <a:ln>
                            <a:noFill/>
                          </a:ln>
                          <a:solidFill>
                            <a:prstClr val="black"/>
                          </a:solidFill>
                          <a:effectLst/>
                          <a:uLnTx/>
                          <a:uFillTx/>
                          <a:latin typeface="+mn-lt"/>
                          <a:ea typeface="+mn-ea"/>
                          <a:cs typeface="+mn-cs"/>
                        </a:rPr>
                        <a:t>Attachment:</a:t>
                      </a:r>
                      <a:r>
                        <a:rPr kumimoji="0" lang="de-DE" sz="1000" b="0" i="0" u="none" strike="noStrike" kern="1200" cap="none" spc="0" normalizeH="0" baseline="0" noProof="0">
                          <a:ln>
                            <a:noFill/>
                          </a:ln>
                          <a:solidFill>
                            <a:prstClr val="black"/>
                          </a:solidFill>
                          <a:effectLst/>
                          <a:uLnTx/>
                          <a:uFillTx/>
                          <a:latin typeface="+mn-lt"/>
                          <a:ea typeface="+mn-ea"/>
                          <a:cs typeface="+mn-cs"/>
                        </a:rPr>
                        <a:t> 
 </a:t>
                      </a:r>
                      <a:r>
                        <a:rPr kumimoji="0" lang="de-DE" sz="1000" b="0" i="1" u="none" strike="noStrike" kern="1200" cap="none" spc="0" normalizeH="0" baseline="0" noProof="0">
                          <a:ln>
                            <a:noFill/>
                          </a:ln>
                          <a:solidFill>
                            <a:prstClr val="black"/>
                          </a:solidFill>
                          <a:effectLst/>
                          <a:uLnTx/>
                          <a:uFillTx/>
                          <a:latin typeface="+mn-lt"/>
                          <a:ea typeface="+mn-ea"/>
                          <a:cs typeface="+mn-cs"/>
                        </a:rPr>
                        <a:t>Ein Tipp für Regentage
n/a
n/a
</a:t>
                      </a:r>
                      <a:endParaRPr kumimoji="0" lang="en-US" sz="1000" b="0" i="1"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31580012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Treckerfahrer dürfen das - 2018-05-06 13:00:00</a:t>
                      </a:r>
                      <a:r>
                        <a:rPr kumimoji="0" lang="de-DE" sz="1000" b="0" i="0" u="none" strike="noStrike" kern="1200" cap="none" spc="0" normalizeH="0" baseline="0" noProof="0">
                          <a:ln>
                            <a:noFill/>
                          </a:ln>
                          <a:solidFill>
                            <a:prstClr val="black"/>
                          </a:solidFill>
                          <a:effectLst/>
                          <a:uLnTx/>
                          <a:uFillTx/>
                          <a:latin typeface="+mn-lt"/>
                          <a:ea typeface="+mn-ea"/>
                          <a:cs typeface="+mn-cs"/>
                        </a:rPr>
                        <a:t>
Das kann doch nicht so schwer sein... Oder doch? Unser Satire-Magazin Extra 3 war vergangenen Mittwoch zu Gast in Negenborn und fand heraus, dass Unmut und Posse ganz eng miteinander verzahnt sind!
</a:t>
                      </a:r>
                      <a:r>
                        <a:rPr kumimoji="0" lang="de-DE" sz="1000" b="1" i="0" u="none" strike="noStrike" kern="1200" cap="none" spc="0" normalizeH="0" baseline="0" noProof="0">
                          <a:ln>
                            <a:noFill/>
                          </a:ln>
                          <a:solidFill>
                            <a:prstClr val="black"/>
                          </a:solidFill>
                          <a:effectLst/>
                          <a:uLnTx/>
                          <a:uFillTx/>
                          <a:latin typeface="+mn-lt"/>
                          <a:ea typeface="+mn-ea"/>
                          <a:cs typeface="+mn-cs"/>
                        </a:rPr>
                        <a:t>Attachment:</a:t>
                      </a:r>
                      <a:r>
                        <a:rPr kumimoji="0" lang="de-DE" sz="1000" b="0" i="0" u="none" strike="noStrike" kern="1200" cap="none" spc="0" normalizeH="0" baseline="0" noProof="0">
                          <a:ln>
                            <a:noFill/>
                          </a:ln>
                          <a:solidFill>
                            <a:prstClr val="black"/>
                          </a:solidFill>
                          <a:effectLst/>
                          <a:uLnTx/>
                          <a:uFillTx/>
                          <a:latin typeface="+mn-lt"/>
                          <a:ea typeface="+mn-ea"/>
                          <a:cs typeface="+mn-cs"/>
                        </a:rPr>
                        <a:t> 
 </a:t>
                      </a:r>
                      <a:r>
                        <a:rPr kumimoji="0" lang="de-DE" sz="1000" b="0" i="1" u="none" strike="noStrike" kern="1200" cap="none" spc="0" normalizeH="0" baseline="0" noProof="0">
                          <a:ln>
                            <a:noFill/>
                          </a:ln>
                          <a:solidFill>
                            <a:prstClr val="black"/>
                          </a:solidFill>
                          <a:effectLst/>
                          <a:uLnTx/>
                          <a:uFillTx/>
                          <a:latin typeface="+mn-lt"/>
                          <a:ea typeface="+mn-ea"/>
                          <a:cs typeface="+mn-cs"/>
                        </a:rPr>
                        <a:t>Mähdrescher haben es heutzutage auch nicht leicht...
n/a
n/a
</a:t>
                      </a:r>
                      <a:endParaRPr kumimoji="0" lang="en-US" sz="1000" b="0" i="1"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Yes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21.09.2018 23:20:00</a:t>
                      </a:r>
                    </a:p>
                  </a:txBody>
                  <a:tcPr/>
                </a:tc>
                <a:extLst>
                  <a:ext uri="{0D108BD9-81ED-4DB2-BD59-A6C34878D82A}">
                    <a16:rowId xmlns:a16="http://schemas.microsoft.com/office/drawing/2014/main" val="373601836"/>
                  </a:ext>
                </a:extLst>
              </a:tr>
            </a:tbl>
          </a:graphicData>
        </a:graphic>
      </p:graphicFrame>
      <p:sp>
        <p:nvSpPr>
          <p:cNvPr id="4" name="Text Placeholder 3">
            <a:extLst>
              <a:ext uri="{FF2B5EF4-FFF2-40B4-BE49-F238E27FC236}">
                <a16:creationId xmlns:a16="http://schemas.microsoft.com/office/drawing/2014/main" id="{21AA59C1-89E8-4219-A0D5-1FE6AF2DF8E6}"/>
              </a:ext>
            </a:extLst>
          </p:cNvPr>
          <p:cNvSpPr>
            <a:spLocks noGrp="1"/>
          </p:cNvSpPr>
          <p:nvPr>
            <p:ph type="body" sz="quarter" idx="14"/>
          </p:nvPr>
        </p:nvSpPr>
        <p:spPr/>
        <p:txBody>
          <a:bodyPr/>
          <a:lstStyle/>
          <a:p>
            <a:r>
              <a:rPr lang="en-US"/>
              <a:t>01.01.2018 - 31.01.2019</a:t>
            </a:r>
          </a:p>
        </p:txBody>
      </p:sp>
    </p:spTree>
    <p:extLst>
      <p:ext uri="{BB962C8B-B14F-4D97-AF65-F5344CB8AC3E}">
        <p14:creationId xmlns:p14="http://schemas.microsoft.com/office/powerpoint/2010/main" val="201265299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0B5E96-6DD3-4265-8B75-97D4C3BA0DF4}"/>
              </a:ext>
            </a:extLst>
          </p:cNvPr>
          <p:cNvSpPr>
            <a:spLocks noGrp="1"/>
          </p:cNvSpPr>
          <p:nvPr>
            <p:ph type="title"/>
          </p:nvPr>
        </p:nvSpPr>
        <p:spPr/>
        <p:txBody>
          <a:bodyPr/>
          <a:lstStyle/>
          <a:p>
            <a:r>
              <a:rPr lang="de-DE"/>
              <a:t>Facebook Eigene Posts - Reaktionen - Export | Treckerfahrer dürfen das - 3 of 10</a:t>
            </a:r>
            <a:endParaRPr lang="en-US"/>
          </a:p>
        </p:txBody>
      </p:sp>
      <p:graphicFrame>
        <p:nvGraphicFramePr>
          <p:cNvPr id="5" name="Table Placeholder 4">
            <a:extLst>
              <a:ext uri="{FF2B5EF4-FFF2-40B4-BE49-F238E27FC236}">
                <a16:creationId xmlns:a16="http://schemas.microsoft.com/office/drawing/2014/main" id="{6229BFCE-CF6C-4709-AF36-9FE38DFE9C40}"/>
              </a:ext>
            </a:extLst>
          </p:cNvPr>
          <p:cNvGraphicFramePr>
            <a:graphicFrameLocks noGrp="1"/>
          </p:cNvGraphicFramePr>
          <p:nvPr>
            <p:ph type="tbl" sz="quarter" idx="13"/>
            <p:extLst>
              <p:ext uri="{D42A27DB-BD31-4B8C-83A1-F6EECF244321}">
                <p14:modId xmlns:p14="http://schemas.microsoft.com/office/powerpoint/2010/main" val="400530667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962655">
                  <a:extLst>
                    <a:ext uri="{9D8B030D-6E8A-4147-A177-3AD203B41FA5}">
                      <a16:colId xmlns:a16="http://schemas.microsoft.com/office/drawing/2014/main" val="519689844"/>
                    </a:ext>
                  </a:extLst>
                </a:gridCol>
                <a:gridCol w="822960">
                  <a:extLst>
                    <a:ext uri="{9D8B030D-6E8A-4147-A177-3AD203B41FA5}">
                      <a16:colId xmlns:a16="http://schemas.microsoft.com/office/drawing/2014/main" val="2759731214"/>
                    </a:ext>
                  </a:extLst>
                </a:gridCol>
                <a:gridCol w="493776">
                  <a:extLst>
                    <a:ext uri="{9D8B030D-6E8A-4147-A177-3AD203B41FA5}">
                      <a16:colId xmlns:a16="http://schemas.microsoft.com/office/drawing/2014/main" val="3133229575"/>
                    </a:ext>
                  </a:extLst>
                </a:gridCol>
                <a:gridCol w="493776">
                  <a:extLst>
                    <a:ext uri="{9D8B030D-6E8A-4147-A177-3AD203B41FA5}">
                      <a16:colId xmlns:a16="http://schemas.microsoft.com/office/drawing/2014/main" val="1972065970"/>
                    </a:ext>
                  </a:extLst>
                </a:gridCol>
                <a:gridCol w="493776">
                  <a:extLst>
                    <a:ext uri="{9D8B030D-6E8A-4147-A177-3AD203B41FA5}">
                      <a16:colId xmlns:a16="http://schemas.microsoft.com/office/drawing/2014/main" val="1268768968"/>
                    </a:ext>
                  </a:extLst>
                </a:gridCol>
                <a:gridCol w="493776">
                  <a:extLst>
                    <a:ext uri="{9D8B030D-6E8A-4147-A177-3AD203B41FA5}">
                      <a16:colId xmlns:a16="http://schemas.microsoft.com/office/drawing/2014/main" val="3259069394"/>
                    </a:ext>
                  </a:extLst>
                </a:gridCol>
                <a:gridCol w="493776">
                  <a:extLst>
                    <a:ext uri="{9D8B030D-6E8A-4147-A177-3AD203B41FA5}">
                      <a16:colId xmlns:a16="http://schemas.microsoft.com/office/drawing/2014/main" val="612625288"/>
                    </a:ext>
                  </a:extLst>
                </a:gridCol>
                <a:gridCol w="493776">
                  <a:extLst>
                    <a:ext uri="{9D8B030D-6E8A-4147-A177-3AD203B41FA5}">
                      <a16:colId xmlns:a16="http://schemas.microsoft.com/office/drawing/2014/main" val="1731109199"/>
                    </a:ext>
                  </a:extLst>
                </a:gridCol>
                <a:gridCol w="493776">
                  <a:extLst>
                    <a:ext uri="{9D8B030D-6E8A-4147-A177-3AD203B41FA5}">
                      <a16:colId xmlns:a16="http://schemas.microsoft.com/office/drawing/2014/main" val="2818719062"/>
                    </a:ext>
                  </a:extLst>
                </a:gridCol>
                <a:gridCol w="493776">
                  <a:extLst>
                    <a:ext uri="{9D8B030D-6E8A-4147-A177-3AD203B41FA5}">
                      <a16:colId xmlns:a16="http://schemas.microsoft.com/office/drawing/2014/main" val="910858214"/>
                    </a:ext>
                  </a:extLst>
                </a:gridCol>
                <a:gridCol w="493776">
                  <a:extLst>
                    <a:ext uri="{9D8B030D-6E8A-4147-A177-3AD203B41FA5}">
                      <a16:colId xmlns:a16="http://schemas.microsoft.com/office/drawing/2014/main" val="330532375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Reaktionen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sorry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22995970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Treckerfahrer dürfen das - 2018-12-28 19:00:01</a:t>
                      </a:r>
                      <a:r>
                        <a:rPr kumimoji="0" lang="de-DE" sz="1000" b="0" i="0" u="none" strike="noStrike" kern="1200" cap="none" spc="0" normalizeH="0" baseline="0" noProof="0">
                          <a:ln>
                            <a:noFill/>
                          </a:ln>
                          <a:solidFill>
                            <a:prstClr val="black"/>
                          </a:solidFill>
                          <a:effectLst/>
                          <a:uLnTx/>
                          <a:uFillTx/>
                          <a:latin typeface="+mn-lt"/>
                          <a:ea typeface="+mn-ea"/>
                          <a:cs typeface="+mn-cs"/>
                        </a:rPr>
                        <a:t>
Ihr sprecht kein Deutz...? Unfassbar 😳 🚜💨 👨🏼‍🌾 Vielen Dank an Freddy&amp;Jakob
</a:t>
                      </a:r>
                      <a:r>
                        <a:rPr kumimoji="0" lang="de-DE" sz="1000" b="1" i="0" u="none" strike="noStrike" kern="1200" cap="none" spc="0" normalizeH="0" baseline="0" noProof="0">
                          <a:ln>
                            <a:noFill/>
                          </a:ln>
                          <a:solidFill>
                            <a:prstClr val="black"/>
                          </a:solidFill>
                          <a:effectLst/>
                          <a:uLnTx/>
                          <a:uFillTx/>
                          <a:latin typeface="+mn-lt"/>
                          <a:ea typeface="+mn-ea"/>
                          <a:cs typeface="+mn-cs"/>
                        </a:rPr>
                        <a:t>Attachment:</a:t>
                      </a:r>
                      <a:r>
                        <a:rPr kumimoji="0" lang="de-DE" sz="1000" b="0" i="0" u="none" strike="noStrike" kern="1200" cap="none" spc="0" normalizeH="0" baseline="0" noProof="0">
                          <a:ln>
                            <a:noFill/>
                          </a:ln>
                          <a:solidFill>
                            <a:prstClr val="black"/>
                          </a:solidFill>
                          <a:effectLst/>
                          <a:uLnTx/>
                          <a:uFillTx/>
                          <a:latin typeface="+mn-lt"/>
                          <a:ea typeface="+mn-ea"/>
                          <a:cs typeface="+mn-cs"/>
                        </a:rPr>
                        <a:t> 
 </a:t>
                      </a:r>
                      <a:r>
                        <a:rPr kumimoji="0" lang="de-DE" sz="1000" b="0" i="1" u="none" strike="noStrike" kern="1200" cap="none" spc="0" normalizeH="0" baseline="0" noProof="0">
                          <a:ln>
                            <a:noFill/>
                          </a:ln>
                          <a:solidFill>
                            <a:prstClr val="black"/>
                          </a:solidFill>
                          <a:effectLst/>
                          <a:uLnTx/>
                          <a:uFillTx/>
                          <a:latin typeface="+mn-lt"/>
                          <a:ea typeface="+mn-ea"/>
                          <a:cs typeface="+mn-cs"/>
                        </a:rPr>
                        <a:t>n/a
n/a
n/a
</a:t>
                      </a:r>
                      <a:endParaRPr kumimoji="0" lang="en-US" sz="1000" b="0" i="1"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73924180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Treckerfahrer dürfen das - 2018-03-16 08:00:00</a:t>
                      </a:r>
                      <a:r>
                        <a:rPr kumimoji="0" lang="de-DE" sz="1000" b="0" i="0" u="none" strike="noStrike" kern="1200" cap="none" spc="0" normalizeH="0" baseline="0" noProof="0">
                          <a:ln>
                            <a:noFill/>
                          </a:ln>
                          <a:solidFill>
                            <a:prstClr val="black"/>
                          </a:solidFill>
                          <a:effectLst/>
                          <a:uLnTx/>
                          <a:uFillTx/>
                          <a:latin typeface="+mn-lt"/>
                          <a:ea typeface="+mn-ea"/>
                          <a:cs typeface="+mn-cs"/>
                        </a:rPr>
                        <a:t>
Heinz Buck hat ein "bisschen" geschraubt: Ursprünglich hatte sein IHC 120 PS - nun sind es mindestens  700!
Der Motor:  6,6 Liter , Bosch P Einspritzpumpe und Holset HX 50 Turbolader, Höchstgeschwindigkeit 52 km/h . Gewicht: 4,5t
</a:t>
                      </a:r>
                      <a:r>
                        <a:rPr kumimoji="0" lang="de-DE" sz="1000" b="1" i="0" u="none" strike="noStrike" kern="1200" cap="none" spc="0" normalizeH="0" baseline="0" noProof="0">
                          <a:ln>
                            <a:noFill/>
                          </a:ln>
                          <a:solidFill>
                            <a:prstClr val="black"/>
                          </a:solidFill>
                          <a:effectLst/>
                          <a:uLnTx/>
                          <a:uFillTx/>
                          <a:latin typeface="+mn-lt"/>
                          <a:ea typeface="+mn-ea"/>
                          <a:cs typeface="+mn-cs"/>
                        </a:rPr>
                        <a:t>Attachment:</a:t>
                      </a:r>
                      <a:r>
                        <a:rPr kumimoji="0" lang="de-DE" sz="1000" b="0" i="0" u="none" strike="noStrike" kern="1200" cap="none" spc="0" normalizeH="0" baseline="0" noProof="0">
                          <a:ln>
                            <a:noFill/>
                          </a:ln>
                          <a:solidFill>
                            <a:prstClr val="black"/>
                          </a:solidFill>
                          <a:effectLst/>
                          <a:uLnTx/>
                          <a:uFillTx/>
                          <a:latin typeface="+mn-lt"/>
                          <a:ea typeface="+mn-ea"/>
                          <a:cs typeface="+mn-cs"/>
                        </a:rPr>
                        <a:t> 
 </a:t>
                      </a:r>
                      <a:r>
                        <a:rPr kumimoji="0" lang="de-DE" sz="1000" b="0" i="1" u="none" strike="noStrike" kern="1200" cap="none" spc="0" normalizeH="0" baseline="0" noProof="0">
                          <a:ln>
                            <a:noFill/>
                          </a:ln>
                          <a:solidFill>
                            <a:prstClr val="black"/>
                          </a:solidFill>
                          <a:effectLst/>
                          <a:uLnTx/>
                          <a:uFillTx/>
                          <a:latin typeface="+mn-lt"/>
                          <a:ea typeface="+mn-ea"/>
                          <a:cs typeface="+mn-cs"/>
                        </a:rPr>
                        <a:t>n/a
n/a
n/a
</a:t>
                      </a:r>
                      <a:endParaRPr kumimoji="0" lang="en-US" sz="1000" b="0" i="1"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21723462"/>
                  </a:ext>
                </a:extLst>
              </a:tr>
            </a:tbl>
          </a:graphicData>
        </a:graphic>
      </p:graphicFrame>
      <p:sp>
        <p:nvSpPr>
          <p:cNvPr id="4" name="Text Placeholder 3">
            <a:extLst>
              <a:ext uri="{FF2B5EF4-FFF2-40B4-BE49-F238E27FC236}">
                <a16:creationId xmlns:a16="http://schemas.microsoft.com/office/drawing/2014/main" id="{EC6F7FEA-EEBA-4339-917C-A2FC47510FAE}"/>
              </a:ext>
            </a:extLst>
          </p:cNvPr>
          <p:cNvSpPr>
            <a:spLocks noGrp="1"/>
          </p:cNvSpPr>
          <p:nvPr>
            <p:ph type="body" sz="quarter" idx="14"/>
          </p:nvPr>
        </p:nvSpPr>
        <p:spPr/>
        <p:txBody>
          <a:bodyPr/>
          <a:lstStyle/>
          <a:p>
            <a:r>
              <a:rPr lang="en-US"/>
              <a:t>01.01.2018 - 31.01.2019</a:t>
            </a:r>
          </a:p>
        </p:txBody>
      </p:sp>
    </p:spTree>
    <p:extLst>
      <p:ext uri="{BB962C8B-B14F-4D97-AF65-F5344CB8AC3E}">
        <p14:creationId xmlns:p14="http://schemas.microsoft.com/office/powerpoint/2010/main" val="4178303026"/>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ECE9E0-DD63-4B76-B057-F96394DCBA24}"/>
              </a:ext>
            </a:extLst>
          </p:cNvPr>
          <p:cNvSpPr>
            <a:spLocks noGrp="1"/>
          </p:cNvSpPr>
          <p:nvPr>
            <p:ph type="title"/>
          </p:nvPr>
        </p:nvSpPr>
        <p:spPr/>
        <p:txBody>
          <a:bodyPr/>
          <a:lstStyle/>
          <a:p>
            <a:r>
              <a:rPr lang="de-DE"/>
              <a:t>Facebook Eigene Posts - Reaktionen - Export | Treckerfahrer dürfen das - 4 of 10</a:t>
            </a:r>
            <a:endParaRPr lang="en-US"/>
          </a:p>
        </p:txBody>
      </p:sp>
      <p:graphicFrame>
        <p:nvGraphicFramePr>
          <p:cNvPr id="5" name="Table Placeholder 4">
            <a:extLst>
              <a:ext uri="{FF2B5EF4-FFF2-40B4-BE49-F238E27FC236}">
                <a16:creationId xmlns:a16="http://schemas.microsoft.com/office/drawing/2014/main" id="{295CE20A-9892-4704-8505-48276B1E155A}"/>
              </a:ext>
            </a:extLst>
          </p:cNvPr>
          <p:cNvGraphicFramePr>
            <a:graphicFrameLocks noGrp="1"/>
          </p:cNvGraphicFramePr>
          <p:nvPr>
            <p:ph type="tbl" sz="quarter" idx="13"/>
            <p:extLst>
              <p:ext uri="{D42A27DB-BD31-4B8C-83A1-F6EECF244321}">
                <p14:modId xmlns:p14="http://schemas.microsoft.com/office/powerpoint/2010/main" val="239060635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962655">
                  <a:extLst>
                    <a:ext uri="{9D8B030D-6E8A-4147-A177-3AD203B41FA5}">
                      <a16:colId xmlns:a16="http://schemas.microsoft.com/office/drawing/2014/main" val="1933636717"/>
                    </a:ext>
                  </a:extLst>
                </a:gridCol>
                <a:gridCol w="822960">
                  <a:extLst>
                    <a:ext uri="{9D8B030D-6E8A-4147-A177-3AD203B41FA5}">
                      <a16:colId xmlns:a16="http://schemas.microsoft.com/office/drawing/2014/main" val="3164964214"/>
                    </a:ext>
                  </a:extLst>
                </a:gridCol>
                <a:gridCol w="493776">
                  <a:extLst>
                    <a:ext uri="{9D8B030D-6E8A-4147-A177-3AD203B41FA5}">
                      <a16:colId xmlns:a16="http://schemas.microsoft.com/office/drawing/2014/main" val="1276193402"/>
                    </a:ext>
                  </a:extLst>
                </a:gridCol>
                <a:gridCol w="493776">
                  <a:extLst>
                    <a:ext uri="{9D8B030D-6E8A-4147-A177-3AD203B41FA5}">
                      <a16:colId xmlns:a16="http://schemas.microsoft.com/office/drawing/2014/main" val="438720248"/>
                    </a:ext>
                  </a:extLst>
                </a:gridCol>
                <a:gridCol w="493776">
                  <a:extLst>
                    <a:ext uri="{9D8B030D-6E8A-4147-A177-3AD203B41FA5}">
                      <a16:colId xmlns:a16="http://schemas.microsoft.com/office/drawing/2014/main" val="2294432809"/>
                    </a:ext>
                  </a:extLst>
                </a:gridCol>
                <a:gridCol w="493776">
                  <a:extLst>
                    <a:ext uri="{9D8B030D-6E8A-4147-A177-3AD203B41FA5}">
                      <a16:colId xmlns:a16="http://schemas.microsoft.com/office/drawing/2014/main" val="2848726243"/>
                    </a:ext>
                  </a:extLst>
                </a:gridCol>
                <a:gridCol w="493776">
                  <a:extLst>
                    <a:ext uri="{9D8B030D-6E8A-4147-A177-3AD203B41FA5}">
                      <a16:colId xmlns:a16="http://schemas.microsoft.com/office/drawing/2014/main" val="2238995550"/>
                    </a:ext>
                  </a:extLst>
                </a:gridCol>
                <a:gridCol w="493776">
                  <a:extLst>
                    <a:ext uri="{9D8B030D-6E8A-4147-A177-3AD203B41FA5}">
                      <a16:colId xmlns:a16="http://schemas.microsoft.com/office/drawing/2014/main" val="1035647445"/>
                    </a:ext>
                  </a:extLst>
                </a:gridCol>
                <a:gridCol w="493776">
                  <a:extLst>
                    <a:ext uri="{9D8B030D-6E8A-4147-A177-3AD203B41FA5}">
                      <a16:colId xmlns:a16="http://schemas.microsoft.com/office/drawing/2014/main" val="2743387938"/>
                    </a:ext>
                  </a:extLst>
                </a:gridCol>
                <a:gridCol w="493776">
                  <a:extLst>
                    <a:ext uri="{9D8B030D-6E8A-4147-A177-3AD203B41FA5}">
                      <a16:colId xmlns:a16="http://schemas.microsoft.com/office/drawing/2014/main" val="1967242076"/>
                    </a:ext>
                  </a:extLst>
                </a:gridCol>
                <a:gridCol w="493776">
                  <a:extLst>
                    <a:ext uri="{9D8B030D-6E8A-4147-A177-3AD203B41FA5}">
                      <a16:colId xmlns:a16="http://schemas.microsoft.com/office/drawing/2014/main" val="151866552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Reaktionen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sorry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4435304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Treckerfahrer dürfen das - 2018-03-03 15:00:00</a:t>
                      </a:r>
                      <a:r>
                        <a:rPr kumimoji="0" lang="de-DE" sz="1000" b="0" i="0" u="none" strike="noStrike" kern="1200" cap="none" spc="0" normalizeH="0" baseline="0" noProof="0">
                          <a:ln>
                            <a:noFill/>
                          </a:ln>
                          <a:solidFill>
                            <a:prstClr val="black"/>
                          </a:solidFill>
                          <a:effectLst/>
                          <a:uLnTx/>
                          <a:uFillTx/>
                          <a:latin typeface="+mn-lt"/>
                          <a:ea typeface="+mn-ea"/>
                          <a:cs typeface="+mn-cs"/>
                        </a:rPr>
                        <a:t>
Es gibt kaum einen Einsatz, den ein Schlepper nicht schafft. Habt Ihr Trecker mit Spezialaufgaben, dann schickt uns Eure besten Stücke, wir posten!!!
</a:t>
                      </a:r>
                      <a:r>
                        <a:rPr kumimoji="0" lang="de-DE" sz="1000" b="1" i="0" u="none" strike="noStrike" kern="1200" cap="none" spc="0" normalizeH="0" baseline="0" noProof="0">
                          <a:ln>
                            <a:noFill/>
                          </a:ln>
                          <a:solidFill>
                            <a:prstClr val="black"/>
                          </a:solidFill>
                          <a:effectLst/>
                          <a:uLnTx/>
                          <a:uFillTx/>
                          <a:latin typeface="+mn-lt"/>
                          <a:ea typeface="+mn-ea"/>
                          <a:cs typeface="+mn-cs"/>
                        </a:rPr>
                        <a:t>Attachment:</a:t>
                      </a:r>
                      <a:r>
                        <a:rPr kumimoji="0" lang="de-DE" sz="1000" b="0" i="0" u="none" strike="noStrike" kern="1200" cap="none" spc="0" normalizeH="0" baseline="0" noProof="0">
                          <a:ln>
                            <a:noFill/>
                          </a:ln>
                          <a:solidFill>
                            <a:prstClr val="black"/>
                          </a:solidFill>
                          <a:effectLst/>
                          <a:uLnTx/>
                          <a:uFillTx/>
                          <a:latin typeface="+mn-lt"/>
                          <a:ea typeface="+mn-ea"/>
                          <a:cs typeface="+mn-cs"/>
                        </a:rPr>
                        <a:t> 
 </a:t>
                      </a:r>
                      <a:r>
                        <a:rPr kumimoji="0" lang="de-DE" sz="1000" b="0" i="1" u="none" strike="noStrike" kern="1200" cap="none" spc="0" normalizeH="0" baseline="0" noProof="0">
                          <a:ln>
                            <a:noFill/>
                          </a:ln>
                          <a:solidFill>
                            <a:prstClr val="black"/>
                          </a:solidFill>
                          <a:effectLst/>
                          <a:uLnTx/>
                          <a:uFillTx/>
                          <a:latin typeface="+mn-lt"/>
                          <a:ea typeface="+mn-ea"/>
                          <a:cs typeface="+mn-cs"/>
                        </a:rPr>
                        <a:t>Schlepper können alles!!
n/a
n/a
</a:t>
                      </a:r>
                      <a:endParaRPr kumimoji="0" lang="en-US" sz="1000" b="0" i="1"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52955622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Treckerfahrer dürfen das - 2018-06-15 14:12:15</a:t>
                      </a:r>
                      <a:r>
                        <a:rPr kumimoji="0" lang="de-DE" sz="1000" b="0" i="0" u="none" strike="noStrike" kern="1200" cap="none" spc="0" normalizeH="0" baseline="0" noProof="0">
                          <a:ln>
                            <a:noFill/>
                          </a:ln>
                          <a:solidFill>
                            <a:prstClr val="black"/>
                          </a:solidFill>
                          <a:effectLst/>
                          <a:uLnTx/>
                          <a:uFillTx/>
                          <a:latin typeface="+mn-lt"/>
                          <a:ea typeface="+mn-ea"/>
                          <a:cs typeface="+mn-cs"/>
                        </a:rPr>
                        <a:t>
Und...
</a:t>
                      </a:r>
                      <a:r>
                        <a:rPr kumimoji="0" lang="de-DE" sz="1000" b="1" i="0" u="none" strike="noStrike" kern="1200" cap="none" spc="0" normalizeH="0" baseline="0" noProof="0">
                          <a:ln>
                            <a:noFill/>
                          </a:ln>
                          <a:solidFill>
                            <a:prstClr val="black"/>
                          </a:solidFill>
                          <a:effectLst/>
                          <a:uLnTx/>
                          <a:uFillTx/>
                          <a:latin typeface="+mn-lt"/>
                          <a:ea typeface="+mn-ea"/>
                          <a:cs typeface="+mn-cs"/>
                        </a:rPr>
                        <a:t>Attachment:</a:t>
                      </a:r>
                      <a:r>
                        <a:rPr kumimoji="0" lang="de-DE" sz="1000" b="0" i="0" u="none" strike="noStrike" kern="1200" cap="none" spc="0" normalizeH="0" baseline="0" noProof="0">
                          <a:ln>
                            <a:noFill/>
                          </a:ln>
                          <a:solidFill>
                            <a:prstClr val="black"/>
                          </a:solidFill>
                          <a:effectLst/>
                          <a:uLnTx/>
                          <a:uFillTx/>
                          <a:latin typeface="+mn-lt"/>
                          <a:ea typeface="+mn-ea"/>
                          <a:cs typeface="+mn-cs"/>
                        </a:rPr>
                        <a:t> 
 </a:t>
                      </a:r>
                      <a:r>
                        <a:rPr kumimoji="0" lang="de-DE" sz="1000" b="0" i="1" u="none" strike="noStrike" kern="1200" cap="none" spc="0" normalizeH="0" baseline="0" noProof="0">
                          <a:ln>
                            <a:noFill/>
                          </a:ln>
                          <a:solidFill>
                            <a:prstClr val="black"/>
                          </a:solidFill>
                          <a:effectLst/>
                          <a:uLnTx/>
                          <a:uFillTx/>
                          <a:latin typeface="+mn-lt"/>
                          <a:ea typeface="+mn-ea"/>
                          <a:cs typeface="+mn-cs"/>
                        </a:rPr>
                        <a:t>n/a
n/a
n/a
</a:t>
                      </a:r>
                      <a:endParaRPr kumimoji="0" lang="en-US" sz="1000" b="0" i="1"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509783752"/>
                  </a:ext>
                </a:extLst>
              </a:tr>
            </a:tbl>
          </a:graphicData>
        </a:graphic>
      </p:graphicFrame>
      <p:sp>
        <p:nvSpPr>
          <p:cNvPr id="4" name="Text Placeholder 3">
            <a:extLst>
              <a:ext uri="{FF2B5EF4-FFF2-40B4-BE49-F238E27FC236}">
                <a16:creationId xmlns:a16="http://schemas.microsoft.com/office/drawing/2014/main" id="{19A90203-4CF9-4F66-AF74-1A2DF05B1178}"/>
              </a:ext>
            </a:extLst>
          </p:cNvPr>
          <p:cNvSpPr>
            <a:spLocks noGrp="1"/>
          </p:cNvSpPr>
          <p:nvPr>
            <p:ph type="body" sz="quarter" idx="14"/>
          </p:nvPr>
        </p:nvSpPr>
        <p:spPr/>
        <p:txBody>
          <a:bodyPr/>
          <a:lstStyle/>
          <a:p>
            <a:r>
              <a:rPr lang="en-US"/>
              <a:t>01.01.2018 - 31.01.2019</a:t>
            </a:r>
          </a:p>
        </p:txBody>
      </p:sp>
    </p:spTree>
    <p:extLst>
      <p:ext uri="{BB962C8B-B14F-4D97-AF65-F5344CB8AC3E}">
        <p14:creationId xmlns:p14="http://schemas.microsoft.com/office/powerpoint/2010/main" val="1516547574"/>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A0D24F-3088-4DB6-93B0-D68728FA113F}"/>
              </a:ext>
            </a:extLst>
          </p:cNvPr>
          <p:cNvSpPr>
            <a:spLocks noGrp="1"/>
          </p:cNvSpPr>
          <p:nvPr>
            <p:ph type="title"/>
          </p:nvPr>
        </p:nvSpPr>
        <p:spPr/>
        <p:txBody>
          <a:bodyPr/>
          <a:lstStyle/>
          <a:p>
            <a:r>
              <a:rPr lang="de-DE"/>
              <a:t>Facebook Eigene Posts - Reaktionen - Export | Treckerfahrer dürfen das - 5 of 10</a:t>
            </a:r>
            <a:endParaRPr lang="en-US"/>
          </a:p>
        </p:txBody>
      </p:sp>
      <p:graphicFrame>
        <p:nvGraphicFramePr>
          <p:cNvPr id="5" name="Table Placeholder 4">
            <a:extLst>
              <a:ext uri="{FF2B5EF4-FFF2-40B4-BE49-F238E27FC236}">
                <a16:creationId xmlns:a16="http://schemas.microsoft.com/office/drawing/2014/main" id="{D464E179-4710-4C29-A244-8DE5D5FA606F}"/>
              </a:ext>
            </a:extLst>
          </p:cNvPr>
          <p:cNvGraphicFramePr>
            <a:graphicFrameLocks noGrp="1"/>
          </p:cNvGraphicFramePr>
          <p:nvPr>
            <p:ph type="tbl" sz="quarter" idx="13"/>
            <p:extLst>
              <p:ext uri="{D42A27DB-BD31-4B8C-83A1-F6EECF244321}">
                <p14:modId xmlns:p14="http://schemas.microsoft.com/office/powerpoint/2010/main" val="89953674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962655">
                  <a:extLst>
                    <a:ext uri="{9D8B030D-6E8A-4147-A177-3AD203B41FA5}">
                      <a16:colId xmlns:a16="http://schemas.microsoft.com/office/drawing/2014/main" val="1507692692"/>
                    </a:ext>
                  </a:extLst>
                </a:gridCol>
                <a:gridCol w="822960">
                  <a:extLst>
                    <a:ext uri="{9D8B030D-6E8A-4147-A177-3AD203B41FA5}">
                      <a16:colId xmlns:a16="http://schemas.microsoft.com/office/drawing/2014/main" val="573822894"/>
                    </a:ext>
                  </a:extLst>
                </a:gridCol>
                <a:gridCol w="493776">
                  <a:extLst>
                    <a:ext uri="{9D8B030D-6E8A-4147-A177-3AD203B41FA5}">
                      <a16:colId xmlns:a16="http://schemas.microsoft.com/office/drawing/2014/main" val="439645039"/>
                    </a:ext>
                  </a:extLst>
                </a:gridCol>
                <a:gridCol w="493776">
                  <a:extLst>
                    <a:ext uri="{9D8B030D-6E8A-4147-A177-3AD203B41FA5}">
                      <a16:colId xmlns:a16="http://schemas.microsoft.com/office/drawing/2014/main" val="1948191923"/>
                    </a:ext>
                  </a:extLst>
                </a:gridCol>
                <a:gridCol w="493776">
                  <a:extLst>
                    <a:ext uri="{9D8B030D-6E8A-4147-A177-3AD203B41FA5}">
                      <a16:colId xmlns:a16="http://schemas.microsoft.com/office/drawing/2014/main" val="1982417614"/>
                    </a:ext>
                  </a:extLst>
                </a:gridCol>
                <a:gridCol w="493776">
                  <a:extLst>
                    <a:ext uri="{9D8B030D-6E8A-4147-A177-3AD203B41FA5}">
                      <a16:colId xmlns:a16="http://schemas.microsoft.com/office/drawing/2014/main" val="2804328564"/>
                    </a:ext>
                  </a:extLst>
                </a:gridCol>
                <a:gridCol w="493776">
                  <a:extLst>
                    <a:ext uri="{9D8B030D-6E8A-4147-A177-3AD203B41FA5}">
                      <a16:colId xmlns:a16="http://schemas.microsoft.com/office/drawing/2014/main" val="2087712337"/>
                    </a:ext>
                  </a:extLst>
                </a:gridCol>
                <a:gridCol w="493776">
                  <a:extLst>
                    <a:ext uri="{9D8B030D-6E8A-4147-A177-3AD203B41FA5}">
                      <a16:colId xmlns:a16="http://schemas.microsoft.com/office/drawing/2014/main" val="76434625"/>
                    </a:ext>
                  </a:extLst>
                </a:gridCol>
                <a:gridCol w="493776">
                  <a:extLst>
                    <a:ext uri="{9D8B030D-6E8A-4147-A177-3AD203B41FA5}">
                      <a16:colId xmlns:a16="http://schemas.microsoft.com/office/drawing/2014/main" val="345002364"/>
                    </a:ext>
                  </a:extLst>
                </a:gridCol>
                <a:gridCol w="493776">
                  <a:extLst>
                    <a:ext uri="{9D8B030D-6E8A-4147-A177-3AD203B41FA5}">
                      <a16:colId xmlns:a16="http://schemas.microsoft.com/office/drawing/2014/main" val="2350966838"/>
                    </a:ext>
                  </a:extLst>
                </a:gridCol>
                <a:gridCol w="493776">
                  <a:extLst>
                    <a:ext uri="{9D8B030D-6E8A-4147-A177-3AD203B41FA5}">
                      <a16:colId xmlns:a16="http://schemas.microsoft.com/office/drawing/2014/main" val="169691011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Reaktionen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sorry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113125232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Treckerfahrer dürfen das - 2018-05-10 18:00:01</a:t>
                      </a:r>
                      <a:r>
                        <a:rPr kumimoji="0" lang="de-DE" sz="1000" b="0" i="0" u="none" strike="noStrike" kern="1200" cap="none" spc="0" normalizeH="0" baseline="0" noProof="0">
                          <a:ln>
                            <a:noFill/>
                          </a:ln>
                          <a:solidFill>
                            <a:prstClr val="black"/>
                          </a:solidFill>
                          <a:effectLst/>
                          <a:uLnTx/>
                          <a:uFillTx/>
                          <a:latin typeface="+mn-lt"/>
                          <a:ea typeface="+mn-ea"/>
                          <a:cs typeface="+mn-cs"/>
                        </a:rPr>
                        <a:t>
Treckerwasserski 2.0 - Nachmachen erlaubt!
</a:t>
                      </a:r>
                      <a:r>
                        <a:rPr kumimoji="0" lang="de-DE" sz="1000" b="1" i="0" u="none" strike="noStrike" kern="1200" cap="none" spc="0" normalizeH="0" baseline="0" noProof="0">
                          <a:ln>
                            <a:noFill/>
                          </a:ln>
                          <a:solidFill>
                            <a:prstClr val="black"/>
                          </a:solidFill>
                          <a:effectLst/>
                          <a:uLnTx/>
                          <a:uFillTx/>
                          <a:latin typeface="+mn-lt"/>
                          <a:ea typeface="+mn-ea"/>
                          <a:cs typeface="+mn-cs"/>
                        </a:rPr>
                        <a:t>Attachment:</a:t>
                      </a:r>
                      <a:r>
                        <a:rPr kumimoji="0" lang="de-DE" sz="1000" b="0" i="0" u="none" strike="noStrike" kern="1200" cap="none" spc="0" normalizeH="0" baseline="0" noProof="0">
                          <a:ln>
                            <a:noFill/>
                          </a:ln>
                          <a:solidFill>
                            <a:prstClr val="black"/>
                          </a:solidFill>
                          <a:effectLst/>
                          <a:uLnTx/>
                          <a:uFillTx/>
                          <a:latin typeface="+mn-lt"/>
                          <a:ea typeface="+mn-ea"/>
                          <a:cs typeface="+mn-cs"/>
                        </a:rPr>
                        <a:t> 
 </a:t>
                      </a:r>
                      <a:r>
                        <a:rPr kumimoji="0" lang="de-DE" sz="1000" b="0" i="1" u="none" strike="noStrike" kern="1200" cap="none" spc="0" normalizeH="0" baseline="0" noProof="0">
                          <a:ln>
                            <a:noFill/>
                          </a:ln>
                          <a:solidFill>
                            <a:prstClr val="black"/>
                          </a:solidFill>
                          <a:effectLst/>
                          <a:uLnTx/>
                          <a:uFillTx/>
                          <a:latin typeface="+mn-lt"/>
                          <a:ea typeface="+mn-ea"/>
                          <a:cs typeface="+mn-cs"/>
                        </a:rPr>
                        <a:t>Jetzt wird's nasssssssssssssssssss
n/a
n/a
</a:t>
                      </a:r>
                      <a:endParaRPr kumimoji="0" lang="en-US" sz="1000" b="0" i="1"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86331122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Treckerfahrer dürfen das - 2018-04-07 15:00:00</a:t>
                      </a:r>
                      <a:r>
                        <a:rPr kumimoji="0" lang="de-DE" sz="1000" b="0" i="0" u="none" strike="noStrike" kern="1200" cap="none" spc="0" normalizeH="0" baseline="0" noProof="0">
                          <a:ln>
                            <a:noFill/>
                          </a:ln>
                          <a:solidFill>
                            <a:prstClr val="black"/>
                          </a:solidFill>
                          <a:effectLst/>
                          <a:uLnTx/>
                          <a:uFillTx/>
                          <a:latin typeface="+mn-lt"/>
                          <a:ea typeface="+mn-ea"/>
                          <a:cs typeface="+mn-cs"/>
                        </a:rPr>
                        <a:t>
Es geht noch schneller, aber wie? Dr. Trecker  weiß einfachen Rat
</a:t>
                      </a:r>
                      <a:r>
                        <a:rPr kumimoji="0" lang="de-DE" sz="1000" b="1" i="0" u="none" strike="noStrike" kern="1200" cap="none" spc="0" normalizeH="0" baseline="0" noProof="0">
                          <a:ln>
                            <a:noFill/>
                          </a:ln>
                          <a:solidFill>
                            <a:prstClr val="black"/>
                          </a:solidFill>
                          <a:effectLst/>
                          <a:uLnTx/>
                          <a:uFillTx/>
                          <a:latin typeface="+mn-lt"/>
                          <a:ea typeface="+mn-ea"/>
                          <a:cs typeface="+mn-cs"/>
                        </a:rPr>
                        <a:t>Attachment:</a:t>
                      </a:r>
                      <a:r>
                        <a:rPr kumimoji="0" lang="de-DE" sz="1000" b="0" i="0" u="none" strike="noStrike" kern="1200" cap="none" spc="0" normalizeH="0" baseline="0" noProof="0">
                          <a:ln>
                            <a:noFill/>
                          </a:ln>
                          <a:solidFill>
                            <a:prstClr val="black"/>
                          </a:solidFill>
                          <a:effectLst/>
                          <a:uLnTx/>
                          <a:uFillTx/>
                          <a:latin typeface="+mn-lt"/>
                          <a:ea typeface="+mn-ea"/>
                          <a:cs typeface="+mn-cs"/>
                        </a:rPr>
                        <a:t> 
 </a:t>
                      </a:r>
                      <a:r>
                        <a:rPr kumimoji="0" lang="de-DE" sz="1000" b="0" i="1" u="none" strike="noStrike" kern="1200" cap="none" spc="0" normalizeH="0" baseline="0" noProof="0">
                          <a:ln>
                            <a:noFill/>
                          </a:ln>
                          <a:solidFill>
                            <a:prstClr val="black"/>
                          </a:solidFill>
                          <a:effectLst/>
                          <a:uLnTx/>
                          <a:uFillTx/>
                          <a:latin typeface="+mn-lt"/>
                          <a:ea typeface="+mn-ea"/>
                          <a:cs typeface="+mn-cs"/>
                        </a:rPr>
                        <a:t>Schallgeschwindigkeit
n/a
n/a
</a:t>
                      </a:r>
                      <a:endParaRPr kumimoji="0" lang="en-US" sz="1000" b="0" i="1"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687429559"/>
                  </a:ext>
                </a:extLst>
              </a:tr>
            </a:tbl>
          </a:graphicData>
        </a:graphic>
      </p:graphicFrame>
      <p:sp>
        <p:nvSpPr>
          <p:cNvPr id="4" name="Text Placeholder 3">
            <a:extLst>
              <a:ext uri="{FF2B5EF4-FFF2-40B4-BE49-F238E27FC236}">
                <a16:creationId xmlns:a16="http://schemas.microsoft.com/office/drawing/2014/main" id="{6A56B319-9B8B-4B82-B099-2ECFB5CDEB74}"/>
              </a:ext>
            </a:extLst>
          </p:cNvPr>
          <p:cNvSpPr>
            <a:spLocks noGrp="1"/>
          </p:cNvSpPr>
          <p:nvPr>
            <p:ph type="body" sz="quarter" idx="14"/>
          </p:nvPr>
        </p:nvSpPr>
        <p:spPr/>
        <p:txBody>
          <a:bodyPr/>
          <a:lstStyle/>
          <a:p>
            <a:r>
              <a:rPr lang="en-US"/>
              <a:t>01.01.2018 - 31.01.2019</a:t>
            </a:r>
          </a:p>
        </p:txBody>
      </p:sp>
    </p:spTree>
    <p:extLst>
      <p:ext uri="{BB962C8B-B14F-4D97-AF65-F5344CB8AC3E}">
        <p14:creationId xmlns:p14="http://schemas.microsoft.com/office/powerpoint/2010/main" val="265738050"/>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FD22A0-2F34-4289-A98D-FCAADB86645E}"/>
              </a:ext>
            </a:extLst>
          </p:cNvPr>
          <p:cNvSpPr>
            <a:spLocks noGrp="1"/>
          </p:cNvSpPr>
          <p:nvPr>
            <p:ph type="title"/>
          </p:nvPr>
        </p:nvSpPr>
        <p:spPr/>
        <p:txBody>
          <a:bodyPr/>
          <a:lstStyle/>
          <a:p>
            <a:r>
              <a:rPr lang="de-DE"/>
              <a:t>Facebook Eigene Posts - Reaktionen - Export | Treckerfahrer dürfen das - 6 of 10</a:t>
            </a:r>
            <a:endParaRPr lang="en-US"/>
          </a:p>
        </p:txBody>
      </p:sp>
      <p:graphicFrame>
        <p:nvGraphicFramePr>
          <p:cNvPr id="5" name="Table Placeholder 4">
            <a:extLst>
              <a:ext uri="{FF2B5EF4-FFF2-40B4-BE49-F238E27FC236}">
                <a16:creationId xmlns:a16="http://schemas.microsoft.com/office/drawing/2014/main" id="{7DE4DD65-D2E9-4240-98BD-A0A091FBFDD0}"/>
              </a:ext>
            </a:extLst>
          </p:cNvPr>
          <p:cNvGraphicFramePr>
            <a:graphicFrameLocks noGrp="1"/>
          </p:cNvGraphicFramePr>
          <p:nvPr>
            <p:ph type="tbl" sz="quarter" idx="13"/>
            <p:extLst>
              <p:ext uri="{D42A27DB-BD31-4B8C-83A1-F6EECF244321}">
                <p14:modId xmlns:p14="http://schemas.microsoft.com/office/powerpoint/2010/main" val="255254071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962655">
                  <a:extLst>
                    <a:ext uri="{9D8B030D-6E8A-4147-A177-3AD203B41FA5}">
                      <a16:colId xmlns:a16="http://schemas.microsoft.com/office/drawing/2014/main" val="2422898149"/>
                    </a:ext>
                  </a:extLst>
                </a:gridCol>
                <a:gridCol w="822960">
                  <a:extLst>
                    <a:ext uri="{9D8B030D-6E8A-4147-A177-3AD203B41FA5}">
                      <a16:colId xmlns:a16="http://schemas.microsoft.com/office/drawing/2014/main" val="49142215"/>
                    </a:ext>
                  </a:extLst>
                </a:gridCol>
                <a:gridCol w="493776">
                  <a:extLst>
                    <a:ext uri="{9D8B030D-6E8A-4147-A177-3AD203B41FA5}">
                      <a16:colId xmlns:a16="http://schemas.microsoft.com/office/drawing/2014/main" val="3555923093"/>
                    </a:ext>
                  </a:extLst>
                </a:gridCol>
                <a:gridCol w="493776">
                  <a:extLst>
                    <a:ext uri="{9D8B030D-6E8A-4147-A177-3AD203B41FA5}">
                      <a16:colId xmlns:a16="http://schemas.microsoft.com/office/drawing/2014/main" val="63841699"/>
                    </a:ext>
                  </a:extLst>
                </a:gridCol>
                <a:gridCol w="493776">
                  <a:extLst>
                    <a:ext uri="{9D8B030D-6E8A-4147-A177-3AD203B41FA5}">
                      <a16:colId xmlns:a16="http://schemas.microsoft.com/office/drawing/2014/main" val="3646535577"/>
                    </a:ext>
                  </a:extLst>
                </a:gridCol>
                <a:gridCol w="493776">
                  <a:extLst>
                    <a:ext uri="{9D8B030D-6E8A-4147-A177-3AD203B41FA5}">
                      <a16:colId xmlns:a16="http://schemas.microsoft.com/office/drawing/2014/main" val="2083521654"/>
                    </a:ext>
                  </a:extLst>
                </a:gridCol>
                <a:gridCol w="493776">
                  <a:extLst>
                    <a:ext uri="{9D8B030D-6E8A-4147-A177-3AD203B41FA5}">
                      <a16:colId xmlns:a16="http://schemas.microsoft.com/office/drawing/2014/main" val="1389024543"/>
                    </a:ext>
                  </a:extLst>
                </a:gridCol>
                <a:gridCol w="493776">
                  <a:extLst>
                    <a:ext uri="{9D8B030D-6E8A-4147-A177-3AD203B41FA5}">
                      <a16:colId xmlns:a16="http://schemas.microsoft.com/office/drawing/2014/main" val="3727246868"/>
                    </a:ext>
                  </a:extLst>
                </a:gridCol>
                <a:gridCol w="493776">
                  <a:extLst>
                    <a:ext uri="{9D8B030D-6E8A-4147-A177-3AD203B41FA5}">
                      <a16:colId xmlns:a16="http://schemas.microsoft.com/office/drawing/2014/main" val="2986771251"/>
                    </a:ext>
                  </a:extLst>
                </a:gridCol>
                <a:gridCol w="493776">
                  <a:extLst>
                    <a:ext uri="{9D8B030D-6E8A-4147-A177-3AD203B41FA5}">
                      <a16:colId xmlns:a16="http://schemas.microsoft.com/office/drawing/2014/main" val="2950592696"/>
                    </a:ext>
                  </a:extLst>
                </a:gridCol>
                <a:gridCol w="493776">
                  <a:extLst>
                    <a:ext uri="{9D8B030D-6E8A-4147-A177-3AD203B41FA5}">
                      <a16:colId xmlns:a16="http://schemas.microsoft.com/office/drawing/2014/main" val="58114881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Reaktionen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sorry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4197070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Treckerfahrer dürfen das - 2018-01-05 15:00:01</a:t>
                      </a:r>
                      <a:r>
                        <a:rPr kumimoji="0" lang="de-DE" sz="1000" b="0" i="0" u="none" strike="noStrike" kern="1200" cap="none" spc="0" normalizeH="0" baseline="0" noProof="0">
                          <a:ln>
                            <a:noFill/>
                          </a:ln>
                          <a:solidFill>
                            <a:prstClr val="black"/>
                          </a:solidFill>
                          <a:effectLst/>
                          <a:uLnTx/>
                          <a:uFillTx/>
                          <a:latin typeface="+mn-lt"/>
                          <a:ea typeface="+mn-ea"/>
                          <a:cs typeface="+mn-cs"/>
                        </a:rPr>
                        <a:t>
Schneller als der Blitz, oder Schneckentempo, was ist erlaubt, was bringt Treckerfahrer hinter Gitter? Fragen wir Dr. Trecker
</a:t>
                      </a:r>
                      <a:r>
                        <a:rPr kumimoji="0" lang="de-DE" sz="1000" b="1" i="0" u="none" strike="noStrike" kern="1200" cap="none" spc="0" normalizeH="0" baseline="0" noProof="0">
                          <a:ln>
                            <a:noFill/>
                          </a:ln>
                          <a:solidFill>
                            <a:prstClr val="black"/>
                          </a:solidFill>
                          <a:effectLst/>
                          <a:uLnTx/>
                          <a:uFillTx/>
                          <a:latin typeface="+mn-lt"/>
                          <a:ea typeface="+mn-ea"/>
                          <a:cs typeface="+mn-cs"/>
                        </a:rPr>
                        <a:t>Attachment:</a:t>
                      </a:r>
                      <a:r>
                        <a:rPr kumimoji="0" lang="de-DE" sz="1000" b="0" i="0" u="none" strike="noStrike" kern="1200" cap="none" spc="0" normalizeH="0" baseline="0" noProof="0">
                          <a:ln>
                            <a:noFill/>
                          </a:ln>
                          <a:solidFill>
                            <a:prstClr val="black"/>
                          </a:solidFill>
                          <a:effectLst/>
                          <a:uLnTx/>
                          <a:uFillTx/>
                          <a:latin typeface="+mn-lt"/>
                          <a:ea typeface="+mn-ea"/>
                          <a:cs typeface="+mn-cs"/>
                        </a:rPr>
                        <a:t> 
 </a:t>
                      </a:r>
                      <a:r>
                        <a:rPr kumimoji="0" lang="de-DE" sz="1000" b="0" i="1" u="none" strike="noStrike" kern="1200" cap="none" spc="0" normalizeH="0" baseline="0" noProof="0">
                          <a:ln>
                            <a:noFill/>
                          </a:ln>
                          <a:solidFill>
                            <a:prstClr val="black"/>
                          </a:solidFill>
                          <a:effectLst/>
                          <a:uLnTx/>
                          <a:uFillTx/>
                          <a:latin typeface="+mn-lt"/>
                          <a:ea typeface="+mn-ea"/>
                          <a:cs typeface="+mn-cs"/>
                        </a:rPr>
                        <a:t>Aufkleber reicht, oder?
n/a
n/a
</a:t>
                      </a:r>
                      <a:endParaRPr kumimoji="0" lang="en-US" sz="1000" b="0" i="1"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00891941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Treckerfahrer dürfen das - 2018-11-21 17:19:34</a:t>
                      </a:r>
                      <a:r>
                        <a:rPr kumimoji="0" lang="de-DE" sz="1000" b="0" i="0" u="none" strike="noStrike" kern="1200" cap="none" spc="0" normalizeH="0" baseline="0" noProof="0">
                          <a:ln>
                            <a:noFill/>
                          </a:ln>
                          <a:solidFill>
                            <a:prstClr val="black"/>
                          </a:solidFill>
                          <a:effectLst/>
                          <a:uLnTx/>
                          <a:uFillTx/>
                          <a:latin typeface="+mn-lt"/>
                          <a:ea typeface="+mn-ea"/>
                          <a:cs typeface="+mn-cs"/>
                        </a:rPr>
                        <a:t>
Bei uns im Norden ist der erste Schneegriesel vorhergesagt. Wer von Euch kann schon Schlittenfahren? 🛷 🌨️ ❄️
</a:t>
                      </a:r>
                      <a:r>
                        <a:rPr kumimoji="0" lang="de-DE" sz="1000" b="1" i="0" u="none" strike="noStrike" kern="1200" cap="none" spc="0" normalizeH="0" baseline="0" noProof="0">
                          <a:ln>
                            <a:noFill/>
                          </a:ln>
                          <a:solidFill>
                            <a:prstClr val="black"/>
                          </a:solidFill>
                          <a:effectLst/>
                          <a:uLnTx/>
                          <a:uFillTx/>
                          <a:latin typeface="+mn-lt"/>
                          <a:ea typeface="+mn-ea"/>
                          <a:cs typeface="+mn-cs"/>
                        </a:rPr>
                        <a:t>Attachment:</a:t>
                      </a:r>
                      <a:r>
                        <a:rPr kumimoji="0" lang="de-DE" sz="1000" b="0" i="0" u="none" strike="noStrike" kern="1200" cap="none" spc="0" normalizeH="0" baseline="0" noProof="0">
                          <a:ln>
                            <a:noFill/>
                          </a:ln>
                          <a:solidFill>
                            <a:prstClr val="black"/>
                          </a:solidFill>
                          <a:effectLst/>
                          <a:uLnTx/>
                          <a:uFillTx/>
                          <a:latin typeface="+mn-lt"/>
                          <a:ea typeface="+mn-ea"/>
                          <a:cs typeface="+mn-cs"/>
                        </a:rPr>
                        <a:t> 
 </a:t>
                      </a:r>
                      <a:r>
                        <a:rPr kumimoji="0" lang="de-DE" sz="1000" b="0" i="1" u="none" strike="noStrike" kern="1200" cap="none" spc="0" normalizeH="0" baseline="0" noProof="0">
                          <a:ln>
                            <a:noFill/>
                          </a:ln>
                          <a:solidFill>
                            <a:prstClr val="black"/>
                          </a:solidFill>
                          <a:effectLst/>
                          <a:uLnTx/>
                          <a:uFillTx/>
                          <a:latin typeface="+mn-lt"/>
                          <a:ea typeface="+mn-ea"/>
                          <a:cs typeface="+mn-cs"/>
                        </a:rPr>
                        <a:t>n/a
n/a
n/a
</a:t>
                      </a:r>
                      <a:endParaRPr kumimoji="0" lang="en-US" sz="1000" b="0" i="1"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312633643"/>
                  </a:ext>
                </a:extLst>
              </a:tr>
            </a:tbl>
          </a:graphicData>
        </a:graphic>
      </p:graphicFrame>
      <p:sp>
        <p:nvSpPr>
          <p:cNvPr id="4" name="Text Placeholder 3">
            <a:extLst>
              <a:ext uri="{FF2B5EF4-FFF2-40B4-BE49-F238E27FC236}">
                <a16:creationId xmlns:a16="http://schemas.microsoft.com/office/drawing/2014/main" id="{8E4CC4ED-9249-48B4-8618-6A0B5DC25A25}"/>
              </a:ext>
            </a:extLst>
          </p:cNvPr>
          <p:cNvSpPr>
            <a:spLocks noGrp="1"/>
          </p:cNvSpPr>
          <p:nvPr>
            <p:ph type="body" sz="quarter" idx="14"/>
          </p:nvPr>
        </p:nvSpPr>
        <p:spPr/>
        <p:txBody>
          <a:bodyPr/>
          <a:lstStyle/>
          <a:p>
            <a:r>
              <a:rPr lang="en-US"/>
              <a:t>01.01.2018 - 31.01.2019</a:t>
            </a:r>
          </a:p>
        </p:txBody>
      </p:sp>
    </p:spTree>
    <p:extLst>
      <p:ext uri="{BB962C8B-B14F-4D97-AF65-F5344CB8AC3E}">
        <p14:creationId xmlns:p14="http://schemas.microsoft.com/office/powerpoint/2010/main" val="2076474529"/>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886B5B-0A9C-4888-9F1C-1FE937AC81A1}"/>
              </a:ext>
            </a:extLst>
          </p:cNvPr>
          <p:cNvSpPr>
            <a:spLocks noGrp="1"/>
          </p:cNvSpPr>
          <p:nvPr>
            <p:ph type="title"/>
          </p:nvPr>
        </p:nvSpPr>
        <p:spPr/>
        <p:txBody>
          <a:bodyPr/>
          <a:lstStyle/>
          <a:p>
            <a:r>
              <a:rPr lang="de-DE"/>
              <a:t>Facebook Eigene Posts - Reaktionen - Export | Treckerfahrer dürfen das - 7 of 10</a:t>
            </a:r>
            <a:endParaRPr lang="en-US"/>
          </a:p>
        </p:txBody>
      </p:sp>
      <p:graphicFrame>
        <p:nvGraphicFramePr>
          <p:cNvPr id="5" name="Table Placeholder 4">
            <a:extLst>
              <a:ext uri="{FF2B5EF4-FFF2-40B4-BE49-F238E27FC236}">
                <a16:creationId xmlns:a16="http://schemas.microsoft.com/office/drawing/2014/main" id="{CC7AAD7B-DFFB-4C45-AE9F-50F5F77A7103}"/>
              </a:ext>
            </a:extLst>
          </p:cNvPr>
          <p:cNvGraphicFramePr>
            <a:graphicFrameLocks noGrp="1"/>
          </p:cNvGraphicFramePr>
          <p:nvPr>
            <p:ph type="tbl" sz="quarter" idx="13"/>
            <p:extLst>
              <p:ext uri="{D42A27DB-BD31-4B8C-83A1-F6EECF244321}">
                <p14:modId xmlns:p14="http://schemas.microsoft.com/office/powerpoint/2010/main" val="172118283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962655">
                  <a:extLst>
                    <a:ext uri="{9D8B030D-6E8A-4147-A177-3AD203B41FA5}">
                      <a16:colId xmlns:a16="http://schemas.microsoft.com/office/drawing/2014/main" val="127944883"/>
                    </a:ext>
                  </a:extLst>
                </a:gridCol>
                <a:gridCol w="822960">
                  <a:extLst>
                    <a:ext uri="{9D8B030D-6E8A-4147-A177-3AD203B41FA5}">
                      <a16:colId xmlns:a16="http://schemas.microsoft.com/office/drawing/2014/main" val="2046452553"/>
                    </a:ext>
                  </a:extLst>
                </a:gridCol>
                <a:gridCol w="493776">
                  <a:extLst>
                    <a:ext uri="{9D8B030D-6E8A-4147-A177-3AD203B41FA5}">
                      <a16:colId xmlns:a16="http://schemas.microsoft.com/office/drawing/2014/main" val="3550132492"/>
                    </a:ext>
                  </a:extLst>
                </a:gridCol>
                <a:gridCol w="493776">
                  <a:extLst>
                    <a:ext uri="{9D8B030D-6E8A-4147-A177-3AD203B41FA5}">
                      <a16:colId xmlns:a16="http://schemas.microsoft.com/office/drawing/2014/main" val="1440406812"/>
                    </a:ext>
                  </a:extLst>
                </a:gridCol>
                <a:gridCol w="493776">
                  <a:extLst>
                    <a:ext uri="{9D8B030D-6E8A-4147-A177-3AD203B41FA5}">
                      <a16:colId xmlns:a16="http://schemas.microsoft.com/office/drawing/2014/main" val="3524490698"/>
                    </a:ext>
                  </a:extLst>
                </a:gridCol>
                <a:gridCol w="493776">
                  <a:extLst>
                    <a:ext uri="{9D8B030D-6E8A-4147-A177-3AD203B41FA5}">
                      <a16:colId xmlns:a16="http://schemas.microsoft.com/office/drawing/2014/main" val="755485248"/>
                    </a:ext>
                  </a:extLst>
                </a:gridCol>
                <a:gridCol w="493776">
                  <a:extLst>
                    <a:ext uri="{9D8B030D-6E8A-4147-A177-3AD203B41FA5}">
                      <a16:colId xmlns:a16="http://schemas.microsoft.com/office/drawing/2014/main" val="1049601625"/>
                    </a:ext>
                  </a:extLst>
                </a:gridCol>
                <a:gridCol w="493776">
                  <a:extLst>
                    <a:ext uri="{9D8B030D-6E8A-4147-A177-3AD203B41FA5}">
                      <a16:colId xmlns:a16="http://schemas.microsoft.com/office/drawing/2014/main" val="2133234493"/>
                    </a:ext>
                  </a:extLst>
                </a:gridCol>
                <a:gridCol w="493776">
                  <a:extLst>
                    <a:ext uri="{9D8B030D-6E8A-4147-A177-3AD203B41FA5}">
                      <a16:colId xmlns:a16="http://schemas.microsoft.com/office/drawing/2014/main" val="3244983179"/>
                    </a:ext>
                  </a:extLst>
                </a:gridCol>
                <a:gridCol w="493776">
                  <a:extLst>
                    <a:ext uri="{9D8B030D-6E8A-4147-A177-3AD203B41FA5}">
                      <a16:colId xmlns:a16="http://schemas.microsoft.com/office/drawing/2014/main" val="1926589283"/>
                    </a:ext>
                  </a:extLst>
                </a:gridCol>
                <a:gridCol w="493776">
                  <a:extLst>
                    <a:ext uri="{9D8B030D-6E8A-4147-A177-3AD203B41FA5}">
                      <a16:colId xmlns:a16="http://schemas.microsoft.com/office/drawing/2014/main" val="9441109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Reaktionen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sorry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19444164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Treckerfahrer dürfen das - 2018-11-04 08:30:00</a:t>
                      </a:r>
                      <a:r>
                        <a:rPr kumimoji="0" lang="de-DE" sz="1000" b="0" i="0" u="none" strike="noStrike" kern="1200" cap="none" spc="0" normalizeH="0" baseline="0" noProof="0">
                          <a:ln>
                            <a:noFill/>
                          </a:ln>
                          <a:solidFill>
                            <a:prstClr val="black"/>
                          </a:solidFill>
                          <a:effectLst/>
                          <a:uLnTx/>
                          <a:uFillTx/>
                          <a:latin typeface="+mn-lt"/>
                          <a:ea typeface="+mn-ea"/>
                          <a:cs typeface="+mn-cs"/>
                        </a:rPr>
                        <a:t>
Wow: wir nennen das Scheunengold! Wer von Euch hat auch solche Schätze zu Hause...? (Bitte 🔊 an!) 🤔
</a:t>
                      </a:r>
                      <a:r>
                        <a:rPr kumimoji="0" lang="de-DE" sz="1000" b="1" i="0" u="none" strike="noStrike" kern="1200" cap="none" spc="0" normalizeH="0" baseline="0" noProof="0">
                          <a:ln>
                            <a:noFill/>
                          </a:ln>
                          <a:solidFill>
                            <a:prstClr val="black"/>
                          </a:solidFill>
                          <a:effectLst/>
                          <a:uLnTx/>
                          <a:uFillTx/>
                          <a:latin typeface="+mn-lt"/>
                          <a:ea typeface="+mn-ea"/>
                          <a:cs typeface="+mn-cs"/>
                        </a:rPr>
                        <a:t>Attachment:</a:t>
                      </a:r>
                      <a:r>
                        <a:rPr kumimoji="0" lang="de-DE" sz="1000" b="0" i="0" u="none" strike="noStrike" kern="1200" cap="none" spc="0" normalizeH="0" baseline="0" noProof="0">
                          <a:ln>
                            <a:noFill/>
                          </a:ln>
                          <a:solidFill>
                            <a:prstClr val="black"/>
                          </a:solidFill>
                          <a:effectLst/>
                          <a:uLnTx/>
                          <a:uFillTx/>
                          <a:latin typeface="+mn-lt"/>
                          <a:ea typeface="+mn-ea"/>
                          <a:cs typeface="+mn-cs"/>
                        </a:rPr>
                        <a:t> 
 </a:t>
                      </a:r>
                      <a:r>
                        <a:rPr kumimoji="0" lang="de-DE" sz="1000" b="0" i="1" u="none" strike="noStrike" kern="1200" cap="none" spc="0" normalizeH="0" baseline="0" noProof="0">
                          <a:ln>
                            <a:noFill/>
                          </a:ln>
                          <a:solidFill>
                            <a:prstClr val="black"/>
                          </a:solidFill>
                          <a:effectLst/>
                          <a:uLnTx/>
                          <a:uFillTx/>
                          <a:latin typeface="+mn-lt"/>
                          <a:ea typeface="+mn-ea"/>
                          <a:cs typeface="+mn-cs"/>
                        </a:rPr>
                        <a:t>n/a
n/a
n/a
</a:t>
                      </a:r>
                      <a:endParaRPr kumimoji="0" lang="en-US" sz="1000" b="0" i="1"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58193689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Treckerfahrer dürfen das - 2018-07-04 12:28:34</a:t>
                      </a:r>
                      <a:r>
                        <a:rPr kumimoji="0" lang="de-DE" sz="1000" b="0" i="0" u="none" strike="noStrike" kern="1200" cap="none" spc="0" normalizeH="0" baseline="0" noProof="0">
                          <a:ln>
                            <a:noFill/>
                          </a:ln>
                          <a:solidFill>
                            <a:prstClr val="black"/>
                          </a:solidFill>
                          <a:effectLst/>
                          <a:uLnTx/>
                          <a:uFillTx/>
                          <a:latin typeface="+mn-lt"/>
                          <a:ea typeface="+mn-ea"/>
                          <a:cs typeface="+mn-cs"/>
                        </a:rPr>
                        <a:t>
Man muss nur Ideen haben, und Treckerfahrer haben genügend davon!! Ein Whirlpool der besonderen Art
</a:t>
                      </a:r>
                      <a:r>
                        <a:rPr kumimoji="0" lang="de-DE" sz="1000" b="1" i="0" u="none" strike="noStrike" kern="1200" cap="none" spc="0" normalizeH="0" baseline="0" noProof="0">
                          <a:ln>
                            <a:noFill/>
                          </a:ln>
                          <a:solidFill>
                            <a:prstClr val="black"/>
                          </a:solidFill>
                          <a:effectLst/>
                          <a:uLnTx/>
                          <a:uFillTx/>
                          <a:latin typeface="+mn-lt"/>
                          <a:ea typeface="+mn-ea"/>
                          <a:cs typeface="+mn-cs"/>
                        </a:rPr>
                        <a:t>Attachment:</a:t>
                      </a:r>
                      <a:r>
                        <a:rPr kumimoji="0" lang="de-DE" sz="1000" b="0" i="0" u="none" strike="noStrike" kern="1200" cap="none" spc="0" normalizeH="0" baseline="0" noProof="0">
                          <a:ln>
                            <a:noFill/>
                          </a:ln>
                          <a:solidFill>
                            <a:prstClr val="black"/>
                          </a:solidFill>
                          <a:effectLst/>
                          <a:uLnTx/>
                          <a:uFillTx/>
                          <a:latin typeface="+mn-lt"/>
                          <a:ea typeface="+mn-ea"/>
                          <a:cs typeface="+mn-cs"/>
                        </a:rPr>
                        <a:t> 
 </a:t>
                      </a:r>
                      <a:r>
                        <a:rPr kumimoji="0" lang="de-DE" sz="1000" b="0" i="1" u="none" strike="noStrike" kern="1200" cap="none" spc="0" normalizeH="0" baseline="0" noProof="0">
                          <a:ln>
                            <a:noFill/>
                          </a:ln>
                          <a:solidFill>
                            <a:prstClr val="black"/>
                          </a:solidFill>
                          <a:effectLst/>
                          <a:uLnTx/>
                          <a:uFillTx/>
                          <a:latin typeface="+mn-lt"/>
                          <a:ea typeface="+mn-ea"/>
                          <a:cs typeface="+mn-cs"/>
                        </a:rPr>
                        <a:t>Nachbau erwünscht!
n/a
n/a
</a:t>
                      </a:r>
                      <a:endParaRPr kumimoji="0" lang="en-US" sz="1000" b="0" i="1"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165156009"/>
                  </a:ext>
                </a:extLst>
              </a:tr>
            </a:tbl>
          </a:graphicData>
        </a:graphic>
      </p:graphicFrame>
      <p:sp>
        <p:nvSpPr>
          <p:cNvPr id="4" name="Text Placeholder 3">
            <a:extLst>
              <a:ext uri="{FF2B5EF4-FFF2-40B4-BE49-F238E27FC236}">
                <a16:creationId xmlns:a16="http://schemas.microsoft.com/office/drawing/2014/main" id="{05DC9B6A-07AB-4969-9EB4-6C0CB3038150}"/>
              </a:ext>
            </a:extLst>
          </p:cNvPr>
          <p:cNvSpPr>
            <a:spLocks noGrp="1"/>
          </p:cNvSpPr>
          <p:nvPr>
            <p:ph type="body" sz="quarter" idx="14"/>
          </p:nvPr>
        </p:nvSpPr>
        <p:spPr/>
        <p:txBody>
          <a:bodyPr/>
          <a:lstStyle/>
          <a:p>
            <a:r>
              <a:rPr lang="en-US"/>
              <a:t>01.01.2018 - 31.01.2019</a:t>
            </a:r>
          </a:p>
        </p:txBody>
      </p:sp>
    </p:spTree>
    <p:extLst>
      <p:ext uri="{BB962C8B-B14F-4D97-AF65-F5344CB8AC3E}">
        <p14:creationId xmlns:p14="http://schemas.microsoft.com/office/powerpoint/2010/main" val="1959827655"/>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63DFB9-F471-4C34-B191-2A55F19196B9}"/>
              </a:ext>
            </a:extLst>
          </p:cNvPr>
          <p:cNvSpPr>
            <a:spLocks noGrp="1"/>
          </p:cNvSpPr>
          <p:nvPr>
            <p:ph type="title"/>
          </p:nvPr>
        </p:nvSpPr>
        <p:spPr/>
        <p:txBody>
          <a:bodyPr/>
          <a:lstStyle/>
          <a:p>
            <a:r>
              <a:rPr lang="de-DE"/>
              <a:t>Facebook Eigene Posts - Reaktionen - Export | Treckerfahrer dürfen das - 8 of 10</a:t>
            </a:r>
            <a:endParaRPr lang="en-US"/>
          </a:p>
        </p:txBody>
      </p:sp>
      <p:graphicFrame>
        <p:nvGraphicFramePr>
          <p:cNvPr id="5" name="Table Placeholder 4">
            <a:extLst>
              <a:ext uri="{FF2B5EF4-FFF2-40B4-BE49-F238E27FC236}">
                <a16:creationId xmlns:a16="http://schemas.microsoft.com/office/drawing/2014/main" id="{9570BA07-634F-4F44-8CE3-D7ED8604777E}"/>
              </a:ext>
            </a:extLst>
          </p:cNvPr>
          <p:cNvGraphicFramePr>
            <a:graphicFrameLocks noGrp="1"/>
          </p:cNvGraphicFramePr>
          <p:nvPr>
            <p:ph type="tbl" sz="quarter" idx="13"/>
            <p:extLst>
              <p:ext uri="{D42A27DB-BD31-4B8C-83A1-F6EECF244321}">
                <p14:modId xmlns:p14="http://schemas.microsoft.com/office/powerpoint/2010/main" val="278356657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962655">
                  <a:extLst>
                    <a:ext uri="{9D8B030D-6E8A-4147-A177-3AD203B41FA5}">
                      <a16:colId xmlns:a16="http://schemas.microsoft.com/office/drawing/2014/main" val="2109713277"/>
                    </a:ext>
                  </a:extLst>
                </a:gridCol>
                <a:gridCol w="822960">
                  <a:extLst>
                    <a:ext uri="{9D8B030D-6E8A-4147-A177-3AD203B41FA5}">
                      <a16:colId xmlns:a16="http://schemas.microsoft.com/office/drawing/2014/main" val="2006880117"/>
                    </a:ext>
                  </a:extLst>
                </a:gridCol>
                <a:gridCol w="493776">
                  <a:extLst>
                    <a:ext uri="{9D8B030D-6E8A-4147-A177-3AD203B41FA5}">
                      <a16:colId xmlns:a16="http://schemas.microsoft.com/office/drawing/2014/main" val="1615678044"/>
                    </a:ext>
                  </a:extLst>
                </a:gridCol>
                <a:gridCol w="493776">
                  <a:extLst>
                    <a:ext uri="{9D8B030D-6E8A-4147-A177-3AD203B41FA5}">
                      <a16:colId xmlns:a16="http://schemas.microsoft.com/office/drawing/2014/main" val="2345975120"/>
                    </a:ext>
                  </a:extLst>
                </a:gridCol>
                <a:gridCol w="493776">
                  <a:extLst>
                    <a:ext uri="{9D8B030D-6E8A-4147-A177-3AD203B41FA5}">
                      <a16:colId xmlns:a16="http://schemas.microsoft.com/office/drawing/2014/main" val="2639791011"/>
                    </a:ext>
                  </a:extLst>
                </a:gridCol>
                <a:gridCol w="493776">
                  <a:extLst>
                    <a:ext uri="{9D8B030D-6E8A-4147-A177-3AD203B41FA5}">
                      <a16:colId xmlns:a16="http://schemas.microsoft.com/office/drawing/2014/main" val="909348001"/>
                    </a:ext>
                  </a:extLst>
                </a:gridCol>
                <a:gridCol w="493776">
                  <a:extLst>
                    <a:ext uri="{9D8B030D-6E8A-4147-A177-3AD203B41FA5}">
                      <a16:colId xmlns:a16="http://schemas.microsoft.com/office/drawing/2014/main" val="1883024379"/>
                    </a:ext>
                  </a:extLst>
                </a:gridCol>
                <a:gridCol w="493776">
                  <a:extLst>
                    <a:ext uri="{9D8B030D-6E8A-4147-A177-3AD203B41FA5}">
                      <a16:colId xmlns:a16="http://schemas.microsoft.com/office/drawing/2014/main" val="384840047"/>
                    </a:ext>
                  </a:extLst>
                </a:gridCol>
                <a:gridCol w="493776">
                  <a:extLst>
                    <a:ext uri="{9D8B030D-6E8A-4147-A177-3AD203B41FA5}">
                      <a16:colId xmlns:a16="http://schemas.microsoft.com/office/drawing/2014/main" val="2035919014"/>
                    </a:ext>
                  </a:extLst>
                </a:gridCol>
                <a:gridCol w="493776">
                  <a:extLst>
                    <a:ext uri="{9D8B030D-6E8A-4147-A177-3AD203B41FA5}">
                      <a16:colId xmlns:a16="http://schemas.microsoft.com/office/drawing/2014/main" val="2001648712"/>
                    </a:ext>
                  </a:extLst>
                </a:gridCol>
                <a:gridCol w="493776">
                  <a:extLst>
                    <a:ext uri="{9D8B030D-6E8A-4147-A177-3AD203B41FA5}">
                      <a16:colId xmlns:a16="http://schemas.microsoft.com/office/drawing/2014/main" val="89228517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Reaktionen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sorry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374511535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Treckerfahrer dürfen das - 2018-05-24 08:30:00</a:t>
                      </a:r>
                      <a:r>
                        <a:rPr kumimoji="0" lang="de-DE" sz="1000" b="0" i="0" u="none" strike="noStrike" kern="1200" cap="none" spc="0" normalizeH="0" baseline="0" noProof="0">
                          <a:ln>
                            <a:noFill/>
                          </a:ln>
                          <a:solidFill>
                            <a:prstClr val="black"/>
                          </a:solidFill>
                          <a:effectLst/>
                          <a:uLnTx/>
                          <a:uFillTx/>
                          <a:latin typeface="+mn-lt"/>
                          <a:ea typeface="+mn-ea"/>
                          <a:cs typeface="+mn-cs"/>
                        </a:rPr>
                        <a:t>
So etwas habt Ihr garantiert nicht auf Eurem Acker! Merke: alles muss seine Ordnung haben - selbst, wenn Steuern nicht immer zweckgebunden sind! Danke an Extra 3! 🚜
</a:t>
                      </a:r>
                      <a:r>
                        <a:rPr kumimoji="0" lang="de-DE" sz="1000" b="1" i="0" u="none" strike="noStrike" kern="1200" cap="none" spc="0" normalizeH="0" baseline="0" noProof="0">
                          <a:ln>
                            <a:noFill/>
                          </a:ln>
                          <a:solidFill>
                            <a:prstClr val="black"/>
                          </a:solidFill>
                          <a:effectLst/>
                          <a:uLnTx/>
                          <a:uFillTx/>
                          <a:latin typeface="+mn-lt"/>
                          <a:ea typeface="+mn-ea"/>
                          <a:cs typeface="+mn-cs"/>
                        </a:rPr>
                        <a:t>Attachment:</a:t>
                      </a:r>
                      <a:r>
                        <a:rPr kumimoji="0" lang="de-DE" sz="1000" b="0" i="0" u="none" strike="noStrike" kern="1200" cap="none" spc="0" normalizeH="0" baseline="0" noProof="0">
                          <a:ln>
                            <a:noFill/>
                          </a:ln>
                          <a:solidFill>
                            <a:prstClr val="black"/>
                          </a:solidFill>
                          <a:effectLst/>
                          <a:uLnTx/>
                          <a:uFillTx/>
                          <a:latin typeface="+mn-lt"/>
                          <a:ea typeface="+mn-ea"/>
                          <a:cs typeface="+mn-cs"/>
                        </a:rPr>
                        <a:t> 
 </a:t>
                      </a:r>
                      <a:r>
                        <a:rPr kumimoji="0" lang="de-DE" sz="1000" b="0" i="1" u="none" strike="noStrike" kern="1200" cap="none" spc="0" normalizeH="0" baseline="0" noProof="0">
                          <a:ln>
                            <a:noFill/>
                          </a:ln>
                          <a:solidFill>
                            <a:prstClr val="black"/>
                          </a:solidFill>
                          <a:effectLst/>
                          <a:uLnTx/>
                          <a:uFillTx/>
                          <a:latin typeface="+mn-lt"/>
                          <a:ea typeface="+mn-ea"/>
                          <a:cs typeface="+mn-cs"/>
                        </a:rPr>
                        <a:t>n/a
n/a
n/a
</a:t>
                      </a:r>
                      <a:endParaRPr kumimoji="0" lang="en-US" sz="1000" b="0" i="1"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04017750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Treckerfahrer dürfen das - 2018-10-01 19:00:00</a:t>
                      </a:r>
                      <a:r>
                        <a:rPr kumimoji="0" lang="de-DE" sz="1000" b="0" i="0" u="none" strike="noStrike" kern="1200" cap="none" spc="0" normalizeH="0" baseline="0" noProof="0">
                          <a:ln>
                            <a:noFill/>
                          </a:ln>
                          <a:solidFill>
                            <a:prstClr val="black"/>
                          </a:solidFill>
                          <a:effectLst/>
                          <a:uLnTx/>
                          <a:uFillTx/>
                          <a:latin typeface="+mn-lt"/>
                          <a:ea typeface="+mn-ea"/>
                          <a:cs typeface="+mn-cs"/>
                        </a:rPr>
                        <a:t>
Ein Alter mit 440er Puschen oder mehr...! Das tiefste Moor kann kommen! 🚜 👨🏻‍🌾
</a:t>
                      </a:r>
                      <a:r>
                        <a:rPr kumimoji="0" lang="de-DE" sz="1000" b="1" i="0" u="none" strike="noStrike" kern="1200" cap="none" spc="0" normalizeH="0" baseline="0" noProof="0">
                          <a:ln>
                            <a:noFill/>
                          </a:ln>
                          <a:solidFill>
                            <a:prstClr val="black"/>
                          </a:solidFill>
                          <a:effectLst/>
                          <a:uLnTx/>
                          <a:uFillTx/>
                          <a:latin typeface="+mn-lt"/>
                          <a:ea typeface="+mn-ea"/>
                          <a:cs typeface="+mn-cs"/>
                        </a:rPr>
                        <a:t>Attachment:</a:t>
                      </a:r>
                      <a:r>
                        <a:rPr kumimoji="0" lang="de-DE" sz="1000" b="0" i="0" u="none" strike="noStrike" kern="1200" cap="none" spc="0" normalizeH="0" baseline="0" noProof="0">
                          <a:ln>
                            <a:noFill/>
                          </a:ln>
                          <a:solidFill>
                            <a:prstClr val="black"/>
                          </a:solidFill>
                          <a:effectLst/>
                          <a:uLnTx/>
                          <a:uFillTx/>
                          <a:latin typeface="+mn-lt"/>
                          <a:ea typeface="+mn-ea"/>
                          <a:cs typeface="+mn-cs"/>
                        </a:rPr>
                        <a:t> 
 </a:t>
                      </a:r>
                      <a:r>
                        <a:rPr kumimoji="0" lang="de-DE" sz="1000" b="0" i="1" u="none" strike="noStrike" kern="1200" cap="none" spc="0" normalizeH="0" baseline="0" noProof="0">
                          <a:ln>
                            <a:noFill/>
                          </a:ln>
                          <a:solidFill>
                            <a:prstClr val="black"/>
                          </a:solidFill>
                          <a:effectLst/>
                          <a:uLnTx/>
                          <a:uFillTx/>
                          <a:latin typeface="+mn-lt"/>
                          <a:ea typeface="+mn-ea"/>
                          <a:cs typeface="+mn-cs"/>
                        </a:rPr>
                        <a:t>n/a
n/a
n/a
</a:t>
                      </a:r>
                      <a:endParaRPr kumimoji="0" lang="en-US" sz="1000" b="0" i="1"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628605293"/>
                  </a:ext>
                </a:extLst>
              </a:tr>
            </a:tbl>
          </a:graphicData>
        </a:graphic>
      </p:graphicFrame>
      <p:sp>
        <p:nvSpPr>
          <p:cNvPr id="4" name="Text Placeholder 3">
            <a:extLst>
              <a:ext uri="{FF2B5EF4-FFF2-40B4-BE49-F238E27FC236}">
                <a16:creationId xmlns:a16="http://schemas.microsoft.com/office/drawing/2014/main" id="{631C5822-E9E0-4ECA-AB3B-8AEB32F28B7A}"/>
              </a:ext>
            </a:extLst>
          </p:cNvPr>
          <p:cNvSpPr>
            <a:spLocks noGrp="1"/>
          </p:cNvSpPr>
          <p:nvPr>
            <p:ph type="body" sz="quarter" idx="14"/>
          </p:nvPr>
        </p:nvSpPr>
        <p:spPr/>
        <p:txBody>
          <a:bodyPr/>
          <a:lstStyle/>
          <a:p>
            <a:r>
              <a:rPr lang="en-US"/>
              <a:t>01.01.2018 - 31.01.2019</a:t>
            </a:r>
          </a:p>
        </p:txBody>
      </p:sp>
    </p:spTree>
    <p:extLst>
      <p:ext uri="{BB962C8B-B14F-4D97-AF65-F5344CB8AC3E}">
        <p14:creationId xmlns:p14="http://schemas.microsoft.com/office/powerpoint/2010/main" val="1069242171"/>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EBC3E3-887D-49A0-B55E-F87BC5B35B11}"/>
              </a:ext>
            </a:extLst>
          </p:cNvPr>
          <p:cNvSpPr>
            <a:spLocks noGrp="1"/>
          </p:cNvSpPr>
          <p:nvPr>
            <p:ph type="title"/>
          </p:nvPr>
        </p:nvSpPr>
        <p:spPr/>
        <p:txBody>
          <a:bodyPr/>
          <a:lstStyle/>
          <a:p>
            <a:r>
              <a:rPr lang="de-DE"/>
              <a:t>Facebook Eigene Posts - Reaktionen - Export | Treckerfahrer dürfen das - 9 of 10</a:t>
            </a:r>
            <a:endParaRPr lang="en-US"/>
          </a:p>
        </p:txBody>
      </p:sp>
      <p:graphicFrame>
        <p:nvGraphicFramePr>
          <p:cNvPr id="5" name="Table Placeholder 4">
            <a:extLst>
              <a:ext uri="{FF2B5EF4-FFF2-40B4-BE49-F238E27FC236}">
                <a16:creationId xmlns:a16="http://schemas.microsoft.com/office/drawing/2014/main" id="{3100A54D-A849-4079-A282-1C2FB9456CD1}"/>
              </a:ext>
            </a:extLst>
          </p:cNvPr>
          <p:cNvGraphicFramePr>
            <a:graphicFrameLocks noGrp="1"/>
          </p:cNvGraphicFramePr>
          <p:nvPr>
            <p:ph type="tbl" sz="quarter" idx="13"/>
            <p:extLst>
              <p:ext uri="{D42A27DB-BD31-4B8C-83A1-F6EECF244321}">
                <p14:modId xmlns:p14="http://schemas.microsoft.com/office/powerpoint/2010/main" val="197929844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962655">
                  <a:extLst>
                    <a:ext uri="{9D8B030D-6E8A-4147-A177-3AD203B41FA5}">
                      <a16:colId xmlns:a16="http://schemas.microsoft.com/office/drawing/2014/main" val="4262988650"/>
                    </a:ext>
                  </a:extLst>
                </a:gridCol>
                <a:gridCol w="822960">
                  <a:extLst>
                    <a:ext uri="{9D8B030D-6E8A-4147-A177-3AD203B41FA5}">
                      <a16:colId xmlns:a16="http://schemas.microsoft.com/office/drawing/2014/main" val="1789142123"/>
                    </a:ext>
                  </a:extLst>
                </a:gridCol>
                <a:gridCol w="493776">
                  <a:extLst>
                    <a:ext uri="{9D8B030D-6E8A-4147-A177-3AD203B41FA5}">
                      <a16:colId xmlns:a16="http://schemas.microsoft.com/office/drawing/2014/main" val="3371512924"/>
                    </a:ext>
                  </a:extLst>
                </a:gridCol>
                <a:gridCol w="493776">
                  <a:extLst>
                    <a:ext uri="{9D8B030D-6E8A-4147-A177-3AD203B41FA5}">
                      <a16:colId xmlns:a16="http://schemas.microsoft.com/office/drawing/2014/main" val="2682978432"/>
                    </a:ext>
                  </a:extLst>
                </a:gridCol>
                <a:gridCol w="493776">
                  <a:extLst>
                    <a:ext uri="{9D8B030D-6E8A-4147-A177-3AD203B41FA5}">
                      <a16:colId xmlns:a16="http://schemas.microsoft.com/office/drawing/2014/main" val="559552122"/>
                    </a:ext>
                  </a:extLst>
                </a:gridCol>
                <a:gridCol w="493776">
                  <a:extLst>
                    <a:ext uri="{9D8B030D-6E8A-4147-A177-3AD203B41FA5}">
                      <a16:colId xmlns:a16="http://schemas.microsoft.com/office/drawing/2014/main" val="3373334093"/>
                    </a:ext>
                  </a:extLst>
                </a:gridCol>
                <a:gridCol w="493776">
                  <a:extLst>
                    <a:ext uri="{9D8B030D-6E8A-4147-A177-3AD203B41FA5}">
                      <a16:colId xmlns:a16="http://schemas.microsoft.com/office/drawing/2014/main" val="3824970229"/>
                    </a:ext>
                  </a:extLst>
                </a:gridCol>
                <a:gridCol w="493776">
                  <a:extLst>
                    <a:ext uri="{9D8B030D-6E8A-4147-A177-3AD203B41FA5}">
                      <a16:colId xmlns:a16="http://schemas.microsoft.com/office/drawing/2014/main" val="1369421548"/>
                    </a:ext>
                  </a:extLst>
                </a:gridCol>
                <a:gridCol w="493776">
                  <a:extLst>
                    <a:ext uri="{9D8B030D-6E8A-4147-A177-3AD203B41FA5}">
                      <a16:colId xmlns:a16="http://schemas.microsoft.com/office/drawing/2014/main" val="1886703480"/>
                    </a:ext>
                  </a:extLst>
                </a:gridCol>
                <a:gridCol w="493776">
                  <a:extLst>
                    <a:ext uri="{9D8B030D-6E8A-4147-A177-3AD203B41FA5}">
                      <a16:colId xmlns:a16="http://schemas.microsoft.com/office/drawing/2014/main" val="2490391215"/>
                    </a:ext>
                  </a:extLst>
                </a:gridCol>
                <a:gridCol w="493776">
                  <a:extLst>
                    <a:ext uri="{9D8B030D-6E8A-4147-A177-3AD203B41FA5}">
                      <a16:colId xmlns:a16="http://schemas.microsoft.com/office/drawing/2014/main" val="195339550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Reaktionen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sorry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263434816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Treckerfahrer dürfen das - 2018-07-18 18:00:01</a:t>
                      </a:r>
                      <a:r>
                        <a:rPr kumimoji="0" lang="de-DE" sz="1000" b="0" i="0" u="none" strike="noStrike" kern="1200" cap="none" spc="0" normalizeH="0" baseline="0" noProof="0">
                          <a:ln>
                            <a:noFill/>
                          </a:ln>
                          <a:solidFill>
                            <a:prstClr val="black"/>
                          </a:solidFill>
                          <a:effectLst/>
                          <a:uLnTx/>
                          <a:uFillTx/>
                          <a:latin typeface="+mn-lt"/>
                          <a:ea typeface="+mn-ea"/>
                          <a:cs typeface="+mn-cs"/>
                        </a:rPr>
                        <a:t>
Das sind die Erfinder des Trecker-Wasserski-Fahrens! So war das unlängst bei Neues aus Büttenwarder 🚜🌫️
</a:t>
                      </a:r>
                      <a:r>
                        <a:rPr kumimoji="0" lang="de-DE" sz="1000" b="1" i="0" u="none" strike="noStrike" kern="1200" cap="none" spc="0" normalizeH="0" baseline="0" noProof="0">
                          <a:ln>
                            <a:noFill/>
                          </a:ln>
                          <a:solidFill>
                            <a:prstClr val="black"/>
                          </a:solidFill>
                          <a:effectLst/>
                          <a:uLnTx/>
                          <a:uFillTx/>
                          <a:latin typeface="+mn-lt"/>
                          <a:ea typeface="+mn-ea"/>
                          <a:cs typeface="+mn-cs"/>
                        </a:rPr>
                        <a:t>Attachment:</a:t>
                      </a:r>
                      <a:r>
                        <a:rPr kumimoji="0" lang="de-DE" sz="1000" b="0" i="0" u="none" strike="noStrike" kern="1200" cap="none" spc="0" normalizeH="0" baseline="0" noProof="0">
                          <a:ln>
                            <a:noFill/>
                          </a:ln>
                          <a:solidFill>
                            <a:prstClr val="black"/>
                          </a:solidFill>
                          <a:effectLst/>
                          <a:uLnTx/>
                          <a:uFillTx/>
                          <a:latin typeface="+mn-lt"/>
                          <a:ea typeface="+mn-ea"/>
                          <a:cs typeface="+mn-cs"/>
                        </a:rPr>
                        <a:t> 
 </a:t>
                      </a:r>
                      <a:r>
                        <a:rPr kumimoji="0" lang="de-DE" sz="1000" b="0" i="1" u="none" strike="noStrike" kern="1200" cap="none" spc="0" normalizeH="0" baseline="0" noProof="0">
                          <a:ln>
                            <a:noFill/>
                          </a:ln>
                          <a:solidFill>
                            <a:prstClr val="black"/>
                          </a:solidFill>
                          <a:effectLst/>
                          <a:uLnTx/>
                          <a:uFillTx/>
                          <a:latin typeface="+mn-lt"/>
                          <a:ea typeface="+mn-ea"/>
                          <a:cs typeface="+mn-cs"/>
                        </a:rPr>
                        <a:t>n/a
n/a
n/a
</a:t>
                      </a:r>
                      <a:endParaRPr kumimoji="0" lang="en-US" sz="1000" b="0" i="1"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00373969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Treckerfahrer dürfen das - 2018-12-21 19:00:00</a:t>
                      </a:r>
                      <a:r>
                        <a:rPr kumimoji="0" lang="de-DE" sz="1000" b="0" i="0" u="none" strike="noStrike" kern="1200" cap="none" spc="0" normalizeH="0" baseline="0" noProof="0">
                          <a:ln>
                            <a:noFill/>
                          </a:ln>
                          <a:solidFill>
                            <a:prstClr val="black"/>
                          </a:solidFill>
                          <a:effectLst/>
                          <a:uLnTx/>
                          <a:uFillTx/>
                          <a:latin typeface="+mn-lt"/>
                          <a:ea typeface="+mn-ea"/>
                          <a:cs typeface="+mn-cs"/>
                        </a:rPr>
                        <a:t>
Endlich sagt's mal einer! Ihr traut Euch ja doch nicht... 😂 🚜 💨 Danke an Freddy&amp;Jakob
</a:t>
                      </a:r>
                      <a:r>
                        <a:rPr kumimoji="0" lang="de-DE" sz="1000" b="1" i="0" u="none" strike="noStrike" kern="1200" cap="none" spc="0" normalizeH="0" baseline="0" noProof="0">
                          <a:ln>
                            <a:noFill/>
                          </a:ln>
                          <a:solidFill>
                            <a:prstClr val="black"/>
                          </a:solidFill>
                          <a:effectLst/>
                          <a:uLnTx/>
                          <a:uFillTx/>
                          <a:latin typeface="+mn-lt"/>
                          <a:ea typeface="+mn-ea"/>
                          <a:cs typeface="+mn-cs"/>
                        </a:rPr>
                        <a:t>Attachment:</a:t>
                      </a:r>
                      <a:r>
                        <a:rPr kumimoji="0" lang="de-DE" sz="1000" b="0" i="0" u="none" strike="noStrike" kern="1200" cap="none" spc="0" normalizeH="0" baseline="0" noProof="0">
                          <a:ln>
                            <a:noFill/>
                          </a:ln>
                          <a:solidFill>
                            <a:prstClr val="black"/>
                          </a:solidFill>
                          <a:effectLst/>
                          <a:uLnTx/>
                          <a:uFillTx/>
                          <a:latin typeface="+mn-lt"/>
                          <a:ea typeface="+mn-ea"/>
                          <a:cs typeface="+mn-cs"/>
                        </a:rPr>
                        <a:t> 
 </a:t>
                      </a:r>
                      <a:r>
                        <a:rPr kumimoji="0" lang="de-DE" sz="1000" b="0" i="1" u="none" strike="noStrike" kern="1200" cap="none" spc="0" normalizeH="0" baseline="0" noProof="0">
                          <a:ln>
                            <a:noFill/>
                          </a:ln>
                          <a:solidFill>
                            <a:prstClr val="black"/>
                          </a:solidFill>
                          <a:effectLst/>
                          <a:uLnTx/>
                          <a:uFillTx/>
                          <a:latin typeface="+mn-lt"/>
                          <a:ea typeface="+mn-ea"/>
                          <a:cs typeface="+mn-cs"/>
                        </a:rPr>
                        <a:t>n/a
n/a
n/a
</a:t>
                      </a:r>
                      <a:endParaRPr kumimoji="0" lang="en-US" sz="1000" b="0" i="1"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483803632"/>
                  </a:ext>
                </a:extLst>
              </a:tr>
            </a:tbl>
          </a:graphicData>
        </a:graphic>
      </p:graphicFrame>
      <p:sp>
        <p:nvSpPr>
          <p:cNvPr id="4" name="Text Placeholder 3">
            <a:extLst>
              <a:ext uri="{FF2B5EF4-FFF2-40B4-BE49-F238E27FC236}">
                <a16:creationId xmlns:a16="http://schemas.microsoft.com/office/drawing/2014/main" id="{9281F6AE-B9E2-4E9D-A7E7-AE2001B50682}"/>
              </a:ext>
            </a:extLst>
          </p:cNvPr>
          <p:cNvSpPr>
            <a:spLocks noGrp="1"/>
          </p:cNvSpPr>
          <p:nvPr>
            <p:ph type="body" sz="quarter" idx="14"/>
          </p:nvPr>
        </p:nvSpPr>
        <p:spPr/>
        <p:txBody>
          <a:bodyPr/>
          <a:lstStyle/>
          <a:p>
            <a:r>
              <a:rPr lang="en-US"/>
              <a:t>01.01.2018 - 31.01.2019</a:t>
            </a:r>
          </a:p>
        </p:txBody>
      </p:sp>
    </p:spTree>
    <p:extLst>
      <p:ext uri="{BB962C8B-B14F-4D97-AF65-F5344CB8AC3E}">
        <p14:creationId xmlns:p14="http://schemas.microsoft.com/office/powerpoint/2010/main" val="3893639094"/>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5390F6-19A0-48DD-8C8E-FD48478E1206}"/>
              </a:ext>
            </a:extLst>
          </p:cNvPr>
          <p:cNvSpPr>
            <a:spLocks noGrp="1"/>
          </p:cNvSpPr>
          <p:nvPr>
            <p:ph type="title"/>
          </p:nvPr>
        </p:nvSpPr>
        <p:spPr/>
        <p:txBody>
          <a:bodyPr/>
          <a:lstStyle/>
          <a:p>
            <a:r>
              <a:rPr lang="de-DE"/>
              <a:t>Facebook Eigene Posts - Reaktionen - Export | Treckerfahrer dürfen das - 10 of 10</a:t>
            </a:r>
            <a:endParaRPr lang="en-US"/>
          </a:p>
        </p:txBody>
      </p:sp>
      <p:graphicFrame>
        <p:nvGraphicFramePr>
          <p:cNvPr id="5" name="Table Placeholder 4">
            <a:extLst>
              <a:ext uri="{FF2B5EF4-FFF2-40B4-BE49-F238E27FC236}">
                <a16:creationId xmlns:a16="http://schemas.microsoft.com/office/drawing/2014/main" id="{46B0CFB0-A24E-4B71-99B0-1421026C9321}"/>
              </a:ext>
            </a:extLst>
          </p:cNvPr>
          <p:cNvGraphicFramePr>
            <a:graphicFrameLocks noGrp="1"/>
          </p:cNvGraphicFramePr>
          <p:nvPr>
            <p:ph type="tbl" sz="quarter" idx="13"/>
            <p:extLst>
              <p:ext uri="{D42A27DB-BD31-4B8C-83A1-F6EECF244321}">
                <p14:modId xmlns:p14="http://schemas.microsoft.com/office/powerpoint/2010/main" val="320411397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962655">
                  <a:extLst>
                    <a:ext uri="{9D8B030D-6E8A-4147-A177-3AD203B41FA5}">
                      <a16:colId xmlns:a16="http://schemas.microsoft.com/office/drawing/2014/main" val="2194389427"/>
                    </a:ext>
                  </a:extLst>
                </a:gridCol>
                <a:gridCol w="822960">
                  <a:extLst>
                    <a:ext uri="{9D8B030D-6E8A-4147-A177-3AD203B41FA5}">
                      <a16:colId xmlns:a16="http://schemas.microsoft.com/office/drawing/2014/main" val="3642163333"/>
                    </a:ext>
                  </a:extLst>
                </a:gridCol>
                <a:gridCol w="493776">
                  <a:extLst>
                    <a:ext uri="{9D8B030D-6E8A-4147-A177-3AD203B41FA5}">
                      <a16:colId xmlns:a16="http://schemas.microsoft.com/office/drawing/2014/main" val="3562157177"/>
                    </a:ext>
                  </a:extLst>
                </a:gridCol>
                <a:gridCol w="493776">
                  <a:extLst>
                    <a:ext uri="{9D8B030D-6E8A-4147-A177-3AD203B41FA5}">
                      <a16:colId xmlns:a16="http://schemas.microsoft.com/office/drawing/2014/main" val="1174025655"/>
                    </a:ext>
                  </a:extLst>
                </a:gridCol>
                <a:gridCol w="493776">
                  <a:extLst>
                    <a:ext uri="{9D8B030D-6E8A-4147-A177-3AD203B41FA5}">
                      <a16:colId xmlns:a16="http://schemas.microsoft.com/office/drawing/2014/main" val="3842498691"/>
                    </a:ext>
                  </a:extLst>
                </a:gridCol>
                <a:gridCol w="493776">
                  <a:extLst>
                    <a:ext uri="{9D8B030D-6E8A-4147-A177-3AD203B41FA5}">
                      <a16:colId xmlns:a16="http://schemas.microsoft.com/office/drawing/2014/main" val="3842496305"/>
                    </a:ext>
                  </a:extLst>
                </a:gridCol>
                <a:gridCol w="493776">
                  <a:extLst>
                    <a:ext uri="{9D8B030D-6E8A-4147-A177-3AD203B41FA5}">
                      <a16:colId xmlns:a16="http://schemas.microsoft.com/office/drawing/2014/main" val="2909530293"/>
                    </a:ext>
                  </a:extLst>
                </a:gridCol>
                <a:gridCol w="493776">
                  <a:extLst>
                    <a:ext uri="{9D8B030D-6E8A-4147-A177-3AD203B41FA5}">
                      <a16:colId xmlns:a16="http://schemas.microsoft.com/office/drawing/2014/main" val="162767759"/>
                    </a:ext>
                  </a:extLst>
                </a:gridCol>
                <a:gridCol w="493776">
                  <a:extLst>
                    <a:ext uri="{9D8B030D-6E8A-4147-A177-3AD203B41FA5}">
                      <a16:colId xmlns:a16="http://schemas.microsoft.com/office/drawing/2014/main" val="2537878374"/>
                    </a:ext>
                  </a:extLst>
                </a:gridCol>
                <a:gridCol w="493776">
                  <a:extLst>
                    <a:ext uri="{9D8B030D-6E8A-4147-A177-3AD203B41FA5}">
                      <a16:colId xmlns:a16="http://schemas.microsoft.com/office/drawing/2014/main" val="668108592"/>
                    </a:ext>
                  </a:extLst>
                </a:gridCol>
                <a:gridCol w="493776">
                  <a:extLst>
                    <a:ext uri="{9D8B030D-6E8A-4147-A177-3AD203B41FA5}">
                      <a16:colId xmlns:a16="http://schemas.microsoft.com/office/drawing/2014/main" val="380667940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Reaktionen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sorry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69187717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Treckerfahrer dürfen das - 2018-09-28 17:00:04</a:t>
                      </a:r>
                      <a:r>
                        <a:rPr kumimoji="0" lang="de-DE" sz="1000" b="0" i="0" u="none" strike="noStrike" kern="1200" cap="none" spc="0" normalizeH="0" baseline="0" noProof="0">
                          <a:ln>
                            <a:noFill/>
                          </a:ln>
                          <a:solidFill>
                            <a:prstClr val="black"/>
                          </a:solidFill>
                          <a:effectLst/>
                          <a:uLnTx/>
                          <a:uFillTx/>
                          <a:latin typeface="+mn-lt"/>
                          <a:ea typeface="+mn-ea"/>
                          <a:cs typeface="+mn-cs"/>
                        </a:rPr>
                        <a:t>
Alte Dame gegen Jungspund (🔊an!)...
</a:t>
                      </a:r>
                      <a:r>
                        <a:rPr kumimoji="0" lang="de-DE" sz="1000" b="1" i="0" u="none" strike="noStrike" kern="1200" cap="none" spc="0" normalizeH="0" baseline="0" noProof="0">
                          <a:ln>
                            <a:noFill/>
                          </a:ln>
                          <a:solidFill>
                            <a:prstClr val="black"/>
                          </a:solidFill>
                          <a:effectLst/>
                          <a:uLnTx/>
                          <a:uFillTx/>
                          <a:latin typeface="+mn-lt"/>
                          <a:ea typeface="+mn-ea"/>
                          <a:cs typeface="+mn-cs"/>
                        </a:rPr>
                        <a:t>Attachment:</a:t>
                      </a:r>
                      <a:r>
                        <a:rPr kumimoji="0" lang="de-DE" sz="1000" b="0" i="0" u="none" strike="noStrike" kern="1200" cap="none" spc="0" normalizeH="0" baseline="0" noProof="0">
                          <a:ln>
                            <a:noFill/>
                          </a:ln>
                          <a:solidFill>
                            <a:prstClr val="black"/>
                          </a:solidFill>
                          <a:effectLst/>
                          <a:uLnTx/>
                          <a:uFillTx/>
                          <a:latin typeface="+mn-lt"/>
                          <a:ea typeface="+mn-ea"/>
                          <a:cs typeface="+mn-cs"/>
                        </a:rPr>
                        <a:t> 
 </a:t>
                      </a:r>
                      <a:r>
                        <a:rPr kumimoji="0" lang="de-DE" sz="1000" b="0" i="1" u="none" strike="noStrike" kern="1200" cap="none" spc="0" normalizeH="0" baseline="0" noProof="0">
                          <a:ln>
                            <a:noFill/>
                          </a:ln>
                          <a:solidFill>
                            <a:prstClr val="black"/>
                          </a:solidFill>
                          <a:effectLst/>
                          <a:uLnTx/>
                          <a:uFillTx/>
                          <a:latin typeface="+mn-lt"/>
                          <a:ea typeface="+mn-ea"/>
                          <a:cs typeface="+mn-cs"/>
                        </a:rPr>
                        <a:t>n/a
n/a
n/a
</a:t>
                      </a:r>
                      <a:endParaRPr kumimoji="0" lang="en-US" sz="1000" b="0" i="1"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62852835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Treckerfahrer dürfen das - 2018-11-21 17:26:07</a:t>
                      </a:r>
                      <a:r>
                        <a:rPr kumimoji="0" lang="de-DE" sz="1000" b="0" i="0" u="none" strike="noStrike" kern="1200" cap="none" spc="0" normalizeH="0" baseline="0" noProof="0">
                          <a:ln>
                            <a:noFill/>
                          </a:ln>
                          <a:solidFill>
                            <a:prstClr val="black"/>
                          </a:solidFill>
                          <a:effectLst/>
                          <a:uLnTx/>
                          <a:uFillTx/>
                          <a:latin typeface="+mn-lt"/>
                          <a:ea typeface="+mn-ea"/>
                          <a:cs typeface="+mn-cs"/>
                        </a:rPr>
                        <a:t>
Dr. Trecker schrecken kühle Temperaturen keineswegs ab! Wie helft Ihr Euch, wenn der Anlasser diese Tage streikt? 🚜💨
</a:t>
                      </a:r>
                      <a:r>
                        <a:rPr kumimoji="0" lang="de-DE" sz="1000" b="1" i="0" u="none" strike="noStrike" kern="1200" cap="none" spc="0" normalizeH="0" baseline="0" noProof="0">
                          <a:ln>
                            <a:noFill/>
                          </a:ln>
                          <a:solidFill>
                            <a:prstClr val="black"/>
                          </a:solidFill>
                          <a:effectLst/>
                          <a:uLnTx/>
                          <a:uFillTx/>
                          <a:latin typeface="+mn-lt"/>
                          <a:ea typeface="+mn-ea"/>
                          <a:cs typeface="+mn-cs"/>
                        </a:rPr>
                        <a:t>Attachment:</a:t>
                      </a:r>
                      <a:r>
                        <a:rPr kumimoji="0" lang="de-DE" sz="1000" b="0" i="0" u="none" strike="noStrike" kern="1200" cap="none" spc="0" normalizeH="0" baseline="0" noProof="0">
                          <a:ln>
                            <a:noFill/>
                          </a:ln>
                          <a:solidFill>
                            <a:prstClr val="black"/>
                          </a:solidFill>
                          <a:effectLst/>
                          <a:uLnTx/>
                          <a:uFillTx/>
                          <a:latin typeface="+mn-lt"/>
                          <a:ea typeface="+mn-ea"/>
                          <a:cs typeface="+mn-cs"/>
                        </a:rPr>
                        <a:t> 
 </a:t>
                      </a:r>
                      <a:r>
                        <a:rPr kumimoji="0" lang="de-DE" sz="1000" b="0" i="1" u="none" strike="noStrike" kern="1200" cap="none" spc="0" normalizeH="0" baseline="0" noProof="0">
                          <a:ln>
                            <a:noFill/>
                          </a:ln>
                          <a:solidFill>
                            <a:prstClr val="black"/>
                          </a:solidFill>
                          <a:effectLst/>
                          <a:uLnTx/>
                          <a:uFillTx/>
                          <a:latin typeface="+mn-lt"/>
                          <a:ea typeface="+mn-ea"/>
                          <a:cs typeface="+mn-cs"/>
                        </a:rPr>
                        <a:t>n/a
n/a
n/a
</a:t>
                      </a:r>
                      <a:endParaRPr kumimoji="0" lang="en-US" sz="1000" b="0" i="1"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207077804"/>
                  </a:ext>
                </a:extLst>
              </a:tr>
            </a:tbl>
          </a:graphicData>
        </a:graphic>
      </p:graphicFrame>
      <p:sp>
        <p:nvSpPr>
          <p:cNvPr id="4" name="Text Placeholder 3">
            <a:extLst>
              <a:ext uri="{FF2B5EF4-FFF2-40B4-BE49-F238E27FC236}">
                <a16:creationId xmlns:a16="http://schemas.microsoft.com/office/drawing/2014/main" id="{D409E8D8-60E5-42B6-962B-9356BFDC725C}"/>
              </a:ext>
            </a:extLst>
          </p:cNvPr>
          <p:cNvSpPr>
            <a:spLocks noGrp="1"/>
          </p:cNvSpPr>
          <p:nvPr>
            <p:ph type="body" sz="quarter" idx="14"/>
          </p:nvPr>
        </p:nvSpPr>
        <p:spPr/>
        <p:txBody>
          <a:bodyPr/>
          <a:lstStyle/>
          <a:p>
            <a:r>
              <a:rPr lang="en-US"/>
              <a:t>01.01.2018 - 31.01.2019</a:t>
            </a:r>
          </a:p>
        </p:txBody>
      </p:sp>
    </p:spTree>
    <p:extLst>
      <p:ext uri="{BB962C8B-B14F-4D97-AF65-F5344CB8AC3E}">
        <p14:creationId xmlns:p14="http://schemas.microsoft.com/office/powerpoint/2010/main" val="230610312"/>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828053-A7EE-45E9-B4ED-8CBA91F66F01}"/>
              </a:ext>
            </a:extLst>
          </p:cNvPr>
          <p:cNvSpPr>
            <a:spLocks noGrp="1"/>
          </p:cNvSpPr>
          <p:nvPr>
            <p:ph type="title"/>
          </p:nvPr>
        </p:nvSpPr>
        <p:spPr/>
        <p:txBody>
          <a:bodyPr/>
          <a:lstStyle/>
          <a:p>
            <a:r>
              <a:rPr lang="de-DE"/>
              <a:t>Eigene Posts - Videostarts - Profil-bezogene Nutzung | Treckerfahrer dürfen das</a:t>
            </a:r>
            <a:endParaRPr lang="en-US"/>
          </a:p>
        </p:txBody>
      </p:sp>
      <p:graphicFrame>
        <p:nvGraphicFramePr>
          <p:cNvPr id="5" name="Table Placeholder 4">
            <a:extLst>
              <a:ext uri="{FF2B5EF4-FFF2-40B4-BE49-F238E27FC236}">
                <a16:creationId xmlns:a16="http://schemas.microsoft.com/office/drawing/2014/main" id="{FE3A2AE7-9BC5-440A-BEAF-FFAD5B82CEA4}"/>
              </a:ext>
            </a:extLst>
          </p:cNvPr>
          <p:cNvGraphicFramePr>
            <a:graphicFrameLocks noGrp="1"/>
          </p:cNvGraphicFramePr>
          <p:nvPr>
            <p:ph type="tbl" sz="quarter" idx="13"/>
            <p:extLst>
              <p:ext uri="{D42A27DB-BD31-4B8C-83A1-F6EECF244321}">
                <p14:modId xmlns:p14="http://schemas.microsoft.com/office/powerpoint/2010/main" val="159289399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1770475835"/>
                    </a:ext>
                  </a:extLst>
                </a:gridCol>
                <a:gridCol w="822960">
                  <a:extLst>
                    <a:ext uri="{9D8B030D-6E8A-4147-A177-3AD203B41FA5}">
                      <a16:colId xmlns:a16="http://schemas.microsoft.com/office/drawing/2014/main" val="3444193593"/>
                    </a:ext>
                  </a:extLst>
                </a:gridCol>
                <a:gridCol w="822960">
                  <a:extLst>
                    <a:ext uri="{9D8B030D-6E8A-4147-A177-3AD203B41FA5}">
                      <a16:colId xmlns:a16="http://schemas.microsoft.com/office/drawing/2014/main" val="3712248450"/>
                    </a:ext>
                  </a:extLst>
                </a:gridCol>
                <a:gridCol w="822960">
                  <a:extLst>
                    <a:ext uri="{9D8B030D-6E8A-4147-A177-3AD203B41FA5}">
                      <a16:colId xmlns:a16="http://schemas.microsoft.com/office/drawing/2014/main" val="3044064659"/>
                    </a:ext>
                  </a:extLst>
                </a:gridCol>
                <a:gridCol w="822960">
                  <a:extLst>
                    <a:ext uri="{9D8B030D-6E8A-4147-A177-3AD203B41FA5}">
                      <a16:colId xmlns:a16="http://schemas.microsoft.com/office/drawing/2014/main" val="1454367490"/>
                    </a:ext>
                  </a:extLst>
                </a:gridCol>
                <a:gridCol w="822960">
                  <a:extLst>
                    <a:ext uri="{9D8B030D-6E8A-4147-A177-3AD203B41FA5}">
                      <a16:colId xmlns:a16="http://schemas.microsoft.com/office/drawing/2014/main" val="808919402"/>
                    </a:ext>
                  </a:extLst>
                </a:gridCol>
                <a:gridCol w="822960">
                  <a:extLst>
                    <a:ext uri="{9D8B030D-6E8A-4147-A177-3AD203B41FA5}">
                      <a16:colId xmlns:a16="http://schemas.microsoft.com/office/drawing/2014/main" val="2427720137"/>
                    </a:ext>
                  </a:extLst>
                </a:gridCol>
              </a:tblGrid>
              <a:tr h="370840">
                <a:tc>
                  <a:txBody>
                    <a:bodyPr/>
                    <a:lstStyle/>
                    <a:p>
                      <a:r>
                        <a:rPr lang="en-US" sz="1000"/>
                        <a:t>Post</a:t>
                      </a:r>
                    </a:p>
                  </a:txBody>
                  <a:tcPr/>
                </a:tc>
                <a:tc>
                  <a:txBody>
                    <a:bodyPr/>
                    <a:lstStyle/>
                    <a:p>
                      <a:r>
                        <a:rPr lang="en-US" sz="1000"/>
                        <a:t>Videostarts ab 3s</a:t>
                      </a:r>
                    </a:p>
                  </a:txBody>
                  <a:tcPr/>
                </a:tc>
                <a:tc>
                  <a:txBody>
                    <a:bodyPr/>
                    <a:lstStyle/>
                    <a:p>
                      <a:r>
                        <a:rPr lang="en-US" sz="1000"/>
                        <a:t>Videostarts ab 10s</a:t>
                      </a:r>
                    </a:p>
                  </a:txBody>
                  <a:tcPr/>
                </a:tc>
                <a:tc>
                  <a:txBody>
                    <a:bodyPr/>
                    <a:lstStyle/>
                    <a:p>
                      <a:r>
                        <a:rPr lang="en-US" sz="1000"/>
                        <a:t>% Wiedergabe</a:t>
                      </a:r>
                    </a:p>
                  </a:txBody>
                  <a:tcPr/>
                </a:tc>
                <a:tc>
                  <a:txBody>
                    <a:bodyPr/>
                    <a:lstStyle/>
                    <a:p>
                      <a:r>
                        <a:rPr lang="en-US" sz="1000"/>
                        <a:t>Videolänge</a:t>
                      </a:r>
                    </a:p>
                  </a:txBody>
                  <a:tcPr/>
                </a:tc>
                <a:tc>
                  <a:txBody>
                    <a:bodyPr/>
                    <a:lstStyle/>
                    <a:p>
                      <a:r>
                        <a:rPr lang="en-US" sz="1000"/>
                        <a:t>Post abgelaufen?</a:t>
                      </a:r>
                    </a:p>
                  </a:txBody>
                  <a:tcPr/>
                </a:tc>
                <a:tc>
                  <a:txBody>
                    <a:bodyPr/>
                    <a:lstStyle/>
                    <a:p>
                      <a:r>
                        <a:rPr lang="en-US" sz="1000"/>
                        <a:t>Crossposted Video?</a:t>
                      </a:r>
                    </a:p>
                  </a:txBody>
                  <a:tcPr/>
                </a:tc>
                <a:extLst>
                  <a:ext uri="{0D108BD9-81ED-4DB2-BD59-A6C34878D82A}">
                    <a16:rowId xmlns:a16="http://schemas.microsoft.com/office/drawing/2014/main" val="867350938"/>
                  </a:ext>
                </a:extLst>
              </a:tr>
              <a:tr h="370840">
                <a:tc>
                  <a:txBody>
                    <a:bodyPr/>
                    <a:lstStyle/>
                    <a:p>
                      <a:r>
                        <a:rPr lang="de-DE" sz="1000" b="1"/>
                        <a:t> Treckerfahrer dürfen das - 2018-01-20 15:00:00 </a:t>
                      </a:r>
                      <a:r>
                        <a:rPr lang="de-DE" sz="1000"/>
                        <a:t> 
 100 Jahre und Dr. Trecker  gibt alles!!!!!!!!!!!!!!!!!!!!!</a:t>
                      </a:r>
                      <a:endParaRPr lang="en-US" sz="1000"/>
                    </a:p>
                  </a:txBody>
                  <a:tcPr/>
                </a:tc>
                <a:tc>
                  <a:txBody>
                    <a:bodyPr/>
                    <a:lstStyle/>
                    <a:p>
                      <a:r>
                        <a:rPr lang="en-US" sz="1000"/>
                        <a:t>509342</a:t>
                      </a:r>
                    </a:p>
                  </a:txBody>
                  <a:tcPr/>
                </a:tc>
                <a:tc>
                  <a:txBody>
                    <a:bodyPr/>
                    <a:lstStyle/>
                    <a:p>
                      <a:r>
                        <a:rPr lang="en-US" sz="1000"/>
                        <a:t>356723</a:t>
                      </a:r>
                    </a:p>
                  </a:txBody>
                  <a:tcPr/>
                </a:tc>
                <a:tc>
                  <a:txBody>
                    <a:bodyPr/>
                    <a:lstStyle/>
                    <a:p>
                      <a:r>
                        <a:rPr lang="en-US" sz="1000"/>
                        <a:t>39 %</a:t>
                      </a:r>
                    </a:p>
                  </a:txBody>
                  <a:tcPr/>
                </a:tc>
                <a:tc>
                  <a:txBody>
                    <a:bodyPr/>
                    <a:lstStyle/>
                    <a:p>
                      <a:r>
                        <a:rPr lang="en-US" sz="1000"/>
                        <a:t>2:31</a:t>
                      </a:r>
                    </a:p>
                  </a:txBody>
                  <a:tcPr/>
                </a:tc>
                <a:tc>
                  <a:txBody>
                    <a:bodyPr/>
                    <a:lstStyle/>
                    <a:p>
                      <a:r>
                        <a:rPr lang="en-US" sz="1000"/>
                        <a:t>No</a:t>
                      </a:r>
                    </a:p>
                  </a:txBody>
                  <a:tcPr/>
                </a:tc>
                <a:tc>
                  <a:txBody>
                    <a:bodyPr/>
                    <a:lstStyle/>
                    <a:p>
                      <a:r>
                        <a:rPr lang="en-US" sz="1000"/>
                        <a:t>No</a:t>
                      </a:r>
                    </a:p>
                  </a:txBody>
                  <a:tcPr/>
                </a:tc>
                <a:extLst>
                  <a:ext uri="{0D108BD9-81ED-4DB2-BD59-A6C34878D82A}">
                    <a16:rowId xmlns:a16="http://schemas.microsoft.com/office/drawing/2014/main" val="966509149"/>
                  </a:ext>
                </a:extLst>
              </a:tr>
              <a:tr h="370840">
                <a:tc>
                  <a:txBody>
                    <a:bodyPr/>
                    <a:lstStyle/>
                    <a:p>
                      <a:r>
                        <a:rPr lang="de-DE" sz="1000" b="1"/>
                        <a:t> Treckerfahrer dürfen das - 2018-05-03 15:00:00 </a:t>
                      </a:r>
                      <a:r>
                        <a:rPr lang="de-DE" sz="1000"/>
                        <a:t> 
 Alles neu macht der Mai. Muss aber nicht, auch aus Alt kann man neu machen, wenn man weiß wie....</a:t>
                      </a:r>
                      <a:endParaRPr lang="en-US" sz="1000"/>
                    </a:p>
                  </a:txBody>
                  <a:tcPr/>
                </a:tc>
                <a:tc>
                  <a:txBody>
                    <a:bodyPr/>
                    <a:lstStyle/>
                    <a:p>
                      <a:r>
                        <a:rPr lang="en-US" sz="1000"/>
                        <a:t>327381</a:t>
                      </a:r>
                    </a:p>
                  </a:txBody>
                  <a:tcPr/>
                </a:tc>
                <a:tc>
                  <a:txBody>
                    <a:bodyPr/>
                    <a:lstStyle/>
                    <a:p>
                      <a:r>
                        <a:rPr lang="en-US" sz="1000"/>
                        <a:t>268789</a:t>
                      </a:r>
                    </a:p>
                  </a:txBody>
                  <a:tcPr/>
                </a:tc>
                <a:tc>
                  <a:txBody>
                    <a:bodyPr/>
                    <a:lstStyle/>
                    <a:p>
                      <a:r>
                        <a:rPr lang="en-US" sz="1000"/>
                        <a:t>47 %</a:t>
                      </a:r>
                    </a:p>
                  </a:txBody>
                  <a:tcPr/>
                </a:tc>
                <a:tc>
                  <a:txBody>
                    <a:bodyPr/>
                    <a:lstStyle/>
                    <a:p>
                      <a:r>
                        <a:rPr lang="en-US" sz="1000"/>
                        <a:t>2:07</a:t>
                      </a:r>
                    </a:p>
                  </a:txBody>
                  <a:tcPr/>
                </a:tc>
                <a:tc>
                  <a:txBody>
                    <a:bodyPr/>
                    <a:lstStyle/>
                    <a:p>
                      <a:r>
                        <a:rPr lang="en-US" sz="1000"/>
                        <a:t>No</a:t>
                      </a:r>
                    </a:p>
                  </a:txBody>
                  <a:tcPr/>
                </a:tc>
                <a:tc>
                  <a:txBody>
                    <a:bodyPr/>
                    <a:lstStyle/>
                    <a:p>
                      <a:r>
                        <a:rPr lang="en-US" sz="1000"/>
                        <a:t>No</a:t>
                      </a:r>
                    </a:p>
                  </a:txBody>
                  <a:tcPr/>
                </a:tc>
                <a:extLst>
                  <a:ext uri="{0D108BD9-81ED-4DB2-BD59-A6C34878D82A}">
                    <a16:rowId xmlns:a16="http://schemas.microsoft.com/office/drawing/2014/main" val="3983925499"/>
                  </a:ext>
                </a:extLst>
              </a:tr>
              <a:tr h="370840">
                <a:tc>
                  <a:txBody>
                    <a:bodyPr/>
                    <a:lstStyle/>
                    <a:p>
                      <a:r>
                        <a:rPr lang="de-DE" sz="1000" b="1"/>
                        <a:t> Treckerfahrer dürfen das - 2018-01-05 15:00:01 </a:t>
                      </a:r>
                      <a:r>
                        <a:rPr lang="de-DE" sz="1000"/>
                        <a:t> 
 Schneller als der Blitz, oder Schneckentempo, was ist erlaubt, was bringt Treckerfahrer hinter Gitter? Fragen wir Dr. Trecker</a:t>
                      </a:r>
                      <a:endParaRPr lang="en-US" sz="1000"/>
                    </a:p>
                  </a:txBody>
                  <a:tcPr/>
                </a:tc>
                <a:tc>
                  <a:txBody>
                    <a:bodyPr/>
                    <a:lstStyle/>
                    <a:p>
                      <a:r>
                        <a:rPr lang="en-US" sz="1000"/>
                        <a:t>295566</a:t>
                      </a:r>
                    </a:p>
                  </a:txBody>
                  <a:tcPr/>
                </a:tc>
                <a:tc>
                  <a:txBody>
                    <a:bodyPr/>
                    <a:lstStyle/>
                    <a:p>
                      <a:r>
                        <a:rPr lang="en-US" sz="1000"/>
                        <a:t>256642</a:t>
                      </a:r>
                    </a:p>
                  </a:txBody>
                  <a:tcPr/>
                </a:tc>
                <a:tc>
                  <a:txBody>
                    <a:bodyPr/>
                    <a:lstStyle/>
                    <a:p>
                      <a:r>
                        <a:rPr lang="en-US" sz="1000"/>
                        <a:t>52 %</a:t>
                      </a:r>
                    </a:p>
                  </a:txBody>
                  <a:tcPr/>
                </a:tc>
                <a:tc>
                  <a:txBody>
                    <a:bodyPr/>
                    <a:lstStyle/>
                    <a:p>
                      <a:r>
                        <a:rPr lang="en-US" sz="1000"/>
                        <a:t>0:54</a:t>
                      </a:r>
                    </a:p>
                  </a:txBody>
                  <a:tcPr/>
                </a:tc>
                <a:tc>
                  <a:txBody>
                    <a:bodyPr/>
                    <a:lstStyle/>
                    <a:p>
                      <a:r>
                        <a:rPr lang="en-US" sz="1000"/>
                        <a:t>No</a:t>
                      </a:r>
                    </a:p>
                  </a:txBody>
                  <a:tcPr/>
                </a:tc>
                <a:tc>
                  <a:txBody>
                    <a:bodyPr/>
                    <a:lstStyle/>
                    <a:p>
                      <a:r>
                        <a:rPr lang="en-US" sz="1000"/>
                        <a:t>No</a:t>
                      </a:r>
                    </a:p>
                  </a:txBody>
                  <a:tcPr/>
                </a:tc>
                <a:extLst>
                  <a:ext uri="{0D108BD9-81ED-4DB2-BD59-A6C34878D82A}">
                    <a16:rowId xmlns:a16="http://schemas.microsoft.com/office/drawing/2014/main" val="188528810"/>
                  </a:ext>
                </a:extLst>
              </a:tr>
              <a:tr h="370840">
                <a:tc>
                  <a:txBody>
                    <a:bodyPr/>
                    <a:lstStyle/>
                    <a:p>
                      <a:r>
                        <a:rPr lang="de-DE" sz="1000" b="1"/>
                        <a:t> Treckerfahrer dürfen das - 2019-01-26 19:00:00 </a:t>
                      </a:r>
                      <a:r>
                        <a:rPr lang="de-DE" sz="1000"/>
                        <a:t> 
 Flirten...? 🥰 Können wir!</a:t>
                      </a:r>
                      <a:endParaRPr lang="en-US" sz="1000"/>
                    </a:p>
                  </a:txBody>
                  <a:tcPr/>
                </a:tc>
                <a:tc>
                  <a:txBody>
                    <a:bodyPr/>
                    <a:lstStyle/>
                    <a:p>
                      <a:r>
                        <a:rPr lang="en-US" sz="1000"/>
                        <a:t>318733</a:t>
                      </a:r>
                    </a:p>
                  </a:txBody>
                  <a:tcPr/>
                </a:tc>
                <a:tc>
                  <a:txBody>
                    <a:bodyPr/>
                    <a:lstStyle/>
                    <a:p>
                      <a:r>
                        <a:rPr lang="en-US" sz="1000"/>
                        <a:t>225891</a:t>
                      </a:r>
                    </a:p>
                  </a:txBody>
                  <a:tcPr/>
                </a:tc>
                <a:tc>
                  <a:txBody>
                    <a:bodyPr/>
                    <a:lstStyle/>
                    <a:p>
                      <a:r>
                        <a:rPr lang="en-US" sz="1000"/>
                        <a:t>27 %</a:t>
                      </a:r>
                    </a:p>
                  </a:txBody>
                  <a:tcPr/>
                </a:tc>
                <a:tc>
                  <a:txBody>
                    <a:bodyPr/>
                    <a:lstStyle/>
                    <a:p>
                      <a:r>
                        <a:rPr lang="en-US" sz="1000"/>
                        <a:t>1:22</a:t>
                      </a:r>
                    </a:p>
                  </a:txBody>
                  <a:tcPr/>
                </a:tc>
                <a:tc>
                  <a:txBody>
                    <a:bodyPr/>
                    <a:lstStyle/>
                    <a:p>
                      <a:r>
                        <a:rPr lang="en-US" sz="1000"/>
                        <a:t>No</a:t>
                      </a:r>
                    </a:p>
                  </a:txBody>
                  <a:tcPr/>
                </a:tc>
                <a:tc>
                  <a:txBody>
                    <a:bodyPr/>
                    <a:lstStyle/>
                    <a:p>
                      <a:r>
                        <a:rPr lang="en-US" sz="1000"/>
                        <a:t>No</a:t>
                      </a:r>
                    </a:p>
                  </a:txBody>
                  <a:tcPr/>
                </a:tc>
                <a:extLst>
                  <a:ext uri="{0D108BD9-81ED-4DB2-BD59-A6C34878D82A}">
                    <a16:rowId xmlns:a16="http://schemas.microsoft.com/office/drawing/2014/main" val="3303359180"/>
                  </a:ext>
                </a:extLst>
              </a:tr>
              <a:tr h="370840">
                <a:tc>
                  <a:txBody>
                    <a:bodyPr/>
                    <a:lstStyle/>
                    <a:p>
                      <a:r>
                        <a:rPr lang="de-DE" sz="1000" b="1"/>
                        <a:t> Treckerfahrer dürfen das - 2018-06-15 14:12:15 </a:t>
                      </a:r>
                      <a:r>
                        <a:rPr lang="de-DE" sz="1000"/>
                        <a:t> 
 Und...</a:t>
                      </a:r>
                      <a:endParaRPr lang="en-US" sz="1000"/>
                    </a:p>
                  </a:txBody>
                  <a:tcPr/>
                </a:tc>
                <a:tc>
                  <a:txBody>
                    <a:bodyPr/>
                    <a:lstStyle/>
                    <a:p>
                      <a:r>
                        <a:rPr lang="en-US" sz="1000"/>
                        <a:t>264044</a:t>
                      </a:r>
                    </a:p>
                  </a:txBody>
                  <a:tcPr/>
                </a:tc>
                <a:tc>
                  <a:txBody>
                    <a:bodyPr/>
                    <a:lstStyle/>
                    <a:p>
                      <a:r>
                        <a:rPr lang="en-US" sz="1000"/>
                        <a:t>214019</a:t>
                      </a:r>
                    </a:p>
                  </a:txBody>
                  <a:tcPr/>
                </a:tc>
                <a:tc>
                  <a:txBody>
                    <a:bodyPr/>
                    <a:lstStyle/>
                    <a:p>
                      <a:r>
                        <a:rPr lang="en-US" sz="1000"/>
                        <a:t>39 %</a:t>
                      </a:r>
                    </a:p>
                  </a:txBody>
                  <a:tcPr/>
                </a:tc>
                <a:tc>
                  <a:txBody>
                    <a:bodyPr/>
                    <a:lstStyle/>
                    <a:p>
                      <a:r>
                        <a:rPr lang="en-US" sz="1000"/>
                        <a:t>2:30</a:t>
                      </a:r>
                    </a:p>
                  </a:txBody>
                  <a:tcPr/>
                </a:tc>
                <a:tc>
                  <a:txBody>
                    <a:bodyPr/>
                    <a:lstStyle/>
                    <a:p>
                      <a:r>
                        <a:rPr lang="en-US" sz="1000"/>
                        <a:t>No</a:t>
                      </a:r>
                    </a:p>
                  </a:txBody>
                  <a:tcPr/>
                </a:tc>
                <a:tc>
                  <a:txBody>
                    <a:bodyPr/>
                    <a:lstStyle/>
                    <a:p>
                      <a:r>
                        <a:rPr lang="en-US" sz="1000"/>
                        <a:t>No</a:t>
                      </a:r>
                    </a:p>
                  </a:txBody>
                  <a:tcPr/>
                </a:tc>
                <a:extLst>
                  <a:ext uri="{0D108BD9-81ED-4DB2-BD59-A6C34878D82A}">
                    <a16:rowId xmlns:a16="http://schemas.microsoft.com/office/drawing/2014/main" val="3941403779"/>
                  </a:ext>
                </a:extLst>
              </a:tr>
            </a:tbl>
          </a:graphicData>
        </a:graphic>
      </p:graphicFrame>
      <p:sp>
        <p:nvSpPr>
          <p:cNvPr id="4" name="Text Placeholder 3">
            <a:extLst>
              <a:ext uri="{FF2B5EF4-FFF2-40B4-BE49-F238E27FC236}">
                <a16:creationId xmlns:a16="http://schemas.microsoft.com/office/drawing/2014/main" id="{DDC0CD40-3E6D-40CD-880F-C711BADADAD2}"/>
              </a:ext>
            </a:extLst>
          </p:cNvPr>
          <p:cNvSpPr>
            <a:spLocks noGrp="1"/>
          </p:cNvSpPr>
          <p:nvPr>
            <p:ph type="body" sz="quarter" idx="14"/>
          </p:nvPr>
        </p:nvSpPr>
        <p:spPr/>
        <p:txBody>
          <a:bodyPr/>
          <a:lstStyle/>
          <a:p>
            <a:r>
              <a:rPr lang="en-US"/>
              <a:t>01.01.2018 - 31.01.2019</a:t>
            </a:r>
          </a:p>
        </p:txBody>
      </p:sp>
    </p:spTree>
    <p:extLst>
      <p:ext uri="{BB962C8B-B14F-4D97-AF65-F5344CB8AC3E}">
        <p14:creationId xmlns:p14="http://schemas.microsoft.com/office/powerpoint/2010/main" val="2350261278"/>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344501-768B-4C09-94A7-67FBD78A1468}"/>
              </a:ext>
            </a:extLst>
          </p:cNvPr>
          <p:cNvSpPr>
            <a:spLocks noGrp="1"/>
          </p:cNvSpPr>
          <p:nvPr>
            <p:ph type="title"/>
          </p:nvPr>
        </p:nvSpPr>
        <p:spPr/>
        <p:txBody>
          <a:bodyPr/>
          <a:lstStyle/>
          <a:p>
            <a:r>
              <a:rPr lang="de-DE"/>
              <a:t>Facebook Eigene Videos - Crossposts (ohne Ersteller) - Export | Treckerfahrer dürfen das - 1 of 6</a:t>
            </a:r>
            <a:endParaRPr lang="en-US"/>
          </a:p>
        </p:txBody>
      </p:sp>
      <p:graphicFrame>
        <p:nvGraphicFramePr>
          <p:cNvPr id="5" name="Table Placeholder 4">
            <a:extLst>
              <a:ext uri="{FF2B5EF4-FFF2-40B4-BE49-F238E27FC236}">
                <a16:creationId xmlns:a16="http://schemas.microsoft.com/office/drawing/2014/main" id="{76C1E68B-D4F3-4507-AC9C-613D3D96A2DA}"/>
              </a:ext>
            </a:extLst>
          </p:cNvPr>
          <p:cNvGraphicFramePr>
            <a:graphicFrameLocks noGrp="1"/>
          </p:cNvGraphicFramePr>
          <p:nvPr>
            <p:ph type="tbl" sz="quarter" idx="13"/>
            <p:extLst>
              <p:ext uri="{D42A27DB-BD31-4B8C-83A1-F6EECF244321}">
                <p14:modId xmlns:p14="http://schemas.microsoft.com/office/powerpoint/2010/main" val="204831360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633471">
                  <a:extLst>
                    <a:ext uri="{9D8B030D-6E8A-4147-A177-3AD203B41FA5}">
                      <a16:colId xmlns:a16="http://schemas.microsoft.com/office/drawing/2014/main" val="2190045318"/>
                    </a:ext>
                  </a:extLst>
                </a:gridCol>
                <a:gridCol w="493776">
                  <a:extLst>
                    <a:ext uri="{9D8B030D-6E8A-4147-A177-3AD203B41FA5}">
                      <a16:colId xmlns:a16="http://schemas.microsoft.com/office/drawing/2014/main" val="3148387672"/>
                    </a:ext>
                  </a:extLst>
                </a:gridCol>
                <a:gridCol w="411480">
                  <a:extLst>
                    <a:ext uri="{9D8B030D-6E8A-4147-A177-3AD203B41FA5}">
                      <a16:colId xmlns:a16="http://schemas.microsoft.com/office/drawing/2014/main" val="441516566"/>
                    </a:ext>
                  </a:extLst>
                </a:gridCol>
                <a:gridCol w="411480">
                  <a:extLst>
                    <a:ext uri="{9D8B030D-6E8A-4147-A177-3AD203B41FA5}">
                      <a16:colId xmlns:a16="http://schemas.microsoft.com/office/drawing/2014/main" val="1787744823"/>
                    </a:ext>
                  </a:extLst>
                </a:gridCol>
                <a:gridCol w="246888">
                  <a:extLst>
                    <a:ext uri="{9D8B030D-6E8A-4147-A177-3AD203B41FA5}">
                      <a16:colId xmlns:a16="http://schemas.microsoft.com/office/drawing/2014/main" val="2335185427"/>
                    </a:ext>
                  </a:extLst>
                </a:gridCol>
                <a:gridCol w="658368">
                  <a:extLst>
                    <a:ext uri="{9D8B030D-6E8A-4147-A177-3AD203B41FA5}">
                      <a16:colId xmlns:a16="http://schemas.microsoft.com/office/drawing/2014/main" val="1663798701"/>
                    </a:ext>
                  </a:extLst>
                </a:gridCol>
                <a:gridCol w="576072">
                  <a:extLst>
                    <a:ext uri="{9D8B030D-6E8A-4147-A177-3AD203B41FA5}">
                      <a16:colId xmlns:a16="http://schemas.microsoft.com/office/drawing/2014/main" val="919817469"/>
                    </a:ext>
                  </a:extLst>
                </a:gridCol>
                <a:gridCol w="576072">
                  <a:extLst>
                    <a:ext uri="{9D8B030D-6E8A-4147-A177-3AD203B41FA5}">
                      <a16:colId xmlns:a16="http://schemas.microsoft.com/office/drawing/2014/main" val="2519412980"/>
                    </a:ext>
                  </a:extLst>
                </a:gridCol>
                <a:gridCol w="411480">
                  <a:extLst>
                    <a:ext uri="{9D8B030D-6E8A-4147-A177-3AD203B41FA5}">
                      <a16:colId xmlns:a16="http://schemas.microsoft.com/office/drawing/2014/main" val="1262692545"/>
                    </a:ext>
                  </a:extLst>
                </a:gridCol>
                <a:gridCol w="658368">
                  <a:extLst>
                    <a:ext uri="{9D8B030D-6E8A-4147-A177-3AD203B41FA5}">
                      <a16:colId xmlns:a16="http://schemas.microsoft.com/office/drawing/2014/main" val="837283562"/>
                    </a:ext>
                  </a:extLst>
                </a:gridCol>
                <a:gridCol w="329184">
                  <a:extLst>
                    <a:ext uri="{9D8B030D-6E8A-4147-A177-3AD203B41FA5}">
                      <a16:colId xmlns:a16="http://schemas.microsoft.com/office/drawing/2014/main" val="1410911792"/>
                    </a:ext>
                  </a:extLst>
                </a:gridCol>
                <a:gridCol w="493776">
                  <a:extLst>
                    <a:ext uri="{9D8B030D-6E8A-4147-A177-3AD203B41FA5}">
                      <a16:colId xmlns:a16="http://schemas.microsoft.com/office/drawing/2014/main" val="445373284"/>
                    </a:ext>
                  </a:extLst>
                </a:gridCol>
                <a:gridCol w="329184">
                  <a:extLst>
                    <a:ext uri="{9D8B030D-6E8A-4147-A177-3AD203B41FA5}">
                      <a16:colId xmlns:a16="http://schemas.microsoft.com/office/drawing/2014/main" val="17040712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ab 10s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10s bezahlt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ab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Länge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Wiedergabe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Crossposted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Page Owned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Pot. Reichweite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Kommentare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extLst>
                  <a:ext uri="{0D108BD9-81ED-4DB2-BD59-A6C34878D82A}">
                    <a16:rowId xmlns:a16="http://schemas.microsoft.com/office/drawing/2014/main" val="272210219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Treckerfahrer dürfen das - 2018-05-06 13:00:00 </a:t>
                      </a:r>
                      <a:r>
                        <a:rPr kumimoji="0" lang="de-DE" sz="1000" b="0" i="0" u="none" strike="noStrike" kern="1200" cap="none" spc="0" normalizeH="0" baseline="0" noProof="0">
                          <a:ln>
                            <a:noFill/>
                          </a:ln>
                          <a:solidFill>
                            <a:prstClr val="black"/>
                          </a:solidFill>
                          <a:effectLst/>
                          <a:uLnTx/>
                          <a:uFillTx/>
                          <a:latin typeface="+mn-lt"/>
                          <a:ea typeface="+mn-ea"/>
                          <a:cs typeface="+mn-cs"/>
                        </a:rPr>
                        <a:t> 
 Das kann doch nicht so schwer sein... Oder doch? Unser Satire-Magazin Extra 3 war vergangenen Mittwoch zu Gast in Negenborn und fand heraus, dass Unmut und Posse ganz eng miteinander verzahnt sind!</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512546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636588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564095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72493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1683954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1202</a:t>
                      </a:r>
                    </a:p>
                  </a:txBody>
                  <a:tcPr/>
                </a:tc>
                <a:extLst>
                  <a:ext uri="{0D108BD9-81ED-4DB2-BD59-A6C34878D82A}">
                    <a16:rowId xmlns:a16="http://schemas.microsoft.com/office/drawing/2014/main" val="34112517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Treckerfahrer dürfen das - 2018-05-03 15:00:00 </a:t>
                      </a:r>
                      <a:r>
                        <a:rPr kumimoji="0" lang="de-DE" sz="1000" b="0" i="0" u="none" strike="noStrike" kern="1200" cap="none" spc="0" normalizeH="0" baseline="0" noProof="0">
                          <a:ln>
                            <a:noFill/>
                          </a:ln>
                          <a:solidFill>
                            <a:prstClr val="black"/>
                          </a:solidFill>
                          <a:effectLst/>
                          <a:uLnTx/>
                          <a:uFillTx/>
                          <a:latin typeface="+mn-lt"/>
                          <a:ea typeface="+mn-ea"/>
                          <a:cs typeface="+mn-cs"/>
                        </a:rPr>
                        <a:t> 
 Alles neu macht der Mai. Muss aber nicht, auch aus Alt kann man neu machen, wenn man weiß wie....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268805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327389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318257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9140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192145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extLst>
                  <a:ext uri="{0D108BD9-81ED-4DB2-BD59-A6C34878D82A}">
                    <a16:rowId xmlns:a16="http://schemas.microsoft.com/office/drawing/2014/main" val="252709962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Treckerfahrer dürfen das - 2018-01-05 15:00:01 </a:t>
                      </a:r>
                      <a:r>
                        <a:rPr kumimoji="0" lang="de-DE" sz="1000" b="0" i="0" u="none" strike="noStrike" kern="1200" cap="none" spc="0" normalizeH="0" baseline="0" noProof="0">
                          <a:ln>
                            <a:noFill/>
                          </a:ln>
                          <a:solidFill>
                            <a:prstClr val="black"/>
                          </a:solidFill>
                          <a:effectLst/>
                          <a:uLnTx/>
                          <a:uFillTx/>
                          <a:latin typeface="+mn-lt"/>
                          <a:ea typeface="+mn-ea"/>
                          <a:cs typeface="+mn-cs"/>
                        </a:rPr>
                        <a:t> 
 Schneller als der Blitz, oder Schneckentempo, was ist erlaubt, was bringt Treckerfahrer hinter Gitter? Fragen wir Dr. Trecker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256642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295566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286323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9243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587757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96</a:t>
                      </a:r>
                    </a:p>
                  </a:txBody>
                  <a:tcPr/>
                </a:tc>
                <a:extLst>
                  <a:ext uri="{0D108BD9-81ED-4DB2-BD59-A6C34878D82A}">
                    <a16:rowId xmlns:a16="http://schemas.microsoft.com/office/drawing/2014/main" val="1900472493"/>
                  </a:ext>
                </a:extLst>
              </a:tr>
            </a:tbl>
          </a:graphicData>
        </a:graphic>
      </p:graphicFrame>
      <p:sp>
        <p:nvSpPr>
          <p:cNvPr id="4" name="Text Placeholder 3">
            <a:extLst>
              <a:ext uri="{FF2B5EF4-FFF2-40B4-BE49-F238E27FC236}">
                <a16:creationId xmlns:a16="http://schemas.microsoft.com/office/drawing/2014/main" id="{D3B794AA-A0D7-4AD9-AFB2-7E1E373920D5}"/>
              </a:ext>
            </a:extLst>
          </p:cNvPr>
          <p:cNvSpPr>
            <a:spLocks noGrp="1"/>
          </p:cNvSpPr>
          <p:nvPr>
            <p:ph type="body" sz="quarter" idx="14"/>
          </p:nvPr>
        </p:nvSpPr>
        <p:spPr/>
        <p:txBody>
          <a:bodyPr/>
          <a:lstStyle/>
          <a:p>
            <a:r>
              <a:rPr lang="en-US"/>
              <a:t>01.01.2018 - 31.01.2019</a:t>
            </a:r>
          </a:p>
        </p:txBody>
      </p:sp>
    </p:spTree>
    <p:extLst>
      <p:ext uri="{BB962C8B-B14F-4D97-AF65-F5344CB8AC3E}">
        <p14:creationId xmlns:p14="http://schemas.microsoft.com/office/powerpoint/2010/main" val="3867526606"/>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951A58-72AB-42C6-B298-1700795EC491}"/>
              </a:ext>
            </a:extLst>
          </p:cNvPr>
          <p:cNvSpPr>
            <a:spLocks noGrp="1"/>
          </p:cNvSpPr>
          <p:nvPr>
            <p:ph type="title"/>
          </p:nvPr>
        </p:nvSpPr>
        <p:spPr/>
        <p:txBody>
          <a:bodyPr/>
          <a:lstStyle/>
          <a:p>
            <a:r>
              <a:rPr lang="de-DE"/>
              <a:t>Facebook Eigene Videos - Crossposts (ohne Ersteller) - Export | Treckerfahrer dürfen das - 2 of 6</a:t>
            </a:r>
            <a:endParaRPr lang="en-US"/>
          </a:p>
        </p:txBody>
      </p:sp>
      <p:graphicFrame>
        <p:nvGraphicFramePr>
          <p:cNvPr id="5" name="Table Placeholder 4">
            <a:extLst>
              <a:ext uri="{FF2B5EF4-FFF2-40B4-BE49-F238E27FC236}">
                <a16:creationId xmlns:a16="http://schemas.microsoft.com/office/drawing/2014/main" id="{DD0DDF1F-62D2-4E0E-97F4-7027B8F855D2}"/>
              </a:ext>
            </a:extLst>
          </p:cNvPr>
          <p:cNvGraphicFramePr>
            <a:graphicFrameLocks noGrp="1"/>
          </p:cNvGraphicFramePr>
          <p:nvPr>
            <p:ph type="tbl" sz="quarter" idx="13"/>
            <p:extLst>
              <p:ext uri="{D42A27DB-BD31-4B8C-83A1-F6EECF244321}">
                <p14:modId xmlns:p14="http://schemas.microsoft.com/office/powerpoint/2010/main" val="354032753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633471">
                  <a:extLst>
                    <a:ext uri="{9D8B030D-6E8A-4147-A177-3AD203B41FA5}">
                      <a16:colId xmlns:a16="http://schemas.microsoft.com/office/drawing/2014/main" val="402397800"/>
                    </a:ext>
                  </a:extLst>
                </a:gridCol>
                <a:gridCol w="493776">
                  <a:extLst>
                    <a:ext uri="{9D8B030D-6E8A-4147-A177-3AD203B41FA5}">
                      <a16:colId xmlns:a16="http://schemas.microsoft.com/office/drawing/2014/main" val="935407822"/>
                    </a:ext>
                  </a:extLst>
                </a:gridCol>
                <a:gridCol w="411480">
                  <a:extLst>
                    <a:ext uri="{9D8B030D-6E8A-4147-A177-3AD203B41FA5}">
                      <a16:colId xmlns:a16="http://schemas.microsoft.com/office/drawing/2014/main" val="1864409360"/>
                    </a:ext>
                  </a:extLst>
                </a:gridCol>
                <a:gridCol w="411480">
                  <a:extLst>
                    <a:ext uri="{9D8B030D-6E8A-4147-A177-3AD203B41FA5}">
                      <a16:colId xmlns:a16="http://schemas.microsoft.com/office/drawing/2014/main" val="2048105507"/>
                    </a:ext>
                  </a:extLst>
                </a:gridCol>
                <a:gridCol w="246888">
                  <a:extLst>
                    <a:ext uri="{9D8B030D-6E8A-4147-A177-3AD203B41FA5}">
                      <a16:colId xmlns:a16="http://schemas.microsoft.com/office/drawing/2014/main" val="3116693110"/>
                    </a:ext>
                  </a:extLst>
                </a:gridCol>
                <a:gridCol w="658368">
                  <a:extLst>
                    <a:ext uri="{9D8B030D-6E8A-4147-A177-3AD203B41FA5}">
                      <a16:colId xmlns:a16="http://schemas.microsoft.com/office/drawing/2014/main" val="1398867008"/>
                    </a:ext>
                  </a:extLst>
                </a:gridCol>
                <a:gridCol w="576072">
                  <a:extLst>
                    <a:ext uri="{9D8B030D-6E8A-4147-A177-3AD203B41FA5}">
                      <a16:colId xmlns:a16="http://schemas.microsoft.com/office/drawing/2014/main" val="1198876862"/>
                    </a:ext>
                  </a:extLst>
                </a:gridCol>
                <a:gridCol w="576072">
                  <a:extLst>
                    <a:ext uri="{9D8B030D-6E8A-4147-A177-3AD203B41FA5}">
                      <a16:colId xmlns:a16="http://schemas.microsoft.com/office/drawing/2014/main" val="2186582630"/>
                    </a:ext>
                  </a:extLst>
                </a:gridCol>
                <a:gridCol w="411480">
                  <a:extLst>
                    <a:ext uri="{9D8B030D-6E8A-4147-A177-3AD203B41FA5}">
                      <a16:colId xmlns:a16="http://schemas.microsoft.com/office/drawing/2014/main" val="1538112566"/>
                    </a:ext>
                  </a:extLst>
                </a:gridCol>
                <a:gridCol w="658368">
                  <a:extLst>
                    <a:ext uri="{9D8B030D-6E8A-4147-A177-3AD203B41FA5}">
                      <a16:colId xmlns:a16="http://schemas.microsoft.com/office/drawing/2014/main" val="2215818458"/>
                    </a:ext>
                  </a:extLst>
                </a:gridCol>
                <a:gridCol w="329184">
                  <a:extLst>
                    <a:ext uri="{9D8B030D-6E8A-4147-A177-3AD203B41FA5}">
                      <a16:colId xmlns:a16="http://schemas.microsoft.com/office/drawing/2014/main" val="2031450341"/>
                    </a:ext>
                  </a:extLst>
                </a:gridCol>
                <a:gridCol w="493776">
                  <a:extLst>
                    <a:ext uri="{9D8B030D-6E8A-4147-A177-3AD203B41FA5}">
                      <a16:colId xmlns:a16="http://schemas.microsoft.com/office/drawing/2014/main" val="2165386746"/>
                    </a:ext>
                  </a:extLst>
                </a:gridCol>
                <a:gridCol w="329184">
                  <a:extLst>
                    <a:ext uri="{9D8B030D-6E8A-4147-A177-3AD203B41FA5}">
                      <a16:colId xmlns:a16="http://schemas.microsoft.com/office/drawing/2014/main" val="367770175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ab 10s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10s bezahlt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ab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Länge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Wiedergabe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Crossposted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Page Owned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Pot. Reichweite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Kommentare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extLst>
                  <a:ext uri="{0D108BD9-81ED-4DB2-BD59-A6C34878D82A}">
                    <a16:rowId xmlns:a16="http://schemas.microsoft.com/office/drawing/2014/main" val="175489160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Treckerfahrer dürfen das - 2018-06-15 14:12:15 </a:t>
                      </a:r>
                      <a:r>
                        <a:rPr kumimoji="0" lang="de-DE" sz="1000" b="0" i="0" u="none" strike="noStrike" kern="1200" cap="none" spc="0" normalizeH="0" baseline="0" noProof="0">
                          <a:ln>
                            <a:noFill/>
                          </a:ln>
                          <a:solidFill>
                            <a:prstClr val="black"/>
                          </a:solidFill>
                          <a:effectLst/>
                          <a:uLnTx/>
                          <a:uFillTx/>
                          <a:latin typeface="+mn-lt"/>
                          <a:ea typeface="+mn-ea"/>
                          <a:cs typeface="+mn-cs"/>
                        </a:rPr>
                        <a:t> 
 Und...</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214019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264030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205845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58218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838723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181</a:t>
                      </a:r>
                    </a:p>
                  </a:txBody>
                  <a:tcPr/>
                </a:tc>
                <a:extLst>
                  <a:ext uri="{0D108BD9-81ED-4DB2-BD59-A6C34878D82A}">
                    <a16:rowId xmlns:a16="http://schemas.microsoft.com/office/drawing/2014/main" val="180974618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Treckerfahrer dürfen das - 2018-11-14 15:12:16 </a:t>
                      </a:r>
                      <a:r>
                        <a:rPr kumimoji="0" lang="de-DE" sz="1000" b="0" i="0" u="none" strike="noStrike" kern="1200" cap="none" spc="0" normalizeH="0" baseline="0" noProof="0">
                          <a:ln>
                            <a:noFill/>
                          </a:ln>
                          <a:solidFill>
                            <a:prstClr val="black"/>
                          </a:solidFill>
                          <a:effectLst/>
                          <a:uLnTx/>
                          <a:uFillTx/>
                          <a:latin typeface="+mn-lt"/>
                          <a:ea typeface="+mn-ea"/>
                          <a:cs typeface="+mn-cs"/>
                        </a:rPr>
                        <a:t> 
 Unbedingt Ton!!!!!!!!!!!!!!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156631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214196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128563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85633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308694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619</a:t>
                      </a:r>
                    </a:p>
                  </a:txBody>
                  <a:tcPr/>
                </a:tc>
                <a:extLst>
                  <a:ext uri="{0D108BD9-81ED-4DB2-BD59-A6C34878D82A}">
                    <a16:rowId xmlns:a16="http://schemas.microsoft.com/office/drawing/2014/main" val="289796538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Treckerfahrer dürfen das - 2018-08-15 15:00:01 </a:t>
                      </a:r>
                      <a:r>
                        <a:rPr kumimoji="0" lang="de-DE" sz="1000" b="0" i="0" u="none" strike="noStrike" kern="1200" cap="none" spc="0" normalizeH="0" baseline="0" noProof="0">
                          <a:ln>
                            <a:noFill/>
                          </a:ln>
                          <a:solidFill>
                            <a:prstClr val="black"/>
                          </a:solidFill>
                          <a:effectLst/>
                          <a:uLnTx/>
                          <a:uFillTx/>
                          <a:latin typeface="+mn-lt"/>
                          <a:ea typeface="+mn-ea"/>
                          <a:cs typeface="+mn-cs"/>
                        </a:rPr>
                        <a:t> 
 Alina testet für uns den Treckerkomfort 2018. Diesmal CLAAS.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141084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179175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177562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413891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a:t>
                      </a:r>
                    </a:p>
                  </a:txBody>
                  <a:tcPr/>
                </a:tc>
                <a:extLst>
                  <a:ext uri="{0D108BD9-81ED-4DB2-BD59-A6C34878D82A}">
                    <a16:rowId xmlns:a16="http://schemas.microsoft.com/office/drawing/2014/main" val="371553980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Treckerfahrer dürfen das - 2018-09-22 17:00:02 </a:t>
                      </a:r>
                      <a:r>
                        <a:rPr kumimoji="0" lang="de-DE" sz="1000" b="0" i="0" u="none" strike="noStrike" kern="1200" cap="none" spc="0" normalizeH="0" baseline="0" noProof="0">
                          <a:ln>
                            <a:noFill/>
                          </a:ln>
                          <a:solidFill>
                            <a:prstClr val="black"/>
                          </a:solidFill>
                          <a:effectLst/>
                          <a:uLnTx/>
                          <a:uFillTx/>
                          <a:latin typeface="+mn-lt"/>
                          <a:ea typeface="+mn-ea"/>
                          <a:cs typeface="+mn-cs"/>
                        </a:rPr>
                        <a:t> 
 Das ist ja spooky! Wo steckt Sven Tietzer, und was hat es wohl mit diesem Mäher auf sich...? 🚜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122271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149014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148210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90879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extLst>
                  <a:ext uri="{0D108BD9-81ED-4DB2-BD59-A6C34878D82A}">
                    <a16:rowId xmlns:a16="http://schemas.microsoft.com/office/drawing/2014/main" val="3856427138"/>
                  </a:ext>
                </a:extLst>
              </a:tr>
            </a:tbl>
          </a:graphicData>
        </a:graphic>
      </p:graphicFrame>
      <p:sp>
        <p:nvSpPr>
          <p:cNvPr id="4" name="Text Placeholder 3">
            <a:extLst>
              <a:ext uri="{FF2B5EF4-FFF2-40B4-BE49-F238E27FC236}">
                <a16:creationId xmlns:a16="http://schemas.microsoft.com/office/drawing/2014/main" id="{3777B9E9-AA17-42E3-9EDE-C8D0E948AEDF}"/>
              </a:ext>
            </a:extLst>
          </p:cNvPr>
          <p:cNvSpPr>
            <a:spLocks noGrp="1"/>
          </p:cNvSpPr>
          <p:nvPr>
            <p:ph type="body" sz="quarter" idx="14"/>
          </p:nvPr>
        </p:nvSpPr>
        <p:spPr/>
        <p:txBody>
          <a:bodyPr/>
          <a:lstStyle/>
          <a:p>
            <a:r>
              <a:rPr lang="en-US"/>
              <a:t>01.01.2018 - 31.01.2019</a:t>
            </a:r>
          </a:p>
        </p:txBody>
      </p:sp>
    </p:spTree>
    <p:extLst>
      <p:ext uri="{BB962C8B-B14F-4D97-AF65-F5344CB8AC3E}">
        <p14:creationId xmlns:p14="http://schemas.microsoft.com/office/powerpoint/2010/main" val="3982675114"/>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DCD0AA-AE12-4E94-BAF6-749AF5ABB453}"/>
              </a:ext>
            </a:extLst>
          </p:cNvPr>
          <p:cNvSpPr>
            <a:spLocks noGrp="1"/>
          </p:cNvSpPr>
          <p:nvPr>
            <p:ph type="title"/>
          </p:nvPr>
        </p:nvSpPr>
        <p:spPr/>
        <p:txBody>
          <a:bodyPr/>
          <a:lstStyle/>
          <a:p>
            <a:r>
              <a:rPr lang="de-DE"/>
              <a:t>Facebook Eigene Videos - Crossposts (ohne Ersteller) - Export | Treckerfahrer dürfen das - 3 of 6</a:t>
            </a:r>
            <a:endParaRPr lang="en-US"/>
          </a:p>
        </p:txBody>
      </p:sp>
      <p:graphicFrame>
        <p:nvGraphicFramePr>
          <p:cNvPr id="5" name="Table Placeholder 4">
            <a:extLst>
              <a:ext uri="{FF2B5EF4-FFF2-40B4-BE49-F238E27FC236}">
                <a16:creationId xmlns:a16="http://schemas.microsoft.com/office/drawing/2014/main" id="{34F38970-B5BC-4675-8318-317B0665F97F}"/>
              </a:ext>
            </a:extLst>
          </p:cNvPr>
          <p:cNvGraphicFramePr>
            <a:graphicFrameLocks noGrp="1"/>
          </p:cNvGraphicFramePr>
          <p:nvPr>
            <p:ph type="tbl" sz="quarter" idx="13"/>
            <p:extLst>
              <p:ext uri="{D42A27DB-BD31-4B8C-83A1-F6EECF244321}">
                <p14:modId xmlns:p14="http://schemas.microsoft.com/office/powerpoint/2010/main" val="255144508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633471">
                  <a:extLst>
                    <a:ext uri="{9D8B030D-6E8A-4147-A177-3AD203B41FA5}">
                      <a16:colId xmlns:a16="http://schemas.microsoft.com/office/drawing/2014/main" val="2087422519"/>
                    </a:ext>
                  </a:extLst>
                </a:gridCol>
                <a:gridCol w="493776">
                  <a:extLst>
                    <a:ext uri="{9D8B030D-6E8A-4147-A177-3AD203B41FA5}">
                      <a16:colId xmlns:a16="http://schemas.microsoft.com/office/drawing/2014/main" val="3285375408"/>
                    </a:ext>
                  </a:extLst>
                </a:gridCol>
                <a:gridCol w="411480">
                  <a:extLst>
                    <a:ext uri="{9D8B030D-6E8A-4147-A177-3AD203B41FA5}">
                      <a16:colId xmlns:a16="http://schemas.microsoft.com/office/drawing/2014/main" val="134592780"/>
                    </a:ext>
                  </a:extLst>
                </a:gridCol>
                <a:gridCol w="411480">
                  <a:extLst>
                    <a:ext uri="{9D8B030D-6E8A-4147-A177-3AD203B41FA5}">
                      <a16:colId xmlns:a16="http://schemas.microsoft.com/office/drawing/2014/main" val="2053056873"/>
                    </a:ext>
                  </a:extLst>
                </a:gridCol>
                <a:gridCol w="246888">
                  <a:extLst>
                    <a:ext uri="{9D8B030D-6E8A-4147-A177-3AD203B41FA5}">
                      <a16:colId xmlns:a16="http://schemas.microsoft.com/office/drawing/2014/main" val="1102059149"/>
                    </a:ext>
                  </a:extLst>
                </a:gridCol>
                <a:gridCol w="658368">
                  <a:extLst>
                    <a:ext uri="{9D8B030D-6E8A-4147-A177-3AD203B41FA5}">
                      <a16:colId xmlns:a16="http://schemas.microsoft.com/office/drawing/2014/main" val="3300692294"/>
                    </a:ext>
                  </a:extLst>
                </a:gridCol>
                <a:gridCol w="576072">
                  <a:extLst>
                    <a:ext uri="{9D8B030D-6E8A-4147-A177-3AD203B41FA5}">
                      <a16:colId xmlns:a16="http://schemas.microsoft.com/office/drawing/2014/main" val="484690359"/>
                    </a:ext>
                  </a:extLst>
                </a:gridCol>
                <a:gridCol w="576072">
                  <a:extLst>
                    <a:ext uri="{9D8B030D-6E8A-4147-A177-3AD203B41FA5}">
                      <a16:colId xmlns:a16="http://schemas.microsoft.com/office/drawing/2014/main" val="2089903728"/>
                    </a:ext>
                  </a:extLst>
                </a:gridCol>
                <a:gridCol w="411480">
                  <a:extLst>
                    <a:ext uri="{9D8B030D-6E8A-4147-A177-3AD203B41FA5}">
                      <a16:colId xmlns:a16="http://schemas.microsoft.com/office/drawing/2014/main" val="2312330927"/>
                    </a:ext>
                  </a:extLst>
                </a:gridCol>
                <a:gridCol w="658368">
                  <a:extLst>
                    <a:ext uri="{9D8B030D-6E8A-4147-A177-3AD203B41FA5}">
                      <a16:colId xmlns:a16="http://schemas.microsoft.com/office/drawing/2014/main" val="3722390305"/>
                    </a:ext>
                  </a:extLst>
                </a:gridCol>
                <a:gridCol w="329184">
                  <a:extLst>
                    <a:ext uri="{9D8B030D-6E8A-4147-A177-3AD203B41FA5}">
                      <a16:colId xmlns:a16="http://schemas.microsoft.com/office/drawing/2014/main" val="3150062654"/>
                    </a:ext>
                  </a:extLst>
                </a:gridCol>
                <a:gridCol w="493776">
                  <a:extLst>
                    <a:ext uri="{9D8B030D-6E8A-4147-A177-3AD203B41FA5}">
                      <a16:colId xmlns:a16="http://schemas.microsoft.com/office/drawing/2014/main" val="3525138152"/>
                    </a:ext>
                  </a:extLst>
                </a:gridCol>
                <a:gridCol w="329184">
                  <a:extLst>
                    <a:ext uri="{9D8B030D-6E8A-4147-A177-3AD203B41FA5}">
                      <a16:colId xmlns:a16="http://schemas.microsoft.com/office/drawing/2014/main" val="30547556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ab 10s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10s bezahlt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ab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Länge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Wiedergabe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Crossposted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Page Owned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Pot. Reichweite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Kommentare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extLst>
                  <a:ext uri="{0D108BD9-81ED-4DB2-BD59-A6C34878D82A}">
                    <a16:rowId xmlns:a16="http://schemas.microsoft.com/office/drawing/2014/main" val="94579396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Treckerfahrer dürfen das - 2018-02-14 15:00:00 </a:t>
                      </a:r>
                      <a:r>
                        <a:rPr kumimoji="0" lang="de-DE" sz="1000" b="0" i="0" u="none" strike="noStrike" kern="1200" cap="none" spc="0" normalizeH="0" baseline="0" noProof="0">
                          <a:ln>
                            <a:noFill/>
                          </a:ln>
                          <a:solidFill>
                            <a:prstClr val="black"/>
                          </a:solidFill>
                          <a:effectLst/>
                          <a:uLnTx/>
                          <a:uFillTx/>
                          <a:latin typeface="+mn-lt"/>
                          <a:ea typeface="+mn-ea"/>
                          <a:cs typeface="+mn-cs"/>
                        </a:rPr>
                        <a:t> 
 Ohne ihn wird's schwieriger, aber was ist, wenn er nichts mehr wuppt? Dr. Trecker weiß Rat.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80517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104846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102226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75215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extLst>
                  <a:ext uri="{0D108BD9-81ED-4DB2-BD59-A6C34878D82A}">
                    <a16:rowId xmlns:a16="http://schemas.microsoft.com/office/drawing/2014/main" val="91640893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Treckerfahrer dürfen das - 2018-02-17 15:00:00 </a:t>
                      </a:r>
                      <a:r>
                        <a:rPr kumimoji="0" lang="de-DE" sz="1000" b="0" i="0" u="none" strike="noStrike" kern="1200" cap="none" spc="0" normalizeH="0" baseline="0" noProof="0">
                          <a:ln>
                            <a:noFill/>
                          </a:ln>
                          <a:solidFill>
                            <a:prstClr val="black"/>
                          </a:solidFill>
                          <a:effectLst/>
                          <a:uLnTx/>
                          <a:uFillTx/>
                          <a:latin typeface="+mn-lt"/>
                          <a:ea typeface="+mn-ea"/>
                          <a:cs typeface="+mn-cs"/>
                        </a:rPr>
                        <a:t> 
 Schlepper, die Multifunktionsmaschinen der Welt, klar das der Winter bei Treckerfahrern kommen kann.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65352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75740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74104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59409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extLst>
                  <a:ext uri="{0D108BD9-81ED-4DB2-BD59-A6C34878D82A}">
                    <a16:rowId xmlns:a16="http://schemas.microsoft.com/office/drawing/2014/main" val="384951938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Treckerfahrer dürfen das - 2018-01-01 08:00:00 </a:t>
                      </a:r>
                      <a:r>
                        <a:rPr kumimoji="0" lang="de-DE" sz="1000" b="0" i="0" u="none" strike="noStrike" kern="1200" cap="none" spc="0" normalizeH="0" baseline="0" noProof="0">
                          <a:ln>
                            <a:noFill/>
                          </a:ln>
                          <a:solidFill>
                            <a:prstClr val="black"/>
                          </a:solidFill>
                          <a:effectLst/>
                          <a:uLnTx/>
                          <a:uFillTx/>
                          <a:latin typeface="+mn-lt"/>
                          <a:ea typeface="+mn-ea"/>
                          <a:cs typeface="+mn-cs"/>
                        </a:rPr>
                        <a:t> 
 Danke an alle Landwirte, Bauern und Treckerfahrern, die uns sie Straßen frei machen!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54679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77534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71892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168598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a:t>
                      </a:r>
                    </a:p>
                  </a:txBody>
                  <a:tcPr/>
                </a:tc>
                <a:extLst>
                  <a:ext uri="{0D108BD9-81ED-4DB2-BD59-A6C34878D82A}">
                    <a16:rowId xmlns:a16="http://schemas.microsoft.com/office/drawing/2014/main" val="129680473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Treckerfahrer dürfen das - 2018-07-04 12:28:34 </a:t>
                      </a:r>
                      <a:r>
                        <a:rPr kumimoji="0" lang="de-DE" sz="1000" b="0" i="0" u="none" strike="noStrike" kern="1200" cap="none" spc="0" normalizeH="0" baseline="0" noProof="0">
                          <a:ln>
                            <a:noFill/>
                          </a:ln>
                          <a:solidFill>
                            <a:prstClr val="black"/>
                          </a:solidFill>
                          <a:effectLst/>
                          <a:uLnTx/>
                          <a:uFillTx/>
                          <a:latin typeface="+mn-lt"/>
                          <a:ea typeface="+mn-ea"/>
                          <a:cs typeface="+mn-cs"/>
                        </a:rPr>
                        <a:t> 
 Man muss nur Ideen haben, und Treckerfahrer haben genügend davon!! Ein Whirlpool der besonderen Art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42861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64154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28311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35843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167427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134</a:t>
                      </a:r>
                    </a:p>
                  </a:txBody>
                  <a:tcPr/>
                </a:tc>
                <a:extLst>
                  <a:ext uri="{0D108BD9-81ED-4DB2-BD59-A6C34878D82A}">
                    <a16:rowId xmlns:a16="http://schemas.microsoft.com/office/drawing/2014/main" val="1325340199"/>
                  </a:ext>
                </a:extLst>
              </a:tr>
            </a:tbl>
          </a:graphicData>
        </a:graphic>
      </p:graphicFrame>
      <p:sp>
        <p:nvSpPr>
          <p:cNvPr id="4" name="Text Placeholder 3">
            <a:extLst>
              <a:ext uri="{FF2B5EF4-FFF2-40B4-BE49-F238E27FC236}">
                <a16:creationId xmlns:a16="http://schemas.microsoft.com/office/drawing/2014/main" id="{1E3A2918-8E88-42C2-8551-C53369FFA9BF}"/>
              </a:ext>
            </a:extLst>
          </p:cNvPr>
          <p:cNvSpPr>
            <a:spLocks noGrp="1"/>
          </p:cNvSpPr>
          <p:nvPr>
            <p:ph type="body" sz="quarter" idx="14"/>
          </p:nvPr>
        </p:nvSpPr>
        <p:spPr/>
        <p:txBody>
          <a:bodyPr/>
          <a:lstStyle/>
          <a:p>
            <a:r>
              <a:rPr lang="en-US"/>
              <a:t>01.01.2018 - 31.01.2019</a:t>
            </a:r>
          </a:p>
        </p:txBody>
      </p:sp>
    </p:spTree>
    <p:extLst>
      <p:ext uri="{BB962C8B-B14F-4D97-AF65-F5344CB8AC3E}">
        <p14:creationId xmlns:p14="http://schemas.microsoft.com/office/powerpoint/2010/main" val="1118919942"/>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61AF29-A221-40DD-84DC-ADF869EB01E1}"/>
              </a:ext>
            </a:extLst>
          </p:cNvPr>
          <p:cNvSpPr>
            <a:spLocks noGrp="1"/>
          </p:cNvSpPr>
          <p:nvPr>
            <p:ph type="title"/>
          </p:nvPr>
        </p:nvSpPr>
        <p:spPr/>
        <p:txBody>
          <a:bodyPr/>
          <a:lstStyle/>
          <a:p>
            <a:r>
              <a:rPr lang="de-DE"/>
              <a:t>Facebook Eigene Videos - Crossposts (ohne Ersteller) - Export | Treckerfahrer dürfen das - 4 of 6</a:t>
            </a:r>
            <a:endParaRPr lang="en-US"/>
          </a:p>
        </p:txBody>
      </p:sp>
      <p:graphicFrame>
        <p:nvGraphicFramePr>
          <p:cNvPr id="5" name="Table Placeholder 4">
            <a:extLst>
              <a:ext uri="{FF2B5EF4-FFF2-40B4-BE49-F238E27FC236}">
                <a16:creationId xmlns:a16="http://schemas.microsoft.com/office/drawing/2014/main" id="{F8DAB1E7-6508-451C-9B8C-C116E51846BB}"/>
              </a:ext>
            </a:extLst>
          </p:cNvPr>
          <p:cNvGraphicFramePr>
            <a:graphicFrameLocks noGrp="1"/>
          </p:cNvGraphicFramePr>
          <p:nvPr>
            <p:ph type="tbl" sz="quarter" idx="13"/>
            <p:extLst>
              <p:ext uri="{D42A27DB-BD31-4B8C-83A1-F6EECF244321}">
                <p14:modId xmlns:p14="http://schemas.microsoft.com/office/powerpoint/2010/main" val="378995301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633471">
                  <a:extLst>
                    <a:ext uri="{9D8B030D-6E8A-4147-A177-3AD203B41FA5}">
                      <a16:colId xmlns:a16="http://schemas.microsoft.com/office/drawing/2014/main" val="4224510226"/>
                    </a:ext>
                  </a:extLst>
                </a:gridCol>
                <a:gridCol w="493776">
                  <a:extLst>
                    <a:ext uri="{9D8B030D-6E8A-4147-A177-3AD203B41FA5}">
                      <a16:colId xmlns:a16="http://schemas.microsoft.com/office/drawing/2014/main" val="908802518"/>
                    </a:ext>
                  </a:extLst>
                </a:gridCol>
                <a:gridCol w="411480">
                  <a:extLst>
                    <a:ext uri="{9D8B030D-6E8A-4147-A177-3AD203B41FA5}">
                      <a16:colId xmlns:a16="http://schemas.microsoft.com/office/drawing/2014/main" val="663240569"/>
                    </a:ext>
                  </a:extLst>
                </a:gridCol>
                <a:gridCol w="411480">
                  <a:extLst>
                    <a:ext uri="{9D8B030D-6E8A-4147-A177-3AD203B41FA5}">
                      <a16:colId xmlns:a16="http://schemas.microsoft.com/office/drawing/2014/main" val="135866364"/>
                    </a:ext>
                  </a:extLst>
                </a:gridCol>
                <a:gridCol w="246888">
                  <a:extLst>
                    <a:ext uri="{9D8B030D-6E8A-4147-A177-3AD203B41FA5}">
                      <a16:colId xmlns:a16="http://schemas.microsoft.com/office/drawing/2014/main" val="4066105239"/>
                    </a:ext>
                  </a:extLst>
                </a:gridCol>
                <a:gridCol w="658368">
                  <a:extLst>
                    <a:ext uri="{9D8B030D-6E8A-4147-A177-3AD203B41FA5}">
                      <a16:colId xmlns:a16="http://schemas.microsoft.com/office/drawing/2014/main" val="904196263"/>
                    </a:ext>
                  </a:extLst>
                </a:gridCol>
                <a:gridCol w="576072">
                  <a:extLst>
                    <a:ext uri="{9D8B030D-6E8A-4147-A177-3AD203B41FA5}">
                      <a16:colId xmlns:a16="http://schemas.microsoft.com/office/drawing/2014/main" val="2866149390"/>
                    </a:ext>
                  </a:extLst>
                </a:gridCol>
                <a:gridCol w="576072">
                  <a:extLst>
                    <a:ext uri="{9D8B030D-6E8A-4147-A177-3AD203B41FA5}">
                      <a16:colId xmlns:a16="http://schemas.microsoft.com/office/drawing/2014/main" val="255292316"/>
                    </a:ext>
                  </a:extLst>
                </a:gridCol>
                <a:gridCol w="411480">
                  <a:extLst>
                    <a:ext uri="{9D8B030D-6E8A-4147-A177-3AD203B41FA5}">
                      <a16:colId xmlns:a16="http://schemas.microsoft.com/office/drawing/2014/main" val="2013413201"/>
                    </a:ext>
                  </a:extLst>
                </a:gridCol>
                <a:gridCol w="658368">
                  <a:extLst>
                    <a:ext uri="{9D8B030D-6E8A-4147-A177-3AD203B41FA5}">
                      <a16:colId xmlns:a16="http://schemas.microsoft.com/office/drawing/2014/main" val="3661474901"/>
                    </a:ext>
                  </a:extLst>
                </a:gridCol>
                <a:gridCol w="329184">
                  <a:extLst>
                    <a:ext uri="{9D8B030D-6E8A-4147-A177-3AD203B41FA5}">
                      <a16:colId xmlns:a16="http://schemas.microsoft.com/office/drawing/2014/main" val="3532288071"/>
                    </a:ext>
                  </a:extLst>
                </a:gridCol>
                <a:gridCol w="493776">
                  <a:extLst>
                    <a:ext uri="{9D8B030D-6E8A-4147-A177-3AD203B41FA5}">
                      <a16:colId xmlns:a16="http://schemas.microsoft.com/office/drawing/2014/main" val="876820552"/>
                    </a:ext>
                  </a:extLst>
                </a:gridCol>
                <a:gridCol w="329184">
                  <a:extLst>
                    <a:ext uri="{9D8B030D-6E8A-4147-A177-3AD203B41FA5}">
                      <a16:colId xmlns:a16="http://schemas.microsoft.com/office/drawing/2014/main" val="189080581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ab 10s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10s bezahlt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ab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Länge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Wiedergabe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Crossposted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Page Owned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Pot. Reichweite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Kommentare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extLst>
                  <a:ext uri="{0D108BD9-81ED-4DB2-BD59-A6C34878D82A}">
                    <a16:rowId xmlns:a16="http://schemas.microsoft.com/office/drawing/2014/main" val="235740737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Treckerfahrer dürfen das - 2018-08-30 12:00:02 </a:t>
                      </a:r>
                      <a:r>
                        <a:rPr kumimoji="0" lang="de-DE" sz="1000" b="0" i="0" u="none" strike="noStrike" kern="1200" cap="none" spc="0" normalizeH="0" baseline="0" noProof="0">
                          <a:ln>
                            <a:noFill/>
                          </a:ln>
                          <a:solidFill>
                            <a:prstClr val="black"/>
                          </a:solidFill>
                          <a:effectLst/>
                          <a:uLnTx/>
                          <a:uFillTx/>
                          <a:latin typeface="+mn-lt"/>
                          <a:ea typeface="+mn-ea"/>
                          <a:cs typeface="+mn-cs"/>
                        </a:rPr>
                        <a:t> 
 Und: was sagen die Alpen-Spezialisten...?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31306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41410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37911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64084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a:t>
                      </a:r>
                    </a:p>
                  </a:txBody>
                  <a:tcPr/>
                </a:tc>
                <a:extLst>
                  <a:ext uri="{0D108BD9-81ED-4DB2-BD59-A6C34878D82A}">
                    <a16:rowId xmlns:a16="http://schemas.microsoft.com/office/drawing/2014/main" val="183075707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Treckerfahrer dürfen das - 2018-09-28 17:00:04 </a:t>
                      </a:r>
                      <a:r>
                        <a:rPr kumimoji="0" lang="de-DE" sz="1000" b="0" i="0" u="none" strike="noStrike" kern="1200" cap="none" spc="0" normalizeH="0" baseline="0" noProof="0">
                          <a:ln>
                            <a:noFill/>
                          </a:ln>
                          <a:solidFill>
                            <a:prstClr val="black"/>
                          </a:solidFill>
                          <a:effectLst/>
                          <a:uLnTx/>
                          <a:uFillTx/>
                          <a:latin typeface="+mn-lt"/>
                          <a:ea typeface="+mn-ea"/>
                          <a:cs typeface="+mn-cs"/>
                        </a:rPr>
                        <a:t> 
 Alte Dame gegen Jungspund (🔊an!)...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29482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38445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33945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52365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123</a:t>
                      </a:r>
                    </a:p>
                  </a:txBody>
                  <a:tcPr/>
                </a:tc>
                <a:extLst>
                  <a:ext uri="{0D108BD9-81ED-4DB2-BD59-A6C34878D82A}">
                    <a16:rowId xmlns:a16="http://schemas.microsoft.com/office/drawing/2014/main" val="19894529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Treckerfahrer dürfen das - 2018-01-31 15:00:00 </a:t>
                      </a:r>
                      <a:r>
                        <a:rPr kumimoji="0" lang="de-DE" sz="1000" b="0" i="0" u="none" strike="noStrike" kern="1200" cap="none" spc="0" normalizeH="0" baseline="0" noProof="0">
                          <a:ln>
                            <a:noFill/>
                          </a:ln>
                          <a:solidFill>
                            <a:prstClr val="black"/>
                          </a:solidFill>
                          <a:effectLst/>
                          <a:uLnTx/>
                          <a:uFillTx/>
                          <a:latin typeface="+mn-lt"/>
                          <a:ea typeface="+mn-ea"/>
                          <a:cs typeface="+mn-cs"/>
                        </a:rPr>
                        <a:t> 
 Mit diesem Ritscher wollen wir das große Thema "Restaurierung" starten. Vom geht nicht bis hin zur ersten Ausfahrt. Sven und Dr. Trecker haben sich einiges vorgenommen, oder?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29059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39656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26162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13494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70867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a:t>
                      </a:r>
                    </a:p>
                  </a:txBody>
                  <a:tcPr/>
                </a:tc>
                <a:extLst>
                  <a:ext uri="{0D108BD9-81ED-4DB2-BD59-A6C34878D82A}">
                    <a16:rowId xmlns:a16="http://schemas.microsoft.com/office/drawing/2014/main" val="3700947405"/>
                  </a:ext>
                </a:extLst>
              </a:tr>
            </a:tbl>
          </a:graphicData>
        </a:graphic>
      </p:graphicFrame>
      <p:sp>
        <p:nvSpPr>
          <p:cNvPr id="4" name="Text Placeholder 3">
            <a:extLst>
              <a:ext uri="{FF2B5EF4-FFF2-40B4-BE49-F238E27FC236}">
                <a16:creationId xmlns:a16="http://schemas.microsoft.com/office/drawing/2014/main" id="{DD17F6F5-5DA9-4743-909D-36DB43AC7735}"/>
              </a:ext>
            </a:extLst>
          </p:cNvPr>
          <p:cNvSpPr>
            <a:spLocks noGrp="1"/>
          </p:cNvSpPr>
          <p:nvPr>
            <p:ph type="body" sz="quarter" idx="14"/>
          </p:nvPr>
        </p:nvSpPr>
        <p:spPr/>
        <p:txBody>
          <a:bodyPr/>
          <a:lstStyle/>
          <a:p>
            <a:r>
              <a:rPr lang="en-US"/>
              <a:t>01.01.2018 - 31.01.2019</a:t>
            </a:r>
          </a:p>
        </p:txBody>
      </p:sp>
    </p:spTree>
    <p:extLst>
      <p:ext uri="{BB962C8B-B14F-4D97-AF65-F5344CB8AC3E}">
        <p14:creationId xmlns:p14="http://schemas.microsoft.com/office/powerpoint/2010/main" val="40861566"/>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26D5EF-2559-4EBB-9AE7-19CDBABED2A9}"/>
              </a:ext>
            </a:extLst>
          </p:cNvPr>
          <p:cNvSpPr>
            <a:spLocks noGrp="1"/>
          </p:cNvSpPr>
          <p:nvPr>
            <p:ph type="title"/>
          </p:nvPr>
        </p:nvSpPr>
        <p:spPr/>
        <p:txBody>
          <a:bodyPr/>
          <a:lstStyle/>
          <a:p>
            <a:r>
              <a:rPr lang="de-DE"/>
              <a:t>Facebook Eigene Videos - Crossposts (ohne Ersteller) - Export | Treckerfahrer dürfen das - 5 of 6</a:t>
            </a:r>
            <a:endParaRPr lang="en-US"/>
          </a:p>
        </p:txBody>
      </p:sp>
      <p:graphicFrame>
        <p:nvGraphicFramePr>
          <p:cNvPr id="5" name="Table Placeholder 4">
            <a:extLst>
              <a:ext uri="{FF2B5EF4-FFF2-40B4-BE49-F238E27FC236}">
                <a16:creationId xmlns:a16="http://schemas.microsoft.com/office/drawing/2014/main" id="{F8EB42F7-6AE0-48C7-BA24-1BCB3D6D8F90}"/>
              </a:ext>
            </a:extLst>
          </p:cNvPr>
          <p:cNvGraphicFramePr>
            <a:graphicFrameLocks noGrp="1"/>
          </p:cNvGraphicFramePr>
          <p:nvPr>
            <p:ph type="tbl" sz="quarter" idx="13"/>
            <p:extLst>
              <p:ext uri="{D42A27DB-BD31-4B8C-83A1-F6EECF244321}">
                <p14:modId xmlns:p14="http://schemas.microsoft.com/office/powerpoint/2010/main" val="201849951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633471">
                  <a:extLst>
                    <a:ext uri="{9D8B030D-6E8A-4147-A177-3AD203B41FA5}">
                      <a16:colId xmlns:a16="http://schemas.microsoft.com/office/drawing/2014/main" val="3358807453"/>
                    </a:ext>
                  </a:extLst>
                </a:gridCol>
                <a:gridCol w="493776">
                  <a:extLst>
                    <a:ext uri="{9D8B030D-6E8A-4147-A177-3AD203B41FA5}">
                      <a16:colId xmlns:a16="http://schemas.microsoft.com/office/drawing/2014/main" val="403024807"/>
                    </a:ext>
                  </a:extLst>
                </a:gridCol>
                <a:gridCol w="411480">
                  <a:extLst>
                    <a:ext uri="{9D8B030D-6E8A-4147-A177-3AD203B41FA5}">
                      <a16:colId xmlns:a16="http://schemas.microsoft.com/office/drawing/2014/main" val="3484559298"/>
                    </a:ext>
                  </a:extLst>
                </a:gridCol>
                <a:gridCol w="411480">
                  <a:extLst>
                    <a:ext uri="{9D8B030D-6E8A-4147-A177-3AD203B41FA5}">
                      <a16:colId xmlns:a16="http://schemas.microsoft.com/office/drawing/2014/main" val="4177067060"/>
                    </a:ext>
                  </a:extLst>
                </a:gridCol>
                <a:gridCol w="246888">
                  <a:extLst>
                    <a:ext uri="{9D8B030D-6E8A-4147-A177-3AD203B41FA5}">
                      <a16:colId xmlns:a16="http://schemas.microsoft.com/office/drawing/2014/main" val="3740256066"/>
                    </a:ext>
                  </a:extLst>
                </a:gridCol>
                <a:gridCol w="658368">
                  <a:extLst>
                    <a:ext uri="{9D8B030D-6E8A-4147-A177-3AD203B41FA5}">
                      <a16:colId xmlns:a16="http://schemas.microsoft.com/office/drawing/2014/main" val="1743731174"/>
                    </a:ext>
                  </a:extLst>
                </a:gridCol>
                <a:gridCol w="576072">
                  <a:extLst>
                    <a:ext uri="{9D8B030D-6E8A-4147-A177-3AD203B41FA5}">
                      <a16:colId xmlns:a16="http://schemas.microsoft.com/office/drawing/2014/main" val="3949777200"/>
                    </a:ext>
                  </a:extLst>
                </a:gridCol>
                <a:gridCol w="576072">
                  <a:extLst>
                    <a:ext uri="{9D8B030D-6E8A-4147-A177-3AD203B41FA5}">
                      <a16:colId xmlns:a16="http://schemas.microsoft.com/office/drawing/2014/main" val="2282055409"/>
                    </a:ext>
                  </a:extLst>
                </a:gridCol>
                <a:gridCol w="411480">
                  <a:extLst>
                    <a:ext uri="{9D8B030D-6E8A-4147-A177-3AD203B41FA5}">
                      <a16:colId xmlns:a16="http://schemas.microsoft.com/office/drawing/2014/main" val="3808884822"/>
                    </a:ext>
                  </a:extLst>
                </a:gridCol>
                <a:gridCol w="658368">
                  <a:extLst>
                    <a:ext uri="{9D8B030D-6E8A-4147-A177-3AD203B41FA5}">
                      <a16:colId xmlns:a16="http://schemas.microsoft.com/office/drawing/2014/main" val="1237944306"/>
                    </a:ext>
                  </a:extLst>
                </a:gridCol>
                <a:gridCol w="329184">
                  <a:extLst>
                    <a:ext uri="{9D8B030D-6E8A-4147-A177-3AD203B41FA5}">
                      <a16:colId xmlns:a16="http://schemas.microsoft.com/office/drawing/2014/main" val="4236743740"/>
                    </a:ext>
                  </a:extLst>
                </a:gridCol>
                <a:gridCol w="493776">
                  <a:extLst>
                    <a:ext uri="{9D8B030D-6E8A-4147-A177-3AD203B41FA5}">
                      <a16:colId xmlns:a16="http://schemas.microsoft.com/office/drawing/2014/main" val="742372313"/>
                    </a:ext>
                  </a:extLst>
                </a:gridCol>
                <a:gridCol w="329184">
                  <a:extLst>
                    <a:ext uri="{9D8B030D-6E8A-4147-A177-3AD203B41FA5}">
                      <a16:colId xmlns:a16="http://schemas.microsoft.com/office/drawing/2014/main" val="204212491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ab 10s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10s bezahlt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ab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Länge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Wiedergabe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Crossposted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Page Owned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Pot. Reichweite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Kommentare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extLst>
                  <a:ext uri="{0D108BD9-81ED-4DB2-BD59-A6C34878D82A}">
                    <a16:rowId xmlns:a16="http://schemas.microsoft.com/office/drawing/2014/main" val="355746773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Treckerfahrer dürfen das - 2018-11-28 10:18:26 </a:t>
                      </a:r>
                      <a:r>
                        <a:rPr kumimoji="0" lang="de-DE" sz="1000" b="0" i="0" u="none" strike="noStrike" kern="1200" cap="none" spc="0" normalizeH="0" baseline="0" noProof="0">
                          <a:ln>
                            <a:noFill/>
                          </a:ln>
                          <a:solidFill>
                            <a:prstClr val="black"/>
                          </a:solidFill>
                          <a:effectLst/>
                          <a:uLnTx/>
                          <a:uFillTx/>
                          <a:latin typeface="+mn-lt"/>
                          <a:ea typeface="+mn-ea"/>
                          <a:cs typeface="+mn-cs"/>
                        </a:rPr>
                        <a:t> 
 Ach du Schreck, in ein paar Wochen ist Weihnachten!!!!!
Hier vielleicht eine kleine Geschenkidee, wenn der große Schlepper nicht in die Garage passt!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26633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45793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9773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36020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75062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a:t>
                      </a:r>
                    </a:p>
                  </a:txBody>
                  <a:tcPr/>
                </a:tc>
                <a:extLst>
                  <a:ext uri="{0D108BD9-81ED-4DB2-BD59-A6C34878D82A}">
                    <a16:rowId xmlns:a16="http://schemas.microsoft.com/office/drawing/2014/main" val="141088226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Treckerfahrer dürfen das - 2018-08-03 14:00:00 </a:t>
                      </a:r>
                      <a:r>
                        <a:rPr kumimoji="0" lang="de-DE" sz="1000" b="0" i="0" u="none" strike="noStrike" kern="1200" cap="none" spc="0" normalizeH="0" baseline="0" noProof="0">
                          <a:ln>
                            <a:noFill/>
                          </a:ln>
                          <a:solidFill>
                            <a:prstClr val="black"/>
                          </a:solidFill>
                          <a:effectLst/>
                          <a:uLnTx/>
                          <a:uFillTx/>
                          <a:latin typeface="+mn-lt"/>
                          <a:ea typeface="+mn-ea"/>
                          <a:cs typeface="+mn-cs"/>
                        </a:rPr>
                        <a:t> 
 Damit wenigstens der Rasen erstklassig ist!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25203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27330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26777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109418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extLst>
                  <a:ext uri="{0D108BD9-81ED-4DB2-BD59-A6C34878D82A}">
                    <a16:rowId xmlns:a16="http://schemas.microsoft.com/office/drawing/2014/main" val="85039349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Treckerfahrer dürfen das - 2018-11-15 10:26:38 </a:t>
                      </a:r>
                      <a:r>
                        <a:rPr kumimoji="0" lang="de-DE" sz="1000" b="0" i="0" u="none" strike="noStrike" kern="1200" cap="none" spc="0" normalizeH="0" baseline="0" noProof="0">
                          <a:ln>
                            <a:noFill/>
                          </a:ln>
                          <a:solidFill>
                            <a:prstClr val="black"/>
                          </a:solidFill>
                          <a:effectLst/>
                          <a:uLnTx/>
                          <a:uFillTx/>
                          <a:latin typeface="+mn-lt"/>
                          <a:ea typeface="+mn-ea"/>
                          <a:cs typeface="+mn-cs"/>
                        </a:rPr>
                        <a:t> 
 Universal-Motor-Gerät, aber wirklich universal? Wir wollten es wissen!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24266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43243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9325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33918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73269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a:t>
                      </a:r>
                    </a:p>
                  </a:txBody>
                  <a:tcPr/>
                </a:tc>
                <a:extLst>
                  <a:ext uri="{0D108BD9-81ED-4DB2-BD59-A6C34878D82A}">
                    <a16:rowId xmlns:a16="http://schemas.microsoft.com/office/drawing/2014/main" val="1069462448"/>
                  </a:ext>
                </a:extLst>
              </a:tr>
            </a:tbl>
          </a:graphicData>
        </a:graphic>
      </p:graphicFrame>
      <p:sp>
        <p:nvSpPr>
          <p:cNvPr id="4" name="Text Placeholder 3">
            <a:extLst>
              <a:ext uri="{FF2B5EF4-FFF2-40B4-BE49-F238E27FC236}">
                <a16:creationId xmlns:a16="http://schemas.microsoft.com/office/drawing/2014/main" id="{894FB7AA-11BD-4C43-92F4-02416019F3A5}"/>
              </a:ext>
            </a:extLst>
          </p:cNvPr>
          <p:cNvSpPr>
            <a:spLocks noGrp="1"/>
          </p:cNvSpPr>
          <p:nvPr>
            <p:ph type="body" sz="quarter" idx="14"/>
          </p:nvPr>
        </p:nvSpPr>
        <p:spPr/>
        <p:txBody>
          <a:bodyPr/>
          <a:lstStyle/>
          <a:p>
            <a:r>
              <a:rPr lang="en-US"/>
              <a:t>01.01.2018 - 31.01.2019</a:t>
            </a:r>
          </a:p>
        </p:txBody>
      </p:sp>
    </p:spTree>
    <p:extLst>
      <p:ext uri="{BB962C8B-B14F-4D97-AF65-F5344CB8AC3E}">
        <p14:creationId xmlns:p14="http://schemas.microsoft.com/office/powerpoint/2010/main" val="2738446612"/>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6C516F-747D-48D7-9D21-83D2468C55E9}"/>
              </a:ext>
            </a:extLst>
          </p:cNvPr>
          <p:cNvSpPr>
            <a:spLocks noGrp="1"/>
          </p:cNvSpPr>
          <p:nvPr>
            <p:ph type="title"/>
          </p:nvPr>
        </p:nvSpPr>
        <p:spPr/>
        <p:txBody>
          <a:bodyPr/>
          <a:lstStyle/>
          <a:p>
            <a:r>
              <a:rPr lang="de-DE"/>
              <a:t>Facebook Eigene Videos - Crossposts (ohne Ersteller) - Export | Treckerfahrer dürfen das - 6 of 6</a:t>
            </a:r>
            <a:endParaRPr lang="en-US"/>
          </a:p>
        </p:txBody>
      </p:sp>
      <p:graphicFrame>
        <p:nvGraphicFramePr>
          <p:cNvPr id="5" name="Table Placeholder 4">
            <a:extLst>
              <a:ext uri="{FF2B5EF4-FFF2-40B4-BE49-F238E27FC236}">
                <a16:creationId xmlns:a16="http://schemas.microsoft.com/office/drawing/2014/main" id="{2BBEEA36-01D9-4CE9-BC20-BC9AA58CC977}"/>
              </a:ext>
            </a:extLst>
          </p:cNvPr>
          <p:cNvGraphicFramePr>
            <a:graphicFrameLocks noGrp="1"/>
          </p:cNvGraphicFramePr>
          <p:nvPr>
            <p:ph type="tbl" sz="quarter" idx="13"/>
            <p:extLst>
              <p:ext uri="{D42A27DB-BD31-4B8C-83A1-F6EECF244321}">
                <p14:modId xmlns:p14="http://schemas.microsoft.com/office/powerpoint/2010/main" val="45265158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633471">
                  <a:extLst>
                    <a:ext uri="{9D8B030D-6E8A-4147-A177-3AD203B41FA5}">
                      <a16:colId xmlns:a16="http://schemas.microsoft.com/office/drawing/2014/main" val="3298949186"/>
                    </a:ext>
                  </a:extLst>
                </a:gridCol>
                <a:gridCol w="493776">
                  <a:extLst>
                    <a:ext uri="{9D8B030D-6E8A-4147-A177-3AD203B41FA5}">
                      <a16:colId xmlns:a16="http://schemas.microsoft.com/office/drawing/2014/main" val="4070986688"/>
                    </a:ext>
                  </a:extLst>
                </a:gridCol>
                <a:gridCol w="411480">
                  <a:extLst>
                    <a:ext uri="{9D8B030D-6E8A-4147-A177-3AD203B41FA5}">
                      <a16:colId xmlns:a16="http://schemas.microsoft.com/office/drawing/2014/main" val="2054880962"/>
                    </a:ext>
                  </a:extLst>
                </a:gridCol>
                <a:gridCol w="411480">
                  <a:extLst>
                    <a:ext uri="{9D8B030D-6E8A-4147-A177-3AD203B41FA5}">
                      <a16:colId xmlns:a16="http://schemas.microsoft.com/office/drawing/2014/main" val="2463528695"/>
                    </a:ext>
                  </a:extLst>
                </a:gridCol>
                <a:gridCol w="246888">
                  <a:extLst>
                    <a:ext uri="{9D8B030D-6E8A-4147-A177-3AD203B41FA5}">
                      <a16:colId xmlns:a16="http://schemas.microsoft.com/office/drawing/2014/main" val="618736421"/>
                    </a:ext>
                  </a:extLst>
                </a:gridCol>
                <a:gridCol w="658368">
                  <a:extLst>
                    <a:ext uri="{9D8B030D-6E8A-4147-A177-3AD203B41FA5}">
                      <a16:colId xmlns:a16="http://schemas.microsoft.com/office/drawing/2014/main" val="3365191394"/>
                    </a:ext>
                  </a:extLst>
                </a:gridCol>
                <a:gridCol w="576072">
                  <a:extLst>
                    <a:ext uri="{9D8B030D-6E8A-4147-A177-3AD203B41FA5}">
                      <a16:colId xmlns:a16="http://schemas.microsoft.com/office/drawing/2014/main" val="1289188699"/>
                    </a:ext>
                  </a:extLst>
                </a:gridCol>
                <a:gridCol w="576072">
                  <a:extLst>
                    <a:ext uri="{9D8B030D-6E8A-4147-A177-3AD203B41FA5}">
                      <a16:colId xmlns:a16="http://schemas.microsoft.com/office/drawing/2014/main" val="443869847"/>
                    </a:ext>
                  </a:extLst>
                </a:gridCol>
                <a:gridCol w="411480">
                  <a:extLst>
                    <a:ext uri="{9D8B030D-6E8A-4147-A177-3AD203B41FA5}">
                      <a16:colId xmlns:a16="http://schemas.microsoft.com/office/drawing/2014/main" val="1802577254"/>
                    </a:ext>
                  </a:extLst>
                </a:gridCol>
                <a:gridCol w="658368">
                  <a:extLst>
                    <a:ext uri="{9D8B030D-6E8A-4147-A177-3AD203B41FA5}">
                      <a16:colId xmlns:a16="http://schemas.microsoft.com/office/drawing/2014/main" val="3825662919"/>
                    </a:ext>
                  </a:extLst>
                </a:gridCol>
                <a:gridCol w="329184">
                  <a:extLst>
                    <a:ext uri="{9D8B030D-6E8A-4147-A177-3AD203B41FA5}">
                      <a16:colId xmlns:a16="http://schemas.microsoft.com/office/drawing/2014/main" val="2757480522"/>
                    </a:ext>
                  </a:extLst>
                </a:gridCol>
                <a:gridCol w="493776">
                  <a:extLst>
                    <a:ext uri="{9D8B030D-6E8A-4147-A177-3AD203B41FA5}">
                      <a16:colId xmlns:a16="http://schemas.microsoft.com/office/drawing/2014/main" val="2386107998"/>
                    </a:ext>
                  </a:extLst>
                </a:gridCol>
                <a:gridCol w="329184">
                  <a:extLst>
                    <a:ext uri="{9D8B030D-6E8A-4147-A177-3AD203B41FA5}">
                      <a16:colId xmlns:a16="http://schemas.microsoft.com/office/drawing/2014/main" val="266586514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ab 10s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10s bezahlt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ab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Länge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Wiedergabe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Crossposted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Page Owned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Pot. Reichweite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Kommentare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extLst>
                  <a:ext uri="{0D108BD9-81ED-4DB2-BD59-A6C34878D82A}">
                    <a16:rowId xmlns:a16="http://schemas.microsoft.com/office/drawing/2014/main" val="164499786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Treckerfahrer dürfen das - 2018-03-17 17:04:52 </a:t>
                      </a:r>
                      <a:r>
                        <a:rPr kumimoji="0" lang="de-DE" sz="1000" b="0" i="0" u="none" strike="noStrike" kern="1200" cap="none" spc="0" normalizeH="0" baseline="0" noProof="0">
                          <a:ln>
                            <a:noFill/>
                          </a:ln>
                          <a:solidFill>
                            <a:prstClr val="black"/>
                          </a:solidFill>
                          <a:effectLst/>
                          <a:uLnTx/>
                          <a:uFillTx/>
                          <a:latin typeface="+mn-lt"/>
                          <a:ea typeface="+mn-ea"/>
                          <a:cs typeface="+mn-cs"/>
                        </a:rPr>
                        <a:t> 
 Was macht man eigentlich an einem Samstag mit Wintereinbruch? Richtig, ne Runde Unimog oder Trecker fahren. Hier kommt eine Geschichte in vielen Akten, die gerade passiert ist.
Treckerfahrer können das!!!!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23919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31291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29393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37975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extLst>
                  <a:ext uri="{0D108BD9-81ED-4DB2-BD59-A6C34878D82A}">
                    <a16:rowId xmlns:a16="http://schemas.microsoft.com/office/drawing/2014/main" val="384746048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Treckerfahrer dürfen das - 2018-08-26 12:00:01 </a:t>
                      </a:r>
                      <a:r>
                        <a:rPr kumimoji="0" lang="de-DE" sz="1000" b="0" i="0" u="none" strike="noStrike" kern="1200" cap="none" spc="0" normalizeH="0" baseline="0" noProof="0">
                          <a:ln>
                            <a:noFill/>
                          </a:ln>
                          <a:solidFill>
                            <a:prstClr val="black"/>
                          </a:solidFill>
                          <a:effectLst/>
                          <a:uLnTx/>
                          <a:uFillTx/>
                          <a:latin typeface="+mn-lt"/>
                          <a:ea typeface="+mn-ea"/>
                          <a:cs typeface="+mn-cs"/>
                        </a:rPr>
                        <a:t> 
 Lichtmaschinen sollen ja Strom erzeugen, aber wehe, wenn die Dinger lange gelegen haben, dann benötigen sie selbst volle Energie!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23768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33274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26133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59865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a:t>
                      </a:r>
                    </a:p>
                  </a:txBody>
                  <a:tcPr/>
                </a:tc>
                <a:extLst>
                  <a:ext uri="{0D108BD9-81ED-4DB2-BD59-A6C34878D82A}">
                    <a16:rowId xmlns:a16="http://schemas.microsoft.com/office/drawing/2014/main" val="83677650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Treckerfahrer dürfen das - 2018-08-11 15:00:01 </a:t>
                      </a:r>
                      <a:r>
                        <a:rPr kumimoji="0" lang="de-DE" sz="1000" b="0" i="0" u="none" strike="noStrike" kern="1200" cap="none" spc="0" normalizeH="0" baseline="0" noProof="0">
                          <a:ln>
                            <a:noFill/>
                          </a:ln>
                          <a:solidFill>
                            <a:prstClr val="black"/>
                          </a:solidFill>
                          <a:effectLst/>
                          <a:uLnTx/>
                          <a:uFillTx/>
                          <a:latin typeface="+mn-lt"/>
                          <a:ea typeface="+mn-ea"/>
                          <a:cs typeface="+mn-cs"/>
                        </a:rPr>
                        <a:t> 
 Meister Trecker putzt so sauber!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22228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29546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28438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97893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extLst>
                  <a:ext uri="{0D108BD9-81ED-4DB2-BD59-A6C34878D82A}">
                    <a16:rowId xmlns:a16="http://schemas.microsoft.com/office/drawing/2014/main" val="1177128492"/>
                  </a:ext>
                </a:extLst>
              </a:tr>
            </a:tbl>
          </a:graphicData>
        </a:graphic>
      </p:graphicFrame>
      <p:sp>
        <p:nvSpPr>
          <p:cNvPr id="4" name="Text Placeholder 3">
            <a:extLst>
              <a:ext uri="{FF2B5EF4-FFF2-40B4-BE49-F238E27FC236}">
                <a16:creationId xmlns:a16="http://schemas.microsoft.com/office/drawing/2014/main" id="{0A73C2D7-E3F3-4136-91C9-DBDD1C80034B}"/>
              </a:ext>
            </a:extLst>
          </p:cNvPr>
          <p:cNvSpPr>
            <a:spLocks noGrp="1"/>
          </p:cNvSpPr>
          <p:nvPr>
            <p:ph type="body" sz="quarter" idx="14"/>
          </p:nvPr>
        </p:nvSpPr>
        <p:spPr/>
        <p:txBody>
          <a:bodyPr/>
          <a:lstStyle/>
          <a:p>
            <a:r>
              <a:rPr lang="en-US"/>
              <a:t>01.01.2018 - 31.01.2019</a:t>
            </a:r>
          </a:p>
        </p:txBody>
      </p:sp>
    </p:spTree>
    <p:extLst>
      <p:ext uri="{BB962C8B-B14F-4D97-AF65-F5344CB8AC3E}">
        <p14:creationId xmlns:p14="http://schemas.microsoft.com/office/powerpoint/2010/main" val="3844054685"/>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8E7D19-6D09-4F59-9355-70BB64A3C2C2}"/>
              </a:ext>
            </a:extLst>
          </p:cNvPr>
          <p:cNvSpPr>
            <a:spLocks noGrp="1"/>
          </p:cNvSpPr>
          <p:nvPr>
            <p:ph type="title"/>
          </p:nvPr>
        </p:nvSpPr>
        <p:spPr/>
        <p:txBody>
          <a:bodyPr/>
          <a:lstStyle/>
          <a:p>
            <a:r>
              <a:rPr lang="de-DE"/>
              <a:t>Facebook Eigene Videos - Crossposts (nur Ersteller) - Export  | Treckerfahrer dürfen das - 1 of 5</a:t>
            </a:r>
            <a:endParaRPr lang="en-US"/>
          </a:p>
        </p:txBody>
      </p:sp>
      <p:graphicFrame>
        <p:nvGraphicFramePr>
          <p:cNvPr id="5" name="Table Placeholder 4">
            <a:extLst>
              <a:ext uri="{FF2B5EF4-FFF2-40B4-BE49-F238E27FC236}">
                <a16:creationId xmlns:a16="http://schemas.microsoft.com/office/drawing/2014/main" id="{EB798573-4602-4BE7-B4A1-0D03276AF930}"/>
              </a:ext>
            </a:extLst>
          </p:cNvPr>
          <p:cNvGraphicFramePr>
            <a:graphicFrameLocks noGrp="1"/>
          </p:cNvGraphicFramePr>
          <p:nvPr>
            <p:ph type="tbl" sz="quarter" idx="13"/>
            <p:extLst>
              <p:ext uri="{D42A27DB-BD31-4B8C-83A1-F6EECF244321}">
                <p14:modId xmlns:p14="http://schemas.microsoft.com/office/powerpoint/2010/main" val="407361814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633471">
                  <a:extLst>
                    <a:ext uri="{9D8B030D-6E8A-4147-A177-3AD203B41FA5}">
                      <a16:colId xmlns:a16="http://schemas.microsoft.com/office/drawing/2014/main" val="877330518"/>
                    </a:ext>
                  </a:extLst>
                </a:gridCol>
                <a:gridCol w="493776">
                  <a:extLst>
                    <a:ext uri="{9D8B030D-6E8A-4147-A177-3AD203B41FA5}">
                      <a16:colId xmlns:a16="http://schemas.microsoft.com/office/drawing/2014/main" val="20199705"/>
                    </a:ext>
                  </a:extLst>
                </a:gridCol>
                <a:gridCol w="411480">
                  <a:extLst>
                    <a:ext uri="{9D8B030D-6E8A-4147-A177-3AD203B41FA5}">
                      <a16:colId xmlns:a16="http://schemas.microsoft.com/office/drawing/2014/main" val="2638442617"/>
                    </a:ext>
                  </a:extLst>
                </a:gridCol>
                <a:gridCol w="411480">
                  <a:extLst>
                    <a:ext uri="{9D8B030D-6E8A-4147-A177-3AD203B41FA5}">
                      <a16:colId xmlns:a16="http://schemas.microsoft.com/office/drawing/2014/main" val="808619334"/>
                    </a:ext>
                  </a:extLst>
                </a:gridCol>
                <a:gridCol w="246888">
                  <a:extLst>
                    <a:ext uri="{9D8B030D-6E8A-4147-A177-3AD203B41FA5}">
                      <a16:colId xmlns:a16="http://schemas.microsoft.com/office/drawing/2014/main" val="3867738740"/>
                    </a:ext>
                  </a:extLst>
                </a:gridCol>
                <a:gridCol w="658368">
                  <a:extLst>
                    <a:ext uri="{9D8B030D-6E8A-4147-A177-3AD203B41FA5}">
                      <a16:colId xmlns:a16="http://schemas.microsoft.com/office/drawing/2014/main" val="3073048605"/>
                    </a:ext>
                  </a:extLst>
                </a:gridCol>
                <a:gridCol w="576072">
                  <a:extLst>
                    <a:ext uri="{9D8B030D-6E8A-4147-A177-3AD203B41FA5}">
                      <a16:colId xmlns:a16="http://schemas.microsoft.com/office/drawing/2014/main" val="2609531435"/>
                    </a:ext>
                  </a:extLst>
                </a:gridCol>
                <a:gridCol w="576072">
                  <a:extLst>
                    <a:ext uri="{9D8B030D-6E8A-4147-A177-3AD203B41FA5}">
                      <a16:colId xmlns:a16="http://schemas.microsoft.com/office/drawing/2014/main" val="2897849125"/>
                    </a:ext>
                  </a:extLst>
                </a:gridCol>
                <a:gridCol w="411480">
                  <a:extLst>
                    <a:ext uri="{9D8B030D-6E8A-4147-A177-3AD203B41FA5}">
                      <a16:colId xmlns:a16="http://schemas.microsoft.com/office/drawing/2014/main" val="839252998"/>
                    </a:ext>
                  </a:extLst>
                </a:gridCol>
                <a:gridCol w="658368">
                  <a:extLst>
                    <a:ext uri="{9D8B030D-6E8A-4147-A177-3AD203B41FA5}">
                      <a16:colId xmlns:a16="http://schemas.microsoft.com/office/drawing/2014/main" val="3872038990"/>
                    </a:ext>
                  </a:extLst>
                </a:gridCol>
                <a:gridCol w="329184">
                  <a:extLst>
                    <a:ext uri="{9D8B030D-6E8A-4147-A177-3AD203B41FA5}">
                      <a16:colId xmlns:a16="http://schemas.microsoft.com/office/drawing/2014/main" val="1541913578"/>
                    </a:ext>
                  </a:extLst>
                </a:gridCol>
                <a:gridCol w="493776">
                  <a:extLst>
                    <a:ext uri="{9D8B030D-6E8A-4147-A177-3AD203B41FA5}">
                      <a16:colId xmlns:a16="http://schemas.microsoft.com/office/drawing/2014/main" val="3779877373"/>
                    </a:ext>
                  </a:extLst>
                </a:gridCol>
                <a:gridCol w="329184">
                  <a:extLst>
                    <a:ext uri="{9D8B030D-6E8A-4147-A177-3AD203B41FA5}">
                      <a16:colId xmlns:a16="http://schemas.microsoft.com/office/drawing/2014/main" val="109456649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ab 10s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10s bezahlt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ab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Länge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Wiedergabe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Crossposted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Page Owned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Pot. Reichweite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Kommentare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extLst>
                  <a:ext uri="{0D108BD9-81ED-4DB2-BD59-A6C34878D82A}">
                    <a16:rowId xmlns:a16="http://schemas.microsoft.com/office/drawing/2014/main" val="362873506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Treckerfahrer dürfen das - 2019-01-24 16:34:57 </a:t>
                      </a:r>
                      <a:r>
                        <a:rPr kumimoji="0" lang="de-DE" sz="1000" b="0" i="0" u="none" strike="noStrike" kern="1200" cap="none" spc="0" normalizeH="0" baseline="0" noProof="0">
                          <a:ln>
                            <a:noFill/>
                          </a:ln>
                          <a:solidFill>
                            <a:prstClr val="black"/>
                          </a:solidFill>
                          <a:effectLst/>
                          <a:uLnTx/>
                          <a:uFillTx/>
                          <a:latin typeface="+mn-lt"/>
                          <a:ea typeface="+mn-ea"/>
                          <a:cs typeface="+mn-cs"/>
                        </a:rPr>
                        <a:t> 
 Flirten...? 🥰 Können wir!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411282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605901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215814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153427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236660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1148624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3866</a:t>
                      </a:r>
                    </a:p>
                  </a:txBody>
                  <a:tcPr/>
                </a:tc>
                <a:extLst>
                  <a:ext uri="{0D108BD9-81ED-4DB2-BD59-A6C34878D82A}">
                    <a16:rowId xmlns:a16="http://schemas.microsoft.com/office/drawing/2014/main" val="273667870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Treckerfahrer dürfen das - 2018-01-20 15:00:00 </a:t>
                      </a:r>
                      <a:r>
                        <a:rPr kumimoji="0" lang="de-DE" sz="1000" b="0" i="0" u="none" strike="noStrike" kern="1200" cap="none" spc="0" normalizeH="0" baseline="0" noProof="0">
                          <a:ln>
                            <a:noFill/>
                          </a:ln>
                          <a:solidFill>
                            <a:prstClr val="black"/>
                          </a:solidFill>
                          <a:effectLst/>
                          <a:uLnTx/>
                          <a:uFillTx/>
                          <a:latin typeface="+mn-lt"/>
                          <a:ea typeface="+mn-ea"/>
                          <a:cs typeface="+mn-cs"/>
                        </a:rPr>
                        <a:t> 
 100 Jahre und Dr. Trecker  gibt alles!!!!!!!!!!!!!!!!!!!!!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362717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522594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11479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440387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70728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1084102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780</a:t>
                      </a:r>
                    </a:p>
                  </a:txBody>
                  <a:tcPr/>
                </a:tc>
                <a:extLst>
                  <a:ext uri="{0D108BD9-81ED-4DB2-BD59-A6C34878D82A}">
                    <a16:rowId xmlns:a16="http://schemas.microsoft.com/office/drawing/2014/main" val="309853703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Treckerfahrer dürfen das - 2018-01-06 15:00:00 </a:t>
                      </a:r>
                      <a:r>
                        <a:rPr kumimoji="0" lang="de-DE" sz="1000" b="0" i="0" u="none" strike="noStrike" kern="1200" cap="none" spc="0" normalizeH="0" baseline="0" noProof="0">
                          <a:ln>
                            <a:noFill/>
                          </a:ln>
                          <a:solidFill>
                            <a:prstClr val="black"/>
                          </a:solidFill>
                          <a:effectLst/>
                          <a:uLnTx/>
                          <a:uFillTx/>
                          <a:latin typeface="+mn-lt"/>
                          <a:ea typeface="+mn-ea"/>
                          <a:cs typeface="+mn-cs"/>
                        </a:rPr>
                        <a:t> 
 Fußball- und Treckerfreunde, passt das zusammen? - Die Antwort am 10.1.18 um 21:00 Uhr im NDR Fernsehen!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202641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342614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22432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56267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263915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763592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1557</a:t>
                      </a:r>
                    </a:p>
                  </a:txBody>
                  <a:tcPr/>
                </a:tc>
                <a:extLst>
                  <a:ext uri="{0D108BD9-81ED-4DB2-BD59-A6C34878D82A}">
                    <a16:rowId xmlns:a16="http://schemas.microsoft.com/office/drawing/2014/main" val="42466740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Treckerfahrer dürfen das - 2018-12-20 10:21:34 </a:t>
                      </a:r>
                      <a:r>
                        <a:rPr kumimoji="0" lang="de-DE" sz="1000" b="0" i="0" u="none" strike="noStrike" kern="1200" cap="none" spc="0" normalizeH="0" baseline="0" noProof="0">
                          <a:ln>
                            <a:noFill/>
                          </a:ln>
                          <a:solidFill>
                            <a:prstClr val="black"/>
                          </a:solidFill>
                          <a:effectLst/>
                          <a:uLnTx/>
                          <a:uFillTx/>
                          <a:latin typeface="+mn-lt"/>
                          <a:ea typeface="+mn-ea"/>
                          <a:cs typeface="+mn-cs"/>
                        </a:rPr>
                        <a:t> 
 Ihr sprecht kein Deutz...? Unfassbar 😳 🚜💨 👨🏼‍🌾 Vielen Dank an Freddy&amp;Jakob</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167905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249485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13522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204085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31878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323076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532</a:t>
                      </a:r>
                    </a:p>
                  </a:txBody>
                  <a:tcPr/>
                </a:tc>
                <a:extLst>
                  <a:ext uri="{0D108BD9-81ED-4DB2-BD59-A6C34878D82A}">
                    <a16:rowId xmlns:a16="http://schemas.microsoft.com/office/drawing/2014/main" val="3102993930"/>
                  </a:ext>
                </a:extLst>
              </a:tr>
            </a:tbl>
          </a:graphicData>
        </a:graphic>
      </p:graphicFrame>
      <p:sp>
        <p:nvSpPr>
          <p:cNvPr id="4" name="Text Placeholder 3">
            <a:extLst>
              <a:ext uri="{FF2B5EF4-FFF2-40B4-BE49-F238E27FC236}">
                <a16:creationId xmlns:a16="http://schemas.microsoft.com/office/drawing/2014/main" id="{0EA26B1B-A34C-4469-A688-D0D0777E65FA}"/>
              </a:ext>
            </a:extLst>
          </p:cNvPr>
          <p:cNvSpPr>
            <a:spLocks noGrp="1"/>
          </p:cNvSpPr>
          <p:nvPr>
            <p:ph type="body" sz="quarter" idx="14"/>
          </p:nvPr>
        </p:nvSpPr>
        <p:spPr/>
        <p:txBody>
          <a:bodyPr/>
          <a:lstStyle/>
          <a:p>
            <a:r>
              <a:rPr lang="en-US"/>
              <a:t>01.01.2018 - 31.01.2019</a:t>
            </a:r>
          </a:p>
        </p:txBody>
      </p:sp>
    </p:spTree>
    <p:extLst>
      <p:ext uri="{BB962C8B-B14F-4D97-AF65-F5344CB8AC3E}">
        <p14:creationId xmlns:p14="http://schemas.microsoft.com/office/powerpoint/2010/main" val="3815481126"/>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96017C-4055-40B0-8181-052E4BC64316}"/>
              </a:ext>
            </a:extLst>
          </p:cNvPr>
          <p:cNvSpPr>
            <a:spLocks noGrp="1"/>
          </p:cNvSpPr>
          <p:nvPr>
            <p:ph type="title"/>
          </p:nvPr>
        </p:nvSpPr>
        <p:spPr/>
        <p:txBody>
          <a:bodyPr/>
          <a:lstStyle/>
          <a:p>
            <a:r>
              <a:rPr lang="de-DE"/>
              <a:t>Facebook Eigene Videos - Crossposts (nur Ersteller) - Export  | Treckerfahrer dürfen das - 2 of 5</a:t>
            </a:r>
            <a:endParaRPr lang="en-US"/>
          </a:p>
        </p:txBody>
      </p:sp>
      <p:graphicFrame>
        <p:nvGraphicFramePr>
          <p:cNvPr id="5" name="Table Placeholder 4">
            <a:extLst>
              <a:ext uri="{FF2B5EF4-FFF2-40B4-BE49-F238E27FC236}">
                <a16:creationId xmlns:a16="http://schemas.microsoft.com/office/drawing/2014/main" id="{366CB9A3-F0D0-4BFD-B8E6-EC9B487D3A61}"/>
              </a:ext>
            </a:extLst>
          </p:cNvPr>
          <p:cNvGraphicFramePr>
            <a:graphicFrameLocks noGrp="1"/>
          </p:cNvGraphicFramePr>
          <p:nvPr>
            <p:ph type="tbl" sz="quarter" idx="13"/>
            <p:extLst>
              <p:ext uri="{D42A27DB-BD31-4B8C-83A1-F6EECF244321}">
                <p14:modId xmlns:p14="http://schemas.microsoft.com/office/powerpoint/2010/main" val="295850575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633471">
                  <a:extLst>
                    <a:ext uri="{9D8B030D-6E8A-4147-A177-3AD203B41FA5}">
                      <a16:colId xmlns:a16="http://schemas.microsoft.com/office/drawing/2014/main" val="4103717500"/>
                    </a:ext>
                  </a:extLst>
                </a:gridCol>
                <a:gridCol w="493776">
                  <a:extLst>
                    <a:ext uri="{9D8B030D-6E8A-4147-A177-3AD203B41FA5}">
                      <a16:colId xmlns:a16="http://schemas.microsoft.com/office/drawing/2014/main" val="1458216183"/>
                    </a:ext>
                  </a:extLst>
                </a:gridCol>
                <a:gridCol w="411480">
                  <a:extLst>
                    <a:ext uri="{9D8B030D-6E8A-4147-A177-3AD203B41FA5}">
                      <a16:colId xmlns:a16="http://schemas.microsoft.com/office/drawing/2014/main" val="3292184263"/>
                    </a:ext>
                  </a:extLst>
                </a:gridCol>
                <a:gridCol w="411480">
                  <a:extLst>
                    <a:ext uri="{9D8B030D-6E8A-4147-A177-3AD203B41FA5}">
                      <a16:colId xmlns:a16="http://schemas.microsoft.com/office/drawing/2014/main" val="1799394320"/>
                    </a:ext>
                  </a:extLst>
                </a:gridCol>
                <a:gridCol w="246888">
                  <a:extLst>
                    <a:ext uri="{9D8B030D-6E8A-4147-A177-3AD203B41FA5}">
                      <a16:colId xmlns:a16="http://schemas.microsoft.com/office/drawing/2014/main" val="3354773346"/>
                    </a:ext>
                  </a:extLst>
                </a:gridCol>
                <a:gridCol w="658368">
                  <a:extLst>
                    <a:ext uri="{9D8B030D-6E8A-4147-A177-3AD203B41FA5}">
                      <a16:colId xmlns:a16="http://schemas.microsoft.com/office/drawing/2014/main" val="3394563621"/>
                    </a:ext>
                  </a:extLst>
                </a:gridCol>
                <a:gridCol w="576072">
                  <a:extLst>
                    <a:ext uri="{9D8B030D-6E8A-4147-A177-3AD203B41FA5}">
                      <a16:colId xmlns:a16="http://schemas.microsoft.com/office/drawing/2014/main" val="309114461"/>
                    </a:ext>
                  </a:extLst>
                </a:gridCol>
                <a:gridCol w="576072">
                  <a:extLst>
                    <a:ext uri="{9D8B030D-6E8A-4147-A177-3AD203B41FA5}">
                      <a16:colId xmlns:a16="http://schemas.microsoft.com/office/drawing/2014/main" val="3729657764"/>
                    </a:ext>
                  </a:extLst>
                </a:gridCol>
                <a:gridCol w="411480">
                  <a:extLst>
                    <a:ext uri="{9D8B030D-6E8A-4147-A177-3AD203B41FA5}">
                      <a16:colId xmlns:a16="http://schemas.microsoft.com/office/drawing/2014/main" val="1392609658"/>
                    </a:ext>
                  </a:extLst>
                </a:gridCol>
                <a:gridCol w="658368">
                  <a:extLst>
                    <a:ext uri="{9D8B030D-6E8A-4147-A177-3AD203B41FA5}">
                      <a16:colId xmlns:a16="http://schemas.microsoft.com/office/drawing/2014/main" val="2034454011"/>
                    </a:ext>
                  </a:extLst>
                </a:gridCol>
                <a:gridCol w="329184">
                  <a:extLst>
                    <a:ext uri="{9D8B030D-6E8A-4147-A177-3AD203B41FA5}">
                      <a16:colId xmlns:a16="http://schemas.microsoft.com/office/drawing/2014/main" val="3097322404"/>
                    </a:ext>
                  </a:extLst>
                </a:gridCol>
                <a:gridCol w="493776">
                  <a:extLst>
                    <a:ext uri="{9D8B030D-6E8A-4147-A177-3AD203B41FA5}">
                      <a16:colId xmlns:a16="http://schemas.microsoft.com/office/drawing/2014/main" val="3731066871"/>
                    </a:ext>
                  </a:extLst>
                </a:gridCol>
                <a:gridCol w="329184">
                  <a:extLst>
                    <a:ext uri="{9D8B030D-6E8A-4147-A177-3AD203B41FA5}">
                      <a16:colId xmlns:a16="http://schemas.microsoft.com/office/drawing/2014/main" val="402993711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ab 10s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10s bezahlt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ab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Länge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Wiedergabe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Crossposted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Page Owned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Pot. Reichweite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Kommentare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extLst>
                  <a:ext uri="{0D108BD9-81ED-4DB2-BD59-A6C34878D82A}">
                    <a16:rowId xmlns:a16="http://schemas.microsoft.com/office/drawing/2014/main" val="195780678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Treckerfahrer dürfen das - 2018-12-20 10:13:27 </a:t>
                      </a:r>
                      <a:r>
                        <a:rPr kumimoji="0" lang="de-DE" sz="1000" b="0" i="0" u="none" strike="noStrike" kern="1200" cap="none" spc="0" normalizeH="0" baseline="0" noProof="0">
                          <a:ln>
                            <a:noFill/>
                          </a:ln>
                          <a:solidFill>
                            <a:prstClr val="black"/>
                          </a:solidFill>
                          <a:effectLst/>
                          <a:uLnTx/>
                          <a:uFillTx/>
                          <a:latin typeface="+mn-lt"/>
                          <a:ea typeface="+mn-ea"/>
                          <a:cs typeface="+mn-cs"/>
                        </a:rPr>
                        <a:t> 
 Endlich sagt's mal einer! Ihr traut Euch ja doch nicht... 😂 🚜 💨 Danke an Freddy&amp;Jakob</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89147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188665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70045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15267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103353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347419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324</a:t>
                      </a:r>
                    </a:p>
                  </a:txBody>
                  <a:tcPr/>
                </a:tc>
                <a:extLst>
                  <a:ext uri="{0D108BD9-81ED-4DB2-BD59-A6C34878D82A}">
                    <a16:rowId xmlns:a16="http://schemas.microsoft.com/office/drawing/2014/main" val="359786063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Treckerfahrer dürfen das - 2018-01-19 08:00:00 </a:t>
                      </a:r>
                      <a:r>
                        <a:rPr kumimoji="0" lang="de-DE" sz="1000" b="0" i="0" u="none" strike="noStrike" kern="1200" cap="none" spc="0" normalizeH="0" baseline="0" noProof="0">
                          <a:ln>
                            <a:noFill/>
                          </a:ln>
                          <a:solidFill>
                            <a:prstClr val="black"/>
                          </a:solidFill>
                          <a:effectLst/>
                          <a:uLnTx/>
                          <a:uFillTx/>
                          <a:latin typeface="+mn-lt"/>
                          <a:ea typeface="+mn-ea"/>
                          <a:cs typeface="+mn-cs"/>
                        </a:rPr>
                        <a:t> 
 Ein alter Brauch aus Mecklenburg-Vorpommern: zielen, Gas geben und mit schmackes auf die Tonne!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78844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118638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16343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80172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22123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194016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105</a:t>
                      </a:r>
                    </a:p>
                  </a:txBody>
                  <a:tcPr/>
                </a:tc>
                <a:extLst>
                  <a:ext uri="{0D108BD9-81ED-4DB2-BD59-A6C34878D82A}">
                    <a16:rowId xmlns:a16="http://schemas.microsoft.com/office/drawing/2014/main" val="361188560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Treckerfahrer dürfen das - 2018-01-11 08:00:00 </a:t>
                      </a:r>
                      <a:r>
                        <a:rPr kumimoji="0" lang="de-DE" sz="1000" b="0" i="0" u="none" strike="noStrike" kern="1200" cap="none" spc="0" normalizeH="0" baseline="0" noProof="0">
                          <a:ln>
                            <a:noFill/>
                          </a:ln>
                          <a:solidFill>
                            <a:prstClr val="black"/>
                          </a:solidFill>
                          <a:effectLst/>
                          <a:uLnTx/>
                          <a:uFillTx/>
                          <a:latin typeface="+mn-lt"/>
                          <a:ea typeface="+mn-ea"/>
                          <a:cs typeface="+mn-cs"/>
                        </a:rPr>
                        <a:t> 
 Andere Länder andere Sitten, oder... Ohne Worte!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59805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115522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23808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88348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233233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289</a:t>
                      </a:r>
                    </a:p>
                  </a:txBody>
                  <a:tcPr/>
                </a:tc>
                <a:extLst>
                  <a:ext uri="{0D108BD9-81ED-4DB2-BD59-A6C34878D82A}">
                    <a16:rowId xmlns:a16="http://schemas.microsoft.com/office/drawing/2014/main" val="59761598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Treckerfahrer dürfen das - 2018-01-17 09:00:00 </a:t>
                      </a:r>
                      <a:r>
                        <a:rPr kumimoji="0" lang="de-DE" sz="1000" b="0" i="0" u="none" strike="noStrike" kern="1200" cap="none" spc="0" normalizeH="0" baseline="0" noProof="0">
                          <a:ln>
                            <a:noFill/>
                          </a:ln>
                          <a:solidFill>
                            <a:prstClr val="black"/>
                          </a:solidFill>
                          <a:effectLst/>
                          <a:uLnTx/>
                          <a:uFillTx/>
                          <a:latin typeface="+mn-lt"/>
                          <a:ea typeface="+mn-ea"/>
                          <a:cs typeface="+mn-cs"/>
                        </a:rPr>
                        <a:t> 
 Treckerfahrer dürfen das! - Mit Brunhilde auf der Ranch am Mittwoch, 17.01.18, um 21 Uhr im NDR Fernsehen mit Sven Tietzer.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56522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95267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27054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60820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264785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247</a:t>
                      </a:r>
                    </a:p>
                  </a:txBody>
                  <a:tcPr/>
                </a:tc>
                <a:extLst>
                  <a:ext uri="{0D108BD9-81ED-4DB2-BD59-A6C34878D82A}">
                    <a16:rowId xmlns:a16="http://schemas.microsoft.com/office/drawing/2014/main" val="1295667259"/>
                  </a:ext>
                </a:extLst>
              </a:tr>
            </a:tbl>
          </a:graphicData>
        </a:graphic>
      </p:graphicFrame>
      <p:sp>
        <p:nvSpPr>
          <p:cNvPr id="4" name="Text Placeholder 3">
            <a:extLst>
              <a:ext uri="{FF2B5EF4-FFF2-40B4-BE49-F238E27FC236}">
                <a16:creationId xmlns:a16="http://schemas.microsoft.com/office/drawing/2014/main" id="{161285A0-DAA3-4DDB-9E82-4CDFD85E6420}"/>
              </a:ext>
            </a:extLst>
          </p:cNvPr>
          <p:cNvSpPr>
            <a:spLocks noGrp="1"/>
          </p:cNvSpPr>
          <p:nvPr>
            <p:ph type="body" sz="quarter" idx="14"/>
          </p:nvPr>
        </p:nvSpPr>
        <p:spPr/>
        <p:txBody>
          <a:bodyPr/>
          <a:lstStyle/>
          <a:p>
            <a:r>
              <a:rPr lang="en-US"/>
              <a:t>01.01.2018 - 31.01.2019</a:t>
            </a:r>
          </a:p>
        </p:txBody>
      </p:sp>
    </p:spTree>
    <p:extLst>
      <p:ext uri="{BB962C8B-B14F-4D97-AF65-F5344CB8AC3E}">
        <p14:creationId xmlns:p14="http://schemas.microsoft.com/office/powerpoint/2010/main" val="2102022192"/>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A2D590-CAB0-4552-A9CE-572F29902BDF}"/>
              </a:ext>
            </a:extLst>
          </p:cNvPr>
          <p:cNvSpPr>
            <a:spLocks noGrp="1"/>
          </p:cNvSpPr>
          <p:nvPr>
            <p:ph type="title"/>
          </p:nvPr>
        </p:nvSpPr>
        <p:spPr/>
        <p:txBody>
          <a:bodyPr/>
          <a:lstStyle/>
          <a:p>
            <a:r>
              <a:rPr lang="de-DE"/>
              <a:t>Facebook Eigene Videos - Crossposts (nur Ersteller) - Export  | Treckerfahrer dürfen das - 3 of 5</a:t>
            </a:r>
            <a:endParaRPr lang="en-US"/>
          </a:p>
        </p:txBody>
      </p:sp>
      <p:graphicFrame>
        <p:nvGraphicFramePr>
          <p:cNvPr id="5" name="Table Placeholder 4">
            <a:extLst>
              <a:ext uri="{FF2B5EF4-FFF2-40B4-BE49-F238E27FC236}">
                <a16:creationId xmlns:a16="http://schemas.microsoft.com/office/drawing/2014/main" id="{64812478-75C9-4605-B2CA-51E466AC7635}"/>
              </a:ext>
            </a:extLst>
          </p:cNvPr>
          <p:cNvGraphicFramePr>
            <a:graphicFrameLocks noGrp="1"/>
          </p:cNvGraphicFramePr>
          <p:nvPr>
            <p:ph type="tbl" sz="quarter" idx="13"/>
            <p:extLst>
              <p:ext uri="{D42A27DB-BD31-4B8C-83A1-F6EECF244321}">
                <p14:modId xmlns:p14="http://schemas.microsoft.com/office/powerpoint/2010/main" val="182135626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633471">
                  <a:extLst>
                    <a:ext uri="{9D8B030D-6E8A-4147-A177-3AD203B41FA5}">
                      <a16:colId xmlns:a16="http://schemas.microsoft.com/office/drawing/2014/main" val="2084338899"/>
                    </a:ext>
                  </a:extLst>
                </a:gridCol>
                <a:gridCol w="493776">
                  <a:extLst>
                    <a:ext uri="{9D8B030D-6E8A-4147-A177-3AD203B41FA5}">
                      <a16:colId xmlns:a16="http://schemas.microsoft.com/office/drawing/2014/main" val="739073903"/>
                    </a:ext>
                  </a:extLst>
                </a:gridCol>
                <a:gridCol w="411480">
                  <a:extLst>
                    <a:ext uri="{9D8B030D-6E8A-4147-A177-3AD203B41FA5}">
                      <a16:colId xmlns:a16="http://schemas.microsoft.com/office/drawing/2014/main" val="1795087032"/>
                    </a:ext>
                  </a:extLst>
                </a:gridCol>
                <a:gridCol w="411480">
                  <a:extLst>
                    <a:ext uri="{9D8B030D-6E8A-4147-A177-3AD203B41FA5}">
                      <a16:colId xmlns:a16="http://schemas.microsoft.com/office/drawing/2014/main" val="4052603670"/>
                    </a:ext>
                  </a:extLst>
                </a:gridCol>
                <a:gridCol w="246888">
                  <a:extLst>
                    <a:ext uri="{9D8B030D-6E8A-4147-A177-3AD203B41FA5}">
                      <a16:colId xmlns:a16="http://schemas.microsoft.com/office/drawing/2014/main" val="2089230413"/>
                    </a:ext>
                  </a:extLst>
                </a:gridCol>
                <a:gridCol w="658368">
                  <a:extLst>
                    <a:ext uri="{9D8B030D-6E8A-4147-A177-3AD203B41FA5}">
                      <a16:colId xmlns:a16="http://schemas.microsoft.com/office/drawing/2014/main" val="855794081"/>
                    </a:ext>
                  </a:extLst>
                </a:gridCol>
                <a:gridCol w="576072">
                  <a:extLst>
                    <a:ext uri="{9D8B030D-6E8A-4147-A177-3AD203B41FA5}">
                      <a16:colId xmlns:a16="http://schemas.microsoft.com/office/drawing/2014/main" val="2113971984"/>
                    </a:ext>
                  </a:extLst>
                </a:gridCol>
                <a:gridCol w="576072">
                  <a:extLst>
                    <a:ext uri="{9D8B030D-6E8A-4147-A177-3AD203B41FA5}">
                      <a16:colId xmlns:a16="http://schemas.microsoft.com/office/drawing/2014/main" val="3812061545"/>
                    </a:ext>
                  </a:extLst>
                </a:gridCol>
                <a:gridCol w="411480">
                  <a:extLst>
                    <a:ext uri="{9D8B030D-6E8A-4147-A177-3AD203B41FA5}">
                      <a16:colId xmlns:a16="http://schemas.microsoft.com/office/drawing/2014/main" val="2287470918"/>
                    </a:ext>
                  </a:extLst>
                </a:gridCol>
                <a:gridCol w="658368">
                  <a:extLst>
                    <a:ext uri="{9D8B030D-6E8A-4147-A177-3AD203B41FA5}">
                      <a16:colId xmlns:a16="http://schemas.microsoft.com/office/drawing/2014/main" val="235658678"/>
                    </a:ext>
                  </a:extLst>
                </a:gridCol>
                <a:gridCol w="329184">
                  <a:extLst>
                    <a:ext uri="{9D8B030D-6E8A-4147-A177-3AD203B41FA5}">
                      <a16:colId xmlns:a16="http://schemas.microsoft.com/office/drawing/2014/main" val="1598192207"/>
                    </a:ext>
                  </a:extLst>
                </a:gridCol>
                <a:gridCol w="493776">
                  <a:extLst>
                    <a:ext uri="{9D8B030D-6E8A-4147-A177-3AD203B41FA5}">
                      <a16:colId xmlns:a16="http://schemas.microsoft.com/office/drawing/2014/main" val="3640124315"/>
                    </a:ext>
                  </a:extLst>
                </a:gridCol>
                <a:gridCol w="329184">
                  <a:extLst>
                    <a:ext uri="{9D8B030D-6E8A-4147-A177-3AD203B41FA5}">
                      <a16:colId xmlns:a16="http://schemas.microsoft.com/office/drawing/2014/main" val="342439621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ab 10s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10s bezahlt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ab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Länge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Wiedergabe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Crossposted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Page Owned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Pot. Reichweite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Kommentare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extLst>
                  <a:ext uri="{0D108BD9-81ED-4DB2-BD59-A6C34878D82A}">
                    <a16:rowId xmlns:a16="http://schemas.microsoft.com/office/drawing/2014/main" val="225252583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Treckerfahrer dürfen das - 2018-12-14 09:49:02 </a:t>
                      </a:r>
                      <a:r>
                        <a:rPr kumimoji="0" lang="de-DE" sz="1000" b="0" i="0" u="none" strike="noStrike" kern="1200" cap="none" spc="0" normalizeH="0" baseline="0" noProof="0">
                          <a:ln>
                            <a:noFill/>
                          </a:ln>
                          <a:solidFill>
                            <a:prstClr val="black"/>
                          </a:solidFill>
                          <a:effectLst/>
                          <a:uLnTx/>
                          <a:uFillTx/>
                          <a:latin typeface="+mn-lt"/>
                          <a:ea typeface="+mn-ea"/>
                          <a:cs typeface="+mn-cs"/>
                        </a:rPr>
                        <a:t> 
 „Treckerfahren ist Arbeit, nichts anderes“ – und andere Dinge – die Treckerfahrer nie sagen würden. 😂 Jetzt drei Wochen immer freitags: Freddy&amp;Jakob haben das für uns zusammengetragen. 🚜💨 Wer keine Folge verpassen will, sollte uns abonnieren. Habt Ihr weitere Vorschläge, was ein Treckerfahrer nie sagen würde? Dann rein damit unten in die Kommentare!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53643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110127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69973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33562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209776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423</a:t>
                      </a:r>
                    </a:p>
                  </a:txBody>
                  <a:tcPr/>
                </a:tc>
                <a:extLst>
                  <a:ext uri="{0D108BD9-81ED-4DB2-BD59-A6C34878D82A}">
                    <a16:rowId xmlns:a16="http://schemas.microsoft.com/office/drawing/2014/main" val="364301795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Treckerfahrer dürfen das - 2019-01-24 16:49:17 </a:t>
                      </a:r>
                      <a:r>
                        <a:rPr kumimoji="0" lang="de-DE" sz="1000" b="0" i="0" u="none" strike="noStrike" kern="1200" cap="none" spc="0" normalizeH="0" baseline="0" noProof="0">
                          <a:ln>
                            <a:noFill/>
                          </a:ln>
                          <a:solidFill>
                            <a:prstClr val="black"/>
                          </a:solidFill>
                          <a:effectLst/>
                          <a:uLnTx/>
                          <a:uFillTx/>
                          <a:latin typeface="+mn-lt"/>
                          <a:ea typeface="+mn-ea"/>
                          <a:cs typeface="+mn-cs"/>
                        </a:rPr>
                        <a:t> 
 Sexy - and we know it! 🤣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44994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74473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29385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38061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194497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444</a:t>
                      </a:r>
                    </a:p>
                  </a:txBody>
                  <a:tcPr/>
                </a:tc>
                <a:extLst>
                  <a:ext uri="{0D108BD9-81ED-4DB2-BD59-A6C34878D82A}">
                    <a16:rowId xmlns:a16="http://schemas.microsoft.com/office/drawing/2014/main" val="4027091832"/>
                  </a:ext>
                </a:extLst>
              </a:tr>
            </a:tbl>
          </a:graphicData>
        </a:graphic>
      </p:graphicFrame>
      <p:sp>
        <p:nvSpPr>
          <p:cNvPr id="4" name="Text Placeholder 3">
            <a:extLst>
              <a:ext uri="{FF2B5EF4-FFF2-40B4-BE49-F238E27FC236}">
                <a16:creationId xmlns:a16="http://schemas.microsoft.com/office/drawing/2014/main" id="{7B53D007-8232-4F47-B7A8-0892380589FB}"/>
              </a:ext>
            </a:extLst>
          </p:cNvPr>
          <p:cNvSpPr>
            <a:spLocks noGrp="1"/>
          </p:cNvSpPr>
          <p:nvPr>
            <p:ph type="body" sz="quarter" idx="14"/>
          </p:nvPr>
        </p:nvSpPr>
        <p:spPr/>
        <p:txBody>
          <a:bodyPr/>
          <a:lstStyle/>
          <a:p>
            <a:r>
              <a:rPr lang="en-US"/>
              <a:t>01.01.2018 - 31.01.2019</a:t>
            </a:r>
          </a:p>
        </p:txBody>
      </p:sp>
    </p:spTree>
    <p:extLst>
      <p:ext uri="{BB962C8B-B14F-4D97-AF65-F5344CB8AC3E}">
        <p14:creationId xmlns:p14="http://schemas.microsoft.com/office/powerpoint/2010/main" val="1843672202"/>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AF563C-5458-4D3E-8921-74B59109DE69}"/>
              </a:ext>
            </a:extLst>
          </p:cNvPr>
          <p:cNvSpPr>
            <a:spLocks noGrp="1"/>
          </p:cNvSpPr>
          <p:nvPr>
            <p:ph type="title"/>
          </p:nvPr>
        </p:nvSpPr>
        <p:spPr/>
        <p:txBody>
          <a:bodyPr/>
          <a:lstStyle/>
          <a:p>
            <a:r>
              <a:rPr lang="de-DE"/>
              <a:t>Facebook Eigene Videos - Crossposts (nur Ersteller) - Export  | Treckerfahrer dürfen das - 4 of 5</a:t>
            </a:r>
            <a:endParaRPr lang="en-US"/>
          </a:p>
        </p:txBody>
      </p:sp>
      <p:graphicFrame>
        <p:nvGraphicFramePr>
          <p:cNvPr id="5" name="Table Placeholder 4">
            <a:extLst>
              <a:ext uri="{FF2B5EF4-FFF2-40B4-BE49-F238E27FC236}">
                <a16:creationId xmlns:a16="http://schemas.microsoft.com/office/drawing/2014/main" id="{31B9FE10-9573-4C2E-BD2A-67FF7C45CAF2}"/>
              </a:ext>
            </a:extLst>
          </p:cNvPr>
          <p:cNvGraphicFramePr>
            <a:graphicFrameLocks noGrp="1"/>
          </p:cNvGraphicFramePr>
          <p:nvPr>
            <p:ph type="tbl" sz="quarter" idx="13"/>
            <p:extLst>
              <p:ext uri="{D42A27DB-BD31-4B8C-83A1-F6EECF244321}">
                <p14:modId xmlns:p14="http://schemas.microsoft.com/office/powerpoint/2010/main" val="5233020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633471">
                  <a:extLst>
                    <a:ext uri="{9D8B030D-6E8A-4147-A177-3AD203B41FA5}">
                      <a16:colId xmlns:a16="http://schemas.microsoft.com/office/drawing/2014/main" val="3922220894"/>
                    </a:ext>
                  </a:extLst>
                </a:gridCol>
                <a:gridCol w="493776">
                  <a:extLst>
                    <a:ext uri="{9D8B030D-6E8A-4147-A177-3AD203B41FA5}">
                      <a16:colId xmlns:a16="http://schemas.microsoft.com/office/drawing/2014/main" val="785506977"/>
                    </a:ext>
                  </a:extLst>
                </a:gridCol>
                <a:gridCol w="411480">
                  <a:extLst>
                    <a:ext uri="{9D8B030D-6E8A-4147-A177-3AD203B41FA5}">
                      <a16:colId xmlns:a16="http://schemas.microsoft.com/office/drawing/2014/main" val="1147196915"/>
                    </a:ext>
                  </a:extLst>
                </a:gridCol>
                <a:gridCol w="411480">
                  <a:extLst>
                    <a:ext uri="{9D8B030D-6E8A-4147-A177-3AD203B41FA5}">
                      <a16:colId xmlns:a16="http://schemas.microsoft.com/office/drawing/2014/main" val="298360771"/>
                    </a:ext>
                  </a:extLst>
                </a:gridCol>
                <a:gridCol w="246888">
                  <a:extLst>
                    <a:ext uri="{9D8B030D-6E8A-4147-A177-3AD203B41FA5}">
                      <a16:colId xmlns:a16="http://schemas.microsoft.com/office/drawing/2014/main" val="1059211"/>
                    </a:ext>
                  </a:extLst>
                </a:gridCol>
                <a:gridCol w="658368">
                  <a:extLst>
                    <a:ext uri="{9D8B030D-6E8A-4147-A177-3AD203B41FA5}">
                      <a16:colId xmlns:a16="http://schemas.microsoft.com/office/drawing/2014/main" val="2004036208"/>
                    </a:ext>
                  </a:extLst>
                </a:gridCol>
                <a:gridCol w="576072">
                  <a:extLst>
                    <a:ext uri="{9D8B030D-6E8A-4147-A177-3AD203B41FA5}">
                      <a16:colId xmlns:a16="http://schemas.microsoft.com/office/drawing/2014/main" val="2024897378"/>
                    </a:ext>
                  </a:extLst>
                </a:gridCol>
                <a:gridCol w="576072">
                  <a:extLst>
                    <a:ext uri="{9D8B030D-6E8A-4147-A177-3AD203B41FA5}">
                      <a16:colId xmlns:a16="http://schemas.microsoft.com/office/drawing/2014/main" val="1327176006"/>
                    </a:ext>
                  </a:extLst>
                </a:gridCol>
                <a:gridCol w="411480">
                  <a:extLst>
                    <a:ext uri="{9D8B030D-6E8A-4147-A177-3AD203B41FA5}">
                      <a16:colId xmlns:a16="http://schemas.microsoft.com/office/drawing/2014/main" val="1914045518"/>
                    </a:ext>
                  </a:extLst>
                </a:gridCol>
                <a:gridCol w="658368">
                  <a:extLst>
                    <a:ext uri="{9D8B030D-6E8A-4147-A177-3AD203B41FA5}">
                      <a16:colId xmlns:a16="http://schemas.microsoft.com/office/drawing/2014/main" val="3613665816"/>
                    </a:ext>
                  </a:extLst>
                </a:gridCol>
                <a:gridCol w="329184">
                  <a:extLst>
                    <a:ext uri="{9D8B030D-6E8A-4147-A177-3AD203B41FA5}">
                      <a16:colId xmlns:a16="http://schemas.microsoft.com/office/drawing/2014/main" val="2478517833"/>
                    </a:ext>
                  </a:extLst>
                </a:gridCol>
                <a:gridCol w="493776">
                  <a:extLst>
                    <a:ext uri="{9D8B030D-6E8A-4147-A177-3AD203B41FA5}">
                      <a16:colId xmlns:a16="http://schemas.microsoft.com/office/drawing/2014/main" val="18108479"/>
                    </a:ext>
                  </a:extLst>
                </a:gridCol>
                <a:gridCol w="329184">
                  <a:extLst>
                    <a:ext uri="{9D8B030D-6E8A-4147-A177-3AD203B41FA5}">
                      <a16:colId xmlns:a16="http://schemas.microsoft.com/office/drawing/2014/main" val="139741494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ab 10s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10s bezahlt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ab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Länge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Wiedergabe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Crossposted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Page Owned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Pot. Reichweite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Kommentare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extLst>
                  <a:ext uri="{0D108BD9-81ED-4DB2-BD59-A6C34878D82A}">
                    <a16:rowId xmlns:a16="http://schemas.microsoft.com/office/drawing/2014/main" val="22367457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Treckerfahrer dürfen das - 2018-01-09 15:00:01 </a:t>
                      </a:r>
                      <a:r>
                        <a:rPr kumimoji="0" lang="de-DE" sz="1000" b="0" i="0" u="none" strike="noStrike" kern="1200" cap="none" spc="0" normalizeH="0" baseline="0" noProof="0">
                          <a:ln>
                            <a:noFill/>
                          </a:ln>
                          <a:solidFill>
                            <a:prstClr val="black"/>
                          </a:solidFill>
                          <a:effectLst/>
                          <a:uLnTx/>
                          <a:uFillTx/>
                          <a:latin typeface="+mn-lt"/>
                          <a:ea typeface="+mn-ea"/>
                          <a:cs typeface="+mn-cs"/>
                        </a:rPr>
                        <a:t> 
 Und weiter geht's mit "Treckerfahrer dürfen das!" - Ein Highlight in der Sendung: Fußball der anderen Art. Nachmachen unbedingt erlaubt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15803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37183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10408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10335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16440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92430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276</a:t>
                      </a:r>
                    </a:p>
                  </a:txBody>
                  <a:tcPr/>
                </a:tc>
                <a:extLst>
                  <a:ext uri="{0D108BD9-81ED-4DB2-BD59-A6C34878D82A}">
                    <a16:rowId xmlns:a16="http://schemas.microsoft.com/office/drawing/2014/main" val="11070547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Treckerfahrer dürfen das - 2018-10-10 12:22:14 </a:t>
                      </a:r>
                      <a:r>
                        <a:rPr kumimoji="0" lang="de-DE" sz="1000" b="0" i="0" u="none" strike="noStrike" kern="1200" cap="none" spc="0" normalizeH="0" baseline="0" noProof="0">
                          <a:ln>
                            <a:noFill/>
                          </a:ln>
                          <a:solidFill>
                            <a:prstClr val="black"/>
                          </a:solidFill>
                          <a:effectLst/>
                          <a:uLnTx/>
                          <a:uFillTx/>
                          <a:latin typeface="+mn-lt"/>
                          <a:ea typeface="+mn-ea"/>
                          <a:cs typeface="+mn-cs"/>
                        </a:rPr>
                        <a:t> 
 Sven Tietzer und Brunhilde sind wieder unterwegs: heute abend - 21 Uhr im NDR Fernsehen! 🚜 🚣‍♂️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13247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31939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23148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65657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a:t>
                      </a:r>
                    </a:p>
                  </a:txBody>
                  <a:tcPr/>
                </a:tc>
                <a:extLst>
                  <a:ext uri="{0D108BD9-81ED-4DB2-BD59-A6C34878D82A}">
                    <a16:rowId xmlns:a16="http://schemas.microsoft.com/office/drawing/2014/main" val="424203019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Treckerfahrer dürfen das - 2018-09-26 08:30:01 </a:t>
                      </a:r>
                      <a:r>
                        <a:rPr kumimoji="0" lang="de-DE" sz="1000" b="0" i="0" u="none" strike="noStrike" kern="1200" cap="none" spc="0" normalizeH="0" baseline="0" noProof="0">
                          <a:ln>
                            <a:noFill/>
                          </a:ln>
                          <a:solidFill>
                            <a:prstClr val="black"/>
                          </a:solidFill>
                          <a:effectLst/>
                          <a:uLnTx/>
                          <a:uFillTx/>
                          <a:latin typeface="+mn-lt"/>
                          <a:ea typeface="+mn-ea"/>
                          <a:cs typeface="+mn-cs"/>
                        </a:rPr>
                        <a:t> 
 Sven Tietzer beim Probetraining des HSV? Heute erfahrt Ihr die Auflösung um 21 Uhr im NDR Fernsehen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10753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23439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extLst>
                  <a:ext uri="{0D108BD9-81ED-4DB2-BD59-A6C34878D82A}">
                    <a16:rowId xmlns:a16="http://schemas.microsoft.com/office/drawing/2014/main" val="40159175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Treckerfahrer dürfen das - 2018-10-29 16:51:01 </a:t>
                      </a:r>
                      <a:r>
                        <a:rPr kumimoji="0" lang="de-DE" sz="1000" b="0" i="0" u="none" strike="noStrike" kern="1200" cap="none" spc="0" normalizeH="0" baseline="0" noProof="0">
                          <a:ln>
                            <a:noFill/>
                          </a:ln>
                          <a:solidFill>
                            <a:prstClr val="black"/>
                          </a:solidFill>
                          <a:effectLst/>
                          <a:uLnTx/>
                          <a:uFillTx/>
                          <a:latin typeface="+mn-lt"/>
                          <a:ea typeface="+mn-ea"/>
                          <a:cs typeface="+mn-cs"/>
                        </a:rPr>
                        <a:t> 
 Wer schlägt den Tietzer? Die Auflösung erfahrt Ihr am Mittwoch um 16:35 Uhr im NDR Fernsehen. Was für eine Gaudi...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14371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23296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a:t>
                      </a:r>
                    </a:p>
                  </a:txBody>
                  <a:tcPr/>
                </a:tc>
                <a:extLst>
                  <a:ext uri="{0D108BD9-81ED-4DB2-BD59-A6C34878D82A}">
                    <a16:rowId xmlns:a16="http://schemas.microsoft.com/office/drawing/2014/main" val="2004856407"/>
                  </a:ext>
                </a:extLst>
              </a:tr>
            </a:tbl>
          </a:graphicData>
        </a:graphic>
      </p:graphicFrame>
      <p:sp>
        <p:nvSpPr>
          <p:cNvPr id="4" name="Text Placeholder 3">
            <a:extLst>
              <a:ext uri="{FF2B5EF4-FFF2-40B4-BE49-F238E27FC236}">
                <a16:creationId xmlns:a16="http://schemas.microsoft.com/office/drawing/2014/main" id="{15365084-E039-4A7B-A523-356972BA8A81}"/>
              </a:ext>
            </a:extLst>
          </p:cNvPr>
          <p:cNvSpPr>
            <a:spLocks noGrp="1"/>
          </p:cNvSpPr>
          <p:nvPr>
            <p:ph type="body" sz="quarter" idx="14"/>
          </p:nvPr>
        </p:nvSpPr>
        <p:spPr/>
        <p:txBody>
          <a:bodyPr/>
          <a:lstStyle/>
          <a:p>
            <a:r>
              <a:rPr lang="en-US"/>
              <a:t>01.01.2018 - 31.01.2019</a:t>
            </a:r>
          </a:p>
        </p:txBody>
      </p:sp>
    </p:spTree>
    <p:extLst>
      <p:ext uri="{BB962C8B-B14F-4D97-AF65-F5344CB8AC3E}">
        <p14:creationId xmlns:p14="http://schemas.microsoft.com/office/powerpoint/2010/main" val="3181537180"/>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B775D2-D666-4A8B-B2EC-D89DCAD0F9FF}"/>
              </a:ext>
            </a:extLst>
          </p:cNvPr>
          <p:cNvSpPr>
            <a:spLocks noGrp="1"/>
          </p:cNvSpPr>
          <p:nvPr>
            <p:ph type="title"/>
          </p:nvPr>
        </p:nvSpPr>
        <p:spPr/>
        <p:txBody>
          <a:bodyPr/>
          <a:lstStyle/>
          <a:p>
            <a:r>
              <a:rPr lang="de-DE"/>
              <a:t>Facebook Eigene Videos - Crossposts (nur Ersteller) - Export  | Treckerfahrer dürfen das - 5 of 5</a:t>
            </a:r>
            <a:endParaRPr lang="en-US"/>
          </a:p>
        </p:txBody>
      </p:sp>
      <p:graphicFrame>
        <p:nvGraphicFramePr>
          <p:cNvPr id="5" name="Table Placeholder 4">
            <a:extLst>
              <a:ext uri="{FF2B5EF4-FFF2-40B4-BE49-F238E27FC236}">
                <a16:creationId xmlns:a16="http://schemas.microsoft.com/office/drawing/2014/main" id="{7BDAFC9E-1EF8-4615-94F2-CBA0D9F3F42B}"/>
              </a:ext>
            </a:extLst>
          </p:cNvPr>
          <p:cNvGraphicFramePr>
            <a:graphicFrameLocks noGrp="1"/>
          </p:cNvGraphicFramePr>
          <p:nvPr>
            <p:ph type="tbl" sz="quarter" idx="13"/>
            <p:extLst>
              <p:ext uri="{D42A27DB-BD31-4B8C-83A1-F6EECF244321}">
                <p14:modId xmlns:p14="http://schemas.microsoft.com/office/powerpoint/2010/main" val="103540119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633471">
                  <a:extLst>
                    <a:ext uri="{9D8B030D-6E8A-4147-A177-3AD203B41FA5}">
                      <a16:colId xmlns:a16="http://schemas.microsoft.com/office/drawing/2014/main" val="236843876"/>
                    </a:ext>
                  </a:extLst>
                </a:gridCol>
                <a:gridCol w="493776">
                  <a:extLst>
                    <a:ext uri="{9D8B030D-6E8A-4147-A177-3AD203B41FA5}">
                      <a16:colId xmlns:a16="http://schemas.microsoft.com/office/drawing/2014/main" val="2503415306"/>
                    </a:ext>
                  </a:extLst>
                </a:gridCol>
                <a:gridCol w="411480">
                  <a:extLst>
                    <a:ext uri="{9D8B030D-6E8A-4147-A177-3AD203B41FA5}">
                      <a16:colId xmlns:a16="http://schemas.microsoft.com/office/drawing/2014/main" val="3455811979"/>
                    </a:ext>
                  </a:extLst>
                </a:gridCol>
                <a:gridCol w="411480">
                  <a:extLst>
                    <a:ext uri="{9D8B030D-6E8A-4147-A177-3AD203B41FA5}">
                      <a16:colId xmlns:a16="http://schemas.microsoft.com/office/drawing/2014/main" val="870937154"/>
                    </a:ext>
                  </a:extLst>
                </a:gridCol>
                <a:gridCol w="246888">
                  <a:extLst>
                    <a:ext uri="{9D8B030D-6E8A-4147-A177-3AD203B41FA5}">
                      <a16:colId xmlns:a16="http://schemas.microsoft.com/office/drawing/2014/main" val="1427755346"/>
                    </a:ext>
                  </a:extLst>
                </a:gridCol>
                <a:gridCol w="658368">
                  <a:extLst>
                    <a:ext uri="{9D8B030D-6E8A-4147-A177-3AD203B41FA5}">
                      <a16:colId xmlns:a16="http://schemas.microsoft.com/office/drawing/2014/main" val="1711748084"/>
                    </a:ext>
                  </a:extLst>
                </a:gridCol>
                <a:gridCol w="576072">
                  <a:extLst>
                    <a:ext uri="{9D8B030D-6E8A-4147-A177-3AD203B41FA5}">
                      <a16:colId xmlns:a16="http://schemas.microsoft.com/office/drawing/2014/main" val="1902257366"/>
                    </a:ext>
                  </a:extLst>
                </a:gridCol>
                <a:gridCol w="576072">
                  <a:extLst>
                    <a:ext uri="{9D8B030D-6E8A-4147-A177-3AD203B41FA5}">
                      <a16:colId xmlns:a16="http://schemas.microsoft.com/office/drawing/2014/main" val="3017163500"/>
                    </a:ext>
                  </a:extLst>
                </a:gridCol>
                <a:gridCol w="411480">
                  <a:extLst>
                    <a:ext uri="{9D8B030D-6E8A-4147-A177-3AD203B41FA5}">
                      <a16:colId xmlns:a16="http://schemas.microsoft.com/office/drawing/2014/main" val="2705797364"/>
                    </a:ext>
                  </a:extLst>
                </a:gridCol>
                <a:gridCol w="658368">
                  <a:extLst>
                    <a:ext uri="{9D8B030D-6E8A-4147-A177-3AD203B41FA5}">
                      <a16:colId xmlns:a16="http://schemas.microsoft.com/office/drawing/2014/main" val="769284059"/>
                    </a:ext>
                  </a:extLst>
                </a:gridCol>
                <a:gridCol w="329184">
                  <a:extLst>
                    <a:ext uri="{9D8B030D-6E8A-4147-A177-3AD203B41FA5}">
                      <a16:colId xmlns:a16="http://schemas.microsoft.com/office/drawing/2014/main" val="1894054450"/>
                    </a:ext>
                  </a:extLst>
                </a:gridCol>
                <a:gridCol w="493776">
                  <a:extLst>
                    <a:ext uri="{9D8B030D-6E8A-4147-A177-3AD203B41FA5}">
                      <a16:colId xmlns:a16="http://schemas.microsoft.com/office/drawing/2014/main" val="4227114405"/>
                    </a:ext>
                  </a:extLst>
                </a:gridCol>
                <a:gridCol w="329184">
                  <a:extLst>
                    <a:ext uri="{9D8B030D-6E8A-4147-A177-3AD203B41FA5}">
                      <a16:colId xmlns:a16="http://schemas.microsoft.com/office/drawing/2014/main" val="205419837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ab 10s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10s bezahlt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ab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Länge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Wiedergabe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Crossposted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Page Owned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Pot. Reichweite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Kommentare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extLst>
                  <a:ext uri="{0D108BD9-81ED-4DB2-BD59-A6C34878D82A}">
                    <a16:rowId xmlns:a16="http://schemas.microsoft.com/office/drawing/2014/main" val="340880461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Treckerfahrer dürfen das - 2018-09-23 17:00:02 </a:t>
                      </a:r>
                      <a:r>
                        <a:rPr kumimoji="0" lang="de-DE" sz="1000" b="0" i="0" u="none" strike="noStrike" kern="1200" cap="none" spc="0" normalizeH="0" baseline="0" noProof="0">
                          <a:ln>
                            <a:noFill/>
                          </a:ln>
                          <a:solidFill>
                            <a:prstClr val="black"/>
                          </a:solidFill>
                          <a:effectLst/>
                          <a:uLnTx/>
                          <a:uFillTx/>
                          <a:latin typeface="+mn-lt"/>
                          <a:ea typeface="+mn-ea"/>
                          <a:cs typeface="+mn-cs"/>
                        </a:rPr>
                        <a:t> 
 Wer darf denn da am Steuer von Brunhilde sitzen...? Kennt Ihr ihn? 😲 📺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10464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28808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a:t>
                      </a:r>
                    </a:p>
                  </a:txBody>
                  <a:tcPr/>
                </a:tc>
                <a:extLst>
                  <a:ext uri="{0D108BD9-81ED-4DB2-BD59-A6C34878D82A}">
                    <a16:rowId xmlns:a16="http://schemas.microsoft.com/office/drawing/2014/main" val="3490608948"/>
                  </a:ext>
                </a:extLst>
              </a:tr>
            </a:tbl>
          </a:graphicData>
        </a:graphic>
      </p:graphicFrame>
      <p:sp>
        <p:nvSpPr>
          <p:cNvPr id="4" name="Text Placeholder 3">
            <a:extLst>
              <a:ext uri="{FF2B5EF4-FFF2-40B4-BE49-F238E27FC236}">
                <a16:creationId xmlns:a16="http://schemas.microsoft.com/office/drawing/2014/main" id="{42067861-44D8-4F24-A16B-CD2320D2E2F7}"/>
              </a:ext>
            </a:extLst>
          </p:cNvPr>
          <p:cNvSpPr>
            <a:spLocks noGrp="1"/>
          </p:cNvSpPr>
          <p:nvPr>
            <p:ph type="body" sz="quarter" idx="14"/>
          </p:nvPr>
        </p:nvSpPr>
        <p:spPr/>
        <p:txBody>
          <a:bodyPr/>
          <a:lstStyle/>
          <a:p>
            <a:r>
              <a:rPr lang="en-US"/>
              <a:t>01.01.2018 - 31.01.2019</a:t>
            </a:r>
          </a:p>
        </p:txBody>
      </p:sp>
    </p:spTree>
    <p:extLst>
      <p:ext uri="{BB962C8B-B14F-4D97-AF65-F5344CB8AC3E}">
        <p14:creationId xmlns:p14="http://schemas.microsoft.com/office/powerpoint/2010/main" val="3402831076"/>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2</TotalTime>
  <Words>3853</Words>
  <Application>Microsoft Office PowerPoint</Application>
  <PresentationFormat>On-screen Show (4:3)</PresentationFormat>
  <Paragraphs>1804</Paragraphs>
  <Slides>49</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49</vt:i4>
      </vt:variant>
    </vt:vector>
  </HeadingPairs>
  <TitlesOfParts>
    <vt:vector size="52" baseType="lpstr">
      <vt:lpstr>Arial</vt:lpstr>
      <vt:lpstr>Calibri</vt:lpstr>
      <vt:lpstr>quintly_template</vt:lpstr>
      <vt:lpstr>MeFo - Facebook - Social Media - Evaluation</vt:lpstr>
      <vt:lpstr>Facebook Profil - Potenz.Reichw.,Aktive Nutzer,I-Rate,Fans | Treckerfahrer dürfen das</vt:lpstr>
      <vt:lpstr>Facebook Anzahl Post, Reaktionen (Kommentare, Shares, Likes) - FB Insights | Treckerfahrer dürfen das</vt:lpstr>
      <vt:lpstr>Facebook Profil - Fans | Treckerfahrer dürfen das</vt:lpstr>
      <vt:lpstr>Facebook Profil - Potenzielle Reichweite | Treckerfahrer dürfen das</vt:lpstr>
      <vt:lpstr>Facebook Profil - Aktive Nutzer | Treckerfahrer dürfen das</vt:lpstr>
      <vt:lpstr>Facebook Profil - Video-Starts ab 10 Sek. | Treckerfahrer dürfen das</vt:lpstr>
      <vt:lpstr>Facebook Profil - Durchschnitt Potenzi. Reichweite pro Tag | Treckerfahrer dürfen das</vt:lpstr>
      <vt:lpstr>Facebook Distributionstyp - FB Insights | Treckerfahrer dürfen das</vt:lpstr>
      <vt:lpstr>Facebook Distributionstyp - Tabelle - FB Insights | Treckerfahrer dürfen das</vt:lpstr>
      <vt:lpstr>Facebook Eigene Posts - Shares - Export | Treckerfahrer dürfen das</vt:lpstr>
      <vt:lpstr>Facebook Eigene Posts - Kommentare - Export | Treckerfahrer dürfen das</vt:lpstr>
      <vt:lpstr>Facebook Eigene Posts - Links - Export | Treckerfahrer dürfen das - 1 of 2</vt:lpstr>
      <vt:lpstr>Facebook Eigene Posts - Links - Export | Treckerfahrer dürfen das - 2 of 2</vt:lpstr>
      <vt:lpstr>Facebook Eigene Posts - Videostartrate - Export | Treckerfahrer dürfen das</vt:lpstr>
      <vt:lpstr>Facebook Eigene Posts - Videostartrate - Flop - Export | Treckerfahrer dürfen das</vt:lpstr>
      <vt:lpstr>Facebook Eigene Posts - Potenzielle Reichweite - Export | Treckerfahrer dürfen das - 1 of 6</vt:lpstr>
      <vt:lpstr>Facebook Eigene Posts - Potenzielle Reichweite - Export | Treckerfahrer dürfen das - 2 of 6</vt:lpstr>
      <vt:lpstr>Facebook Eigene Posts - Potenzielle Reichweite - Export | Treckerfahrer dürfen das - 3 of 6</vt:lpstr>
      <vt:lpstr>Facebook Eigene Posts - Potenzielle Reichweite - Export | Treckerfahrer dürfen das - 4 of 6</vt:lpstr>
      <vt:lpstr>Facebook Eigene Posts - Potenzielle Reichweite - Export | Treckerfahrer dürfen das - 5 of 6</vt:lpstr>
      <vt:lpstr>Facebook Eigene Posts - Potenzielle Reichweite - Export | Treckerfahrer dürfen das - 6 of 6</vt:lpstr>
      <vt:lpstr>Facebook Eigene Posts - Aktive Nutzer - Export | Treckerfahrer dürfen das</vt:lpstr>
      <vt:lpstr>Facebook Eigene Posts - I-Rate Aktive Nutzer - Export | Treckerfahrer dürfen das</vt:lpstr>
      <vt:lpstr>Facebook Eigene Posts - I-Rate Aktive Nutzer-Flop - Export | Treckerfahrer dürfen das - 1 of 2</vt:lpstr>
      <vt:lpstr>Facebook Eigene Posts - I-Rate Aktive Nutzer-Flop - Export | Treckerfahrer dürfen das - 2 of 2</vt:lpstr>
      <vt:lpstr>Facebook Eigene Post - Summe Interaktionen - Export | Treckerfahrer dürfen das</vt:lpstr>
      <vt:lpstr>Facebook Eigene Posts - Reaktionen - Export | Treckerfahrer dürfen das - 1 of 10</vt:lpstr>
      <vt:lpstr>Facebook Eigene Posts - Reaktionen - Export | Treckerfahrer dürfen das - 2 of 10</vt:lpstr>
      <vt:lpstr>Facebook Eigene Posts - Reaktionen - Export | Treckerfahrer dürfen das - 3 of 10</vt:lpstr>
      <vt:lpstr>Facebook Eigene Posts - Reaktionen - Export | Treckerfahrer dürfen das - 4 of 10</vt:lpstr>
      <vt:lpstr>Facebook Eigene Posts - Reaktionen - Export | Treckerfahrer dürfen das - 5 of 10</vt:lpstr>
      <vt:lpstr>Facebook Eigene Posts - Reaktionen - Export | Treckerfahrer dürfen das - 6 of 10</vt:lpstr>
      <vt:lpstr>Facebook Eigene Posts - Reaktionen - Export | Treckerfahrer dürfen das - 7 of 10</vt:lpstr>
      <vt:lpstr>Facebook Eigene Posts - Reaktionen - Export | Treckerfahrer dürfen das - 8 of 10</vt:lpstr>
      <vt:lpstr>Facebook Eigene Posts - Reaktionen - Export | Treckerfahrer dürfen das - 9 of 10</vt:lpstr>
      <vt:lpstr>Facebook Eigene Posts - Reaktionen - Export | Treckerfahrer dürfen das - 10 of 10</vt:lpstr>
      <vt:lpstr>Eigene Posts - Videostarts - Profil-bezogene Nutzung | Treckerfahrer dürfen das</vt:lpstr>
      <vt:lpstr>Facebook Eigene Videos - Crossposts (ohne Ersteller) - Export | Treckerfahrer dürfen das - 1 of 6</vt:lpstr>
      <vt:lpstr>Facebook Eigene Videos - Crossposts (ohne Ersteller) - Export | Treckerfahrer dürfen das - 2 of 6</vt:lpstr>
      <vt:lpstr>Facebook Eigene Videos - Crossposts (ohne Ersteller) - Export | Treckerfahrer dürfen das - 3 of 6</vt:lpstr>
      <vt:lpstr>Facebook Eigene Videos - Crossposts (ohne Ersteller) - Export | Treckerfahrer dürfen das - 4 of 6</vt:lpstr>
      <vt:lpstr>Facebook Eigene Videos - Crossposts (ohne Ersteller) - Export | Treckerfahrer dürfen das - 5 of 6</vt:lpstr>
      <vt:lpstr>Facebook Eigene Videos - Crossposts (ohne Ersteller) - Export | Treckerfahrer dürfen das - 6 of 6</vt:lpstr>
      <vt:lpstr>Facebook Eigene Videos - Crossposts (nur Ersteller) - Export  | Treckerfahrer dürfen das - 1 of 5</vt:lpstr>
      <vt:lpstr>Facebook Eigene Videos - Crossposts (nur Ersteller) - Export  | Treckerfahrer dürfen das - 2 of 5</vt:lpstr>
      <vt:lpstr>Facebook Eigene Videos - Crossposts (nur Ersteller) - Export  | Treckerfahrer dürfen das - 3 of 5</vt:lpstr>
      <vt:lpstr>Facebook Eigene Videos - Crossposts (nur Ersteller) - Export  | Treckerfahrer dürfen das - 4 of 5</vt:lpstr>
      <vt:lpstr>Facebook Eigene Videos - Crossposts (nur Ersteller) - Export  | Treckerfahrer dürfen das - 5 of 5</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MeFo - Facebook - Social Media - Evaluation</dc:title>
  <dc:creator>Frederik Peiniger</dc:creator>
  <cp:lastModifiedBy>Frederik Peiniger</cp:lastModifiedBy>
  <cp:revision>1</cp:revision>
  <dcterms:created xsi:type="dcterms:W3CDTF">2019-02-13T11:05:19Z</dcterms:created>
  <dcterms:modified xsi:type="dcterms:W3CDTF">2019-02-13T11:07:29Z</dcterms:modified>
</cp:coreProperties>
</file>