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6902A-C25D-49AF-AC6B-EF3995919AFA}"/>
              </a:ext>
            </a:extLst>
          </p:cNvPr>
          <p:cNvSpPr>
            <a:spLocks noGrp="1"/>
          </p:cNvSpPr>
          <p:nvPr>
            <p:ph type="title"/>
          </p:nvPr>
        </p:nvSpPr>
        <p:spPr/>
        <p:txBody>
          <a:bodyPr/>
          <a:lstStyle/>
          <a:p>
            <a:r>
              <a:rPr lang="en-US"/>
              <a:t>Facebook Eigene Posts - Aktive Nutzer - Export | NDR Elbphilharmonie Orchester - 1 of 7</a:t>
            </a:r>
          </a:p>
        </p:txBody>
      </p:sp>
      <p:graphicFrame>
        <p:nvGraphicFramePr>
          <p:cNvPr id="5" name="Table Placeholder 4">
            <a:extLst>
              <a:ext uri="{FF2B5EF4-FFF2-40B4-BE49-F238E27FC236}">
                <a16:creationId xmlns:a16="http://schemas.microsoft.com/office/drawing/2014/main" id="{F3AD777E-2B01-4F1D-AA42-319A225A41B3}"/>
              </a:ext>
            </a:extLst>
          </p:cNvPr>
          <p:cNvGraphicFramePr>
            <a:graphicFrameLocks noGrp="1"/>
          </p:cNvGraphicFramePr>
          <p:nvPr>
            <p:ph type="tbl" sz="quarter" idx="13"/>
            <p:extLst>
              <p:ext uri="{D42A27DB-BD31-4B8C-83A1-F6EECF244321}">
                <p14:modId xmlns:p14="http://schemas.microsoft.com/office/powerpoint/2010/main" val="205064187"/>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017835422"/>
                    </a:ext>
                  </a:extLst>
                </a:gridCol>
                <a:gridCol w="822960">
                  <a:extLst>
                    <a:ext uri="{9D8B030D-6E8A-4147-A177-3AD203B41FA5}">
                      <a16:colId xmlns:a16="http://schemas.microsoft.com/office/drawing/2014/main" val="604858252"/>
                    </a:ext>
                  </a:extLst>
                </a:gridCol>
                <a:gridCol w="822960">
                  <a:extLst>
                    <a:ext uri="{9D8B030D-6E8A-4147-A177-3AD203B41FA5}">
                      <a16:colId xmlns:a16="http://schemas.microsoft.com/office/drawing/2014/main" val="1784663599"/>
                    </a:ext>
                  </a:extLst>
                </a:gridCol>
                <a:gridCol w="822960">
                  <a:extLst>
                    <a:ext uri="{9D8B030D-6E8A-4147-A177-3AD203B41FA5}">
                      <a16:colId xmlns:a16="http://schemas.microsoft.com/office/drawing/2014/main" val="967108831"/>
                    </a:ext>
                  </a:extLst>
                </a:gridCol>
                <a:gridCol w="822960">
                  <a:extLst>
                    <a:ext uri="{9D8B030D-6E8A-4147-A177-3AD203B41FA5}">
                      <a16:colId xmlns:a16="http://schemas.microsoft.com/office/drawing/2014/main" val="1372473769"/>
                    </a:ext>
                  </a:extLst>
                </a:gridCol>
                <a:gridCol w="493776">
                  <a:extLst>
                    <a:ext uri="{9D8B030D-6E8A-4147-A177-3AD203B41FA5}">
                      <a16:colId xmlns:a16="http://schemas.microsoft.com/office/drawing/2014/main" val="4272281437"/>
                    </a:ext>
                  </a:extLst>
                </a:gridCol>
                <a:gridCol w="493776">
                  <a:extLst>
                    <a:ext uri="{9D8B030D-6E8A-4147-A177-3AD203B41FA5}">
                      <a16:colId xmlns:a16="http://schemas.microsoft.com/office/drawing/2014/main" val="3792924861"/>
                    </a:ext>
                  </a:extLst>
                </a:gridCol>
                <a:gridCol w="493776">
                  <a:extLst>
                    <a:ext uri="{9D8B030D-6E8A-4147-A177-3AD203B41FA5}">
                      <a16:colId xmlns:a16="http://schemas.microsoft.com/office/drawing/2014/main" val="3482684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67668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3764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7244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- 2018-04-06 20:00:09 </a:t>
                      </a:r>
                      <a:r>
                        <a:rPr kumimoji="0" lang="en-US" sz="1000" b="0" i="0" u="none" strike="noStrike" kern="1200" cap="none" spc="0" normalizeH="0" baseline="0" noProof="0">
                          <a:ln>
                            <a:noFill/>
                          </a:ln>
                          <a:solidFill>
                            <a:prstClr val="black"/>
                          </a:solidFill>
                          <a:effectLst/>
                          <a:uLnTx/>
                          <a:uFillTx/>
                          <a:latin typeface="+mn-lt"/>
                          <a:ea typeface="+mn-ea"/>
                          <a:cs typeface="+mn-cs"/>
                        </a:rPr>
                        <a:t> 
 Mahlers Dritte mit Alan Gilbert: Hier seht ihr unser Konzert aus der Elbphilharmonie Hamburg noch einmal!
Mit Gerhild Romberger
den Damen des NDR Chor und des Chor des Bayerischen Rundfunks
Knabenchor Hannover (official)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11.04.2018 19:47:41</a:t>
                      </a:r>
                    </a:p>
                  </a:txBody>
                  <a:tcPr/>
                </a:tc>
                <a:extLst>
                  <a:ext uri="{0D108BD9-81ED-4DB2-BD59-A6C34878D82A}">
                    <a16:rowId xmlns:a16="http://schemas.microsoft.com/office/drawing/2014/main" val="313081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- 2018-10-11 20:00:11 </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7204161"/>
                  </a:ext>
                </a:extLst>
              </a:tr>
            </a:tbl>
          </a:graphicData>
        </a:graphic>
      </p:graphicFrame>
      <p:sp>
        <p:nvSpPr>
          <p:cNvPr id="4" name="Text Placeholder 3">
            <a:extLst>
              <a:ext uri="{FF2B5EF4-FFF2-40B4-BE49-F238E27FC236}">
                <a16:creationId xmlns:a16="http://schemas.microsoft.com/office/drawing/2014/main" id="{4F97858A-81CD-4610-A586-67718C15467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263838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B4771-195D-438F-9006-B2A2EA71188B}"/>
              </a:ext>
            </a:extLst>
          </p:cNvPr>
          <p:cNvSpPr>
            <a:spLocks noGrp="1"/>
          </p:cNvSpPr>
          <p:nvPr>
            <p:ph type="title"/>
          </p:nvPr>
        </p:nvSpPr>
        <p:spPr/>
        <p:txBody>
          <a:bodyPr/>
          <a:lstStyle/>
          <a:p>
            <a:r>
              <a:rPr lang="en-US"/>
              <a:t>Facebook Eigene Posts - Aktive Nutzer - Export | NDR Elbphilharmonie Orchester - 2 of 7</a:t>
            </a:r>
          </a:p>
        </p:txBody>
      </p:sp>
      <p:graphicFrame>
        <p:nvGraphicFramePr>
          <p:cNvPr id="5" name="Table Placeholder 4">
            <a:extLst>
              <a:ext uri="{FF2B5EF4-FFF2-40B4-BE49-F238E27FC236}">
                <a16:creationId xmlns:a16="http://schemas.microsoft.com/office/drawing/2014/main" id="{1F8FAA5B-82E2-4E3D-800D-2636795D7803}"/>
              </a:ext>
            </a:extLst>
          </p:cNvPr>
          <p:cNvGraphicFramePr>
            <a:graphicFrameLocks noGrp="1"/>
          </p:cNvGraphicFramePr>
          <p:nvPr>
            <p:ph type="tbl" sz="quarter" idx="13"/>
            <p:extLst>
              <p:ext uri="{D42A27DB-BD31-4B8C-83A1-F6EECF244321}">
                <p14:modId xmlns:p14="http://schemas.microsoft.com/office/powerpoint/2010/main" val="2619612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916397171"/>
                    </a:ext>
                  </a:extLst>
                </a:gridCol>
                <a:gridCol w="822960">
                  <a:extLst>
                    <a:ext uri="{9D8B030D-6E8A-4147-A177-3AD203B41FA5}">
                      <a16:colId xmlns:a16="http://schemas.microsoft.com/office/drawing/2014/main" val="852647035"/>
                    </a:ext>
                  </a:extLst>
                </a:gridCol>
                <a:gridCol w="822960">
                  <a:extLst>
                    <a:ext uri="{9D8B030D-6E8A-4147-A177-3AD203B41FA5}">
                      <a16:colId xmlns:a16="http://schemas.microsoft.com/office/drawing/2014/main" val="564090336"/>
                    </a:ext>
                  </a:extLst>
                </a:gridCol>
                <a:gridCol w="822960">
                  <a:extLst>
                    <a:ext uri="{9D8B030D-6E8A-4147-A177-3AD203B41FA5}">
                      <a16:colId xmlns:a16="http://schemas.microsoft.com/office/drawing/2014/main" val="696617322"/>
                    </a:ext>
                  </a:extLst>
                </a:gridCol>
                <a:gridCol w="822960">
                  <a:extLst>
                    <a:ext uri="{9D8B030D-6E8A-4147-A177-3AD203B41FA5}">
                      <a16:colId xmlns:a16="http://schemas.microsoft.com/office/drawing/2014/main" val="959430306"/>
                    </a:ext>
                  </a:extLst>
                </a:gridCol>
                <a:gridCol w="493776">
                  <a:extLst>
                    <a:ext uri="{9D8B030D-6E8A-4147-A177-3AD203B41FA5}">
                      <a16:colId xmlns:a16="http://schemas.microsoft.com/office/drawing/2014/main" val="2200024247"/>
                    </a:ext>
                  </a:extLst>
                </a:gridCol>
                <a:gridCol w="493776">
                  <a:extLst>
                    <a:ext uri="{9D8B030D-6E8A-4147-A177-3AD203B41FA5}">
                      <a16:colId xmlns:a16="http://schemas.microsoft.com/office/drawing/2014/main" val="1022691474"/>
                    </a:ext>
                  </a:extLst>
                </a:gridCol>
                <a:gridCol w="493776">
                  <a:extLst>
                    <a:ext uri="{9D8B030D-6E8A-4147-A177-3AD203B41FA5}">
                      <a16:colId xmlns:a16="http://schemas.microsoft.com/office/drawing/2014/main" val="1943468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3500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552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5904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- 2018-12-13 21:16:24 </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4611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- 2018-05-07 08:05:29 </a:t>
                      </a:r>
                      <a:r>
                        <a:rPr kumimoji="0" lang="de-DE"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054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- 2018-01-01 00:26:50 </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0705713"/>
                  </a:ext>
                </a:extLst>
              </a:tr>
            </a:tbl>
          </a:graphicData>
        </a:graphic>
      </p:graphicFrame>
      <p:sp>
        <p:nvSpPr>
          <p:cNvPr id="4" name="Text Placeholder 3">
            <a:extLst>
              <a:ext uri="{FF2B5EF4-FFF2-40B4-BE49-F238E27FC236}">
                <a16:creationId xmlns:a16="http://schemas.microsoft.com/office/drawing/2014/main" id="{65DC0BEC-7E08-4B8C-AC63-0A07AA620B7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810427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6BEE2-AF6E-44A5-9623-820D5431616A}"/>
              </a:ext>
            </a:extLst>
          </p:cNvPr>
          <p:cNvSpPr>
            <a:spLocks noGrp="1"/>
          </p:cNvSpPr>
          <p:nvPr>
            <p:ph type="title"/>
          </p:nvPr>
        </p:nvSpPr>
        <p:spPr/>
        <p:txBody>
          <a:bodyPr/>
          <a:lstStyle/>
          <a:p>
            <a:r>
              <a:rPr lang="en-US"/>
              <a:t>Facebook Eigene Posts - Aktive Nutzer - Export | NDR Elbphilharmonie Orchester - 3 of 7</a:t>
            </a:r>
          </a:p>
        </p:txBody>
      </p:sp>
      <p:graphicFrame>
        <p:nvGraphicFramePr>
          <p:cNvPr id="5" name="Table Placeholder 4">
            <a:extLst>
              <a:ext uri="{FF2B5EF4-FFF2-40B4-BE49-F238E27FC236}">
                <a16:creationId xmlns:a16="http://schemas.microsoft.com/office/drawing/2014/main" id="{2B3269E5-F00A-4833-A87C-F1A9155E6880}"/>
              </a:ext>
            </a:extLst>
          </p:cNvPr>
          <p:cNvGraphicFramePr>
            <a:graphicFrameLocks noGrp="1"/>
          </p:cNvGraphicFramePr>
          <p:nvPr>
            <p:ph type="tbl" sz="quarter" idx="13"/>
            <p:extLst>
              <p:ext uri="{D42A27DB-BD31-4B8C-83A1-F6EECF244321}">
                <p14:modId xmlns:p14="http://schemas.microsoft.com/office/powerpoint/2010/main" val="2110317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364943971"/>
                    </a:ext>
                  </a:extLst>
                </a:gridCol>
                <a:gridCol w="822960">
                  <a:extLst>
                    <a:ext uri="{9D8B030D-6E8A-4147-A177-3AD203B41FA5}">
                      <a16:colId xmlns:a16="http://schemas.microsoft.com/office/drawing/2014/main" val="1569109216"/>
                    </a:ext>
                  </a:extLst>
                </a:gridCol>
                <a:gridCol w="822960">
                  <a:extLst>
                    <a:ext uri="{9D8B030D-6E8A-4147-A177-3AD203B41FA5}">
                      <a16:colId xmlns:a16="http://schemas.microsoft.com/office/drawing/2014/main" val="2292135104"/>
                    </a:ext>
                  </a:extLst>
                </a:gridCol>
                <a:gridCol w="822960">
                  <a:extLst>
                    <a:ext uri="{9D8B030D-6E8A-4147-A177-3AD203B41FA5}">
                      <a16:colId xmlns:a16="http://schemas.microsoft.com/office/drawing/2014/main" val="1337936357"/>
                    </a:ext>
                  </a:extLst>
                </a:gridCol>
                <a:gridCol w="822960">
                  <a:extLst>
                    <a:ext uri="{9D8B030D-6E8A-4147-A177-3AD203B41FA5}">
                      <a16:colId xmlns:a16="http://schemas.microsoft.com/office/drawing/2014/main" val="3087986831"/>
                    </a:ext>
                  </a:extLst>
                </a:gridCol>
                <a:gridCol w="493776">
                  <a:extLst>
                    <a:ext uri="{9D8B030D-6E8A-4147-A177-3AD203B41FA5}">
                      <a16:colId xmlns:a16="http://schemas.microsoft.com/office/drawing/2014/main" val="4096760766"/>
                    </a:ext>
                  </a:extLst>
                </a:gridCol>
                <a:gridCol w="493776">
                  <a:extLst>
                    <a:ext uri="{9D8B030D-6E8A-4147-A177-3AD203B41FA5}">
                      <a16:colId xmlns:a16="http://schemas.microsoft.com/office/drawing/2014/main" val="2031919592"/>
                    </a:ext>
                  </a:extLst>
                </a:gridCol>
                <a:gridCol w="493776">
                  <a:extLst>
                    <a:ext uri="{9D8B030D-6E8A-4147-A177-3AD203B41FA5}">
                      <a16:colId xmlns:a16="http://schemas.microsoft.com/office/drawing/2014/main" val="1170661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6788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- 2018-03-08 10:30:00 </a:t>
                      </a:r>
                      <a:r>
                        <a:rPr kumimoji="0" lang="de-DE"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6472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- 2018-01-11 11:00:00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975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675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302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- 2018-10-25 10:04:21 </a:t>
                      </a:r>
                      <a:r>
                        <a:rPr kumimoji="0" lang="de-DE"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8384603"/>
                  </a:ext>
                </a:extLst>
              </a:tr>
            </a:tbl>
          </a:graphicData>
        </a:graphic>
      </p:graphicFrame>
      <p:sp>
        <p:nvSpPr>
          <p:cNvPr id="4" name="Text Placeholder 3">
            <a:extLst>
              <a:ext uri="{FF2B5EF4-FFF2-40B4-BE49-F238E27FC236}">
                <a16:creationId xmlns:a16="http://schemas.microsoft.com/office/drawing/2014/main" id="{17841232-6D79-4EB1-8189-DA420FED967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211819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1AA37-8226-404F-BFF7-13BA712466EB}"/>
              </a:ext>
            </a:extLst>
          </p:cNvPr>
          <p:cNvSpPr>
            <a:spLocks noGrp="1"/>
          </p:cNvSpPr>
          <p:nvPr>
            <p:ph type="title"/>
          </p:nvPr>
        </p:nvSpPr>
        <p:spPr/>
        <p:txBody>
          <a:bodyPr/>
          <a:lstStyle/>
          <a:p>
            <a:r>
              <a:rPr lang="en-US"/>
              <a:t>Facebook Eigene Posts - Aktive Nutzer - Export | NDR Elbphilharmonie Orchester - 4 of 7</a:t>
            </a:r>
          </a:p>
        </p:txBody>
      </p:sp>
      <p:graphicFrame>
        <p:nvGraphicFramePr>
          <p:cNvPr id="5" name="Table Placeholder 4">
            <a:extLst>
              <a:ext uri="{FF2B5EF4-FFF2-40B4-BE49-F238E27FC236}">
                <a16:creationId xmlns:a16="http://schemas.microsoft.com/office/drawing/2014/main" id="{E07ED216-3D25-490F-A8FF-2FB97C006348}"/>
              </a:ext>
            </a:extLst>
          </p:cNvPr>
          <p:cNvGraphicFramePr>
            <a:graphicFrameLocks noGrp="1"/>
          </p:cNvGraphicFramePr>
          <p:nvPr>
            <p:ph type="tbl" sz="quarter" idx="13"/>
            <p:extLst>
              <p:ext uri="{D42A27DB-BD31-4B8C-83A1-F6EECF244321}">
                <p14:modId xmlns:p14="http://schemas.microsoft.com/office/powerpoint/2010/main" val="3007614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169146991"/>
                    </a:ext>
                  </a:extLst>
                </a:gridCol>
                <a:gridCol w="822960">
                  <a:extLst>
                    <a:ext uri="{9D8B030D-6E8A-4147-A177-3AD203B41FA5}">
                      <a16:colId xmlns:a16="http://schemas.microsoft.com/office/drawing/2014/main" val="1867370581"/>
                    </a:ext>
                  </a:extLst>
                </a:gridCol>
                <a:gridCol w="822960">
                  <a:extLst>
                    <a:ext uri="{9D8B030D-6E8A-4147-A177-3AD203B41FA5}">
                      <a16:colId xmlns:a16="http://schemas.microsoft.com/office/drawing/2014/main" val="3703629607"/>
                    </a:ext>
                  </a:extLst>
                </a:gridCol>
                <a:gridCol w="822960">
                  <a:extLst>
                    <a:ext uri="{9D8B030D-6E8A-4147-A177-3AD203B41FA5}">
                      <a16:colId xmlns:a16="http://schemas.microsoft.com/office/drawing/2014/main" val="1860874667"/>
                    </a:ext>
                  </a:extLst>
                </a:gridCol>
                <a:gridCol w="822960">
                  <a:extLst>
                    <a:ext uri="{9D8B030D-6E8A-4147-A177-3AD203B41FA5}">
                      <a16:colId xmlns:a16="http://schemas.microsoft.com/office/drawing/2014/main" val="2478940467"/>
                    </a:ext>
                  </a:extLst>
                </a:gridCol>
                <a:gridCol w="493776">
                  <a:extLst>
                    <a:ext uri="{9D8B030D-6E8A-4147-A177-3AD203B41FA5}">
                      <a16:colId xmlns:a16="http://schemas.microsoft.com/office/drawing/2014/main" val="284733536"/>
                    </a:ext>
                  </a:extLst>
                </a:gridCol>
                <a:gridCol w="493776">
                  <a:extLst>
                    <a:ext uri="{9D8B030D-6E8A-4147-A177-3AD203B41FA5}">
                      <a16:colId xmlns:a16="http://schemas.microsoft.com/office/drawing/2014/main" val="1636637314"/>
                    </a:ext>
                  </a:extLst>
                </a:gridCol>
                <a:gridCol w="493776">
                  <a:extLst>
                    <a:ext uri="{9D8B030D-6E8A-4147-A177-3AD203B41FA5}">
                      <a16:colId xmlns:a16="http://schemas.microsoft.com/office/drawing/2014/main" val="3051281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91587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- 2018-07-17 18:16:00 </a:t>
                      </a:r>
                      <a:r>
                        <a:rPr kumimoji="0" lang="de-DE" sz="1000" b="0" i="0" u="none" strike="noStrike" kern="1200" cap="none" spc="0" normalizeH="0" baseline="0" noProof="0">
                          <a:ln>
                            <a:noFill/>
                          </a:ln>
                          <a:solidFill>
                            <a:prstClr val="black"/>
                          </a:solidFill>
                          <a:effectLst/>
                          <a:uLnTx/>
                          <a:uFillTx/>
                          <a:latin typeface="+mn-lt"/>
                          <a:ea typeface="+mn-ea"/>
                          <a:cs typeface="+mn-cs"/>
                        </a:rPr>
                        <a:t> 
 Ohren auf beim Stadtpark-Spaziergang. Eine kleine Erinnerung an Freiluftklänge in unserer #Sommerpause.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4006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- 2018-10-17 10:55:00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4252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- 2018-04-11 08:58:00 </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5056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- 2018-08-10 17:07:00 </a:t>
                      </a:r>
                      <a:r>
                        <a:rPr kumimoji="0" lang="de-DE"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5651091"/>
                  </a:ext>
                </a:extLst>
              </a:tr>
            </a:tbl>
          </a:graphicData>
        </a:graphic>
      </p:graphicFrame>
      <p:sp>
        <p:nvSpPr>
          <p:cNvPr id="4" name="Text Placeholder 3">
            <a:extLst>
              <a:ext uri="{FF2B5EF4-FFF2-40B4-BE49-F238E27FC236}">
                <a16:creationId xmlns:a16="http://schemas.microsoft.com/office/drawing/2014/main" id="{A9D9A23E-7052-4077-A71C-876CB9ECEFF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778687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C8474-9CDB-48E0-86A2-9ED79FEFFD25}"/>
              </a:ext>
            </a:extLst>
          </p:cNvPr>
          <p:cNvSpPr>
            <a:spLocks noGrp="1"/>
          </p:cNvSpPr>
          <p:nvPr>
            <p:ph type="title"/>
          </p:nvPr>
        </p:nvSpPr>
        <p:spPr/>
        <p:txBody>
          <a:bodyPr/>
          <a:lstStyle/>
          <a:p>
            <a:r>
              <a:rPr lang="en-US"/>
              <a:t>Facebook Eigene Posts - Aktive Nutzer - Export | NDR Elbphilharmonie Orchester - 5 of 7</a:t>
            </a:r>
          </a:p>
        </p:txBody>
      </p:sp>
      <p:graphicFrame>
        <p:nvGraphicFramePr>
          <p:cNvPr id="5" name="Table Placeholder 4">
            <a:extLst>
              <a:ext uri="{FF2B5EF4-FFF2-40B4-BE49-F238E27FC236}">
                <a16:creationId xmlns:a16="http://schemas.microsoft.com/office/drawing/2014/main" id="{670276EA-4DB4-45B7-92D0-406AB1F35C82}"/>
              </a:ext>
            </a:extLst>
          </p:cNvPr>
          <p:cNvGraphicFramePr>
            <a:graphicFrameLocks noGrp="1"/>
          </p:cNvGraphicFramePr>
          <p:nvPr>
            <p:ph type="tbl" sz="quarter" idx="13"/>
            <p:extLst>
              <p:ext uri="{D42A27DB-BD31-4B8C-83A1-F6EECF244321}">
                <p14:modId xmlns:p14="http://schemas.microsoft.com/office/powerpoint/2010/main" val="3540803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85443823"/>
                    </a:ext>
                  </a:extLst>
                </a:gridCol>
                <a:gridCol w="822960">
                  <a:extLst>
                    <a:ext uri="{9D8B030D-6E8A-4147-A177-3AD203B41FA5}">
                      <a16:colId xmlns:a16="http://schemas.microsoft.com/office/drawing/2014/main" val="3977750859"/>
                    </a:ext>
                  </a:extLst>
                </a:gridCol>
                <a:gridCol w="822960">
                  <a:extLst>
                    <a:ext uri="{9D8B030D-6E8A-4147-A177-3AD203B41FA5}">
                      <a16:colId xmlns:a16="http://schemas.microsoft.com/office/drawing/2014/main" val="1553416087"/>
                    </a:ext>
                  </a:extLst>
                </a:gridCol>
                <a:gridCol w="822960">
                  <a:extLst>
                    <a:ext uri="{9D8B030D-6E8A-4147-A177-3AD203B41FA5}">
                      <a16:colId xmlns:a16="http://schemas.microsoft.com/office/drawing/2014/main" val="1958684383"/>
                    </a:ext>
                  </a:extLst>
                </a:gridCol>
                <a:gridCol w="822960">
                  <a:extLst>
                    <a:ext uri="{9D8B030D-6E8A-4147-A177-3AD203B41FA5}">
                      <a16:colId xmlns:a16="http://schemas.microsoft.com/office/drawing/2014/main" val="2272044661"/>
                    </a:ext>
                  </a:extLst>
                </a:gridCol>
                <a:gridCol w="493776">
                  <a:extLst>
                    <a:ext uri="{9D8B030D-6E8A-4147-A177-3AD203B41FA5}">
                      <a16:colId xmlns:a16="http://schemas.microsoft.com/office/drawing/2014/main" val="467743055"/>
                    </a:ext>
                  </a:extLst>
                </a:gridCol>
                <a:gridCol w="493776">
                  <a:extLst>
                    <a:ext uri="{9D8B030D-6E8A-4147-A177-3AD203B41FA5}">
                      <a16:colId xmlns:a16="http://schemas.microsoft.com/office/drawing/2014/main" val="452927620"/>
                    </a:ext>
                  </a:extLst>
                </a:gridCol>
                <a:gridCol w="493776">
                  <a:extLst>
                    <a:ext uri="{9D8B030D-6E8A-4147-A177-3AD203B41FA5}">
                      <a16:colId xmlns:a16="http://schemas.microsoft.com/office/drawing/2014/main" val="3509482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4497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- 2018-09-21 07:13:00 </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1804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- 2018-04-07 08:42:22 </a:t>
                      </a:r>
                      <a:r>
                        <a:rPr kumimoji="0" lang="de-DE" sz="1000" b="0" i="0" u="none" strike="noStrike" kern="1200" cap="none" spc="0" normalizeH="0" baseline="0" noProof="0">
                          <a:ln>
                            <a:noFill/>
                          </a:ln>
                          <a:solidFill>
                            <a:prstClr val="black"/>
                          </a:solidFill>
                          <a:effectLst/>
                          <a:uLnTx/>
                          <a:uFillTx/>
                          <a:latin typeface="+mn-lt"/>
                          <a:ea typeface="+mn-ea"/>
                          <a:cs typeface="+mn-cs"/>
                        </a:rPr>
                        <a:t> 
 "Ein Meisterwerk, monumental in jeglicher Hinsicht." Einen spannenden Einblick in die Welt Mahlers verschafft uns Alan Gilbert in diesem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250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- 2018-01-25 14:28:21 </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921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- 2018-05-13 22:30:20 </a:t>
                      </a:r>
                      <a:r>
                        <a:rPr kumimoji="0" lang="en-US" sz="1000" b="0" i="0" u="none" strike="noStrike" kern="1200" cap="none" spc="0" normalizeH="0" baseline="0" noProof="0">
                          <a:ln>
                            <a:noFill/>
                          </a:ln>
                          <a:solidFill>
                            <a:prstClr val="black"/>
                          </a:solidFill>
                          <a:effectLst/>
                          <a:uLnTx/>
                          <a:uFillTx/>
                          <a:latin typeface="+mn-lt"/>
                          <a:ea typeface="+mn-ea"/>
                          <a:cs typeface="+mn-cs"/>
                        </a:rPr>
                        <a:t> 
 Die „Cantina Band“ aus Star Wars nochmal als Zugabe!!!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5282837"/>
                  </a:ext>
                </a:extLst>
              </a:tr>
            </a:tbl>
          </a:graphicData>
        </a:graphic>
      </p:graphicFrame>
      <p:sp>
        <p:nvSpPr>
          <p:cNvPr id="4" name="Text Placeholder 3">
            <a:extLst>
              <a:ext uri="{FF2B5EF4-FFF2-40B4-BE49-F238E27FC236}">
                <a16:creationId xmlns:a16="http://schemas.microsoft.com/office/drawing/2014/main" id="{22CB895D-D489-4ADC-81A6-3F90C406D10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289331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91ABD-9ECC-4545-AD94-16479DD5087C}"/>
              </a:ext>
            </a:extLst>
          </p:cNvPr>
          <p:cNvSpPr>
            <a:spLocks noGrp="1"/>
          </p:cNvSpPr>
          <p:nvPr>
            <p:ph type="title"/>
          </p:nvPr>
        </p:nvSpPr>
        <p:spPr/>
        <p:txBody>
          <a:bodyPr/>
          <a:lstStyle/>
          <a:p>
            <a:r>
              <a:rPr lang="en-US"/>
              <a:t>Facebook Eigene Posts - Aktive Nutzer - Export | NDR Elbphilharmonie Orchester - 6 of 7</a:t>
            </a:r>
          </a:p>
        </p:txBody>
      </p:sp>
      <p:graphicFrame>
        <p:nvGraphicFramePr>
          <p:cNvPr id="5" name="Table Placeholder 4">
            <a:extLst>
              <a:ext uri="{FF2B5EF4-FFF2-40B4-BE49-F238E27FC236}">
                <a16:creationId xmlns:a16="http://schemas.microsoft.com/office/drawing/2014/main" id="{9C66366D-D240-4A68-BDA2-B8618DE2B6EC}"/>
              </a:ext>
            </a:extLst>
          </p:cNvPr>
          <p:cNvGraphicFramePr>
            <a:graphicFrameLocks noGrp="1"/>
          </p:cNvGraphicFramePr>
          <p:nvPr>
            <p:ph type="tbl" sz="quarter" idx="13"/>
            <p:extLst>
              <p:ext uri="{D42A27DB-BD31-4B8C-83A1-F6EECF244321}">
                <p14:modId xmlns:p14="http://schemas.microsoft.com/office/powerpoint/2010/main" val="736307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22701322"/>
                    </a:ext>
                  </a:extLst>
                </a:gridCol>
                <a:gridCol w="822960">
                  <a:extLst>
                    <a:ext uri="{9D8B030D-6E8A-4147-A177-3AD203B41FA5}">
                      <a16:colId xmlns:a16="http://schemas.microsoft.com/office/drawing/2014/main" val="1441355613"/>
                    </a:ext>
                  </a:extLst>
                </a:gridCol>
                <a:gridCol w="822960">
                  <a:extLst>
                    <a:ext uri="{9D8B030D-6E8A-4147-A177-3AD203B41FA5}">
                      <a16:colId xmlns:a16="http://schemas.microsoft.com/office/drawing/2014/main" val="3031595700"/>
                    </a:ext>
                  </a:extLst>
                </a:gridCol>
                <a:gridCol w="822960">
                  <a:extLst>
                    <a:ext uri="{9D8B030D-6E8A-4147-A177-3AD203B41FA5}">
                      <a16:colId xmlns:a16="http://schemas.microsoft.com/office/drawing/2014/main" val="3775635431"/>
                    </a:ext>
                  </a:extLst>
                </a:gridCol>
                <a:gridCol w="822960">
                  <a:extLst>
                    <a:ext uri="{9D8B030D-6E8A-4147-A177-3AD203B41FA5}">
                      <a16:colId xmlns:a16="http://schemas.microsoft.com/office/drawing/2014/main" val="3598170669"/>
                    </a:ext>
                  </a:extLst>
                </a:gridCol>
                <a:gridCol w="493776">
                  <a:extLst>
                    <a:ext uri="{9D8B030D-6E8A-4147-A177-3AD203B41FA5}">
                      <a16:colId xmlns:a16="http://schemas.microsoft.com/office/drawing/2014/main" val="1404919735"/>
                    </a:ext>
                  </a:extLst>
                </a:gridCol>
                <a:gridCol w="493776">
                  <a:extLst>
                    <a:ext uri="{9D8B030D-6E8A-4147-A177-3AD203B41FA5}">
                      <a16:colId xmlns:a16="http://schemas.microsoft.com/office/drawing/2014/main" val="4089322578"/>
                    </a:ext>
                  </a:extLst>
                </a:gridCol>
                <a:gridCol w="493776">
                  <a:extLst>
                    <a:ext uri="{9D8B030D-6E8A-4147-A177-3AD203B41FA5}">
                      <a16:colId xmlns:a16="http://schemas.microsoft.com/office/drawing/2014/main" val="3490900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80661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- 2018-09-15 20:00:19 </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479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- 2018-09-14 17:09:18 </a:t>
                      </a:r>
                      <a:r>
                        <a:rPr kumimoji="0" lang="de-DE" sz="1000" b="0" i="0" u="none" strike="noStrike" kern="1200" cap="none" spc="0" normalizeH="0" baseline="0" noProof="0">
                          <a:ln>
                            <a:noFill/>
                          </a:ln>
                          <a:solidFill>
                            <a:prstClr val="black"/>
                          </a:solidFill>
                          <a:effectLst/>
                          <a:uLnTx/>
                          <a:uFillTx/>
                          <a:latin typeface="+mn-lt"/>
                          <a:ea typeface="+mn-ea"/>
                          <a:cs typeface="+mn-cs"/>
                        </a:rPr>
                        <a:t> 
 "Das müssen die Leute hören, spüren und erleben." Dürfen wir vorstellen? Unser neuer Residenzkünstler für die Saison 2018/19, der Cellist  Nicolas Altstaedt: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6603285"/>
                  </a:ext>
                </a:extLst>
              </a:tr>
            </a:tbl>
          </a:graphicData>
        </a:graphic>
      </p:graphicFrame>
      <p:sp>
        <p:nvSpPr>
          <p:cNvPr id="4" name="Text Placeholder 3">
            <a:extLst>
              <a:ext uri="{FF2B5EF4-FFF2-40B4-BE49-F238E27FC236}">
                <a16:creationId xmlns:a16="http://schemas.microsoft.com/office/drawing/2014/main" id="{339C33AF-D23C-42F2-A804-0D0F3E73BFC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713650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BFA5-AE4C-477E-8C33-A368C4051875}"/>
              </a:ext>
            </a:extLst>
          </p:cNvPr>
          <p:cNvSpPr>
            <a:spLocks noGrp="1"/>
          </p:cNvSpPr>
          <p:nvPr>
            <p:ph type="title"/>
          </p:nvPr>
        </p:nvSpPr>
        <p:spPr/>
        <p:txBody>
          <a:bodyPr/>
          <a:lstStyle/>
          <a:p>
            <a:r>
              <a:rPr lang="en-US"/>
              <a:t>Facebook Eigene Posts - Aktive Nutzer - Export | NDR Elbphilharmonie Orchester - 7 of 7</a:t>
            </a:r>
          </a:p>
        </p:txBody>
      </p:sp>
      <p:graphicFrame>
        <p:nvGraphicFramePr>
          <p:cNvPr id="5" name="Table Placeholder 4">
            <a:extLst>
              <a:ext uri="{FF2B5EF4-FFF2-40B4-BE49-F238E27FC236}">
                <a16:creationId xmlns:a16="http://schemas.microsoft.com/office/drawing/2014/main" id="{56776707-455A-4BF3-A008-20AC625D9783}"/>
              </a:ext>
            </a:extLst>
          </p:cNvPr>
          <p:cNvGraphicFramePr>
            <a:graphicFrameLocks noGrp="1"/>
          </p:cNvGraphicFramePr>
          <p:nvPr>
            <p:ph type="tbl" sz="quarter" idx="13"/>
            <p:extLst>
              <p:ext uri="{D42A27DB-BD31-4B8C-83A1-F6EECF244321}">
                <p14:modId xmlns:p14="http://schemas.microsoft.com/office/powerpoint/2010/main" val="143902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536583031"/>
                    </a:ext>
                  </a:extLst>
                </a:gridCol>
                <a:gridCol w="822960">
                  <a:extLst>
                    <a:ext uri="{9D8B030D-6E8A-4147-A177-3AD203B41FA5}">
                      <a16:colId xmlns:a16="http://schemas.microsoft.com/office/drawing/2014/main" val="1255735685"/>
                    </a:ext>
                  </a:extLst>
                </a:gridCol>
                <a:gridCol w="822960">
                  <a:extLst>
                    <a:ext uri="{9D8B030D-6E8A-4147-A177-3AD203B41FA5}">
                      <a16:colId xmlns:a16="http://schemas.microsoft.com/office/drawing/2014/main" val="3467640208"/>
                    </a:ext>
                  </a:extLst>
                </a:gridCol>
                <a:gridCol w="822960">
                  <a:extLst>
                    <a:ext uri="{9D8B030D-6E8A-4147-A177-3AD203B41FA5}">
                      <a16:colId xmlns:a16="http://schemas.microsoft.com/office/drawing/2014/main" val="3571499212"/>
                    </a:ext>
                  </a:extLst>
                </a:gridCol>
                <a:gridCol w="822960">
                  <a:extLst>
                    <a:ext uri="{9D8B030D-6E8A-4147-A177-3AD203B41FA5}">
                      <a16:colId xmlns:a16="http://schemas.microsoft.com/office/drawing/2014/main" val="4047384386"/>
                    </a:ext>
                  </a:extLst>
                </a:gridCol>
                <a:gridCol w="493776">
                  <a:extLst>
                    <a:ext uri="{9D8B030D-6E8A-4147-A177-3AD203B41FA5}">
                      <a16:colId xmlns:a16="http://schemas.microsoft.com/office/drawing/2014/main" val="3930310301"/>
                    </a:ext>
                  </a:extLst>
                </a:gridCol>
                <a:gridCol w="493776">
                  <a:extLst>
                    <a:ext uri="{9D8B030D-6E8A-4147-A177-3AD203B41FA5}">
                      <a16:colId xmlns:a16="http://schemas.microsoft.com/office/drawing/2014/main" val="3206692174"/>
                    </a:ext>
                  </a:extLst>
                </a:gridCol>
                <a:gridCol w="493776">
                  <a:extLst>
                    <a:ext uri="{9D8B030D-6E8A-4147-A177-3AD203B41FA5}">
                      <a16:colId xmlns:a16="http://schemas.microsoft.com/office/drawing/2014/main" val="2272854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4239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- 2018-01-15 11:50:15 </a:t>
                      </a:r>
                      <a:r>
                        <a:rPr kumimoji="0" lang="en-US" sz="1000" b="0" i="0" u="none" strike="noStrike" kern="1200" cap="none" spc="0" normalizeH="0" baseline="0" noProof="0">
                          <a:ln>
                            <a:noFill/>
                          </a:ln>
                          <a:solidFill>
                            <a:prstClr val="black"/>
                          </a:solidFill>
                          <a:effectLst/>
                          <a:uLnTx/>
                          <a:uFillTx/>
                          <a:latin typeface="+mn-lt"/>
                          <a:ea typeface="+mn-ea"/>
                          <a:cs typeface="+mn-cs"/>
                        </a:rPr>
                        <a:t> 
 Tickets for a new round of our "Concerts for Hamburg" series are available from today on! :) This means one hour of music for only 8 to 24 euro, so everyone can afford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9145787"/>
                  </a:ext>
                </a:extLst>
              </a:tr>
            </a:tbl>
          </a:graphicData>
        </a:graphic>
      </p:graphicFrame>
      <p:sp>
        <p:nvSpPr>
          <p:cNvPr id="4" name="Text Placeholder 3">
            <a:extLst>
              <a:ext uri="{FF2B5EF4-FFF2-40B4-BE49-F238E27FC236}">
                <a16:creationId xmlns:a16="http://schemas.microsoft.com/office/drawing/2014/main" id="{A9B2B187-FF8C-4AFD-ADA1-6197ADF530C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4465725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655</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Eigene Posts - Aktive Nutzer - Export | NDR Elbphilharmonie Orchester - 1 of 7</vt:lpstr>
      <vt:lpstr>Facebook Eigene Posts - Aktive Nutzer - Export | NDR Elbphilharmonie Orchester - 2 of 7</vt:lpstr>
      <vt:lpstr>Facebook Eigene Posts - Aktive Nutzer - Export | NDR Elbphilharmonie Orchester - 3 of 7</vt:lpstr>
      <vt:lpstr>Facebook Eigene Posts - Aktive Nutzer - Export | NDR Elbphilharmonie Orchester - 4 of 7</vt:lpstr>
      <vt:lpstr>Facebook Eigene Posts - Aktive Nutzer - Export | NDR Elbphilharmonie Orchester - 5 of 7</vt:lpstr>
      <vt:lpstr>Facebook Eigene Posts - Aktive Nutzer - Export | NDR Elbphilharmonie Orchester - 6 of 7</vt:lpstr>
      <vt:lpstr>Facebook Eigene Posts - Aktive Nutzer - Export | NDR Elbphilharmonie Orchester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Eigene Posts - Aktive Nutzer - Export | NDR Elbphilharmonie Orchester - 1 of 7</dc:title>
  <dc:creator>Frederik Peiniger</dc:creator>
  <cp:lastModifiedBy>Frederik Peiniger</cp:lastModifiedBy>
  <cp:revision>1</cp:revision>
  <dcterms:created xsi:type="dcterms:W3CDTF">2019-01-10T16:32:36Z</dcterms:created>
  <dcterms:modified xsi:type="dcterms:W3CDTF">2019-01-10T16:35:05Z</dcterms:modified>
</cp:coreProperties>
</file>