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85AA6-070A-491E-9549-1BC86E7A11F0}"/>
              </a:ext>
            </a:extLst>
          </p:cNvPr>
          <p:cNvSpPr>
            <a:spLocks noGrp="1"/>
          </p:cNvSpPr>
          <p:nvPr>
            <p:ph type="title"/>
          </p:nvPr>
        </p:nvSpPr>
        <p:spPr/>
        <p:txBody>
          <a:bodyPr/>
          <a:lstStyle/>
          <a:p>
            <a:r>
              <a:rPr lang="en-US"/>
              <a:t>Facebook Eigene Posts - Aktive Nutzer - Export | NDR Elbphilharmonie Orchester - 1 of 7</a:t>
            </a:r>
          </a:p>
        </p:txBody>
      </p:sp>
      <p:graphicFrame>
        <p:nvGraphicFramePr>
          <p:cNvPr id="5" name="Table Placeholder 4">
            <a:extLst>
              <a:ext uri="{FF2B5EF4-FFF2-40B4-BE49-F238E27FC236}">
                <a16:creationId xmlns:a16="http://schemas.microsoft.com/office/drawing/2014/main" id="{6F5D89DB-E9F0-4315-A106-600B39E3BB5D}"/>
              </a:ext>
            </a:extLst>
          </p:cNvPr>
          <p:cNvGraphicFramePr>
            <a:graphicFrameLocks noGrp="1"/>
          </p:cNvGraphicFramePr>
          <p:nvPr>
            <p:ph type="tbl" sz="quarter" idx="13"/>
            <p:extLst>
              <p:ext uri="{D42A27DB-BD31-4B8C-83A1-F6EECF244321}">
                <p14:modId xmlns:p14="http://schemas.microsoft.com/office/powerpoint/2010/main" val="991804482"/>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74770391"/>
                    </a:ext>
                  </a:extLst>
                </a:gridCol>
                <a:gridCol w="822960">
                  <a:extLst>
                    <a:ext uri="{9D8B030D-6E8A-4147-A177-3AD203B41FA5}">
                      <a16:colId xmlns:a16="http://schemas.microsoft.com/office/drawing/2014/main" val="764862921"/>
                    </a:ext>
                  </a:extLst>
                </a:gridCol>
                <a:gridCol w="822960">
                  <a:extLst>
                    <a:ext uri="{9D8B030D-6E8A-4147-A177-3AD203B41FA5}">
                      <a16:colId xmlns:a16="http://schemas.microsoft.com/office/drawing/2014/main" val="1743108253"/>
                    </a:ext>
                  </a:extLst>
                </a:gridCol>
                <a:gridCol w="822960">
                  <a:extLst>
                    <a:ext uri="{9D8B030D-6E8A-4147-A177-3AD203B41FA5}">
                      <a16:colId xmlns:a16="http://schemas.microsoft.com/office/drawing/2014/main" val="2070052232"/>
                    </a:ext>
                  </a:extLst>
                </a:gridCol>
                <a:gridCol w="822960">
                  <a:extLst>
                    <a:ext uri="{9D8B030D-6E8A-4147-A177-3AD203B41FA5}">
                      <a16:colId xmlns:a16="http://schemas.microsoft.com/office/drawing/2014/main" val="144728275"/>
                    </a:ext>
                  </a:extLst>
                </a:gridCol>
                <a:gridCol w="493776">
                  <a:extLst>
                    <a:ext uri="{9D8B030D-6E8A-4147-A177-3AD203B41FA5}">
                      <a16:colId xmlns:a16="http://schemas.microsoft.com/office/drawing/2014/main" val="3546006275"/>
                    </a:ext>
                  </a:extLst>
                </a:gridCol>
                <a:gridCol w="493776">
                  <a:extLst>
                    <a:ext uri="{9D8B030D-6E8A-4147-A177-3AD203B41FA5}">
                      <a16:colId xmlns:a16="http://schemas.microsoft.com/office/drawing/2014/main" val="2810676412"/>
                    </a:ext>
                  </a:extLst>
                </a:gridCol>
                <a:gridCol w="493776">
                  <a:extLst>
                    <a:ext uri="{9D8B030D-6E8A-4147-A177-3AD203B41FA5}">
                      <a16:colId xmlns:a16="http://schemas.microsoft.com/office/drawing/2014/main" val="3845779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868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3428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422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137344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4584145"/>
                  </a:ext>
                </a:extLst>
              </a:tr>
            </a:tbl>
          </a:graphicData>
        </a:graphic>
      </p:graphicFrame>
      <p:sp>
        <p:nvSpPr>
          <p:cNvPr id="4" name="Text Placeholder 3">
            <a:extLst>
              <a:ext uri="{FF2B5EF4-FFF2-40B4-BE49-F238E27FC236}">
                <a16:creationId xmlns:a16="http://schemas.microsoft.com/office/drawing/2014/main" id="{C106E39C-15AB-483B-A5CC-14E91948A04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919041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A1727-41FB-4088-8386-C5A9FB2DCA1C}"/>
              </a:ext>
            </a:extLst>
          </p:cNvPr>
          <p:cNvSpPr>
            <a:spLocks noGrp="1"/>
          </p:cNvSpPr>
          <p:nvPr>
            <p:ph type="title"/>
          </p:nvPr>
        </p:nvSpPr>
        <p:spPr/>
        <p:txBody>
          <a:bodyPr/>
          <a:lstStyle/>
          <a:p>
            <a:r>
              <a:rPr lang="en-US"/>
              <a:t>Facebook Eigene Posts - Aktive Nutzer - Export | NDR Elbphilharmonie Orchester - 2 of 7</a:t>
            </a:r>
          </a:p>
        </p:txBody>
      </p:sp>
      <p:graphicFrame>
        <p:nvGraphicFramePr>
          <p:cNvPr id="5" name="Table Placeholder 4">
            <a:extLst>
              <a:ext uri="{FF2B5EF4-FFF2-40B4-BE49-F238E27FC236}">
                <a16:creationId xmlns:a16="http://schemas.microsoft.com/office/drawing/2014/main" id="{373BF16C-7645-4D82-BFE3-59FBE1385D3C}"/>
              </a:ext>
            </a:extLst>
          </p:cNvPr>
          <p:cNvGraphicFramePr>
            <a:graphicFrameLocks noGrp="1"/>
          </p:cNvGraphicFramePr>
          <p:nvPr>
            <p:ph type="tbl" sz="quarter" idx="13"/>
            <p:extLst>
              <p:ext uri="{D42A27DB-BD31-4B8C-83A1-F6EECF244321}">
                <p14:modId xmlns:p14="http://schemas.microsoft.com/office/powerpoint/2010/main" val="217524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28509235"/>
                    </a:ext>
                  </a:extLst>
                </a:gridCol>
                <a:gridCol w="822960">
                  <a:extLst>
                    <a:ext uri="{9D8B030D-6E8A-4147-A177-3AD203B41FA5}">
                      <a16:colId xmlns:a16="http://schemas.microsoft.com/office/drawing/2014/main" val="859217698"/>
                    </a:ext>
                  </a:extLst>
                </a:gridCol>
                <a:gridCol w="822960">
                  <a:extLst>
                    <a:ext uri="{9D8B030D-6E8A-4147-A177-3AD203B41FA5}">
                      <a16:colId xmlns:a16="http://schemas.microsoft.com/office/drawing/2014/main" val="1112983758"/>
                    </a:ext>
                  </a:extLst>
                </a:gridCol>
                <a:gridCol w="822960">
                  <a:extLst>
                    <a:ext uri="{9D8B030D-6E8A-4147-A177-3AD203B41FA5}">
                      <a16:colId xmlns:a16="http://schemas.microsoft.com/office/drawing/2014/main" val="4252921842"/>
                    </a:ext>
                  </a:extLst>
                </a:gridCol>
                <a:gridCol w="822960">
                  <a:extLst>
                    <a:ext uri="{9D8B030D-6E8A-4147-A177-3AD203B41FA5}">
                      <a16:colId xmlns:a16="http://schemas.microsoft.com/office/drawing/2014/main" val="666593877"/>
                    </a:ext>
                  </a:extLst>
                </a:gridCol>
                <a:gridCol w="493776">
                  <a:extLst>
                    <a:ext uri="{9D8B030D-6E8A-4147-A177-3AD203B41FA5}">
                      <a16:colId xmlns:a16="http://schemas.microsoft.com/office/drawing/2014/main" val="278086783"/>
                    </a:ext>
                  </a:extLst>
                </a:gridCol>
                <a:gridCol w="493776">
                  <a:extLst>
                    <a:ext uri="{9D8B030D-6E8A-4147-A177-3AD203B41FA5}">
                      <a16:colId xmlns:a16="http://schemas.microsoft.com/office/drawing/2014/main" val="914477470"/>
                    </a:ext>
                  </a:extLst>
                </a:gridCol>
                <a:gridCol w="493776">
                  <a:extLst>
                    <a:ext uri="{9D8B030D-6E8A-4147-A177-3AD203B41FA5}">
                      <a16:colId xmlns:a16="http://schemas.microsoft.com/office/drawing/2014/main" val="1960877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738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69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734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68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6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2553989"/>
                  </a:ext>
                </a:extLst>
              </a:tr>
            </a:tbl>
          </a:graphicData>
        </a:graphic>
      </p:graphicFrame>
      <p:sp>
        <p:nvSpPr>
          <p:cNvPr id="4" name="Text Placeholder 3">
            <a:extLst>
              <a:ext uri="{FF2B5EF4-FFF2-40B4-BE49-F238E27FC236}">
                <a16:creationId xmlns:a16="http://schemas.microsoft.com/office/drawing/2014/main" id="{29910549-012B-4E9B-9702-E7E3A881CFD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81008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D027-6A02-4AD1-86E8-2249ED3C5B2E}"/>
              </a:ext>
            </a:extLst>
          </p:cNvPr>
          <p:cNvSpPr>
            <a:spLocks noGrp="1"/>
          </p:cNvSpPr>
          <p:nvPr>
            <p:ph type="title"/>
          </p:nvPr>
        </p:nvSpPr>
        <p:spPr/>
        <p:txBody>
          <a:bodyPr/>
          <a:lstStyle/>
          <a:p>
            <a:r>
              <a:rPr lang="en-US"/>
              <a:t>Facebook Eigene Posts - Aktive Nutzer - Export | NDR Elbphilharmonie Orchester - 3 of 7</a:t>
            </a:r>
          </a:p>
        </p:txBody>
      </p:sp>
      <p:graphicFrame>
        <p:nvGraphicFramePr>
          <p:cNvPr id="5" name="Table Placeholder 4">
            <a:extLst>
              <a:ext uri="{FF2B5EF4-FFF2-40B4-BE49-F238E27FC236}">
                <a16:creationId xmlns:a16="http://schemas.microsoft.com/office/drawing/2014/main" id="{F0C8A079-8990-41BC-838F-E61915033945}"/>
              </a:ext>
            </a:extLst>
          </p:cNvPr>
          <p:cNvGraphicFramePr>
            <a:graphicFrameLocks noGrp="1"/>
          </p:cNvGraphicFramePr>
          <p:nvPr>
            <p:ph type="tbl" sz="quarter" idx="13"/>
            <p:extLst>
              <p:ext uri="{D42A27DB-BD31-4B8C-83A1-F6EECF244321}">
                <p14:modId xmlns:p14="http://schemas.microsoft.com/office/powerpoint/2010/main" val="3724250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76500750"/>
                    </a:ext>
                  </a:extLst>
                </a:gridCol>
                <a:gridCol w="822960">
                  <a:extLst>
                    <a:ext uri="{9D8B030D-6E8A-4147-A177-3AD203B41FA5}">
                      <a16:colId xmlns:a16="http://schemas.microsoft.com/office/drawing/2014/main" val="2059944907"/>
                    </a:ext>
                  </a:extLst>
                </a:gridCol>
                <a:gridCol w="822960">
                  <a:extLst>
                    <a:ext uri="{9D8B030D-6E8A-4147-A177-3AD203B41FA5}">
                      <a16:colId xmlns:a16="http://schemas.microsoft.com/office/drawing/2014/main" val="285371035"/>
                    </a:ext>
                  </a:extLst>
                </a:gridCol>
                <a:gridCol w="822960">
                  <a:extLst>
                    <a:ext uri="{9D8B030D-6E8A-4147-A177-3AD203B41FA5}">
                      <a16:colId xmlns:a16="http://schemas.microsoft.com/office/drawing/2014/main" val="787805769"/>
                    </a:ext>
                  </a:extLst>
                </a:gridCol>
                <a:gridCol w="822960">
                  <a:extLst>
                    <a:ext uri="{9D8B030D-6E8A-4147-A177-3AD203B41FA5}">
                      <a16:colId xmlns:a16="http://schemas.microsoft.com/office/drawing/2014/main" val="1562957227"/>
                    </a:ext>
                  </a:extLst>
                </a:gridCol>
                <a:gridCol w="493776">
                  <a:extLst>
                    <a:ext uri="{9D8B030D-6E8A-4147-A177-3AD203B41FA5}">
                      <a16:colId xmlns:a16="http://schemas.microsoft.com/office/drawing/2014/main" val="2469300739"/>
                    </a:ext>
                  </a:extLst>
                </a:gridCol>
                <a:gridCol w="493776">
                  <a:extLst>
                    <a:ext uri="{9D8B030D-6E8A-4147-A177-3AD203B41FA5}">
                      <a16:colId xmlns:a16="http://schemas.microsoft.com/office/drawing/2014/main" val="3748882396"/>
                    </a:ext>
                  </a:extLst>
                </a:gridCol>
                <a:gridCol w="493776">
                  <a:extLst>
                    <a:ext uri="{9D8B030D-6E8A-4147-A177-3AD203B41FA5}">
                      <a16:colId xmlns:a16="http://schemas.microsoft.com/office/drawing/2014/main" val="4093602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51005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206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973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559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216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5715072"/>
                  </a:ext>
                </a:extLst>
              </a:tr>
            </a:tbl>
          </a:graphicData>
        </a:graphic>
      </p:graphicFrame>
      <p:sp>
        <p:nvSpPr>
          <p:cNvPr id="4" name="Text Placeholder 3">
            <a:extLst>
              <a:ext uri="{FF2B5EF4-FFF2-40B4-BE49-F238E27FC236}">
                <a16:creationId xmlns:a16="http://schemas.microsoft.com/office/drawing/2014/main" id="{E28C749C-23B6-487F-A849-37B53595DD3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016527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1C948-4E0D-4ED2-B888-24D4289C6149}"/>
              </a:ext>
            </a:extLst>
          </p:cNvPr>
          <p:cNvSpPr>
            <a:spLocks noGrp="1"/>
          </p:cNvSpPr>
          <p:nvPr>
            <p:ph type="title"/>
          </p:nvPr>
        </p:nvSpPr>
        <p:spPr/>
        <p:txBody>
          <a:bodyPr/>
          <a:lstStyle/>
          <a:p>
            <a:r>
              <a:rPr lang="en-US"/>
              <a:t>Facebook Eigene Posts - Aktive Nutzer - Export | NDR Elbphilharmonie Orchester - 4 of 7</a:t>
            </a:r>
          </a:p>
        </p:txBody>
      </p:sp>
      <p:graphicFrame>
        <p:nvGraphicFramePr>
          <p:cNvPr id="5" name="Table Placeholder 4">
            <a:extLst>
              <a:ext uri="{FF2B5EF4-FFF2-40B4-BE49-F238E27FC236}">
                <a16:creationId xmlns:a16="http://schemas.microsoft.com/office/drawing/2014/main" id="{6BBFFF14-67D5-40D3-9741-53130FF2D190}"/>
              </a:ext>
            </a:extLst>
          </p:cNvPr>
          <p:cNvGraphicFramePr>
            <a:graphicFrameLocks noGrp="1"/>
          </p:cNvGraphicFramePr>
          <p:nvPr>
            <p:ph type="tbl" sz="quarter" idx="13"/>
            <p:extLst>
              <p:ext uri="{D42A27DB-BD31-4B8C-83A1-F6EECF244321}">
                <p14:modId xmlns:p14="http://schemas.microsoft.com/office/powerpoint/2010/main" val="1894501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46177816"/>
                    </a:ext>
                  </a:extLst>
                </a:gridCol>
                <a:gridCol w="822960">
                  <a:extLst>
                    <a:ext uri="{9D8B030D-6E8A-4147-A177-3AD203B41FA5}">
                      <a16:colId xmlns:a16="http://schemas.microsoft.com/office/drawing/2014/main" val="835107796"/>
                    </a:ext>
                  </a:extLst>
                </a:gridCol>
                <a:gridCol w="822960">
                  <a:extLst>
                    <a:ext uri="{9D8B030D-6E8A-4147-A177-3AD203B41FA5}">
                      <a16:colId xmlns:a16="http://schemas.microsoft.com/office/drawing/2014/main" val="1880597917"/>
                    </a:ext>
                  </a:extLst>
                </a:gridCol>
                <a:gridCol w="822960">
                  <a:extLst>
                    <a:ext uri="{9D8B030D-6E8A-4147-A177-3AD203B41FA5}">
                      <a16:colId xmlns:a16="http://schemas.microsoft.com/office/drawing/2014/main" val="2882747231"/>
                    </a:ext>
                  </a:extLst>
                </a:gridCol>
                <a:gridCol w="822960">
                  <a:extLst>
                    <a:ext uri="{9D8B030D-6E8A-4147-A177-3AD203B41FA5}">
                      <a16:colId xmlns:a16="http://schemas.microsoft.com/office/drawing/2014/main" val="2275314450"/>
                    </a:ext>
                  </a:extLst>
                </a:gridCol>
                <a:gridCol w="493776">
                  <a:extLst>
                    <a:ext uri="{9D8B030D-6E8A-4147-A177-3AD203B41FA5}">
                      <a16:colId xmlns:a16="http://schemas.microsoft.com/office/drawing/2014/main" val="1505289920"/>
                    </a:ext>
                  </a:extLst>
                </a:gridCol>
                <a:gridCol w="493776">
                  <a:extLst>
                    <a:ext uri="{9D8B030D-6E8A-4147-A177-3AD203B41FA5}">
                      <a16:colId xmlns:a16="http://schemas.microsoft.com/office/drawing/2014/main" val="3098618874"/>
                    </a:ext>
                  </a:extLst>
                </a:gridCol>
                <a:gridCol w="493776">
                  <a:extLst>
                    <a:ext uri="{9D8B030D-6E8A-4147-A177-3AD203B41FA5}">
                      <a16:colId xmlns:a16="http://schemas.microsoft.com/office/drawing/2014/main" val="2901906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456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- 2018-07-17 18:16:00 </a:t>
                      </a:r>
                      <a:r>
                        <a:rPr kumimoji="0" lang="de-DE"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6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002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709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936718"/>
                  </a:ext>
                </a:extLst>
              </a:tr>
            </a:tbl>
          </a:graphicData>
        </a:graphic>
      </p:graphicFrame>
      <p:sp>
        <p:nvSpPr>
          <p:cNvPr id="4" name="Text Placeholder 3">
            <a:extLst>
              <a:ext uri="{FF2B5EF4-FFF2-40B4-BE49-F238E27FC236}">
                <a16:creationId xmlns:a16="http://schemas.microsoft.com/office/drawing/2014/main" id="{04F988B4-6C27-4BE0-A7D8-18F321E3955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888292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AC50F-1662-4468-9E4A-F65EA3619A42}"/>
              </a:ext>
            </a:extLst>
          </p:cNvPr>
          <p:cNvSpPr>
            <a:spLocks noGrp="1"/>
          </p:cNvSpPr>
          <p:nvPr>
            <p:ph type="title"/>
          </p:nvPr>
        </p:nvSpPr>
        <p:spPr/>
        <p:txBody>
          <a:bodyPr/>
          <a:lstStyle/>
          <a:p>
            <a:r>
              <a:rPr lang="en-US"/>
              <a:t>Facebook Eigene Posts - Aktive Nutzer - Export | NDR Elbphilharmonie Orchester - 5 of 7</a:t>
            </a:r>
          </a:p>
        </p:txBody>
      </p:sp>
      <p:graphicFrame>
        <p:nvGraphicFramePr>
          <p:cNvPr id="5" name="Table Placeholder 4">
            <a:extLst>
              <a:ext uri="{FF2B5EF4-FFF2-40B4-BE49-F238E27FC236}">
                <a16:creationId xmlns:a16="http://schemas.microsoft.com/office/drawing/2014/main" id="{A0F413CF-2487-4F7F-8B4D-E0E708DC02D2}"/>
              </a:ext>
            </a:extLst>
          </p:cNvPr>
          <p:cNvGraphicFramePr>
            <a:graphicFrameLocks noGrp="1"/>
          </p:cNvGraphicFramePr>
          <p:nvPr>
            <p:ph type="tbl" sz="quarter" idx="13"/>
            <p:extLst>
              <p:ext uri="{D42A27DB-BD31-4B8C-83A1-F6EECF244321}">
                <p14:modId xmlns:p14="http://schemas.microsoft.com/office/powerpoint/2010/main" val="2216322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786633322"/>
                    </a:ext>
                  </a:extLst>
                </a:gridCol>
                <a:gridCol w="822960">
                  <a:extLst>
                    <a:ext uri="{9D8B030D-6E8A-4147-A177-3AD203B41FA5}">
                      <a16:colId xmlns:a16="http://schemas.microsoft.com/office/drawing/2014/main" val="510834046"/>
                    </a:ext>
                  </a:extLst>
                </a:gridCol>
                <a:gridCol w="822960">
                  <a:extLst>
                    <a:ext uri="{9D8B030D-6E8A-4147-A177-3AD203B41FA5}">
                      <a16:colId xmlns:a16="http://schemas.microsoft.com/office/drawing/2014/main" val="1386522092"/>
                    </a:ext>
                  </a:extLst>
                </a:gridCol>
                <a:gridCol w="822960">
                  <a:extLst>
                    <a:ext uri="{9D8B030D-6E8A-4147-A177-3AD203B41FA5}">
                      <a16:colId xmlns:a16="http://schemas.microsoft.com/office/drawing/2014/main" val="2273030985"/>
                    </a:ext>
                  </a:extLst>
                </a:gridCol>
                <a:gridCol w="822960">
                  <a:extLst>
                    <a:ext uri="{9D8B030D-6E8A-4147-A177-3AD203B41FA5}">
                      <a16:colId xmlns:a16="http://schemas.microsoft.com/office/drawing/2014/main" val="4159153556"/>
                    </a:ext>
                  </a:extLst>
                </a:gridCol>
                <a:gridCol w="493776">
                  <a:extLst>
                    <a:ext uri="{9D8B030D-6E8A-4147-A177-3AD203B41FA5}">
                      <a16:colId xmlns:a16="http://schemas.microsoft.com/office/drawing/2014/main" val="1721702543"/>
                    </a:ext>
                  </a:extLst>
                </a:gridCol>
                <a:gridCol w="493776">
                  <a:extLst>
                    <a:ext uri="{9D8B030D-6E8A-4147-A177-3AD203B41FA5}">
                      <a16:colId xmlns:a16="http://schemas.microsoft.com/office/drawing/2014/main" val="3920214380"/>
                    </a:ext>
                  </a:extLst>
                </a:gridCol>
                <a:gridCol w="493776">
                  <a:extLst>
                    <a:ext uri="{9D8B030D-6E8A-4147-A177-3AD203B41FA5}">
                      <a16:colId xmlns:a16="http://schemas.microsoft.com/office/drawing/2014/main" val="2515373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7359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180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235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329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- 2018-05-13 22:30:20 </a:t>
                      </a:r>
                      <a:r>
                        <a:rPr kumimoji="0" lang="en-US" sz="1000" b="0" i="0" u="none" strike="noStrike" kern="1200" cap="none" spc="0" normalizeH="0" baseline="0" noProof="0">
                          <a:ln>
                            <a:noFill/>
                          </a:ln>
                          <a:solidFill>
                            <a:prstClr val="black"/>
                          </a:solidFill>
                          <a:effectLst/>
                          <a:uLnTx/>
                          <a:uFillTx/>
                          <a:latin typeface="+mn-lt"/>
                          <a:ea typeface="+mn-ea"/>
                          <a:cs typeface="+mn-cs"/>
                        </a:rPr>
                        <a:t> 
 Die „Cantina Band“ aus Star Wars nochmal als Zugabe!!!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4600766"/>
                  </a:ext>
                </a:extLst>
              </a:tr>
            </a:tbl>
          </a:graphicData>
        </a:graphic>
      </p:graphicFrame>
      <p:sp>
        <p:nvSpPr>
          <p:cNvPr id="4" name="Text Placeholder 3">
            <a:extLst>
              <a:ext uri="{FF2B5EF4-FFF2-40B4-BE49-F238E27FC236}">
                <a16:creationId xmlns:a16="http://schemas.microsoft.com/office/drawing/2014/main" id="{BC9A66C9-5342-400A-BD21-4F382721D57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5774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1BE73-E24E-438D-9A69-FFDFA71CAE69}"/>
              </a:ext>
            </a:extLst>
          </p:cNvPr>
          <p:cNvSpPr>
            <a:spLocks noGrp="1"/>
          </p:cNvSpPr>
          <p:nvPr>
            <p:ph type="title"/>
          </p:nvPr>
        </p:nvSpPr>
        <p:spPr/>
        <p:txBody>
          <a:bodyPr/>
          <a:lstStyle/>
          <a:p>
            <a:r>
              <a:rPr lang="en-US"/>
              <a:t>Facebook Eigene Posts - Aktive Nutzer - Export | NDR Elbphilharmonie Orchester - 6 of 7</a:t>
            </a:r>
          </a:p>
        </p:txBody>
      </p:sp>
      <p:graphicFrame>
        <p:nvGraphicFramePr>
          <p:cNvPr id="5" name="Table Placeholder 4">
            <a:extLst>
              <a:ext uri="{FF2B5EF4-FFF2-40B4-BE49-F238E27FC236}">
                <a16:creationId xmlns:a16="http://schemas.microsoft.com/office/drawing/2014/main" id="{0A2EF9B4-6C7B-4E30-A498-13FF2C056051}"/>
              </a:ext>
            </a:extLst>
          </p:cNvPr>
          <p:cNvGraphicFramePr>
            <a:graphicFrameLocks noGrp="1"/>
          </p:cNvGraphicFramePr>
          <p:nvPr>
            <p:ph type="tbl" sz="quarter" idx="13"/>
            <p:extLst>
              <p:ext uri="{D42A27DB-BD31-4B8C-83A1-F6EECF244321}">
                <p14:modId xmlns:p14="http://schemas.microsoft.com/office/powerpoint/2010/main" val="145120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68177498"/>
                    </a:ext>
                  </a:extLst>
                </a:gridCol>
                <a:gridCol w="822960">
                  <a:extLst>
                    <a:ext uri="{9D8B030D-6E8A-4147-A177-3AD203B41FA5}">
                      <a16:colId xmlns:a16="http://schemas.microsoft.com/office/drawing/2014/main" val="528329832"/>
                    </a:ext>
                  </a:extLst>
                </a:gridCol>
                <a:gridCol w="822960">
                  <a:extLst>
                    <a:ext uri="{9D8B030D-6E8A-4147-A177-3AD203B41FA5}">
                      <a16:colId xmlns:a16="http://schemas.microsoft.com/office/drawing/2014/main" val="1460937301"/>
                    </a:ext>
                  </a:extLst>
                </a:gridCol>
                <a:gridCol w="822960">
                  <a:extLst>
                    <a:ext uri="{9D8B030D-6E8A-4147-A177-3AD203B41FA5}">
                      <a16:colId xmlns:a16="http://schemas.microsoft.com/office/drawing/2014/main" val="3101449196"/>
                    </a:ext>
                  </a:extLst>
                </a:gridCol>
                <a:gridCol w="822960">
                  <a:extLst>
                    <a:ext uri="{9D8B030D-6E8A-4147-A177-3AD203B41FA5}">
                      <a16:colId xmlns:a16="http://schemas.microsoft.com/office/drawing/2014/main" val="3941542874"/>
                    </a:ext>
                  </a:extLst>
                </a:gridCol>
                <a:gridCol w="493776">
                  <a:extLst>
                    <a:ext uri="{9D8B030D-6E8A-4147-A177-3AD203B41FA5}">
                      <a16:colId xmlns:a16="http://schemas.microsoft.com/office/drawing/2014/main" val="3545290896"/>
                    </a:ext>
                  </a:extLst>
                </a:gridCol>
                <a:gridCol w="493776">
                  <a:extLst>
                    <a:ext uri="{9D8B030D-6E8A-4147-A177-3AD203B41FA5}">
                      <a16:colId xmlns:a16="http://schemas.microsoft.com/office/drawing/2014/main" val="3087547906"/>
                    </a:ext>
                  </a:extLst>
                </a:gridCol>
                <a:gridCol w="493776">
                  <a:extLst>
                    <a:ext uri="{9D8B030D-6E8A-4147-A177-3AD203B41FA5}">
                      <a16:colId xmlns:a16="http://schemas.microsoft.com/office/drawing/2014/main" val="331767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525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73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- 2018-09-14 17:09:18 </a:t>
                      </a:r>
                      <a:r>
                        <a:rPr kumimoji="0" lang="de-DE" sz="1000" b="0" i="0" u="none" strike="noStrike" kern="1200" cap="none" spc="0" normalizeH="0" baseline="0" noProof="0">
                          <a:ln>
                            <a:noFill/>
                          </a:ln>
                          <a:solidFill>
                            <a:prstClr val="black"/>
                          </a:solidFill>
                          <a:effectLst/>
                          <a:uLnTx/>
                          <a:uFillTx/>
                          <a:latin typeface="+mn-lt"/>
                          <a:ea typeface="+mn-ea"/>
                          <a:cs typeface="+mn-cs"/>
                        </a:rPr>
                        <a:t> 
 "Das müssen die Leute hören, spüren und erleben." Dürfen wir vorstellen? Unser neuer Residenzkünstler für die Saison 2018/19, der Cellist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3510779"/>
                  </a:ext>
                </a:extLst>
              </a:tr>
            </a:tbl>
          </a:graphicData>
        </a:graphic>
      </p:graphicFrame>
      <p:sp>
        <p:nvSpPr>
          <p:cNvPr id="4" name="Text Placeholder 3">
            <a:extLst>
              <a:ext uri="{FF2B5EF4-FFF2-40B4-BE49-F238E27FC236}">
                <a16:creationId xmlns:a16="http://schemas.microsoft.com/office/drawing/2014/main" id="{5A8111D6-68F8-4FCF-86BB-9A4C6AFF497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90389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16236-DDA6-4CF8-A163-C5DFFC63286D}"/>
              </a:ext>
            </a:extLst>
          </p:cNvPr>
          <p:cNvSpPr>
            <a:spLocks noGrp="1"/>
          </p:cNvSpPr>
          <p:nvPr>
            <p:ph type="title"/>
          </p:nvPr>
        </p:nvSpPr>
        <p:spPr/>
        <p:txBody>
          <a:bodyPr/>
          <a:lstStyle/>
          <a:p>
            <a:r>
              <a:rPr lang="en-US"/>
              <a:t>Facebook Eigene Posts - Aktive Nutzer - Export | NDR Elbphilharmonie Orchester - 7 of 7</a:t>
            </a:r>
          </a:p>
        </p:txBody>
      </p:sp>
      <p:graphicFrame>
        <p:nvGraphicFramePr>
          <p:cNvPr id="5" name="Table Placeholder 4">
            <a:extLst>
              <a:ext uri="{FF2B5EF4-FFF2-40B4-BE49-F238E27FC236}">
                <a16:creationId xmlns:a16="http://schemas.microsoft.com/office/drawing/2014/main" id="{597DBE20-3BEB-439D-8722-885C91AF728E}"/>
              </a:ext>
            </a:extLst>
          </p:cNvPr>
          <p:cNvGraphicFramePr>
            <a:graphicFrameLocks noGrp="1"/>
          </p:cNvGraphicFramePr>
          <p:nvPr>
            <p:ph type="tbl" sz="quarter" idx="13"/>
            <p:extLst>
              <p:ext uri="{D42A27DB-BD31-4B8C-83A1-F6EECF244321}">
                <p14:modId xmlns:p14="http://schemas.microsoft.com/office/powerpoint/2010/main" val="2568807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535266782"/>
                    </a:ext>
                  </a:extLst>
                </a:gridCol>
                <a:gridCol w="822960">
                  <a:extLst>
                    <a:ext uri="{9D8B030D-6E8A-4147-A177-3AD203B41FA5}">
                      <a16:colId xmlns:a16="http://schemas.microsoft.com/office/drawing/2014/main" val="680213520"/>
                    </a:ext>
                  </a:extLst>
                </a:gridCol>
                <a:gridCol w="822960">
                  <a:extLst>
                    <a:ext uri="{9D8B030D-6E8A-4147-A177-3AD203B41FA5}">
                      <a16:colId xmlns:a16="http://schemas.microsoft.com/office/drawing/2014/main" val="113448702"/>
                    </a:ext>
                  </a:extLst>
                </a:gridCol>
                <a:gridCol w="822960">
                  <a:extLst>
                    <a:ext uri="{9D8B030D-6E8A-4147-A177-3AD203B41FA5}">
                      <a16:colId xmlns:a16="http://schemas.microsoft.com/office/drawing/2014/main" val="3305257016"/>
                    </a:ext>
                  </a:extLst>
                </a:gridCol>
                <a:gridCol w="822960">
                  <a:extLst>
                    <a:ext uri="{9D8B030D-6E8A-4147-A177-3AD203B41FA5}">
                      <a16:colId xmlns:a16="http://schemas.microsoft.com/office/drawing/2014/main" val="4114019078"/>
                    </a:ext>
                  </a:extLst>
                </a:gridCol>
                <a:gridCol w="493776">
                  <a:extLst>
                    <a:ext uri="{9D8B030D-6E8A-4147-A177-3AD203B41FA5}">
                      <a16:colId xmlns:a16="http://schemas.microsoft.com/office/drawing/2014/main" val="2689987695"/>
                    </a:ext>
                  </a:extLst>
                </a:gridCol>
                <a:gridCol w="493776">
                  <a:extLst>
                    <a:ext uri="{9D8B030D-6E8A-4147-A177-3AD203B41FA5}">
                      <a16:colId xmlns:a16="http://schemas.microsoft.com/office/drawing/2014/main" val="120469848"/>
                    </a:ext>
                  </a:extLst>
                </a:gridCol>
                <a:gridCol w="493776">
                  <a:extLst>
                    <a:ext uri="{9D8B030D-6E8A-4147-A177-3AD203B41FA5}">
                      <a16:colId xmlns:a16="http://schemas.microsoft.com/office/drawing/2014/main" val="2088192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1397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- 2018-01-15 11:50:15 </a:t>
                      </a:r>
                      <a:r>
                        <a:rPr kumimoji="0" lang="en-US" sz="1000" b="0" i="0" u="none" strike="noStrike" kern="1200" cap="none" spc="0" normalizeH="0" baseline="0" noProof="0">
                          <a:ln>
                            <a:noFill/>
                          </a:ln>
                          <a:solidFill>
                            <a:prstClr val="black"/>
                          </a:solidFill>
                          <a:effectLst/>
                          <a:uLnTx/>
                          <a:uFillTx/>
                          <a:latin typeface="+mn-lt"/>
                          <a:ea typeface="+mn-ea"/>
                          <a:cs typeface="+mn-cs"/>
                        </a:rPr>
                        <a:t> 
 Tickets for a new round of our "Concerts for Hamburg" series are available from today on! :) This means one hour of music for only 8 to 24 euro, so everyone can afford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2024653"/>
                  </a:ext>
                </a:extLst>
              </a:tr>
            </a:tbl>
          </a:graphicData>
        </a:graphic>
      </p:graphicFrame>
      <p:sp>
        <p:nvSpPr>
          <p:cNvPr id="4" name="Text Placeholder 3">
            <a:extLst>
              <a:ext uri="{FF2B5EF4-FFF2-40B4-BE49-F238E27FC236}">
                <a16:creationId xmlns:a16="http://schemas.microsoft.com/office/drawing/2014/main" id="{34899898-1122-4EF6-90BC-FDAA8B86FAE1}"/>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1572200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655</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Eigene Posts - Aktive Nutzer - Export | NDR Elbphilharmonie Orchester - 1 of 7</vt:lpstr>
      <vt:lpstr>Facebook Eigene Posts - Aktive Nutzer - Export | NDR Elbphilharmonie Orchester - 2 of 7</vt:lpstr>
      <vt:lpstr>Facebook Eigene Posts - Aktive Nutzer - Export | NDR Elbphilharmonie Orchester - 3 of 7</vt:lpstr>
      <vt:lpstr>Facebook Eigene Posts - Aktive Nutzer - Export | NDR Elbphilharmonie Orchester - 4 of 7</vt:lpstr>
      <vt:lpstr>Facebook Eigene Posts - Aktive Nutzer - Export | NDR Elbphilharmonie Orchester - 5 of 7</vt:lpstr>
      <vt:lpstr>Facebook Eigene Posts - Aktive Nutzer - Export | NDR Elbphilharmonie Orchester - 6 of 7</vt:lpstr>
      <vt:lpstr>Facebook Eigene Posts - Aktive Nutzer - Export | NDR Elbphilharmonie Orchester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Eigene Posts - Aktive Nutzer - Export | NDR Elbphilharmonie Orchester - 1 of 7</dc:title>
  <dc:creator>Frederik Peiniger</dc:creator>
  <cp:lastModifiedBy>Frederik Peiniger</cp:lastModifiedBy>
  <cp:revision>1</cp:revision>
  <dcterms:created xsi:type="dcterms:W3CDTF">2019-01-10T16:29:35Z</dcterms:created>
  <dcterms:modified xsi:type="dcterms:W3CDTF">2019-01-10T16:32:03Z</dcterms:modified>
</cp:coreProperties>
</file>