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2" r:id="rId15"/>
    <p:sldId id="273" r:id="rId16"/>
    <p:sldId id="274" r:id="rId17"/>
    <p:sldId id="275" r:id="rId18"/>
    <p:sldId id="276" r:id="rId19"/>
    <p:sldId id="277" r:id="rId20"/>
    <p:sldId id="278" r:id="rId21"/>
    <p:sldId id="279" r:id="rId22"/>
    <p:sldId id="280" r:id="rId23"/>
    <p:sldId id="281" r:id="rId24"/>
    <p:sldId id="283" r:id="rId25"/>
    <p:sldId id="284" r:id="rId26"/>
    <p:sldId id="285" r:id="rId27"/>
    <p:sldId id="286" r:id="rId28"/>
    <p:sldId id="287" r:id="rId29"/>
    <p:sldId id="288" r:id="rId30"/>
    <p:sldId id="289" r:id="rId31"/>
    <p:sldId id="291" r:id="rId32"/>
    <p:sldId id="292" r:id="rId33"/>
    <p:sldId id="293" r:id="rId34"/>
    <p:sldId id="294" r:id="rId35"/>
    <p:sldId id="295" r:id="rId36"/>
    <p:sldId id="296" r:id="rId37"/>
    <p:sldId id="297" r:id="rId38"/>
    <p:sldId id="298" r:id="rId39"/>
    <p:sldId id="299" r:id="rId40"/>
    <p:sldId id="300" r:id="rId41"/>
    <p:sldId id="301" r:id="rId42"/>
    <p:sldId id="303" r:id="rId43"/>
    <p:sldId id="304" r:id="rId44"/>
    <p:sldId id="305" r:id="rId45"/>
    <p:sldId id="306" r:id="rId46"/>
    <p:sldId id="307" r:id="rId47"/>
    <p:sldId id="308" r:id="rId48"/>
    <p:sldId id="309" r:id="rId49"/>
    <p:sldId id="310" r:id="rId50"/>
    <p:sldId id="311" r:id="rId51"/>
    <p:sldId id="312" r:id="rId52"/>
    <p:sldId id="314" r:id="rId53"/>
    <p:sldId id="315" r:id="rId54"/>
    <p:sldId id="316" r:id="rId55"/>
    <p:sldId id="317" r:id="rId56"/>
    <p:sldId id="318" r:id="rId57"/>
    <p:sldId id="319" r:id="rId58"/>
    <p:sldId id="320" r:id="rId59"/>
    <p:sldId id="321" r:id="rId60"/>
    <p:sldId id="322" r:id="rId61"/>
    <p:sldId id="323" r:id="rId62"/>
    <p:sldId id="324" r:id="rId63"/>
    <p:sldId id="325" r:id="rId64"/>
    <p:sldId id="326" r:id="rId65"/>
    <p:sldId id="327" r:id="rId66"/>
    <p:sldId id="328" r:id="rId67"/>
    <p:sldId id="329" r:id="rId68"/>
    <p:sldId id="330" r:id="rId69"/>
  </p:sldIdLst>
  <p:sldSz cx="9144000" cy="6858000" type="screen4x3"/>
  <p:notesSz cx="6858000" cy="9144000"/>
  <p:embeddedFontLst>
    <p:embeddedFont>
      <p:font typeface="Calibri" panose="020F0502020204030204" pitchFamily="34" charset="0"/>
      <p:regular r:id="rId70"/>
      <p:bold r:id="rId71"/>
      <p:italic r:id="rId72"/>
      <p:bold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9BB04-E71E-4138-B3D1-EB61A8819E7B}"/>
              </a:ext>
            </a:extLst>
          </p:cNvPr>
          <p:cNvSpPr>
            <a:spLocks noGrp="1"/>
          </p:cNvSpPr>
          <p:nvPr>
            <p:ph type="ctrTitle"/>
          </p:nvPr>
        </p:nvSpPr>
        <p:spPr/>
        <p:txBody>
          <a:bodyPr/>
          <a:lstStyle/>
          <a:p>
            <a:r>
              <a:rPr lang="en-US"/>
              <a:t>MeFo - Facebook - Posting Tabellen</a:t>
            </a:r>
          </a:p>
        </p:txBody>
      </p:sp>
      <p:sp>
        <p:nvSpPr>
          <p:cNvPr id="3" name="Subtitle 2">
            <a:extLst>
              <a:ext uri="{FF2B5EF4-FFF2-40B4-BE49-F238E27FC236}">
                <a16:creationId xmlns:a16="http://schemas.microsoft.com/office/drawing/2014/main" id="{A130B726-17A9-4F1A-BB0A-655F332601E2}"/>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110587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B15C6-C19B-432E-BC83-7812F300D702}"/>
              </a:ext>
            </a:extLst>
          </p:cNvPr>
          <p:cNvSpPr>
            <a:spLocks noGrp="1"/>
          </p:cNvSpPr>
          <p:nvPr>
            <p:ph type="title"/>
          </p:nvPr>
        </p:nvSpPr>
        <p:spPr/>
        <p:txBody>
          <a:bodyPr/>
          <a:lstStyle/>
          <a:p>
            <a:r>
              <a:rPr lang="en-US"/>
              <a:t>Facebook Eigene Videos - Crossposts (nur Ersteller) - Export  | NDR Elbphilharmonie Orchester - 1 of 5</a:t>
            </a:r>
          </a:p>
        </p:txBody>
      </p:sp>
      <p:graphicFrame>
        <p:nvGraphicFramePr>
          <p:cNvPr id="5" name="Table Placeholder 4">
            <a:extLst>
              <a:ext uri="{FF2B5EF4-FFF2-40B4-BE49-F238E27FC236}">
                <a16:creationId xmlns:a16="http://schemas.microsoft.com/office/drawing/2014/main" id="{0AF0EAEE-E38D-47DC-BEDB-0987FA30D3AA}"/>
              </a:ext>
            </a:extLst>
          </p:cNvPr>
          <p:cNvGraphicFramePr>
            <a:graphicFrameLocks noGrp="1"/>
          </p:cNvGraphicFramePr>
          <p:nvPr>
            <p:ph type="tbl" sz="quarter" idx="13"/>
            <p:extLst>
              <p:ext uri="{D42A27DB-BD31-4B8C-83A1-F6EECF244321}">
                <p14:modId xmlns:p14="http://schemas.microsoft.com/office/powerpoint/2010/main" val="1852783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515476040"/>
                    </a:ext>
                  </a:extLst>
                </a:gridCol>
                <a:gridCol w="493776">
                  <a:extLst>
                    <a:ext uri="{9D8B030D-6E8A-4147-A177-3AD203B41FA5}">
                      <a16:colId xmlns:a16="http://schemas.microsoft.com/office/drawing/2014/main" val="2919959336"/>
                    </a:ext>
                  </a:extLst>
                </a:gridCol>
                <a:gridCol w="411480">
                  <a:extLst>
                    <a:ext uri="{9D8B030D-6E8A-4147-A177-3AD203B41FA5}">
                      <a16:colId xmlns:a16="http://schemas.microsoft.com/office/drawing/2014/main" val="1390991164"/>
                    </a:ext>
                  </a:extLst>
                </a:gridCol>
                <a:gridCol w="411480">
                  <a:extLst>
                    <a:ext uri="{9D8B030D-6E8A-4147-A177-3AD203B41FA5}">
                      <a16:colId xmlns:a16="http://schemas.microsoft.com/office/drawing/2014/main" val="3544994272"/>
                    </a:ext>
                  </a:extLst>
                </a:gridCol>
                <a:gridCol w="246888">
                  <a:extLst>
                    <a:ext uri="{9D8B030D-6E8A-4147-A177-3AD203B41FA5}">
                      <a16:colId xmlns:a16="http://schemas.microsoft.com/office/drawing/2014/main" val="2458204904"/>
                    </a:ext>
                  </a:extLst>
                </a:gridCol>
                <a:gridCol w="658368">
                  <a:extLst>
                    <a:ext uri="{9D8B030D-6E8A-4147-A177-3AD203B41FA5}">
                      <a16:colId xmlns:a16="http://schemas.microsoft.com/office/drawing/2014/main" val="3668955380"/>
                    </a:ext>
                  </a:extLst>
                </a:gridCol>
                <a:gridCol w="576072">
                  <a:extLst>
                    <a:ext uri="{9D8B030D-6E8A-4147-A177-3AD203B41FA5}">
                      <a16:colId xmlns:a16="http://schemas.microsoft.com/office/drawing/2014/main" val="1457093131"/>
                    </a:ext>
                  </a:extLst>
                </a:gridCol>
                <a:gridCol w="576072">
                  <a:extLst>
                    <a:ext uri="{9D8B030D-6E8A-4147-A177-3AD203B41FA5}">
                      <a16:colId xmlns:a16="http://schemas.microsoft.com/office/drawing/2014/main" val="49537271"/>
                    </a:ext>
                  </a:extLst>
                </a:gridCol>
                <a:gridCol w="411480">
                  <a:extLst>
                    <a:ext uri="{9D8B030D-6E8A-4147-A177-3AD203B41FA5}">
                      <a16:colId xmlns:a16="http://schemas.microsoft.com/office/drawing/2014/main" val="3588449866"/>
                    </a:ext>
                  </a:extLst>
                </a:gridCol>
                <a:gridCol w="658368">
                  <a:extLst>
                    <a:ext uri="{9D8B030D-6E8A-4147-A177-3AD203B41FA5}">
                      <a16:colId xmlns:a16="http://schemas.microsoft.com/office/drawing/2014/main" val="1202007110"/>
                    </a:ext>
                  </a:extLst>
                </a:gridCol>
                <a:gridCol w="329184">
                  <a:extLst>
                    <a:ext uri="{9D8B030D-6E8A-4147-A177-3AD203B41FA5}">
                      <a16:colId xmlns:a16="http://schemas.microsoft.com/office/drawing/2014/main" val="1315359003"/>
                    </a:ext>
                  </a:extLst>
                </a:gridCol>
                <a:gridCol w="493776">
                  <a:extLst>
                    <a:ext uri="{9D8B030D-6E8A-4147-A177-3AD203B41FA5}">
                      <a16:colId xmlns:a16="http://schemas.microsoft.com/office/drawing/2014/main" val="936410781"/>
                    </a:ext>
                  </a:extLst>
                </a:gridCol>
                <a:gridCol w="329184">
                  <a:extLst>
                    <a:ext uri="{9D8B030D-6E8A-4147-A177-3AD203B41FA5}">
                      <a16:colId xmlns:a16="http://schemas.microsoft.com/office/drawing/2014/main" val="856710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11025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- 2018-05-07 08:05:29 </a:t>
                      </a:r>
                      <a:r>
                        <a:rPr kumimoji="0" lang="de-DE"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extLst>
                  <a:ext uri="{0D108BD9-81ED-4DB2-BD59-A6C34878D82A}">
                    <a16:rowId xmlns:a16="http://schemas.microsoft.com/office/drawing/2014/main" val="418337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- 2018-12-13 21:16:24 </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extLst>
                  <a:ext uri="{0D108BD9-81ED-4DB2-BD59-A6C34878D82A}">
                    <a16:rowId xmlns:a16="http://schemas.microsoft.com/office/drawing/2014/main" val="556120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- 2018-10-25 00:38:18 </a:t>
                      </a:r>
                      <a:r>
                        <a:rPr kumimoji="0" lang="de-DE"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234403297"/>
                  </a:ext>
                </a:extLst>
              </a:tr>
            </a:tbl>
          </a:graphicData>
        </a:graphic>
      </p:graphicFrame>
      <p:sp>
        <p:nvSpPr>
          <p:cNvPr id="4" name="Text Placeholder 3">
            <a:extLst>
              <a:ext uri="{FF2B5EF4-FFF2-40B4-BE49-F238E27FC236}">
                <a16:creationId xmlns:a16="http://schemas.microsoft.com/office/drawing/2014/main" id="{2B3A1DBC-3C6F-4611-B32B-FD7D43FC4E3A}"/>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885151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30D42-2589-45A7-910E-D9A9D79E078C}"/>
              </a:ext>
            </a:extLst>
          </p:cNvPr>
          <p:cNvSpPr>
            <a:spLocks noGrp="1"/>
          </p:cNvSpPr>
          <p:nvPr>
            <p:ph type="title"/>
          </p:nvPr>
        </p:nvSpPr>
        <p:spPr/>
        <p:txBody>
          <a:bodyPr/>
          <a:lstStyle/>
          <a:p>
            <a:r>
              <a:rPr lang="en-US"/>
              <a:t>Facebook Eigene Videos - Crossposts (nur Ersteller) - Export  | NDR Elbphilharmonie Orchester - 2 of 5</a:t>
            </a:r>
          </a:p>
        </p:txBody>
      </p:sp>
      <p:graphicFrame>
        <p:nvGraphicFramePr>
          <p:cNvPr id="5" name="Table Placeholder 4">
            <a:extLst>
              <a:ext uri="{FF2B5EF4-FFF2-40B4-BE49-F238E27FC236}">
                <a16:creationId xmlns:a16="http://schemas.microsoft.com/office/drawing/2014/main" id="{068E9E8C-0AE0-469D-84E5-5577F9839378}"/>
              </a:ext>
            </a:extLst>
          </p:cNvPr>
          <p:cNvGraphicFramePr>
            <a:graphicFrameLocks noGrp="1"/>
          </p:cNvGraphicFramePr>
          <p:nvPr>
            <p:ph type="tbl" sz="quarter" idx="13"/>
            <p:extLst>
              <p:ext uri="{D42A27DB-BD31-4B8C-83A1-F6EECF244321}">
                <p14:modId xmlns:p14="http://schemas.microsoft.com/office/powerpoint/2010/main" val="3050624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13897301"/>
                    </a:ext>
                  </a:extLst>
                </a:gridCol>
                <a:gridCol w="493776">
                  <a:extLst>
                    <a:ext uri="{9D8B030D-6E8A-4147-A177-3AD203B41FA5}">
                      <a16:colId xmlns:a16="http://schemas.microsoft.com/office/drawing/2014/main" val="226340385"/>
                    </a:ext>
                  </a:extLst>
                </a:gridCol>
                <a:gridCol w="411480">
                  <a:extLst>
                    <a:ext uri="{9D8B030D-6E8A-4147-A177-3AD203B41FA5}">
                      <a16:colId xmlns:a16="http://schemas.microsoft.com/office/drawing/2014/main" val="1500015936"/>
                    </a:ext>
                  </a:extLst>
                </a:gridCol>
                <a:gridCol w="411480">
                  <a:extLst>
                    <a:ext uri="{9D8B030D-6E8A-4147-A177-3AD203B41FA5}">
                      <a16:colId xmlns:a16="http://schemas.microsoft.com/office/drawing/2014/main" val="2551034329"/>
                    </a:ext>
                  </a:extLst>
                </a:gridCol>
                <a:gridCol w="246888">
                  <a:extLst>
                    <a:ext uri="{9D8B030D-6E8A-4147-A177-3AD203B41FA5}">
                      <a16:colId xmlns:a16="http://schemas.microsoft.com/office/drawing/2014/main" val="1657227406"/>
                    </a:ext>
                  </a:extLst>
                </a:gridCol>
                <a:gridCol w="658368">
                  <a:extLst>
                    <a:ext uri="{9D8B030D-6E8A-4147-A177-3AD203B41FA5}">
                      <a16:colId xmlns:a16="http://schemas.microsoft.com/office/drawing/2014/main" val="1699542447"/>
                    </a:ext>
                  </a:extLst>
                </a:gridCol>
                <a:gridCol w="576072">
                  <a:extLst>
                    <a:ext uri="{9D8B030D-6E8A-4147-A177-3AD203B41FA5}">
                      <a16:colId xmlns:a16="http://schemas.microsoft.com/office/drawing/2014/main" val="2931175506"/>
                    </a:ext>
                  </a:extLst>
                </a:gridCol>
                <a:gridCol w="576072">
                  <a:extLst>
                    <a:ext uri="{9D8B030D-6E8A-4147-A177-3AD203B41FA5}">
                      <a16:colId xmlns:a16="http://schemas.microsoft.com/office/drawing/2014/main" val="2316737955"/>
                    </a:ext>
                  </a:extLst>
                </a:gridCol>
                <a:gridCol w="411480">
                  <a:extLst>
                    <a:ext uri="{9D8B030D-6E8A-4147-A177-3AD203B41FA5}">
                      <a16:colId xmlns:a16="http://schemas.microsoft.com/office/drawing/2014/main" val="657561678"/>
                    </a:ext>
                  </a:extLst>
                </a:gridCol>
                <a:gridCol w="658368">
                  <a:extLst>
                    <a:ext uri="{9D8B030D-6E8A-4147-A177-3AD203B41FA5}">
                      <a16:colId xmlns:a16="http://schemas.microsoft.com/office/drawing/2014/main" val="980717373"/>
                    </a:ext>
                  </a:extLst>
                </a:gridCol>
                <a:gridCol w="329184">
                  <a:extLst>
                    <a:ext uri="{9D8B030D-6E8A-4147-A177-3AD203B41FA5}">
                      <a16:colId xmlns:a16="http://schemas.microsoft.com/office/drawing/2014/main" val="1650224510"/>
                    </a:ext>
                  </a:extLst>
                </a:gridCol>
                <a:gridCol w="493776">
                  <a:extLst>
                    <a:ext uri="{9D8B030D-6E8A-4147-A177-3AD203B41FA5}">
                      <a16:colId xmlns:a16="http://schemas.microsoft.com/office/drawing/2014/main" val="2270663644"/>
                    </a:ext>
                  </a:extLst>
                </a:gridCol>
                <a:gridCol w="329184">
                  <a:extLst>
                    <a:ext uri="{9D8B030D-6E8A-4147-A177-3AD203B41FA5}">
                      <a16:colId xmlns:a16="http://schemas.microsoft.com/office/drawing/2014/main" val="2292497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0637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- 2018-04-11 08:58:00 </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3452891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- 2018-07-04 07:42:00 </a:t>
                      </a:r>
                      <a:r>
                        <a:rPr kumimoji="0" lang="de-DE" sz="1000" b="0" i="0" u="none" strike="noStrike" kern="1200" cap="none" spc="0" normalizeH="0" baseline="0" noProof="0">
                          <a:ln>
                            <a:noFill/>
                          </a:ln>
                          <a:solidFill>
                            <a:prstClr val="black"/>
                          </a:solidFill>
                          <a:effectLst/>
                          <a:uLnTx/>
                          <a:uFillTx/>
                          <a:latin typeface="+mn-lt"/>
                          <a:ea typeface="+mn-ea"/>
                          <a:cs typeface="+mn-cs"/>
                        </a:rPr>
                        <a:t> 
 "Wie ein spätes Kind": In Folge #10 unserer Porträt-Reihe erzählt Alla Rutter, warum sie die Bratsche so liebt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957993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- 2018-05-23 09:00:02 </a:t>
                      </a:r>
                      <a:r>
                        <a:rPr kumimoji="0" lang="de-DE" sz="1000" b="0" i="0" u="none" strike="noStrike" kern="1200" cap="none" spc="0" normalizeH="0" baseline="0" noProof="0">
                          <a:ln>
                            <a:noFill/>
                          </a:ln>
                          <a:solidFill>
                            <a:prstClr val="black"/>
                          </a:solidFill>
                          <a:effectLst/>
                          <a:uLnTx/>
                          <a:uFillTx/>
                          <a:latin typeface="+mn-lt"/>
                          <a:ea typeface="+mn-ea"/>
                          <a:cs typeface="+mn-cs"/>
                        </a:rPr>
                        <a:t> 
 Von der Magie der Elbphilharmonie bis zur Stille der Ostsee: Begleitet unseren Solo-Bassisten Michael Rieber in dieser neuen Folge "Hinter dem Klang".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865295970"/>
                  </a:ext>
                </a:extLst>
              </a:tr>
            </a:tbl>
          </a:graphicData>
        </a:graphic>
      </p:graphicFrame>
      <p:sp>
        <p:nvSpPr>
          <p:cNvPr id="4" name="Text Placeholder 3">
            <a:extLst>
              <a:ext uri="{FF2B5EF4-FFF2-40B4-BE49-F238E27FC236}">
                <a16:creationId xmlns:a16="http://schemas.microsoft.com/office/drawing/2014/main" id="{120E13BB-532D-4601-AF08-2C81E7E269A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143027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1F040-6AC6-4628-946B-3B0EB356C0D8}"/>
              </a:ext>
            </a:extLst>
          </p:cNvPr>
          <p:cNvSpPr>
            <a:spLocks noGrp="1"/>
          </p:cNvSpPr>
          <p:nvPr>
            <p:ph type="title"/>
          </p:nvPr>
        </p:nvSpPr>
        <p:spPr/>
        <p:txBody>
          <a:bodyPr/>
          <a:lstStyle/>
          <a:p>
            <a:r>
              <a:rPr lang="en-US"/>
              <a:t>Facebook Eigene Videos - Crossposts (nur Ersteller) - Export  | NDR Elbphilharmonie Orchester - 3 of 5</a:t>
            </a:r>
          </a:p>
        </p:txBody>
      </p:sp>
      <p:graphicFrame>
        <p:nvGraphicFramePr>
          <p:cNvPr id="5" name="Table Placeholder 4">
            <a:extLst>
              <a:ext uri="{FF2B5EF4-FFF2-40B4-BE49-F238E27FC236}">
                <a16:creationId xmlns:a16="http://schemas.microsoft.com/office/drawing/2014/main" id="{2276B24A-A52B-454F-A66B-C360CDBB9731}"/>
              </a:ext>
            </a:extLst>
          </p:cNvPr>
          <p:cNvGraphicFramePr>
            <a:graphicFrameLocks noGrp="1"/>
          </p:cNvGraphicFramePr>
          <p:nvPr>
            <p:ph type="tbl" sz="quarter" idx="13"/>
            <p:extLst>
              <p:ext uri="{D42A27DB-BD31-4B8C-83A1-F6EECF244321}">
                <p14:modId xmlns:p14="http://schemas.microsoft.com/office/powerpoint/2010/main" val="3862400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22301535"/>
                    </a:ext>
                  </a:extLst>
                </a:gridCol>
                <a:gridCol w="493776">
                  <a:extLst>
                    <a:ext uri="{9D8B030D-6E8A-4147-A177-3AD203B41FA5}">
                      <a16:colId xmlns:a16="http://schemas.microsoft.com/office/drawing/2014/main" val="693736171"/>
                    </a:ext>
                  </a:extLst>
                </a:gridCol>
                <a:gridCol w="411480">
                  <a:extLst>
                    <a:ext uri="{9D8B030D-6E8A-4147-A177-3AD203B41FA5}">
                      <a16:colId xmlns:a16="http://schemas.microsoft.com/office/drawing/2014/main" val="3864919786"/>
                    </a:ext>
                  </a:extLst>
                </a:gridCol>
                <a:gridCol w="411480">
                  <a:extLst>
                    <a:ext uri="{9D8B030D-6E8A-4147-A177-3AD203B41FA5}">
                      <a16:colId xmlns:a16="http://schemas.microsoft.com/office/drawing/2014/main" val="1074042887"/>
                    </a:ext>
                  </a:extLst>
                </a:gridCol>
                <a:gridCol w="246888">
                  <a:extLst>
                    <a:ext uri="{9D8B030D-6E8A-4147-A177-3AD203B41FA5}">
                      <a16:colId xmlns:a16="http://schemas.microsoft.com/office/drawing/2014/main" val="1375740886"/>
                    </a:ext>
                  </a:extLst>
                </a:gridCol>
                <a:gridCol w="658368">
                  <a:extLst>
                    <a:ext uri="{9D8B030D-6E8A-4147-A177-3AD203B41FA5}">
                      <a16:colId xmlns:a16="http://schemas.microsoft.com/office/drawing/2014/main" val="367501972"/>
                    </a:ext>
                  </a:extLst>
                </a:gridCol>
                <a:gridCol w="576072">
                  <a:extLst>
                    <a:ext uri="{9D8B030D-6E8A-4147-A177-3AD203B41FA5}">
                      <a16:colId xmlns:a16="http://schemas.microsoft.com/office/drawing/2014/main" val="1184303390"/>
                    </a:ext>
                  </a:extLst>
                </a:gridCol>
                <a:gridCol w="576072">
                  <a:extLst>
                    <a:ext uri="{9D8B030D-6E8A-4147-A177-3AD203B41FA5}">
                      <a16:colId xmlns:a16="http://schemas.microsoft.com/office/drawing/2014/main" val="1288766063"/>
                    </a:ext>
                  </a:extLst>
                </a:gridCol>
                <a:gridCol w="411480">
                  <a:extLst>
                    <a:ext uri="{9D8B030D-6E8A-4147-A177-3AD203B41FA5}">
                      <a16:colId xmlns:a16="http://schemas.microsoft.com/office/drawing/2014/main" val="219695792"/>
                    </a:ext>
                  </a:extLst>
                </a:gridCol>
                <a:gridCol w="658368">
                  <a:extLst>
                    <a:ext uri="{9D8B030D-6E8A-4147-A177-3AD203B41FA5}">
                      <a16:colId xmlns:a16="http://schemas.microsoft.com/office/drawing/2014/main" val="661450722"/>
                    </a:ext>
                  </a:extLst>
                </a:gridCol>
                <a:gridCol w="329184">
                  <a:extLst>
                    <a:ext uri="{9D8B030D-6E8A-4147-A177-3AD203B41FA5}">
                      <a16:colId xmlns:a16="http://schemas.microsoft.com/office/drawing/2014/main" val="1413892875"/>
                    </a:ext>
                  </a:extLst>
                </a:gridCol>
                <a:gridCol w="493776">
                  <a:extLst>
                    <a:ext uri="{9D8B030D-6E8A-4147-A177-3AD203B41FA5}">
                      <a16:colId xmlns:a16="http://schemas.microsoft.com/office/drawing/2014/main" val="577989619"/>
                    </a:ext>
                  </a:extLst>
                </a:gridCol>
                <a:gridCol w="329184">
                  <a:extLst>
                    <a:ext uri="{9D8B030D-6E8A-4147-A177-3AD203B41FA5}">
                      <a16:colId xmlns:a16="http://schemas.microsoft.com/office/drawing/2014/main" val="6575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142769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- 2018-01-25 14:28:21 </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2904542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- 2018-05-02 09:15:50 </a:t>
                      </a:r>
                      <a:r>
                        <a:rPr kumimoji="0" lang="de-DE" sz="1000" b="0" i="0" u="none" strike="noStrike" kern="1200" cap="none" spc="0" normalizeH="0" baseline="0" noProof="0">
                          <a:ln>
                            <a:noFill/>
                          </a:ln>
                          <a:solidFill>
                            <a:prstClr val="black"/>
                          </a:solidFill>
                          <a:effectLst/>
                          <a:uLnTx/>
                          <a:uFillTx/>
                          <a:latin typeface="+mn-lt"/>
                          <a:ea typeface="+mn-ea"/>
                          <a:cs typeface="+mn-cs"/>
                        </a:rPr>
                        <a:t> 
 Ob weiter vorne oder hinten, alle müssen "an einem Strang ziehen": Als Posaunist und Dirigent kennt unser Kollege Stefan Geiger beide Perspektiven. Eine neue Folge "Hinter dem Klang"!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053781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- 2018-07-12 18:30:00 </a:t>
                      </a:r>
                      <a:r>
                        <a:rPr kumimoji="0" lang="de-DE" sz="1000" b="0" i="0" u="none" strike="noStrike" kern="1200" cap="none" spc="0" normalizeH="0" baseline="0" noProof="0">
                          <a:ln>
                            <a:noFill/>
                          </a:ln>
                          <a:solidFill>
                            <a:prstClr val="black"/>
                          </a:solidFill>
                          <a:effectLst/>
                          <a:uLnTx/>
                          <a:uFillTx/>
                          <a:latin typeface="+mn-lt"/>
                          <a:ea typeface="+mn-ea"/>
                          <a:cs typeface="+mn-cs"/>
                        </a:rPr>
                        <a:t> 
 Was war das Lustigste, was Alan Gilbert jemals auf der Bühne passiert ist? Das verrät der künftige Chefdirigent des NDR Elbphilharmonie Orchesters in einer neuen Folge von "Amanda on the Spot".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158307251"/>
                  </a:ext>
                </a:extLst>
              </a:tr>
            </a:tbl>
          </a:graphicData>
        </a:graphic>
      </p:graphicFrame>
      <p:sp>
        <p:nvSpPr>
          <p:cNvPr id="4" name="Text Placeholder 3">
            <a:extLst>
              <a:ext uri="{FF2B5EF4-FFF2-40B4-BE49-F238E27FC236}">
                <a16:creationId xmlns:a16="http://schemas.microsoft.com/office/drawing/2014/main" id="{E9B5F018-7B38-4935-AB43-D26053E6041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212081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5943F-76C3-4A7A-9C59-F80F92A85381}"/>
              </a:ext>
            </a:extLst>
          </p:cNvPr>
          <p:cNvSpPr>
            <a:spLocks noGrp="1"/>
          </p:cNvSpPr>
          <p:nvPr>
            <p:ph type="title"/>
          </p:nvPr>
        </p:nvSpPr>
        <p:spPr/>
        <p:txBody>
          <a:bodyPr/>
          <a:lstStyle/>
          <a:p>
            <a:r>
              <a:rPr lang="en-US"/>
              <a:t>Facebook Eigene Videos - Crossposts (nur Ersteller) - Export  | NDR Elbphilharmonie Orchester - 4 of 5</a:t>
            </a:r>
          </a:p>
        </p:txBody>
      </p:sp>
      <p:graphicFrame>
        <p:nvGraphicFramePr>
          <p:cNvPr id="5" name="Table Placeholder 4">
            <a:extLst>
              <a:ext uri="{FF2B5EF4-FFF2-40B4-BE49-F238E27FC236}">
                <a16:creationId xmlns:a16="http://schemas.microsoft.com/office/drawing/2014/main" id="{193921A8-F98F-478E-BF5D-076EDBF47674}"/>
              </a:ext>
            </a:extLst>
          </p:cNvPr>
          <p:cNvGraphicFramePr>
            <a:graphicFrameLocks noGrp="1"/>
          </p:cNvGraphicFramePr>
          <p:nvPr>
            <p:ph type="tbl" sz="quarter" idx="13"/>
            <p:extLst>
              <p:ext uri="{D42A27DB-BD31-4B8C-83A1-F6EECF244321}">
                <p14:modId xmlns:p14="http://schemas.microsoft.com/office/powerpoint/2010/main" val="323933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083129768"/>
                    </a:ext>
                  </a:extLst>
                </a:gridCol>
                <a:gridCol w="493776">
                  <a:extLst>
                    <a:ext uri="{9D8B030D-6E8A-4147-A177-3AD203B41FA5}">
                      <a16:colId xmlns:a16="http://schemas.microsoft.com/office/drawing/2014/main" val="216645887"/>
                    </a:ext>
                  </a:extLst>
                </a:gridCol>
                <a:gridCol w="411480">
                  <a:extLst>
                    <a:ext uri="{9D8B030D-6E8A-4147-A177-3AD203B41FA5}">
                      <a16:colId xmlns:a16="http://schemas.microsoft.com/office/drawing/2014/main" val="1484369654"/>
                    </a:ext>
                  </a:extLst>
                </a:gridCol>
                <a:gridCol w="411480">
                  <a:extLst>
                    <a:ext uri="{9D8B030D-6E8A-4147-A177-3AD203B41FA5}">
                      <a16:colId xmlns:a16="http://schemas.microsoft.com/office/drawing/2014/main" val="1869355788"/>
                    </a:ext>
                  </a:extLst>
                </a:gridCol>
                <a:gridCol w="246888">
                  <a:extLst>
                    <a:ext uri="{9D8B030D-6E8A-4147-A177-3AD203B41FA5}">
                      <a16:colId xmlns:a16="http://schemas.microsoft.com/office/drawing/2014/main" val="2504935614"/>
                    </a:ext>
                  </a:extLst>
                </a:gridCol>
                <a:gridCol w="658368">
                  <a:extLst>
                    <a:ext uri="{9D8B030D-6E8A-4147-A177-3AD203B41FA5}">
                      <a16:colId xmlns:a16="http://schemas.microsoft.com/office/drawing/2014/main" val="2969662284"/>
                    </a:ext>
                  </a:extLst>
                </a:gridCol>
                <a:gridCol w="576072">
                  <a:extLst>
                    <a:ext uri="{9D8B030D-6E8A-4147-A177-3AD203B41FA5}">
                      <a16:colId xmlns:a16="http://schemas.microsoft.com/office/drawing/2014/main" val="360666011"/>
                    </a:ext>
                  </a:extLst>
                </a:gridCol>
                <a:gridCol w="576072">
                  <a:extLst>
                    <a:ext uri="{9D8B030D-6E8A-4147-A177-3AD203B41FA5}">
                      <a16:colId xmlns:a16="http://schemas.microsoft.com/office/drawing/2014/main" val="2420944566"/>
                    </a:ext>
                  </a:extLst>
                </a:gridCol>
                <a:gridCol w="411480">
                  <a:extLst>
                    <a:ext uri="{9D8B030D-6E8A-4147-A177-3AD203B41FA5}">
                      <a16:colId xmlns:a16="http://schemas.microsoft.com/office/drawing/2014/main" val="1773838692"/>
                    </a:ext>
                  </a:extLst>
                </a:gridCol>
                <a:gridCol w="658368">
                  <a:extLst>
                    <a:ext uri="{9D8B030D-6E8A-4147-A177-3AD203B41FA5}">
                      <a16:colId xmlns:a16="http://schemas.microsoft.com/office/drawing/2014/main" val="137235447"/>
                    </a:ext>
                  </a:extLst>
                </a:gridCol>
                <a:gridCol w="329184">
                  <a:extLst>
                    <a:ext uri="{9D8B030D-6E8A-4147-A177-3AD203B41FA5}">
                      <a16:colId xmlns:a16="http://schemas.microsoft.com/office/drawing/2014/main" val="4199233591"/>
                    </a:ext>
                  </a:extLst>
                </a:gridCol>
                <a:gridCol w="493776">
                  <a:extLst>
                    <a:ext uri="{9D8B030D-6E8A-4147-A177-3AD203B41FA5}">
                      <a16:colId xmlns:a16="http://schemas.microsoft.com/office/drawing/2014/main" val="2015388896"/>
                    </a:ext>
                  </a:extLst>
                </a:gridCol>
                <a:gridCol w="329184">
                  <a:extLst>
                    <a:ext uri="{9D8B030D-6E8A-4147-A177-3AD203B41FA5}">
                      <a16:colId xmlns:a16="http://schemas.microsoft.com/office/drawing/2014/main" val="141878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746634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- 2018-11-28 17:08:32 </a:t>
                      </a:r>
                      <a:r>
                        <a:rPr kumimoji="0" lang="de-DE" sz="1000" b="0" i="0" u="none" strike="noStrike" kern="1200" cap="none" spc="0" normalizeH="0" baseline="0" noProof="0">
                          <a:ln>
                            <a:noFill/>
                          </a:ln>
                          <a:solidFill>
                            <a:prstClr val="black"/>
                          </a:solidFill>
                          <a:effectLst/>
                          <a:uLnTx/>
                          <a:uFillTx/>
                          <a:latin typeface="+mn-lt"/>
                          <a:ea typeface="+mn-ea"/>
                          <a:cs typeface="+mn-cs"/>
                        </a:rPr>
                        <a:t> 
 Wie klingt die polnische Seele? Mit einem Festival aller NDR Ensembles machten wir polnische Kultur von Klassik bis Jazz hörbar: "Eine große Liebe zu Kunst und Kultur."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3943871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- 2018-12-11 14:41:46 </a:t>
                      </a:r>
                      <a:r>
                        <a:rPr kumimoji="0" lang="de-DE" sz="1000" b="0" i="0" u="none" strike="noStrike" kern="1200" cap="none" spc="0" normalizeH="0" baseline="0" noProof="0">
                          <a:ln>
                            <a:noFill/>
                          </a:ln>
                          <a:solidFill>
                            <a:prstClr val="black"/>
                          </a:solidFill>
                          <a:effectLst/>
                          <a:uLnTx/>
                          <a:uFillTx/>
                          <a:latin typeface="+mn-lt"/>
                          <a:ea typeface="+mn-ea"/>
                          <a:cs typeface="+mn-cs"/>
                        </a:rPr>
                        <a:t> 
 Er ist Professor in Berlin, reist als Solist mit seinem Cello durch die Welt und hat angefangen zu dirigieren. Amanda begrüßt unseren Artist in Residence Nicolas Altstaedt.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45379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- 2018-05-14 10:05:32 </a:t>
                      </a:r>
                      <a:r>
                        <a:rPr kumimoji="0" lang="de-DE" sz="1000" b="0" i="0" u="none" strike="noStrike" kern="1200" cap="none" spc="0" normalizeH="0" baseline="0" noProof="0">
                          <a:ln>
                            <a:noFill/>
                          </a:ln>
                          <a:solidFill>
                            <a:prstClr val="black"/>
                          </a:solidFill>
                          <a:effectLst/>
                          <a:uLnTx/>
                          <a:uFillTx/>
                          <a:latin typeface="+mn-lt"/>
                          <a:ea typeface="+mn-ea"/>
                          <a:cs typeface="+mn-cs"/>
                        </a:rPr>
                        <a:t> 
 Auf das nächste Jahr mit euch! Wir stellen die Saison 2018/2019 vor: https://www.ndr.de/orchester_chor/elbphilharmonieorchester/neuesaison174.html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634570741"/>
                  </a:ext>
                </a:extLst>
              </a:tr>
            </a:tbl>
          </a:graphicData>
        </a:graphic>
      </p:graphicFrame>
      <p:sp>
        <p:nvSpPr>
          <p:cNvPr id="4" name="Text Placeholder 3">
            <a:extLst>
              <a:ext uri="{FF2B5EF4-FFF2-40B4-BE49-F238E27FC236}">
                <a16:creationId xmlns:a16="http://schemas.microsoft.com/office/drawing/2014/main" id="{ECC58573-17A9-45A8-A69A-D09AE5470A0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148100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2D5D1-9181-482E-AEEB-199A8FFEBB48}"/>
              </a:ext>
            </a:extLst>
          </p:cNvPr>
          <p:cNvSpPr>
            <a:spLocks noGrp="1"/>
          </p:cNvSpPr>
          <p:nvPr>
            <p:ph type="title"/>
          </p:nvPr>
        </p:nvSpPr>
        <p:spPr/>
        <p:txBody>
          <a:bodyPr/>
          <a:lstStyle/>
          <a:p>
            <a:r>
              <a:rPr lang="en-US"/>
              <a:t>Facebook Eigene Videos - Crossposts (nur Ersteller) - Export  | NDR Elbphilharmonie Orchester - 5 of 5</a:t>
            </a:r>
          </a:p>
        </p:txBody>
      </p:sp>
      <p:graphicFrame>
        <p:nvGraphicFramePr>
          <p:cNvPr id="5" name="Table Placeholder 4">
            <a:extLst>
              <a:ext uri="{FF2B5EF4-FFF2-40B4-BE49-F238E27FC236}">
                <a16:creationId xmlns:a16="http://schemas.microsoft.com/office/drawing/2014/main" id="{A81B8244-2003-4A98-8047-3D2F650F31A0}"/>
              </a:ext>
            </a:extLst>
          </p:cNvPr>
          <p:cNvGraphicFramePr>
            <a:graphicFrameLocks noGrp="1"/>
          </p:cNvGraphicFramePr>
          <p:nvPr>
            <p:ph type="tbl" sz="quarter" idx="13"/>
            <p:extLst>
              <p:ext uri="{D42A27DB-BD31-4B8C-83A1-F6EECF244321}">
                <p14:modId xmlns:p14="http://schemas.microsoft.com/office/powerpoint/2010/main" val="3767483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187446"/>
                    </a:ext>
                  </a:extLst>
                </a:gridCol>
                <a:gridCol w="493776">
                  <a:extLst>
                    <a:ext uri="{9D8B030D-6E8A-4147-A177-3AD203B41FA5}">
                      <a16:colId xmlns:a16="http://schemas.microsoft.com/office/drawing/2014/main" val="2569109851"/>
                    </a:ext>
                  </a:extLst>
                </a:gridCol>
                <a:gridCol w="411480">
                  <a:extLst>
                    <a:ext uri="{9D8B030D-6E8A-4147-A177-3AD203B41FA5}">
                      <a16:colId xmlns:a16="http://schemas.microsoft.com/office/drawing/2014/main" val="1705304943"/>
                    </a:ext>
                  </a:extLst>
                </a:gridCol>
                <a:gridCol w="411480">
                  <a:extLst>
                    <a:ext uri="{9D8B030D-6E8A-4147-A177-3AD203B41FA5}">
                      <a16:colId xmlns:a16="http://schemas.microsoft.com/office/drawing/2014/main" val="564055613"/>
                    </a:ext>
                  </a:extLst>
                </a:gridCol>
                <a:gridCol w="246888">
                  <a:extLst>
                    <a:ext uri="{9D8B030D-6E8A-4147-A177-3AD203B41FA5}">
                      <a16:colId xmlns:a16="http://schemas.microsoft.com/office/drawing/2014/main" val="55371260"/>
                    </a:ext>
                  </a:extLst>
                </a:gridCol>
                <a:gridCol w="658368">
                  <a:extLst>
                    <a:ext uri="{9D8B030D-6E8A-4147-A177-3AD203B41FA5}">
                      <a16:colId xmlns:a16="http://schemas.microsoft.com/office/drawing/2014/main" val="736796279"/>
                    </a:ext>
                  </a:extLst>
                </a:gridCol>
                <a:gridCol w="576072">
                  <a:extLst>
                    <a:ext uri="{9D8B030D-6E8A-4147-A177-3AD203B41FA5}">
                      <a16:colId xmlns:a16="http://schemas.microsoft.com/office/drawing/2014/main" val="3562337205"/>
                    </a:ext>
                  </a:extLst>
                </a:gridCol>
                <a:gridCol w="576072">
                  <a:extLst>
                    <a:ext uri="{9D8B030D-6E8A-4147-A177-3AD203B41FA5}">
                      <a16:colId xmlns:a16="http://schemas.microsoft.com/office/drawing/2014/main" val="1786376829"/>
                    </a:ext>
                  </a:extLst>
                </a:gridCol>
                <a:gridCol w="411480">
                  <a:extLst>
                    <a:ext uri="{9D8B030D-6E8A-4147-A177-3AD203B41FA5}">
                      <a16:colId xmlns:a16="http://schemas.microsoft.com/office/drawing/2014/main" val="2794038170"/>
                    </a:ext>
                  </a:extLst>
                </a:gridCol>
                <a:gridCol w="658368">
                  <a:extLst>
                    <a:ext uri="{9D8B030D-6E8A-4147-A177-3AD203B41FA5}">
                      <a16:colId xmlns:a16="http://schemas.microsoft.com/office/drawing/2014/main" val="136648788"/>
                    </a:ext>
                  </a:extLst>
                </a:gridCol>
                <a:gridCol w="329184">
                  <a:extLst>
                    <a:ext uri="{9D8B030D-6E8A-4147-A177-3AD203B41FA5}">
                      <a16:colId xmlns:a16="http://schemas.microsoft.com/office/drawing/2014/main" val="1393940801"/>
                    </a:ext>
                  </a:extLst>
                </a:gridCol>
                <a:gridCol w="493776">
                  <a:extLst>
                    <a:ext uri="{9D8B030D-6E8A-4147-A177-3AD203B41FA5}">
                      <a16:colId xmlns:a16="http://schemas.microsoft.com/office/drawing/2014/main" val="2923548483"/>
                    </a:ext>
                  </a:extLst>
                </a:gridCol>
                <a:gridCol w="329184">
                  <a:extLst>
                    <a:ext uri="{9D8B030D-6E8A-4147-A177-3AD203B41FA5}">
                      <a16:colId xmlns:a16="http://schemas.microsoft.com/office/drawing/2014/main" val="1392649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42416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- 2018-05-30 07:00:01 </a:t>
                      </a:r>
                      <a:r>
                        <a:rPr kumimoji="0" lang="en-US" sz="1000" b="0" i="0" u="none" strike="noStrike" kern="1200" cap="none" spc="0" normalizeH="0" baseline="0" noProof="0">
                          <a:ln>
                            <a:noFill/>
                          </a:ln>
                          <a:solidFill>
                            <a:prstClr val="black"/>
                          </a:solidFill>
                          <a:effectLst/>
                          <a:uLnTx/>
                          <a:uFillTx/>
                          <a:latin typeface="+mn-lt"/>
                          <a:ea typeface="+mn-ea"/>
                          <a:cs typeface="+mn-cs"/>
                        </a:rPr>
                        <a:t> 
 Was würde Andrew Manze, Chefdirigent der NDR Radiophilharmonie Mozart fragen, wenn er ihn in einer Bar träfe? Das erfahrt ihr in einer neuen Folge von "Amanda on the Spot".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705469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- 2018-05-09 11:11:12 </a:t>
                      </a:r>
                      <a:r>
                        <a:rPr kumimoji="0" lang="en-US" sz="1000" b="0" i="0" u="none" strike="noStrike" kern="1200" cap="none" spc="0" normalizeH="0" baseline="0" noProof="0">
                          <a:ln>
                            <a:noFill/>
                          </a:ln>
                          <a:solidFill>
                            <a:prstClr val="black"/>
                          </a:solidFill>
                          <a:effectLst/>
                          <a:uLnTx/>
                          <a:uFillTx/>
                          <a:latin typeface="+mn-lt"/>
                          <a:ea typeface="+mn-ea"/>
                          <a:cs typeface="+mn-cs"/>
                        </a:rPr>
                        <a:t> 
 Die intergalaktische Tour mit Krzysztof Urbański geht morgen los! "Die Planeten" am 10. Mai um 20 Uhr auf Facebook Live, im Livestream und Public Viewing - seid dabei!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3892488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- 2018-11-13 12:12:07 </a:t>
                      </a:r>
                      <a:r>
                        <a:rPr kumimoji="0" lang="en-US" sz="1000" b="0" i="0" u="none" strike="noStrike" kern="1200" cap="none" spc="0" normalizeH="0" baseline="0" noProof="0">
                          <a:ln>
                            <a:noFill/>
                          </a:ln>
                          <a:solidFill>
                            <a:prstClr val="black"/>
                          </a:solidFill>
                          <a:effectLst/>
                          <a:uLnTx/>
                          <a:uFillTx/>
                          <a:latin typeface="+mn-lt"/>
                          <a:ea typeface="+mn-ea"/>
                          <a:cs typeface="+mn-cs"/>
                        </a:rPr>
                        <a:t> 
 Am Donnerstag geht es los: Mit 11 Konzerten feiern wir gemeinsam mit NDR Bigband und NDR Chor das Festival zur 100-jährigen Unabhängigkeit Polens mit viel polnischer Musik. Mit Piotr Anderszewski, Jan Lisiecki und Krzysztof Urbański.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639338916"/>
                  </a:ext>
                </a:extLst>
              </a:tr>
            </a:tbl>
          </a:graphicData>
        </a:graphic>
      </p:graphicFrame>
      <p:sp>
        <p:nvSpPr>
          <p:cNvPr id="4" name="Text Placeholder 3">
            <a:extLst>
              <a:ext uri="{FF2B5EF4-FFF2-40B4-BE49-F238E27FC236}">
                <a16:creationId xmlns:a16="http://schemas.microsoft.com/office/drawing/2014/main" id="{1865496F-3B23-4936-9048-74960544391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343288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28441-75D5-4A06-8F7B-F550B518D6C0}"/>
              </a:ext>
            </a:extLst>
          </p:cNvPr>
          <p:cNvSpPr>
            <a:spLocks noGrp="1"/>
          </p:cNvSpPr>
          <p:nvPr>
            <p:ph type="title"/>
          </p:nvPr>
        </p:nvSpPr>
        <p:spPr/>
        <p:txBody>
          <a:bodyPr/>
          <a:lstStyle/>
          <a:p>
            <a:r>
              <a:rPr lang="en-US"/>
              <a:t>Eigene Posts - Videostarts - Profil-bezogene Nutzung | NDR Elbphilharmonie Orchester - 1 of 7</a:t>
            </a:r>
          </a:p>
        </p:txBody>
      </p:sp>
      <p:graphicFrame>
        <p:nvGraphicFramePr>
          <p:cNvPr id="5" name="Table Placeholder 4">
            <a:extLst>
              <a:ext uri="{FF2B5EF4-FFF2-40B4-BE49-F238E27FC236}">
                <a16:creationId xmlns:a16="http://schemas.microsoft.com/office/drawing/2014/main" id="{35221E00-45AF-46CA-9ED8-048E4BB1DE58}"/>
              </a:ext>
            </a:extLst>
          </p:cNvPr>
          <p:cNvGraphicFramePr>
            <a:graphicFrameLocks noGrp="1"/>
          </p:cNvGraphicFramePr>
          <p:nvPr>
            <p:ph type="tbl" sz="quarter" idx="13"/>
            <p:extLst>
              <p:ext uri="{D42A27DB-BD31-4B8C-83A1-F6EECF244321}">
                <p14:modId xmlns:p14="http://schemas.microsoft.com/office/powerpoint/2010/main" val="4201855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05357328"/>
                    </a:ext>
                  </a:extLst>
                </a:gridCol>
                <a:gridCol w="822960">
                  <a:extLst>
                    <a:ext uri="{9D8B030D-6E8A-4147-A177-3AD203B41FA5}">
                      <a16:colId xmlns:a16="http://schemas.microsoft.com/office/drawing/2014/main" val="4170115710"/>
                    </a:ext>
                  </a:extLst>
                </a:gridCol>
                <a:gridCol w="822960">
                  <a:extLst>
                    <a:ext uri="{9D8B030D-6E8A-4147-A177-3AD203B41FA5}">
                      <a16:colId xmlns:a16="http://schemas.microsoft.com/office/drawing/2014/main" val="2417004678"/>
                    </a:ext>
                  </a:extLst>
                </a:gridCol>
                <a:gridCol w="822960">
                  <a:extLst>
                    <a:ext uri="{9D8B030D-6E8A-4147-A177-3AD203B41FA5}">
                      <a16:colId xmlns:a16="http://schemas.microsoft.com/office/drawing/2014/main" val="2793944500"/>
                    </a:ext>
                  </a:extLst>
                </a:gridCol>
                <a:gridCol w="822960">
                  <a:extLst>
                    <a:ext uri="{9D8B030D-6E8A-4147-A177-3AD203B41FA5}">
                      <a16:colId xmlns:a16="http://schemas.microsoft.com/office/drawing/2014/main" val="4019510027"/>
                    </a:ext>
                  </a:extLst>
                </a:gridCol>
                <a:gridCol w="822960">
                  <a:extLst>
                    <a:ext uri="{9D8B030D-6E8A-4147-A177-3AD203B41FA5}">
                      <a16:colId xmlns:a16="http://schemas.microsoft.com/office/drawing/2014/main" val="633334363"/>
                    </a:ext>
                  </a:extLst>
                </a:gridCol>
                <a:gridCol w="822960">
                  <a:extLst>
                    <a:ext uri="{9D8B030D-6E8A-4147-A177-3AD203B41FA5}">
                      <a16:colId xmlns:a16="http://schemas.microsoft.com/office/drawing/2014/main" val="1829063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1135307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39531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32808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- 2018-03-08 10:30:00 </a:t>
                      </a:r>
                      <a:r>
                        <a:rPr kumimoji="0" lang="de-DE"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79668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- 2018-12-13 21:16:24 </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36466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7976198"/>
                  </a:ext>
                </a:extLst>
              </a:tr>
            </a:tbl>
          </a:graphicData>
        </a:graphic>
      </p:graphicFrame>
      <p:sp>
        <p:nvSpPr>
          <p:cNvPr id="4" name="Text Placeholder 3">
            <a:extLst>
              <a:ext uri="{FF2B5EF4-FFF2-40B4-BE49-F238E27FC236}">
                <a16:creationId xmlns:a16="http://schemas.microsoft.com/office/drawing/2014/main" id="{BE5D725C-1231-4F32-9691-41FBBE588A6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051965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522CF-A055-4727-8DB5-B3C9C20E19CC}"/>
              </a:ext>
            </a:extLst>
          </p:cNvPr>
          <p:cNvSpPr>
            <a:spLocks noGrp="1"/>
          </p:cNvSpPr>
          <p:nvPr>
            <p:ph type="title"/>
          </p:nvPr>
        </p:nvSpPr>
        <p:spPr/>
        <p:txBody>
          <a:bodyPr/>
          <a:lstStyle/>
          <a:p>
            <a:r>
              <a:rPr lang="en-US"/>
              <a:t>Eigene Posts - Videostarts - Profil-bezogene Nutzung | NDR Elbphilharmonie Orchester - 2 of 7</a:t>
            </a:r>
          </a:p>
        </p:txBody>
      </p:sp>
      <p:graphicFrame>
        <p:nvGraphicFramePr>
          <p:cNvPr id="5" name="Table Placeholder 4">
            <a:extLst>
              <a:ext uri="{FF2B5EF4-FFF2-40B4-BE49-F238E27FC236}">
                <a16:creationId xmlns:a16="http://schemas.microsoft.com/office/drawing/2014/main" id="{808A26B1-B7C2-443D-95C9-2FDFC1A47C33}"/>
              </a:ext>
            </a:extLst>
          </p:cNvPr>
          <p:cNvGraphicFramePr>
            <a:graphicFrameLocks noGrp="1"/>
          </p:cNvGraphicFramePr>
          <p:nvPr>
            <p:ph type="tbl" sz="quarter" idx="13"/>
            <p:extLst>
              <p:ext uri="{D42A27DB-BD31-4B8C-83A1-F6EECF244321}">
                <p14:modId xmlns:p14="http://schemas.microsoft.com/office/powerpoint/2010/main" val="2704811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79851508"/>
                    </a:ext>
                  </a:extLst>
                </a:gridCol>
                <a:gridCol w="822960">
                  <a:extLst>
                    <a:ext uri="{9D8B030D-6E8A-4147-A177-3AD203B41FA5}">
                      <a16:colId xmlns:a16="http://schemas.microsoft.com/office/drawing/2014/main" val="2665603797"/>
                    </a:ext>
                  </a:extLst>
                </a:gridCol>
                <a:gridCol w="822960">
                  <a:extLst>
                    <a:ext uri="{9D8B030D-6E8A-4147-A177-3AD203B41FA5}">
                      <a16:colId xmlns:a16="http://schemas.microsoft.com/office/drawing/2014/main" val="2762606798"/>
                    </a:ext>
                  </a:extLst>
                </a:gridCol>
                <a:gridCol w="822960">
                  <a:extLst>
                    <a:ext uri="{9D8B030D-6E8A-4147-A177-3AD203B41FA5}">
                      <a16:colId xmlns:a16="http://schemas.microsoft.com/office/drawing/2014/main" val="2108118379"/>
                    </a:ext>
                  </a:extLst>
                </a:gridCol>
                <a:gridCol w="822960">
                  <a:extLst>
                    <a:ext uri="{9D8B030D-6E8A-4147-A177-3AD203B41FA5}">
                      <a16:colId xmlns:a16="http://schemas.microsoft.com/office/drawing/2014/main" val="281326834"/>
                    </a:ext>
                  </a:extLst>
                </a:gridCol>
                <a:gridCol w="822960">
                  <a:extLst>
                    <a:ext uri="{9D8B030D-6E8A-4147-A177-3AD203B41FA5}">
                      <a16:colId xmlns:a16="http://schemas.microsoft.com/office/drawing/2014/main" val="2038542811"/>
                    </a:ext>
                  </a:extLst>
                </a:gridCol>
                <a:gridCol w="822960">
                  <a:extLst>
                    <a:ext uri="{9D8B030D-6E8A-4147-A177-3AD203B41FA5}">
                      <a16:colId xmlns:a16="http://schemas.microsoft.com/office/drawing/2014/main" val="4217740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955134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8168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- 2018-10-11 20:00:11 </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652820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- 2018-01-01 00:26:50 </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5728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- 2018-05-07 08:05:29 </a:t>
                      </a:r>
                      <a:r>
                        <a:rPr kumimoji="0" lang="de-DE"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64469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- 2018-01-11 11:00:00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77450193"/>
                  </a:ext>
                </a:extLst>
              </a:tr>
            </a:tbl>
          </a:graphicData>
        </a:graphic>
      </p:graphicFrame>
      <p:sp>
        <p:nvSpPr>
          <p:cNvPr id="4" name="Text Placeholder 3">
            <a:extLst>
              <a:ext uri="{FF2B5EF4-FFF2-40B4-BE49-F238E27FC236}">
                <a16:creationId xmlns:a16="http://schemas.microsoft.com/office/drawing/2014/main" id="{B54B3D50-0224-427F-AE8E-8C826026FBD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120641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5EA9B-0093-4C1E-BEC0-10D3BE67586D}"/>
              </a:ext>
            </a:extLst>
          </p:cNvPr>
          <p:cNvSpPr>
            <a:spLocks noGrp="1"/>
          </p:cNvSpPr>
          <p:nvPr>
            <p:ph type="title"/>
          </p:nvPr>
        </p:nvSpPr>
        <p:spPr/>
        <p:txBody>
          <a:bodyPr/>
          <a:lstStyle/>
          <a:p>
            <a:r>
              <a:rPr lang="en-US"/>
              <a:t>Eigene Posts - Videostarts - Profil-bezogene Nutzung | NDR Elbphilharmonie Orchester - 3 of 7</a:t>
            </a:r>
          </a:p>
        </p:txBody>
      </p:sp>
      <p:graphicFrame>
        <p:nvGraphicFramePr>
          <p:cNvPr id="5" name="Table Placeholder 4">
            <a:extLst>
              <a:ext uri="{FF2B5EF4-FFF2-40B4-BE49-F238E27FC236}">
                <a16:creationId xmlns:a16="http://schemas.microsoft.com/office/drawing/2014/main" id="{F946FF80-5A43-4CAB-BFB8-7DD3F68F9342}"/>
              </a:ext>
            </a:extLst>
          </p:cNvPr>
          <p:cNvGraphicFramePr>
            <a:graphicFrameLocks noGrp="1"/>
          </p:cNvGraphicFramePr>
          <p:nvPr>
            <p:ph type="tbl" sz="quarter" idx="13"/>
            <p:extLst>
              <p:ext uri="{D42A27DB-BD31-4B8C-83A1-F6EECF244321}">
                <p14:modId xmlns:p14="http://schemas.microsoft.com/office/powerpoint/2010/main" val="3722258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03178490"/>
                    </a:ext>
                  </a:extLst>
                </a:gridCol>
                <a:gridCol w="822960">
                  <a:extLst>
                    <a:ext uri="{9D8B030D-6E8A-4147-A177-3AD203B41FA5}">
                      <a16:colId xmlns:a16="http://schemas.microsoft.com/office/drawing/2014/main" val="274959271"/>
                    </a:ext>
                  </a:extLst>
                </a:gridCol>
                <a:gridCol w="822960">
                  <a:extLst>
                    <a:ext uri="{9D8B030D-6E8A-4147-A177-3AD203B41FA5}">
                      <a16:colId xmlns:a16="http://schemas.microsoft.com/office/drawing/2014/main" val="3404751225"/>
                    </a:ext>
                  </a:extLst>
                </a:gridCol>
                <a:gridCol w="822960">
                  <a:extLst>
                    <a:ext uri="{9D8B030D-6E8A-4147-A177-3AD203B41FA5}">
                      <a16:colId xmlns:a16="http://schemas.microsoft.com/office/drawing/2014/main" val="3153566517"/>
                    </a:ext>
                  </a:extLst>
                </a:gridCol>
                <a:gridCol w="822960">
                  <a:extLst>
                    <a:ext uri="{9D8B030D-6E8A-4147-A177-3AD203B41FA5}">
                      <a16:colId xmlns:a16="http://schemas.microsoft.com/office/drawing/2014/main" val="4271435373"/>
                    </a:ext>
                  </a:extLst>
                </a:gridCol>
                <a:gridCol w="822960">
                  <a:extLst>
                    <a:ext uri="{9D8B030D-6E8A-4147-A177-3AD203B41FA5}">
                      <a16:colId xmlns:a16="http://schemas.microsoft.com/office/drawing/2014/main" val="250868599"/>
                    </a:ext>
                  </a:extLst>
                </a:gridCol>
                <a:gridCol w="822960">
                  <a:extLst>
                    <a:ext uri="{9D8B030D-6E8A-4147-A177-3AD203B41FA5}">
                      <a16:colId xmlns:a16="http://schemas.microsoft.com/office/drawing/2014/main" val="3686569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3261223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25888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41687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- 2018-10-25 10:04:21 </a:t>
                      </a:r>
                      <a:r>
                        <a:rPr kumimoji="0" lang="de-DE"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88426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- 2018-10-17 10:55:00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15968526"/>
                  </a:ext>
                </a:extLst>
              </a:tr>
            </a:tbl>
          </a:graphicData>
        </a:graphic>
      </p:graphicFrame>
      <p:sp>
        <p:nvSpPr>
          <p:cNvPr id="4" name="Text Placeholder 3">
            <a:extLst>
              <a:ext uri="{FF2B5EF4-FFF2-40B4-BE49-F238E27FC236}">
                <a16:creationId xmlns:a16="http://schemas.microsoft.com/office/drawing/2014/main" id="{7ED14B92-593A-4E8F-A923-110182972DE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151617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DF448-143E-4141-98D3-3CFB1365DD40}"/>
              </a:ext>
            </a:extLst>
          </p:cNvPr>
          <p:cNvSpPr>
            <a:spLocks noGrp="1"/>
          </p:cNvSpPr>
          <p:nvPr>
            <p:ph type="title"/>
          </p:nvPr>
        </p:nvSpPr>
        <p:spPr/>
        <p:txBody>
          <a:bodyPr/>
          <a:lstStyle/>
          <a:p>
            <a:r>
              <a:rPr lang="en-US"/>
              <a:t>Eigene Posts - Videostarts - Profil-bezogene Nutzung | NDR Elbphilharmonie Orchester - 4 of 7</a:t>
            </a:r>
          </a:p>
        </p:txBody>
      </p:sp>
      <p:graphicFrame>
        <p:nvGraphicFramePr>
          <p:cNvPr id="5" name="Table Placeholder 4">
            <a:extLst>
              <a:ext uri="{FF2B5EF4-FFF2-40B4-BE49-F238E27FC236}">
                <a16:creationId xmlns:a16="http://schemas.microsoft.com/office/drawing/2014/main" id="{85DC2175-F9D7-43F1-B936-F92ADBF406EE}"/>
              </a:ext>
            </a:extLst>
          </p:cNvPr>
          <p:cNvGraphicFramePr>
            <a:graphicFrameLocks noGrp="1"/>
          </p:cNvGraphicFramePr>
          <p:nvPr>
            <p:ph type="tbl" sz="quarter" idx="13"/>
            <p:extLst>
              <p:ext uri="{D42A27DB-BD31-4B8C-83A1-F6EECF244321}">
                <p14:modId xmlns:p14="http://schemas.microsoft.com/office/powerpoint/2010/main" val="1861223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32679915"/>
                    </a:ext>
                  </a:extLst>
                </a:gridCol>
                <a:gridCol w="822960">
                  <a:extLst>
                    <a:ext uri="{9D8B030D-6E8A-4147-A177-3AD203B41FA5}">
                      <a16:colId xmlns:a16="http://schemas.microsoft.com/office/drawing/2014/main" val="1027686935"/>
                    </a:ext>
                  </a:extLst>
                </a:gridCol>
                <a:gridCol w="822960">
                  <a:extLst>
                    <a:ext uri="{9D8B030D-6E8A-4147-A177-3AD203B41FA5}">
                      <a16:colId xmlns:a16="http://schemas.microsoft.com/office/drawing/2014/main" val="1211799572"/>
                    </a:ext>
                  </a:extLst>
                </a:gridCol>
                <a:gridCol w="822960">
                  <a:extLst>
                    <a:ext uri="{9D8B030D-6E8A-4147-A177-3AD203B41FA5}">
                      <a16:colId xmlns:a16="http://schemas.microsoft.com/office/drawing/2014/main" val="1883471025"/>
                    </a:ext>
                  </a:extLst>
                </a:gridCol>
                <a:gridCol w="822960">
                  <a:extLst>
                    <a:ext uri="{9D8B030D-6E8A-4147-A177-3AD203B41FA5}">
                      <a16:colId xmlns:a16="http://schemas.microsoft.com/office/drawing/2014/main" val="2118079064"/>
                    </a:ext>
                  </a:extLst>
                </a:gridCol>
                <a:gridCol w="822960">
                  <a:extLst>
                    <a:ext uri="{9D8B030D-6E8A-4147-A177-3AD203B41FA5}">
                      <a16:colId xmlns:a16="http://schemas.microsoft.com/office/drawing/2014/main" val="3757892257"/>
                    </a:ext>
                  </a:extLst>
                </a:gridCol>
                <a:gridCol w="822960">
                  <a:extLst>
                    <a:ext uri="{9D8B030D-6E8A-4147-A177-3AD203B41FA5}">
                      <a16:colId xmlns:a16="http://schemas.microsoft.com/office/drawing/2014/main" val="1350368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745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- 2018-08-10 17:07:00 </a:t>
                      </a:r>
                      <a:r>
                        <a:rPr kumimoji="0" lang="de-DE"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58966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- 2018-04-11 08:58:00 </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58376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- 2018-01-25 14:28:21 </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88985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- 2018-09-21 07:13:00 </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43316680"/>
                  </a:ext>
                </a:extLst>
              </a:tr>
            </a:tbl>
          </a:graphicData>
        </a:graphic>
      </p:graphicFrame>
      <p:sp>
        <p:nvSpPr>
          <p:cNvPr id="4" name="Text Placeholder 3">
            <a:extLst>
              <a:ext uri="{FF2B5EF4-FFF2-40B4-BE49-F238E27FC236}">
                <a16:creationId xmlns:a16="http://schemas.microsoft.com/office/drawing/2014/main" id="{EACB18A9-956D-4C15-A67E-994D848403F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797703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4CEF4-3113-4BC3-B4D7-5B836DF9D954}"/>
              </a:ext>
            </a:extLst>
          </p:cNvPr>
          <p:cNvSpPr>
            <a:spLocks noGrp="1"/>
          </p:cNvSpPr>
          <p:nvPr>
            <p:ph type="title"/>
          </p:nvPr>
        </p:nvSpPr>
        <p:spPr/>
        <p:txBody>
          <a:bodyPr/>
          <a:lstStyle/>
          <a:p>
            <a:r>
              <a:rPr lang="en-US"/>
              <a:t>Eigene Posts - Videostarts - Profil-bezogene Nutzung | NDR Elbphilharmonie Orchester - 5 of 7</a:t>
            </a:r>
          </a:p>
        </p:txBody>
      </p:sp>
      <p:graphicFrame>
        <p:nvGraphicFramePr>
          <p:cNvPr id="5" name="Table Placeholder 4">
            <a:extLst>
              <a:ext uri="{FF2B5EF4-FFF2-40B4-BE49-F238E27FC236}">
                <a16:creationId xmlns:a16="http://schemas.microsoft.com/office/drawing/2014/main" id="{BB578FCD-DD8A-46BE-A4A5-9D811F18C08D}"/>
              </a:ext>
            </a:extLst>
          </p:cNvPr>
          <p:cNvGraphicFramePr>
            <a:graphicFrameLocks noGrp="1"/>
          </p:cNvGraphicFramePr>
          <p:nvPr>
            <p:ph type="tbl" sz="quarter" idx="13"/>
            <p:extLst>
              <p:ext uri="{D42A27DB-BD31-4B8C-83A1-F6EECF244321}">
                <p14:modId xmlns:p14="http://schemas.microsoft.com/office/powerpoint/2010/main" val="3943393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91748043"/>
                    </a:ext>
                  </a:extLst>
                </a:gridCol>
                <a:gridCol w="822960">
                  <a:extLst>
                    <a:ext uri="{9D8B030D-6E8A-4147-A177-3AD203B41FA5}">
                      <a16:colId xmlns:a16="http://schemas.microsoft.com/office/drawing/2014/main" val="429698880"/>
                    </a:ext>
                  </a:extLst>
                </a:gridCol>
                <a:gridCol w="822960">
                  <a:extLst>
                    <a:ext uri="{9D8B030D-6E8A-4147-A177-3AD203B41FA5}">
                      <a16:colId xmlns:a16="http://schemas.microsoft.com/office/drawing/2014/main" val="4066786765"/>
                    </a:ext>
                  </a:extLst>
                </a:gridCol>
                <a:gridCol w="822960">
                  <a:extLst>
                    <a:ext uri="{9D8B030D-6E8A-4147-A177-3AD203B41FA5}">
                      <a16:colId xmlns:a16="http://schemas.microsoft.com/office/drawing/2014/main" val="2906715297"/>
                    </a:ext>
                  </a:extLst>
                </a:gridCol>
                <a:gridCol w="822960">
                  <a:extLst>
                    <a:ext uri="{9D8B030D-6E8A-4147-A177-3AD203B41FA5}">
                      <a16:colId xmlns:a16="http://schemas.microsoft.com/office/drawing/2014/main" val="4239924070"/>
                    </a:ext>
                  </a:extLst>
                </a:gridCol>
                <a:gridCol w="822960">
                  <a:extLst>
                    <a:ext uri="{9D8B030D-6E8A-4147-A177-3AD203B41FA5}">
                      <a16:colId xmlns:a16="http://schemas.microsoft.com/office/drawing/2014/main" val="1422721291"/>
                    </a:ext>
                  </a:extLst>
                </a:gridCol>
                <a:gridCol w="822960">
                  <a:extLst>
                    <a:ext uri="{9D8B030D-6E8A-4147-A177-3AD203B41FA5}">
                      <a16:colId xmlns:a16="http://schemas.microsoft.com/office/drawing/2014/main" val="90623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3983679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- 2018-09-15 20:00:19 </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897344858"/>
                  </a:ext>
                </a:extLst>
              </a:tr>
            </a:tbl>
          </a:graphicData>
        </a:graphic>
      </p:graphicFrame>
      <p:sp>
        <p:nvSpPr>
          <p:cNvPr id="4" name="Text Placeholder 3">
            <a:extLst>
              <a:ext uri="{FF2B5EF4-FFF2-40B4-BE49-F238E27FC236}">
                <a16:creationId xmlns:a16="http://schemas.microsoft.com/office/drawing/2014/main" id="{5017C771-1201-46F3-BCC5-F72E34552EA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726803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20959-2CBE-447F-9946-0266562A6018}"/>
              </a:ext>
            </a:extLst>
          </p:cNvPr>
          <p:cNvSpPr>
            <a:spLocks noGrp="1"/>
          </p:cNvSpPr>
          <p:nvPr>
            <p:ph type="title"/>
          </p:nvPr>
        </p:nvSpPr>
        <p:spPr/>
        <p:txBody>
          <a:bodyPr/>
          <a:lstStyle/>
          <a:p>
            <a:r>
              <a:rPr lang="en-US"/>
              <a:t>Eigene Posts - Videostarts - Profil-bezogene Nutzung | NDR Elbphilharmonie Orchester - 6 of 7</a:t>
            </a:r>
          </a:p>
        </p:txBody>
      </p:sp>
      <p:graphicFrame>
        <p:nvGraphicFramePr>
          <p:cNvPr id="5" name="Table Placeholder 4">
            <a:extLst>
              <a:ext uri="{FF2B5EF4-FFF2-40B4-BE49-F238E27FC236}">
                <a16:creationId xmlns:a16="http://schemas.microsoft.com/office/drawing/2014/main" id="{3243A9D7-8AD6-4BFA-974A-45EF2550D989}"/>
              </a:ext>
            </a:extLst>
          </p:cNvPr>
          <p:cNvGraphicFramePr>
            <a:graphicFrameLocks noGrp="1"/>
          </p:cNvGraphicFramePr>
          <p:nvPr>
            <p:ph type="tbl" sz="quarter" idx="13"/>
            <p:extLst>
              <p:ext uri="{D42A27DB-BD31-4B8C-83A1-F6EECF244321}">
                <p14:modId xmlns:p14="http://schemas.microsoft.com/office/powerpoint/2010/main" val="1878486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28903695"/>
                    </a:ext>
                  </a:extLst>
                </a:gridCol>
                <a:gridCol w="822960">
                  <a:extLst>
                    <a:ext uri="{9D8B030D-6E8A-4147-A177-3AD203B41FA5}">
                      <a16:colId xmlns:a16="http://schemas.microsoft.com/office/drawing/2014/main" val="2326985970"/>
                    </a:ext>
                  </a:extLst>
                </a:gridCol>
                <a:gridCol w="822960">
                  <a:extLst>
                    <a:ext uri="{9D8B030D-6E8A-4147-A177-3AD203B41FA5}">
                      <a16:colId xmlns:a16="http://schemas.microsoft.com/office/drawing/2014/main" val="2049957234"/>
                    </a:ext>
                  </a:extLst>
                </a:gridCol>
                <a:gridCol w="822960">
                  <a:extLst>
                    <a:ext uri="{9D8B030D-6E8A-4147-A177-3AD203B41FA5}">
                      <a16:colId xmlns:a16="http://schemas.microsoft.com/office/drawing/2014/main" val="949890493"/>
                    </a:ext>
                  </a:extLst>
                </a:gridCol>
                <a:gridCol w="822960">
                  <a:extLst>
                    <a:ext uri="{9D8B030D-6E8A-4147-A177-3AD203B41FA5}">
                      <a16:colId xmlns:a16="http://schemas.microsoft.com/office/drawing/2014/main" val="1809459673"/>
                    </a:ext>
                  </a:extLst>
                </a:gridCol>
                <a:gridCol w="822960">
                  <a:extLst>
                    <a:ext uri="{9D8B030D-6E8A-4147-A177-3AD203B41FA5}">
                      <a16:colId xmlns:a16="http://schemas.microsoft.com/office/drawing/2014/main" val="4026735022"/>
                    </a:ext>
                  </a:extLst>
                </a:gridCol>
                <a:gridCol w="822960">
                  <a:extLst>
                    <a:ext uri="{9D8B030D-6E8A-4147-A177-3AD203B41FA5}">
                      <a16:colId xmlns:a16="http://schemas.microsoft.com/office/drawing/2014/main" val="1643969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1751432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- 2018-09-14 17:09:18 </a:t>
                      </a:r>
                      <a:r>
                        <a:rPr kumimoji="0" lang="de-DE" sz="1000" b="0" i="0" u="none" strike="noStrike" kern="1200" cap="none" spc="0" normalizeH="0" baseline="0" noProof="0">
                          <a:ln>
                            <a:noFill/>
                          </a:ln>
                          <a:solidFill>
                            <a:prstClr val="black"/>
                          </a:solidFill>
                          <a:effectLst/>
                          <a:uLnTx/>
                          <a:uFillTx/>
                          <a:latin typeface="+mn-lt"/>
                          <a:ea typeface="+mn-ea"/>
                          <a:cs typeface="+mn-cs"/>
                        </a:rPr>
                        <a:t> 
 "Das müssen die Leute hören, spüren und erleben." Dürfen wir vorstellen? Unser neuer Residenzkünstler für die Saison 2018/19, der Cellist  Nicolas Altstaedt: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15010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- 2018-03-19 11:21:15 </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auf drei weitere Konzerte mit Frank Peter Zimmermann diese Woche: https://www.ndr.de/orchester_chor/urbanski226.html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19217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- 2018-04-25 09:55:00 </a:t>
                      </a:r>
                      <a:r>
                        <a:rPr kumimoji="0" lang="de-DE" sz="1000" b="0" i="0" u="none" strike="noStrike" kern="1200" cap="none" spc="0" normalizeH="0" baseline="0" noProof="0">
                          <a:ln>
                            <a:noFill/>
                          </a:ln>
                          <a:solidFill>
                            <a:prstClr val="black"/>
                          </a:solidFill>
                          <a:effectLst/>
                          <a:uLnTx/>
                          <a:uFillTx/>
                          <a:latin typeface="+mn-lt"/>
                          <a:ea typeface="+mn-ea"/>
                          <a:cs typeface="+mn-cs"/>
                        </a:rPr>
                        <a:t> 
 Worüber sprechen zwei Hornisten unter sich - auf der wohl schönsten Bühne Amsterdams? "Amanda on the Spot" mit unserem Kollegen Dave Claessen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0776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- 2018-04-07 08:42:22 </a:t>
                      </a:r>
                      <a:r>
                        <a:rPr kumimoji="0" lang="de-DE" sz="1000" b="0" i="0" u="none" strike="noStrike" kern="1200" cap="none" spc="0" normalizeH="0" baseline="0" noProof="0">
                          <a:ln>
                            <a:noFill/>
                          </a:ln>
                          <a:solidFill>
                            <a:prstClr val="black"/>
                          </a:solidFill>
                          <a:effectLst/>
                          <a:uLnTx/>
                          <a:uFillTx/>
                          <a:latin typeface="+mn-lt"/>
                          <a:ea typeface="+mn-ea"/>
                          <a:cs typeface="+mn-cs"/>
                        </a:rPr>
                        <a:t> 
 "Ein Meisterwerk, monumental in jeglicher Hinsicht." Einen spannenden Einblick in die Welt Mahlers verschafft uns Alan Gilbert in diesem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58560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- 2018-07-12 18:30:00 </a:t>
                      </a:r>
                      <a:r>
                        <a:rPr kumimoji="0" lang="de-DE" sz="1000" b="0" i="0" u="none" strike="noStrike" kern="1200" cap="none" spc="0" normalizeH="0" baseline="0" noProof="0">
                          <a:ln>
                            <a:noFill/>
                          </a:ln>
                          <a:solidFill>
                            <a:prstClr val="black"/>
                          </a:solidFill>
                          <a:effectLst/>
                          <a:uLnTx/>
                          <a:uFillTx/>
                          <a:latin typeface="+mn-lt"/>
                          <a:ea typeface="+mn-ea"/>
                          <a:cs typeface="+mn-cs"/>
                        </a:rPr>
                        <a:t> 
 Was war das Lustigste, was Alan Gilbert jemals auf der Bühne passiert ist? Das verrät der künftige Chefdirigent des NDR Elbphilharmonie Orchesters in einer neuen Folge von "Amanda on the Spot".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09269889"/>
                  </a:ext>
                </a:extLst>
              </a:tr>
            </a:tbl>
          </a:graphicData>
        </a:graphic>
      </p:graphicFrame>
      <p:sp>
        <p:nvSpPr>
          <p:cNvPr id="4" name="Text Placeholder 3">
            <a:extLst>
              <a:ext uri="{FF2B5EF4-FFF2-40B4-BE49-F238E27FC236}">
                <a16:creationId xmlns:a16="http://schemas.microsoft.com/office/drawing/2014/main" id="{148161E3-4F57-42DE-A6E1-6EBC9CA1B6E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1714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5C018-DCDD-4076-852D-5A89A80CF895}"/>
              </a:ext>
            </a:extLst>
          </p:cNvPr>
          <p:cNvSpPr>
            <a:spLocks noGrp="1"/>
          </p:cNvSpPr>
          <p:nvPr>
            <p:ph type="title"/>
          </p:nvPr>
        </p:nvSpPr>
        <p:spPr/>
        <p:txBody>
          <a:bodyPr/>
          <a:lstStyle/>
          <a:p>
            <a:r>
              <a:rPr lang="en-US"/>
              <a:t>Eigene Posts - Videostarts - Profil-bezogene Nutzung | NDR Elbphilharmonie Orchester - 7 of 7</a:t>
            </a:r>
          </a:p>
        </p:txBody>
      </p:sp>
      <p:graphicFrame>
        <p:nvGraphicFramePr>
          <p:cNvPr id="5" name="Table Placeholder 4">
            <a:extLst>
              <a:ext uri="{FF2B5EF4-FFF2-40B4-BE49-F238E27FC236}">
                <a16:creationId xmlns:a16="http://schemas.microsoft.com/office/drawing/2014/main" id="{5CFDA745-46E8-4883-AA47-8C17934D9C57}"/>
              </a:ext>
            </a:extLst>
          </p:cNvPr>
          <p:cNvGraphicFramePr>
            <a:graphicFrameLocks noGrp="1"/>
          </p:cNvGraphicFramePr>
          <p:nvPr>
            <p:ph type="tbl" sz="quarter" idx="13"/>
            <p:extLst>
              <p:ext uri="{D42A27DB-BD31-4B8C-83A1-F6EECF244321}">
                <p14:modId xmlns:p14="http://schemas.microsoft.com/office/powerpoint/2010/main" val="3587988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90552234"/>
                    </a:ext>
                  </a:extLst>
                </a:gridCol>
                <a:gridCol w="822960">
                  <a:extLst>
                    <a:ext uri="{9D8B030D-6E8A-4147-A177-3AD203B41FA5}">
                      <a16:colId xmlns:a16="http://schemas.microsoft.com/office/drawing/2014/main" val="2991674840"/>
                    </a:ext>
                  </a:extLst>
                </a:gridCol>
                <a:gridCol w="822960">
                  <a:extLst>
                    <a:ext uri="{9D8B030D-6E8A-4147-A177-3AD203B41FA5}">
                      <a16:colId xmlns:a16="http://schemas.microsoft.com/office/drawing/2014/main" val="1415539889"/>
                    </a:ext>
                  </a:extLst>
                </a:gridCol>
                <a:gridCol w="822960">
                  <a:extLst>
                    <a:ext uri="{9D8B030D-6E8A-4147-A177-3AD203B41FA5}">
                      <a16:colId xmlns:a16="http://schemas.microsoft.com/office/drawing/2014/main" val="2266628493"/>
                    </a:ext>
                  </a:extLst>
                </a:gridCol>
                <a:gridCol w="822960">
                  <a:extLst>
                    <a:ext uri="{9D8B030D-6E8A-4147-A177-3AD203B41FA5}">
                      <a16:colId xmlns:a16="http://schemas.microsoft.com/office/drawing/2014/main" val="267787803"/>
                    </a:ext>
                  </a:extLst>
                </a:gridCol>
                <a:gridCol w="822960">
                  <a:extLst>
                    <a:ext uri="{9D8B030D-6E8A-4147-A177-3AD203B41FA5}">
                      <a16:colId xmlns:a16="http://schemas.microsoft.com/office/drawing/2014/main" val="3793228761"/>
                    </a:ext>
                  </a:extLst>
                </a:gridCol>
                <a:gridCol w="822960">
                  <a:extLst>
                    <a:ext uri="{9D8B030D-6E8A-4147-A177-3AD203B41FA5}">
                      <a16:colId xmlns:a16="http://schemas.microsoft.com/office/drawing/2014/main" val="955452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181357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- 2018-06-13 19:00:00 </a:t>
                      </a:r>
                      <a:r>
                        <a:rPr kumimoji="0" lang="de-DE" sz="1000" b="0" i="0" u="none" strike="noStrike" kern="1200" cap="none" spc="0" normalizeH="0" baseline="0" noProof="0">
                          <a:ln>
                            <a:noFill/>
                          </a:ln>
                          <a:solidFill>
                            <a:prstClr val="black"/>
                          </a:solidFill>
                          <a:effectLst/>
                          <a:uLnTx/>
                          <a:uFillTx/>
                          <a:latin typeface="+mn-lt"/>
                          <a:ea typeface="+mn-ea"/>
                          <a:cs typeface="+mn-cs"/>
                        </a:rPr>
                        <a:t> 
 Respekt: Das Hamburger Duo JOCO hat schon mal eine SMS von Paul McCartney bekommen. Was drin stand, erfahrt ihr in der neuen Ausgabe von "Amanda on the Spot".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05079355"/>
                  </a:ext>
                </a:extLst>
              </a:tr>
            </a:tbl>
          </a:graphicData>
        </a:graphic>
      </p:graphicFrame>
      <p:sp>
        <p:nvSpPr>
          <p:cNvPr id="4" name="Text Placeholder 3">
            <a:extLst>
              <a:ext uri="{FF2B5EF4-FFF2-40B4-BE49-F238E27FC236}">
                <a16:creationId xmlns:a16="http://schemas.microsoft.com/office/drawing/2014/main" id="{79BAB5B7-E632-48F0-9157-13D4046177A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078139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7DA22-93AD-4B11-B5F0-5810394C1EE1}"/>
              </a:ext>
            </a:extLst>
          </p:cNvPr>
          <p:cNvSpPr>
            <a:spLocks noGrp="1"/>
          </p:cNvSpPr>
          <p:nvPr>
            <p:ph type="title"/>
          </p:nvPr>
        </p:nvSpPr>
        <p:spPr/>
        <p:txBody>
          <a:bodyPr/>
          <a:lstStyle/>
          <a:p>
            <a:r>
              <a:rPr lang="en-US"/>
              <a:t>Facebook Eigene Videos - Crossposts (ohne Ersteller) - Export | NDR Elbphilharmonie Orchester - 1 of 10</a:t>
            </a:r>
          </a:p>
        </p:txBody>
      </p:sp>
      <p:graphicFrame>
        <p:nvGraphicFramePr>
          <p:cNvPr id="5" name="Table Placeholder 4">
            <a:extLst>
              <a:ext uri="{FF2B5EF4-FFF2-40B4-BE49-F238E27FC236}">
                <a16:creationId xmlns:a16="http://schemas.microsoft.com/office/drawing/2014/main" id="{A6D48896-4F13-4329-B58F-AC53853EDDC2}"/>
              </a:ext>
            </a:extLst>
          </p:cNvPr>
          <p:cNvGraphicFramePr>
            <a:graphicFrameLocks noGrp="1"/>
          </p:cNvGraphicFramePr>
          <p:nvPr>
            <p:ph type="tbl" sz="quarter" idx="13"/>
            <p:extLst>
              <p:ext uri="{D42A27DB-BD31-4B8C-83A1-F6EECF244321}">
                <p14:modId xmlns:p14="http://schemas.microsoft.com/office/powerpoint/2010/main" val="1645369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292289193"/>
                    </a:ext>
                  </a:extLst>
                </a:gridCol>
                <a:gridCol w="493776">
                  <a:extLst>
                    <a:ext uri="{9D8B030D-6E8A-4147-A177-3AD203B41FA5}">
                      <a16:colId xmlns:a16="http://schemas.microsoft.com/office/drawing/2014/main" val="2993986059"/>
                    </a:ext>
                  </a:extLst>
                </a:gridCol>
                <a:gridCol w="411480">
                  <a:extLst>
                    <a:ext uri="{9D8B030D-6E8A-4147-A177-3AD203B41FA5}">
                      <a16:colId xmlns:a16="http://schemas.microsoft.com/office/drawing/2014/main" val="4122554067"/>
                    </a:ext>
                  </a:extLst>
                </a:gridCol>
                <a:gridCol w="411480">
                  <a:extLst>
                    <a:ext uri="{9D8B030D-6E8A-4147-A177-3AD203B41FA5}">
                      <a16:colId xmlns:a16="http://schemas.microsoft.com/office/drawing/2014/main" val="2897120798"/>
                    </a:ext>
                  </a:extLst>
                </a:gridCol>
                <a:gridCol w="246888">
                  <a:extLst>
                    <a:ext uri="{9D8B030D-6E8A-4147-A177-3AD203B41FA5}">
                      <a16:colId xmlns:a16="http://schemas.microsoft.com/office/drawing/2014/main" val="1727847845"/>
                    </a:ext>
                  </a:extLst>
                </a:gridCol>
                <a:gridCol w="658368">
                  <a:extLst>
                    <a:ext uri="{9D8B030D-6E8A-4147-A177-3AD203B41FA5}">
                      <a16:colId xmlns:a16="http://schemas.microsoft.com/office/drawing/2014/main" val="3183964863"/>
                    </a:ext>
                  </a:extLst>
                </a:gridCol>
                <a:gridCol w="576072">
                  <a:extLst>
                    <a:ext uri="{9D8B030D-6E8A-4147-A177-3AD203B41FA5}">
                      <a16:colId xmlns:a16="http://schemas.microsoft.com/office/drawing/2014/main" val="2361003561"/>
                    </a:ext>
                  </a:extLst>
                </a:gridCol>
                <a:gridCol w="576072">
                  <a:extLst>
                    <a:ext uri="{9D8B030D-6E8A-4147-A177-3AD203B41FA5}">
                      <a16:colId xmlns:a16="http://schemas.microsoft.com/office/drawing/2014/main" val="3812774705"/>
                    </a:ext>
                  </a:extLst>
                </a:gridCol>
                <a:gridCol w="411480">
                  <a:extLst>
                    <a:ext uri="{9D8B030D-6E8A-4147-A177-3AD203B41FA5}">
                      <a16:colId xmlns:a16="http://schemas.microsoft.com/office/drawing/2014/main" val="873828279"/>
                    </a:ext>
                  </a:extLst>
                </a:gridCol>
                <a:gridCol w="658368">
                  <a:extLst>
                    <a:ext uri="{9D8B030D-6E8A-4147-A177-3AD203B41FA5}">
                      <a16:colId xmlns:a16="http://schemas.microsoft.com/office/drawing/2014/main" val="2122326679"/>
                    </a:ext>
                  </a:extLst>
                </a:gridCol>
                <a:gridCol w="329184">
                  <a:extLst>
                    <a:ext uri="{9D8B030D-6E8A-4147-A177-3AD203B41FA5}">
                      <a16:colId xmlns:a16="http://schemas.microsoft.com/office/drawing/2014/main" val="2556680158"/>
                    </a:ext>
                  </a:extLst>
                </a:gridCol>
                <a:gridCol w="493776">
                  <a:extLst>
                    <a:ext uri="{9D8B030D-6E8A-4147-A177-3AD203B41FA5}">
                      <a16:colId xmlns:a16="http://schemas.microsoft.com/office/drawing/2014/main" val="337892641"/>
                    </a:ext>
                  </a:extLst>
                </a:gridCol>
                <a:gridCol w="329184">
                  <a:extLst>
                    <a:ext uri="{9D8B030D-6E8A-4147-A177-3AD203B41FA5}">
                      <a16:colId xmlns:a16="http://schemas.microsoft.com/office/drawing/2014/main" val="1856991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28230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extLst>
                  <a:ext uri="{0D108BD9-81ED-4DB2-BD59-A6C34878D82A}">
                    <a16:rowId xmlns:a16="http://schemas.microsoft.com/office/drawing/2014/main" val="2198980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- 2018-03-08 10:30:00 </a:t>
                      </a:r>
                      <a:r>
                        <a:rPr kumimoji="0" lang="de-DE"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97261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- 2018-08-11 14:14:00 </a:t>
                      </a:r>
                      <a:r>
                        <a:rPr kumimoji="0" lang="de-DE" sz="1000" b="0" i="0" u="none" strike="noStrike" kern="1200" cap="none" spc="0" normalizeH="0" baseline="0" noProof="0">
                          <a:ln>
                            <a:noFill/>
                          </a:ln>
                          <a:solidFill>
                            <a:prstClr val="black"/>
                          </a:solidFill>
                          <a:effectLst/>
                          <a:uLnTx/>
                          <a:uFillTx/>
                          <a:latin typeface="+mn-lt"/>
                          <a:ea typeface="+mn-ea"/>
                          <a:cs typeface="+mn-cs"/>
                        </a:rPr>
                        <a:t> 
 Fit  for Fiedeln, auch in der  #Sommerpause!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extLst>
                  <a:ext uri="{0D108BD9-81ED-4DB2-BD59-A6C34878D82A}">
                    <a16:rowId xmlns:a16="http://schemas.microsoft.com/office/drawing/2014/main" val="3124829366"/>
                  </a:ext>
                </a:extLst>
              </a:tr>
            </a:tbl>
          </a:graphicData>
        </a:graphic>
      </p:graphicFrame>
      <p:sp>
        <p:nvSpPr>
          <p:cNvPr id="4" name="Text Placeholder 3">
            <a:extLst>
              <a:ext uri="{FF2B5EF4-FFF2-40B4-BE49-F238E27FC236}">
                <a16:creationId xmlns:a16="http://schemas.microsoft.com/office/drawing/2014/main" id="{FC952984-BA21-455B-818A-800F7ADFD37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4259184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88E17-CDBC-44F7-81BE-0B019B73B267}"/>
              </a:ext>
            </a:extLst>
          </p:cNvPr>
          <p:cNvSpPr>
            <a:spLocks noGrp="1"/>
          </p:cNvSpPr>
          <p:nvPr>
            <p:ph type="title"/>
          </p:nvPr>
        </p:nvSpPr>
        <p:spPr/>
        <p:txBody>
          <a:bodyPr/>
          <a:lstStyle/>
          <a:p>
            <a:r>
              <a:rPr lang="en-US"/>
              <a:t>Facebook Eigene Videos - Crossposts (ohne Ersteller) - Export | NDR Elbphilharmonie Orchester - 2 of 10</a:t>
            </a:r>
          </a:p>
        </p:txBody>
      </p:sp>
      <p:graphicFrame>
        <p:nvGraphicFramePr>
          <p:cNvPr id="5" name="Table Placeholder 4">
            <a:extLst>
              <a:ext uri="{FF2B5EF4-FFF2-40B4-BE49-F238E27FC236}">
                <a16:creationId xmlns:a16="http://schemas.microsoft.com/office/drawing/2014/main" id="{F334F952-2952-4036-9E4D-A4C0C570E87F}"/>
              </a:ext>
            </a:extLst>
          </p:cNvPr>
          <p:cNvGraphicFramePr>
            <a:graphicFrameLocks noGrp="1"/>
          </p:cNvGraphicFramePr>
          <p:nvPr>
            <p:ph type="tbl" sz="quarter" idx="13"/>
            <p:extLst>
              <p:ext uri="{D42A27DB-BD31-4B8C-83A1-F6EECF244321}">
                <p14:modId xmlns:p14="http://schemas.microsoft.com/office/powerpoint/2010/main" val="557283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925233978"/>
                    </a:ext>
                  </a:extLst>
                </a:gridCol>
                <a:gridCol w="493776">
                  <a:extLst>
                    <a:ext uri="{9D8B030D-6E8A-4147-A177-3AD203B41FA5}">
                      <a16:colId xmlns:a16="http://schemas.microsoft.com/office/drawing/2014/main" val="4193873351"/>
                    </a:ext>
                  </a:extLst>
                </a:gridCol>
                <a:gridCol w="411480">
                  <a:extLst>
                    <a:ext uri="{9D8B030D-6E8A-4147-A177-3AD203B41FA5}">
                      <a16:colId xmlns:a16="http://schemas.microsoft.com/office/drawing/2014/main" val="2840586103"/>
                    </a:ext>
                  </a:extLst>
                </a:gridCol>
                <a:gridCol w="411480">
                  <a:extLst>
                    <a:ext uri="{9D8B030D-6E8A-4147-A177-3AD203B41FA5}">
                      <a16:colId xmlns:a16="http://schemas.microsoft.com/office/drawing/2014/main" val="301294594"/>
                    </a:ext>
                  </a:extLst>
                </a:gridCol>
                <a:gridCol w="246888">
                  <a:extLst>
                    <a:ext uri="{9D8B030D-6E8A-4147-A177-3AD203B41FA5}">
                      <a16:colId xmlns:a16="http://schemas.microsoft.com/office/drawing/2014/main" val="2783702051"/>
                    </a:ext>
                  </a:extLst>
                </a:gridCol>
                <a:gridCol w="658368">
                  <a:extLst>
                    <a:ext uri="{9D8B030D-6E8A-4147-A177-3AD203B41FA5}">
                      <a16:colId xmlns:a16="http://schemas.microsoft.com/office/drawing/2014/main" val="3785195551"/>
                    </a:ext>
                  </a:extLst>
                </a:gridCol>
                <a:gridCol w="576072">
                  <a:extLst>
                    <a:ext uri="{9D8B030D-6E8A-4147-A177-3AD203B41FA5}">
                      <a16:colId xmlns:a16="http://schemas.microsoft.com/office/drawing/2014/main" val="228497929"/>
                    </a:ext>
                  </a:extLst>
                </a:gridCol>
                <a:gridCol w="576072">
                  <a:extLst>
                    <a:ext uri="{9D8B030D-6E8A-4147-A177-3AD203B41FA5}">
                      <a16:colId xmlns:a16="http://schemas.microsoft.com/office/drawing/2014/main" val="1810512984"/>
                    </a:ext>
                  </a:extLst>
                </a:gridCol>
                <a:gridCol w="411480">
                  <a:extLst>
                    <a:ext uri="{9D8B030D-6E8A-4147-A177-3AD203B41FA5}">
                      <a16:colId xmlns:a16="http://schemas.microsoft.com/office/drawing/2014/main" val="4144401503"/>
                    </a:ext>
                  </a:extLst>
                </a:gridCol>
                <a:gridCol w="658368">
                  <a:extLst>
                    <a:ext uri="{9D8B030D-6E8A-4147-A177-3AD203B41FA5}">
                      <a16:colId xmlns:a16="http://schemas.microsoft.com/office/drawing/2014/main" val="909605379"/>
                    </a:ext>
                  </a:extLst>
                </a:gridCol>
                <a:gridCol w="329184">
                  <a:extLst>
                    <a:ext uri="{9D8B030D-6E8A-4147-A177-3AD203B41FA5}">
                      <a16:colId xmlns:a16="http://schemas.microsoft.com/office/drawing/2014/main" val="1029385667"/>
                    </a:ext>
                  </a:extLst>
                </a:gridCol>
                <a:gridCol w="493776">
                  <a:extLst>
                    <a:ext uri="{9D8B030D-6E8A-4147-A177-3AD203B41FA5}">
                      <a16:colId xmlns:a16="http://schemas.microsoft.com/office/drawing/2014/main" val="479283123"/>
                    </a:ext>
                  </a:extLst>
                </a:gridCol>
                <a:gridCol w="329184">
                  <a:extLst>
                    <a:ext uri="{9D8B030D-6E8A-4147-A177-3AD203B41FA5}">
                      <a16:colId xmlns:a16="http://schemas.microsoft.com/office/drawing/2014/main" val="2952942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36870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- 2018-04-06 20:00:09 </a:t>
                      </a:r>
                      <a:r>
                        <a:rPr kumimoji="0" lang="en-US" sz="1000" b="0" i="0" u="none" strike="noStrike" kern="1200" cap="none" spc="0" normalizeH="0" baseline="0" noProof="0">
                          <a:ln>
                            <a:noFill/>
                          </a:ln>
                          <a:solidFill>
                            <a:prstClr val="black"/>
                          </a:solidFill>
                          <a:effectLst/>
                          <a:uLnTx/>
                          <a:uFillTx/>
                          <a:latin typeface="+mn-lt"/>
                          <a:ea typeface="+mn-ea"/>
                          <a:cs typeface="+mn-cs"/>
                        </a:rPr>
                        <a:t> 
 Mahlers Dritte mit Alan Gilbert: Hier seht ihr unser Konzert aus der Elbphilharmonie Hamburg noch einmal!
Mit Gerhild Romberger
den Damen des NDR Chor und des Chor des Bayerischen Rundfunks
Knabenchor Hannover (official)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extLst>
                  <a:ext uri="{0D108BD9-81ED-4DB2-BD59-A6C34878D82A}">
                    <a16:rowId xmlns:a16="http://schemas.microsoft.com/office/drawing/2014/main" val="285233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- 2018-09-07 10:00:15 </a:t>
                      </a:r>
                      <a:r>
                        <a:rPr kumimoji="0" lang="de-DE" sz="1000" b="0" i="0" u="none" strike="noStrike" kern="1200" cap="none" spc="0" normalizeH="0" baseline="0" noProof="0">
                          <a:ln>
                            <a:noFill/>
                          </a:ln>
                          <a:solidFill>
                            <a:prstClr val="black"/>
                          </a:solidFill>
                          <a:effectLst/>
                          <a:uLnTx/>
                          <a:uFillTx/>
                          <a:latin typeface="+mn-lt"/>
                          <a:ea typeface="+mn-ea"/>
                          <a:cs typeface="+mn-cs"/>
                        </a:rPr>
                        <a:t> 
 Unsere neue CD ist da! Unter der Leitung von Krzysztof Urbański haben wir "eine der größten Sinfonien" aufgenommen:  Schostakowitschs 5. Sinfonie. Ab heute im Handel erhältlich.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982381391"/>
                  </a:ext>
                </a:extLst>
              </a:tr>
            </a:tbl>
          </a:graphicData>
        </a:graphic>
      </p:graphicFrame>
      <p:sp>
        <p:nvSpPr>
          <p:cNvPr id="4" name="Text Placeholder 3">
            <a:extLst>
              <a:ext uri="{FF2B5EF4-FFF2-40B4-BE49-F238E27FC236}">
                <a16:creationId xmlns:a16="http://schemas.microsoft.com/office/drawing/2014/main" id="{F27AEF03-537E-4A82-A52E-893180118FF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11355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5BD1B-CDB5-4456-86BF-5989E522C2BB}"/>
              </a:ext>
            </a:extLst>
          </p:cNvPr>
          <p:cNvSpPr>
            <a:spLocks noGrp="1"/>
          </p:cNvSpPr>
          <p:nvPr>
            <p:ph type="title"/>
          </p:nvPr>
        </p:nvSpPr>
        <p:spPr/>
        <p:txBody>
          <a:bodyPr/>
          <a:lstStyle/>
          <a:p>
            <a:r>
              <a:rPr lang="en-US"/>
              <a:t>Facebook Eigene Videos - Crossposts (ohne Ersteller) - Export | NDR Elbphilharmonie Orchester - 3 of 10</a:t>
            </a:r>
          </a:p>
        </p:txBody>
      </p:sp>
      <p:graphicFrame>
        <p:nvGraphicFramePr>
          <p:cNvPr id="5" name="Table Placeholder 4">
            <a:extLst>
              <a:ext uri="{FF2B5EF4-FFF2-40B4-BE49-F238E27FC236}">
                <a16:creationId xmlns:a16="http://schemas.microsoft.com/office/drawing/2014/main" id="{4067DA66-DFD2-4246-A60C-8611E02F348E}"/>
              </a:ext>
            </a:extLst>
          </p:cNvPr>
          <p:cNvGraphicFramePr>
            <a:graphicFrameLocks noGrp="1"/>
          </p:cNvGraphicFramePr>
          <p:nvPr>
            <p:ph type="tbl" sz="quarter" idx="13"/>
            <p:extLst>
              <p:ext uri="{D42A27DB-BD31-4B8C-83A1-F6EECF244321}">
                <p14:modId xmlns:p14="http://schemas.microsoft.com/office/powerpoint/2010/main" val="329615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281805189"/>
                    </a:ext>
                  </a:extLst>
                </a:gridCol>
                <a:gridCol w="493776">
                  <a:extLst>
                    <a:ext uri="{9D8B030D-6E8A-4147-A177-3AD203B41FA5}">
                      <a16:colId xmlns:a16="http://schemas.microsoft.com/office/drawing/2014/main" val="921421487"/>
                    </a:ext>
                  </a:extLst>
                </a:gridCol>
                <a:gridCol w="411480">
                  <a:extLst>
                    <a:ext uri="{9D8B030D-6E8A-4147-A177-3AD203B41FA5}">
                      <a16:colId xmlns:a16="http://schemas.microsoft.com/office/drawing/2014/main" val="1362581728"/>
                    </a:ext>
                  </a:extLst>
                </a:gridCol>
                <a:gridCol w="411480">
                  <a:extLst>
                    <a:ext uri="{9D8B030D-6E8A-4147-A177-3AD203B41FA5}">
                      <a16:colId xmlns:a16="http://schemas.microsoft.com/office/drawing/2014/main" val="2042315434"/>
                    </a:ext>
                  </a:extLst>
                </a:gridCol>
                <a:gridCol w="246888">
                  <a:extLst>
                    <a:ext uri="{9D8B030D-6E8A-4147-A177-3AD203B41FA5}">
                      <a16:colId xmlns:a16="http://schemas.microsoft.com/office/drawing/2014/main" val="1656304917"/>
                    </a:ext>
                  </a:extLst>
                </a:gridCol>
                <a:gridCol w="658368">
                  <a:extLst>
                    <a:ext uri="{9D8B030D-6E8A-4147-A177-3AD203B41FA5}">
                      <a16:colId xmlns:a16="http://schemas.microsoft.com/office/drawing/2014/main" val="402789481"/>
                    </a:ext>
                  </a:extLst>
                </a:gridCol>
                <a:gridCol w="576072">
                  <a:extLst>
                    <a:ext uri="{9D8B030D-6E8A-4147-A177-3AD203B41FA5}">
                      <a16:colId xmlns:a16="http://schemas.microsoft.com/office/drawing/2014/main" val="2805161408"/>
                    </a:ext>
                  </a:extLst>
                </a:gridCol>
                <a:gridCol w="576072">
                  <a:extLst>
                    <a:ext uri="{9D8B030D-6E8A-4147-A177-3AD203B41FA5}">
                      <a16:colId xmlns:a16="http://schemas.microsoft.com/office/drawing/2014/main" val="3019082565"/>
                    </a:ext>
                  </a:extLst>
                </a:gridCol>
                <a:gridCol w="411480">
                  <a:extLst>
                    <a:ext uri="{9D8B030D-6E8A-4147-A177-3AD203B41FA5}">
                      <a16:colId xmlns:a16="http://schemas.microsoft.com/office/drawing/2014/main" val="2817908038"/>
                    </a:ext>
                  </a:extLst>
                </a:gridCol>
                <a:gridCol w="658368">
                  <a:extLst>
                    <a:ext uri="{9D8B030D-6E8A-4147-A177-3AD203B41FA5}">
                      <a16:colId xmlns:a16="http://schemas.microsoft.com/office/drawing/2014/main" val="2534192556"/>
                    </a:ext>
                  </a:extLst>
                </a:gridCol>
                <a:gridCol w="329184">
                  <a:extLst>
                    <a:ext uri="{9D8B030D-6E8A-4147-A177-3AD203B41FA5}">
                      <a16:colId xmlns:a16="http://schemas.microsoft.com/office/drawing/2014/main" val="665515134"/>
                    </a:ext>
                  </a:extLst>
                </a:gridCol>
                <a:gridCol w="493776">
                  <a:extLst>
                    <a:ext uri="{9D8B030D-6E8A-4147-A177-3AD203B41FA5}">
                      <a16:colId xmlns:a16="http://schemas.microsoft.com/office/drawing/2014/main" val="1029136586"/>
                    </a:ext>
                  </a:extLst>
                </a:gridCol>
                <a:gridCol w="329184">
                  <a:extLst>
                    <a:ext uri="{9D8B030D-6E8A-4147-A177-3AD203B41FA5}">
                      <a16:colId xmlns:a16="http://schemas.microsoft.com/office/drawing/2014/main" val="3879565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559183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extLst>
                  <a:ext uri="{0D108BD9-81ED-4DB2-BD59-A6C34878D82A}">
                    <a16:rowId xmlns:a16="http://schemas.microsoft.com/office/drawing/2014/main" val="1205145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- 2018-10-11 20:00:11 </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extLst>
                  <a:ext uri="{0D108BD9-81ED-4DB2-BD59-A6C34878D82A}">
                    <a16:rowId xmlns:a16="http://schemas.microsoft.com/office/drawing/2014/main" val="413067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- 2018-01-01 00:27:11 </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extLst>
                  <a:ext uri="{0D108BD9-81ED-4DB2-BD59-A6C34878D82A}">
                    <a16:rowId xmlns:a16="http://schemas.microsoft.com/office/drawing/2014/main" val="1273759184"/>
                  </a:ext>
                </a:extLst>
              </a:tr>
            </a:tbl>
          </a:graphicData>
        </a:graphic>
      </p:graphicFrame>
      <p:sp>
        <p:nvSpPr>
          <p:cNvPr id="4" name="Text Placeholder 3">
            <a:extLst>
              <a:ext uri="{FF2B5EF4-FFF2-40B4-BE49-F238E27FC236}">
                <a16:creationId xmlns:a16="http://schemas.microsoft.com/office/drawing/2014/main" id="{EF1A89B0-A8A3-42B2-A103-22FD3752D2B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801703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353E-5600-4246-99D5-0347A3319212}"/>
              </a:ext>
            </a:extLst>
          </p:cNvPr>
          <p:cNvSpPr>
            <a:spLocks noGrp="1"/>
          </p:cNvSpPr>
          <p:nvPr>
            <p:ph type="title"/>
          </p:nvPr>
        </p:nvSpPr>
        <p:spPr/>
        <p:txBody>
          <a:bodyPr/>
          <a:lstStyle/>
          <a:p>
            <a:r>
              <a:rPr lang="en-US"/>
              <a:t>Facebook Eigene Videos - Crossposts (ohne Ersteller) - Export | NDR Elbphilharmonie Orchester - 4 of 10</a:t>
            </a:r>
          </a:p>
        </p:txBody>
      </p:sp>
      <p:graphicFrame>
        <p:nvGraphicFramePr>
          <p:cNvPr id="5" name="Table Placeholder 4">
            <a:extLst>
              <a:ext uri="{FF2B5EF4-FFF2-40B4-BE49-F238E27FC236}">
                <a16:creationId xmlns:a16="http://schemas.microsoft.com/office/drawing/2014/main" id="{575BD10F-35CA-4E54-A48C-7F018DC818A3}"/>
              </a:ext>
            </a:extLst>
          </p:cNvPr>
          <p:cNvGraphicFramePr>
            <a:graphicFrameLocks noGrp="1"/>
          </p:cNvGraphicFramePr>
          <p:nvPr>
            <p:ph type="tbl" sz="quarter" idx="13"/>
            <p:extLst>
              <p:ext uri="{D42A27DB-BD31-4B8C-83A1-F6EECF244321}">
                <p14:modId xmlns:p14="http://schemas.microsoft.com/office/powerpoint/2010/main" val="2869398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77057843"/>
                    </a:ext>
                  </a:extLst>
                </a:gridCol>
                <a:gridCol w="493776">
                  <a:extLst>
                    <a:ext uri="{9D8B030D-6E8A-4147-A177-3AD203B41FA5}">
                      <a16:colId xmlns:a16="http://schemas.microsoft.com/office/drawing/2014/main" val="3949606798"/>
                    </a:ext>
                  </a:extLst>
                </a:gridCol>
                <a:gridCol w="411480">
                  <a:extLst>
                    <a:ext uri="{9D8B030D-6E8A-4147-A177-3AD203B41FA5}">
                      <a16:colId xmlns:a16="http://schemas.microsoft.com/office/drawing/2014/main" val="4046920624"/>
                    </a:ext>
                  </a:extLst>
                </a:gridCol>
                <a:gridCol w="411480">
                  <a:extLst>
                    <a:ext uri="{9D8B030D-6E8A-4147-A177-3AD203B41FA5}">
                      <a16:colId xmlns:a16="http://schemas.microsoft.com/office/drawing/2014/main" val="1254147409"/>
                    </a:ext>
                  </a:extLst>
                </a:gridCol>
                <a:gridCol w="246888">
                  <a:extLst>
                    <a:ext uri="{9D8B030D-6E8A-4147-A177-3AD203B41FA5}">
                      <a16:colId xmlns:a16="http://schemas.microsoft.com/office/drawing/2014/main" val="1808326473"/>
                    </a:ext>
                  </a:extLst>
                </a:gridCol>
                <a:gridCol w="658368">
                  <a:extLst>
                    <a:ext uri="{9D8B030D-6E8A-4147-A177-3AD203B41FA5}">
                      <a16:colId xmlns:a16="http://schemas.microsoft.com/office/drawing/2014/main" val="1052898522"/>
                    </a:ext>
                  </a:extLst>
                </a:gridCol>
                <a:gridCol w="576072">
                  <a:extLst>
                    <a:ext uri="{9D8B030D-6E8A-4147-A177-3AD203B41FA5}">
                      <a16:colId xmlns:a16="http://schemas.microsoft.com/office/drawing/2014/main" val="3288536399"/>
                    </a:ext>
                  </a:extLst>
                </a:gridCol>
                <a:gridCol w="576072">
                  <a:extLst>
                    <a:ext uri="{9D8B030D-6E8A-4147-A177-3AD203B41FA5}">
                      <a16:colId xmlns:a16="http://schemas.microsoft.com/office/drawing/2014/main" val="2648316523"/>
                    </a:ext>
                  </a:extLst>
                </a:gridCol>
                <a:gridCol w="411480">
                  <a:extLst>
                    <a:ext uri="{9D8B030D-6E8A-4147-A177-3AD203B41FA5}">
                      <a16:colId xmlns:a16="http://schemas.microsoft.com/office/drawing/2014/main" val="227138809"/>
                    </a:ext>
                  </a:extLst>
                </a:gridCol>
                <a:gridCol w="658368">
                  <a:extLst>
                    <a:ext uri="{9D8B030D-6E8A-4147-A177-3AD203B41FA5}">
                      <a16:colId xmlns:a16="http://schemas.microsoft.com/office/drawing/2014/main" val="2294861475"/>
                    </a:ext>
                  </a:extLst>
                </a:gridCol>
                <a:gridCol w="329184">
                  <a:extLst>
                    <a:ext uri="{9D8B030D-6E8A-4147-A177-3AD203B41FA5}">
                      <a16:colId xmlns:a16="http://schemas.microsoft.com/office/drawing/2014/main" val="663860756"/>
                    </a:ext>
                  </a:extLst>
                </a:gridCol>
                <a:gridCol w="493776">
                  <a:extLst>
                    <a:ext uri="{9D8B030D-6E8A-4147-A177-3AD203B41FA5}">
                      <a16:colId xmlns:a16="http://schemas.microsoft.com/office/drawing/2014/main" val="1027115377"/>
                    </a:ext>
                  </a:extLst>
                </a:gridCol>
                <a:gridCol w="329184">
                  <a:extLst>
                    <a:ext uri="{9D8B030D-6E8A-4147-A177-3AD203B41FA5}">
                      <a16:colId xmlns:a16="http://schemas.microsoft.com/office/drawing/2014/main" val="2599540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062751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- 2018-04-04 15:05:28 </a:t>
                      </a:r>
                      <a:r>
                        <a:rPr kumimoji="0" lang="en-US" sz="1000" b="0" i="0" u="none" strike="noStrike" kern="1200" cap="none" spc="0" normalizeH="0" baseline="0" noProof="0">
                          <a:ln>
                            <a:noFill/>
                          </a:ln>
                          <a:solidFill>
                            <a:prstClr val="black"/>
                          </a:solidFill>
                          <a:effectLst/>
                          <a:uLnTx/>
                          <a:uFillTx/>
                          <a:latin typeface="+mn-lt"/>
                          <a:ea typeface="+mn-ea"/>
                          <a:cs typeface="+mn-cs"/>
                        </a:rPr>
                        <a:t> 
 Alan Gilbert dirigiert Mahler: Seid dabei! Am 6. April um 20 Uhr auf Facebook Live und so.arte/Gilbert-Mahler-Elphi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1151407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- 2018-01-11 11:00:00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extLst>
                  <a:ext uri="{0D108BD9-81ED-4DB2-BD59-A6C34878D82A}">
                    <a16:rowId xmlns:a16="http://schemas.microsoft.com/office/drawing/2014/main" val="406823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301035796"/>
                  </a:ext>
                </a:extLst>
              </a:tr>
            </a:tbl>
          </a:graphicData>
        </a:graphic>
      </p:graphicFrame>
      <p:sp>
        <p:nvSpPr>
          <p:cNvPr id="4" name="Text Placeholder 3">
            <a:extLst>
              <a:ext uri="{FF2B5EF4-FFF2-40B4-BE49-F238E27FC236}">
                <a16:creationId xmlns:a16="http://schemas.microsoft.com/office/drawing/2014/main" id="{E6EE7DD1-B5F2-440A-BDE0-613A51668B0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514162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8F4F8-2705-42E1-9540-3F00B8377F33}"/>
              </a:ext>
            </a:extLst>
          </p:cNvPr>
          <p:cNvSpPr>
            <a:spLocks noGrp="1"/>
          </p:cNvSpPr>
          <p:nvPr>
            <p:ph type="title"/>
          </p:nvPr>
        </p:nvSpPr>
        <p:spPr/>
        <p:txBody>
          <a:bodyPr/>
          <a:lstStyle/>
          <a:p>
            <a:r>
              <a:rPr lang="en-US"/>
              <a:t>Facebook Eigene Videos - Crossposts (ohne Ersteller) - Export | NDR Elbphilharmonie Orchester - 5 of 10</a:t>
            </a:r>
          </a:p>
        </p:txBody>
      </p:sp>
      <p:graphicFrame>
        <p:nvGraphicFramePr>
          <p:cNvPr id="5" name="Table Placeholder 4">
            <a:extLst>
              <a:ext uri="{FF2B5EF4-FFF2-40B4-BE49-F238E27FC236}">
                <a16:creationId xmlns:a16="http://schemas.microsoft.com/office/drawing/2014/main" id="{CBEB3F4F-91A1-4272-A85C-B251702DF916}"/>
              </a:ext>
            </a:extLst>
          </p:cNvPr>
          <p:cNvGraphicFramePr>
            <a:graphicFrameLocks noGrp="1"/>
          </p:cNvGraphicFramePr>
          <p:nvPr>
            <p:ph type="tbl" sz="quarter" idx="13"/>
            <p:extLst>
              <p:ext uri="{D42A27DB-BD31-4B8C-83A1-F6EECF244321}">
                <p14:modId xmlns:p14="http://schemas.microsoft.com/office/powerpoint/2010/main" val="3631800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036542475"/>
                    </a:ext>
                  </a:extLst>
                </a:gridCol>
                <a:gridCol w="493776">
                  <a:extLst>
                    <a:ext uri="{9D8B030D-6E8A-4147-A177-3AD203B41FA5}">
                      <a16:colId xmlns:a16="http://schemas.microsoft.com/office/drawing/2014/main" val="3418566253"/>
                    </a:ext>
                  </a:extLst>
                </a:gridCol>
                <a:gridCol w="411480">
                  <a:extLst>
                    <a:ext uri="{9D8B030D-6E8A-4147-A177-3AD203B41FA5}">
                      <a16:colId xmlns:a16="http://schemas.microsoft.com/office/drawing/2014/main" val="3651157466"/>
                    </a:ext>
                  </a:extLst>
                </a:gridCol>
                <a:gridCol w="411480">
                  <a:extLst>
                    <a:ext uri="{9D8B030D-6E8A-4147-A177-3AD203B41FA5}">
                      <a16:colId xmlns:a16="http://schemas.microsoft.com/office/drawing/2014/main" val="3486015334"/>
                    </a:ext>
                  </a:extLst>
                </a:gridCol>
                <a:gridCol w="246888">
                  <a:extLst>
                    <a:ext uri="{9D8B030D-6E8A-4147-A177-3AD203B41FA5}">
                      <a16:colId xmlns:a16="http://schemas.microsoft.com/office/drawing/2014/main" val="1513080849"/>
                    </a:ext>
                  </a:extLst>
                </a:gridCol>
                <a:gridCol w="658368">
                  <a:extLst>
                    <a:ext uri="{9D8B030D-6E8A-4147-A177-3AD203B41FA5}">
                      <a16:colId xmlns:a16="http://schemas.microsoft.com/office/drawing/2014/main" val="4017637465"/>
                    </a:ext>
                  </a:extLst>
                </a:gridCol>
                <a:gridCol w="576072">
                  <a:extLst>
                    <a:ext uri="{9D8B030D-6E8A-4147-A177-3AD203B41FA5}">
                      <a16:colId xmlns:a16="http://schemas.microsoft.com/office/drawing/2014/main" val="967999311"/>
                    </a:ext>
                  </a:extLst>
                </a:gridCol>
                <a:gridCol w="576072">
                  <a:extLst>
                    <a:ext uri="{9D8B030D-6E8A-4147-A177-3AD203B41FA5}">
                      <a16:colId xmlns:a16="http://schemas.microsoft.com/office/drawing/2014/main" val="850738347"/>
                    </a:ext>
                  </a:extLst>
                </a:gridCol>
                <a:gridCol w="411480">
                  <a:extLst>
                    <a:ext uri="{9D8B030D-6E8A-4147-A177-3AD203B41FA5}">
                      <a16:colId xmlns:a16="http://schemas.microsoft.com/office/drawing/2014/main" val="1839078836"/>
                    </a:ext>
                  </a:extLst>
                </a:gridCol>
                <a:gridCol w="658368">
                  <a:extLst>
                    <a:ext uri="{9D8B030D-6E8A-4147-A177-3AD203B41FA5}">
                      <a16:colId xmlns:a16="http://schemas.microsoft.com/office/drawing/2014/main" val="800130846"/>
                    </a:ext>
                  </a:extLst>
                </a:gridCol>
                <a:gridCol w="329184">
                  <a:extLst>
                    <a:ext uri="{9D8B030D-6E8A-4147-A177-3AD203B41FA5}">
                      <a16:colId xmlns:a16="http://schemas.microsoft.com/office/drawing/2014/main" val="3009481427"/>
                    </a:ext>
                  </a:extLst>
                </a:gridCol>
                <a:gridCol w="493776">
                  <a:extLst>
                    <a:ext uri="{9D8B030D-6E8A-4147-A177-3AD203B41FA5}">
                      <a16:colId xmlns:a16="http://schemas.microsoft.com/office/drawing/2014/main" val="4102351372"/>
                    </a:ext>
                  </a:extLst>
                </a:gridCol>
                <a:gridCol w="329184">
                  <a:extLst>
                    <a:ext uri="{9D8B030D-6E8A-4147-A177-3AD203B41FA5}">
                      <a16:colId xmlns:a16="http://schemas.microsoft.com/office/drawing/2014/main" val="3233237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904340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- 2018-02-13 10:30:00 </a:t>
                      </a:r>
                      <a:r>
                        <a:rPr kumimoji="0" lang="en-US" sz="1000" b="0" i="0" u="none" strike="noStrike" kern="1200" cap="none" spc="0" normalizeH="0" baseline="0" noProof="0">
                          <a:ln>
                            <a:noFill/>
                          </a:ln>
                          <a:solidFill>
                            <a:prstClr val="black"/>
                          </a:solidFill>
                          <a:effectLst/>
                          <a:uLnTx/>
                          <a:uFillTx/>
                          <a:latin typeface="+mn-lt"/>
                          <a:ea typeface="+mn-ea"/>
                          <a:cs typeface="+mn-cs"/>
                        </a:rPr>
                        <a:t> 
 Joyeux anniversaire, Philippe Jaroussky - Page officielle! Mit einem Rückblick auf die Elbphilharmonie- Eröffnung gratulieren wir unserem ehamligen Artist-in-Residence herzlich zum Geburtstag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1160296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- 2018-03-19 11:30:48 </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auf drei weitere Konzerte mit Frank Peter Zimmermann diese Woche: https://www.ndr.de/orchester_chor/urbanski226.html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09508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- 2018-10-16 19:07:48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4154074542"/>
                  </a:ext>
                </a:extLst>
              </a:tr>
            </a:tbl>
          </a:graphicData>
        </a:graphic>
      </p:graphicFrame>
      <p:sp>
        <p:nvSpPr>
          <p:cNvPr id="4" name="Text Placeholder 3">
            <a:extLst>
              <a:ext uri="{FF2B5EF4-FFF2-40B4-BE49-F238E27FC236}">
                <a16:creationId xmlns:a16="http://schemas.microsoft.com/office/drawing/2014/main" id="{B3C374A2-F705-40FF-86A2-BA0135C929F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39857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7B3E0-0750-44BE-8887-A637C921BD31}"/>
              </a:ext>
            </a:extLst>
          </p:cNvPr>
          <p:cNvSpPr>
            <a:spLocks noGrp="1"/>
          </p:cNvSpPr>
          <p:nvPr>
            <p:ph type="title"/>
          </p:nvPr>
        </p:nvSpPr>
        <p:spPr/>
        <p:txBody>
          <a:bodyPr/>
          <a:lstStyle/>
          <a:p>
            <a:r>
              <a:rPr lang="en-US"/>
              <a:t>Facebook Eigene Videos - Crossposts (ohne Ersteller) - Export | NDR Elbphilharmonie Orchester - 6 of 10</a:t>
            </a:r>
          </a:p>
        </p:txBody>
      </p:sp>
      <p:graphicFrame>
        <p:nvGraphicFramePr>
          <p:cNvPr id="5" name="Table Placeholder 4">
            <a:extLst>
              <a:ext uri="{FF2B5EF4-FFF2-40B4-BE49-F238E27FC236}">
                <a16:creationId xmlns:a16="http://schemas.microsoft.com/office/drawing/2014/main" id="{629A02F9-791E-4409-AB61-BC9EF9D26D7E}"/>
              </a:ext>
            </a:extLst>
          </p:cNvPr>
          <p:cNvGraphicFramePr>
            <a:graphicFrameLocks noGrp="1"/>
          </p:cNvGraphicFramePr>
          <p:nvPr>
            <p:ph type="tbl" sz="quarter" idx="13"/>
            <p:extLst>
              <p:ext uri="{D42A27DB-BD31-4B8C-83A1-F6EECF244321}">
                <p14:modId xmlns:p14="http://schemas.microsoft.com/office/powerpoint/2010/main" val="1461049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31442209"/>
                    </a:ext>
                  </a:extLst>
                </a:gridCol>
                <a:gridCol w="493776">
                  <a:extLst>
                    <a:ext uri="{9D8B030D-6E8A-4147-A177-3AD203B41FA5}">
                      <a16:colId xmlns:a16="http://schemas.microsoft.com/office/drawing/2014/main" val="1025153328"/>
                    </a:ext>
                  </a:extLst>
                </a:gridCol>
                <a:gridCol w="411480">
                  <a:extLst>
                    <a:ext uri="{9D8B030D-6E8A-4147-A177-3AD203B41FA5}">
                      <a16:colId xmlns:a16="http://schemas.microsoft.com/office/drawing/2014/main" val="3275891173"/>
                    </a:ext>
                  </a:extLst>
                </a:gridCol>
                <a:gridCol w="411480">
                  <a:extLst>
                    <a:ext uri="{9D8B030D-6E8A-4147-A177-3AD203B41FA5}">
                      <a16:colId xmlns:a16="http://schemas.microsoft.com/office/drawing/2014/main" val="2975304537"/>
                    </a:ext>
                  </a:extLst>
                </a:gridCol>
                <a:gridCol w="246888">
                  <a:extLst>
                    <a:ext uri="{9D8B030D-6E8A-4147-A177-3AD203B41FA5}">
                      <a16:colId xmlns:a16="http://schemas.microsoft.com/office/drawing/2014/main" val="2445478970"/>
                    </a:ext>
                  </a:extLst>
                </a:gridCol>
                <a:gridCol w="658368">
                  <a:extLst>
                    <a:ext uri="{9D8B030D-6E8A-4147-A177-3AD203B41FA5}">
                      <a16:colId xmlns:a16="http://schemas.microsoft.com/office/drawing/2014/main" val="3299671695"/>
                    </a:ext>
                  </a:extLst>
                </a:gridCol>
                <a:gridCol w="576072">
                  <a:extLst>
                    <a:ext uri="{9D8B030D-6E8A-4147-A177-3AD203B41FA5}">
                      <a16:colId xmlns:a16="http://schemas.microsoft.com/office/drawing/2014/main" val="326919808"/>
                    </a:ext>
                  </a:extLst>
                </a:gridCol>
                <a:gridCol w="576072">
                  <a:extLst>
                    <a:ext uri="{9D8B030D-6E8A-4147-A177-3AD203B41FA5}">
                      <a16:colId xmlns:a16="http://schemas.microsoft.com/office/drawing/2014/main" val="44651262"/>
                    </a:ext>
                  </a:extLst>
                </a:gridCol>
                <a:gridCol w="411480">
                  <a:extLst>
                    <a:ext uri="{9D8B030D-6E8A-4147-A177-3AD203B41FA5}">
                      <a16:colId xmlns:a16="http://schemas.microsoft.com/office/drawing/2014/main" val="3862083844"/>
                    </a:ext>
                  </a:extLst>
                </a:gridCol>
                <a:gridCol w="658368">
                  <a:extLst>
                    <a:ext uri="{9D8B030D-6E8A-4147-A177-3AD203B41FA5}">
                      <a16:colId xmlns:a16="http://schemas.microsoft.com/office/drawing/2014/main" val="3005898943"/>
                    </a:ext>
                  </a:extLst>
                </a:gridCol>
                <a:gridCol w="329184">
                  <a:extLst>
                    <a:ext uri="{9D8B030D-6E8A-4147-A177-3AD203B41FA5}">
                      <a16:colId xmlns:a16="http://schemas.microsoft.com/office/drawing/2014/main" val="3145665552"/>
                    </a:ext>
                  </a:extLst>
                </a:gridCol>
                <a:gridCol w="493776">
                  <a:extLst>
                    <a:ext uri="{9D8B030D-6E8A-4147-A177-3AD203B41FA5}">
                      <a16:colId xmlns:a16="http://schemas.microsoft.com/office/drawing/2014/main" val="976183914"/>
                    </a:ext>
                  </a:extLst>
                </a:gridCol>
                <a:gridCol w="329184">
                  <a:extLst>
                    <a:ext uri="{9D8B030D-6E8A-4147-A177-3AD203B41FA5}">
                      <a16:colId xmlns:a16="http://schemas.microsoft.com/office/drawing/2014/main" val="117926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5496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- 2018-08-10 17:07:00 </a:t>
                      </a:r>
                      <a:r>
                        <a:rPr kumimoji="0" lang="de-DE"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50400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- 2018-09-21 07:13:00 </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144221530"/>
                  </a:ext>
                </a:extLst>
              </a:tr>
            </a:tbl>
          </a:graphicData>
        </a:graphic>
      </p:graphicFrame>
      <p:sp>
        <p:nvSpPr>
          <p:cNvPr id="4" name="Text Placeholder 3">
            <a:extLst>
              <a:ext uri="{FF2B5EF4-FFF2-40B4-BE49-F238E27FC236}">
                <a16:creationId xmlns:a16="http://schemas.microsoft.com/office/drawing/2014/main" id="{52C941F1-DCE7-4B6A-AAF0-2CEB1BF8C8D1}"/>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428448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B682A-5099-4851-AEB8-D7F6404BDEA6}"/>
              </a:ext>
            </a:extLst>
          </p:cNvPr>
          <p:cNvSpPr>
            <a:spLocks noGrp="1"/>
          </p:cNvSpPr>
          <p:nvPr>
            <p:ph type="title"/>
          </p:nvPr>
        </p:nvSpPr>
        <p:spPr/>
        <p:txBody>
          <a:bodyPr/>
          <a:lstStyle/>
          <a:p>
            <a:r>
              <a:rPr lang="en-US"/>
              <a:t>Facebook Eigene Videos - Crossposts (ohne Ersteller) - Export | NDR Elbphilharmonie Orchester - 7 of 10</a:t>
            </a:r>
          </a:p>
        </p:txBody>
      </p:sp>
      <p:graphicFrame>
        <p:nvGraphicFramePr>
          <p:cNvPr id="5" name="Table Placeholder 4">
            <a:extLst>
              <a:ext uri="{FF2B5EF4-FFF2-40B4-BE49-F238E27FC236}">
                <a16:creationId xmlns:a16="http://schemas.microsoft.com/office/drawing/2014/main" id="{2B990E61-CEA6-42EF-9E5A-D87C5911AC94}"/>
              </a:ext>
            </a:extLst>
          </p:cNvPr>
          <p:cNvGraphicFramePr>
            <a:graphicFrameLocks noGrp="1"/>
          </p:cNvGraphicFramePr>
          <p:nvPr>
            <p:ph type="tbl" sz="quarter" idx="13"/>
            <p:extLst>
              <p:ext uri="{D42A27DB-BD31-4B8C-83A1-F6EECF244321}">
                <p14:modId xmlns:p14="http://schemas.microsoft.com/office/powerpoint/2010/main" val="4098285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169688404"/>
                    </a:ext>
                  </a:extLst>
                </a:gridCol>
                <a:gridCol w="493776">
                  <a:extLst>
                    <a:ext uri="{9D8B030D-6E8A-4147-A177-3AD203B41FA5}">
                      <a16:colId xmlns:a16="http://schemas.microsoft.com/office/drawing/2014/main" val="2889845843"/>
                    </a:ext>
                  </a:extLst>
                </a:gridCol>
                <a:gridCol w="411480">
                  <a:extLst>
                    <a:ext uri="{9D8B030D-6E8A-4147-A177-3AD203B41FA5}">
                      <a16:colId xmlns:a16="http://schemas.microsoft.com/office/drawing/2014/main" val="3159050395"/>
                    </a:ext>
                  </a:extLst>
                </a:gridCol>
                <a:gridCol w="411480">
                  <a:extLst>
                    <a:ext uri="{9D8B030D-6E8A-4147-A177-3AD203B41FA5}">
                      <a16:colId xmlns:a16="http://schemas.microsoft.com/office/drawing/2014/main" val="1981891461"/>
                    </a:ext>
                  </a:extLst>
                </a:gridCol>
                <a:gridCol w="246888">
                  <a:extLst>
                    <a:ext uri="{9D8B030D-6E8A-4147-A177-3AD203B41FA5}">
                      <a16:colId xmlns:a16="http://schemas.microsoft.com/office/drawing/2014/main" val="576585919"/>
                    </a:ext>
                  </a:extLst>
                </a:gridCol>
                <a:gridCol w="658368">
                  <a:extLst>
                    <a:ext uri="{9D8B030D-6E8A-4147-A177-3AD203B41FA5}">
                      <a16:colId xmlns:a16="http://schemas.microsoft.com/office/drawing/2014/main" val="2600875206"/>
                    </a:ext>
                  </a:extLst>
                </a:gridCol>
                <a:gridCol w="576072">
                  <a:extLst>
                    <a:ext uri="{9D8B030D-6E8A-4147-A177-3AD203B41FA5}">
                      <a16:colId xmlns:a16="http://schemas.microsoft.com/office/drawing/2014/main" val="4288997512"/>
                    </a:ext>
                  </a:extLst>
                </a:gridCol>
                <a:gridCol w="576072">
                  <a:extLst>
                    <a:ext uri="{9D8B030D-6E8A-4147-A177-3AD203B41FA5}">
                      <a16:colId xmlns:a16="http://schemas.microsoft.com/office/drawing/2014/main" val="762079234"/>
                    </a:ext>
                  </a:extLst>
                </a:gridCol>
                <a:gridCol w="411480">
                  <a:extLst>
                    <a:ext uri="{9D8B030D-6E8A-4147-A177-3AD203B41FA5}">
                      <a16:colId xmlns:a16="http://schemas.microsoft.com/office/drawing/2014/main" val="867455073"/>
                    </a:ext>
                  </a:extLst>
                </a:gridCol>
                <a:gridCol w="658368">
                  <a:extLst>
                    <a:ext uri="{9D8B030D-6E8A-4147-A177-3AD203B41FA5}">
                      <a16:colId xmlns:a16="http://schemas.microsoft.com/office/drawing/2014/main" val="105489598"/>
                    </a:ext>
                  </a:extLst>
                </a:gridCol>
                <a:gridCol w="329184">
                  <a:extLst>
                    <a:ext uri="{9D8B030D-6E8A-4147-A177-3AD203B41FA5}">
                      <a16:colId xmlns:a16="http://schemas.microsoft.com/office/drawing/2014/main" val="1612041283"/>
                    </a:ext>
                  </a:extLst>
                </a:gridCol>
                <a:gridCol w="493776">
                  <a:extLst>
                    <a:ext uri="{9D8B030D-6E8A-4147-A177-3AD203B41FA5}">
                      <a16:colId xmlns:a16="http://schemas.microsoft.com/office/drawing/2014/main" val="1526769662"/>
                    </a:ext>
                  </a:extLst>
                </a:gridCol>
                <a:gridCol w="329184">
                  <a:extLst>
                    <a:ext uri="{9D8B030D-6E8A-4147-A177-3AD203B41FA5}">
                      <a16:colId xmlns:a16="http://schemas.microsoft.com/office/drawing/2014/main" val="4154372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89857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- 2018-09-14 17:09:18 </a:t>
                      </a:r>
                      <a:r>
                        <a:rPr kumimoji="0" lang="de-DE" sz="1000" b="0" i="0" u="none" strike="noStrike" kern="1200" cap="none" spc="0" normalizeH="0" baseline="0" noProof="0">
                          <a:ln>
                            <a:noFill/>
                          </a:ln>
                          <a:solidFill>
                            <a:prstClr val="black"/>
                          </a:solidFill>
                          <a:effectLst/>
                          <a:uLnTx/>
                          <a:uFillTx/>
                          <a:latin typeface="+mn-lt"/>
                          <a:ea typeface="+mn-ea"/>
                          <a:cs typeface="+mn-cs"/>
                        </a:rPr>
                        <a:t> 
 "Das müssen die Leute hören, spüren und erleben." Dürfen wir vorstellen? Unser neuer Residenzkünstler für die Saison 2018/19, der Cellist  Nicolas Altstaedt: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801853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- 2018-12-18 10:44:57 </a:t>
                      </a:r>
                      <a:r>
                        <a:rPr kumimoji="0" lang="de-DE" sz="1000" b="0" i="0" u="none" strike="noStrike" kern="1200" cap="none" spc="0" normalizeH="0" baseline="0" noProof="0">
                          <a:ln>
                            <a:noFill/>
                          </a:ln>
                          <a:solidFill>
                            <a:prstClr val="black"/>
                          </a:solidFill>
                          <a:effectLst/>
                          <a:uLnTx/>
                          <a:uFillTx/>
                          <a:latin typeface="+mn-lt"/>
                          <a:ea typeface="+mn-ea"/>
                          <a:cs typeface="+mn-cs"/>
                        </a:rPr>
                        <a:t> 
 Heute Abend spielt Nicolas Altstaedt gemeinsam mit NDR Barock Werke von Vivaldi und Caldara. Zur Einstimmung gibt es hier nochmal das Porträt unseres Artist in Residence.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206209221"/>
                  </a:ext>
                </a:extLst>
              </a:tr>
            </a:tbl>
          </a:graphicData>
        </a:graphic>
      </p:graphicFrame>
      <p:sp>
        <p:nvSpPr>
          <p:cNvPr id="4" name="Text Placeholder 3">
            <a:extLst>
              <a:ext uri="{FF2B5EF4-FFF2-40B4-BE49-F238E27FC236}">
                <a16:creationId xmlns:a16="http://schemas.microsoft.com/office/drawing/2014/main" id="{1CBFE2BB-EEAC-4070-A32D-53F08065D33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328972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F28C9-1DF4-472E-8524-F6224D434432}"/>
              </a:ext>
            </a:extLst>
          </p:cNvPr>
          <p:cNvSpPr>
            <a:spLocks noGrp="1"/>
          </p:cNvSpPr>
          <p:nvPr>
            <p:ph type="title"/>
          </p:nvPr>
        </p:nvSpPr>
        <p:spPr/>
        <p:txBody>
          <a:bodyPr/>
          <a:lstStyle/>
          <a:p>
            <a:r>
              <a:rPr lang="en-US"/>
              <a:t>Facebook Eigene Videos - Crossposts (ohne Ersteller) - Export | NDR Elbphilharmonie Orchester - 8 of 10</a:t>
            </a:r>
          </a:p>
        </p:txBody>
      </p:sp>
      <p:graphicFrame>
        <p:nvGraphicFramePr>
          <p:cNvPr id="5" name="Table Placeholder 4">
            <a:extLst>
              <a:ext uri="{FF2B5EF4-FFF2-40B4-BE49-F238E27FC236}">
                <a16:creationId xmlns:a16="http://schemas.microsoft.com/office/drawing/2014/main" id="{663B94EE-CF1C-4717-996C-8D58A3EB64A8}"/>
              </a:ext>
            </a:extLst>
          </p:cNvPr>
          <p:cNvGraphicFramePr>
            <a:graphicFrameLocks noGrp="1"/>
          </p:cNvGraphicFramePr>
          <p:nvPr>
            <p:ph type="tbl" sz="quarter" idx="13"/>
            <p:extLst>
              <p:ext uri="{D42A27DB-BD31-4B8C-83A1-F6EECF244321}">
                <p14:modId xmlns:p14="http://schemas.microsoft.com/office/powerpoint/2010/main" val="2193425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45911572"/>
                    </a:ext>
                  </a:extLst>
                </a:gridCol>
                <a:gridCol w="493776">
                  <a:extLst>
                    <a:ext uri="{9D8B030D-6E8A-4147-A177-3AD203B41FA5}">
                      <a16:colId xmlns:a16="http://schemas.microsoft.com/office/drawing/2014/main" val="3244691245"/>
                    </a:ext>
                  </a:extLst>
                </a:gridCol>
                <a:gridCol w="411480">
                  <a:extLst>
                    <a:ext uri="{9D8B030D-6E8A-4147-A177-3AD203B41FA5}">
                      <a16:colId xmlns:a16="http://schemas.microsoft.com/office/drawing/2014/main" val="1379046156"/>
                    </a:ext>
                  </a:extLst>
                </a:gridCol>
                <a:gridCol w="411480">
                  <a:extLst>
                    <a:ext uri="{9D8B030D-6E8A-4147-A177-3AD203B41FA5}">
                      <a16:colId xmlns:a16="http://schemas.microsoft.com/office/drawing/2014/main" val="831854043"/>
                    </a:ext>
                  </a:extLst>
                </a:gridCol>
                <a:gridCol w="246888">
                  <a:extLst>
                    <a:ext uri="{9D8B030D-6E8A-4147-A177-3AD203B41FA5}">
                      <a16:colId xmlns:a16="http://schemas.microsoft.com/office/drawing/2014/main" val="4034273778"/>
                    </a:ext>
                  </a:extLst>
                </a:gridCol>
                <a:gridCol w="658368">
                  <a:extLst>
                    <a:ext uri="{9D8B030D-6E8A-4147-A177-3AD203B41FA5}">
                      <a16:colId xmlns:a16="http://schemas.microsoft.com/office/drawing/2014/main" val="721052092"/>
                    </a:ext>
                  </a:extLst>
                </a:gridCol>
                <a:gridCol w="576072">
                  <a:extLst>
                    <a:ext uri="{9D8B030D-6E8A-4147-A177-3AD203B41FA5}">
                      <a16:colId xmlns:a16="http://schemas.microsoft.com/office/drawing/2014/main" val="2960992204"/>
                    </a:ext>
                  </a:extLst>
                </a:gridCol>
                <a:gridCol w="576072">
                  <a:extLst>
                    <a:ext uri="{9D8B030D-6E8A-4147-A177-3AD203B41FA5}">
                      <a16:colId xmlns:a16="http://schemas.microsoft.com/office/drawing/2014/main" val="271800397"/>
                    </a:ext>
                  </a:extLst>
                </a:gridCol>
                <a:gridCol w="411480">
                  <a:extLst>
                    <a:ext uri="{9D8B030D-6E8A-4147-A177-3AD203B41FA5}">
                      <a16:colId xmlns:a16="http://schemas.microsoft.com/office/drawing/2014/main" val="855628210"/>
                    </a:ext>
                  </a:extLst>
                </a:gridCol>
                <a:gridCol w="658368">
                  <a:extLst>
                    <a:ext uri="{9D8B030D-6E8A-4147-A177-3AD203B41FA5}">
                      <a16:colId xmlns:a16="http://schemas.microsoft.com/office/drawing/2014/main" val="1715603549"/>
                    </a:ext>
                  </a:extLst>
                </a:gridCol>
                <a:gridCol w="329184">
                  <a:extLst>
                    <a:ext uri="{9D8B030D-6E8A-4147-A177-3AD203B41FA5}">
                      <a16:colId xmlns:a16="http://schemas.microsoft.com/office/drawing/2014/main" val="4191740565"/>
                    </a:ext>
                  </a:extLst>
                </a:gridCol>
                <a:gridCol w="493776">
                  <a:extLst>
                    <a:ext uri="{9D8B030D-6E8A-4147-A177-3AD203B41FA5}">
                      <a16:colId xmlns:a16="http://schemas.microsoft.com/office/drawing/2014/main" val="3576745851"/>
                    </a:ext>
                  </a:extLst>
                </a:gridCol>
                <a:gridCol w="329184">
                  <a:extLst>
                    <a:ext uri="{9D8B030D-6E8A-4147-A177-3AD203B41FA5}">
                      <a16:colId xmlns:a16="http://schemas.microsoft.com/office/drawing/2014/main" val="1903728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94058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- 2018-09-15 20:00:19 </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1359547589"/>
                  </a:ext>
                </a:extLst>
              </a:tr>
            </a:tbl>
          </a:graphicData>
        </a:graphic>
      </p:graphicFrame>
      <p:sp>
        <p:nvSpPr>
          <p:cNvPr id="4" name="Text Placeholder 3">
            <a:extLst>
              <a:ext uri="{FF2B5EF4-FFF2-40B4-BE49-F238E27FC236}">
                <a16:creationId xmlns:a16="http://schemas.microsoft.com/office/drawing/2014/main" id="{F3155349-235B-4B92-9BF9-4E7722ADE8C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882143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74E8A-30EE-452B-AB7A-FF6BB2A17215}"/>
              </a:ext>
            </a:extLst>
          </p:cNvPr>
          <p:cNvSpPr>
            <a:spLocks noGrp="1"/>
          </p:cNvSpPr>
          <p:nvPr>
            <p:ph type="title"/>
          </p:nvPr>
        </p:nvSpPr>
        <p:spPr/>
        <p:txBody>
          <a:bodyPr/>
          <a:lstStyle/>
          <a:p>
            <a:r>
              <a:rPr lang="en-US"/>
              <a:t>Facebook Eigene Videos - Crossposts (ohne Ersteller) - Export | NDR Elbphilharmonie Orchester - 9 of 10</a:t>
            </a:r>
          </a:p>
        </p:txBody>
      </p:sp>
      <p:graphicFrame>
        <p:nvGraphicFramePr>
          <p:cNvPr id="5" name="Table Placeholder 4">
            <a:extLst>
              <a:ext uri="{FF2B5EF4-FFF2-40B4-BE49-F238E27FC236}">
                <a16:creationId xmlns:a16="http://schemas.microsoft.com/office/drawing/2014/main" id="{8D20812B-4C16-4455-8503-88AFFA533ADE}"/>
              </a:ext>
            </a:extLst>
          </p:cNvPr>
          <p:cNvGraphicFramePr>
            <a:graphicFrameLocks noGrp="1"/>
          </p:cNvGraphicFramePr>
          <p:nvPr>
            <p:ph type="tbl" sz="quarter" idx="13"/>
            <p:extLst>
              <p:ext uri="{D42A27DB-BD31-4B8C-83A1-F6EECF244321}">
                <p14:modId xmlns:p14="http://schemas.microsoft.com/office/powerpoint/2010/main" val="3209608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613363651"/>
                    </a:ext>
                  </a:extLst>
                </a:gridCol>
                <a:gridCol w="493776">
                  <a:extLst>
                    <a:ext uri="{9D8B030D-6E8A-4147-A177-3AD203B41FA5}">
                      <a16:colId xmlns:a16="http://schemas.microsoft.com/office/drawing/2014/main" val="383740915"/>
                    </a:ext>
                  </a:extLst>
                </a:gridCol>
                <a:gridCol w="411480">
                  <a:extLst>
                    <a:ext uri="{9D8B030D-6E8A-4147-A177-3AD203B41FA5}">
                      <a16:colId xmlns:a16="http://schemas.microsoft.com/office/drawing/2014/main" val="2553214052"/>
                    </a:ext>
                  </a:extLst>
                </a:gridCol>
                <a:gridCol w="411480">
                  <a:extLst>
                    <a:ext uri="{9D8B030D-6E8A-4147-A177-3AD203B41FA5}">
                      <a16:colId xmlns:a16="http://schemas.microsoft.com/office/drawing/2014/main" val="959305910"/>
                    </a:ext>
                  </a:extLst>
                </a:gridCol>
                <a:gridCol w="246888">
                  <a:extLst>
                    <a:ext uri="{9D8B030D-6E8A-4147-A177-3AD203B41FA5}">
                      <a16:colId xmlns:a16="http://schemas.microsoft.com/office/drawing/2014/main" val="746464132"/>
                    </a:ext>
                  </a:extLst>
                </a:gridCol>
                <a:gridCol w="658368">
                  <a:extLst>
                    <a:ext uri="{9D8B030D-6E8A-4147-A177-3AD203B41FA5}">
                      <a16:colId xmlns:a16="http://schemas.microsoft.com/office/drawing/2014/main" val="1098029998"/>
                    </a:ext>
                  </a:extLst>
                </a:gridCol>
                <a:gridCol w="576072">
                  <a:extLst>
                    <a:ext uri="{9D8B030D-6E8A-4147-A177-3AD203B41FA5}">
                      <a16:colId xmlns:a16="http://schemas.microsoft.com/office/drawing/2014/main" val="1776531689"/>
                    </a:ext>
                  </a:extLst>
                </a:gridCol>
                <a:gridCol w="576072">
                  <a:extLst>
                    <a:ext uri="{9D8B030D-6E8A-4147-A177-3AD203B41FA5}">
                      <a16:colId xmlns:a16="http://schemas.microsoft.com/office/drawing/2014/main" val="3011284446"/>
                    </a:ext>
                  </a:extLst>
                </a:gridCol>
                <a:gridCol w="411480">
                  <a:extLst>
                    <a:ext uri="{9D8B030D-6E8A-4147-A177-3AD203B41FA5}">
                      <a16:colId xmlns:a16="http://schemas.microsoft.com/office/drawing/2014/main" val="701540075"/>
                    </a:ext>
                  </a:extLst>
                </a:gridCol>
                <a:gridCol w="658368">
                  <a:extLst>
                    <a:ext uri="{9D8B030D-6E8A-4147-A177-3AD203B41FA5}">
                      <a16:colId xmlns:a16="http://schemas.microsoft.com/office/drawing/2014/main" val="1905005954"/>
                    </a:ext>
                  </a:extLst>
                </a:gridCol>
                <a:gridCol w="329184">
                  <a:extLst>
                    <a:ext uri="{9D8B030D-6E8A-4147-A177-3AD203B41FA5}">
                      <a16:colId xmlns:a16="http://schemas.microsoft.com/office/drawing/2014/main" val="2882809784"/>
                    </a:ext>
                  </a:extLst>
                </a:gridCol>
                <a:gridCol w="493776">
                  <a:extLst>
                    <a:ext uri="{9D8B030D-6E8A-4147-A177-3AD203B41FA5}">
                      <a16:colId xmlns:a16="http://schemas.microsoft.com/office/drawing/2014/main" val="1944232434"/>
                    </a:ext>
                  </a:extLst>
                </a:gridCol>
                <a:gridCol w="329184">
                  <a:extLst>
                    <a:ext uri="{9D8B030D-6E8A-4147-A177-3AD203B41FA5}">
                      <a16:colId xmlns:a16="http://schemas.microsoft.com/office/drawing/2014/main" val="4105416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659684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- 2018-04-25 09:55:00 </a:t>
                      </a:r>
                      <a:r>
                        <a:rPr kumimoji="0" lang="de-DE" sz="1000" b="0" i="0" u="none" strike="noStrike" kern="1200" cap="none" spc="0" normalizeH="0" baseline="0" noProof="0">
                          <a:ln>
                            <a:noFill/>
                          </a:ln>
                          <a:solidFill>
                            <a:prstClr val="black"/>
                          </a:solidFill>
                          <a:effectLst/>
                          <a:uLnTx/>
                          <a:uFillTx/>
                          <a:latin typeface="+mn-lt"/>
                          <a:ea typeface="+mn-ea"/>
                          <a:cs typeface="+mn-cs"/>
                        </a:rPr>
                        <a:t> 
 Worüber sprechen zwei Hornisten unter sich - auf der wohl schönsten Bühne Amsterdams? "Amanda on the Spot" mit unserem Kollegen Dave Claessen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751475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- 2018-04-07 08:42:22 </a:t>
                      </a:r>
                      <a:r>
                        <a:rPr kumimoji="0" lang="de-DE" sz="1000" b="0" i="0" u="none" strike="noStrike" kern="1200" cap="none" spc="0" normalizeH="0" baseline="0" noProof="0">
                          <a:ln>
                            <a:noFill/>
                          </a:ln>
                          <a:solidFill>
                            <a:prstClr val="black"/>
                          </a:solidFill>
                          <a:effectLst/>
                          <a:uLnTx/>
                          <a:uFillTx/>
                          <a:latin typeface="+mn-lt"/>
                          <a:ea typeface="+mn-ea"/>
                          <a:cs typeface="+mn-cs"/>
                        </a:rPr>
                        <a:t> 
 "Ein Meisterwerk, monumental in jeglicher Hinsicht." Einen spannenden Einblick in die Welt Mahlers verschafft uns Alan Gilbert in diesem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extLst>
                  <a:ext uri="{0D108BD9-81ED-4DB2-BD59-A6C34878D82A}">
                    <a16:rowId xmlns:a16="http://schemas.microsoft.com/office/drawing/2014/main" val="2655058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- 2018-07-14 18:00:01 </a:t>
                      </a:r>
                      <a:r>
                        <a:rPr kumimoji="0" lang="en-US" sz="1000" b="0" i="0" u="none" strike="noStrike" kern="1200" cap="none" spc="0" normalizeH="0" baseline="0" noProof="0">
                          <a:ln>
                            <a:noFill/>
                          </a:ln>
                          <a:solidFill>
                            <a:prstClr val="black"/>
                          </a:solidFill>
                          <a:effectLst/>
                          <a:uLnTx/>
                          <a:uFillTx/>
                          <a:latin typeface="+mn-lt"/>
                          <a:ea typeface="+mn-ea"/>
                          <a:cs typeface="+mn-cs"/>
                        </a:rPr>
                        <a:t> 
 #Throwback in der #Sommerpause: "Don Juan" unter Christoph von Dohnányi in einer Aufnahme von 2008. In voller Länge auf unserem YouTube Kanal zu genießen: https://www.youtube.com/watch?v=tFtNK1nUUo8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860468681"/>
                  </a:ext>
                </a:extLst>
              </a:tr>
            </a:tbl>
          </a:graphicData>
        </a:graphic>
      </p:graphicFrame>
      <p:sp>
        <p:nvSpPr>
          <p:cNvPr id="4" name="Text Placeholder 3">
            <a:extLst>
              <a:ext uri="{FF2B5EF4-FFF2-40B4-BE49-F238E27FC236}">
                <a16:creationId xmlns:a16="http://schemas.microsoft.com/office/drawing/2014/main" id="{90AF5D3C-272D-45E0-AEC4-55B765E8ACD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822470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B180-9CF0-46CE-9B1C-C731DE58B534}"/>
              </a:ext>
            </a:extLst>
          </p:cNvPr>
          <p:cNvSpPr>
            <a:spLocks noGrp="1"/>
          </p:cNvSpPr>
          <p:nvPr>
            <p:ph type="title"/>
          </p:nvPr>
        </p:nvSpPr>
        <p:spPr/>
        <p:txBody>
          <a:bodyPr/>
          <a:lstStyle/>
          <a:p>
            <a:r>
              <a:rPr lang="en-US"/>
              <a:t>Facebook Eigene Videos - Crossposts (ohne Ersteller) - Export | NDR Elbphilharmonie Orchester - 10 of 10</a:t>
            </a:r>
          </a:p>
        </p:txBody>
      </p:sp>
      <p:graphicFrame>
        <p:nvGraphicFramePr>
          <p:cNvPr id="5" name="Table Placeholder 4">
            <a:extLst>
              <a:ext uri="{FF2B5EF4-FFF2-40B4-BE49-F238E27FC236}">
                <a16:creationId xmlns:a16="http://schemas.microsoft.com/office/drawing/2014/main" id="{FDB5CB75-AA14-4CB9-B3BE-D3C76B46C855}"/>
              </a:ext>
            </a:extLst>
          </p:cNvPr>
          <p:cNvGraphicFramePr>
            <a:graphicFrameLocks noGrp="1"/>
          </p:cNvGraphicFramePr>
          <p:nvPr>
            <p:ph type="tbl" sz="quarter" idx="13"/>
            <p:extLst>
              <p:ext uri="{D42A27DB-BD31-4B8C-83A1-F6EECF244321}">
                <p14:modId xmlns:p14="http://schemas.microsoft.com/office/powerpoint/2010/main" val="320510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19014946"/>
                    </a:ext>
                  </a:extLst>
                </a:gridCol>
                <a:gridCol w="493776">
                  <a:extLst>
                    <a:ext uri="{9D8B030D-6E8A-4147-A177-3AD203B41FA5}">
                      <a16:colId xmlns:a16="http://schemas.microsoft.com/office/drawing/2014/main" val="2255139962"/>
                    </a:ext>
                  </a:extLst>
                </a:gridCol>
                <a:gridCol w="411480">
                  <a:extLst>
                    <a:ext uri="{9D8B030D-6E8A-4147-A177-3AD203B41FA5}">
                      <a16:colId xmlns:a16="http://schemas.microsoft.com/office/drawing/2014/main" val="2214504353"/>
                    </a:ext>
                  </a:extLst>
                </a:gridCol>
                <a:gridCol w="411480">
                  <a:extLst>
                    <a:ext uri="{9D8B030D-6E8A-4147-A177-3AD203B41FA5}">
                      <a16:colId xmlns:a16="http://schemas.microsoft.com/office/drawing/2014/main" val="3578961823"/>
                    </a:ext>
                  </a:extLst>
                </a:gridCol>
                <a:gridCol w="246888">
                  <a:extLst>
                    <a:ext uri="{9D8B030D-6E8A-4147-A177-3AD203B41FA5}">
                      <a16:colId xmlns:a16="http://schemas.microsoft.com/office/drawing/2014/main" val="577715549"/>
                    </a:ext>
                  </a:extLst>
                </a:gridCol>
                <a:gridCol w="658368">
                  <a:extLst>
                    <a:ext uri="{9D8B030D-6E8A-4147-A177-3AD203B41FA5}">
                      <a16:colId xmlns:a16="http://schemas.microsoft.com/office/drawing/2014/main" val="1055869347"/>
                    </a:ext>
                  </a:extLst>
                </a:gridCol>
                <a:gridCol w="576072">
                  <a:extLst>
                    <a:ext uri="{9D8B030D-6E8A-4147-A177-3AD203B41FA5}">
                      <a16:colId xmlns:a16="http://schemas.microsoft.com/office/drawing/2014/main" val="2096668239"/>
                    </a:ext>
                  </a:extLst>
                </a:gridCol>
                <a:gridCol w="576072">
                  <a:extLst>
                    <a:ext uri="{9D8B030D-6E8A-4147-A177-3AD203B41FA5}">
                      <a16:colId xmlns:a16="http://schemas.microsoft.com/office/drawing/2014/main" val="491011233"/>
                    </a:ext>
                  </a:extLst>
                </a:gridCol>
                <a:gridCol w="411480">
                  <a:extLst>
                    <a:ext uri="{9D8B030D-6E8A-4147-A177-3AD203B41FA5}">
                      <a16:colId xmlns:a16="http://schemas.microsoft.com/office/drawing/2014/main" val="1678678254"/>
                    </a:ext>
                  </a:extLst>
                </a:gridCol>
                <a:gridCol w="658368">
                  <a:extLst>
                    <a:ext uri="{9D8B030D-6E8A-4147-A177-3AD203B41FA5}">
                      <a16:colId xmlns:a16="http://schemas.microsoft.com/office/drawing/2014/main" val="1116085372"/>
                    </a:ext>
                  </a:extLst>
                </a:gridCol>
                <a:gridCol w="329184">
                  <a:extLst>
                    <a:ext uri="{9D8B030D-6E8A-4147-A177-3AD203B41FA5}">
                      <a16:colId xmlns:a16="http://schemas.microsoft.com/office/drawing/2014/main" val="4275520946"/>
                    </a:ext>
                  </a:extLst>
                </a:gridCol>
                <a:gridCol w="493776">
                  <a:extLst>
                    <a:ext uri="{9D8B030D-6E8A-4147-A177-3AD203B41FA5}">
                      <a16:colId xmlns:a16="http://schemas.microsoft.com/office/drawing/2014/main" val="456266963"/>
                    </a:ext>
                  </a:extLst>
                </a:gridCol>
                <a:gridCol w="329184">
                  <a:extLst>
                    <a:ext uri="{9D8B030D-6E8A-4147-A177-3AD203B41FA5}">
                      <a16:colId xmlns:a16="http://schemas.microsoft.com/office/drawing/2014/main" val="2735366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47049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- 2018-06-13 19:00:00 </a:t>
                      </a:r>
                      <a:r>
                        <a:rPr kumimoji="0" lang="de-DE" sz="1000" b="0" i="0" u="none" strike="noStrike" kern="1200" cap="none" spc="0" normalizeH="0" baseline="0" noProof="0">
                          <a:ln>
                            <a:noFill/>
                          </a:ln>
                          <a:solidFill>
                            <a:prstClr val="black"/>
                          </a:solidFill>
                          <a:effectLst/>
                          <a:uLnTx/>
                          <a:uFillTx/>
                          <a:latin typeface="+mn-lt"/>
                          <a:ea typeface="+mn-ea"/>
                          <a:cs typeface="+mn-cs"/>
                        </a:rPr>
                        <a:t> 
 Respekt: Das Hamburger Duo JOCO hat schon mal eine SMS von Paul McCartney bekommen. Was drin stand, erfahrt ihr in der neuen Ausgabe von "Amanda on the Spot".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083560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- 2018-02-08 15:02:36 </a:t>
                      </a:r>
                      <a:r>
                        <a:rPr kumimoji="0" lang="en-US" sz="1000" b="0" i="0" u="none" strike="noStrike" kern="1200" cap="none" spc="0" normalizeH="0" baseline="0" noProof="0">
                          <a:ln>
                            <a:noFill/>
                          </a:ln>
                          <a:solidFill>
                            <a:prstClr val="black"/>
                          </a:solidFill>
                          <a:effectLst/>
                          <a:uLnTx/>
                          <a:uFillTx/>
                          <a:latin typeface="+mn-lt"/>
                          <a:ea typeface="+mn-ea"/>
                          <a:cs typeface="+mn-cs"/>
                        </a:rPr>
                        <a:t> 
 Diese junge Schülerin begeisterte mit ihrem Dirigat im Harry Potter Style nicht nur ihre Mitschüler, sondern auch das Orchester! 😂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95823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- 2018-05-13 22:30:20 </a:t>
                      </a:r>
                      <a:r>
                        <a:rPr kumimoji="0" lang="en-US" sz="1000" b="0" i="0" u="none" strike="noStrike" kern="1200" cap="none" spc="0" normalizeH="0" baseline="0" noProof="0">
                          <a:ln>
                            <a:noFill/>
                          </a:ln>
                          <a:solidFill>
                            <a:prstClr val="black"/>
                          </a:solidFill>
                          <a:effectLst/>
                          <a:uLnTx/>
                          <a:uFillTx/>
                          <a:latin typeface="+mn-lt"/>
                          <a:ea typeface="+mn-ea"/>
                          <a:cs typeface="+mn-cs"/>
                        </a:rPr>
                        <a:t> 
 Die „Cantina Band“ aus Star Wars nochmal als Zugabe!!!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25281447"/>
                  </a:ext>
                </a:extLst>
              </a:tr>
            </a:tbl>
          </a:graphicData>
        </a:graphic>
      </p:graphicFrame>
      <p:sp>
        <p:nvSpPr>
          <p:cNvPr id="4" name="Text Placeholder 3">
            <a:extLst>
              <a:ext uri="{FF2B5EF4-FFF2-40B4-BE49-F238E27FC236}">
                <a16:creationId xmlns:a16="http://schemas.microsoft.com/office/drawing/2014/main" id="{5A002CF0-2A10-4B3D-B8AB-703B611D73D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218967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6497-C002-4DD9-AE00-89367D3BA5D2}"/>
              </a:ext>
            </a:extLst>
          </p:cNvPr>
          <p:cNvSpPr>
            <a:spLocks noGrp="1"/>
          </p:cNvSpPr>
          <p:nvPr>
            <p:ph type="title"/>
          </p:nvPr>
        </p:nvSpPr>
        <p:spPr/>
        <p:txBody>
          <a:bodyPr/>
          <a:lstStyle/>
          <a:p>
            <a:r>
              <a:rPr lang="en-US"/>
              <a:t>Facebook Eigene Posts - Aktive Nutzer - Export | NDR Elbphilharmonie Orchester - 1 of 7</a:t>
            </a:r>
          </a:p>
        </p:txBody>
      </p:sp>
      <p:graphicFrame>
        <p:nvGraphicFramePr>
          <p:cNvPr id="5" name="Table Placeholder 4">
            <a:extLst>
              <a:ext uri="{FF2B5EF4-FFF2-40B4-BE49-F238E27FC236}">
                <a16:creationId xmlns:a16="http://schemas.microsoft.com/office/drawing/2014/main" id="{8D1F0B7A-9494-41F7-82B6-583A5C3E742C}"/>
              </a:ext>
            </a:extLst>
          </p:cNvPr>
          <p:cNvGraphicFramePr>
            <a:graphicFrameLocks noGrp="1"/>
          </p:cNvGraphicFramePr>
          <p:nvPr>
            <p:ph type="tbl" sz="quarter" idx="13"/>
            <p:extLst>
              <p:ext uri="{D42A27DB-BD31-4B8C-83A1-F6EECF244321}">
                <p14:modId xmlns:p14="http://schemas.microsoft.com/office/powerpoint/2010/main" val="129351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678288512"/>
                    </a:ext>
                  </a:extLst>
                </a:gridCol>
                <a:gridCol w="822960">
                  <a:extLst>
                    <a:ext uri="{9D8B030D-6E8A-4147-A177-3AD203B41FA5}">
                      <a16:colId xmlns:a16="http://schemas.microsoft.com/office/drawing/2014/main" val="882556888"/>
                    </a:ext>
                  </a:extLst>
                </a:gridCol>
                <a:gridCol w="822960">
                  <a:extLst>
                    <a:ext uri="{9D8B030D-6E8A-4147-A177-3AD203B41FA5}">
                      <a16:colId xmlns:a16="http://schemas.microsoft.com/office/drawing/2014/main" val="1497365666"/>
                    </a:ext>
                  </a:extLst>
                </a:gridCol>
                <a:gridCol w="822960">
                  <a:extLst>
                    <a:ext uri="{9D8B030D-6E8A-4147-A177-3AD203B41FA5}">
                      <a16:colId xmlns:a16="http://schemas.microsoft.com/office/drawing/2014/main" val="4013851207"/>
                    </a:ext>
                  </a:extLst>
                </a:gridCol>
                <a:gridCol w="822960">
                  <a:extLst>
                    <a:ext uri="{9D8B030D-6E8A-4147-A177-3AD203B41FA5}">
                      <a16:colId xmlns:a16="http://schemas.microsoft.com/office/drawing/2014/main" val="3421790368"/>
                    </a:ext>
                  </a:extLst>
                </a:gridCol>
                <a:gridCol w="493776">
                  <a:extLst>
                    <a:ext uri="{9D8B030D-6E8A-4147-A177-3AD203B41FA5}">
                      <a16:colId xmlns:a16="http://schemas.microsoft.com/office/drawing/2014/main" val="2062980238"/>
                    </a:ext>
                  </a:extLst>
                </a:gridCol>
                <a:gridCol w="493776">
                  <a:extLst>
                    <a:ext uri="{9D8B030D-6E8A-4147-A177-3AD203B41FA5}">
                      <a16:colId xmlns:a16="http://schemas.microsoft.com/office/drawing/2014/main" val="1543588399"/>
                    </a:ext>
                  </a:extLst>
                </a:gridCol>
                <a:gridCol w="493776">
                  <a:extLst>
                    <a:ext uri="{9D8B030D-6E8A-4147-A177-3AD203B41FA5}">
                      <a16:colId xmlns:a16="http://schemas.microsoft.com/office/drawing/2014/main" val="1775271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66370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2750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876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- 2018-04-06 20:00:09 </a:t>
                      </a:r>
                      <a:r>
                        <a:rPr kumimoji="0" lang="en-US" sz="1000" b="0" i="0" u="none" strike="noStrike" kern="1200" cap="none" spc="0" normalizeH="0" baseline="0" noProof="0">
                          <a:ln>
                            <a:noFill/>
                          </a:ln>
                          <a:solidFill>
                            <a:prstClr val="black"/>
                          </a:solidFill>
                          <a:effectLst/>
                          <a:uLnTx/>
                          <a:uFillTx/>
                          <a:latin typeface="+mn-lt"/>
                          <a:ea typeface="+mn-ea"/>
                          <a:cs typeface="+mn-cs"/>
                        </a:rPr>
                        <a:t> 
 Mahlers Dritte mit Alan Gilbert: Hier seht ihr unser Konzert aus der Elbphilharmonie Hamburg noch einmal!
Mit Gerhild Romberger
den Damen des NDR Chor und des Chor des Bayerischen Rundfunks
Knabenchor Hannover (official)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11.04.2018 19:47:41</a:t>
                      </a:r>
                    </a:p>
                  </a:txBody>
                  <a:tcPr/>
                </a:tc>
                <a:extLst>
                  <a:ext uri="{0D108BD9-81ED-4DB2-BD59-A6C34878D82A}">
                    <a16:rowId xmlns:a16="http://schemas.microsoft.com/office/drawing/2014/main" val="215983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- 2018-10-11 20:00:11 </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02231763"/>
                  </a:ext>
                </a:extLst>
              </a:tr>
            </a:tbl>
          </a:graphicData>
        </a:graphic>
      </p:graphicFrame>
      <p:sp>
        <p:nvSpPr>
          <p:cNvPr id="4" name="Text Placeholder 3">
            <a:extLst>
              <a:ext uri="{FF2B5EF4-FFF2-40B4-BE49-F238E27FC236}">
                <a16:creationId xmlns:a16="http://schemas.microsoft.com/office/drawing/2014/main" id="{851D3652-37D6-458F-8AA1-B33AEDA85EE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5644991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D3CFE-EDC8-47BF-A188-0806F8D841E0}"/>
              </a:ext>
            </a:extLst>
          </p:cNvPr>
          <p:cNvSpPr>
            <a:spLocks noGrp="1"/>
          </p:cNvSpPr>
          <p:nvPr>
            <p:ph type="title"/>
          </p:nvPr>
        </p:nvSpPr>
        <p:spPr/>
        <p:txBody>
          <a:bodyPr/>
          <a:lstStyle/>
          <a:p>
            <a:r>
              <a:rPr lang="en-US"/>
              <a:t>Facebook Eigene Posts - Aktive Nutzer - Export | NDR Elbphilharmonie Orchester - 2 of 7</a:t>
            </a:r>
          </a:p>
        </p:txBody>
      </p:sp>
      <p:graphicFrame>
        <p:nvGraphicFramePr>
          <p:cNvPr id="5" name="Table Placeholder 4">
            <a:extLst>
              <a:ext uri="{FF2B5EF4-FFF2-40B4-BE49-F238E27FC236}">
                <a16:creationId xmlns:a16="http://schemas.microsoft.com/office/drawing/2014/main" id="{5491A7DF-592D-4AD1-8A11-675F3AF2CF59}"/>
              </a:ext>
            </a:extLst>
          </p:cNvPr>
          <p:cNvGraphicFramePr>
            <a:graphicFrameLocks noGrp="1"/>
          </p:cNvGraphicFramePr>
          <p:nvPr>
            <p:ph type="tbl" sz="quarter" idx="13"/>
            <p:extLst>
              <p:ext uri="{D42A27DB-BD31-4B8C-83A1-F6EECF244321}">
                <p14:modId xmlns:p14="http://schemas.microsoft.com/office/powerpoint/2010/main" val="1445473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394071889"/>
                    </a:ext>
                  </a:extLst>
                </a:gridCol>
                <a:gridCol w="822960">
                  <a:extLst>
                    <a:ext uri="{9D8B030D-6E8A-4147-A177-3AD203B41FA5}">
                      <a16:colId xmlns:a16="http://schemas.microsoft.com/office/drawing/2014/main" val="1385260822"/>
                    </a:ext>
                  </a:extLst>
                </a:gridCol>
                <a:gridCol w="822960">
                  <a:extLst>
                    <a:ext uri="{9D8B030D-6E8A-4147-A177-3AD203B41FA5}">
                      <a16:colId xmlns:a16="http://schemas.microsoft.com/office/drawing/2014/main" val="508929530"/>
                    </a:ext>
                  </a:extLst>
                </a:gridCol>
                <a:gridCol w="822960">
                  <a:extLst>
                    <a:ext uri="{9D8B030D-6E8A-4147-A177-3AD203B41FA5}">
                      <a16:colId xmlns:a16="http://schemas.microsoft.com/office/drawing/2014/main" val="2239730303"/>
                    </a:ext>
                  </a:extLst>
                </a:gridCol>
                <a:gridCol w="822960">
                  <a:extLst>
                    <a:ext uri="{9D8B030D-6E8A-4147-A177-3AD203B41FA5}">
                      <a16:colId xmlns:a16="http://schemas.microsoft.com/office/drawing/2014/main" val="1414302829"/>
                    </a:ext>
                  </a:extLst>
                </a:gridCol>
                <a:gridCol w="493776">
                  <a:extLst>
                    <a:ext uri="{9D8B030D-6E8A-4147-A177-3AD203B41FA5}">
                      <a16:colId xmlns:a16="http://schemas.microsoft.com/office/drawing/2014/main" val="558807750"/>
                    </a:ext>
                  </a:extLst>
                </a:gridCol>
                <a:gridCol w="493776">
                  <a:extLst>
                    <a:ext uri="{9D8B030D-6E8A-4147-A177-3AD203B41FA5}">
                      <a16:colId xmlns:a16="http://schemas.microsoft.com/office/drawing/2014/main" val="215456315"/>
                    </a:ext>
                  </a:extLst>
                </a:gridCol>
                <a:gridCol w="493776">
                  <a:extLst>
                    <a:ext uri="{9D8B030D-6E8A-4147-A177-3AD203B41FA5}">
                      <a16:colId xmlns:a16="http://schemas.microsoft.com/office/drawing/2014/main" val="3304715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15149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363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808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- 2018-12-13 21:16:24 </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61972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- 2018-05-07 08:05:29 </a:t>
                      </a:r>
                      <a:r>
                        <a:rPr kumimoji="0" lang="de-DE"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8753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- 2018-01-01 00:26:50 </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6709848"/>
                  </a:ext>
                </a:extLst>
              </a:tr>
            </a:tbl>
          </a:graphicData>
        </a:graphic>
      </p:graphicFrame>
      <p:sp>
        <p:nvSpPr>
          <p:cNvPr id="4" name="Text Placeholder 3">
            <a:extLst>
              <a:ext uri="{FF2B5EF4-FFF2-40B4-BE49-F238E27FC236}">
                <a16:creationId xmlns:a16="http://schemas.microsoft.com/office/drawing/2014/main" id="{A6C7F597-C86B-4702-B04A-2260DF564F8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2798989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484DA-6EDD-4937-8C3D-A97077DD449A}"/>
              </a:ext>
            </a:extLst>
          </p:cNvPr>
          <p:cNvSpPr>
            <a:spLocks noGrp="1"/>
          </p:cNvSpPr>
          <p:nvPr>
            <p:ph type="title"/>
          </p:nvPr>
        </p:nvSpPr>
        <p:spPr/>
        <p:txBody>
          <a:bodyPr/>
          <a:lstStyle/>
          <a:p>
            <a:r>
              <a:rPr lang="en-US"/>
              <a:t>Facebook Eigene Posts - Aktive Nutzer - Export | NDR Elbphilharmonie Orchester - 3 of 7</a:t>
            </a:r>
          </a:p>
        </p:txBody>
      </p:sp>
      <p:graphicFrame>
        <p:nvGraphicFramePr>
          <p:cNvPr id="5" name="Table Placeholder 4">
            <a:extLst>
              <a:ext uri="{FF2B5EF4-FFF2-40B4-BE49-F238E27FC236}">
                <a16:creationId xmlns:a16="http://schemas.microsoft.com/office/drawing/2014/main" id="{ABD190AA-E0C5-4F10-A6AE-D7FBA1146AC8}"/>
              </a:ext>
            </a:extLst>
          </p:cNvPr>
          <p:cNvGraphicFramePr>
            <a:graphicFrameLocks noGrp="1"/>
          </p:cNvGraphicFramePr>
          <p:nvPr>
            <p:ph type="tbl" sz="quarter" idx="13"/>
            <p:extLst>
              <p:ext uri="{D42A27DB-BD31-4B8C-83A1-F6EECF244321}">
                <p14:modId xmlns:p14="http://schemas.microsoft.com/office/powerpoint/2010/main" val="1700853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94811545"/>
                    </a:ext>
                  </a:extLst>
                </a:gridCol>
                <a:gridCol w="822960">
                  <a:extLst>
                    <a:ext uri="{9D8B030D-6E8A-4147-A177-3AD203B41FA5}">
                      <a16:colId xmlns:a16="http://schemas.microsoft.com/office/drawing/2014/main" val="1268289219"/>
                    </a:ext>
                  </a:extLst>
                </a:gridCol>
                <a:gridCol w="822960">
                  <a:extLst>
                    <a:ext uri="{9D8B030D-6E8A-4147-A177-3AD203B41FA5}">
                      <a16:colId xmlns:a16="http://schemas.microsoft.com/office/drawing/2014/main" val="2983730767"/>
                    </a:ext>
                  </a:extLst>
                </a:gridCol>
                <a:gridCol w="822960">
                  <a:extLst>
                    <a:ext uri="{9D8B030D-6E8A-4147-A177-3AD203B41FA5}">
                      <a16:colId xmlns:a16="http://schemas.microsoft.com/office/drawing/2014/main" val="519054147"/>
                    </a:ext>
                  </a:extLst>
                </a:gridCol>
                <a:gridCol w="822960">
                  <a:extLst>
                    <a:ext uri="{9D8B030D-6E8A-4147-A177-3AD203B41FA5}">
                      <a16:colId xmlns:a16="http://schemas.microsoft.com/office/drawing/2014/main" val="4159298401"/>
                    </a:ext>
                  </a:extLst>
                </a:gridCol>
                <a:gridCol w="493776">
                  <a:extLst>
                    <a:ext uri="{9D8B030D-6E8A-4147-A177-3AD203B41FA5}">
                      <a16:colId xmlns:a16="http://schemas.microsoft.com/office/drawing/2014/main" val="3331441547"/>
                    </a:ext>
                  </a:extLst>
                </a:gridCol>
                <a:gridCol w="493776">
                  <a:extLst>
                    <a:ext uri="{9D8B030D-6E8A-4147-A177-3AD203B41FA5}">
                      <a16:colId xmlns:a16="http://schemas.microsoft.com/office/drawing/2014/main" val="392050878"/>
                    </a:ext>
                  </a:extLst>
                </a:gridCol>
                <a:gridCol w="493776">
                  <a:extLst>
                    <a:ext uri="{9D8B030D-6E8A-4147-A177-3AD203B41FA5}">
                      <a16:colId xmlns:a16="http://schemas.microsoft.com/office/drawing/2014/main" val="888840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03576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- 2018-03-08 10:30:00 </a:t>
                      </a:r>
                      <a:r>
                        <a:rPr kumimoji="0" lang="de-DE"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46768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- 2018-01-11 11:00:00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783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2700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896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- 2018-10-25 10:04:21 </a:t>
                      </a:r>
                      <a:r>
                        <a:rPr kumimoji="0" lang="de-DE"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8032870"/>
                  </a:ext>
                </a:extLst>
              </a:tr>
            </a:tbl>
          </a:graphicData>
        </a:graphic>
      </p:graphicFrame>
      <p:sp>
        <p:nvSpPr>
          <p:cNvPr id="4" name="Text Placeholder 3">
            <a:extLst>
              <a:ext uri="{FF2B5EF4-FFF2-40B4-BE49-F238E27FC236}">
                <a16:creationId xmlns:a16="http://schemas.microsoft.com/office/drawing/2014/main" id="{9ACFD725-019F-4CAF-A663-3ECEEC0FA2A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2672078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39A37-BB58-4602-A3D0-034415F8DA94}"/>
              </a:ext>
            </a:extLst>
          </p:cNvPr>
          <p:cNvSpPr>
            <a:spLocks noGrp="1"/>
          </p:cNvSpPr>
          <p:nvPr>
            <p:ph type="title"/>
          </p:nvPr>
        </p:nvSpPr>
        <p:spPr/>
        <p:txBody>
          <a:bodyPr/>
          <a:lstStyle/>
          <a:p>
            <a:r>
              <a:rPr lang="en-US"/>
              <a:t>Facebook Eigene Posts - Aktive Nutzer - Export | NDR Elbphilharmonie Orchester - 4 of 7</a:t>
            </a:r>
          </a:p>
        </p:txBody>
      </p:sp>
      <p:graphicFrame>
        <p:nvGraphicFramePr>
          <p:cNvPr id="5" name="Table Placeholder 4">
            <a:extLst>
              <a:ext uri="{FF2B5EF4-FFF2-40B4-BE49-F238E27FC236}">
                <a16:creationId xmlns:a16="http://schemas.microsoft.com/office/drawing/2014/main" id="{C33BD0AA-4646-45ED-99CE-B2EB908C8C20}"/>
              </a:ext>
            </a:extLst>
          </p:cNvPr>
          <p:cNvGraphicFramePr>
            <a:graphicFrameLocks noGrp="1"/>
          </p:cNvGraphicFramePr>
          <p:nvPr>
            <p:ph type="tbl" sz="quarter" idx="13"/>
            <p:extLst>
              <p:ext uri="{D42A27DB-BD31-4B8C-83A1-F6EECF244321}">
                <p14:modId xmlns:p14="http://schemas.microsoft.com/office/powerpoint/2010/main" val="1533910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34597191"/>
                    </a:ext>
                  </a:extLst>
                </a:gridCol>
                <a:gridCol w="822960">
                  <a:extLst>
                    <a:ext uri="{9D8B030D-6E8A-4147-A177-3AD203B41FA5}">
                      <a16:colId xmlns:a16="http://schemas.microsoft.com/office/drawing/2014/main" val="3055051412"/>
                    </a:ext>
                  </a:extLst>
                </a:gridCol>
                <a:gridCol w="822960">
                  <a:extLst>
                    <a:ext uri="{9D8B030D-6E8A-4147-A177-3AD203B41FA5}">
                      <a16:colId xmlns:a16="http://schemas.microsoft.com/office/drawing/2014/main" val="2521802402"/>
                    </a:ext>
                  </a:extLst>
                </a:gridCol>
                <a:gridCol w="822960">
                  <a:extLst>
                    <a:ext uri="{9D8B030D-6E8A-4147-A177-3AD203B41FA5}">
                      <a16:colId xmlns:a16="http://schemas.microsoft.com/office/drawing/2014/main" val="205264370"/>
                    </a:ext>
                  </a:extLst>
                </a:gridCol>
                <a:gridCol w="822960">
                  <a:extLst>
                    <a:ext uri="{9D8B030D-6E8A-4147-A177-3AD203B41FA5}">
                      <a16:colId xmlns:a16="http://schemas.microsoft.com/office/drawing/2014/main" val="2766438241"/>
                    </a:ext>
                  </a:extLst>
                </a:gridCol>
                <a:gridCol w="493776">
                  <a:extLst>
                    <a:ext uri="{9D8B030D-6E8A-4147-A177-3AD203B41FA5}">
                      <a16:colId xmlns:a16="http://schemas.microsoft.com/office/drawing/2014/main" val="593276087"/>
                    </a:ext>
                  </a:extLst>
                </a:gridCol>
                <a:gridCol w="493776">
                  <a:extLst>
                    <a:ext uri="{9D8B030D-6E8A-4147-A177-3AD203B41FA5}">
                      <a16:colId xmlns:a16="http://schemas.microsoft.com/office/drawing/2014/main" val="2062684243"/>
                    </a:ext>
                  </a:extLst>
                </a:gridCol>
                <a:gridCol w="493776">
                  <a:extLst>
                    <a:ext uri="{9D8B030D-6E8A-4147-A177-3AD203B41FA5}">
                      <a16:colId xmlns:a16="http://schemas.microsoft.com/office/drawing/2014/main" val="467030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2175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- 2018-07-17 18:16:00 </a:t>
                      </a:r>
                      <a:r>
                        <a:rPr kumimoji="0" lang="de-DE" sz="1000" b="0" i="0" u="none" strike="noStrike" kern="1200" cap="none" spc="0" normalizeH="0" baseline="0" noProof="0">
                          <a:ln>
                            <a:noFill/>
                          </a:ln>
                          <a:solidFill>
                            <a:prstClr val="black"/>
                          </a:solidFill>
                          <a:effectLst/>
                          <a:uLnTx/>
                          <a:uFillTx/>
                          <a:latin typeface="+mn-lt"/>
                          <a:ea typeface="+mn-ea"/>
                          <a:cs typeface="+mn-cs"/>
                        </a:rPr>
                        <a:t> 
 Ohren auf beim Stadtpark-Spaziergang. Eine kleine Erinnerung an Freiluftklänge in unserer #Sommerpause.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070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- 2018-10-17 10:55:00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841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- 2018-04-11 08:58:00 </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9455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- 2018-08-10 17:07:00 </a:t>
                      </a:r>
                      <a:r>
                        <a:rPr kumimoji="0" lang="de-DE"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211444"/>
                  </a:ext>
                </a:extLst>
              </a:tr>
            </a:tbl>
          </a:graphicData>
        </a:graphic>
      </p:graphicFrame>
      <p:sp>
        <p:nvSpPr>
          <p:cNvPr id="4" name="Text Placeholder 3">
            <a:extLst>
              <a:ext uri="{FF2B5EF4-FFF2-40B4-BE49-F238E27FC236}">
                <a16:creationId xmlns:a16="http://schemas.microsoft.com/office/drawing/2014/main" id="{786CA714-1485-45EB-AA2E-D12179656F2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0907858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1CA99-8314-4758-AD6F-B0FD43D316A6}"/>
              </a:ext>
            </a:extLst>
          </p:cNvPr>
          <p:cNvSpPr>
            <a:spLocks noGrp="1"/>
          </p:cNvSpPr>
          <p:nvPr>
            <p:ph type="title"/>
          </p:nvPr>
        </p:nvSpPr>
        <p:spPr/>
        <p:txBody>
          <a:bodyPr/>
          <a:lstStyle/>
          <a:p>
            <a:r>
              <a:rPr lang="en-US"/>
              <a:t>Facebook Eigene Posts - Aktive Nutzer - Export | NDR Elbphilharmonie Orchester - 5 of 7</a:t>
            </a:r>
          </a:p>
        </p:txBody>
      </p:sp>
      <p:graphicFrame>
        <p:nvGraphicFramePr>
          <p:cNvPr id="5" name="Table Placeholder 4">
            <a:extLst>
              <a:ext uri="{FF2B5EF4-FFF2-40B4-BE49-F238E27FC236}">
                <a16:creationId xmlns:a16="http://schemas.microsoft.com/office/drawing/2014/main" id="{2E245789-C344-44F1-B94E-6D3296968982}"/>
              </a:ext>
            </a:extLst>
          </p:cNvPr>
          <p:cNvGraphicFramePr>
            <a:graphicFrameLocks noGrp="1"/>
          </p:cNvGraphicFramePr>
          <p:nvPr>
            <p:ph type="tbl" sz="quarter" idx="13"/>
            <p:extLst>
              <p:ext uri="{D42A27DB-BD31-4B8C-83A1-F6EECF244321}">
                <p14:modId xmlns:p14="http://schemas.microsoft.com/office/powerpoint/2010/main" val="785884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86505363"/>
                    </a:ext>
                  </a:extLst>
                </a:gridCol>
                <a:gridCol w="822960">
                  <a:extLst>
                    <a:ext uri="{9D8B030D-6E8A-4147-A177-3AD203B41FA5}">
                      <a16:colId xmlns:a16="http://schemas.microsoft.com/office/drawing/2014/main" val="1389965186"/>
                    </a:ext>
                  </a:extLst>
                </a:gridCol>
                <a:gridCol w="822960">
                  <a:extLst>
                    <a:ext uri="{9D8B030D-6E8A-4147-A177-3AD203B41FA5}">
                      <a16:colId xmlns:a16="http://schemas.microsoft.com/office/drawing/2014/main" val="4979485"/>
                    </a:ext>
                  </a:extLst>
                </a:gridCol>
                <a:gridCol w="822960">
                  <a:extLst>
                    <a:ext uri="{9D8B030D-6E8A-4147-A177-3AD203B41FA5}">
                      <a16:colId xmlns:a16="http://schemas.microsoft.com/office/drawing/2014/main" val="3107074642"/>
                    </a:ext>
                  </a:extLst>
                </a:gridCol>
                <a:gridCol w="822960">
                  <a:extLst>
                    <a:ext uri="{9D8B030D-6E8A-4147-A177-3AD203B41FA5}">
                      <a16:colId xmlns:a16="http://schemas.microsoft.com/office/drawing/2014/main" val="3419647877"/>
                    </a:ext>
                  </a:extLst>
                </a:gridCol>
                <a:gridCol w="493776">
                  <a:extLst>
                    <a:ext uri="{9D8B030D-6E8A-4147-A177-3AD203B41FA5}">
                      <a16:colId xmlns:a16="http://schemas.microsoft.com/office/drawing/2014/main" val="49206221"/>
                    </a:ext>
                  </a:extLst>
                </a:gridCol>
                <a:gridCol w="493776">
                  <a:extLst>
                    <a:ext uri="{9D8B030D-6E8A-4147-A177-3AD203B41FA5}">
                      <a16:colId xmlns:a16="http://schemas.microsoft.com/office/drawing/2014/main" val="3706238955"/>
                    </a:ext>
                  </a:extLst>
                </a:gridCol>
                <a:gridCol w="493776">
                  <a:extLst>
                    <a:ext uri="{9D8B030D-6E8A-4147-A177-3AD203B41FA5}">
                      <a16:colId xmlns:a16="http://schemas.microsoft.com/office/drawing/2014/main" val="3767176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80293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- 2018-09-21 07:13:00 </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540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- 2018-04-07 08:42:22 </a:t>
                      </a:r>
                      <a:r>
                        <a:rPr kumimoji="0" lang="de-DE" sz="1000" b="0" i="0" u="none" strike="noStrike" kern="1200" cap="none" spc="0" normalizeH="0" baseline="0" noProof="0">
                          <a:ln>
                            <a:noFill/>
                          </a:ln>
                          <a:solidFill>
                            <a:prstClr val="black"/>
                          </a:solidFill>
                          <a:effectLst/>
                          <a:uLnTx/>
                          <a:uFillTx/>
                          <a:latin typeface="+mn-lt"/>
                          <a:ea typeface="+mn-ea"/>
                          <a:cs typeface="+mn-cs"/>
                        </a:rPr>
                        <a:t> 
 "Ein Meisterwerk, monumental in jeglicher Hinsicht." Einen spannenden Einblick in die Welt Mahlers verschafft uns Alan Gilbert in diesem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7323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- 2018-01-25 14:28:21 </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847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- 2018-05-13 22:30:20 </a:t>
                      </a:r>
                      <a:r>
                        <a:rPr kumimoji="0" lang="en-US" sz="1000" b="0" i="0" u="none" strike="noStrike" kern="1200" cap="none" spc="0" normalizeH="0" baseline="0" noProof="0">
                          <a:ln>
                            <a:noFill/>
                          </a:ln>
                          <a:solidFill>
                            <a:prstClr val="black"/>
                          </a:solidFill>
                          <a:effectLst/>
                          <a:uLnTx/>
                          <a:uFillTx/>
                          <a:latin typeface="+mn-lt"/>
                          <a:ea typeface="+mn-ea"/>
                          <a:cs typeface="+mn-cs"/>
                        </a:rPr>
                        <a:t> 
 Die „Cantina Band“ aus Star Wars nochmal als Zugabe!!!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47600564"/>
                  </a:ext>
                </a:extLst>
              </a:tr>
            </a:tbl>
          </a:graphicData>
        </a:graphic>
      </p:graphicFrame>
      <p:sp>
        <p:nvSpPr>
          <p:cNvPr id="4" name="Text Placeholder 3">
            <a:extLst>
              <a:ext uri="{FF2B5EF4-FFF2-40B4-BE49-F238E27FC236}">
                <a16:creationId xmlns:a16="http://schemas.microsoft.com/office/drawing/2014/main" id="{EAF0CAAB-6C3F-4D4B-987E-FE1F7C37468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38690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3EC8D-903A-4B1D-BCEA-7114D609524B}"/>
              </a:ext>
            </a:extLst>
          </p:cNvPr>
          <p:cNvSpPr>
            <a:spLocks noGrp="1"/>
          </p:cNvSpPr>
          <p:nvPr>
            <p:ph type="title"/>
          </p:nvPr>
        </p:nvSpPr>
        <p:spPr/>
        <p:txBody>
          <a:bodyPr/>
          <a:lstStyle/>
          <a:p>
            <a:r>
              <a:rPr lang="en-US"/>
              <a:t>Facebook Eigene Posts - Aktive Nutzer - Export | NDR Elbphilharmonie Orchester - 6 of 7</a:t>
            </a:r>
          </a:p>
        </p:txBody>
      </p:sp>
      <p:graphicFrame>
        <p:nvGraphicFramePr>
          <p:cNvPr id="5" name="Table Placeholder 4">
            <a:extLst>
              <a:ext uri="{FF2B5EF4-FFF2-40B4-BE49-F238E27FC236}">
                <a16:creationId xmlns:a16="http://schemas.microsoft.com/office/drawing/2014/main" id="{CF2CB153-F962-482A-8F10-DAF99667935A}"/>
              </a:ext>
            </a:extLst>
          </p:cNvPr>
          <p:cNvGraphicFramePr>
            <a:graphicFrameLocks noGrp="1"/>
          </p:cNvGraphicFramePr>
          <p:nvPr>
            <p:ph type="tbl" sz="quarter" idx="13"/>
            <p:extLst>
              <p:ext uri="{D42A27DB-BD31-4B8C-83A1-F6EECF244321}">
                <p14:modId xmlns:p14="http://schemas.microsoft.com/office/powerpoint/2010/main" val="564798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659104522"/>
                    </a:ext>
                  </a:extLst>
                </a:gridCol>
                <a:gridCol w="822960">
                  <a:extLst>
                    <a:ext uri="{9D8B030D-6E8A-4147-A177-3AD203B41FA5}">
                      <a16:colId xmlns:a16="http://schemas.microsoft.com/office/drawing/2014/main" val="311536837"/>
                    </a:ext>
                  </a:extLst>
                </a:gridCol>
                <a:gridCol w="822960">
                  <a:extLst>
                    <a:ext uri="{9D8B030D-6E8A-4147-A177-3AD203B41FA5}">
                      <a16:colId xmlns:a16="http://schemas.microsoft.com/office/drawing/2014/main" val="2023250849"/>
                    </a:ext>
                  </a:extLst>
                </a:gridCol>
                <a:gridCol w="822960">
                  <a:extLst>
                    <a:ext uri="{9D8B030D-6E8A-4147-A177-3AD203B41FA5}">
                      <a16:colId xmlns:a16="http://schemas.microsoft.com/office/drawing/2014/main" val="2276053259"/>
                    </a:ext>
                  </a:extLst>
                </a:gridCol>
                <a:gridCol w="822960">
                  <a:extLst>
                    <a:ext uri="{9D8B030D-6E8A-4147-A177-3AD203B41FA5}">
                      <a16:colId xmlns:a16="http://schemas.microsoft.com/office/drawing/2014/main" val="2994925506"/>
                    </a:ext>
                  </a:extLst>
                </a:gridCol>
                <a:gridCol w="493776">
                  <a:extLst>
                    <a:ext uri="{9D8B030D-6E8A-4147-A177-3AD203B41FA5}">
                      <a16:colId xmlns:a16="http://schemas.microsoft.com/office/drawing/2014/main" val="188052446"/>
                    </a:ext>
                  </a:extLst>
                </a:gridCol>
                <a:gridCol w="493776">
                  <a:extLst>
                    <a:ext uri="{9D8B030D-6E8A-4147-A177-3AD203B41FA5}">
                      <a16:colId xmlns:a16="http://schemas.microsoft.com/office/drawing/2014/main" val="1715769228"/>
                    </a:ext>
                  </a:extLst>
                </a:gridCol>
                <a:gridCol w="493776">
                  <a:extLst>
                    <a:ext uri="{9D8B030D-6E8A-4147-A177-3AD203B41FA5}">
                      <a16:colId xmlns:a16="http://schemas.microsoft.com/office/drawing/2014/main" val="3226782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4132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- 2018-09-15 20:00:19 </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9981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- 2018-09-14 17:09:18 </a:t>
                      </a:r>
                      <a:r>
                        <a:rPr kumimoji="0" lang="de-DE" sz="1000" b="0" i="0" u="none" strike="noStrike" kern="1200" cap="none" spc="0" normalizeH="0" baseline="0" noProof="0">
                          <a:ln>
                            <a:noFill/>
                          </a:ln>
                          <a:solidFill>
                            <a:prstClr val="black"/>
                          </a:solidFill>
                          <a:effectLst/>
                          <a:uLnTx/>
                          <a:uFillTx/>
                          <a:latin typeface="+mn-lt"/>
                          <a:ea typeface="+mn-ea"/>
                          <a:cs typeface="+mn-cs"/>
                        </a:rPr>
                        <a:t> 
 "Das müssen die Leute hören, spüren und erleben." Dürfen wir vorstellen? Unser neuer Residenzkünstler für die Saison 2018/19, der Cellist  Nicolas Altstaedt: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364301"/>
                  </a:ext>
                </a:extLst>
              </a:tr>
            </a:tbl>
          </a:graphicData>
        </a:graphic>
      </p:graphicFrame>
      <p:sp>
        <p:nvSpPr>
          <p:cNvPr id="4" name="Text Placeholder 3">
            <a:extLst>
              <a:ext uri="{FF2B5EF4-FFF2-40B4-BE49-F238E27FC236}">
                <a16:creationId xmlns:a16="http://schemas.microsoft.com/office/drawing/2014/main" id="{0BD51FB1-6E59-4808-BF4D-88D4FACC885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561690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0D817-BA09-4171-AF1A-A0FB393AA75A}"/>
              </a:ext>
            </a:extLst>
          </p:cNvPr>
          <p:cNvSpPr>
            <a:spLocks noGrp="1"/>
          </p:cNvSpPr>
          <p:nvPr>
            <p:ph type="title"/>
          </p:nvPr>
        </p:nvSpPr>
        <p:spPr/>
        <p:txBody>
          <a:bodyPr/>
          <a:lstStyle/>
          <a:p>
            <a:r>
              <a:rPr lang="en-US"/>
              <a:t>Facebook Eigene Posts - Aktive Nutzer - Export | NDR Elbphilharmonie Orchester - 7 of 7</a:t>
            </a:r>
          </a:p>
        </p:txBody>
      </p:sp>
      <p:graphicFrame>
        <p:nvGraphicFramePr>
          <p:cNvPr id="5" name="Table Placeholder 4">
            <a:extLst>
              <a:ext uri="{FF2B5EF4-FFF2-40B4-BE49-F238E27FC236}">
                <a16:creationId xmlns:a16="http://schemas.microsoft.com/office/drawing/2014/main" id="{9F4BA442-ABAC-458E-9B2E-ADA849AF7B00}"/>
              </a:ext>
            </a:extLst>
          </p:cNvPr>
          <p:cNvGraphicFramePr>
            <a:graphicFrameLocks noGrp="1"/>
          </p:cNvGraphicFramePr>
          <p:nvPr>
            <p:ph type="tbl" sz="quarter" idx="13"/>
            <p:extLst>
              <p:ext uri="{D42A27DB-BD31-4B8C-83A1-F6EECF244321}">
                <p14:modId xmlns:p14="http://schemas.microsoft.com/office/powerpoint/2010/main" val="2341938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086899207"/>
                    </a:ext>
                  </a:extLst>
                </a:gridCol>
                <a:gridCol w="822960">
                  <a:extLst>
                    <a:ext uri="{9D8B030D-6E8A-4147-A177-3AD203B41FA5}">
                      <a16:colId xmlns:a16="http://schemas.microsoft.com/office/drawing/2014/main" val="187383106"/>
                    </a:ext>
                  </a:extLst>
                </a:gridCol>
                <a:gridCol w="822960">
                  <a:extLst>
                    <a:ext uri="{9D8B030D-6E8A-4147-A177-3AD203B41FA5}">
                      <a16:colId xmlns:a16="http://schemas.microsoft.com/office/drawing/2014/main" val="1832511951"/>
                    </a:ext>
                  </a:extLst>
                </a:gridCol>
                <a:gridCol w="822960">
                  <a:extLst>
                    <a:ext uri="{9D8B030D-6E8A-4147-A177-3AD203B41FA5}">
                      <a16:colId xmlns:a16="http://schemas.microsoft.com/office/drawing/2014/main" val="2348416086"/>
                    </a:ext>
                  </a:extLst>
                </a:gridCol>
                <a:gridCol w="822960">
                  <a:extLst>
                    <a:ext uri="{9D8B030D-6E8A-4147-A177-3AD203B41FA5}">
                      <a16:colId xmlns:a16="http://schemas.microsoft.com/office/drawing/2014/main" val="2899927897"/>
                    </a:ext>
                  </a:extLst>
                </a:gridCol>
                <a:gridCol w="493776">
                  <a:extLst>
                    <a:ext uri="{9D8B030D-6E8A-4147-A177-3AD203B41FA5}">
                      <a16:colId xmlns:a16="http://schemas.microsoft.com/office/drawing/2014/main" val="9213551"/>
                    </a:ext>
                  </a:extLst>
                </a:gridCol>
                <a:gridCol w="493776">
                  <a:extLst>
                    <a:ext uri="{9D8B030D-6E8A-4147-A177-3AD203B41FA5}">
                      <a16:colId xmlns:a16="http://schemas.microsoft.com/office/drawing/2014/main" val="3555273157"/>
                    </a:ext>
                  </a:extLst>
                </a:gridCol>
                <a:gridCol w="493776">
                  <a:extLst>
                    <a:ext uri="{9D8B030D-6E8A-4147-A177-3AD203B41FA5}">
                      <a16:colId xmlns:a16="http://schemas.microsoft.com/office/drawing/2014/main" val="1294553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55700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- 2018-01-15 11:50:15 </a:t>
                      </a:r>
                      <a:r>
                        <a:rPr kumimoji="0" lang="en-US" sz="1000" b="0" i="0" u="none" strike="noStrike" kern="1200" cap="none" spc="0" normalizeH="0" baseline="0" noProof="0">
                          <a:ln>
                            <a:noFill/>
                          </a:ln>
                          <a:solidFill>
                            <a:prstClr val="black"/>
                          </a:solidFill>
                          <a:effectLst/>
                          <a:uLnTx/>
                          <a:uFillTx/>
                          <a:latin typeface="+mn-lt"/>
                          <a:ea typeface="+mn-ea"/>
                          <a:cs typeface="+mn-cs"/>
                        </a:rPr>
                        <a:t> 
 Tickets for a new round of our "Concerts for Hamburg" series are available from today on! :) This means one hour of music for only 8 to 24 euro, so everyone can afford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7462973"/>
                  </a:ext>
                </a:extLst>
              </a:tr>
            </a:tbl>
          </a:graphicData>
        </a:graphic>
      </p:graphicFrame>
      <p:sp>
        <p:nvSpPr>
          <p:cNvPr id="4" name="Text Placeholder 3">
            <a:extLst>
              <a:ext uri="{FF2B5EF4-FFF2-40B4-BE49-F238E27FC236}">
                <a16:creationId xmlns:a16="http://schemas.microsoft.com/office/drawing/2014/main" id="{C366C62B-0618-402F-82B4-16E67629EF3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5480336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22B69-71EA-4A6C-9EEA-2B1E5CD3040B}"/>
              </a:ext>
            </a:extLst>
          </p:cNvPr>
          <p:cNvSpPr>
            <a:spLocks noGrp="1"/>
          </p:cNvSpPr>
          <p:nvPr>
            <p:ph type="title"/>
          </p:nvPr>
        </p:nvSpPr>
        <p:spPr/>
        <p:txBody>
          <a:bodyPr/>
          <a:lstStyle/>
          <a:p>
            <a:r>
              <a:rPr lang="en-US"/>
              <a:t>Facebook Eigene Posts - Potenzielle Reichweite - Export | NDR Elbphilharmonie Orchester - 1 of 11</a:t>
            </a:r>
          </a:p>
        </p:txBody>
      </p:sp>
      <p:graphicFrame>
        <p:nvGraphicFramePr>
          <p:cNvPr id="5" name="Table Placeholder 4">
            <a:extLst>
              <a:ext uri="{FF2B5EF4-FFF2-40B4-BE49-F238E27FC236}">
                <a16:creationId xmlns:a16="http://schemas.microsoft.com/office/drawing/2014/main" id="{0612409F-7B34-444E-95EA-6A562B44875C}"/>
              </a:ext>
            </a:extLst>
          </p:cNvPr>
          <p:cNvGraphicFramePr>
            <a:graphicFrameLocks noGrp="1"/>
          </p:cNvGraphicFramePr>
          <p:nvPr>
            <p:ph type="tbl" sz="quarter" idx="13"/>
            <p:extLst>
              <p:ext uri="{D42A27DB-BD31-4B8C-83A1-F6EECF244321}">
                <p14:modId xmlns:p14="http://schemas.microsoft.com/office/powerpoint/2010/main" val="994333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9072524"/>
                    </a:ext>
                  </a:extLst>
                </a:gridCol>
                <a:gridCol w="822960">
                  <a:extLst>
                    <a:ext uri="{9D8B030D-6E8A-4147-A177-3AD203B41FA5}">
                      <a16:colId xmlns:a16="http://schemas.microsoft.com/office/drawing/2014/main" val="811421470"/>
                    </a:ext>
                  </a:extLst>
                </a:gridCol>
                <a:gridCol w="822960">
                  <a:extLst>
                    <a:ext uri="{9D8B030D-6E8A-4147-A177-3AD203B41FA5}">
                      <a16:colId xmlns:a16="http://schemas.microsoft.com/office/drawing/2014/main" val="2293961832"/>
                    </a:ext>
                  </a:extLst>
                </a:gridCol>
                <a:gridCol w="822960">
                  <a:extLst>
                    <a:ext uri="{9D8B030D-6E8A-4147-A177-3AD203B41FA5}">
                      <a16:colId xmlns:a16="http://schemas.microsoft.com/office/drawing/2014/main" val="2119125778"/>
                    </a:ext>
                  </a:extLst>
                </a:gridCol>
                <a:gridCol w="822960">
                  <a:extLst>
                    <a:ext uri="{9D8B030D-6E8A-4147-A177-3AD203B41FA5}">
                      <a16:colId xmlns:a16="http://schemas.microsoft.com/office/drawing/2014/main" val="1829188921"/>
                    </a:ext>
                  </a:extLst>
                </a:gridCol>
                <a:gridCol w="822960">
                  <a:extLst>
                    <a:ext uri="{9D8B030D-6E8A-4147-A177-3AD203B41FA5}">
                      <a16:colId xmlns:a16="http://schemas.microsoft.com/office/drawing/2014/main" val="3524820386"/>
                    </a:ext>
                  </a:extLst>
                </a:gridCol>
                <a:gridCol w="411480">
                  <a:extLst>
                    <a:ext uri="{9D8B030D-6E8A-4147-A177-3AD203B41FA5}">
                      <a16:colId xmlns:a16="http://schemas.microsoft.com/office/drawing/2014/main" val="2599175970"/>
                    </a:ext>
                  </a:extLst>
                </a:gridCol>
                <a:gridCol w="822960">
                  <a:extLst>
                    <a:ext uri="{9D8B030D-6E8A-4147-A177-3AD203B41FA5}">
                      <a16:colId xmlns:a16="http://schemas.microsoft.com/office/drawing/2014/main" val="3160952296"/>
                    </a:ext>
                  </a:extLst>
                </a:gridCol>
                <a:gridCol w="822960">
                  <a:extLst>
                    <a:ext uri="{9D8B030D-6E8A-4147-A177-3AD203B41FA5}">
                      <a16:colId xmlns:a16="http://schemas.microsoft.com/office/drawing/2014/main" val="3306534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29617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817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5683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- 2018-01-11 11:00:00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5600476"/>
                  </a:ext>
                </a:extLst>
              </a:tr>
            </a:tbl>
          </a:graphicData>
        </a:graphic>
      </p:graphicFrame>
      <p:sp>
        <p:nvSpPr>
          <p:cNvPr id="4" name="Text Placeholder 3">
            <a:extLst>
              <a:ext uri="{FF2B5EF4-FFF2-40B4-BE49-F238E27FC236}">
                <a16:creationId xmlns:a16="http://schemas.microsoft.com/office/drawing/2014/main" id="{42C3F2A2-97B9-440E-97CF-5D613A260AB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181877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05552-F400-4BB6-B470-353E321D7166}"/>
              </a:ext>
            </a:extLst>
          </p:cNvPr>
          <p:cNvSpPr>
            <a:spLocks noGrp="1"/>
          </p:cNvSpPr>
          <p:nvPr>
            <p:ph type="title"/>
          </p:nvPr>
        </p:nvSpPr>
        <p:spPr/>
        <p:txBody>
          <a:bodyPr/>
          <a:lstStyle/>
          <a:p>
            <a:r>
              <a:rPr lang="en-US"/>
              <a:t>Facebook Eigene Posts - Potenzielle Reichweite - Export | NDR Elbphilharmonie Orchester - 2 of 11</a:t>
            </a:r>
          </a:p>
        </p:txBody>
      </p:sp>
      <p:graphicFrame>
        <p:nvGraphicFramePr>
          <p:cNvPr id="5" name="Table Placeholder 4">
            <a:extLst>
              <a:ext uri="{FF2B5EF4-FFF2-40B4-BE49-F238E27FC236}">
                <a16:creationId xmlns:a16="http://schemas.microsoft.com/office/drawing/2014/main" id="{8CA38ED1-AC3B-4AC1-ABCC-890A438F9CBB}"/>
              </a:ext>
            </a:extLst>
          </p:cNvPr>
          <p:cNvGraphicFramePr>
            <a:graphicFrameLocks noGrp="1"/>
          </p:cNvGraphicFramePr>
          <p:nvPr>
            <p:ph type="tbl" sz="quarter" idx="13"/>
            <p:extLst>
              <p:ext uri="{D42A27DB-BD31-4B8C-83A1-F6EECF244321}">
                <p14:modId xmlns:p14="http://schemas.microsoft.com/office/powerpoint/2010/main" val="1444652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5874094"/>
                    </a:ext>
                  </a:extLst>
                </a:gridCol>
                <a:gridCol w="822960">
                  <a:extLst>
                    <a:ext uri="{9D8B030D-6E8A-4147-A177-3AD203B41FA5}">
                      <a16:colId xmlns:a16="http://schemas.microsoft.com/office/drawing/2014/main" val="3629358903"/>
                    </a:ext>
                  </a:extLst>
                </a:gridCol>
                <a:gridCol w="822960">
                  <a:extLst>
                    <a:ext uri="{9D8B030D-6E8A-4147-A177-3AD203B41FA5}">
                      <a16:colId xmlns:a16="http://schemas.microsoft.com/office/drawing/2014/main" val="3484058195"/>
                    </a:ext>
                  </a:extLst>
                </a:gridCol>
                <a:gridCol w="822960">
                  <a:extLst>
                    <a:ext uri="{9D8B030D-6E8A-4147-A177-3AD203B41FA5}">
                      <a16:colId xmlns:a16="http://schemas.microsoft.com/office/drawing/2014/main" val="2471672168"/>
                    </a:ext>
                  </a:extLst>
                </a:gridCol>
                <a:gridCol w="822960">
                  <a:extLst>
                    <a:ext uri="{9D8B030D-6E8A-4147-A177-3AD203B41FA5}">
                      <a16:colId xmlns:a16="http://schemas.microsoft.com/office/drawing/2014/main" val="240719023"/>
                    </a:ext>
                  </a:extLst>
                </a:gridCol>
                <a:gridCol w="822960">
                  <a:extLst>
                    <a:ext uri="{9D8B030D-6E8A-4147-A177-3AD203B41FA5}">
                      <a16:colId xmlns:a16="http://schemas.microsoft.com/office/drawing/2014/main" val="2145549217"/>
                    </a:ext>
                  </a:extLst>
                </a:gridCol>
                <a:gridCol w="411480">
                  <a:extLst>
                    <a:ext uri="{9D8B030D-6E8A-4147-A177-3AD203B41FA5}">
                      <a16:colId xmlns:a16="http://schemas.microsoft.com/office/drawing/2014/main" val="3040501657"/>
                    </a:ext>
                  </a:extLst>
                </a:gridCol>
                <a:gridCol w="822960">
                  <a:extLst>
                    <a:ext uri="{9D8B030D-6E8A-4147-A177-3AD203B41FA5}">
                      <a16:colId xmlns:a16="http://schemas.microsoft.com/office/drawing/2014/main" val="3508946968"/>
                    </a:ext>
                  </a:extLst>
                </a:gridCol>
                <a:gridCol w="822960">
                  <a:extLst>
                    <a:ext uri="{9D8B030D-6E8A-4147-A177-3AD203B41FA5}">
                      <a16:colId xmlns:a16="http://schemas.microsoft.com/office/drawing/2014/main" val="2200793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22644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- 2018-10-11 20:00:11 </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3368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6206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8192342"/>
                  </a:ext>
                </a:extLst>
              </a:tr>
            </a:tbl>
          </a:graphicData>
        </a:graphic>
      </p:graphicFrame>
      <p:sp>
        <p:nvSpPr>
          <p:cNvPr id="4" name="Text Placeholder 3">
            <a:extLst>
              <a:ext uri="{FF2B5EF4-FFF2-40B4-BE49-F238E27FC236}">
                <a16:creationId xmlns:a16="http://schemas.microsoft.com/office/drawing/2014/main" id="{2498896C-F52D-4B21-BCEF-853E8E9F70D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73784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DEE70-9973-4E14-8A32-7E02FBD644A2}"/>
              </a:ext>
            </a:extLst>
          </p:cNvPr>
          <p:cNvSpPr>
            <a:spLocks noGrp="1"/>
          </p:cNvSpPr>
          <p:nvPr>
            <p:ph type="title"/>
          </p:nvPr>
        </p:nvSpPr>
        <p:spPr/>
        <p:txBody>
          <a:bodyPr/>
          <a:lstStyle/>
          <a:p>
            <a:r>
              <a:rPr lang="en-US"/>
              <a:t>Facebook Eigene Posts - Potenzielle Reichweite - Export | NDR Elbphilharmonie Orchester - 3 of 11</a:t>
            </a:r>
          </a:p>
        </p:txBody>
      </p:sp>
      <p:graphicFrame>
        <p:nvGraphicFramePr>
          <p:cNvPr id="5" name="Table Placeholder 4">
            <a:extLst>
              <a:ext uri="{FF2B5EF4-FFF2-40B4-BE49-F238E27FC236}">
                <a16:creationId xmlns:a16="http://schemas.microsoft.com/office/drawing/2014/main" id="{FD39A068-E144-4D9E-B877-E7F9A736A537}"/>
              </a:ext>
            </a:extLst>
          </p:cNvPr>
          <p:cNvGraphicFramePr>
            <a:graphicFrameLocks noGrp="1"/>
          </p:cNvGraphicFramePr>
          <p:nvPr>
            <p:ph type="tbl" sz="quarter" idx="13"/>
            <p:extLst>
              <p:ext uri="{D42A27DB-BD31-4B8C-83A1-F6EECF244321}">
                <p14:modId xmlns:p14="http://schemas.microsoft.com/office/powerpoint/2010/main" val="2220065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2270245"/>
                    </a:ext>
                  </a:extLst>
                </a:gridCol>
                <a:gridCol w="822960">
                  <a:extLst>
                    <a:ext uri="{9D8B030D-6E8A-4147-A177-3AD203B41FA5}">
                      <a16:colId xmlns:a16="http://schemas.microsoft.com/office/drawing/2014/main" val="547251908"/>
                    </a:ext>
                  </a:extLst>
                </a:gridCol>
                <a:gridCol w="822960">
                  <a:extLst>
                    <a:ext uri="{9D8B030D-6E8A-4147-A177-3AD203B41FA5}">
                      <a16:colId xmlns:a16="http://schemas.microsoft.com/office/drawing/2014/main" val="367234247"/>
                    </a:ext>
                  </a:extLst>
                </a:gridCol>
                <a:gridCol w="822960">
                  <a:extLst>
                    <a:ext uri="{9D8B030D-6E8A-4147-A177-3AD203B41FA5}">
                      <a16:colId xmlns:a16="http://schemas.microsoft.com/office/drawing/2014/main" val="1619881414"/>
                    </a:ext>
                  </a:extLst>
                </a:gridCol>
                <a:gridCol w="822960">
                  <a:extLst>
                    <a:ext uri="{9D8B030D-6E8A-4147-A177-3AD203B41FA5}">
                      <a16:colId xmlns:a16="http://schemas.microsoft.com/office/drawing/2014/main" val="1222182191"/>
                    </a:ext>
                  </a:extLst>
                </a:gridCol>
                <a:gridCol w="822960">
                  <a:extLst>
                    <a:ext uri="{9D8B030D-6E8A-4147-A177-3AD203B41FA5}">
                      <a16:colId xmlns:a16="http://schemas.microsoft.com/office/drawing/2014/main" val="1054261193"/>
                    </a:ext>
                  </a:extLst>
                </a:gridCol>
                <a:gridCol w="411480">
                  <a:extLst>
                    <a:ext uri="{9D8B030D-6E8A-4147-A177-3AD203B41FA5}">
                      <a16:colId xmlns:a16="http://schemas.microsoft.com/office/drawing/2014/main" val="1509828062"/>
                    </a:ext>
                  </a:extLst>
                </a:gridCol>
                <a:gridCol w="822960">
                  <a:extLst>
                    <a:ext uri="{9D8B030D-6E8A-4147-A177-3AD203B41FA5}">
                      <a16:colId xmlns:a16="http://schemas.microsoft.com/office/drawing/2014/main" val="1793078959"/>
                    </a:ext>
                  </a:extLst>
                </a:gridCol>
                <a:gridCol w="822960">
                  <a:extLst>
                    <a:ext uri="{9D8B030D-6E8A-4147-A177-3AD203B41FA5}">
                      <a16:colId xmlns:a16="http://schemas.microsoft.com/office/drawing/2014/main" val="344762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2456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- 2018-12-13 21:16:24 </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558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- 2018-04-06 20:00:09 </a:t>
                      </a:r>
                      <a:r>
                        <a:rPr kumimoji="0" lang="en-US" sz="1000" b="0" i="0" u="none" strike="noStrike" kern="1200" cap="none" spc="0" normalizeH="0" baseline="0" noProof="0">
                          <a:ln>
                            <a:noFill/>
                          </a:ln>
                          <a:solidFill>
                            <a:prstClr val="black"/>
                          </a:solidFill>
                          <a:effectLst/>
                          <a:uLnTx/>
                          <a:uFillTx/>
                          <a:latin typeface="+mn-lt"/>
                          <a:ea typeface="+mn-ea"/>
                          <a:cs typeface="+mn-cs"/>
                        </a:rPr>
                        <a:t> 
 Mahlers Dritte mit Alan Gilbert: Hier seht ihr unser Konzert aus der Elbphilharmonie Hamburg noch einmal!
Mit Gerhild Romberger
den Damen des NDR Chor und des Chor des Bayerischen Rundfunks
Knabenchor Hannover (official)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11.04.2018 19:47:41</a:t>
                      </a:r>
                    </a:p>
                  </a:txBody>
                  <a:tcPr/>
                </a:tc>
                <a:extLst>
                  <a:ext uri="{0D108BD9-81ED-4DB2-BD59-A6C34878D82A}">
                    <a16:rowId xmlns:a16="http://schemas.microsoft.com/office/drawing/2014/main" val="1907882174"/>
                  </a:ext>
                </a:extLst>
              </a:tr>
            </a:tbl>
          </a:graphicData>
        </a:graphic>
      </p:graphicFrame>
      <p:sp>
        <p:nvSpPr>
          <p:cNvPr id="4" name="Text Placeholder 3">
            <a:extLst>
              <a:ext uri="{FF2B5EF4-FFF2-40B4-BE49-F238E27FC236}">
                <a16:creationId xmlns:a16="http://schemas.microsoft.com/office/drawing/2014/main" id="{558E5E0A-F5D3-4651-A50E-98378F1F039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0030683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A6012-FCE7-4453-8049-1155762EBD86}"/>
              </a:ext>
            </a:extLst>
          </p:cNvPr>
          <p:cNvSpPr>
            <a:spLocks noGrp="1"/>
          </p:cNvSpPr>
          <p:nvPr>
            <p:ph type="title"/>
          </p:nvPr>
        </p:nvSpPr>
        <p:spPr/>
        <p:txBody>
          <a:bodyPr/>
          <a:lstStyle/>
          <a:p>
            <a:r>
              <a:rPr lang="en-US"/>
              <a:t>Facebook Eigene Posts - Potenzielle Reichweite - Export | NDR Elbphilharmonie Orchester - 4 of 11</a:t>
            </a:r>
          </a:p>
        </p:txBody>
      </p:sp>
      <p:graphicFrame>
        <p:nvGraphicFramePr>
          <p:cNvPr id="5" name="Table Placeholder 4">
            <a:extLst>
              <a:ext uri="{FF2B5EF4-FFF2-40B4-BE49-F238E27FC236}">
                <a16:creationId xmlns:a16="http://schemas.microsoft.com/office/drawing/2014/main" id="{EA56C2D8-EC9B-4F41-8865-FBCB6AB9134E}"/>
              </a:ext>
            </a:extLst>
          </p:cNvPr>
          <p:cNvGraphicFramePr>
            <a:graphicFrameLocks noGrp="1"/>
          </p:cNvGraphicFramePr>
          <p:nvPr>
            <p:ph type="tbl" sz="quarter" idx="13"/>
            <p:extLst>
              <p:ext uri="{D42A27DB-BD31-4B8C-83A1-F6EECF244321}">
                <p14:modId xmlns:p14="http://schemas.microsoft.com/office/powerpoint/2010/main" val="3201252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3585682"/>
                    </a:ext>
                  </a:extLst>
                </a:gridCol>
                <a:gridCol w="822960">
                  <a:extLst>
                    <a:ext uri="{9D8B030D-6E8A-4147-A177-3AD203B41FA5}">
                      <a16:colId xmlns:a16="http://schemas.microsoft.com/office/drawing/2014/main" val="2127827000"/>
                    </a:ext>
                  </a:extLst>
                </a:gridCol>
                <a:gridCol w="822960">
                  <a:extLst>
                    <a:ext uri="{9D8B030D-6E8A-4147-A177-3AD203B41FA5}">
                      <a16:colId xmlns:a16="http://schemas.microsoft.com/office/drawing/2014/main" val="3802898295"/>
                    </a:ext>
                  </a:extLst>
                </a:gridCol>
                <a:gridCol w="822960">
                  <a:extLst>
                    <a:ext uri="{9D8B030D-6E8A-4147-A177-3AD203B41FA5}">
                      <a16:colId xmlns:a16="http://schemas.microsoft.com/office/drawing/2014/main" val="2061664048"/>
                    </a:ext>
                  </a:extLst>
                </a:gridCol>
                <a:gridCol w="822960">
                  <a:extLst>
                    <a:ext uri="{9D8B030D-6E8A-4147-A177-3AD203B41FA5}">
                      <a16:colId xmlns:a16="http://schemas.microsoft.com/office/drawing/2014/main" val="40575079"/>
                    </a:ext>
                  </a:extLst>
                </a:gridCol>
                <a:gridCol w="822960">
                  <a:extLst>
                    <a:ext uri="{9D8B030D-6E8A-4147-A177-3AD203B41FA5}">
                      <a16:colId xmlns:a16="http://schemas.microsoft.com/office/drawing/2014/main" val="3717447139"/>
                    </a:ext>
                  </a:extLst>
                </a:gridCol>
                <a:gridCol w="411480">
                  <a:extLst>
                    <a:ext uri="{9D8B030D-6E8A-4147-A177-3AD203B41FA5}">
                      <a16:colId xmlns:a16="http://schemas.microsoft.com/office/drawing/2014/main" val="2503489829"/>
                    </a:ext>
                  </a:extLst>
                </a:gridCol>
                <a:gridCol w="822960">
                  <a:extLst>
                    <a:ext uri="{9D8B030D-6E8A-4147-A177-3AD203B41FA5}">
                      <a16:colId xmlns:a16="http://schemas.microsoft.com/office/drawing/2014/main" val="2297038230"/>
                    </a:ext>
                  </a:extLst>
                </a:gridCol>
                <a:gridCol w="822960">
                  <a:extLst>
                    <a:ext uri="{9D8B030D-6E8A-4147-A177-3AD203B41FA5}">
                      <a16:colId xmlns:a16="http://schemas.microsoft.com/office/drawing/2014/main" val="3722887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19595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- 2018-03-08 10:30:00 </a:t>
                      </a:r>
                      <a:r>
                        <a:rPr kumimoji="0" lang="de-DE"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661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- 2018-01-01 00:26:50 </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270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- 2018-05-07 08:05:29 </a:t>
                      </a:r>
                      <a:r>
                        <a:rPr kumimoji="0" lang="de-DE"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4654000"/>
                  </a:ext>
                </a:extLst>
              </a:tr>
            </a:tbl>
          </a:graphicData>
        </a:graphic>
      </p:graphicFrame>
      <p:sp>
        <p:nvSpPr>
          <p:cNvPr id="4" name="Text Placeholder 3">
            <a:extLst>
              <a:ext uri="{FF2B5EF4-FFF2-40B4-BE49-F238E27FC236}">
                <a16:creationId xmlns:a16="http://schemas.microsoft.com/office/drawing/2014/main" id="{4A9E48BA-B66D-44F8-9A7D-155B9C6323D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691354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D4479-AA1B-4E9A-92A0-84A6BFDC2AF8}"/>
              </a:ext>
            </a:extLst>
          </p:cNvPr>
          <p:cNvSpPr>
            <a:spLocks noGrp="1"/>
          </p:cNvSpPr>
          <p:nvPr>
            <p:ph type="title"/>
          </p:nvPr>
        </p:nvSpPr>
        <p:spPr/>
        <p:txBody>
          <a:bodyPr/>
          <a:lstStyle/>
          <a:p>
            <a:r>
              <a:rPr lang="en-US"/>
              <a:t>Facebook Eigene Posts - Potenzielle Reichweite - Export | NDR Elbphilharmonie Orchester - 5 of 11</a:t>
            </a:r>
          </a:p>
        </p:txBody>
      </p:sp>
      <p:graphicFrame>
        <p:nvGraphicFramePr>
          <p:cNvPr id="5" name="Table Placeholder 4">
            <a:extLst>
              <a:ext uri="{FF2B5EF4-FFF2-40B4-BE49-F238E27FC236}">
                <a16:creationId xmlns:a16="http://schemas.microsoft.com/office/drawing/2014/main" id="{4B217871-C61C-4434-B8C1-8713471BB5CE}"/>
              </a:ext>
            </a:extLst>
          </p:cNvPr>
          <p:cNvGraphicFramePr>
            <a:graphicFrameLocks noGrp="1"/>
          </p:cNvGraphicFramePr>
          <p:nvPr>
            <p:ph type="tbl" sz="quarter" idx="13"/>
            <p:extLst>
              <p:ext uri="{D42A27DB-BD31-4B8C-83A1-F6EECF244321}">
                <p14:modId xmlns:p14="http://schemas.microsoft.com/office/powerpoint/2010/main" val="4041246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59227983"/>
                    </a:ext>
                  </a:extLst>
                </a:gridCol>
                <a:gridCol w="822960">
                  <a:extLst>
                    <a:ext uri="{9D8B030D-6E8A-4147-A177-3AD203B41FA5}">
                      <a16:colId xmlns:a16="http://schemas.microsoft.com/office/drawing/2014/main" val="2787691799"/>
                    </a:ext>
                  </a:extLst>
                </a:gridCol>
                <a:gridCol w="822960">
                  <a:extLst>
                    <a:ext uri="{9D8B030D-6E8A-4147-A177-3AD203B41FA5}">
                      <a16:colId xmlns:a16="http://schemas.microsoft.com/office/drawing/2014/main" val="96574351"/>
                    </a:ext>
                  </a:extLst>
                </a:gridCol>
                <a:gridCol w="822960">
                  <a:extLst>
                    <a:ext uri="{9D8B030D-6E8A-4147-A177-3AD203B41FA5}">
                      <a16:colId xmlns:a16="http://schemas.microsoft.com/office/drawing/2014/main" val="2342193353"/>
                    </a:ext>
                  </a:extLst>
                </a:gridCol>
                <a:gridCol w="822960">
                  <a:extLst>
                    <a:ext uri="{9D8B030D-6E8A-4147-A177-3AD203B41FA5}">
                      <a16:colId xmlns:a16="http://schemas.microsoft.com/office/drawing/2014/main" val="2206820770"/>
                    </a:ext>
                  </a:extLst>
                </a:gridCol>
                <a:gridCol w="822960">
                  <a:extLst>
                    <a:ext uri="{9D8B030D-6E8A-4147-A177-3AD203B41FA5}">
                      <a16:colId xmlns:a16="http://schemas.microsoft.com/office/drawing/2014/main" val="2783619973"/>
                    </a:ext>
                  </a:extLst>
                </a:gridCol>
                <a:gridCol w="411480">
                  <a:extLst>
                    <a:ext uri="{9D8B030D-6E8A-4147-A177-3AD203B41FA5}">
                      <a16:colId xmlns:a16="http://schemas.microsoft.com/office/drawing/2014/main" val="3840775902"/>
                    </a:ext>
                  </a:extLst>
                </a:gridCol>
                <a:gridCol w="822960">
                  <a:extLst>
                    <a:ext uri="{9D8B030D-6E8A-4147-A177-3AD203B41FA5}">
                      <a16:colId xmlns:a16="http://schemas.microsoft.com/office/drawing/2014/main" val="634487511"/>
                    </a:ext>
                  </a:extLst>
                </a:gridCol>
                <a:gridCol w="822960">
                  <a:extLst>
                    <a:ext uri="{9D8B030D-6E8A-4147-A177-3AD203B41FA5}">
                      <a16:colId xmlns:a16="http://schemas.microsoft.com/office/drawing/2014/main" val="3979226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9195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17262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8902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- 2018-04-04 15:05:28 </a:t>
                      </a:r>
                      <a:r>
                        <a:rPr kumimoji="0" lang="en-US" sz="1000" b="0" i="0" u="none" strike="noStrike" kern="1200" cap="none" spc="0" normalizeH="0" baseline="0" noProof="0">
                          <a:ln>
                            <a:noFill/>
                          </a:ln>
                          <a:solidFill>
                            <a:prstClr val="black"/>
                          </a:solidFill>
                          <a:effectLst/>
                          <a:uLnTx/>
                          <a:uFillTx/>
                          <a:latin typeface="+mn-lt"/>
                          <a:ea typeface="+mn-ea"/>
                          <a:cs typeface="+mn-cs"/>
                        </a:rPr>
                        <a:t> 
 Alan Gilbert dirigiert Mahler: Seid dabei! Am 6. April um 20 Uhr auf Facebook Live und so.arte/Gilbert-Mahler-Elphi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173759"/>
                  </a:ext>
                </a:extLst>
              </a:tr>
            </a:tbl>
          </a:graphicData>
        </a:graphic>
      </p:graphicFrame>
      <p:sp>
        <p:nvSpPr>
          <p:cNvPr id="4" name="Text Placeholder 3">
            <a:extLst>
              <a:ext uri="{FF2B5EF4-FFF2-40B4-BE49-F238E27FC236}">
                <a16:creationId xmlns:a16="http://schemas.microsoft.com/office/drawing/2014/main" id="{B19E51D0-87CB-431E-8DEA-D8F461FFEE0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4940862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C58E9-6FA5-43F2-AA40-158E6D8B8CA2}"/>
              </a:ext>
            </a:extLst>
          </p:cNvPr>
          <p:cNvSpPr>
            <a:spLocks noGrp="1"/>
          </p:cNvSpPr>
          <p:nvPr>
            <p:ph type="title"/>
          </p:nvPr>
        </p:nvSpPr>
        <p:spPr/>
        <p:txBody>
          <a:bodyPr/>
          <a:lstStyle/>
          <a:p>
            <a:r>
              <a:rPr lang="en-US"/>
              <a:t>Facebook Eigene Posts - Potenzielle Reichweite - Export | NDR Elbphilharmonie Orchester - 6 of 11</a:t>
            </a:r>
          </a:p>
        </p:txBody>
      </p:sp>
      <p:graphicFrame>
        <p:nvGraphicFramePr>
          <p:cNvPr id="5" name="Table Placeholder 4">
            <a:extLst>
              <a:ext uri="{FF2B5EF4-FFF2-40B4-BE49-F238E27FC236}">
                <a16:creationId xmlns:a16="http://schemas.microsoft.com/office/drawing/2014/main" id="{9635F64D-DF95-4554-9FDF-4519849A23CD}"/>
              </a:ext>
            </a:extLst>
          </p:cNvPr>
          <p:cNvGraphicFramePr>
            <a:graphicFrameLocks noGrp="1"/>
          </p:cNvGraphicFramePr>
          <p:nvPr>
            <p:ph type="tbl" sz="quarter" idx="13"/>
            <p:extLst>
              <p:ext uri="{D42A27DB-BD31-4B8C-83A1-F6EECF244321}">
                <p14:modId xmlns:p14="http://schemas.microsoft.com/office/powerpoint/2010/main" val="609449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1419183"/>
                    </a:ext>
                  </a:extLst>
                </a:gridCol>
                <a:gridCol w="822960">
                  <a:extLst>
                    <a:ext uri="{9D8B030D-6E8A-4147-A177-3AD203B41FA5}">
                      <a16:colId xmlns:a16="http://schemas.microsoft.com/office/drawing/2014/main" val="3048981361"/>
                    </a:ext>
                  </a:extLst>
                </a:gridCol>
                <a:gridCol w="822960">
                  <a:extLst>
                    <a:ext uri="{9D8B030D-6E8A-4147-A177-3AD203B41FA5}">
                      <a16:colId xmlns:a16="http://schemas.microsoft.com/office/drawing/2014/main" val="2847711404"/>
                    </a:ext>
                  </a:extLst>
                </a:gridCol>
                <a:gridCol w="822960">
                  <a:extLst>
                    <a:ext uri="{9D8B030D-6E8A-4147-A177-3AD203B41FA5}">
                      <a16:colId xmlns:a16="http://schemas.microsoft.com/office/drawing/2014/main" val="2292184893"/>
                    </a:ext>
                  </a:extLst>
                </a:gridCol>
                <a:gridCol w="822960">
                  <a:extLst>
                    <a:ext uri="{9D8B030D-6E8A-4147-A177-3AD203B41FA5}">
                      <a16:colId xmlns:a16="http://schemas.microsoft.com/office/drawing/2014/main" val="4007268774"/>
                    </a:ext>
                  </a:extLst>
                </a:gridCol>
                <a:gridCol w="822960">
                  <a:extLst>
                    <a:ext uri="{9D8B030D-6E8A-4147-A177-3AD203B41FA5}">
                      <a16:colId xmlns:a16="http://schemas.microsoft.com/office/drawing/2014/main" val="1129699630"/>
                    </a:ext>
                  </a:extLst>
                </a:gridCol>
                <a:gridCol w="411480">
                  <a:extLst>
                    <a:ext uri="{9D8B030D-6E8A-4147-A177-3AD203B41FA5}">
                      <a16:colId xmlns:a16="http://schemas.microsoft.com/office/drawing/2014/main" val="2793731009"/>
                    </a:ext>
                  </a:extLst>
                </a:gridCol>
                <a:gridCol w="822960">
                  <a:extLst>
                    <a:ext uri="{9D8B030D-6E8A-4147-A177-3AD203B41FA5}">
                      <a16:colId xmlns:a16="http://schemas.microsoft.com/office/drawing/2014/main" val="1744207125"/>
                    </a:ext>
                  </a:extLst>
                </a:gridCol>
                <a:gridCol w="822960">
                  <a:extLst>
                    <a:ext uri="{9D8B030D-6E8A-4147-A177-3AD203B41FA5}">
                      <a16:colId xmlns:a16="http://schemas.microsoft.com/office/drawing/2014/main" val="2831629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59499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- 2018-03-19 11:21:15 </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auf drei weitere Konzerte mit Frank Peter Zimmermann diese Woche: https://www.ndr.de/orchester_chor/urbanski226.html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2825887"/>
                  </a:ext>
                </a:extLst>
              </a:tr>
            </a:tbl>
          </a:graphicData>
        </a:graphic>
      </p:graphicFrame>
      <p:sp>
        <p:nvSpPr>
          <p:cNvPr id="4" name="Text Placeholder 3">
            <a:extLst>
              <a:ext uri="{FF2B5EF4-FFF2-40B4-BE49-F238E27FC236}">
                <a16:creationId xmlns:a16="http://schemas.microsoft.com/office/drawing/2014/main" id="{012AE617-584C-4D60-900A-7B2BCFD37C5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5469334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0DAD5-4E3A-4588-8D0C-4917F556A349}"/>
              </a:ext>
            </a:extLst>
          </p:cNvPr>
          <p:cNvSpPr>
            <a:spLocks noGrp="1"/>
          </p:cNvSpPr>
          <p:nvPr>
            <p:ph type="title"/>
          </p:nvPr>
        </p:nvSpPr>
        <p:spPr/>
        <p:txBody>
          <a:bodyPr/>
          <a:lstStyle/>
          <a:p>
            <a:r>
              <a:rPr lang="en-US"/>
              <a:t>Facebook Eigene Posts - Potenzielle Reichweite - Export | NDR Elbphilharmonie Orchester - 7 of 11</a:t>
            </a:r>
          </a:p>
        </p:txBody>
      </p:sp>
      <p:graphicFrame>
        <p:nvGraphicFramePr>
          <p:cNvPr id="5" name="Table Placeholder 4">
            <a:extLst>
              <a:ext uri="{FF2B5EF4-FFF2-40B4-BE49-F238E27FC236}">
                <a16:creationId xmlns:a16="http://schemas.microsoft.com/office/drawing/2014/main" id="{6B663D12-DA79-49A1-A534-AB7C6A217BCE}"/>
              </a:ext>
            </a:extLst>
          </p:cNvPr>
          <p:cNvGraphicFramePr>
            <a:graphicFrameLocks noGrp="1"/>
          </p:cNvGraphicFramePr>
          <p:nvPr>
            <p:ph type="tbl" sz="quarter" idx="13"/>
            <p:extLst>
              <p:ext uri="{D42A27DB-BD31-4B8C-83A1-F6EECF244321}">
                <p14:modId xmlns:p14="http://schemas.microsoft.com/office/powerpoint/2010/main" val="121100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2002598"/>
                    </a:ext>
                  </a:extLst>
                </a:gridCol>
                <a:gridCol w="822960">
                  <a:extLst>
                    <a:ext uri="{9D8B030D-6E8A-4147-A177-3AD203B41FA5}">
                      <a16:colId xmlns:a16="http://schemas.microsoft.com/office/drawing/2014/main" val="2603612258"/>
                    </a:ext>
                  </a:extLst>
                </a:gridCol>
                <a:gridCol w="822960">
                  <a:extLst>
                    <a:ext uri="{9D8B030D-6E8A-4147-A177-3AD203B41FA5}">
                      <a16:colId xmlns:a16="http://schemas.microsoft.com/office/drawing/2014/main" val="3536906431"/>
                    </a:ext>
                  </a:extLst>
                </a:gridCol>
                <a:gridCol w="822960">
                  <a:extLst>
                    <a:ext uri="{9D8B030D-6E8A-4147-A177-3AD203B41FA5}">
                      <a16:colId xmlns:a16="http://schemas.microsoft.com/office/drawing/2014/main" val="3266003593"/>
                    </a:ext>
                  </a:extLst>
                </a:gridCol>
                <a:gridCol w="822960">
                  <a:extLst>
                    <a:ext uri="{9D8B030D-6E8A-4147-A177-3AD203B41FA5}">
                      <a16:colId xmlns:a16="http://schemas.microsoft.com/office/drawing/2014/main" val="1416618243"/>
                    </a:ext>
                  </a:extLst>
                </a:gridCol>
                <a:gridCol w="822960">
                  <a:extLst>
                    <a:ext uri="{9D8B030D-6E8A-4147-A177-3AD203B41FA5}">
                      <a16:colId xmlns:a16="http://schemas.microsoft.com/office/drawing/2014/main" val="3536551633"/>
                    </a:ext>
                  </a:extLst>
                </a:gridCol>
                <a:gridCol w="411480">
                  <a:extLst>
                    <a:ext uri="{9D8B030D-6E8A-4147-A177-3AD203B41FA5}">
                      <a16:colId xmlns:a16="http://schemas.microsoft.com/office/drawing/2014/main" val="278593447"/>
                    </a:ext>
                  </a:extLst>
                </a:gridCol>
                <a:gridCol w="822960">
                  <a:extLst>
                    <a:ext uri="{9D8B030D-6E8A-4147-A177-3AD203B41FA5}">
                      <a16:colId xmlns:a16="http://schemas.microsoft.com/office/drawing/2014/main" val="152430942"/>
                    </a:ext>
                  </a:extLst>
                </a:gridCol>
                <a:gridCol w="822960">
                  <a:extLst>
                    <a:ext uri="{9D8B030D-6E8A-4147-A177-3AD203B41FA5}">
                      <a16:colId xmlns:a16="http://schemas.microsoft.com/office/drawing/2014/main" val="1624777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679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- 2018-09-15 20:00:19 </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05361303"/>
                  </a:ext>
                </a:extLst>
              </a:tr>
            </a:tbl>
          </a:graphicData>
        </a:graphic>
      </p:graphicFrame>
      <p:sp>
        <p:nvSpPr>
          <p:cNvPr id="4" name="Text Placeholder 3">
            <a:extLst>
              <a:ext uri="{FF2B5EF4-FFF2-40B4-BE49-F238E27FC236}">
                <a16:creationId xmlns:a16="http://schemas.microsoft.com/office/drawing/2014/main" id="{7B9CC0A9-F1D1-4AF3-8836-592FF6AFAA1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5350312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5C642-0E75-46C8-BD27-91CA64DCB253}"/>
              </a:ext>
            </a:extLst>
          </p:cNvPr>
          <p:cNvSpPr>
            <a:spLocks noGrp="1"/>
          </p:cNvSpPr>
          <p:nvPr>
            <p:ph type="title"/>
          </p:nvPr>
        </p:nvSpPr>
        <p:spPr/>
        <p:txBody>
          <a:bodyPr/>
          <a:lstStyle/>
          <a:p>
            <a:r>
              <a:rPr lang="en-US"/>
              <a:t>Facebook Eigene Posts - Potenzielle Reichweite - Export | NDR Elbphilharmonie Orchester - 8 of 11</a:t>
            </a:r>
          </a:p>
        </p:txBody>
      </p:sp>
      <p:graphicFrame>
        <p:nvGraphicFramePr>
          <p:cNvPr id="5" name="Table Placeholder 4">
            <a:extLst>
              <a:ext uri="{FF2B5EF4-FFF2-40B4-BE49-F238E27FC236}">
                <a16:creationId xmlns:a16="http://schemas.microsoft.com/office/drawing/2014/main" id="{A5DA18F5-9C23-4DD3-8102-A515E913242A}"/>
              </a:ext>
            </a:extLst>
          </p:cNvPr>
          <p:cNvGraphicFramePr>
            <a:graphicFrameLocks noGrp="1"/>
          </p:cNvGraphicFramePr>
          <p:nvPr>
            <p:ph type="tbl" sz="quarter" idx="13"/>
            <p:extLst>
              <p:ext uri="{D42A27DB-BD31-4B8C-83A1-F6EECF244321}">
                <p14:modId xmlns:p14="http://schemas.microsoft.com/office/powerpoint/2010/main" val="3456183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4110657"/>
                    </a:ext>
                  </a:extLst>
                </a:gridCol>
                <a:gridCol w="822960">
                  <a:extLst>
                    <a:ext uri="{9D8B030D-6E8A-4147-A177-3AD203B41FA5}">
                      <a16:colId xmlns:a16="http://schemas.microsoft.com/office/drawing/2014/main" val="740719789"/>
                    </a:ext>
                  </a:extLst>
                </a:gridCol>
                <a:gridCol w="822960">
                  <a:extLst>
                    <a:ext uri="{9D8B030D-6E8A-4147-A177-3AD203B41FA5}">
                      <a16:colId xmlns:a16="http://schemas.microsoft.com/office/drawing/2014/main" val="1233490617"/>
                    </a:ext>
                  </a:extLst>
                </a:gridCol>
                <a:gridCol w="822960">
                  <a:extLst>
                    <a:ext uri="{9D8B030D-6E8A-4147-A177-3AD203B41FA5}">
                      <a16:colId xmlns:a16="http://schemas.microsoft.com/office/drawing/2014/main" val="2261123270"/>
                    </a:ext>
                  </a:extLst>
                </a:gridCol>
                <a:gridCol w="822960">
                  <a:extLst>
                    <a:ext uri="{9D8B030D-6E8A-4147-A177-3AD203B41FA5}">
                      <a16:colId xmlns:a16="http://schemas.microsoft.com/office/drawing/2014/main" val="795872073"/>
                    </a:ext>
                  </a:extLst>
                </a:gridCol>
                <a:gridCol w="822960">
                  <a:extLst>
                    <a:ext uri="{9D8B030D-6E8A-4147-A177-3AD203B41FA5}">
                      <a16:colId xmlns:a16="http://schemas.microsoft.com/office/drawing/2014/main" val="276683056"/>
                    </a:ext>
                  </a:extLst>
                </a:gridCol>
                <a:gridCol w="411480">
                  <a:extLst>
                    <a:ext uri="{9D8B030D-6E8A-4147-A177-3AD203B41FA5}">
                      <a16:colId xmlns:a16="http://schemas.microsoft.com/office/drawing/2014/main" val="1476259063"/>
                    </a:ext>
                  </a:extLst>
                </a:gridCol>
                <a:gridCol w="822960">
                  <a:extLst>
                    <a:ext uri="{9D8B030D-6E8A-4147-A177-3AD203B41FA5}">
                      <a16:colId xmlns:a16="http://schemas.microsoft.com/office/drawing/2014/main" val="1852514152"/>
                    </a:ext>
                  </a:extLst>
                </a:gridCol>
                <a:gridCol w="822960">
                  <a:extLst>
                    <a:ext uri="{9D8B030D-6E8A-4147-A177-3AD203B41FA5}">
                      <a16:colId xmlns:a16="http://schemas.microsoft.com/office/drawing/2014/main" val="3998934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00731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- 2018-04-11 08:58:00 </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88858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- 2018-01-25 14:28:21 </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5784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- 2018-07-17 18:16:00 </a:t>
                      </a:r>
                      <a:r>
                        <a:rPr kumimoji="0" lang="de-DE" sz="1000" b="0" i="0" u="none" strike="noStrike" kern="1200" cap="none" spc="0" normalizeH="0" baseline="0" noProof="0">
                          <a:ln>
                            <a:noFill/>
                          </a:ln>
                          <a:solidFill>
                            <a:prstClr val="black"/>
                          </a:solidFill>
                          <a:effectLst/>
                          <a:uLnTx/>
                          <a:uFillTx/>
                          <a:latin typeface="+mn-lt"/>
                          <a:ea typeface="+mn-ea"/>
                          <a:cs typeface="+mn-cs"/>
                        </a:rPr>
                        <a:t> 
 Ohren auf beim Stadtpark-Spaziergang. Eine kleine Erinnerung an Freiluftklänge in unserer #Sommerpause.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8833370"/>
                  </a:ext>
                </a:extLst>
              </a:tr>
            </a:tbl>
          </a:graphicData>
        </a:graphic>
      </p:graphicFrame>
      <p:sp>
        <p:nvSpPr>
          <p:cNvPr id="4" name="Text Placeholder 3">
            <a:extLst>
              <a:ext uri="{FF2B5EF4-FFF2-40B4-BE49-F238E27FC236}">
                <a16:creationId xmlns:a16="http://schemas.microsoft.com/office/drawing/2014/main" id="{F2107C24-D772-4CA1-A994-AA2C1FA0580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1453664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B8F57-EC8D-410D-8846-FE7EA557EE1D}"/>
              </a:ext>
            </a:extLst>
          </p:cNvPr>
          <p:cNvSpPr>
            <a:spLocks noGrp="1"/>
          </p:cNvSpPr>
          <p:nvPr>
            <p:ph type="title"/>
          </p:nvPr>
        </p:nvSpPr>
        <p:spPr/>
        <p:txBody>
          <a:bodyPr/>
          <a:lstStyle/>
          <a:p>
            <a:r>
              <a:rPr lang="en-US"/>
              <a:t>Facebook Eigene Posts - Potenzielle Reichweite - Export | NDR Elbphilharmonie Orchester - 9 of 11</a:t>
            </a:r>
          </a:p>
        </p:txBody>
      </p:sp>
      <p:graphicFrame>
        <p:nvGraphicFramePr>
          <p:cNvPr id="5" name="Table Placeholder 4">
            <a:extLst>
              <a:ext uri="{FF2B5EF4-FFF2-40B4-BE49-F238E27FC236}">
                <a16:creationId xmlns:a16="http://schemas.microsoft.com/office/drawing/2014/main" id="{C1BCBE6B-42A9-4C58-906C-DF678EED2158}"/>
              </a:ext>
            </a:extLst>
          </p:cNvPr>
          <p:cNvGraphicFramePr>
            <a:graphicFrameLocks noGrp="1"/>
          </p:cNvGraphicFramePr>
          <p:nvPr>
            <p:ph type="tbl" sz="quarter" idx="13"/>
            <p:extLst>
              <p:ext uri="{D42A27DB-BD31-4B8C-83A1-F6EECF244321}">
                <p14:modId xmlns:p14="http://schemas.microsoft.com/office/powerpoint/2010/main" val="1387327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6004209"/>
                    </a:ext>
                  </a:extLst>
                </a:gridCol>
                <a:gridCol w="822960">
                  <a:extLst>
                    <a:ext uri="{9D8B030D-6E8A-4147-A177-3AD203B41FA5}">
                      <a16:colId xmlns:a16="http://schemas.microsoft.com/office/drawing/2014/main" val="3501224302"/>
                    </a:ext>
                  </a:extLst>
                </a:gridCol>
                <a:gridCol w="822960">
                  <a:extLst>
                    <a:ext uri="{9D8B030D-6E8A-4147-A177-3AD203B41FA5}">
                      <a16:colId xmlns:a16="http://schemas.microsoft.com/office/drawing/2014/main" val="1379345205"/>
                    </a:ext>
                  </a:extLst>
                </a:gridCol>
                <a:gridCol w="822960">
                  <a:extLst>
                    <a:ext uri="{9D8B030D-6E8A-4147-A177-3AD203B41FA5}">
                      <a16:colId xmlns:a16="http://schemas.microsoft.com/office/drawing/2014/main" val="232498883"/>
                    </a:ext>
                  </a:extLst>
                </a:gridCol>
                <a:gridCol w="822960">
                  <a:extLst>
                    <a:ext uri="{9D8B030D-6E8A-4147-A177-3AD203B41FA5}">
                      <a16:colId xmlns:a16="http://schemas.microsoft.com/office/drawing/2014/main" val="1513729516"/>
                    </a:ext>
                  </a:extLst>
                </a:gridCol>
                <a:gridCol w="822960">
                  <a:extLst>
                    <a:ext uri="{9D8B030D-6E8A-4147-A177-3AD203B41FA5}">
                      <a16:colId xmlns:a16="http://schemas.microsoft.com/office/drawing/2014/main" val="4248301243"/>
                    </a:ext>
                  </a:extLst>
                </a:gridCol>
                <a:gridCol w="411480">
                  <a:extLst>
                    <a:ext uri="{9D8B030D-6E8A-4147-A177-3AD203B41FA5}">
                      <a16:colId xmlns:a16="http://schemas.microsoft.com/office/drawing/2014/main" val="3579624790"/>
                    </a:ext>
                  </a:extLst>
                </a:gridCol>
                <a:gridCol w="822960">
                  <a:extLst>
                    <a:ext uri="{9D8B030D-6E8A-4147-A177-3AD203B41FA5}">
                      <a16:colId xmlns:a16="http://schemas.microsoft.com/office/drawing/2014/main" val="2336754123"/>
                    </a:ext>
                  </a:extLst>
                </a:gridCol>
                <a:gridCol w="822960">
                  <a:extLst>
                    <a:ext uri="{9D8B030D-6E8A-4147-A177-3AD203B41FA5}">
                      <a16:colId xmlns:a16="http://schemas.microsoft.com/office/drawing/2014/main" val="284131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49768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- 2018-08-10 17:07:00 </a:t>
                      </a:r>
                      <a:r>
                        <a:rPr kumimoji="0" lang="de-DE"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3228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- 2018-01-15 11:50:15 </a:t>
                      </a:r>
                      <a:r>
                        <a:rPr kumimoji="0" lang="en-US" sz="1000" b="0" i="0" u="none" strike="noStrike" kern="1200" cap="none" spc="0" normalizeH="0" baseline="0" noProof="0">
                          <a:ln>
                            <a:noFill/>
                          </a:ln>
                          <a:solidFill>
                            <a:prstClr val="black"/>
                          </a:solidFill>
                          <a:effectLst/>
                          <a:uLnTx/>
                          <a:uFillTx/>
                          <a:latin typeface="+mn-lt"/>
                          <a:ea typeface="+mn-ea"/>
                          <a:cs typeface="+mn-cs"/>
                        </a:rPr>
                        <a:t> 
 Tickets for a new round of our "Concerts for Hamburg" series are available from today on! :) This means one hour of music for only 8 to 24 euro, so everyone can afford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4968150"/>
                  </a:ext>
                </a:extLst>
              </a:tr>
            </a:tbl>
          </a:graphicData>
        </a:graphic>
      </p:graphicFrame>
      <p:sp>
        <p:nvSpPr>
          <p:cNvPr id="4" name="Text Placeholder 3">
            <a:extLst>
              <a:ext uri="{FF2B5EF4-FFF2-40B4-BE49-F238E27FC236}">
                <a16:creationId xmlns:a16="http://schemas.microsoft.com/office/drawing/2014/main" id="{5CBF32EE-5057-40B4-85AC-783DEA08356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0151479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3E77D-2227-4930-A84F-4E701E42E313}"/>
              </a:ext>
            </a:extLst>
          </p:cNvPr>
          <p:cNvSpPr>
            <a:spLocks noGrp="1"/>
          </p:cNvSpPr>
          <p:nvPr>
            <p:ph type="title"/>
          </p:nvPr>
        </p:nvSpPr>
        <p:spPr/>
        <p:txBody>
          <a:bodyPr/>
          <a:lstStyle/>
          <a:p>
            <a:r>
              <a:rPr lang="en-US"/>
              <a:t>Facebook Eigene Posts - Potenzielle Reichweite - Export | NDR Elbphilharmonie Orchester - 10 of 11</a:t>
            </a:r>
          </a:p>
        </p:txBody>
      </p:sp>
      <p:graphicFrame>
        <p:nvGraphicFramePr>
          <p:cNvPr id="5" name="Table Placeholder 4">
            <a:extLst>
              <a:ext uri="{FF2B5EF4-FFF2-40B4-BE49-F238E27FC236}">
                <a16:creationId xmlns:a16="http://schemas.microsoft.com/office/drawing/2014/main" id="{F7267C02-06D1-402D-BD33-54CA50AF3F73}"/>
              </a:ext>
            </a:extLst>
          </p:cNvPr>
          <p:cNvGraphicFramePr>
            <a:graphicFrameLocks noGrp="1"/>
          </p:cNvGraphicFramePr>
          <p:nvPr>
            <p:ph type="tbl" sz="quarter" idx="13"/>
            <p:extLst>
              <p:ext uri="{D42A27DB-BD31-4B8C-83A1-F6EECF244321}">
                <p14:modId xmlns:p14="http://schemas.microsoft.com/office/powerpoint/2010/main" val="4215465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9990365"/>
                    </a:ext>
                  </a:extLst>
                </a:gridCol>
                <a:gridCol w="822960">
                  <a:extLst>
                    <a:ext uri="{9D8B030D-6E8A-4147-A177-3AD203B41FA5}">
                      <a16:colId xmlns:a16="http://schemas.microsoft.com/office/drawing/2014/main" val="1050605658"/>
                    </a:ext>
                  </a:extLst>
                </a:gridCol>
                <a:gridCol w="822960">
                  <a:extLst>
                    <a:ext uri="{9D8B030D-6E8A-4147-A177-3AD203B41FA5}">
                      <a16:colId xmlns:a16="http://schemas.microsoft.com/office/drawing/2014/main" val="3610132809"/>
                    </a:ext>
                  </a:extLst>
                </a:gridCol>
                <a:gridCol w="822960">
                  <a:extLst>
                    <a:ext uri="{9D8B030D-6E8A-4147-A177-3AD203B41FA5}">
                      <a16:colId xmlns:a16="http://schemas.microsoft.com/office/drawing/2014/main" val="1592609538"/>
                    </a:ext>
                  </a:extLst>
                </a:gridCol>
                <a:gridCol w="822960">
                  <a:extLst>
                    <a:ext uri="{9D8B030D-6E8A-4147-A177-3AD203B41FA5}">
                      <a16:colId xmlns:a16="http://schemas.microsoft.com/office/drawing/2014/main" val="448895286"/>
                    </a:ext>
                  </a:extLst>
                </a:gridCol>
                <a:gridCol w="822960">
                  <a:extLst>
                    <a:ext uri="{9D8B030D-6E8A-4147-A177-3AD203B41FA5}">
                      <a16:colId xmlns:a16="http://schemas.microsoft.com/office/drawing/2014/main" val="763731304"/>
                    </a:ext>
                  </a:extLst>
                </a:gridCol>
                <a:gridCol w="411480">
                  <a:extLst>
                    <a:ext uri="{9D8B030D-6E8A-4147-A177-3AD203B41FA5}">
                      <a16:colId xmlns:a16="http://schemas.microsoft.com/office/drawing/2014/main" val="295420961"/>
                    </a:ext>
                  </a:extLst>
                </a:gridCol>
                <a:gridCol w="822960">
                  <a:extLst>
                    <a:ext uri="{9D8B030D-6E8A-4147-A177-3AD203B41FA5}">
                      <a16:colId xmlns:a16="http://schemas.microsoft.com/office/drawing/2014/main" val="1722476338"/>
                    </a:ext>
                  </a:extLst>
                </a:gridCol>
                <a:gridCol w="822960">
                  <a:extLst>
                    <a:ext uri="{9D8B030D-6E8A-4147-A177-3AD203B41FA5}">
                      <a16:colId xmlns:a16="http://schemas.microsoft.com/office/drawing/2014/main" val="2718523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2720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- 2018-10-17 10:55:00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0710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- 2018-10-25 10:04:21 </a:t>
                      </a:r>
                      <a:r>
                        <a:rPr kumimoji="0" lang="de-DE"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99945601"/>
                  </a:ext>
                </a:extLst>
              </a:tr>
            </a:tbl>
          </a:graphicData>
        </a:graphic>
      </p:graphicFrame>
      <p:sp>
        <p:nvSpPr>
          <p:cNvPr id="4" name="Text Placeholder 3">
            <a:extLst>
              <a:ext uri="{FF2B5EF4-FFF2-40B4-BE49-F238E27FC236}">
                <a16:creationId xmlns:a16="http://schemas.microsoft.com/office/drawing/2014/main" id="{AAC71C0D-BCAF-44B6-B8F7-3C90A9535F1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4634604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6602C-1D8E-4DC5-9870-76B96796F4ED}"/>
              </a:ext>
            </a:extLst>
          </p:cNvPr>
          <p:cNvSpPr>
            <a:spLocks noGrp="1"/>
          </p:cNvSpPr>
          <p:nvPr>
            <p:ph type="title"/>
          </p:nvPr>
        </p:nvSpPr>
        <p:spPr/>
        <p:txBody>
          <a:bodyPr/>
          <a:lstStyle/>
          <a:p>
            <a:r>
              <a:rPr lang="en-US"/>
              <a:t>Facebook Eigene Posts - Potenzielle Reichweite - Export | NDR Elbphilharmonie Orchester - 11 of 11</a:t>
            </a:r>
          </a:p>
        </p:txBody>
      </p:sp>
      <p:graphicFrame>
        <p:nvGraphicFramePr>
          <p:cNvPr id="5" name="Table Placeholder 4">
            <a:extLst>
              <a:ext uri="{FF2B5EF4-FFF2-40B4-BE49-F238E27FC236}">
                <a16:creationId xmlns:a16="http://schemas.microsoft.com/office/drawing/2014/main" id="{46BAB98F-9CB8-45AE-B532-63FB1310EAD6}"/>
              </a:ext>
            </a:extLst>
          </p:cNvPr>
          <p:cNvGraphicFramePr>
            <a:graphicFrameLocks noGrp="1"/>
          </p:cNvGraphicFramePr>
          <p:nvPr>
            <p:ph type="tbl" sz="quarter" idx="13"/>
            <p:extLst>
              <p:ext uri="{D42A27DB-BD31-4B8C-83A1-F6EECF244321}">
                <p14:modId xmlns:p14="http://schemas.microsoft.com/office/powerpoint/2010/main" val="2576713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1095317"/>
                    </a:ext>
                  </a:extLst>
                </a:gridCol>
                <a:gridCol w="822960">
                  <a:extLst>
                    <a:ext uri="{9D8B030D-6E8A-4147-A177-3AD203B41FA5}">
                      <a16:colId xmlns:a16="http://schemas.microsoft.com/office/drawing/2014/main" val="2961566839"/>
                    </a:ext>
                  </a:extLst>
                </a:gridCol>
                <a:gridCol w="822960">
                  <a:extLst>
                    <a:ext uri="{9D8B030D-6E8A-4147-A177-3AD203B41FA5}">
                      <a16:colId xmlns:a16="http://schemas.microsoft.com/office/drawing/2014/main" val="2623944614"/>
                    </a:ext>
                  </a:extLst>
                </a:gridCol>
                <a:gridCol w="822960">
                  <a:extLst>
                    <a:ext uri="{9D8B030D-6E8A-4147-A177-3AD203B41FA5}">
                      <a16:colId xmlns:a16="http://schemas.microsoft.com/office/drawing/2014/main" val="3295767406"/>
                    </a:ext>
                  </a:extLst>
                </a:gridCol>
                <a:gridCol w="822960">
                  <a:extLst>
                    <a:ext uri="{9D8B030D-6E8A-4147-A177-3AD203B41FA5}">
                      <a16:colId xmlns:a16="http://schemas.microsoft.com/office/drawing/2014/main" val="4192335292"/>
                    </a:ext>
                  </a:extLst>
                </a:gridCol>
                <a:gridCol w="822960">
                  <a:extLst>
                    <a:ext uri="{9D8B030D-6E8A-4147-A177-3AD203B41FA5}">
                      <a16:colId xmlns:a16="http://schemas.microsoft.com/office/drawing/2014/main" val="2435544742"/>
                    </a:ext>
                  </a:extLst>
                </a:gridCol>
                <a:gridCol w="411480">
                  <a:extLst>
                    <a:ext uri="{9D8B030D-6E8A-4147-A177-3AD203B41FA5}">
                      <a16:colId xmlns:a16="http://schemas.microsoft.com/office/drawing/2014/main" val="2177475115"/>
                    </a:ext>
                  </a:extLst>
                </a:gridCol>
                <a:gridCol w="822960">
                  <a:extLst>
                    <a:ext uri="{9D8B030D-6E8A-4147-A177-3AD203B41FA5}">
                      <a16:colId xmlns:a16="http://schemas.microsoft.com/office/drawing/2014/main" val="3829058804"/>
                    </a:ext>
                  </a:extLst>
                </a:gridCol>
                <a:gridCol w="822960">
                  <a:extLst>
                    <a:ext uri="{9D8B030D-6E8A-4147-A177-3AD203B41FA5}">
                      <a16:colId xmlns:a16="http://schemas.microsoft.com/office/drawing/2014/main" val="1449240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9879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- 2018-09-21 07:13:00 </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1556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- 2018-07-04 07:42:00 </a:t>
                      </a:r>
                      <a:r>
                        <a:rPr kumimoji="0" lang="de-DE" sz="1000" b="0" i="0" u="none" strike="noStrike" kern="1200" cap="none" spc="0" normalizeH="0" baseline="0" noProof="0">
                          <a:ln>
                            <a:noFill/>
                          </a:ln>
                          <a:solidFill>
                            <a:prstClr val="black"/>
                          </a:solidFill>
                          <a:effectLst/>
                          <a:uLnTx/>
                          <a:uFillTx/>
                          <a:latin typeface="+mn-lt"/>
                          <a:ea typeface="+mn-ea"/>
                          <a:cs typeface="+mn-cs"/>
                        </a:rPr>
                        <a:t> 
 "Wie ein spätes Kind": In Folge #10 unserer Porträt-Reihe erzählt Alla Rutter, warum sie die Bratsche so liebt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66244040"/>
                  </a:ext>
                </a:extLst>
              </a:tr>
            </a:tbl>
          </a:graphicData>
        </a:graphic>
      </p:graphicFrame>
      <p:sp>
        <p:nvSpPr>
          <p:cNvPr id="4" name="Text Placeholder 3">
            <a:extLst>
              <a:ext uri="{FF2B5EF4-FFF2-40B4-BE49-F238E27FC236}">
                <a16:creationId xmlns:a16="http://schemas.microsoft.com/office/drawing/2014/main" id="{55805EC0-C99D-44BF-8523-9C9F0E78E87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5671806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5B3B5-F03C-45CB-82EA-BE14A7D28A62}"/>
              </a:ext>
            </a:extLst>
          </p:cNvPr>
          <p:cNvSpPr>
            <a:spLocks noGrp="1"/>
          </p:cNvSpPr>
          <p:nvPr>
            <p:ph type="title"/>
          </p:nvPr>
        </p:nvSpPr>
        <p:spPr/>
        <p:txBody>
          <a:bodyPr/>
          <a:lstStyle/>
          <a:p>
            <a:r>
              <a:rPr lang="en-US"/>
              <a:t>Facebook Eigene Post - Summe Interaktionen - Export | NDR Elbphilharmonie Orchester - 1 of 10</a:t>
            </a:r>
          </a:p>
        </p:txBody>
      </p:sp>
      <p:graphicFrame>
        <p:nvGraphicFramePr>
          <p:cNvPr id="5" name="Table Placeholder 4">
            <a:extLst>
              <a:ext uri="{FF2B5EF4-FFF2-40B4-BE49-F238E27FC236}">
                <a16:creationId xmlns:a16="http://schemas.microsoft.com/office/drawing/2014/main" id="{129BCDA0-954A-4835-9308-DB1E7CB20400}"/>
              </a:ext>
            </a:extLst>
          </p:cNvPr>
          <p:cNvGraphicFramePr>
            <a:graphicFrameLocks noGrp="1"/>
          </p:cNvGraphicFramePr>
          <p:nvPr>
            <p:ph type="tbl" sz="quarter" idx="13"/>
            <p:extLst>
              <p:ext uri="{D42A27DB-BD31-4B8C-83A1-F6EECF244321}">
                <p14:modId xmlns:p14="http://schemas.microsoft.com/office/powerpoint/2010/main" val="2953413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70369969"/>
                    </a:ext>
                  </a:extLst>
                </a:gridCol>
                <a:gridCol w="822960">
                  <a:extLst>
                    <a:ext uri="{9D8B030D-6E8A-4147-A177-3AD203B41FA5}">
                      <a16:colId xmlns:a16="http://schemas.microsoft.com/office/drawing/2014/main" val="2258309075"/>
                    </a:ext>
                  </a:extLst>
                </a:gridCol>
                <a:gridCol w="822960">
                  <a:extLst>
                    <a:ext uri="{9D8B030D-6E8A-4147-A177-3AD203B41FA5}">
                      <a16:colId xmlns:a16="http://schemas.microsoft.com/office/drawing/2014/main" val="2018415812"/>
                    </a:ext>
                  </a:extLst>
                </a:gridCol>
                <a:gridCol w="822960">
                  <a:extLst>
                    <a:ext uri="{9D8B030D-6E8A-4147-A177-3AD203B41FA5}">
                      <a16:colId xmlns:a16="http://schemas.microsoft.com/office/drawing/2014/main" val="2302901726"/>
                    </a:ext>
                  </a:extLst>
                </a:gridCol>
                <a:gridCol w="822960">
                  <a:extLst>
                    <a:ext uri="{9D8B030D-6E8A-4147-A177-3AD203B41FA5}">
                      <a16:colId xmlns:a16="http://schemas.microsoft.com/office/drawing/2014/main" val="3360389433"/>
                    </a:ext>
                  </a:extLst>
                </a:gridCol>
                <a:gridCol w="822960">
                  <a:extLst>
                    <a:ext uri="{9D8B030D-6E8A-4147-A177-3AD203B41FA5}">
                      <a16:colId xmlns:a16="http://schemas.microsoft.com/office/drawing/2014/main" val="1680543806"/>
                    </a:ext>
                  </a:extLst>
                </a:gridCol>
                <a:gridCol w="822960">
                  <a:extLst>
                    <a:ext uri="{9D8B030D-6E8A-4147-A177-3AD203B41FA5}">
                      <a16:colId xmlns:a16="http://schemas.microsoft.com/office/drawing/2014/main" val="3561039368"/>
                    </a:ext>
                  </a:extLst>
                </a:gridCol>
                <a:gridCol w="822960">
                  <a:extLst>
                    <a:ext uri="{9D8B030D-6E8A-4147-A177-3AD203B41FA5}">
                      <a16:colId xmlns:a16="http://schemas.microsoft.com/office/drawing/2014/main" val="2698475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2685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3526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- 2018-05-10 20:00:09 </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9582841"/>
                  </a:ext>
                </a:extLst>
              </a:tr>
            </a:tbl>
          </a:graphicData>
        </a:graphic>
      </p:graphicFrame>
      <p:sp>
        <p:nvSpPr>
          <p:cNvPr id="4" name="Text Placeholder 3">
            <a:extLst>
              <a:ext uri="{FF2B5EF4-FFF2-40B4-BE49-F238E27FC236}">
                <a16:creationId xmlns:a16="http://schemas.microsoft.com/office/drawing/2014/main" id="{E2423ABF-A00D-4F2E-8A7A-41A311A6B38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8420472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2823-526A-4787-8DB3-F790BFD03EEC}"/>
              </a:ext>
            </a:extLst>
          </p:cNvPr>
          <p:cNvSpPr>
            <a:spLocks noGrp="1"/>
          </p:cNvSpPr>
          <p:nvPr>
            <p:ph type="title"/>
          </p:nvPr>
        </p:nvSpPr>
        <p:spPr/>
        <p:txBody>
          <a:bodyPr/>
          <a:lstStyle/>
          <a:p>
            <a:r>
              <a:rPr lang="en-US"/>
              <a:t>Facebook Eigene Post - Summe Interaktionen - Export | NDR Elbphilharmonie Orchester - 2 of 10</a:t>
            </a:r>
          </a:p>
        </p:txBody>
      </p:sp>
      <p:graphicFrame>
        <p:nvGraphicFramePr>
          <p:cNvPr id="5" name="Table Placeholder 4">
            <a:extLst>
              <a:ext uri="{FF2B5EF4-FFF2-40B4-BE49-F238E27FC236}">
                <a16:creationId xmlns:a16="http://schemas.microsoft.com/office/drawing/2014/main" id="{028984B6-5A42-47EB-8482-84A9729383F1}"/>
              </a:ext>
            </a:extLst>
          </p:cNvPr>
          <p:cNvGraphicFramePr>
            <a:graphicFrameLocks noGrp="1"/>
          </p:cNvGraphicFramePr>
          <p:nvPr>
            <p:ph type="tbl" sz="quarter" idx="13"/>
            <p:extLst>
              <p:ext uri="{D42A27DB-BD31-4B8C-83A1-F6EECF244321}">
                <p14:modId xmlns:p14="http://schemas.microsoft.com/office/powerpoint/2010/main" val="885507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1216586"/>
                    </a:ext>
                  </a:extLst>
                </a:gridCol>
                <a:gridCol w="822960">
                  <a:extLst>
                    <a:ext uri="{9D8B030D-6E8A-4147-A177-3AD203B41FA5}">
                      <a16:colId xmlns:a16="http://schemas.microsoft.com/office/drawing/2014/main" val="3534922284"/>
                    </a:ext>
                  </a:extLst>
                </a:gridCol>
                <a:gridCol w="822960">
                  <a:extLst>
                    <a:ext uri="{9D8B030D-6E8A-4147-A177-3AD203B41FA5}">
                      <a16:colId xmlns:a16="http://schemas.microsoft.com/office/drawing/2014/main" val="1906165769"/>
                    </a:ext>
                  </a:extLst>
                </a:gridCol>
                <a:gridCol w="822960">
                  <a:extLst>
                    <a:ext uri="{9D8B030D-6E8A-4147-A177-3AD203B41FA5}">
                      <a16:colId xmlns:a16="http://schemas.microsoft.com/office/drawing/2014/main" val="1824742850"/>
                    </a:ext>
                  </a:extLst>
                </a:gridCol>
                <a:gridCol w="822960">
                  <a:extLst>
                    <a:ext uri="{9D8B030D-6E8A-4147-A177-3AD203B41FA5}">
                      <a16:colId xmlns:a16="http://schemas.microsoft.com/office/drawing/2014/main" val="2294334659"/>
                    </a:ext>
                  </a:extLst>
                </a:gridCol>
                <a:gridCol w="822960">
                  <a:extLst>
                    <a:ext uri="{9D8B030D-6E8A-4147-A177-3AD203B41FA5}">
                      <a16:colId xmlns:a16="http://schemas.microsoft.com/office/drawing/2014/main" val="606573446"/>
                    </a:ext>
                  </a:extLst>
                </a:gridCol>
                <a:gridCol w="822960">
                  <a:extLst>
                    <a:ext uri="{9D8B030D-6E8A-4147-A177-3AD203B41FA5}">
                      <a16:colId xmlns:a16="http://schemas.microsoft.com/office/drawing/2014/main" val="3820404365"/>
                    </a:ext>
                  </a:extLst>
                </a:gridCol>
                <a:gridCol w="822960">
                  <a:extLst>
                    <a:ext uri="{9D8B030D-6E8A-4147-A177-3AD203B41FA5}">
                      <a16:colId xmlns:a16="http://schemas.microsoft.com/office/drawing/2014/main" val="625518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38612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- 2018-04-06 20:00:09 </a:t>
                      </a:r>
                      <a:r>
                        <a:rPr kumimoji="0" lang="en-US" sz="1000" b="0" i="0" u="none" strike="noStrike" kern="1200" cap="none" spc="0" normalizeH="0" baseline="0" noProof="0">
                          <a:ln>
                            <a:noFill/>
                          </a:ln>
                          <a:solidFill>
                            <a:prstClr val="black"/>
                          </a:solidFill>
                          <a:effectLst/>
                          <a:uLnTx/>
                          <a:uFillTx/>
                          <a:latin typeface="+mn-lt"/>
                          <a:ea typeface="+mn-ea"/>
                          <a:cs typeface="+mn-cs"/>
                        </a:rPr>
                        <a:t> 
 Mahlers Dritte mit Alan Gilbert: Hier seht ihr unser Konzert aus der Elbphilharmonie Hamburg noch einmal!
Mit Gerhild Romberger
den Damen des NDR Chor und des Chor des Bayerischen Rundfunks
Knabenchor Hannover (official)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11.04.2018 19:47:41</a:t>
                      </a:r>
                    </a:p>
                  </a:txBody>
                  <a:tcPr/>
                </a:tc>
                <a:extLst>
                  <a:ext uri="{0D108BD9-81ED-4DB2-BD59-A6C34878D82A}">
                    <a16:rowId xmlns:a16="http://schemas.microsoft.com/office/drawing/2014/main" val="942653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2283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- 2018-09-01 19:00:10 </a:t>
                      </a:r>
                      <a:r>
                        <a:rPr kumimoji="0" lang="de-DE"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9513461"/>
                  </a:ext>
                </a:extLst>
              </a:tr>
            </a:tbl>
          </a:graphicData>
        </a:graphic>
      </p:graphicFrame>
      <p:sp>
        <p:nvSpPr>
          <p:cNvPr id="4" name="Text Placeholder 3">
            <a:extLst>
              <a:ext uri="{FF2B5EF4-FFF2-40B4-BE49-F238E27FC236}">
                <a16:creationId xmlns:a16="http://schemas.microsoft.com/office/drawing/2014/main" id="{D0848EF4-E59E-4528-9865-E87D7D59EBB5}"/>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5459862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2990F-AD12-4152-81EE-0DA867ECB9AA}"/>
              </a:ext>
            </a:extLst>
          </p:cNvPr>
          <p:cNvSpPr>
            <a:spLocks noGrp="1"/>
          </p:cNvSpPr>
          <p:nvPr>
            <p:ph type="title"/>
          </p:nvPr>
        </p:nvSpPr>
        <p:spPr/>
        <p:txBody>
          <a:bodyPr/>
          <a:lstStyle/>
          <a:p>
            <a:r>
              <a:rPr lang="en-US"/>
              <a:t>Facebook Eigene Post - Summe Interaktionen - Export | NDR Elbphilharmonie Orchester - 3 of 10</a:t>
            </a:r>
          </a:p>
        </p:txBody>
      </p:sp>
      <p:graphicFrame>
        <p:nvGraphicFramePr>
          <p:cNvPr id="5" name="Table Placeholder 4">
            <a:extLst>
              <a:ext uri="{FF2B5EF4-FFF2-40B4-BE49-F238E27FC236}">
                <a16:creationId xmlns:a16="http://schemas.microsoft.com/office/drawing/2014/main" id="{A55555BC-A0C9-411F-9B91-5E7F04B8D967}"/>
              </a:ext>
            </a:extLst>
          </p:cNvPr>
          <p:cNvGraphicFramePr>
            <a:graphicFrameLocks noGrp="1"/>
          </p:cNvGraphicFramePr>
          <p:nvPr>
            <p:ph type="tbl" sz="quarter" idx="13"/>
            <p:extLst>
              <p:ext uri="{D42A27DB-BD31-4B8C-83A1-F6EECF244321}">
                <p14:modId xmlns:p14="http://schemas.microsoft.com/office/powerpoint/2010/main" val="2265832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02256933"/>
                    </a:ext>
                  </a:extLst>
                </a:gridCol>
                <a:gridCol w="822960">
                  <a:extLst>
                    <a:ext uri="{9D8B030D-6E8A-4147-A177-3AD203B41FA5}">
                      <a16:colId xmlns:a16="http://schemas.microsoft.com/office/drawing/2014/main" val="4144672440"/>
                    </a:ext>
                  </a:extLst>
                </a:gridCol>
                <a:gridCol w="822960">
                  <a:extLst>
                    <a:ext uri="{9D8B030D-6E8A-4147-A177-3AD203B41FA5}">
                      <a16:colId xmlns:a16="http://schemas.microsoft.com/office/drawing/2014/main" val="895342946"/>
                    </a:ext>
                  </a:extLst>
                </a:gridCol>
                <a:gridCol w="822960">
                  <a:extLst>
                    <a:ext uri="{9D8B030D-6E8A-4147-A177-3AD203B41FA5}">
                      <a16:colId xmlns:a16="http://schemas.microsoft.com/office/drawing/2014/main" val="4277565429"/>
                    </a:ext>
                  </a:extLst>
                </a:gridCol>
                <a:gridCol w="822960">
                  <a:extLst>
                    <a:ext uri="{9D8B030D-6E8A-4147-A177-3AD203B41FA5}">
                      <a16:colId xmlns:a16="http://schemas.microsoft.com/office/drawing/2014/main" val="3341322145"/>
                    </a:ext>
                  </a:extLst>
                </a:gridCol>
                <a:gridCol w="822960">
                  <a:extLst>
                    <a:ext uri="{9D8B030D-6E8A-4147-A177-3AD203B41FA5}">
                      <a16:colId xmlns:a16="http://schemas.microsoft.com/office/drawing/2014/main" val="2948979007"/>
                    </a:ext>
                  </a:extLst>
                </a:gridCol>
                <a:gridCol w="822960">
                  <a:extLst>
                    <a:ext uri="{9D8B030D-6E8A-4147-A177-3AD203B41FA5}">
                      <a16:colId xmlns:a16="http://schemas.microsoft.com/office/drawing/2014/main" val="2972708970"/>
                    </a:ext>
                  </a:extLst>
                </a:gridCol>
                <a:gridCol w="822960">
                  <a:extLst>
                    <a:ext uri="{9D8B030D-6E8A-4147-A177-3AD203B41FA5}">
                      <a16:colId xmlns:a16="http://schemas.microsoft.com/office/drawing/2014/main" val="2377191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9954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- 2018-10-11 20:00:11 </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93149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- 2018-12-13 21:16:24 </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585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- 2018-01-01 00:26:50 </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84951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- 2018-05-07 08:05:29 </a:t>
                      </a:r>
                      <a:r>
                        <a:rPr kumimoji="0" lang="de-DE"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8735025"/>
                  </a:ext>
                </a:extLst>
              </a:tr>
            </a:tbl>
          </a:graphicData>
        </a:graphic>
      </p:graphicFrame>
      <p:sp>
        <p:nvSpPr>
          <p:cNvPr id="4" name="Text Placeholder 3">
            <a:extLst>
              <a:ext uri="{FF2B5EF4-FFF2-40B4-BE49-F238E27FC236}">
                <a16:creationId xmlns:a16="http://schemas.microsoft.com/office/drawing/2014/main" id="{F1DE8110-1E04-4180-B3BA-BF42FB603F0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6819448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8B091-078F-409A-BC1A-AE8DB99EDBEB}"/>
              </a:ext>
            </a:extLst>
          </p:cNvPr>
          <p:cNvSpPr>
            <a:spLocks noGrp="1"/>
          </p:cNvSpPr>
          <p:nvPr>
            <p:ph type="title"/>
          </p:nvPr>
        </p:nvSpPr>
        <p:spPr/>
        <p:txBody>
          <a:bodyPr/>
          <a:lstStyle/>
          <a:p>
            <a:r>
              <a:rPr lang="en-US"/>
              <a:t>Facebook Eigene Post - Summe Interaktionen - Export | NDR Elbphilharmonie Orchester - 4 of 10</a:t>
            </a:r>
          </a:p>
        </p:txBody>
      </p:sp>
      <p:graphicFrame>
        <p:nvGraphicFramePr>
          <p:cNvPr id="5" name="Table Placeholder 4">
            <a:extLst>
              <a:ext uri="{FF2B5EF4-FFF2-40B4-BE49-F238E27FC236}">
                <a16:creationId xmlns:a16="http://schemas.microsoft.com/office/drawing/2014/main" id="{79B09054-D261-4A5F-BEF1-41483B9F1104}"/>
              </a:ext>
            </a:extLst>
          </p:cNvPr>
          <p:cNvGraphicFramePr>
            <a:graphicFrameLocks noGrp="1"/>
          </p:cNvGraphicFramePr>
          <p:nvPr>
            <p:ph type="tbl" sz="quarter" idx="13"/>
            <p:extLst>
              <p:ext uri="{D42A27DB-BD31-4B8C-83A1-F6EECF244321}">
                <p14:modId xmlns:p14="http://schemas.microsoft.com/office/powerpoint/2010/main" val="2339468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92235273"/>
                    </a:ext>
                  </a:extLst>
                </a:gridCol>
                <a:gridCol w="822960">
                  <a:extLst>
                    <a:ext uri="{9D8B030D-6E8A-4147-A177-3AD203B41FA5}">
                      <a16:colId xmlns:a16="http://schemas.microsoft.com/office/drawing/2014/main" val="3869635255"/>
                    </a:ext>
                  </a:extLst>
                </a:gridCol>
                <a:gridCol w="822960">
                  <a:extLst>
                    <a:ext uri="{9D8B030D-6E8A-4147-A177-3AD203B41FA5}">
                      <a16:colId xmlns:a16="http://schemas.microsoft.com/office/drawing/2014/main" val="3951455288"/>
                    </a:ext>
                  </a:extLst>
                </a:gridCol>
                <a:gridCol w="822960">
                  <a:extLst>
                    <a:ext uri="{9D8B030D-6E8A-4147-A177-3AD203B41FA5}">
                      <a16:colId xmlns:a16="http://schemas.microsoft.com/office/drawing/2014/main" val="1566622749"/>
                    </a:ext>
                  </a:extLst>
                </a:gridCol>
                <a:gridCol w="822960">
                  <a:extLst>
                    <a:ext uri="{9D8B030D-6E8A-4147-A177-3AD203B41FA5}">
                      <a16:colId xmlns:a16="http://schemas.microsoft.com/office/drawing/2014/main" val="1627153473"/>
                    </a:ext>
                  </a:extLst>
                </a:gridCol>
                <a:gridCol w="822960">
                  <a:extLst>
                    <a:ext uri="{9D8B030D-6E8A-4147-A177-3AD203B41FA5}">
                      <a16:colId xmlns:a16="http://schemas.microsoft.com/office/drawing/2014/main" val="2055411719"/>
                    </a:ext>
                  </a:extLst>
                </a:gridCol>
                <a:gridCol w="822960">
                  <a:extLst>
                    <a:ext uri="{9D8B030D-6E8A-4147-A177-3AD203B41FA5}">
                      <a16:colId xmlns:a16="http://schemas.microsoft.com/office/drawing/2014/main" val="519412386"/>
                    </a:ext>
                  </a:extLst>
                </a:gridCol>
                <a:gridCol w="822960">
                  <a:extLst>
                    <a:ext uri="{9D8B030D-6E8A-4147-A177-3AD203B41FA5}">
                      <a16:colId xmlns:a16="http://schemas.microsoft.com/office/drawing/2014/main" val="2099691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18509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- 2018-01-11 11:00:00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890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6931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- 2018-11-17 20:57:12 </a:t>
                      </a:r>
                      <a:r>
                        <a:rPr kumimoji="0" lang="de-DE"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63656080"/>
                  </a:ext>
                </a:extLst>
              </a:tr>
            </a:tbl>
          </a:graphicData>
        </a:graphic>
      </p:graphicFrame>
      <p:sp>
        <p:nvSpPr>
          <p:cNvPr id="4" name="Text Placeholder 3">
            <a:extLst>
              <a:ext uri="{FF2B5EF4-FFF2-40B4-BE49-F238E27FC236}">
                <a16:creationId xmlns:a16="http://schemas.microsoft.com/office/drawing/2014/main" id="{F395DD3A-A96C-4FF3-A6D9-89F4B95D13A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4909632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925A9-696E-4E4B-9D83-0D63CD4C6CFD}"/>
              </a:ext>
            </a:extLst>
          </p:cNvPr>
          <p:cNvSpPr>
            <a:spLocks noGrp="1"/>
          </p:cNvSpPr>
          <p:nvPr>
            <p:ph type="title"/>
          </p:nvPr>
        </p:nvSpPr>
        <p:spPr/>
        <p:txBody>
          <a:bodyPr/>
          <a:lstStyle/>
          <a:p>
            <a:r>
              <a:rPr lang="en-US"/>
              <a:t>Facebook Eigene Post - Summe Interaktionen - Export | NDR Elbphilharmonie Orchester - 5 of 10</a:t>
            </a:r>
          </a:p>
        </p:txBody>
      </p:sp>
      <p:graphicFrame>
        <p:nvGraphicFramePr>
          <p:cNvPr id="5" name="Table Placeholder 4">
            <a:extLst>
              <a:ext uri="{FF2B5EF4-FFF2-40B4-BE49-F238E27FC236}">
                <a16:creationId xmlns:a16="http://schemas.microsoft.com/office/drawing/2014/main" id="{D61C4413-888A-40C1-8DC4-3A10EF93C26F}"/>
              </a:ext>
            </a:extLst>
          </p:cNvPr>
          <p:cNvGraphicFramePr>
            <a:graphicFrameLocks noGrp="1"/>
          </p:cNvGraphicFramePr>
          <p:nvPr>
            <p:ph type="tbl" sz="quarter" idx="13"/>
            <p:extLst>
              <p:ext uri="{D42A27DB-BD31-4B8C-83A1-F6EECF244321}">
                <p14:modId xmlns:p14="http://schemas.microsoft.com/office/powerpoint/2010/main" val="952015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87722757"/>
                    </a:ext>
                  </a:extLst>
                </a:gridCol>
                <a:gridCol w="822960">
                  <a:extLst>
                    <a:ext uri="{9D8B030D-6E8A-4147-A177-3AD203B41FA5}">
                      <a16:colId xmlns:a16="http://schemas.microsoft.com/office/drawing/2014/main" val="922178852"/>
                    </a:ext>
                  </a:extLst>
                </a:gridCol>
                <a:gridCol w="822960">
                  <a:extLst>
                    <a:ext uri="{9D8B030D-6E8A-4147-A177-3AD203B41FA5}">
                      <a16:colId xmlns:a16="http://schemas.microsoft.com/office/drawing/2014/main" val="2222928513"/>
                    </a:ext>
                  </a:extLst>
                </a:gridCol>
                <a:gridCol w="822960">
                  <a:extLst>
                    <a:ext uri="{9D8B030D-6E8A-4147-A177-3AD203B41FA5}">
                      <a16:colId xmlns:a16="http://schemas.microsoft.com/office/drawing/2014/main" val="1262548795"/>
                    </a:ext>
                  </a:extLst>
                </a:gridCol>
                <a:gridCol w="822960">
                  <a:extLst>
                    <a:ext uri="{9D8B030D-6E8A-4147-A177-3AD203B41FA5}">
                      <a16:colId xmlns:a16="http://schemas.microsoft.com/office/drawing/2014/main" val="4247575383"/>
                    </a:ext>
                  </a:extLst>
                </a:gridCol>
                <a:gridCol w="822960">
                  <a:extLst>
                    <a:ext uri="{9D8B030D-6E8A-4147-A177-3AD203B41FA5}">
                      <a16:colId xmlns:a16="http://schemas.microsoft.com/office/drawing/2014/main" val="2421631439"/>
                    </a:ext>
                  </a:extLst>
                </a:gridCol>
                <a:gridCol w="822960">
                  <a:extLst>
                    <a:ext uri="{9D8B030D-6E8A-4147-A177-3AD203B41FA5}">
                      <a16:colId xmlns:a16="http://schemas.microsoft.com/office/drawing/2014/main" val="3684275520"/>
                    </a:ext>
                  </a:extLst>
                </a:gridCol>
                <a:gridCol w="822960">
                  <a:extLst>
                    <a:ext uri="{9D8B030D-6E8A-4147-A177-3AD203B41FA5}">
                      <a16:colId xmlns:a16="http://schemas.microsoft.com/office/drawing/2014/main" val="1957766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45895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- 2018-04-11 08:58:00 </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7851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- 2018-10-25 10:04:21 </a:t>
                      </a:r>
                      <a:r>
                        <a:rPr kumimoji="0" lang="de-DE"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1047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- 2018-07-17 18:16:00 </a:t>
                      </a:r>
                      <a:r>
                        <a:rPr kumimoji="0" lang="de-DE" sz="1000" b="0" i="0" u="none" strike="noStrike" kern="1200" cap="none" spc="0" normalizeH="0" baseline="0" noProof="0">
                          <a:ln>
                            <a:noFill/>
                          </a:ln>
                          <a:solidFill>
                            <a:prstClr val="black"/>
                          </a:solidFill>
                          <a:effectLst/>
                          <a:uLnTx/>
                          <a:uFillTx/>
                          <a:latin typeface="+mn-lt"/>
                          <a:ea typeface="+mn-ea"/>
                          <a:cs typeface="+mn-cs"/>
                        </a:rPr>
                        <a:t> 
 Ohren auf beim Stadtpark-Spaziergang. Eine kleine Erinnerung an Freiluftklänge in unserer #Sommerpause.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66566640"/>
                  </a:ext>
                </a:extLst>
              </a:tr>
            </a:tbl>
          </a:graphicData>
        </a:graphic>
      </p:graphicFrame>
      <p:sp>
        <p:nvSpPr>
          <p:cNvPr id="4" name="Text Placeholder 3">
            <a:extLst>
              <a:ext uri="{FF2B5EF4-FFF2-40B4-BE49-F238E27FC236}">
                <a16:creationId xmlns:a16="http://schemas.microsoft.com/office/drawing/2014/main" id="{1B3E99BA-66D0-4863-9173-4E2FF3E5D81C}"/>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0845651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49E34-9A15-449D-B966-B14E313CADC2}"/>
              </a:ext>
            </a:extLst>
          </p:cNvPr>
          <p:cNvSpPr>
            <a:spLocks noGrp="1"/>
          </p:cNvSpPr>
          <p:nvPr>
            <p:ph type="title"/>
          </p:nvPr>
        </p:nvSpPr>
        <p:spPr/>
        <p:txBody>
          <a:bodyPr/>
          <a:lstStyle/>
          <a:p>
            <a:r>
              <a:rPr lang="en-US"/>
              <a:t>Facebook Eigene Post - Summe Interaktionen - Export | NDR Elbphilharmonie Orchester - 6 of 10</a:t>
            </a:r>
          </a:p>
        </p:txBody>
      </p:sp>
      <p:graphicFrame>
        <p:nvGraphicFramePr>
          <p:cNvPr id="5" name="Table Placeholder 4">
            <a:extLst>
              <a:ext uri="{FF2B5EF4-FFF2-40B4-BE49-F238E27FC236}">
                <a16:creationId xmlns:a16="http://schemas.microsoft.com/office/drawing/2014/main" id="{6C5B102C-3CE7-43AA-A0B6-67B51CE0C0B3}"/>
              </a:ext>
            </a:extLst>
          </p:cNvPr>
          <p:cNvGraphicFramePr>
            <a:graphicFrameLocks noGrp="1"/>
          </p:cNvGraphicFramePr>
          <p:nvPr>
            <p:ph type="tbl" sz="quarter" idx="13"/>
            <p:extLst>
              <p:ext uri="{D42A27DB-BD31-4B8C-83A1-F6EECF244321}">
                <p14:modId xmlns:p14="http://schemas.microsoft.com/office/powerpoint/2010/main" val="3698993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6955064"/>
                    </a:ext>
                  </a:extLst>
                </a:gridCol>
                <a:gridCol w="822960">
                  <a:extLst>
                    <a:ext uri="{9D8B030D-6E8A-4147-A177-3AD203B41FA5}">
                      <a16:colId xmlns:a16="http://schemas.microsoft.com/office/drawing/2014/main" val="433929960"/>
                    </a:ext>
                  </a:extLst>
                </a:gridCol>
                <a:gridCol w="822960">
                  <a:extLst>
                    <a:ext uri="{9D8B030D-6E8A-4147-A177-3AD203B41FA5}">
                      <a16:colId xmlns:a16="http://schemas.microsoft.com/office/drawing/2014/main" val="2246311404"/>
                    </a:ext>
                  </a:extLst>
                </a:gridCol>
                <a:gridCol w="822960">
                  <a:extLst>
                    <a:ext uri="{9D8B030D-6E8A-4147-A177-3AD203B41FA5}">
                      <a16:colId xmlns:a16="http://schemas.microsoft.com/office/drawing/2014/main" val="682234999"/>
                    </a:ext>
                  </a:extLst>
                </a:gridCol>
                <a:gridCol w="822960">
                  <a:extLst>
                    <a:ext uri="{9D8B030D-6E8A-4147-A177-3AD203B41FA5}">
                      <a16:colId xmlns:a16="http://schemas.microsoft.com/office/drawing/2014/main" val="140761807"/>
                    </a:ext>
                  </a:extLst>
                </a:gridCol>
                <a:gridCol w="822960">
                  <a:extLst>
                    <a:ext uri="{9D8B030D-6E8A-4147-A177-3AD203B41FA5}">
                      <a16:colId xmlns:a16="http://schemas.microsoft.com/office/drawing/2014/main" val="1819802094"/>
                    </a:ext>
                  </a:extLst>
                </a:gridCol>
                <a:gridCol w="822960">
                  <a:extLst>
                    <a:ext uri="{9D8B030D-6E8A-4147-A177-3AD203B41FA5}">
                      <a16:colId xmlns:a16="http://schemas.microsoft.com/office/drawing/2014/main" val="2307778193"/>
                    </a:ext>
                  </a:extLst>
                </a:gridCol>
                <a:gridCol w="822960">
                  <a:extLst>
                    <a:ext uri="{9D8B030D-6E8A-4147-A177-3AD203B41FA5}">
                      <a16:colId xmlns:a16="http://schemas.microsoft.com/office/drawing/2014/main" val="1343482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9453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- 2018-10-17 10:55:00 </a:t>
                      </a:r>
                      <a:r>
                        <a:rPr kumimoji="0" lang="de-DE"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94292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- 2018-01-25 14:28:21 </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5762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- 2018-08-10 17:07:00 </a:t>
                      </a:r>
                      <a:r>
                        <a:rPr kumimoji="0" lang="de-DE"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9193440"/>
                  </a:ext>
                </a:extLst>
              </a:tr>
            </a:tbl>
          </a:graphicData>
        </a:graphic>
      </p:graphicFrame>
      <p:sp>
        <p:nvSpPr>
          <p:cNvPr id="4" name="Text Placeholder 3">
            <a:extLst>
              <a:ext uri="{FF2B5EF4-FFF2-40B4-BE49-F238E27FC236}">
                <a16:creationId xmlns:a16="http://schemas.microsoft.com/office/drawing/2014/main" id="{ADDA5A6F-7999-4E29-88B9-C47641F10FF3}"/>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5624304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6760B-4B9B-4518-9C17-487CD70FD6C2}"/>
              </a:ext>
            </a:extLst>
          </p:cNvPr>
          <p:cNvSpPr>
            <a:spLocks noGrp="1"/>
          </p:cNvSpPr>
          <p:nvPr>
            <p:ph type="title"/>
          </p:nvPr>
        </p:nvSpPr>
        <p:spPr/>
        <p:txBody>
          <a:bodyPr/>
          <a:lstStyle/>
          <a:p>
            <a:r>
              <a:rPr lang="en-US"/>
              <a:t>Facebook Eigene Post - Summe Interaktionen - Export | NDR Elbphilharmonie Orchester - 7 of 10</a:t>
            </a:r>
          </a:p>
        </p:txBody>
      </p:sp>
      <p:graphicFrame>
        <p:nvGraphicFramePr>
          <p:cNvPr id="5" name="Table Placeholder 4">
            <a:extLst>
              <a:ext uri="{FF2B5EF4-FFF2-40B4-BE49-F238E27FC236}">
                <a16:creationId xmlns:a16="http://schemas.microsoft.com/office/drawing/2014/main" id="{B34629E0-880F-40FD-BCA6-BF06B0E475CA}"/>
              </a:ext>
            </a:extLst>
          </p:cNvPr>
          <p:cNvGraphicFramePr>
            <a:graphicFrameLocks noGrp="1"/>
          </p:cNvGraphicFramePr>
          <p:nvPr>
            <p:ph type="tbl" sz="quarter" idx="13"/>
            <p:extLst>
              <p:ext uri="{D42A27DB-BD31-4B8C-83A1-F6EECF244321}">
                <p14:modId xmlns:p14="http://schemas.microsoft.com/office/powerpoint/2010/main" val="70620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36437337"/>
                    </a:ext>
                  </a:extLst>
                </a:gridCol>
                <a:gridCol w="822960">
                  <a:extLst>
                    <a:ext uri="{9D8B030D-6E8A-4147-A177-3AD203B41FA5}">
                      <a16:colId xmlns:a16="http://schemas.microsoft.com/office/drawing/2014/main" val="4104804585"/>
                    </a:ext>
                  </a:extLst>
                </a:gridCol>
                <a:gridCol w="822960">
                  <a:extLst>
                    <a:ext uri="{9D8B030D-6E8A-4147-A177-3AD203B41FA5}">
                      <a16:colId xmlns:a16="http://schemas.microsoft.com/office/drawing/2014/main" val="3928245276"/>
                    </a:ext>
                  </a:extLst>
                </a:gridCol>
                <a:gridCol w="822960">
                  <a:extLst>
                    <a:ext uri="{9D8B030D-6E8A-4147-A177-3AD203B41FA5}">
                      <a16:colId xmlns:a16="http://schemas.microsoft.com/office/drawing/2014/main" val="3440662248"/>
                    </a:ext>
                  </a:extLst>
                </a:gridCol>
                <a:gridCol w="822960">
                  <a:extLst>
                    <a:ext uri="{9D8B030D-6E8A-4147-A177-3AD203B41FA5}">
                      <a16:colId xmlns:a16="http://schemas.microsoft.com/office/drawing/2014/main" val="2967905062"/>
                    </a:ext>
                  </a:extLst>
                </a:gridCol>
                <a:gridCol w="822960">
                  <a:extLst>
                    <a:ext uri="{9D8B030D-6E8A-4147-A177-3AD203B41FA5}">
                      <a16:colId xmlns:a16="http://schemas.microsoft.com/office/drawing/2014/main" val="851066319"/>
                    </a:ext>
                  </a:extLst>
                </a:gridCol>
                <a:gridCol w="822960">
                  <a:extLst>
                    <a:ext uri="{9D8B030D-6E8A-4147-A177-3AD203B41FA5}">
                      <a16:colId xmlns:a16="http://schemas.microsoft.com/office/drawing/2014/main" val="568369227"/>
                    </a:ext>
                  </a:extLst>
                </a:gridCol>
                <a:gridCol w="822960">
                  <a:extLst>
                    <a:ext uri="{9D8B030D-6E8A-4147-A177-3AD203B41FA5}">
                      <a16:colId xmlns:a16="http://schemas.microsoft.com/office/drawing/2014/main" val="1120726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77086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- 2018-04-07 08:42:22 </a:t>
                      </a:r>
                      <a:r>
                        <a:rPr kumimoji="0" lang="de-DE" sz="1000" b="0" i="0" u="none" strike="noStrike" kern="1200" cap="none" spc="0" normalizeH="0" baseline="0" noProof="0">
                          <a:ln>
                            <a:noFill/>
                          </a:ln>
                          <a:solidFill>
                            <a:prstClr val="black"/>
                          </a:solidFill>
                          <a:effectLst/>
                          <a:uLnTx/>
                          <a:uFillTx/>
                          <a:latin typeface="+mn-lt"/>
                          <a:ea typeface="+mn-ea"/>
                          <a:cs typeface="+mn-cs"/>
                        </a:rPr>
                        <a:t> 
 "Ein Meisterwerk, monumental in jeglicher Hinsicht." Einen spannenden Einblick in die Welt Mahlers verschafft uns Alan Gilbert in diesem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3408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- 2018-06-06 13:36:48 </a:t>
                      </a:r>
                      <a:r>
                        <a:rPr kumimoji="0" lang="de-DE" sz="1000" b="0" i="0" u="none" strike="noStrike" kern="1200" cap="none" spc="0" normalizeH="0" baseline="0" noProof="0">
                          <a:ln>
                            <a:noFill/>
                          </a:ln>
                          <a:solidFill>
                            <a:prstClr val="black"/>
                          </a:solidFill>
                          <a:effectLst/>
                          <a:uLnTx/>
                          <a:uFillTx/>
                          <a:latin typeface="+mn-lt"/>
                          <a:ea typeface="+mn-ea"/>
                          <a:cs typeface="+mn-cs"/>
                        </a:rPr>
                        <a:t> 
 Etwas nettes von den Kollegen aus dem Süden.... sehr aufschlussreich!!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6708422"/>
                  </a:ext>
                </a:extLst>
              </a:tr>
            </a:tbl>
          </a:graphicData>
        </a:graphic>
      </p:graphicFrame>
      <p:sp>
        <p:nvSpPr>
          <p:cNvPr id="4" name="Text Placeholder 3">
            <a:extLst>
              <a:ext uri="{FF2B5EF4-FFF2-40B4-BE49-F238E27FC236}">
                <a16:creationId xmlns:a16="http://schemas.microsoft.com/office/drawing/2014/main" id="{8A19CB69-E742-4BCC-8A6A-3C2C0F25E498}"/>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0467791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08E84-18AE-477D-8FA3-65B45553CA46}"/>
              </a:ext>
            </a:extLst>
          </p:cNvPr>
          <p:cNvSpPr>
            <a:spLocks noGrp="1"/>
          </p:cNvSpPr>
          <p:nvPr>
            <p:ph type="title"/>
          </p:nvPr>
        </p:nvSpPr>
        <p:spPr/>
        <p:txBody>
          <a:bodyPr/>
          <a:lstStyle/>
          <a:p>
            <a:r>
              <a:rPr lang="en-US"/>
              <a:t>Facebook Eigene Post - Summe Interaktionen - Export | NDR Elbphilharmonie Orchester - 8 of 10</a:t>
            </a:r>
          </a:p>
        </p:txBody>
      </p:sp>
      <p:graphicFrame>
        <p:nvGraphicFramePr>
          <p:cNvPr id="5" name="Table Placeholder 4">
            <a:extLst>
              <a:ext uri="{FF2B5EF4-FFF2-40B4-BE49-F238E27FC236}">
                <a16:creationId xmlns:a16="http://schemas.microsoft.com/office/drawing/2014/main" id="{3187A422-5C53-4DB0-93C9-C6D6C2888B6D}"/>
              </a:ext>
            </a:extLst>
          </p:cNvPr>
          <p:cNvGraphicFramePr>
            <a:graphicFrameLocks noGrp="1"/>
          </p:cNvGraphicFramePr>
          <p:nvPr>
            <p:ph type="tbl" sz="quarter" idx="13"/>
            <p:extLst>
              <p:ext uri="{D42A27DB-BD31-4B8C-83A1-F6EECF244321}">
                <p14:modId xmlns:p14="http://schemas.microsoft.com/office/powerpoint/2010/main" val="3802884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4373437"/>
                    </a:ext>
                  </a:extLst>
                </a:gridCol>
                <a:gridCol w="822960">
                  <a:extLst>
                    <a:ext uri="{9D8B030D-6E8A-4147-A177-3AD203B41FA5}">
                      <a16:colId xmlns:a16="http://schemas.microsoft.com/office/drawing/2014/main" val="3503323566"/>
                    </a:ext>
                  </a:extLst>
                </a:gridCol>
                <a:gridCol w="822960">
                  <a:extLst>
                    <a:ext uri="{9D8B030D-6E8A-4147-A177-3AD203B41FA5}">
                      <a16:colId xmlns:a16="http://schemas.microsoft.com/office/drawing/2014/main" val="273820640"/>
                    </a:ext>
                  </a:extLst>
                </a:gridCol>
                <a:gridCol w="822960">
                  <a:extLst>
                    <a:ext uri="{9D8B030D-6E8A-4147-A177-3AD203B41FA5}">
                      <a16:colId xmlns:a16="http://schemas.microsoft.com/office/drawing/2014/main" val="2919985941"/>
                    </a:ext>
                  </a:extLst>
                </a:gridCol>
                <a:gridCol w="822960">
                  <a:extLst>
                    <a:ext uri="{9D8B030D-6E8A-4147-A177-3AD203B41FA5}">
                      <a16:colId xmlns:a16="http://schemas.microsoft.com/office/drawing/2014/main" val="2622118765"/>
                    </a:ext>
                  </a:extLst>
                </a:gridCol>
                <a:gridCol w="822960">
                  <a:extLst>
                    <a:ext uri="{9D8B030D-6E8A-4147-A177-3AD203B41FA5}">
                      <a16:colId xmlns:a16="http://schemas.microsoft.com/office/drawing/2014/main" val="2871735703"/>
                    </a:ext>
                  </a:extLst>
                </a:gridCol>
                <a:gridCol w="822960">
                  <a:extLst>
                    <a:ext uri="{9D8B030D-6E8A-4147-A177-3AD203B41FA5}">
                      <a16:colId xmlns:a16="http://schemas.microsoft.com/office/drawing/2014/main" val="2944034136"/>
                    </a:ext>
                  </a:extLst>
                </a:gridCol>
                <a:gridCol w="822960">
                  <a:extLst>
                    <a:ext uri="{9D8B030D-6E8A-4147-A177-3AD203B41FA5}">
                      <a16:colId xmlns:a16="http://schemas.microsoft.com/office/drawing/2014/main" val="4155833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9312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- 2018-09-15 20:00:19 </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3215958"/>
                  </a:ext>
                </a:extLst>
              </a:tr>
            </a:tbl>
          </a:graphicData>
        </a:graphic>
      </p:graphicFrame>
      <p:sp>
        <p:nvSpPr>
          <p:cNvPr id="4" name="Text Placeholder 3">
            <a:extLst>
              <a:ext uri="{FF2B5EF4-FFF2-40B4-BE49-F238E27FC236}">
                <a16:creationId xmlns:a16="http://schemas.microsoft.com/office/drawing/2014/main" id="{20E7021A-7E01-4123-B974-6E678551204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0164459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B3EF8-C340-4674-9132-D88D1A5FEB6E}"/>
              </a:ext>
            </a:extLst>
          </p:cNvPr>
          <p:cNvSpPr>
            <a:spLocks noGrp="1"/>
          </p:cNvSpPr>
          <p:nvPr>
            <p:ph type="title"/>
          </p:nvPr>
        </p:nvSpPr>
        <p:spPr/>
        <p:txBody>
          <a:bodyPr/>
          <a:lstStyle/>
          <a:p>
            <a:r>
              <a:rPr lang="en-US"/>
              <a:t>Facebook Eigene Post - Summe Interaktionen - Export | NDR Elbphilharmonie Orchester - 9 of 10</a:t>
            </a:r>
          </a:p>
        </p:txBody>
      </p:sp>
      <p:graphicFrame>
        <p:nvGraphicFramePr>
          <p:cNvPr id="5" name="Table Placeholder 4">
            <a:extLst>
              <a:ext uri="{FF2B5EF4-FFF2-40B4-BE49-F238E27FC236}">
                <a16:creationId xmlns:a16="http://schemas.microsoft.com/office/drawing/2014/main" id="{FD8BE554-E0A6-4330-88F7-434517120EBB}"/>
              </a:ext>
            </a:extLst>
          </p:cNvPr>
          <p:cNvGraphicFramePr>
            <a:graphicFrameLocks noGrp="1"/>
          </p:cNvGraphicFramePr>
          <p:nvPr>
            <p:ph type="tbl" sz="quarter" idx="13"/>
            <p:extLst>
              <p:ext uri="{D42A27DB-BD31-4B8C-83A1-F6EECF244321}">
                <p14:modId xmlns:p14="http://schemas.microsoft.com/office/powerpoint/2010/main" val="3893032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95685390"/>
                    </a:ext>
                  </a:extLst>
                </a:gridCol>
                <a:gridCol w="822960">
                  <a:extLst>
                    <a:ext uri="{9D8B030D-6E8A-4147-A177-3AD203B41FA5}">
                      <a16:colId xmlns:a16="http://schemas.microsoft.com/office/drawing/2014/main" val="2588611865"/>
                    </a:ext>
                  </a:extLst>
                </a:gridCol>
                <a:gridCol w="822960">
                  <a:extLst>
                    <a:ext uri="{9D8B030D-6E8A-4147-A177-3AD203B41FA5}">
                      <a16:colId xmlns:a16="http://schemas.microsoft.com/office/drawing/2014/main" val="274704691"/>
                    </a:ext>
                  </a:extLst>
                </a:gridCol>
                <a:gridCol w="822960">
                  <a:extLst>
                    <a:ext uri="{9D8B030D-6E8A-4147-A177-3AD203B41FA5}">
                      <a16:colId xmlns:a16="http://schemas.microsoft.com/office/drawing/2014/main" val="3364258465"/>
                    </a:ext>
                  </a:extLst>
                </a:gridCol>
                <a:gridCol w="822960">
                  <a:extLst>
                    <a:ext uri="{9D8B030D-6E8A-4147-A177-3AD203B41FA5}">
                      <a16:colId xmlns:a16="http://schemas.microsoft.com/office/drawing/2014/main" val="772189209"/>
                    </a:ext>
                  </a:extLst>
                </a:gridCol>
                <a:gridCol w="822960">
                  <a:extLst>
                    <a:ext uri="{9D8B030D-6E8A-4147-A177-3AD203B41FA5}">
                      <a16:colId xmlns:a16="http://schemas.microsoft.com/office/drawing/2014/main" val="612165468"/>
                    </a:ext>
                  </a:extLst>
                </a:gridCol>
                <a:gridCol w="822960">
                  <a:extLst>
                    <a:ext uri="{9D8B030D-6E8A-4147-A177-3AD203B41FA5}">
                      <a16:colId xmlns:a16="http://schemas.microsoft.com/office/drawing/2014/main" val="3609030755"/>
                    </a:ext>
                  </a:extLst>
                </a:gridCol>
                <a:gridCol w="822960">
                  <a:extLst>
                    <a:ext uri="{9D8B030D-6E8A-4147-A177-3AD203B41FA5}">
                      <a16:colId xmlns:a16="http://schemas.microsoft.com/office/drawing/2014/main" val="1455706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65759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- 2018-03-08 10:30:00 </a:t>
                      </a:r>
                      <a:r>
                        <a:rPr kumimoji="0" lang="de-DE"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6082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- 2018-09-28 18:18:00 </a:t>
                      </a:r>
                      <a:r>
                        <a:rPr kumimoji="0" lang="de-DE" sz="1000" b="0" i="0" u="none" strike="noStrike" kern="1200" cap="none" spc="0" normalizeH="0" baseline="0" noProof="0">
                          <a:ln>
                            <a:noFill/>
                          </a:ln>
                          <a:solidFill>
                            <a:prstClr val="black"/>
                          </a:solidFill>
                          <a:effectLst/>
                          <a:uLnTx/>
                          <a:uFillTx/>
                          <a:latin typeface="+mn-lt"/>
                          <a:ea typeface="+mn-ea"/>
                          <a:cs typeface="+mn-cs"/>
                        </a:rPr>
                        <a:t> 
 "Es ist eine große Musik:" Einen intimen Einblick in Bruckners Achte verschafft uns unser ehemaliger Chefdirigent Christoph von Dohnányi.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0645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Elbphilharmonie Orchester - 2018-07-29 09:45:01 </a:t>
                      </a:r>
                      <a:r>
                        <a:rPr kumimoji="0" lang="de-DE" sz="1000" b="0" i="0" u="none" strike="noStrike" kern="1200" cap="none" spc="0" normalizeH="0" baseline="0" noProof="0">
                          <a:ln>
                            <a:noFill/>
                          </a:ln>
                          <a:solidFill>
                            <a:prstClr val="black"/>
                          </a:solidFill>
                          <a:effectLst/>
                          <a:uLnTx/>
                          <a:uFillTx/>
                          <a:latin typeface="+mn-lt"/>
                          <a:ea typeface="+mn-ea"/>
                          <a:cs typeface="+mn-cs"/>
                        </a:rPr>
                        <a:t> 
 Für eine friedliche "Morgenstimmung" zum Aufwachen sorgen wir gerne in der #Sommerpause. Die komplette erste "Peer-Gynt"-Suite mit Herbert Blomstedt gibt es online zu genießen: https://youtu.be/RBnTT6rkbK4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2499700"/>
                  </a:ext>
                </a:extLst>
              </a:tr>
            </a:tbl>
          </a:graphicData>
        </a:graphic>
      </p:graphicFrame>
      <p:sp>
        <p:nvSpPr>
          <p:cNvPr id="4" name="Text Placeholder 3">
            <a:extLst>
              <a:ext uri="{FF2B5EF4-FFF2-40B4-BE49-F238E27FC236}">
                <a16:creationId xmlns:a16="http://schemas.microsoft.com/office/drawing/2014/main" id="{A10DFC4F-FA26-446B-A91A-A1A99E7A5DC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7132000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4E95F-DE06-4593-BD59-CF44C091F858}"/>
              </a:ext>
            </a:extLst>
          </p:cNvPr>
          <p:cNvSpPr>
            <a:spLocks noGrp="1"/>
          </p:cNvSpPr>
          <p:nvPr>
            <p:ph type="title"/>
          </p:nvPr>
        </p:nvSpPr>
        <p:spPr/>
        <p:txBody>
          <a:bodyPr/>
          <a:lstStyle/>
          <a:p>
            <a:r>
              <a:rPr lang="en-US"/>
              <a:t>Facebook Eigene Post - Summe Interaktionen - Export | NDR Elbphilharmonie Orchester - 10 of 10</a:t>
            </a:r>
          </a:p>
        </p:txBody>
      </p:sp>
      <p:graphicFrame>
        <p:nvGraphicFramePr>
          <p:cNvPr id="5" name="Table Placeholder 4">
            <a:extLst>
              <a:ext uri="{FF2B5EF4-FFF2-40B4-BE49-F238E27FC236}">
                <a16:creationId xmlns:a16="http://schemas.microsoft.com/office/drawing/2014/main" id="{9B6E4D3E-D562-415F-9A57-9B73463CB4F1}"/>
              </a:ext>
            </a:extLst>
          </p:cNvPr>
          <p:cNvGraphicFramePr>
            <a:graphicFrameLocks noGrp="1"/>
          </p:cNvGraphicFramePr>
          <p:nvPr>
            <p:ph type="tbl" sz="quarter" idx="13"/>
            <p:extLst>
              <p:ext uri="{D42A27DB-BD31-4B8C-83A1-F6EECF244321}">
                <p14:modId xmlns:p14="http://schemas.microsoft.com/office/powerpoint/2010/main" val="3567910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09642651"/>
                    </a:ext>
                  </a:extLst>
                </a:gridCol>
                <a:gridCol w="822960">
                  <a:extLst>
                    <a:ext uri="{9D8B030D-6E8A-4147-A177-3AD203B41FA5}">
                      <a16:colId xmlns:a16="http://schemas.microsoft.com/office/drawing/2014/main" val="724347099"/>
                    </a:ext>
                  </a:extLst>
                </a:gridCol>
                <a:gridCol w="822960">
                  <a:extLst>
                    <a:ext uri="{9D8B030D-6E8A-4147-A177-3AD203B41FA5}">
                      <a16:colId xmlns:a16="http://schemas.microsoft.com/office/drawing/2014/main" val="3045440005"/>
                    </a:ext>
                  </a:extLst>
                </a:gridCol>
                <a:gridCol w="822960">
                  <a:extLst>
                    <a:ext uri="{9D8B030D-6E8A-4147-A177-3AD203B41FA5}">
                      <a16:colId xmlns:a16="http://schemas.microsoft.com/office/drawing/2014/main" val="215099313"/>
                    </a:ext>
                  </a:extLst>
                </a:gridCol>
                <a:gridCol w="822960">
                  <a:extLst>
                    <a:ext uri="{9D8B030D-6E8A-4147-A177-3AD203B41FA5}">
                      <a16:colId xmlns:a16="http://schemas.microsoft.com/office/drawing/2014/main" val="3842335256"/>
                    </a:ext>
                  </a:extLst>
                </a:gridCol>
                <a:gridCol w="822960">
                  <a:extLst>
                    <a:ext uri="{9D8B030D-6E8A-4147-A177-3AD203B41FA5}">
                      <a16:colId xmlns:a16="http://schemas.microsoft.com/office/drawing/2014/main" val="4287994471"/>
                    </a:ext>
                  </a:extLst>
                </a:gridCol>
                <a:gridCol w="822960">
                  <a:extLst>
                    <a:ext uri="{9D8B030D-6E8A-4147-A177-3AD203B41FA5}">
                      <a16:colId xmlns:a16="http://schemas.microsoft.com/office/drawing/2014/main" val="2386488476"/>
                    </a:ext>
                  </a:extLst>
                </a:gridCol>
                <a:gridCol w="822960">
                  <a:extLst>
                    <a:ext uri="{9D8B030D-6E8A-4147-A177-3AD203B41FA5}">
                      <a16:colId xmlns:a16="http://schemas.microsoft.com/office/drawing/2014/main" val="3889541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53859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Elbphilharmonie Orchester - 2018-09-21 07:13:00 </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8807220"/>
                  </a:ext>
                </a:extLst>
              </a:tr>
            </a:tbl>
          </a:graphicData>
        </a:graphic>
      </p:graphicFrame>
      <p:sp>
        <p:nvSpPr>
          <p:cNvPr id="4" name="Text Placeholder 3">
            <a:extLst>
              <a:ext uri="{FF2B5EF4-FFF2-40B4-BE49-F238E27FC236}">
                <a16:creationId xmlns:a16="http://schemas.microsoft.com/office/drawing/2014/main" id="{503AE7B5-BAA2-4220-AAE8-7D18F15A021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5756892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215AC-882B-443C-B4EE-3597C666D6FF}"/>
              </a:ext>
            </a:extLst>
          </p:cNvPr>
          <p:cNvSpPr>
            <a:spLocks noGrp="1"/>
          </p:cNvSpPr>
          <p:nvPr>
            <p:ph type="title"/>
          </p:nvPr>
        </p:nvSpPr>
        <p:spPr/>
        <p:txBody>
          <a:bodyPr/>
          <a:lstStyle/>
          <a:p>
            <a:r>
              <a:rPr lang="en-US"/>
              <a:t>Facebook Eigene Posts - Reaktionen - Export | NDR Elbphilharmonie Orchester - 1 of 17</a:t>
            </a:r>
          </a:p>
        </p:txBody>
      </p:sp>
      <p:graphicFrame>
        <p:nvGraphicFramePr>
          <p:cNvPr id="5" name="Table Placeholder 4">
            <a:extLst>
              <a:ext uri="{FF2B5EF4-FFF2-40B4-BE49-F238E27FC236}">
                <a16:creationId xmlns:a16="http://schemas.microsoft.com/office/drawing/2014/main" id="{36742D9B-932C-4B4B-ACA9-1C67BE7648C2}"/>
              </a:ext>
            </a:extLst>
          </p:cNvPr>
          <p:cNvGraphicFramePr>
            <a:graphicFrameLocks noGrp="1"/>
          </p:cNvGraphicFramePr>
          <p:nvPr>
            <p:ph type="tbl" sz="quarter" idx="13"/>
            <p:extLst>
              <p:ext uri="{D42A27DB-BD31-4B8C-83A1-F6EECF244321}">
                <p14:modId xmlns:p14="http://schemas.microsoft.com/office/powerpoint/2010/main" val="2276733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18422780"/>
                    </a:ext>
                  </a:extLst>
                </a:gridCol>
                <a:gridCol w="822960">
                  <a:extLst>
                    <a:ext uri="{9D8B030D-6E8A-4147-A177-3AD203B41FA5}">
                      <a16:colId xmlns:a16="http://schemas.microsoft.com/office/drawing/2014/main" val="242484358"/>
                    </a:ext>
                  </a:extLst>
                </a:gridCol>
                <a:gridCol w="493776">
                  <a:extLst>
                    <a:ext uri="{9D8B030D-6E8A-4147-A177-3AD203B41FA5}">
                      <a16:colId xmlns:a16="http://schemas.microsoft.com/office/drawing/2014/main" val="1835015833"/>
                    </a:ext>
                  </a:extLst>
                </a:gridCol>
                <a:gridCol w="493776">
                  <a:extLst>
                    <a:ext uri="{9D8B030D-6E8A-4147-A177-3AD203B41FA5}">
                      <a16:colId xmlns:a16="http://schemas.microsoft.com/office/drawing/2014/main" val="1258807606"/>
                    </a:ext>
                  </a:extLst>
                </a:gridCol>
                <a:gridCol w="493776">
                  <a:extLst>
                    <a:ext uri="{9D8B030D-6E8A-4147-A177-3AD203B41FA5}">
                      <a16:colId xmlns:a16="http://schemas.microsoft.com/office/drawing/2014/main" val="4256294198"/>
                    </a:ext>
                  </a:extLst>
                </a:gridCol>
                <a:gridCol w="493776">
                  <a:extLst>
                    <a:ext uri="{9D8B030D-6E8A-4147-A177-3AD203B41FA5}">
                      <a16:colId xmlns:a16="http://schemas.microsoft.com/office/drawing/2014/main" val="1560622261"/>
                    </a:ext>
                  </a:extLst>
                </a:gridCol>
                <a:gridCol w="493776">
                  <a:extLst>
                    <a:ext uri="{9D8B030D-6E8A-4147-A177-3AD203B41FA5}">
                      <a16:colId xmlns:a16="http://schemas.microsoft.com/office/drawing/2014/main" val="2183211182"/>
                    </a:ext>
                  </a:extLst>
                </a:gridCol>
                <a:gridCol w="493776">
                  <a:extLst>
                    <a:ext uri="{9D8B030D-6E8A-4147-A177-3AD203B41FA5}">
                      <a16:colId xmlns:a16="http://schemas.microsoft.com/office/drawing/2014/main" val="585269895"/>
                    </a:ext>
                  </a:extLst>
                </a:gridCol>
                <a:gridCol w="493776">
                  <a:extLst>
                    <a:ext uri="{9D8B030D-6E8A-4147-A177-3AD203B41FA5}">
                      <a16:colId xmlns:a16="http://schemas.microsoft.com/office/drawing/2014/main" val="1235486879"/>
                    </a:ext>
                  </a:extLst>
                </a:gridCol>
                <a:gridCol w="493776">
                  <a:extLst>
                    <a:ext uri="{9D8B030D-6E8A-4147-A177-3AD203B41FA5}">
                      <a16:colId xmlns:a16="http://schemas.microsoft.com/office/drawing/2014/main" val="406877566"/>
                    </a:ext>
                  </a:extLst>
                </a:gridCol>
                <a:gridCol w="493776">
                  <a:extLst>
                    <a:ext uri="{9D8B030D-6E8A-4147-A177-3AD203B41FA5}">
                      <a16:colId xmlns:a16="http://schemas.microsoft.com/office/drawing/2014/main" val="2231539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49876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- 2018-05-10 20:00:09</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"Die Planeten" &amp; "Star Wars"-Suite: NDR Elbphilharmonie Orchester / Krzysztof Urbański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4504327"/>
                  </a:ext>
                </a:extLst>
              </a:tr>
            </a:tbl>
          </a:graphicData>
        </a:graphic>
      </p:graphicFrame>
      <p:sp>
        <p:nvSpPr>
          <p:cNvPr id="4" name="Text Placeholder 3">
            <a:extLst>
              <a:ext uri="{FF2B5EF4-FFF2-40B4-BE49-F238E27FC236}">
                <a16:creationId xmlns:a16="http://schemas.microsoft.com/office/drawing/2014/main" id="{76FFA704-677C-4A7A-8904-5147651AFF4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2567123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37767-9EB9-441C-95FC-A0650897FB5C}"/>
              </a:ext>
            </a:extLst>
          </p:cNvPr>
          <p:cNvSpPr>
            <a:spLocks noGrp="1"/>
          </p:cNvSpPr>
          <p:nvPr>
            <p:ph type="title"/>
          </p:nvPr>
        </p:nvSpPr>
        <p:spPr/>
        <p:txBody>
          <a:bodyPr/>
          <a:lstStyle/>
          <a:p>
            <a:r>
              <a:rPr lang="en-US"/>
              <a:t>Facebook Eigene Posts - Reaktionen - Export | NDR Elbphilharmonie Orchester - 2 of 17</a:t>
            </a:r>
          </a:p>
        </p:txBody>
      </p:sp>
      <p:graphicFrame>
        <p:nvGraphicFramePr>
          <p:cNvPr id="5" name="Table Placeholder 4">
            <a:extLst>
              <a:ext uri="{FF2B5EF4-FFF2-40B4-BE49-F238E27FC236}">
                <a16:creationId xmlns:a16="http://schemas.microsoft.com/office/drawing/2014/main" id="{C90C4A35-FEB3-4C1D-AAC3-91695B04B2F2}"/>
              </a:ext>
            </a:extLst>
          </p:cNvPr>
          <p:cNvGraphicFramePr>
            <a:graphicFrameLocks noGrp="1"/>
          </p:cNvGraphicFramePr>
          <p:nvPr>
            <p:ph type="tbl" sz="quarter" idx="13"/>
            <p:extLst>
              <p:ext uri="{D42A27DB-BD31-4B8C-83A1-F6EECF244321}">
                <p14:modId xmlns:p14="http://schemas.microsoft.com/office/powerpoint/2010/main" val="2187064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16575116"/>
                    </a:ext>
                  </a:extLst>
                </a:gridCol>
                <a:gridCol w="822960">
                  <a:extLst>
                    <a:ext uri="{9D8B030D-6E8A-4147-A177-3AD203B41FA5}">
                      <a16:colId xmlns:a16="http://schemas.microsoft.com/office/drawing/2014/main" val="2613261009"/>
                    </a:ext>
                  </a:extLst>
                </a:gridCol>
                <a:gridCol w="493776">
                  <a:extLst>
                    <a:ext uri="{9D8B030D-6E8A-4147-A177-3AD203B41FA5}">
                      <a16:colId xmlns:a16="http://schemas.microsoft.com/office/drawing/2014/main" val="2872115764"/>
                    </a:ext>
                  </a:extLst>
                </a:gridCol>
                <a:gridCol w="493776">
                  <a:extLst>
                    <a:ext uri="{9D8B030D-6E8A-4147-A177-3AD203B41FA5}">
                      <a16:colId xmlns:a16="http://schemas.microsoft.com/office/drawing/2014/main" val="4079899304"/>
                    </a:ext>
                  </a:extLst>
                </a:gridCol>
                <a:gridCol w="493776">
                  <a:extLst>
                    <a:ext uri="{9D8B030D-6E8A-4147-A177-3AD203B41FA5}">
                      <a16:colId xmlns:a16="http://schemas.microsoft.com/office/drawing/2014/main" val="2167056761"/>
                    </a:ext>
                  </a:extLst>
                </a:gridCol>
                <a:gridCol w="493776">
                  <a:extLst>
                    <a:ext uri="{9D8B030D-6E8A-4147-A177-3AD203B41FA5}">
                      <a16:colId xmlns:a16="http://schemas.microsoft.com/office/drawing/2014/main" val="1227706720"/>
                    </a:ext>
                  </a:extLst>
                </a:gridCol>
                <a:gridCol w="493776">
                  <a:extLst>
                    <a:ext uri="{9D8B030D-6E8A-4147-A177-3AD203B41FA5}">
                      <a16:colId xmlns:a16="http://schemas.microsoft.com/office/drawing/2014/main" val="3978787666"/>
                    </a:ext>
                  </a:extLst>
                </a:gridCol>
                <a:gridCol w="493776">
                  <a:extLst>
                    <a:ext uri="{9D8B030D-6E8A-4147-A177-3AD203B41FA5}">
                      <a16:colId xmlns:a16="http://schemas.microsoft.com/office/drawing/2014/main" val="3858254794"/>
                    </a:ext>
                  </a:extLst>
                </a:gridCol>
                <a:gridCol w="493776">
                  <a:extLst>
                    <a:ext uri="{9D8B030D-6E8A-4147-A177-3AD203B41FA5}">
                      <a16:colId xmlns:a16="http://schemas.microsoft.com/office/drawing/2014/main" val="799896237"/>
                    </a:ext>
                  </a:extLst>
                </a:gridCol>
                <a:gridCol w="493776">
                  <a:extLst>
                    <a:ext uri="{9D8B030D-6E8A-4147-A177-3AD203B41FA5}">
                      <a16:colId xmlns:a16="http://schemas.microsoft.com/office/drawing/2014/main" val="3934099153"/>
                    </a:ext>
                  </a:extLst>
                </a:gridCol>
                <a:gridCol w="493776">
                  <a:extLst>
                    <a:ext uri="{9D8B030D-6E8A-4147-A177-3AD203B41FA5}">
                      <a16:colId xmlns:a16="http://schemas.microsoft.com/office/drawing/2014/main" val="1795993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3576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- 2018-05-10 20:00:09</a:t>
                      </a:r>
                      <a:r>
                        <a:rPr kumimoji="0" lang="en-US" sz="1000" b="0" i="0" u="none" strike="noStrike" kern="1200" cap="none" spc="0" normalizeH="0" baseline="0" noProof="0">
                          <a:ln>
                            <a:noFill/>
                          </a:ln>
                          <a:solidFill>
                            <a:prstClr val="black"/>
                          </a:solidFill>
                          <a:effectLst/>
                          <a:uLnTx/>
                          <a:uFillTx/>
                          <a:latin typeface="+mn-lt"/>
                          <a:ea typeface="+mn-ea"/>
                          <a:cs typeface="+mn-cs"/>
                        </a:rPr>
                        <a:t>
Eine Reise zu den Sternen: Hier sehr ihr unser Konzert aus der Elbphilharmonie Hamburg noch einmal! Krzysztof Urbański dirigiert Williams' "Star Wars"-Suite und Holsts "Die Planeten".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"Die Planeten" &amp; "Star Wars"-Suite: NDR Elbphilharmonie Orchester / Krzysztof Urbański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3430664"/>
                  </a:ext>
                </a:extLst>
              </a:tr>
            </a:tbl>
          </a:graphicData>
        </a:graphic>
      </p:graphicFrame>
      <p:sp>
        <p:nvSpPr>
          <p:cNvPr id="4" name="Text Placeholder 3">
            <a:extLst>
              <a:ext uri="{FF2B5EF4-FFF2-40B4-BE49-F238E27FC236}">
                <a16:creationId xmlns:a16="http://schemas.microsoft.com/office/drawing/2014/main" id="{DF12591F-4F8C-4CD2-8DF1-4D8B1B8E59F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9485535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9B69-4C20-4F3F-A5BB-39F71C4BCF35}"/>
              </a:ext>
            </a:extLst>
          </p:cNvPr>
          <p:cNvSpPr>
            <a:spLocks noGrp="1"/>
          </p:cNvSpPr>
          <p:nvPr>
            <p:ph type="title"/>
          </p:nvPr>
        </p:nvSpPr>
        <p:spPr/>
        <p:txBody>
          <a:bodyPr/>
          <a:lstStyle/>
          <a:p>
            <a:r>
              <a:rPr lang="en-US"/>
              <a:t>Facebook Eigene Posts - Reaktionen - Export | NDR Elbphilharmonie Orchester - 3 of 17</a:t>
            </a:r>
          </a:p>
        </p:txBody>
      </p:sp>
      <p:graphicFrame>
        <p:nvGraphicFramePr>
          <p:cNvPr id="5" name="Table Placeholder 4">
            <a:extLst>
              <a:ext uri="{FF2B5EF4-FFF2-40B4-BE49-F238E27FC236}">
                <a16:creationId xmlns:a16="http://schemas.microsoft.com/office/drawing/2014/main" id="{F2F1FD94-FCD5-476D-93C5-0D370BDC44F4}"/>
              </a:ext>
            </a:extLst>
          </p:cNvPr>
          <p:cNvGraphicFramePr>
            <a:graphicFrameLocks noGrp="1"/>
          </p:cNvGraphicFramePr>
          <p:nvPr>
            <p:ph type="tbl" sz="quarter" idx="13"/>
            <p:extLst>
              <p:ext uri="{D42A27DB-BD31-4B8C-83A1-F6EECF244321}">
                <p14:modId xmlns:p14="http://schemas.microsoft.com/office/powerpoint/2010/main" val="254559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029932058"/>
                    </a:ext>
                  </a:extLst>
                </a:gridCol>
                <a:gridCol w="822960">
                  <a:extLst>
                    <a:ext uri="{9D8B030D-6E8A-4147-A177-3AD203B41FA5}">
                      <a16:colId xmlns:a16="http://schemas.microsoft.com/office/drawing/2014/main" val="3946883072"/>
                    </a:ext>
                  </a:extLst>
                </a:gridCol>
                <a:gridCol w="493776">
                  <a:extLst>
                    <a:ext uri="{9D8B030D-6E8A-4147-A177-3AD203B41FA5}">
                      <a16:colId xmlns:a16="http://schemas.microsoft.com/office/drawing/2014/main" val="507532329"/>
                    </a:ext>
                  </a:extLst>
                </a:gridCol>
                <a:gridCol w="493776">
                  <a:extLst>
                    <a:ext uri="{9D8B030D-6E8A-4147-A177-3AD203B41FA5}">
                      <a16:colId xmlns:a16="http://schemas.microsoft.com/office/drawing/2014/main" val="2018978307"/>
                    </a:ext>
                  </a:extLst>
                </a:gridCol>
                <a:gridCol w="493776">
                  <a:extLst>
                    <a:ext uri="{9D8B030D-6E8A-4147-A177-3AD203B41FA5}">
                      <a16:colId xmlns:a16="http://schemas.microsoft.com/office/drawing/2014/main" val="3765934662"/>
                    </a:ext>
                  </a:extLst>
                </a:gridCol>
                <a:gridCol w="493776">
                  <a:extLst>
                    <a:ext uri="{9D8B030D-6E8A-4147-A177-3AD203B41FA5}">
                      <a16:colId xmlns:a16="http://schemas.microsoft.com/office/drawing/2014/main" val="4042510534"/>
                    </a:ext>
                  </a:extLst>
                </a:gridCol>
                <a:gridCol w="493776">
                  <a:extLst>
                    <a:ext uri="{9D8B030D-6E8A-4147-A177-3AD203B41FA5}">
                      <a16:colId xmlns:a16="http://schemas.microsoft.com/office/drawing/2014/main" val="2096198142"/>
                    </a:ext>
                  </a:extLst>
                </a:gridCol>
                <a:gridCol w="493776">
                  <a:extLst>
                    <a:ext uri="{9D8B030D-6E8A-4147-A177-3AD203B41FA5}">
                      <a16:colId xmlns:a16="http://schemas.microsoft.com/office/drawing/2014/main" val="1724926569"/>
                    </a:ext>
                  </a:extLst>
                </a:gridCol>
                <a:gridCol w="493776">
                  <a:extLst>
                    <a:ext uri="{9D8B030D-6E8A-4147-A177-3AD203B41FA5}">
                      <a16:colId xmlns:a16="http://schemas.microsoft.com/office/drawing/2014/main" val="2547120994"/>
                    </a:ext>
                  </a:extLst>
                </a:gridCol>
                <a:gridCol w="493776">
                  <a:extLst>
                    <a:ext uri="{9D8B030D-6E8A-4147-A177-3AD203B41FA5}">
                      <a16:colId xmlns:a16="http://schemas.microsoft.com/office/drawing/2014/main" val="2766934647"/>
                    </a:ext>
                  </a:extLst>
                </a:gridCol>
                <a:gridCol w="493776">
                  <a:extLst>
                    <a:ext uri="{9D8B030D-6E8A-4147-A177-3AD203B41FA5}">
                      <a16:colId xmlns:a16="http://schemas.microsoft.com/office/drawing/2014/main" val="1855351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81440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- 2018-04-06 20:00:09</a:t>
                      </a:r>
                      <a:r>
                        <a:rPr kumimoji="0" lang="en-US" sz="1000" b="0" i="0" u="none" strike="noStrike" kern="1200" cap="none" spc="0" normalizeH="0" baseline="0" noProof="0">
                          <a:ln>
                            <a:noFill/>
                          </a:ln>
                          <a:solidFill>
                            <a:prstClr val="black"/>
                          </a:solidFill>
                          <a:effectLst/>
                          <a:uLnTx/>
                          <a:uFillTx/>
                          <a:latin typeface="+mn-lt"/>
                          <a:ea typeface="+mn-ea"/>
                          <a:cs typeface="+mn-cs"/>
                        </a:rPr>
                        <a:t>
Mahlers Dritte mit Alan Gilbert: Hier seht ihr unser Konzert aus der Elbphilharmonie Hamburg noch einmal!
Mit Gerhild Romberger
den Damen des NDR Chor und des Chor des Bayerischen Rundfunks
Knabenchor Hannover (official)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Gilbert dirigiert Mahler III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11.04.2018 19:47:41</a:t>
                      </a:r>
                    </a:p>
                  </a:txBody>
                  <a:tcPr/>
                </a:tc>
                <a:extLst>
                  <a:ext uri="{0D108BD9-81ED-4DB2-BD59-A6C34878D82A}">
                    <a16:rowId xmlns:a16="http://schemas.microsoft.com/office/drawing/2014/main" val="305553057"/>
                  </a:ext>
                </a:extLst>
              </a:tr>
            </a:tbl>
          </a:graphicData>
        </a:graphic>
      </p:graphicFrame>
      <p:sp>
        <p:nvSpPr>
          <p:cNvPr id="4" name="Text Placeholder 3">
            <a:extLst>
              <a:ext uri="{FF2B5EF4-FFF2-40B4-BE49-F238E27FC236}">
                <a16:creationId xmlns:a16="http://schemas.microsoft.com/office/drawing/2014/main" id="{5F704486-CFBA-410A-A87C-F8FC098CBBF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5450826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665C2-11DA-4523-91BB-605FD3C04B53}"/>
              </a:ext>
            </a:extLst>
          </p:cNvPr>
          <p:cNvSpPr>
            <a:spLocks noGrp="1"/>
          </p:cNvSpPr>
          <p:nvPr>
            <p:ph type="title"/>
          </p:nvPr>
        </p:nvSpPr>
        <p:spPr/>
        <p:txBody>
          <a:bodyPr/>
          <a:lstStyle/>
          <a:p>
            <a:r>
              <a:rPr lang="en-US"/>
              <a:t>Facebook Eigene Posts - Reaktionen - Export | NDR Elbphilharmonie Orchester - 4 of 17</a:t>
            </a:r>
          </a:p>
        </p:txBody>
      </p:sp>
      <p:graphicFrame>
        <p:nvGraphicFramePr>
          <p:cNvPr id="5" name="Table Placeholder 4">
            <a:extLst>
              <a:ext uri="{FF2B5EF4-FFF2-40B4-BE49-F238E27FC236}">
                <a16:creationId xmlns:a16="http://schemas.microsoft.com/office/drawing/2014/main" id="{599AABA5-C037-496E-A6C2-1A9D38CA3DC4}"/>
              </a:ext>
            </a:extLst>
          </p:cNvPr>
          <p:cNvGraphicFramePr>
            <a:graphicFrameLocks noGrp="1"/>
          </p:cNvGraphicFramePr>
          <p:nvPr>
            <p:ph type="tbl" sz="quarter" idx="13"/>
            <p:extLst>
              <p:ext uri="{D42A27DB-BD31-4B8C-83A1-F6EECF244321}">
                <p14:modId xmlns:p14="http://schemas.microsoft.com/office/powerpoint/2010/main" val="1457495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446530635"/>
                    </a:ext>
                  </a:extLst>
                </a:gridCol>
                <a:gridCol w="822960">
                  <a:extLst>
                    <a:ext uri="{9D8B030D-6E8A-4147-A177-3AD203B41FA5}">
                      <a16:colId xmlns:a16="http://schemas.microsoft.com/office/drawing/2014/main" val="2962181695"/>
                    </a:ext>
                  </a:extLst>
                </a:gridCol>
                <a:gridCol w="493776">
                  <a:extLst>
                    <a:ext uri="{9D8B030D-6E8A-4147-A177-3AD203B41FA5}">
                      <a16:colId xmlns:a16="http://schemas.microsoft.com/office/drawing/2014/main" val="3534188924"/>
                    </a:ext>
                  </a:extLst>
                </a:gridCol>
                <a:gridCol w="493776">
                  <a:extLst>
                    <a:ext uri="{9D8B030D-6E8A-4147-A177-3AD203B41FA5}">
                      <a16:colId xmlns:a16="http://schemas.microsoft.com/office/drawing/2014/main" val="3288670050"/>
                    </a:ext>
                  </a:extLst>
                </a:gridCol>
                <a:gridCol w="493776">
                  <a:extLst>
                    <a:ext uri="{9D8B030D-6E8A-4147-A177-3AD203B41FA5}">
                      <a16:colId xmlns:a16="http://schemas.microsoft.com/office/drawing/2014/main" val="3267777916"/>
                    </a:ext>
                  </a:extLst>
                </a:gridCol>
                <a:gridCol w="493776">
                  <a:extLst>
                    <a:ext uri="{9D8B030D-6E8A-4147-A177-3AD203B41FA5}">
                      <a16:colId xmlns:a16="http://schemas.microsoft.com/office/drawing/2014/main" val="4006819119"/>
                    </a:ext>
                  </a:extLst>
                </a:gridCol>
                <a:gridCol w="493776">
                  <a:extLst>
                    <a:ext uri="{9D8B030D-6E8A-4147-A177-3AD203B41FA5}">
                      <a16:colId xmlns:a16="http://schemas.microsoft.com/office/drawing/2014/main" val="2877448546"/>
                    </a:ext>
                  </a:extLst>
                </a:gridCol>
                <a:gridCol w="493776">
                  <a:extLst>
                    <a:ext uri="{9D8B030D-6E8A-4147-A177-3AD203B41FA5}">
                      <a16:colId xmlns:a16="http://schemas.microsoft.com/office/drawing/2014/main" val="4115499444"/>
                    </a:ext>
                  </a:extLst>
                </a:gridCol>
                <a:gridCol w="493776">
                  <a:extLst>
                    <a:ext uri="{9D8B030D-6E8A-4147-A177-3AD203B41FA5}">
                      <a16:colId xmlns:a16="http://schemas.microsoft.com/office/drawing/2014/main" val="505585694"/>
                    </a:ext>
                  </a:extLst>
                </a:gridCol>
                <a:gridCol w="493776">
                  <a:extLst>
                    <a:ext uri="{9D8B030D-6E8A-4147-A177-3AD203B41FA5}">
                      <a16:colId xmlns:a16="http://schemas.microsoft.com/office/drawing/2014/main" val="1495504822"/>
                    </a:ext>
                  </a:extLst>
                </a:gridCol>
                <a:gridCol w="493776">
                  <a:extLst>
                    <a:ext uri="{9D8B030D-6E8A-4147-A177-3AD203B41FA5}">
                      <a16:colId xmlns:a16="http://schemas.microsoft.com/office/drawing/2014/main" val="284735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1043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- 2018-09-01 19:00:10</a:t>
                      </a:r>
                      <a:r>
                        <a:rPr kumimoji="0" lang="en-US"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Opening Night 2018 / Krzysztof Urbański / Elbphilharmonie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9944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- 2018-09-01 19:00:10</a:t>
                      </a:r>
                      <a:r>
                        <a:rPr kumimoji="0" lang="en-US" sz="1000" b="0" i="0" u="none" strike="noStrike" kern="1200" cap="none" spc="0" normalizeH="0" baseline="0" noProof="0">
                          <a:ln>
                            <a:noFill/>
                          </a:ln>
                          <a:solidFill>
                            <a:prstClr val="black"/>
                          </a:solidFill>
                          <a:effectLst/>
                          <a:uLnTx/>
                          <a:uFillTx/>
                          <a:latin typeface="+mn-lt"/>
                          <a:ea typeface="+mn-ea"/>
                          <a:cs typeface="+mn-cs"/>
                        </a:rPr>
                        <a:t>
"Encore! Hier erlebt ihr unseren Saison-Auftakt vom 1. September noch einmal."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Opening Night 2018 / Krzysztof Urbański / Elbphilharmonie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3634099"/>
                  </a:ext>
                </a:extLst>
              </a:tr>
            </a:tbl>
          </a:graphicData>
        </a:graphic>
      </p:graphicFrame>
      <p:sp>
        <p:nvSpPr>
          <p:cNvPr id="4" name="Text Placeholder 3">
            <a:extLst>
              <a:ext uri="{FF2B5EF4-FFF2-40B4-BE49-F238E27FC236}">
                <a16:creationId xmlns:a16="http://schemas.microsoft.com/office/drawing/2014/main" id="{FEFA57AD-8F09-42FA-8EF1-B82D6A0E5997}"/>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4885426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767E3-E888-4C7E-A398-A073DD1F9855}"/>
              </a:ext>
            </a:extLst>
          </p:cNvPr>
          <p:cNvSpPr>
            <a:spLocks noGrp="1"/>
          </p:cNvSpPr>
          <p:nvPr>
            <p:ph type="title"/>
          </p:nvPr>
        </p:nvSpPr>
        <p:spPr/>
        <p:txBody>
          <a:bodyPr/>
          <a:lstStyle/>
          <a:p>
            <a:r>
              <a:rPr lang="en-US"/>
              <a:t>Facebook Eigene Posts - Reaktionen - Export | NDR Elbphilharmonie Orchester - 5 of 17</a:t>
            </a:r>
          </a:p>
        </p:txBody>
      </p:sp>
      <p:graphicFrame>
        <p:nvGraphicFramePr>
          <p:cNvPr id="5" name="Table Placeholder 4">
            <a:extLst>
              <a:ext uri="{FF2B5EF4-FFF2-40B4-BE49-F238E27FC236}">
                <a16:creationId xmlns:a16="http://schemas.microsoft.com/office/drawing/2014/main" id="{926B7B94-B222-4068-914B-B22B3022B094}"/>
              </a:ext>
            </a:extLst>
          </p:cNvPr>
          <p:cNvGraphicFramePr>
            <a:graphicFrameLocks noGrp="1"/>
          </p:cNvGraphicFramePr>
          <p:nvPr>
            <p:ph type="tbl" sz="quarter" idx="13"/>
            <p:extLst>
              <p:ext uri="{D42A27DB-BD31-4B8C-83A1-F6EECF244321}">
                <p14:modId xmlns:p14="http://schemas.microsoft.com/office/powerpoint/2010/main" val="2593000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131915215"/>
                    </a:ext>
                  </a:extLst>
                </a:gridCol>
                <a:gridCol w="822960">
                  <a:extLst>
                    <a:ext uri="{9D8B030D-6E8A-4147-A177-3AD203B41FA5}">
                      <a16:colId xmlns:a16="http://schemas.microsoft.com/office/drawing/2014/main" val="596414350"/>
                    </a:ext>
                  </a:extLst>
                </a:gridCol>
                <a:gridCol w="493776">
                  <a:extLst>
                    <a:ext uri="{9D8B030D-6E8A-4147-A177-3AD203B41FA5}">
                      <a16:colId xmlns:a16="http://schemas.microsoft.com/office/drawing/2014/main" val="103935220"/>
                    </a:ext>
                  </a:extLst>
                </a:gridCol>
                <a:gridCol w="493776">
                  <a:extLst>
                    <a:ext uri="{9D8B030D-6E8A-4147-A177-3AD203B41FA5}">
                      <a16:colId xmlns:a16="http://schemas.microsoft.com/office/drawing/2014/main" val="596866040"/>
                    </a:ext>
                  </a:extLst>
                </a:gridCol>
                <a:gridCol w="493776">
                  <a:extLst>
                    <a:ext uri="{9D8B030D-6E8A-4147-A177-3AD203B41FA5}">
                      <a16:colId xmlns:a16="http://schemas.microsoft.com/office/drawing/2014/main" val="1053018486"/>
                    </a:ext>
                  </a:extLst>
                </a:gridCol>
                <a:gridCol w="493776">
                  <a:extLst>
                    <a:ext uri="{9D8B030D-6E8A-4147-A177-3AD203B41FA5}">
                      <a16:colId xmlns:a16="http://schemas.microsoft.com/office/drawing/2014/main" val="440866468"/>
                    </a:ext>
                  </a:extLst>
                </a:gridCol>
                <a:gridCol w="493776">
                  <a:extLst>
                    <a:ext uri="{9D8B030D-6E8A-4147-A177-3AD203B41FA5}">
                      <a16:colId xmlns:a16="http://schemas.microsoft.com/office/drawing/2014/main" val="3677725914"/>
                    </a:ext>
                  </a:extLst>
                </a:gridCol>
                <a:gridCol w="493776">
                  <a:extLst>
                    <a:ext uri="{9D8B030D-6E8A-4147-A177-3AD203B41FA5}">
                      <a16:colId xmlns:a16="http://schemas.microsoft.com/office/drawing/2014/main" val="4213087041"/>
                    </a:ext>
                  </a:extLst>
                </a:gridCol>
                <a:gridCol w="493776">
                  <a:extLst>
                    <a:ext uri="{9D8B030D-6E8A-4147-A177-3AD203B41FA5}">
                      <a16:colId xmlns:a16="http://schemas.microsoft.com/office/drawing/2014/main" val="3248045829"/>
                    </a:ext>
                  </a:extLst>
                </a:gridCol>
                <a:gridCol w="493776">
                  <a:extLst>
                    <a:ext uri="{9D8B030D-6E8A-4147-A177-3AD203B41FA5}">
                      <a16:colId xmlns:a16="http://schemas.microsoft.com/office/drawing/2014/main" val="2303636816"/>
                    </a:ext>
                  </a:extLst>
                </a:gridCol>
                <a:gridCol w="493776">
                  <a:extLst>
                    <a:ext uri="{9D8B030D-6E8A-4147-A177-3AD203B41FA5}">
                      <a16:colId xmlns:a16="http://schemas.microsoft.com/office/drawing/2014/main" val="3383559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21484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- 2018-10-11 20:00:11</a:t>
                      </a:r>
                      <a:r>
                        <a:rPr kumimoji="0" lang="en-US" sz="1000" b="0" i="0" u="none" strike="noStrike" kern="1200" cap="none" spc="0" normalizeH="0" baseline="0" noProof="0">
                          <a:ln>
                            <a:noFill/>
                          </a:ln>
                          <a:solidFill>
                            <a:prstClr val="black"/>
                          </a:solidFill>
                          <a:effectLst/>
                          <a:uLnTx/>
                          <a:uFillTx/>
                          <a:latin typeface="+mn-lt"/>
                          <a:ea typeface="+mn-ea"/>
                          <a:cs typeface="+mn-cs"/>
                        </a:rPr>
                        <a:t>
Das ganze Konzert zum Nachschauen: Alan Gilbert dirigiert Bruckners Sinfonie Nr 7. Mit Pianist Inon Barnatan spielten wir Beethovens Klavierkonzert Nr. 4.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LIVE: Bruckner &amp; Beethoven mit Alan Gilbert, Inon Barnatan &amp; NDR Elbphilharmonie Orchester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9664384"/>
                  </a:ext>
                </a:extLst>
              </a:tr>
            </a:tbl>
          </a:graphicData>
        </a:graphic>
      </p:graphicFrame>
      <p:sp>
        <p:nvSpPr>
          <p:cNvPr id="4" name="Text Placeholder 3">
            <a:extLst>
              <a:ext uri="{FF2B5EF4-FFF2-40B4-BE49-F238E27FC236}">
                <a16:creationId xmlns:a16="http://schemas.microsoft.com/office/drawing/2014/main" id="{90A615B9-8DEF-41E7-B3F4-38051DEF9C2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5461048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6A019-2278-43ED-A40E-B0DEF274CFD6}"/>
              </a:ext>
            </a:extLst>
          </p:cNvPr>
          <p:cNvSpPr>
            <a:spLocks noGrp="1"/>
          </p:cNvSpPr>
          <p:nvPr>
            <p:ph type="title"/>
          </p:nvPr>
        </p:nvSpPr>
        <p:spPr/>
        <p:txBody>
          <a:bodyPr/>
          <a:lstStyle/>
          <a:p>
            <a:r>
              <a:rPr lang="en-US"/>
              <a:t>Facebook Eigene Posts - Reaktionen - Export | NDR Elbphilharmonie Orchester - 6 of 17</a:t>
            </a:r>
          </a:p>
        </p:txBody>
      </p:sp>
      <p:graphicFrame>
        <p:nvGraphicFramePr>
          <p:cNvPr id="5" name="Table Placeholder 4">
            <a:extLst>
              <a:ext uri="{FF2B5EF4-FFF2-40B4-BE49-F238E27FC236}">
                <a16:creationId xmlns:a16="http://schemas.microsoft.com/office/drawing/2014/main" id="{658351AD-27DE-44D0-BE04-EE7663585993}"/>
              </a:ext>
            </a:extLst>
          </p:cNvPr>
          <p:cNvGraphicFramePr>
            <a:graphicFrameLocks noGrp="1"/>
          </p:cNvGraphicFramePr>
          <p:nvPr>
            <p:ph type="tbl" sz="quarter" idx="13"/>
            <p:extLst>
              <p:ext uri="{D42A27DB-BD31-4B8C-83A1-F6EECF244321}">
                <p14:modId xmlns:p14="http://schemas.microsoft.com/office/powerpoint/2010/main" val="2390226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519088278"/>
                    </a:ext>
                  </a:extLst>
                </a:gridCol>
                <a:gridCol w="822960">
                  <a:extLst>
                    <a:ext uri="{9D8B030D-6E8A-4147-A177-3AD203B41FA5}">
                      <a16:colId xmlns:a16="http://schemas.microsoft.com/office/drawing/2014/main" val="2372580804"/>
                    </a:ext>
                  </a:extLst>
                </a:gridCol>
                <a:gridCol w="493776">
                  <a:extLst>
                    <a:ext uri="{9D8B030D-6E8A-4147-A177-3AD203B41FA5}">
                      <a16:colId xmlns:a16="http://schemas.microsoft.com/office/drawing/2014/main" val="2286592197"/>
                    </a:ext>
                  </a:extLst>
                </a:gridCol>
                <a:gridCol w="493776">
                  <a:extLst>
                    <a:ext uri="{9D8B030D-6E8A-4147-A177-3AD203B41FA5}">
                      <a16:colId xmlns:a16="http://schemas.microsoft.com/office/drawing/2014/main" val="2225142042"/>
                    </a:ext>
                  </a:extLst>
                </a:gridCol>
                <a:gridCol w="493776">
                  <a:extLst>
                    <a:ext uri="{9D8B030D-6E8A-4147-A177-3AD203B41FA5}">
                      <a16:colId xmlns:a16="http://schemas.microsoft.com/office/drawing/2014/main" val="2126536896"/>
                    </a:ext>
                  </a:extLst>
                </a:gridCol>
                <a:gridCol w="493776">
                  <a:extLst>
                    <a:ext uri="{9D8B030D-6E8A-4147-A177-3AD203B41FA5}">
                      <a16:colId xmlns:a16="http://schemas.microsoft.com/office/drawing/2014/main" val="1733010061"/>
                    </a:ext>
                  </a:extLst>
                </a:gridCol>
                <a:gridCol w="493776">
                  <a:extLst>
                    <a:ext uri="{9D8B030D-6E8A-4147-A177-3AD203B41FA5}">
                      <a16:colId xmlns:a16="http://schemas.microsoft.com/office/drawing/2014/main" val="71695989"/>
                    </a:ext>
                  </a:extLst>
                </a:gridCol>
                <a:gridCol w="493776">
                  <a:extLst>
                    <a:ext uri="{9D8B030D-6E8A-4147-A177-3AD203B41FA5}">
                      <a16:colId xmlns:a16="http://schemas.microsoft.com/office/drawing/2014/main" val="4183793393"/>
                    </a:ext>
                  </a:extLst>
                </a:gridCol>
                <a:gridCol w="493776">
                  <a:extLst>
                    <a:ext uri="{9D8B030D-6E8A-4147-A177-3AD203B41FA5}">
                      <a16:colId xmlns:a16="http://schemas.microsoft.com/office/drawing/2014/main" val="2898024102"/>
                    </a:ext>
                  </a:extLst>
                </a:gridCol>
                <a:gridCol w="493776">
                  <a:extLst>
                    <a:ext uri="{9D8B030D-6E8A-4147-A177-3AD203B41FA5}">
                      <a16:colId xmlns:a16="http://schemas.microsoft.com/office/drawing/2014/main" val="3331537114"/>
                    </a:ext>
                  </a:extLst>
                </a:gridCol>
                <a:gridCol w="493776">
                  <a:extLst>
                    <a:ext uri="{9D8B030D-6E8A-4147-A177-3AD203B41FA5}">
                      <a16:colId xmlns:a16="http://schemas.microsoft.com/office/drawing/2014/main" val="2970305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71321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- 2018-12-13 21:16:24</a:t>
                      </a:r>
                      <a:r>
                        <a:rPr kumimoji="0" lang="en-US" sz="1000" b="0" i="0" u="none" strike="noStrike" kern="1200" cap="none" spc="0" normalizeH="0" baseline="0" noProof="0">
                          <a:ln>
                            <a:noFill/>
                          </a:ln>
                          <a:solidFill>
                            <a:prstClr val="black"/>
                          </a:solidFill>
                          <a:effectLst/>
                          <a:uLnTx/>
                          <a:uFillTx/>
                          <a:latin typeface="+mn-lt"/>
                          <a:ea typeface="+mn-ea"/>
                          <a:cs typeface="+mn-cs"/>
                        </a:rPr>
                        <a:t>
Hier ist sie: Brahms’ Zweite Sinfonie live aus der Elbphilharmonie, mit unserem ehemaligen Chefdirigenten, Grandseigneur Herbert Blomstedt.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NDR Elbphilharmonie Orchester: Brahms: Sinfonie Nr. 2 / Herbert Blomstedt / Elbphilharmonie 2018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95007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- 2018-01-01 00:26:50</a:t>
                      </a:r>
                      <a:r>
                        <a:rPr kumimoji="0" lang="en-US" sz="1000" b="0" i="0" u="none" strike="noStrike" kern="1200" cap="none" spc="0" normalizeH="0" baseline="0" noProof="0">
                          <a:ln>
                            <a:noFill/>
                          </a:ln>
                          <a:solidFill>
                            <a:prstClr val="black"/>
                          </a:solidFill>
                          <a:effectLst/>
                          <a:uLnTx/>
                          <a:uFillTx/>
                          <a:latin typeface="+mn-lt"/>
                          <a:ea typeface="+mn-ea"/>
                          <a:cs typeface="+mn-cs"/>
                        </a:rPr>
                        <a:t>
FROHES NEUES JAHR!!!🎆🎈🎊 
Happy New Year!!!
(Tobias Heimann, Hornist)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8567238"/>
                  </a:ext>
                </a:extLst>
              </a:tr>
            </a:tbl>
          </a:graphicData>
        </a:graphic>
      </p:graphicFrame>
      <p:sp>
        <p:nvSpPr>
          <p:cNvPr id="4" name="Text Placeholder 3">
            <a:extLst>
              <a:ext uri="{FF2B5EF4-FFF2-40B4-BE49-F238E27FC236}">
                <a16:creationId xmlns:a16="http://schemas.microsoft.com/office/drawing/2014/main" id="{1B826961-DC4E-4126-89D2-D0DFE9C40219}"/>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6003673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28FA5-4111-49B5-A9EB-D16B5FA60DF8}"/>
              </a:ext>
            </a:extLst>
          </p:cNvPr>
          <p:cNvSpPr>
            <a:spLocks noGrp="1"/>
          </p:cNvSpPr>
          <p:nvPr>
            <p:ph type="title"/>
          </p:nvPr>
        </p:nvSpPr>
        <p:spPr/>
        <p:txBody>
          <a:bodyPr/>
          <a:lstStyle/>
          <a:p>
            <a:r>
              <a:rPr lang="en-US"/>
              <a:t>Facebook Eigene Posts - Reaktionen - Export | NDR Elbphilharmonie Orchester - 7 of 17</a:t>
            </a:r>
          </a:p>
        </p:txBody>
      </p:sp>
      <p:graphicFrame>
        <p:nvGraphicFramePr>
          <p:cNvPr id="5" name="Table Placeholder 4">
            <a:extLst>
              <a:ext uri="{FF2B5EF4-FFF2-40B4-BE49-F238E27FC236}">
                <a16:creationId xmlns:a16="http://schemas.microsoft.com/office/drawing/2014/main" id="{0505BE36-60D2-4612-8ED5-AC00062D0A22}"/>
              </a:ext>
            </a:extLst>
          </p:cNvPr>
          <p:cNvGraphicFramePr>
            <a:graphicFrameLocks noGrp="1"/>
          </p:cNvGraphicFramePr>
          <p:nvPr>
            <p:ph type="tbl" sz="quarter" idx="13"/>
            <p:extLst>
              <p:ext uri="{D42A27DB-BD31-4B8C-83A1-F6EECF244321}">
                <p14:modId xmlns:p14="http://schemas.microsoft.com/office/powerpoint/2010/main" val="1855889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029349058"/>
                    </a:ext>
                  </a:extLst>
                </a:gridCol>
                <a:gridCol w="822960">
                  <a:extLst>
                    <a:ext uri="{9D8B030D-6E8A-4147-A177-3AD203B41FA5}">
                      <a16:colId xmlns:a16="http://schemas.microsoft.com/office/drawing/2014/main" val="1703893308"/>
                    </a:ext>
                  </a:extLst>
                </a:gridCol>
                <a:gridCol w="493776">
                  <a:extLst>
                    <a:ext uri="{9D8B030D-6E8A-4147-A177-3AD203B41FA5}">
                      <a16:colId xmlns:a16="http://schemas.microsoft.com/office/drawing/2014/main" val="2389787834"/>
                    </a:ext>
                  </a:extLst>
                </a:gridCol>
                <a:gridCol w="493776">
                  <a:extLst>
                    <a:ext uri="{9D8B030D-6E8A-4147-A177-3AD203B41FA5}">
                      <a16:colId xmlns:a16="http://schemas.microsoft.com/office/drawing/2014/main" val="984760700"/>
                    </a:ext>
                  </a:extLst>
                </a:gridCol>
                <a:gridCol w="493776">
                  <a:extLst>
                    <a:ext uri="{9D8B030D-6E8A-4147-A177-3AD203B41FA5}">
                      <a16:colId xmlns:a16="http://schemas.microsoft.com/office/drawing/2014/main" val="1112034993"/>
                    </a:ext>
                  </a:extLst>
                </a:gridCol>
                <a:gridCol w="493776">
                  <a:extLst>
                    <a:ext uri="{9D8B030D-6E8A-4147-A177-3AD203B41FA5}">
                      <a16:colId xmlns:a16="http://schemas.microsoft.com/office/drawing/2014/main" val="3666745874"/>
                    </a:ext>
                  </a:extLst>
                </a:gridCol>
                <a:gridCol w="493776">
                  <a:extLst>
                    <a:ext uri="{9D8B030D-6E8A-4147-A177-3AD203B41FA5}">
                      <a16:colId xmlns:a16="http://schemas.microsoft.com/office/drawing/2014/main" val="3194762045"/>
                    </a:ext>
                  </a:extLst>
                </a:gridCol>
                <a:gridCol w="493776">
                  <a:extLst>
                    <a:ext uri="{9D8B030D-6E8A-4147-A177-3AD203B41FA5}">
                      <a16:colId xmlns:a16="http://schemas.microsoft.com/office/drawing/2014/main" val="894536842"/>
                    </a:ext>
                  </a:extLst>
                </a:gridCol>
                <a:gridCol w="493776">
                  <a:extLst>
                    <a:ext uri="{9D8B030D-6E8A-4147-A177-3AD203B41FA5}">
                      <a16:colId xmlns:a16="http://schemas.microsoft.com/office/drawing/2014/main" val="1133741640"/>
                    </a:ext>
                  </a:extLst>
                </a:gridCol>
                <a:gridCol w="493776">
                  <a:extLst>
                    <a:ext uri="{9D8B030D-6E8A-4147-A177-3AD203B41FA5}">
                      <a16:colId xmlns:a16="http://schemas.microsoft.com/office/drawing/2014/main" val="1249282298"/>
                    </a:ext>
                  </a:extLst>
                </a:gridCol>
                <a:gridCol w="493776">
                  <a:extLst>
                    <a:ext uri="{9D8B030D-6E8A-4147-A177-3AD203B41FA5}">
                      <a16:colId xmlns:a16="http://schemas.microsoft.com/office/drawing/2014/main" val="2699835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37042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- 2018-05-07 08:05:29</a:t>
                      </a:r>
                      <a:r>
                        <a:rPr kumimoji="0" lang="en-US" sz="1000" b="0" i="0" u="none" strike="noStrike" kern="1200" cap="none" spc="0" normalizeH="0" baseline="0" noProof="0">
                          <a:ln>
                            <a:noFill/>
                          </a:ln>
                          <a:solidFill>
                            <a:prstClr val="black"/>
                          </a:solidFill>
                          <a:effectLst/>
                          <a:uLnTx/>
                          <a:uFillTx/>
                          <a:latin typeface="+mn-lt"/>
                          <a:ea typeface="+mn-ea"/>
                          <a:cs typeface="+mn-cs"/>
                        </a:rPr>
                        <a:t>
Ein Ausflug in intergalaktische Welten - kommt mit! "Die Planeten" im Konzert: Am 10. Mai um 20 Uhr. Open Air, im Livestream und auf Facebook Live.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Livestream am 10. Mai: "Star Wars" und "Die Planeten"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908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- 2018-01-11 11:00:00</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Elbphilharmonie Hamburg! Wir blicken zurück aufs erste Jahr als Residenzorchester im neuen Heimathafen.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1 Jahr Elbphilharmonie: Highlights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69705318"/>
                  </a:ext>
                </a:extLst>
              </a:tr>
            </a:tbl>
          </a:graphicData>
        </a:graphic>
      </p:graphicFrame>
      <p:sp>
        <p:nvSpPr>
          <p:cNvPr id="4" name="Text Placeholder 3">
            <a:extLst>
              <a:ext uri="{FF2B5EF4-FFF2-40B4-BE49-F238E27FC236}">
                <a16:creationId xmlns:a16="http://schemas.microsoft.com/office/drawing/2014/main" id="{25976469-E434-4B32-8DD7-375D03EFD2B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5213919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4DC08-AFE0-4B8D-8A76-B8A16718C470}"/>
              </a:ext>
            </a:extLst>
          </p:cNvPr>
          <p:cNvSpPr>
            <a:spLocks noGrp="1"/>
          </p:cNvSpPr>
          <p:nvPr>
            <p:ph type="title"/>
          </p:nvPr>
        </p:nvSpPr>
        <p:spPr/>
        <p:txBody>
          <a:bodyPr/>
          <a:lstStyle/>
          <a:p>
            <a:r>
              <a:rPr lang="en-US"/>
              <a:t>Facebook Eigene Posts - Reaktionen - Export | NDR Elbphilharmonie Orchester - 8 of 17</a:t>
            </a:r>
          </a:p>
        </p:txBody>
      </p:sp>
      <p:graphicFrame>
        <p:nvGraphicFramePr>
          <p:cNvPr id="5" name="Table Placeholder 4">
            <a:extLst>
              <a:ext uri="{FF2B5EF4-FFF2-40B4-BE49-F238E27FC236}">
                <a16:creationId xmlns:a16="http://schemas.microsoft.com/office/drawing/2014/main" id="{85C8CB72-05BD-411B-8FE6-2478A4029AE3}"/>
              </a:ext>
            </a:extLst>
          </p:cNvPr>
          <p:cNvGraphicFramePr>
            <a:graphicFrameLocks noGrp="1"/>
          </p:cNvGraphicFramePr>
          <p:nvPr>
            <p:ph type="tbl" sz="quarter" idx="13"/>
            <p:extLst>
              <p:ext uri="{D42A27DB-BD31-4B8C-83A1-F6EECF244321}">
                <p14:modId xmlns:p14="http://schemas.microsoft.com/office/powerpoint/2010/main" val="3458065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041938317"/>
                    </a:ext>
                  </a:extLst>
                </a:gridCol>
                <a:gridCol w="822960">
                  <a:extLst>
                    <a:ext uri="{9D8B030D-6E8A-4147-A177-3AD203B41FA5}">
                      <a16:colId xmlns:a16="http://schemas.microsoft.com/office/drawing/2014/main" val="2594721272"/>
                    </a:ext>
                  </a:extLst>
                </a:gridCol>
                <a:gridCol w="493776">
                  <a:extLst>
                    <a:ext uri="{9D8B030D-6E8A-4147-A177-3AD203B41FA5}">
                      <a16:colId xmlns:a16="http://schemas.microsoft.com/office/drawing/2014/main" val="2534194180"/>
                    </a:ext>
                  </a:extLst>
                </a:gridCol>
                <a:gridCol w="493776">
                  <a:extLst>
                    <a:ext uri="{9D8B030D-6E8A-4147-A177-3AD203B41FA5}">
                      <a16:colId xmlns:a16="http://schemas.microsoft.com/office/drawing/2014/main" val="3005943528"/>
                    </a:ext>
                  </a:extLst>
                </a:gridCol>
                <a:gridCol w="493776">
                  <a:extLst>
                    <a:ext uri="{9D8B030D-6E8A-4147-A177-3AD203B41FA5}">
                      <a16:colId xmlns:a16="http://schemas.microsoft.com/office/drawing/2014/main" val="967808722"/>
                    </a:ext>
                  </a:extLst>
                </a:gridCol>
                <a:gridCol w="493776">
                  <a:extLst>
                    <a:ext uri="{9D8B030D-6E8A-4147-A177-3AD203B41FA5}">
                      <a16:colId xmlns:a16="http://schemas.microsoft.com/office/drawing/2014/main" val="3160192337"/>
                    </a:ext>
                  </a:extLst>
                </a:gridCol>
                <a:gridCol w="493776">
                  <a:extLst>
                    <a:ext uri="{9D8B030D-6E8A-4147-A177-3AD203B41FA5}">
                      <a16:colId xmlns:a16="http://schemas.microsoft.com/office/drawing/2014/main" val="3642603043"/>
                    </a:ext>
                  </a:extLst>
                </a:gridCol>
                <a:gridCol w="493776">
                  <a:extLst>
                    <a:ext uri="{9D8B030D-6E8A-4147-A177-3AD203B41FA5}">
                      <a16:colId xmlns:a16="http://schemas.microsoft.com/office/drawing/2014/main" val="1605135246"/>
                    </a:ext>
                  </a:extLst>
                </a:gridCol>
                <a:gridCol w="493776">
                  <a:extLst>
                    <a:ext uri="{9D8B030D-6E8A-4147-A177-3AD203B41FA5}">
                      <a16:colId xmlns:a16="http://schemas.microsoft.com/office/drawing/2014/main" val="1759375236"/>
                    </a:ext>
                  </a:extLst>
                </a:gridCol>
                <a:gridCol w="493776">
                  <a:extLst>
                    <a:ext uri="{9D8B030D-6E8A-4147-A177-3AD203B41FA5}">
                      <a16:colId xmlns:a16="http://schemas.microsoft.com/office/drawing/2014/main" val="2352865364"/>
                    </a:ext>
                  </a:extLst>
                </a:gridCol>
                <a:gridCol w="493776">
                  <a:extLst>
                    <a:ext uri="{9D8B030D-6E8A-4147-A177-3AD203B41FA5}">
                      <a16:colId xmlns:a16="http://schemas.microsoft.com/office/drawing/2014/main" val="3039362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0435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- 2018-04-11 08:58:00</a:t>
                      </a:r>
                      <a:r>
                        <a:rPr kumimoji="0" lang="en-US" sz="1000" b="0" i="0" u="none" strike="noStrike" kern="1200" cap="none" spc="0" normalizeH="0" baseline="0" noProof="0">
                          <a:ln>
                            <a:noFill/>
                          </a:ln>
                          <a:solidFill>
                            <a:prstClr val="black"/>
                          </a:solidFill>
                          <a:effectLst/>
                          <a:uLnTx/>
                          <a:uFillTx/>
                          <a:latin typeface="+mn-lt"/>
                          <a:ea typeface="+mn-ea"/>
                          <a:cs typeface="+mn-cs"/>
                        </a:rPr>
                        <a:t>
"Das Orchester ist wie meine Familie": Mit Solo-Trompeter Guillaume Couloumy starten wir heute neue Folgen unserer Porträt-Reihe "Hinter dem Klang"!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Guillaume Couloumy, Trompete ("Hinter dem Klang" #7)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9515431"/>
                  </a:ext>
                </a:extLst>
              </a:tr>
            </a:tbl>
          </a:graphicData>
        </a:graphic>
      </p:graphicFrame>
      <p:sp>
        <p:nvSpPr>
          <p:cNvPr id="4" name="Text Placeholder 3">
            <a:extLst>
              <a:ext uri="{FF2B5EF4-FFF2-40B4-BE49-F238E27FC236}">
                <a16:creationId xmlns:a16="http://schemas.microsoft.com/office/drawing/2014/main" id="{8069183B-F8E0-4935-BF07-AB55C8E24986}"/>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1122988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06ED1-CBA8-409B-8258-F47B0A23E2E1}"/>
              </a:ext>
            </a:extLst>
          </p:cNvPr>
          <p:cNvSpPr>
            <a:spLocks noGrp="1"/>
          </p:cNvSpPr>
          <p:nvPr>
            <p:ph type="title"/>
          </p:nvPr>
        </p:nvSpPr>
        <p:spPr/>
        <p:txBody>
          <a:bodyPr/>
          <a:lstStyle/>
          <a:p>
            <a:r>
              <a:rPr lang="en-US"/>
              <a:t>Facebook Eigene Posts - Reaktionen - Export | NDR Elbphilharmonie Orchester - 9 of 17</a:t>
            </a:r>
          </a:p>
        </p:txBody>
      </p:sp>
      <p:graphicFrame>
        <p:nvGraphicFramePr>
          <p:cNvPr id="5" name="Table Placeholder 4">
            <a:extLst>
              <a:ext uri="{FF2B5EF4-FFF2-40B4-BE49-F238E27FC236}">
                <a16:creationId xmlns:a16="http://schemas.microsoft.com/office/drawing/2014/main" id="{A3B8E1D2-C43F-4137-B534-BBB20B974A15}"/>
              </a:ext>
            </a:extLst>
          </p:cNvPr>
          <p:cNvGraphicFramePr>
            <a:graphicFrameLocks noGrp="1"/>
          </p:cNvGraphicFramePr>
          <p:nvPr>
            <p:ph type="tbl" sz="quarter" idx="13"/>
            <p:extLst>
              <p:ext uri="{D42A27DB-BD31-4B8C-83A1-F6EECF244321}">
                <p14:modId xmlns:p14="http://schemas.microsoft.com/office/powerpoint/2010/main" val="4281841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492311782"/>
                    </a:ext>
                  </a:extLst>
                </a:gridCol>
                <a:gridCol w="822960">
                  <a:extLst>
                    <a:ext uri="{9D8B030D-6E8A-4147-A177-3AD203B41FA5}">
                      <a16:colId xmlns:a16="http://schemas.microsoft.com/office/drawing/2014/main" val="1395817128"/>
                    </a:ext>
                  </a:extLst>
                </a:gridCol>
                <a:gridCol w="493776">
                  <a:extLst>
                    <a:ext uri="{9D8B030D-6E8A-4147-A177-3AD203B41FA5}">
                      <a16:colId xmlns:a16="http://schemas.microsoft.com/office/drawing/2014/main" val="441009853"/>
                    </a:ext>
                  </a:extLst>
                </a:gridCol>
                <a:gridCol w="493776">
                  <a:extLst>
                    <a:ext uri="{9D8B030D-6E8A-4147-A177-3AD203B41FA5}">
                      <a16:colId xmlns:a16="http://schemas.microsoft.com/office/drawing/2014/main" val="2283668361"/>
                    </a:ext>
                  </a:extLst>
                </a:gridCol>
                <a:gridCol w="493776">
                  <a:extLst>
                    <a:ext uri="{9D8B030D-6E8A-4147-A177-3AD203B41FA5}">
                      <a16:colId xmlns:a16="http://schemas.microsoft.com/office/drawing/2014/main" val="750891994"/>
                    </a:ext>
                  </a:extLst>
                </a:gridCol>
                <a:gridCol w="493776">
                  <a:extLst>
                    <a:ext uri="{9D8B030D-6E8A-4147-A177-3AD203B41FA5}">
                      <a16:colId xmlns:a16="http://schemas.microsoft.com/office/drawing/2014/main" val="4122641850"/>
                    </a:ext>
                  </a:extLst>
                </a:gridCol>
                <a:gridCol w="493776">
                  <a:extLst>
                    <a:ext uri="{9D8B030D-6E8A-4147-A177-3AD203B41FA5}">
                      <a16:colId xmlns:a16="http://schemas.microsoft.com/office/drawing/2014/main" val="3032303011"/>
                    </a:ext>
                  </a:extLst>
                </a:gridCol>
                <a:gridCol w="493776">
                  <a:extLst>
                    <a:ext uri="{9D8B030D-6E8A-4147-A177-3AD203B41FA5}">
                      <a16:colId xmlns:a16="http://schemas.microsoft.com/office/drawing/2014/main" val="2523975603"/>
                    </a:ext>
                  </a:extLst>
                </a:gridCol>
                <a:gridCol w="493776">
                  <a:extLst>
                    <a:ext uri="{9D8B030D-6E8A-4147-A177-3AD203B41FA5}">
                      <a16:colId xmlns:a16="http://schemas.microsoft.com/office/drawing/2014/main" val="248306520"/>
                    </a:ext>
                  </a:extLst>
                </a:gridCol>
                <a:gridCol w="493776">
                  <a:extLst>
                    <a:ext uri="{9D8B030D-6E8A-4147-A177-3AD203B41FA5}">
                      <a16:colId xmlns:a16="http://schemas.microsoft.com/office/drawing/2014/main" val="847418397"/>
                    </a:ext>
                  </a:extLst>
                </a:gridCol>
                <a:gridCol w="493776">
                  <a:extLst>
                    <a:ext uri="{9D8B030D-6E8A-4147-A177-3AD203B41FA5}">
                      <a16:colId xmlns:a16="http://schemas.microsoft.com/office/drawing/2014/main" val="1284704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83381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- 2018-10-25 10:04:21</a:t>
                      </a:r>
                      <a:r>
                        <a:rPr kumimoji="0" lang="en-US" sz="1000" b="0" i="0" u="none" strike="noStrike" kern="1200" cap="none" spc="0" normalizeH="0" baseline="0" noProof="0">
                          <a:ln>
                            <a:noFill/>
                          </a:ln>
                          <a:solidFill>
                            <a:prstClr val="black"/>
                          </a:solidFill>
                          <a:effectLst/>
                          <a:uLnTx/>
                          <a:uFillTx/>
                          <a:latin typeface="+mn-lt"/>
                          <a:ea typeface="+mn-ea"/>
                          <a:cs typeface="+mn-cs"/>
                        </a:rPr>
                        <a:t>
Mit NDR Percussion zeigte Schlagzeuger Simone Rubino in der Elbphilharmonie, dass Kunst keine Grenzen hat: Und erzählt uns, warum neue Musik für ihn so wichtig ist.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Simone Rubino &amp; NDR Percussion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4698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- 2018-11-17 20:57:12</a:t>
                      </a:r>
                      <a:r>
                        <a:rPr kumimoji="0" lang="en-US"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Krzysztof Urbański dirigiert Góreckis Dritte / Elbphilharmonie 2018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91754043"/>
                  </a:ext>
                </a:extLst>
              </a:tr>
            </a:tbl>
          </a:graphicData>
        </a:graphic>
      </p:graphicFrame>
      <p:sp>
        <p:nvSpPr>
          <p:cNvPr id="4" name="Text Placeholder 3">
            <a:extLst>
              <a:ext uri="{FF2B5EF4-FFF2-40B4-BE49-F238E27FC236}">
                <a16:creationId xmlns:a16="http://schemas.microsoft.com/office/drawing/2014/main" id="{8292B65D-3A44-48DF-AA60-823DE938A38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7503876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F594E-7755-4C6F-BD29-C26C7D8D62DC}"/>
              </a:ext>
            </a:extLst>
          </p:cNvPr>
          <p:cNvSpPr>
            <a:spLocks noGrp="1"/>
          </p:cNvSpPr>
          <p:nvPr>
            <p:ph type="title"/>
          </p:nvPr>
        </p:nvSpPr>
        <p:spPr/>
        <p:txBody>
          <a:bodyPr/>
          <a:lstStyle/>
          <a:p>
            <a:r>
              <a:rPr lang="en-US"/>
              <a:t>Facebook Eigene Posts - Reaktionen - Export | NDR Elbphilharmonie Orchester - 10 of 17</a:t>
            </a:r>
          </a:p>
        </p:txBody>
      </p:sp>
      <p:graphicFrame>
        <p:nvGraphicFramePr>
          <p:cNvPr id="5" name="Table Placeholder 4">
            <a:extLst>
              <a:ext uri="{FF2B5EF4-FFF2-40B4-BE49-F238E27FC236}">
                <a16:creationId xmlns:a16="http://schemas.microsoft.com/office/drawing/2014/main" id="{2AF8AB6A-A3E6-4EA2-9312-F9201BC1D4F7}"/>
              </a:ext>
            </a:extLst>
          </p:cNvPr>
          <p:cNvGraphicFramePr>
            <a:graphicFrameLocks noGrp="1"/>
          </p:cNvGraphicFramePr>
          <p:nvPr>
            <p:ph type="tbl" sz="quarter" idx="13"/>
            <p:extLst>
              <p:ext uri="{D42A27DB-BD31-4B8C-83A1-F6EECF244321}">
                <p14:modId xmlns:p14="http://schemas.microsoft.com/office/powerpoint/2010/main" val="280936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330571469"/>
                    </a:ext>
                  </a:extLst>
                </a:gridCol>
                <a:gridCol w="822960">
                  <a:extLst>
                    <a:ext uri="{9D8B030D-6E8A-4147-A177-3AD203B41FA5}">
                      <a16:colId xmlns:a16="http://schemas.microsoft.com/office/drawing/2014/main" val="669980789"/>
                    </a:ext>
                  </a:extLst>
                </a:gridCol>
                <a:gridCol w="493776">
                  <a:extLst>
                    <a:ext uri="{9D8B030D-6E8A-4147-A177-3AD203B41FA5}">
                      <a16:colId xmlns:a16="http://schemas.microsoft.com/office/drawing/2014/main" val="3632794937"/>
                    </a:ext>
                  </a:extLst>
                </a:gridCol>
                <a:gridCol w="493776">
                  <a:extLst>
                    <a:ext uri="{9D8B030D-6E8A-4147-A177-3AD203B41FA5}">
                      <a16:colId xmlns:a16="http://schemas.microsoft.com/office/drawing/2014/main" val="3018722172"/>
                    </a:ext>
                  </a:extLst>
                </a:gridCol>
                <a:gridCol w="493776">
                  <a:extLst>
                    <a:ext uri="{9D8B030D-6E8A-4147-A177-3AD203B41FA5}">
                      <a16:colId xmlns:a16="http://schemas.microsoft.com/office/drawing/2014/main" val="2394475814"/>
                    </a:ext>
                  </a:extLst>
                </a:gridCol>
                <a:gridCol w="493776">
                  <a:extLst>
                    <a:ext uri="{9D8B030D-6E8A-4147-A177-3AD203B41FA5}">
                      <a16:colId xmlns:a16="http://schemas.microsoft.com/office/drawing/2014/main" val="3185918791"/>
                    </a:ext>
                  </a:extLst>
                </a:gridCol>
                <a:gridCol w="493776">
                  <a:extLst>
                    <a:ext uri="{9D8B030D-6E8A-4147-A177-3AD203B41FA5}">
                      <a16:colId xmlns:a16="http://schemas.microsoft.com/office/drawing/2014/main" val="2483546953"/>
                    </a:ext>
                  </a:extLst>
                </a:gridCol>
                <a:gridCol w="493776">
                  <a:extLst>
                    <a:ext uri="{9D8B030D-6E8A-4147-A177-3AD203B41FA5}">
                      <a16:colId xmlns:a16="http://schemas.microsoft.com/office/drawing/2014/main" val="418057811"/>
                    </a:ext>
                  </a:extLst>
                </a:gridCol>
                <a:gridCol w="493776">
                  <a:extLst>
                    <a:ext uri="{9D8B030D-6E8A-4147-A177-3AD203B41FA5}">
                      <a16:colId xmlns:a16="http://schemas.microsoft.com/office/drawing/2014/main" val="3408080932"/>
                    </a:ext>
                  </a:extLst>
                </a:gridCol>
                <a:gridCol w="493776">
                  <a:extLst>
                    <a:ext uri="{9D8B030D-6E8A-4147-A177-3AD203B41FA5}">
                      <a16:colId xmlns:a16="http://schemas.microsoft.com/office/drawing/2014/main" val="822467177"/>
                    </a:ext>
                  </a:extLst>
                </a:gridCol>
                <a:gridCol w="493776">
                  <a:extLst>
                    <a:ext uri="{9D8B030D-6E8A-4147-A177-3AD203B41FA5}">
                      <a16:colId xmlns:a16="http://schemas.microsoft.com/office/drawing/2014/main" val="3732632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2682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- 2018-11-17 20:57:12</a:t>
                      </a:r>
                      <a:r>
                        <a:rPr kumimoji="0" lang="en-US" sz="1000" b="0" i="0" u="none" strike="noStrike" kern="1200" cap="none" spc="0" normalizeH="0" baseline="0" noProof="0">
                          <a:ln>
                            <a:noFill/>
                          </a:ln>
                          <a:solidFill>
                            <a:prstClr val="black"/>
                          </a:solidFill>
                          <a:effectLst/>
                          <a:uLnTx/>
                          <a:uFillTx/>
                          <a:latin typeface="+mn-lt"/>
                          <a:ea typeface="+mn-ea"/>
                          <a:cs typeface="+mn-cs"/>
                        </a:rPr>
                        <a:t>
Ein schwer beeindruckendes Stück: Henryk Góreckis "Sinfonie der Klagelieder" für Sopran und Orchester unter der Leitung von Krzysztof Urbański.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Krzysztof Urbański dirigiert Góreckis Dritte / Elbphilharmonie 2018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1612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- 2018-07-17 18:16:00</a:t>
                      </a:r>
                      <a:r>
                        <a:rPr kumimoji="0" lang="en-US" sz="1000" b="0" i="0" u="none" strike="noStrike" kern="1200" cap="none" spc="0" normalizeH="0" baseline="0" noProof="0">
                          <a:ln>
                            <a:noFill/>
                          </a:ln>
                          <a:solidFill>
                            <a:prstClr val="black"/>
                          </a:solidFill>
                          <a:effectLst/>
                          <a:uLnTx/>
                          <a:uFillTx/>
                          <a:latin typeface="+mn-lt"/>
                          <a:ea typeface="+mn-ea"/>
                          <a:cs typeface="+mn-cs"/>
                        </a:rPr>
                        <a:t>
Ohren auf beim Stadtpark-Spaziergang. Eine kleine Erinnerung an Freiluftklänge in unserer #Sommerpause.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Jägerchor im Stadtpark #throwback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03885251"/>
                  </a:ext>
                </a:extLst>
              </a:tr>
            </a:tbl>
          </a:graphicData>
        </a:graphic>
      </p:graphicFrame>
      <p:sp>
        <p:nvSpPr>
          <p:cNvPr id="4" name="Text Placeholder 3">
            <a:extLst>
              <a:ext uri="{FF2B5EF4-FFF2-40B4-BE49-F238E27FC236}">
                <a16:creationId xmlns:a16="http://schemas.microsoft.com/office/drawing/2014/main" id="{BA8BBA8A-0E61-4A13-A02D-E803D82CB86D}"/>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1445730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EDD85-3E22-46F0-8463-DFDE5A4FDDD2}"/>
              </a:ext>
            </a:extLst>
          </p:cNvPr>
          <p:cNvSpPr>
            <a:spLocks noGrp="1"/>
          </p:cNvSpPr>
          <p:nvPr>
            <p:ph type="title"/>
          </p:nvPr>
        </p:nvSpPr>
        <p:spPr/>
        <p:txBody>
          <a:bodyPr/>
          <a:lstStyle/>
          <a:p>
            <a:r>
              <a:rPr lang="en-US"/>
              <a:t>Facebook Eigene Posts - Reaktionen - Export | NDR Elbphilharmonie Orchester - 11 of 17</a:t>
            </a:r>
          </a:p>
        </p:txBody>
      </p:sp>
      <p:graphicFrame>
        <p:nvGraphicFramePr>
          <p:cNvPr id="5" name="Table Placeholder 4">
            <a:extLst>
              <a:ext uri="{FF2B5EF4-FFF2-40B4-BE49-F238E27FC236}">
                <a16:creationId xmlns:a16="http://schemas.microsoft.com/office/drawing/2014/main" id="{253A4DD3-8043-40AF-ABCA-CD02CAFC9783}"/>
              </a:ext>
            </a:extLst>
          </p:cNvPr>
          <p:cNvGraphicFramePr>
            <a:graphicFrameLocks noGrp="1"/>
          </p:cNvGraphicFramePr>
          <p:nvPr>
            <p:ph type="tbl" sz="quarter" idx="13"/>
            <p:extLst>
              <p:ext uri="{D42A27DB-BD31-4B8C-83A1-F6EECF244321}">
                <p14:modId xmlns:p14="http://schemas.microsoft.com/office/powerpoint/2010/main" val="3748447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091357618"/>
                    </a:ext>
                  </a:extLst>
                </a:gridCol>
                <a:gridCol w="822960">
                  <a:extLst>
                    <a:ext uri="{9D8B030D-6E8A-4147-A177-3AD203B41FA5}">
                      <a16:colId xmlns:a16="http://schemas.microsoft.com/office/drawing/2014/main" val="2450288587"/>
                    </a:ext>
                  </a:extLst>
                </a:gridCol>
                <a:gridCol w="493776">
                  <a:extLst>
                    <a:ext uri="{9D8B030D-6E8A-4147-A177-3AD203B41FA5}">
                      <a16:colId xmlns:a16="http://schemas.microsoft.com/office/drawing/2014/main" val="946936462"/>
                    </a:ext>
                  </a:extLst>
                </a:gridCol>
                <a:gridCol w="493776">
                  <a:extLst>
                    <a:ext uri="{9D8B030D-6E8A-4147-A177-3AD203B41FA5}">
                      <a16:colId xmlns:a16="http://schemas.microsoft.com/office/drawing/2014/main" val="3280338600"/>
                    </a:ext>
                  </a:extLst>
                </a:gridCol>
                <a:gridCol w="493776">
                  <a:extLst>
                    <a:ext uri="{9D8B030D-6E8A-4147-A177-3AD203B41FA5}">
                      <a16:colId xmlns:a16="http://schemas.microsoft.com/office/drawing/2014/main" val="765529589"/>
                    </a:ext>
                  </a:extLst>
                </a:gridCol>
                <a:gridCol w="493776">
                  <a:extLst>
                    <a:ext uri="{9D8B030D-6E8A-4147-A177-3AD203B41FA5}">
                      <a16:colId xmlns:a16="http://schemas.microsoft.com/office/drawing/2014/main" val="2898314219"/>
                    </a:ext>
                  </a:extLst>
                </a:gridCol>
                <a:gridCol w="493776">
                  <a:extLst>
                    <a:ext uri="{9D8B030D-6E8A-4147-A177-3AD203B41FA5}">
                      <a16:colId xmlns:a16="http://schemas.microsoft.com/office/drawing/2014/main" val="3540383452"/>
                    </a:ext>
                  </a:extLst>
                </a:gridCol>
                <a:gridCol w="493776">
                  <a:extLst>
                    <a:ext uri="{9D8B030D-6E8A-4147-A177-3AD203B41FA5}">
                      <a16:colId xmlns:a16="http://schemas.microsoft.com/office/drawing/2014/main" val="3021743590"/>
                    </a:ext>
                  </a:extLst>
                </a:gridCol>
                <a:gridCol w="493776">
                  <a:extLst>
                    <a:ext uri="{9D8B030D-6E8A-4147-A177-3AD203B41FA5}">
                      <a16:colId xmlns:a16="http://schemas.microsoft.com/office/drawing/2014/main" val="1073575316"/>
                    </a:ext>
                  </a:extLst>
                </a:gridCol>
                <a:gridCol w="493776">
                  <a:extLst>
                    <a:ext uri="{9D8B030D-6E8A-4147-A177-3AD203B41FA5}">
                      <a16:colId xmlns:a16="http://schemas.microsoft.com/office/drawing/2014/main" val="4239070880"/>
                    </a:ext>
                  </a:extLst>
                </a:gridCol>
                <a:gridCol w="493776">
                  <a:extLst>
                    <a:ext uri="{9D8B030D-6E8A-4147-A177-3AD203B41FA5}">
                      <a16:colId xmlns:a16="http://schemas.microsoft.com/office/drawing/2014/main" val="3794265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1610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- 2018-10-17 10:55:00</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Krzysztof Urbański! Zum Geburtstag unseres Ersten Gastdirigenten schauen wir zurück auf eine besondere Überraschung, die sich das Orchester für ihn überlegt hatte...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 surprise for Krzysztof Urbański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81667112"/>
                  </a:ext>
                </a:extLst>
              </a:tr>
            </a:tbl>
          </a:graphicData>
        </a:graphic>
      </p:graphicFrame>
      <p:sp>
        <p:nvSpPr>
          <p:cNvPr id="4" name="Text Placeholder 3">
            <a:extLst>
              <a:ext uri="{FF2B5EF4-FFF2-40B4-BE49-F238E27FC236}">
                <a16:creationId xmlns:a16="http://schemas.microsoft.com/office/drawing/2014/main" id="{10B86437-8149-4B83-BBFA-BF0A3608B08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32386870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3EF14-5958-4C6A-B36D-818BFCFFB628}"/>
              </a:ext>
            </a:extLst>
          </p:cNvPr>
          <p:cNvSpPr>
            <a:spLocks noGrp="1"/>
          </p:cNvSpPr>
          <p:nvPr>
            <p:ph type="title"/>
          </p:nvPr>
        </p:nvSpPr>
        <p:spPr/>
        <p:txBody>
          <a:bodyPr/>
          <a:lstStyle/>
          <a:p>
            <a:r>
              <a:rPr lang="en-US"/>
              <a:t>Facebook Eigene Posts - Reaktionen - Export | NDR Elbphilharmonie Orchester - 12 of 17</a:t>
            </a:r>
          </a:p>
        </p:txBody>
      </p:sp>
      <p:graphicFrame>
        <p:nvGraphicFramePr>
          <p:cNvPr id="5" name="Table Placeholder 4">
            <a:extLst>
              <a:ext uri="{FF2B5EF4-FFF2-40B4-BE49-F238E27FC236}">
                <a16:creationId xmlns:a16="http://schemas.microsoft.com/office/drawing/2014/main" id="{094D655A-6273-423B-9D66-33AA0EA6A1CB}"/>
              </a:ext>
            </a:extLst>
          </p:cNvPr>
          <p:cNvGraphicFramePr>
            <a:graphicFrameLocks noGrp="1"/>
          </p:cNvGraphicFramePr>
          <p:nvPr>
            <p:ph type="tbl" sz="quarter" idx="13"/>
            <p:extLst>
              <p:ext uri="{D42A27DB-BD31-4B8C-83A1-F6EECF244321}">
                <p14:modId xmlns:p14="http://schemas.microsoft.com/office/powerpoint/2010/main" val="2641053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02431356"/>
                    </a:ext>
                  </a:extLst>
                </a:gridCol>
                <a:gridCol w="822960">
                  <a:extLst>
                    <a:ext uri="{9D8B030D-6E8A-4147-A177-3AD203B41FA5}">
                      <a16:colId xmlns:a16="http://schemas.microsoft.com/office/drawing/2014/main" val="201261221"/>
                    </a:ext>
                  </a:extLst>
                </a:gridCol>
                <a:gridCol w="493776">
                  <a:extLst>
                    <a:ext uri="{9D8B030D-6E8A-4147-A177-3AD203B41FA5}">
                      <a16:colId xmlns:a16="http://schemas.microsoft.com/office/drawing/2014/main" val="4006380467"/>
                    </a:ext>
                  </a:extLst>
                </a:gridCol>
                <a:gridCol w="493776">
                  <a:extLst>
                    <a:ext uri="{9D8B030D-6E8A-4147-A177-3AD203B41FA5}">
                      <a16:colId xmlns:a16="http://schemas.microsoft.com/office/drawing/2014/main" val="3564593120"/>
                    </a:ext>
                  </a:extLst>
                </a:gridCol>
                <a:gridCol w="493776">
                  <a:extLst>
                    <a:ext uri="{9D8B030D-6E8A-4147-A177-3AD203B41FA5}">
                      <a16:colId xmlns:a16="http://schemas.microsoft.com/office/drawing/2014/main" val="708018826"/>
                    </a:ext>
                  </a:extLst>
                </a:gridCol>
                <a:gridCol w="493776">
                  <a:extLst>
                    <a:ext uri="{9D8B030D-6E8A-4147-A177-3AD203B41FA5}">
                      <a16:colId xmlns:a16="http://schemas.microsoft.com/office/drawing/2014/main" val="2216110382"/>
                    </a:ext>
                  </a:extLst>
                </a:gridCol>
                <a:gridCol w="493776">
                  <a:extLst>
                    <a:ext uri="{9D8B030D-6E8A-4147-A177-3AD203B41FA5}">
                      <a16:colId xmlns:a16="http://schemas.microsoft.com/office/drawing/2014/main" val="1033630676"/>
                    </a:ext>
                  </a:extLst>
                </a:gridCol>
                <a:gridCol w="493776">
                  <a:extLst>
                    <a:ext uri="{9D8B030D-6E8A-4147-A177-3AD203B41FA5}">
                      <a16:colId xmlns:a16="http://schemas.microsoft.com/office/drawing/2014/main" val="710182803"/>
                    </a:ext>
                  </a:extLst>
                </a:gridCol>
                <a:gridCol w="493776">
                  <a:extLst>
                    <a:ext uri="{9D8B030D-6E8A-4147-A177-3AD203B41FA5}">
                      <a16:colId xmlns:a16="http://schemas.microsoft.com/office/drawing/2014/main" val="4157623615"/>
                    </a:ext>
                  </a:extLst>
                </a:gridCol>
                <a:gridCol w="493776">
                  <a:extLst>
                    <a:ext uri="{9D8B030D-6E8A-4147-A177-3AD203B41FA5}">
                      <a16:colId xmlns:a16="http://schemas.microsoft.com/office/drawing/2014/main" val="3344049023"/>
                    </a:ext>
                  </a:extLst>
                </a:gridCol>
                <a:gridCol w="493776">
                  <a:extLst>
                    <a:ext uri="{9D8B030D-6E8A-4147-A177-3AD203B41FA5}">
                      <a16:colId xmlns:a16="http://schemas.microsoft.com/office/drawing/2014/main" val="3128898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40351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- 2018-08-10 17:07:00</a:t>
                      </a:r>
                      <a:r>
                        <a:rPr kumimoji="0" lang="en-US" sz="1000" b="0" i="0" u="none" strike="noStrike" kern="1200" cap="none" spc="0" normalizeH="0" baseline="0" noProof="0">
                          <a:ln>
                            <a:noFill/>
                          </a:ln>
                          <a:solidFill>
                            <a:prstClr val="black"/>
                          </a:solidFill>
                          <a:effectLst/>
                          <a:uLnTx/>
                          <a:uFillTx/>
                          <a:latin typeface="+mn-lt"/>
                          <a:ea typeface="+mn-ea"/>
                          <a:cs typeface="+mn-cs"/>
                        </a:rPr>
                        <a:t>
Im Juli brachte das NDR Jugendsinfonieorchester Wagners "Ring" ohne Worte in die Elbphilharmonie. Dirigent Stefan Geiger erzählt:
(kleiner Radio-Tipp: am Sonntag, dem 12. August um 11 Uhr ist das Konzert auf NDR Kultur zu hören. Unbedingt einschalten!)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NDR Jugendsinfonieorchester Projekt 2018 - Strauss, Spohr &amp; Wagner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0202677"/>
                  </a:ext>
                </a:extLst>
              </a:tr>
            </a:tbl>
          </a:graphicData>
        </a:graphic>
      </p:graphicFrame>
      <p:sp>
        <p:nvSpPr>
          <p:cNvPr id="4" name="Text Placeholder 3">
            <a:extLst>
              <a:ext uri="{FF2B5EF4-FFF2-40B4-BE49-F238E27FC236}">
                <a16:creationId xmlns:a16="http://schemas.microsoft.com/office/drawing/2014/main" id="{B8432ACA-8423-4AC1-BD7C-F73E170D6742}"/>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0965366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10767-6CD6-43C7-AC81-7CB1843251C2}"/>
              </a:ext>
            </a:extLst>
          </p:cNvPr>
          <p:cNvSpPr>
            <a:spLocks noGrp="1"/>
          </p:cNvSpPr>
          <p:nvPr>
            <p:ph type="title"/>
          </p:nvPr>
        </p:nvSpPr>
        <p:spPr/>
        <p:txBody>
          <a:bodyPr/>
          <a:lstStyle/>
          <a:p>
            <a:r>
              <a:rPr lang="en-US"/>
              <a:t>Facebook Eigene Posts - Reaktionen - Export | NDR Elbphilharmonie Orchester - 13 of 17</a:t>
            </a:r>
          </a:p>
        </p:txBody>
      </p:sp>
      <p:graphicFrame>
        <p:nvGraphicFramePr>
          <p:cNvPr id="5" name="Table Placeholder 4">
            <a:extLst>
              <a:ext uri="{FF2B5EF4-FFF2-40B4-BE49-F238E27FC236}">
                <a16:creationId xmlns:a16="http://schemas.microsoft.com/office/drawing/2014/main" id="{0ABDB662-323B-4DA5-880B-47AB03EECB80}"/>
              </a:ext>
            </a:extLst>
          </p:cNvPr>
          <p:cNvGraphicFramePr>
            <a:graphicFrameLocks noGrp="1"/>
          </p:cNvGraphicFramePr>
          <p:nvPr>
            <p:ph type="tbl" sz="quarter" idx="13"/>
            <p:extLst>
              <p:ext uri="{D42A27DB-BD31-4B8C-83A1-F6EECF244321}">
                <p14:modId xmlns:p14="http://schemas.microsoft.com/office/powerpoint/2010/main" val="1697324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366430851"/>
                    </a:ext>
                  </a:extLst>
                </a:gridCol>
                <a:gridCol w="822960">
                  <a:extLst>
                    <a:ext uri="{9D8B030D-6E8A-4147-A177-3AD203B41FA5}">
                      <a16:colId xmlns:a16="http://schemas.microsoft.com/office/drawing/2014/main" val="2517064923"/>
                    </a:ext>
                  </a:extLst>
                </a:gridCol>
                <a:gridCol w="493776">
                  <a:extLst>
                    <a:ext uri="{9D8B030D-6E8A-4147-A177-3AD203B41FA5}">
                      <a16:colId xmlns:a16="http://schemas.microsoft.com/office/drawing/2014/main" val="305221453"/>
                    </a:ext>
                  </a:extLst>
                </a:gridCol>
                <a:gridCol w="493776">
                  <a:extLst>
                    <a:ext uri="{9D8B030D-6E8A-4147-A177-3AD203B41FA5}">
                      <a16:colId xmlns:a16="http://schemas.microsoft.com/office/drawing/2014/main" val="1203537037"/>
                    </a:ext>
                  </a:extLst>
                </a:gridCol>
                <a:gridCol w="493776">
                  <a:extLst>
                    <a:ext uri="{9D8B030D-6E8A-4147-A177-3AD203B41FA5}">
                      <a16:colId xmlns:a16="http://schemas.microsoft.com/office/drawing/2014/main" val="1055164253"/>
                    </a:ext>
                  </a:extLst>
                </a:gridCol>
                <a:gridCol w="493776">
                  <a:extLst>
                    <a:ext uri="{9D8B030D-6E8A-4147-A177-3AD203B41FA5}">
                      <a16:colId xmlns:a16="http://schemas.microsoft.com/office/drawing/2014/main" val="1247222542"/>
                    </a:ext>
                  </a:extLst>
                </a:gridCol>
                <a:gridCol w="493776">
                  <a:extLst>
                    <a:ext uri="{9D8B030D-6E8A-4147-A177-3AD203B41FA5}">
                      <a16:colId xmlns:a16="http://schemas.microsoft.com/office/drawing/2014/main" val="1806984337"/>
                    </a:ext>
                  </a:extLst>
                </a:gridCol>
                <a:gridCol w="493776">
                  <a:extLst>
                    <a:ext uri="{9D8B030D-6E8A-4147-A177-3AD203B41FA5}">
                      <a16:colId xmlns:a16="http://schemas.microsoft.com/office/drawing/2014/main" val="4050328433"/>
                    </a:ext>
                  </a:extLst>
                </a:gridCol>
                <a:gridCol w="493776">
                  <a:extLst>
                    <a:ext uri="{9D8B030D-6E8A-4147-A177-3AD203B41FA5}">
                      <a16:colId xmlns:a16="http://schemas.microsoft.com/office/drawing/2014/main" val="1813925963"/>
                    </a:ext>
                  </a:extLst>
                </a:gridCol>
                <a:gridCol w="493776">
                  <a:extLst>
                    <a:ext uri="{9D8B030D-6E8A-4147-A177-3AD203B41FA5}">
                      <a16:colId xmlns:a16="http://schemas.microsoft.com/office/drawing/2014/main" val="3999170508"/>
                    </a:ext>
                  </a:extLst>
                </a:gridCol>
                <a:gridCol w="493776">
                  <a:extLst>
                    <a:ext uri="{9D8B030D-6E8A-4147-A177-3AD203B41FA5}">
                      <a16:colId xmlns:a16="http://schemas.microsoft.com/office/drawing/2014/main" val="2870848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1701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- 2018-01-25 14:28:21</a:t>
                      </a:r>
                      <a:r>
                        <a:rPr kumimoji="0" lang="en-US" sz="1000" b="0" i="0" u="none" strike="noStrike" kern="1200" cap="none" spc="0" normalizeH="0" baseline="0" noProof="0">
                          <a:ln>
                            <a:noFill/>
                          </a:ln>
                          <a:solidFill>
                            <a:prstClr val="black"/>
                          </a:solidFill>
                          <a:effectLst/>
                          <a:uLnTx/>
                          <a:uFillTx/>
                          <a:latin typeface="+mn-lt"/>
                          <a:ea typeface="+mn-ea"/>
                          <a:cs typeface="+mn-cs"/>
                        </a:rPr>
                        <a:t>
In der letzten Woche machte NDR Brass den Komponisten Georg Friedrich #Händel für die Reihe "Discover Music!" zur "breaking news" für Kinder. ;-) #händelexperiment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"Händel in the News" - Discover Music!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8513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Elbphilharmonie Orchester - 2018-04-07 08:42:22</a:t>
                      </a:r>
                      <a:r>
                        <a:rPr kumimoji="0" lang="de-DE" sz="1000" b="0" i="0" u="none" strike="noStrike" kern="1200" cap="none" spc="0" normalizeH="0" baseline="0" noProof="0">
                          <a:ln>
                            <a:noFill/>
                          </a:ln>
                          <a:solidFill>
                            <a:prstClr val="black"/>
                          </a:solidFill>
                          <a:effectLst/>
                          <a:uLnTx/>
                          <a:uFillTx/>
                          <a:latin typeface="+mn-lt"/>
                          <a:ea typeface="+mn-ea"/>
                          <a:cs typeface="+mn-cs"/>
                        </a:rPr>
                        <a:t>
"Ein Meisterwerk, monumental in jeglicher Hinsicht." Einen spannenden Einblick in die Welt Mahlers verschafft uns Alan Gilbert in diesem Video.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Alan Gilbert über Mahlers Dritte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52905316"/>
                  </a:ext>
                </a:extLst>
              </a:tr>
            </a:tbl>
          </a:graphicData>
        </a:graphic>
      </p:graphicFrame>
      <p:sp>
        <p:nvSpPr>
          <p:cNvPr id="4" name="Text Placeholder 3">
            <a:extLst>
              <a:ext uri="{FF2B5EF4-FFF2-40B4-BE49-F238E27FC236}">
                <a16:creationId xmlns:a16="http://schemas.microsoft.com/office/drawing/2014/main" id="{AD555EE0-6F5F-465C-99B0-C5A837364C2B}"/>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19812586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7D104-94DB-4139-A07C-09CA652A98D2}"/>
              </a:ext>
            </a:extLst>
          </p:cNvPr>
          <p:cNvSpPr>
            <a:spLocks noGrp="1"/>
          </p:cNvSpPr>
          <p:nvPr>
            <p:ph type="title"/>
          </p:nvPr>
        </p:nvSpPr>
        <p:spPr/>
        <p:txBody>
          <a:bodyPr/>
          <a:lstStyle/>
          <a:p>
            <a:r>
              <a:rPr lang="en-US"/>
              <a:t>Facebook Eigene Posts - Reaktionen - Export | NDR Elbphilharmonie Orchester - 14 of 17</a:t>
            </a:r>
          </a:p>
        </p:txBody>
      </p:sp>
      <p:graphicFrame>
        <p:nvGraphicFramePr>
          <p:cNvPr id="5" name="Table Placeholder 4">
            <a:extLst>
              <a:ext uri="{FF2B5EF4-FFF2-40B4-BE49-F238E27FC236}">
                <a16:creationId xmlns:a16="http://schemas.microsoft.com/office/drawing/2014/main" id="{E2D2E74B-DF21-442F-AFF6-A56B62A57969}"/>
              </a:ext>
            </a:extLst>
          </p:cNvPr>
          <p:cNvGraphicFramePr>
            <a:graphicFrameLocks noGrp="1"/>
          </p:cNvGraphicFramePr>
          <p:nvPr>
            <p:ph type="tbl" sz="quarter" idx="13"/>
            <p:extLst>
              <p:ext uri="{D42A27DB-BD31-4B8C-83A1-F6EECF244321}">
                <p14:modId xmlns:p14="http://schemas.microsoft.com/office/powerpoint/2010/main" val="880652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257185533"/>
                    </a:ext>
                  </a:extLst>
                </a:gridCol>
                <a:gridCol w="822960">
                  <a:extLst>
                    <a:ext uri="{9D8B030D-6E8A-4147-A177-3AD203B41FA5}">
                      <a16:colId xmlns:a16="http://schemas.microsoft.com/office/drawing/2014/main" val="2723379671"/>
                    </a:ext>
                  </a:extLst>
                </a:gridCol>
                <a:gridCol w="493776">
                  <a:extLst>
                    <a:ext uri="{9D8B030D-6E8A-4147-A177-3AD203B41FA5}">
                      <a16:colId xmlns:a16="http://schemas.microsoft.com/office/drawing/2014/main" val="347472585"/>
                    </a:ext>
                  </a:extLst>
                </a:gridCol>
                <a:gridCol w="493776">
                  <a:extLst>
                    <a:ext uri="{9D8B030D-6E8A-4147-A177-3AD203B41FA5}">
                      <a16:colId xmlns:a16="http://schemas.microsoft.com/office/drawing/2014/main" val="1165386511"/>
                    </a:ext>
                  </a:extLst>
                </a:gridCol>
                <a:gridCol w="493776">
                  <a:extLst>
                    <a:ext uri="{9D8B030D-6E8A-4147-A177-3AD203B41FA5}">
                      <a16:colId xmlns:a16="http://schemas.microsoft.com/office/drawing/2014/main" val="3014614217"/>
                    </a:ext>
                  </a:extLst>
                </a:gridCol>
                <a:gridCol w="493776">
                  <a:extLst>
                    <a:ext uri="{9D8B030D-6E8A-4147-A177-3AD203B41FA5}">
                      <a16:colId xmlns:a16="http://schemas.microsoft.com/office/drawing/2014/main" val="455893911"/>
                    </a:ext>
                  </a:extLst>
                </a:gridCol>
                <a:gridCol w="493776">
                  <a:extLst>
                    <a:ext uri="{9D8B030D-6E8A-4147-A177-3AD203B41FA5}">
                      <a16:colId xmlns:a16="http://schemas.microsoft.com/office/drawing/2014/main" val="1076159921"/>
                    </a:ext>
                  </a:extLst>
                </a:gridCol>
                <a:gridCol w="493776">
                  <a:extLst>
                    <a:ext uri="{9D8B030D-6E8A-4147-A177-3AD203B41FA5}">
                      <a16:colId xmlns:a16="http://schemas.microsoft.com/office/drawing/2014/main" val="798485507"/>
                    </a:ext>
                  </a:extLst>
                </a:gridCol>
                <a:gridCol w="493776">
                  <a:extLst>
                    <a:ext uri="{9D8B030D-6E8A-4147-A177-3AD203B41FA5}">
                      <a16:colId xmlns:a16="http://schemas.microsoft.com/office/drawing/2014/main" val="2679000431"/>
                    </a:ext>
                  </a:extLst>
                </a:gridCol>
                <a:gridCol w="493776">
                  <a:extLst>
                    <a:ext uri="{9D8B030D-6E8A-4147-A177-3AD203B41FA5}">
                      <a16:colId xmlns:a16="http://schemas.microsoft.com/office/drawing/2014/main" val="3864654757"/>
                    </a:ext>
                  </a:extLst>
                </a:gridCol>
                <a:gridCol w="493776">
                  <a:extLst>
                    <a:ext uri="{9D8B030D-6E8A-4147-A177-3AD203B41FA5}">
                      <a16:colId xmlns:a16="http://schemas.microsoft.com/office/drawing/2014/main" val="491655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0407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- 2018-03-08 10:30:00</a:t>
                      </a:r>
                      <a:r>
                        <a:rPr kumimoji="0" lang="en-US" sz="1000" b="0" i="0" u="none" strike="noStrike" kern="1200" cap="none" spc="0" normalizeH="0" baseline="0" noProof="0">
                          <a:ln>
                            <a:noFill/>
                          </a:ln>
                          <a:solidFill>
                            <a:prstClr val="black"/>
                          </a:solidFill>
                          <a:effectLst/>
                          <a:uLnTx/>
                          <a:uFillTx/>
                          <a:latin typeface="+mn-lt"/>
                          <a:ea typeface="+mn-ea"/>
                          <a:cs typeface="+mn-cs"/>
                        </a:rPr>
                        <a:t>
Frisch von der Tour, jetzt im Interview: Unsere Kollegin Amanda stellt hier ab sofort die Fragen! Den Auftakt gibt sie mit unserem Chef - Thomas Hengelbrock.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"Amanda on the Spot" #1: Thomas Hengelbrock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73624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- 2018-09-28 18:18:00</a:t>
                      </a:r>
                      <a:r>
                        <a:rPr kumimoji="0" lang="en-US" sz="1000" b="0" i="0" u="none" strike="noStrike" kern="1200" cap="none" spc="0" normalizeH="0" baseline="0" noProof="0">
                          <a:ln>
                            <a:noFill/>
                          </a:ln>
                          <a:solidFill>
                            <a:prstClr val="black"/>
                          </a:solidFill>
                          <a:effectLst/>
                          <a:uLnTx/>
                          <a:uFillTx/>
                          <a:latin typeface="+mn-lt"/>
                          <a:ea typeface="+mn-ea"/>
                          <a:cs typeface="+mn-cs"/>
                        </a:rPr>
                        <a:t>
"Es ist eine große Musik:" Einen intimen Einblick in Bruckners Achte verschafft uns unser ehemaliger Chefdirigent Christoph von Dohnányi.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Dohnányi über Bruckners Achte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9490696"/>
                  </a:ext>
                </a:extLst>
              </a:tr>
            </a:tbl>
          </a:graphicData>
        </a:graphic>
      </p:graphicFrame>
      <p:sp>
        <p:nvSpPr>
          <p:cNvPr id="4" name="Text Placeholder 3">
            <a:extLst>
              <a:ext uri="{FF2B5EF4-FFF2-40B4-BE49-F238E27FC236}">
                <a16:creationId xmlns:a16="http://schemas.microsoft.com/office/drawing/2014/main" id="{5599EC4B-FD47-4B34-B219-509C551F9E0F}"/>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9586434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4E1B1-5A5A-4C51-BD0D-D5B5A774E605}"/>
              </a:ext>
            </a:extLst>
          </p:cNvPr>
          <p:cNvSpPr>
            <a:spLocks noGrp="1"/>
          </p:cNvSpPr>
          <p:nvPr>
            <p:ph type="title"/>
          </p:nvPr>
        </p:nvSpPr>
        <p:spPr/>
        <p:txBody>
          <a:bodyPr/>
          <a:lstStyle/>
          <a:p>
            <a:r>
              <a:rPr lang="en-US"/>
              <a:t>Facebook Eigene Posts - Reaktionen - Export | NDR Elbphilharmonie Orchester - 15 of 17</a:t>
            </a:r>
          </a:p>
        </p:txBody>
      </p:sp>
      <p:graphicFrame>
        <p:nvGraphicFramePr>
          <p:cNvPr id="5" name="Table Placeholder 4">
            <a:extLst>
              <a:ext uri="{FF2B5EF4-FFF2-40B4-BE49-F238E27FC236}">
                <a16:creationId xmlns:a16="http://schemas.microsoft.com/office/drawing/2014/main" id="{51627AB5-D04F-4F1C-8A12-70147B3CC18A}"/>
              </a:ext>
            </a:extLst>
          </p:cNvPr>
          <p:cNvGraphicFramePr>
            <a:graphicFrameLocks noGrp="1"/>
          </p:cNvGraphicFramePr>
          <p:nvPr>
            <p:ph type="tbl" sz="quarter" idx="13"/>
            <p:extLst>
              <p:ext uri="{D42A27DB-BD31-4B8C-83A1-F6EECF244321}">
                <p14:modId xmlns:p14="http://schemas.microsoft.com/office/powerpoint/2010/main" val="425596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874723804"/>
                    </a:ext>
                  </a:extLst>
                </a:gridCol>
                <a:gridCol w="822960">
                  <a:extLst>
                    <a:ext uri="{9D8B030D-6E8A-4147-A177-3AD203B41FA5}">
                      <a16:colId xmlns:a16="http://schemas.microsoft.com/office/drawing/2014/main" val="164351713"/>
                    </a:ext>
                  </a:extLst>
                </a:gridCol>
                <a:gridCol w="493776">
                  <a:extLst>
                    <a:ext uri="{9D8B030D-6E8A-4147-A177-3AD203B41FA5}">
                      <a16:colId xmlns:a16="http://schemas.microsoft.com/office/drawing/2014/main" val="2396340636"/>
                    </a:ext>
                  </a:extLst>
                </a:gridCol>
                <a:gridCol w="493776">
                  <a:extLst>
                    <a:ext uri="{9D8B030D-6E8A-4147-A177-3AD203B41FA5}">
                      <a16:colId xmlns:a16="http://schemas.microsoft.com/office/drawing/2014/main" val="3455522508"/>
                    </a:ext>
                  </a:extLst>
                </a:gridCol>
                <a:gridCol w="493776">
                  <a:extLst>
                    <a:ext uri="{9D8B030D-6E8A-4147-A177-3AD203B41FA5}">
                      <a16:colId xmlns:a16="http://schemas.microsoft.com/office/drawing/2014/main" val="2581338313"/>
                    </a:ext>
                  </a:extLst>
                </a:gridCol>
                <a:gridCol w="493776">
                  <a:extLst>
                    <a:ext uri="{9D8B030D-6E8A-4147-A177-3AD203B41FA5}">
                      <a16:colId xmlns:a16="http://schemas.microsoft.com/office/drawing/2014/main" val="573106655"/>
                    </a:ext>
                  </a:extLst>
                </a:gridCol>
                <a:gridCol w="493776">
                  <a:extLst>
                    <a:ext uri="{9D8B030D-6E8A-4147-A177-3AD203B41FA5}">
                      <a16:colId xmlns:a16="http://schemas.microsoft.com/office/drawing/2014/main" val="3437684248"/>
                    </a:ext>
                  </a:extLst>
                </a:gridCol>
                <a:gridCol w="493776">
                  <a:extLst>
                    <a:ext uri="{9D8B030D-6E8A-4147-A177-3AD203B41FA5}">
                      <a16:colId xmlns:a16="http://schemas.microsoft.com/office/drawing/2014/main" val="1100886426"/>
                    </a:ext>
                  </a:extLst>
                </a:gridCol>
                <a:gridCol w="493776">
                  <a:extLst>
                    <a:ext uri="{9D8B030D-6E8A-4147-A177-3AD203B41FA5}">
                      <a16:colId xmlns:a16="http://schemas.microsoft.com/office/drawing/2014/main" val="2945940043"/>
                    </a:ext>
                  </a:extLst>
                </a:gridCol>
                <a:gridCol w="493776">
                  <a:extLst>
                    <a:ext uri="{9D8B030D-6E8A-4147-A177-3AD203B41FA5}">
                      <a16:colId xmlns:a16="http://schemas.microsoft.com/office/drawing/2014/main" val="1489908452"/>
                    </a:ext>
                  </a:extLst>
                </a:gridCol>
                <a:gridCol w="493776">
                  <a:extLst>
                    <a:ext uri="{9D8B030D-6E8A-4147-A177-3AD203B41FA5}">
                      <a16:colId xmlns:a16="http://schemas.microsoft.com/office/drawing/2014/main" val="361843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45118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- 2018-09-15 20:00:19</a:t>
                      </a:r>
                      <a:r>
                        <a:rPr kumimoji="0" lang="en-US" sz="1000" b="0" i="0" u="none" strike="noStrike" kern="1200" cap="none" spc="0" normalizeH="0" baseline="0" noProof="0">
                          <a:ln>
                            <a:noFill/>
                          </a:ln>
                          <a:solidFill>
                            <a:prstClr val="black"/>
                          </a:solidFill>
                          <a:effectLst/>
                          <a:uLnTx/>
                          <a:uFillTx/>
                          <a:latin typeface="+mn-lt"/>
                          <a:ea typeface="+mn-ea"/>
                          <a:cs typeface="+mn-cs"/>
                        </a:rPr>
                        <a:t>
Heute findet ein besonderes Konzert in Leipzig statt: Das Gewandhausorchester Leipzig und die Sächsische Staatskapelle Dresden spielen "Für ein friedliches Miteinander!" unter der Leitung von Herbert Blomstedt. "Unsere Kollegen senden ein starkes Zeichen für Solidarität, Toleranz und eine weltoffene Gesellschaft. Dafür sind wir dankbar und unterstützen die Aktion von ganzem Herzen. Bravi!!" (Orchestervorstand des NDR Elbphilharmonie Orchesters).
20 Uhr, live, aus dem Leipziger Gewandhaus.
▶️ bit.ly/2OoP0dC
Programm:
Ludwig van Beethoven: 
Ouvertüre aus der Schauspielmusik zu Goethes Trauerspiel "Egmont", op. 84
Hector Berlioz:
Symphonie fantastique op. 14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Konzert für ein friedliches Miteinander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5413314"/>
                  </a:ext>
                </a:extLst>
              </a:tr>
            </a:tbl>
          </a:graphicData>
        </a:graphic>
      </p:graphicFrame>
      <p:sp>
        <p:nvSpPr>
          <p:cNvPr id="4" name="Text Placeholder 3">
            <a:extLst>
              <a:ext uri="{FF2B5EF4-FFF2-40B4-BE49-F238E27FC236}">
                <a16:creationId xmlns:a16="http://schemas.microsoft.com/office/drawing/2014/main" id="{5C359CFD-2F75-4EAB-B66C-CD8B4F5A8AE0}"/>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67497841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56334-D431-499D-9B36-09194FE1D1A1}"/>
              </a:ext>
            </a:extLst>
          </p:cNvPr>
          <p:cNvSpPr>
            <a:spLocks noGrp="1"/>
          </p:cNvSpPr>
          <p:nvPr>
            <p:ph type="title"/>
          </p:nvPr>
        </p:nvSpPr>
        <p:spPr/>
        <p:txBody>
          <a:bodyPr/>
          <a:lstStyle/>
          <a:p>
            <a:r>
              <a:rPr lang="en-US"/>
              <a:t>Facebook Eigene Posts - Reaktionen - Export | NDR Elbphilharmonie Orchester - 16 of 17</a:t>
            </a:r>
          </a:p>
        </p:txBody>
      </p:sp>
      <p:graphicFrame>
        <p:nvGraphicFramePr>
          <p:cNvPr id="5" name="Table Placeholder 4">
            <a:extLst>
              <a:ext uri="{FF2B5EF4-FFF2-40B4-BE49-F238E27FC236}">
                <a16:creationId xmlns:a16="http://schemas.microsoft.com/office/drawing/2014/main" id="{944FE64C-46D6-4A33-B8E0-644F03459FE2}"/>
              </a:ext>
            </a:extLst>
          </p:cNvPr>
          <p:cNvGraphicFramePr>
            <a:graphicFrameLocks noGrp="1"/>
          </p:cNvGraphicFramePr>
          <p:nvPr>
            <p:ph type="tbl" sz="quarter" idx="13"/>
            <p:extLst>
              <p:ext uri="{D42A27DB-BD31-4B8C-83A1-F6EECF244321}">
                <p14:modId xmlns:p14="http://schemas.microsoft.com/office/powerpoint/2010/main" val="4235588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33973608"/>
                    </a:ext>
                  </a:extLst>
                </a:gridCol>
                <a:gridCol w="822960">
                  <a:extLst>
                    <a:ext uri="{9D8B030D-6E8A-4147-A177-3AD203B41FA5}">
                      <a16:colId xmlns:a16="http://schemas.microsoft.com/office/drawing/2014/main" val="1678676266"/>
                    </a:ext>
                  </a:extLst>
                </a:gridCol>
                <a:gridCol w="493776">
                  <a:extLst>
                    <a:ext uri="{9D8B030D-6E8A-4147-A177-3AD203B41FA5}">
                      <a16:colId xmlns:a16="http://schemas.microsoft.com/office/drawing/2014/main" val="2334108573"/>
                    </a:ext>
                  </a:extLst>
                </a:gridCol>
                <a:gridCol w="493776">
                  <a:extLst>
                    <a:ext uri="{9D8B030D-6E8A-4147-A177-3AD203B41FA5}">
                      <a16:colId xmlns:a16="http://schemas.microsoft.com/office/drawing/2014/main" val="2883696881"/>
                    </a:ext>
                  </a:extLst>
                </a:gridCol>
                <a:gridCol w="493776">
                  <a:extLst>
                    <a:ext uri="{9D8B030D-6E8A-4147-A177-3AD203B41FA5}">
                      <a16:colId xmlns:a16="http://schemas.microsoft.com/office/drawing/2014/main" val="3202517165"/>
                    </a:ext>
                  </a:extLst>
                </a:gridCol>
                <a:gridCol w="493776">
                  <a:extLst>
                    <a:ext uri="{9D8B030D-6E8A-4147-A177-3AD203B41FA5}">
                      <a16:colId xmlns:a16="http://schemas.microsoft.com/office/drawing/2014/main" val="4001064952"/>
                    </a:ext>
                  </a:extLst>
                </a:gridCol>
                <a:gridCol w="493776">
                  <a:extLst>
                    <a:ext uri="{9D8B030D-6E8A-4147-A177-3AD203B41FA5}">
                      <a16:colId xmlns:a16="http://schemas.microsoft.com/office/drawing/2014/main" val="874391820"/>
                    </a:ext>
                  </a:extLst>
                </a:gridCol>
                <a:gridCol w="493776">
                  <a:extLst>
                    <a:ext uri="{9D8B030D-6E8A-4147-A177-3AD203B41FA5}">
                      <a16:colId xmlns:a16="http://schemas.microsoft.com/office/drawing/2014/main" val="3736558597"/>
                    </a:ext>
                  </a:extLst>
                </a:gridCol>
                <a:gridCol w="493776">
                  <a:extLst>
                    <a:ext uri="{9D8B030D-6E8A-4147-A177-3AD203B41FA5}">
                      <a16:colId xmlns:a16="http://schemas.microsoft.com/office/drawing/2014/main" val="2983675715"/>
                    </a:ext>
                  </a:extLst>
                </a:gridCol>
                <a:gridCol w="493776">
                  <a:extLst>
                    <a:ext uri="{9D8B030D-6E8A-4147-A177-3AD203B41FA5}">
                      <a16:colId xmlns:a16="http://schemas.microsoft.com/office/drawing/2014/main" val="2894622025"/>
                    </a:ext>
                  </a:extLst>
                </a:gridCol>
                <a:gridCol w="493776">
                  <a:extLst>
                    <a:ext uri="{9D8B030D-6E8A-4147-A177-3AD203B41FA5}">
                      <a16:colId xmlns:a16="http://schemas.microsoft.com/office/drawing/2014/main" val="3015265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30997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- 2018-07-29 09:45:01</a:t>
                      </a:r>
                      <a:r>
                        <a:rPr kumimoji="0" lang="en-US" sz="1000" b="0" i="0" u="none" strike="noStrike" kern="1200" cap="none" spc="0" normalizeH="0" baseline="0" noProof="0">
                          <a:ln>
                            <a:noFill/>
                          </a:ln>
                          <a:solidFill>
                            <a:prstClr val="black"/>
                          </a:solidFill>
                          <a:effectLst/>
                          <a:uLnTx/>
                          <a:uFillTx/>
                          <a:latin typeface="+mn-lt"/>
                          <a:ea typeface="+mn-ea"/>
                          <a:cs typeface="+mn-cs"/>
                        </a:rPr>
                        <a:t>
Für eine friedliche "Morgenstimmung" zum Aufwachen sorgen wir gerne in der #Sommerpause. Die komplette erste "Peer-Gynt"-Suite mit Herbert Blomstedt gibt es online zu genießen: https://youtu.be/RBnTT6rkbK4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Blomstedt: "Peer-Gynt"-Suite Nr.1 von Grieg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832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Elbphilharmonie Orchester - 2018-06-06 13:36:48</a:t>
                      </a:r>
                      <a:r>
                        <a:rPr kumimoji="0" lang="de-DE" sz="1000" b="0" i="0" u="none" strike="noStrike" kern="1200" cap="none" spc="0" normalizeH="0" baseline="0" noProof="0">
                          <a:ln>
                            <a:noFill/>
                          </a:ln>
                          <a:solidFill>
                            <a:prstClr val="black"/>
                          </a:solidFill>
                          <a:effectLst/>
                          <a:uLnTx/>
                          <a:uFillTx/>
                          <a:latin typeface="+mn-lt"/>
                          <a:ea typeface="+mn-ea"/>
                          <a:cs typeface="+mn-cs"/>
                        </a:rPr>
                        <a:t>
Etwas nettes von den Kollegen aus dem Süden.... sehr aufschlussreich!!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BR-KLASSIK
n/a
Dirigenten-Merkblatt "Schlagtechnik" - Teil 2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7287114"/>
                  </a:ext>
                </a:extLst>
              </a:tr>
            </a:tbl>
          </a:graphicData>
        </a:graphic>
      </p:graphicFrame>
      <p:sp>
        <p:nvSpPr>
          <p:cNvPr id="4" name="Text Placeholder 3">
            <a:extLst>
              <a:ext uri="{FF2B5EF4-FFF2-40B4-BE49-F238E27FC236}">
                <a16:creationId xmlns:a16="http://schemas.microsoft.com/office/drawing/2014/main" id="{52604AC7-669B-4D02-95FC-AFF2E2AD0B4E}"/>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41374668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97399-1D4C-45E6-A328-2E194593F577}"/>
              </a:ext>
            </a:extLst>
          </p:cNvPr>
          <p:cNvSpPr>
            <a:spLocks noGrp="1"/>
          </p:cNvSpPr>
          <p:nvPr>
            <p:ph type="title"/>
          </p:nvPr>
        </p:nvSpPr>
        <p:spPr/>
        <p:txBody>
          <a:bodyPr/>
          <a:lstStyle/>
          <a:p>
            <a:r>
              <a:rPr lang="en-US"/>
              <a:t>Facebook Eigene Posts - Reaktionen - Export | NDR Elbphilharmonie Orchester - 17 of 17</a:t>
            </a:r>
          </a:p>
        </p:txBody>
      </p:sp>
      <p:graphicFrame>
        <p:nvGraphicFramePr>
          <p:cNvPr id="5" name="Table Placeholder 4">
            <a:extLst>
              <a:ext uri="{FF2B5EF4-FFF2-40B4-BE49-F238E27FC236}">
                <a16:creationId xmlns:a16="http://schemas.microsoft.com/office/drawing/2014/main" id="{4F34919F-2866-4238-9076-197E315C92ED}"/>
              </a:ext>
            </a:extLst>
          </p:cNvPr>
          <p:cNvGraphicFramePr>
            <a:graphicFrameLocks noGrp="1"/>
          </p:cNvGraphicFramePr>
          <p:nvPr>
            <p:ph type="tbl" sz="quarter" idx="13"/>
            <p:extLst>
              <p:ext uri="{D42A27DB-BD31-4B8C-83A1-F6EECF244321}">
                <p14:modId xmlns:p14="http://schemas.microsoft.com/office/powerpoint/2010/main" val="3440875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616065391"/>
                    </a:ext>
                  </a:extLst>
                </a:gridCol>
                <a:gridCol w="822960">
                  <a:extLst>
                    <a:ext uri="{9D8B030D-6E8A-4147-A177-3AD203B41FA5}">
                      <a16:colId xmlns:a16="http://schemas.microsoft.com/office/drawing/2014/main" val="2559892850"/>
                    </a:ext>
                  </a:extLst>
                </a:gridCol>
                <a:gridCol w="493776">
                  <a:extLst>
                    <a:ext uri="{9D8B030D-6E8A-4147-A177-3AD203B41FA5}">
                      <a16:colId xmlns:a16="http://schemas.microsoft.com/office/drawing/2014/main" val="2427388982"/>
                    </a:ext>
                  </a:extLst>
                </a:gridCol>
                <a:gridCol w="493776">
                  <a:extLst>
                    <a:ext uri="{9D8B030D-6E8A-4147-A177-3AD203B41FA5}">
                      <a16:colId xmlns:a16="http://schemas.microsoft.com/office/drawing/2014/main" val="1218147624"/>
                    </a:ext>
                  </a:extLst>
                </a:gridCol>
                <a:gridCol w="493776">
                  <a:extLst>
                    <a:ext uri="{9D8B030D-6E8A-4147-A177-3AD203B41FA5}">
                      <a16:colId xmlns:a16="http://schemas.microsoft.com/office/drawing/2014/main" val="2995093241"/>
                    </a:ext>
                  </a:extLst>
                </a:gridCol>
                <a:gridCol w="493776">
                  <a:extLst>
                    <a:ext uri="{9D8B030D-6E8A-4147-A177-3AD203B41FA5}">
                      <a16:colId xmlns:a16="http://schemas.microsoft.com/office/drawing/2014/main" val="1465334810"/>
                    </a:ext>
                  </a:extLst>
                </a:gridCol>
                <a:gridCol w="493776">
                  <a:extLst>
                    <a:ext uri="{9D8B030D-6E8A-4147-A177-3AD203B41FA5}">
                      <a16:colId xmlns:a16="http://schemas.microsoft.com/office/drawing/2014/main" val="446061690"/>
                    </a:ext>
                  </a:extLst>
                </a:gridCol>
                <a:gridCol w="493776">
                  <a:extLst>
                    <a:ext uri="{9D8B030D-6E8A-4147-A177-3AD203B41FA5}">
                      <a16:colId xmlns:a16="http://schemas.microsoft.com/office/drawing/2014/main" val="530508604"/>
                    </a:ext>
                  </a:extLst>
                </a:gridCol>
                <a:gridCol w="493776">
                  <a:extLst>
                    <a:ext uri="{9D8B030D-6E8A-4147-A177-3AD203B41FA5}">
                      <a16:colId xmlns:a16="http://schemas.microsoft.com/office/drawing/2014/main" val="1425092203"/>
                    </a:ext>
                  </a:extLst>
                </a:gridCol>
                <a:gridCol w="493776">
                  <a:extLst>
                    <a:ext uri="{9D8B030D-6E8A-4147-A177-3AD203B41FA5}">
                      <a16:colId xmlns:a16="http://schemas.microsoft.com/office/drawing/2014/main" val="3319464094"/>
                    </a:ext>
                  </a:extLst>
                </a:gridCol>
                <a:gridCol w="493776">
                  <a:extLst>
                    <a:ext uri="{9D8B030D-6E8A-4147-A177-3AD203B41FA5}">
                      <a16:colId xmlns:a16="http://schemas.microsoft.com/office/drawing/2014/main" val="2745262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84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Elbphilharmonie Orchester - 2018-09-21 07:13:00</a:t>
                      </a:r>
                      <a:r>
                        <a:rPr kumimoji="0" lang="en-US" sz="1000" b="0" i="0" u="none" strike="noStrike" kern="1200" cap="none" spc="0" normalizeH="0" baseline="0" noProof="0">
                          <a:ln>
                            <a:noFill/>
                          </a:ln>
                          <a:solidFill>
                            <a:prstClr val="black"/>
                          </a:solidFill>
                          <a:effectLst/>
                          <a:uLnTx/>
                          <a:uFillTx/>
                          <a:latin typeface="+mn-lt"/>
                          <a:ea typeface="+mn-ea"/>
                          <a:cs typeface="+mn-cs"/>
                        </a:rPr>
                        <a:t>
Diese Woche spielen wir unter Leitung von Michał Nesterowicz die 5. Sinfonie von P.Tschaikowsky und das Violinkonzert Nr. 1 von Dimitri Schostakowitsch mit der fabelhaften Soyoung Yoon als Solistin.
(Jens Plücker/Tobias Heimann)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64832553"/>
                  </a:ext>
                </a:extLst>
              </a:tr>
            </a:tbl>
          </a:graphicData>
        </a:graphic>
      </p:graphicFrame>
      <p:sp>
        <p:nvSpPr>
          <p:cNvPr id="4" name="Text Placeholder 3">
            <a:extLst>
              <a:ext uri="{FF2B5EF4-FFF2-40B4-BE49-F238E27FC236}">
                <a16:creationId xmlns:a16="http://schemas.microsoft.com/office/drawing/2014/main" id="{2B63AA17-7CEA-46B5-A2BD-ABBB958DA1C4}"/>
              </a:ext>
            </a:extLst>
          </p:cNvPr>
          <p:cNvSpPr>
            <a:spLocks noGrp="1"/>
          </p:cNvSpPr>
          <p:nvPr>
            <p:ph type="body" sz="quarter" idx="14"/>
          </p:nvPr>
        </p:nvSpPr>
        <p:spPr/>
        <p:txBody>
          <a:bodyPr/>
          <a:lstStyle/>
          <a:p>
            <a:r>
              <a:rPr lang="en-US"/>
              <a:t>01.01.2018 - 31.12.2018</a:t>
            </a:r>
          </a:p>
        </p:txBody>
      </p:sp>
    </p:spTree>
    <p:extLst>
      <p:ext uri="{BB962C8B-B14F-4D97-AF65-F5344CB8AC3E}">
        <p14:creationId xmlns:p14="http://schemas.microsoft.com/office/powerpoint/2010/main" val="227282730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5175</Words>
  <Application>Microsoft Office PowerPoint</Application>
  <PresentationFormat>On-screen Show (4:3)</PresentationFormat>
  <Paragraphs>2396</Paragraphs>
  <Slides>68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quintly_template</vt:lpstr>
      <vt:lpstr>MeFo - Facebook - Posting Tabellen</vt:lpstr>
      <vt:lpstr>Facebook Eigene Videos - Crossposts (nur Ersteller) - Export  | NDR Elbphilharmonie Orchester - 1 of 5</vt:lpstr>
      <vt:lpstr>Facebook Eigene Videos - Crossposts (nur Ersteller) - Export  | NDR Elbphilharmonie Orchester - 2 of 5</vt:lpstr>
      <vt:lpstr>Facebook Eigene Videos - Crossposts (nur Ersteller) - Export  | NDR Elbphilharmonie Orchester - 3 of 5</vt:lpstr>
      <vt:lpstr>Facebook Eigene Videos - Crossposts (nur Ersteller) - Export  | NDR Elbphilharmonie Orchester - 4 of 5</vt:lpstr>
      <vt:lpstr>Facebook Eigene Videos - Crossposts (nur Ersteller) - Export  | NDR Elbphilharmonie Orchester - 5 of 5</vt:lpstr>
      <vt:lpstr>Eigene Posts - Videostarts - Profil-bezogene Nutzung | NDR Elbphilharmonie Orchester - 1 of 7</vt:lpstr>
      <vt:lpstr>Eigene Posts - Videostarts - Profil-bezogene Nutzung | NDR Elbphilharmonie Orchester - 2 of 7</vt:lpstr>
      <vt:lpstr>Eigene Posts - Videostarts - Profil-bezogene Nutzung | NDR Elbphilharmonie Orchester - 3 of 7</vt:lpstr>
      <vt:lpstr>Eigene Posts - Videostarts - Profil-bezogene Nutzung | NDR Elbphilharmonie Orchester - 4 of 7</vt:lpstr>
      <vt:lpstr>Eigene Posts - Videostarts - Profil-bezogene Nutzung | NDR Elbphilharmonie Orchester - 5 of 7</vt:lpstr>
      <vt:lpstr>Eigene Posts - Videostarts - Profil-bezogene Nutzung | NDR Elbphilharmonie Orchester - 6 of 7</vt:lpstr>
      <vt:lpstr>Eigene Posts - Videostarts - Profil-bezogene Nutzung | NDR Elbphilharmonie Orchester - 7 of 7</vt:lpstr>
      <vt:lpstr>Facebook Eigene Videos - Crossposts (ohne Ersteller) - Export | NDR Elbphilharmonie Orchester - 1 of 10</vt:lpstr>
      <vt:lpstr>Facebook Eigene Videos - Crossposts (ohne Ersteller) - Export | NDR Elbphilharmonie Orchester - 2 of 10</vt:lpstr>
      <vt:lpstr>Facebook Eigene Videos - Crossposts (ohne Ersteller) - Export | NDR Elbphilharmonie Orchester - 3 of 10</vt:lpstr>
      <vt:lpstr>Facebook Eigene Videos - Crossposts (ohne Ersteller) - Export | NDR Elbphilharmonie Orchester - 4 of 10</vt:lpstr>
      <vt:lpstr>Facebook Eigene Videos - Crossposts (ohne Ersteller) - Export | NDR Elbphilharmonie Orchester - 5 of 10</vt:lpstr>
      <vt:lpstr>Facebook Eigene Videos - Crossposts (ohne Ersteller) - Export | NDR Elbphilharmonie Orchester - 6 of 10</vt:lpstr>
      <vt:lpstr>Facebook Eigene Videos - Crossposts (ohne Ersteller) - Export | NDR Elbphilharmonie Orchester - 7 of 10</vt:lpstr>
      <vt:lpstr>Facebook Eigene Videos - Crossposts (ohne Ersteller) - Export | NDR Elbphilharmonie Orchester - 8 of 10</vt:lpstr>
      <vt:lpstr>Facebook Eigene Videos - Crossposts (ohne Ersteller) - Export | NDR Elbphilharmonie Orchester - 9 of 10</vt:lpstr>
      <vt:lpstr>Facebook Eigene Videos - Crossposts (ohne Ersteller) - Export | NDR Elbphilharmonie Orchester - 10 of 10</vt:lpstr>
      <vt:lpstr>Facebook Eigene Posts - Aktive Nutzer - Export | NDR Elbphilharmonie Orchester - 1 of 7</vt:lpstr>
      <vt:lpstr>Facebook Eigene Posts - Aktive Nutzer - Export | NDR Elbphilharmonie Orchester - 2 of 7</vt:lpstr>
      <vt:lpstr>Facebook Eigene Posts - Aktive Nutzer - Export | NDR Elbphilharmonie Orchester - 3 of 7</vt:lpstr>
      <vt:lpstr>Facebook Eigene Posts - Aktive Nutzer - Export | NDR Elbphilharmonie Orchester - 4 of 7</vt:lpstr>
      <vt:lpstr>Facebook Eigene Posts - Aktive Nutzer - Export | NDR Elbphilharmonie Orchester - 5 of 7</vt:lpstr>
      <vt:lpstr>Facebook Eigene Posts - Aktive Nutzer - Export | NDR Elbphilharmonie Orchester - 6 of 7</vt:lpstr>
      <vt:lpstr>Facebook Eigene Posts - Aktive Nutzer - Export | NDR Elbphilharmonie Orchester - 7 of 7</vt:lpstr>
      <vt:lpstr>Facebook Eigene Posts - Potenzielle Reichweite - Export | NDR Elbphilharmonie Orchester - 1 of 11</vt:lpstr>
      <vt:lpstr>Facebook Eigene Posts - Potenzielle Reichweite - Export | NDR Elbphilharmonie Orchester - 2 of 11</vt:lpstr>
      <vt:lpstr>Facebook Eigene Posts - Potenzielle Reichweite - Export | NDR Elbphilharmonie Orchester - 3 of 11</vt:lpstr>
      <vt:lpstr>Facebook Eigene Posts - Potenzielle Reichweite - Export | NDR Elbphilharmonie Orchester - 4 of 11</vt:lpstr>
      <vt:lpstr>Facebook Eigene Posts - Potenzielle Reichweite - Export | NDR Elbphilharmonie Orchester - 5 of 11</vt:lpstr>
      <vt:lpstr>Facebook Eigene Posts - Potenzielle Reichweite - Export | NDR Elbphilharmonie Orchester - 6 of 11</vt:lpstr>
      <vt:lpstr>Facebook Eigene Posts - Potenzielle Reichweite - Export | NDR Elbphilharmonie Orchester - 7 of 11</vt:lpstr>
      <vt:lpstr>Facebook Eigene Posts - Potenzielle Reichweite - Export | NDR Elbphilharmonie Orchester - 8 of 11</vt:lpstr>
      <vt:lpstr>Facebook Eigene Posts - Potenzielle Reichweite - Export | NDR Elbphilharmonie Orchester - 9 of 11</vt:lpstr>
      <vt:lpstr>Facebook Eigene Posts - Potenzielle Reichweite - Export | NDR Elbphilharmonie Orchester - 10 of 11</vt:lpstr>
      <vt:lpstr>Facebook Eigene Posts - Potenzielle Reichweite - Export | NDR Elbphilharmonie Orchester - 11 of 11</vt:lpstr>
      <vt:lpstr>Facebook Eigene Post - Summe Interaktionen - Export | NDR Elbphilharmonie Orchester - 1 of 10</vt:lpstr>
      <vt:lpstr>Facebook Eigene Post - Summe Interaktionen - Export | NDR Elbphilharmonie Orchester - 2 of 10</vt:lpstr>
      <vt:lpstr>Facebook Eigene Post - Summe Interaktionen - Export | NDR Elbphilharmonie Orchester - 3 of 10</vt:lpstr>
      <vt:lpstr>Facebook Eigene Post - Summe Interaktionen - Export | NDR Elbphilharmonie Orchester - 4 of 10</vt:lpstr>
      <vt:lpstr>Facebook Eigene Post - Summe Interaktionen - Export | NDR Elbphilharmonie Orchester - 5 of 10</vt:lpstr>
      <vt:lpstr>Facebook Eigene Post - Summe Interaktionen - Export | NDR Elbphilharmonie Orchester - 6 of 10</vt:lpstr>
      <vt:lpstr>Facebook Eigene Post - Summe Interaktionen - Export | NDR Elbphilharmonie Orchester - 7 of 10</vt:lpstr>
      <vt:lpstr>Facebook Eigene Post - Summe Interaktionen - Export | NDR Elbphilharmonie Orchester - 8 of 10</vt:lpstr>
      <vt:lpstr>Facebook Eigene Post - Summe Interaktionen - Export | NDR Elbphilharmonie Orchester - 9 of 10</vt:lpstr>
      <vt:lpstr>Facebook Eigene Post - Summe Interaktionen - Export | NDR Elbphilharmonie Orchester - 10 of 10</vt:lpstr>
      <vt:lpstr>Facebook Eigene Posts - Reaktionen - Export | NDR Elbphilharmonie Orchester - 1 of 17</vt:lpstr>
      <vt:lpstr>Facebook Eigene Posts - Reaktionen - Export | NDR Elbphilharmonie Orchester - 2 of 17</vt:lpstr>
      <vt:lpstr>Facebook Eigene Posts - Reaktionen - Export | NDR Elbphilharmonie Orchester - 3 of 17</vt:lpstr>
      <vt:lpstr>Facebook Eigene Posts - Reaktionen - Export | NDR Elbphilharmonie Orchester - 4 of 17</vt:lpstr>
      <vt:lpstr>Facebook Eigene Posts - Reaktionen - Export | NDR Elbphilharmonie Orchester - 5 of 17</vt:lpstr>
      <vt:lpstr>Facebook Eigene Posts - Reaktionen - Export | NDR Elbphilharmonie Orchester - 6 of 17</vt:lpstr>
      <vt:lpstr>Facebook Eigene Posts - Reaktionen - Export | NDR Elbphilharmonie Orchester - 7 of 17</vt:lpstr>
      <vt:lpstr>Facebook Eigene Posts - Reaktionen - Export | NDR Elbphilharmonie Orchester - 8 of 17</vt:lpstr>
      <vt:lpstr>Facebook Eigene Posts - Reaktionen - Export | NDR Elbphilharmonie Orchester - 9 of 17</vt:lpstr>
      <vt:lpstr>Facebook Eigene Posts - Reaktionen - Export | NDR Elbphilharmonie Orchester - 10 of 17</vt:lpstr>
      <vt:lpstr>Facebook Eigene Posts - Reaktionen - Export | NDR Elbphilharmonie Orchester - 11 of 17</vt:lpstr>
      <vt:lpstr>Facebook Eigene Posts - Reaktionen - Export | NDR Elbphilharmonie Orchester - 12 of 17</vt:lpstr>
      <vt:lpstr>Facebook Eigene Posts - Reaktionen - Export | NDR Elbphilharmonie Orchester - 13 of 17</vt:lpstr>
      <vt:lpstr>Facebook Eigene Posts - Reaktionen - Export | NDR Elbphilharmonie Orchester - 14 of 17</vt:lpstr>
      <vt:lpstr>Facebook Eigene Posts - Reaktionen - Export | NDR Elbphilharmonie Orchester - 15 of 17</vt:lpstr>
      <vt:lpstr>Facebook Eigene Posts - Reaktionen - Export | NDR Elbphilharmonie Orchester - 16 of 17</vt:lpstr>
      <vt:lpstr>Facebook Eigene Posts - Reaktionen - Export | NDR Elbphilharmonie Orchester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Posting Tabellen</dc:title>
  <dc:creator>Frederik Peiniger</dc:creator>
  <cp:lastModifiedBy>Frederik Peiniger</cp:lastModifiedBy>
  <cp:revision>1</cp:revision>
  <dcterms:created xsi:type="dcterms:W3CDTF">2019-01-10T15:42:57Z</dcterms:created>
  <dcterms:modified xsi:type="dcterms:W3CDTF">2019-01-10T15:46:14Z</dcterms:modified>
</cp:coreProperties>
</file>