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1" r:id="rId15"/>
    <p:sldId id="272" r:id="rId16"/>
    <p:sldId id="273" r:id="rId17"/>
    <p:sldId id="274" r:id="rId18"/>
    <p:sldId id="275" r:id="rId19"/>
    <p:sldId id="276" r:id="rId20"/>
    <p:sldId id="277" r:id="rId21"/>
    <p:sldId id="279" r:id="rId22"/>
    <p:sldId id="280" r:id="rId23"/>
    <p:sldId id="282" r:id="rId24"/>
    <p:sldId id="283" r:id="rId25"/>
    <p:sldId id="285" r:id="rId26"/>
    <p:sldId id="286" r:id="rId27"/>
    <p:sldId id="287" r:id="rId28"/>
    <p:sldId id="288" r:id="rId29"/>
    <p:sldId id="290" r:id="rId30"/>
    <p:sldId id="291" r:id="rId31"/>
    <p:sldId id="292"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Treckerfahrer dürfen das</c:v>
                </c:pt>
              </c:strCache>
            </c:strRef>
          </c:tx>
          <c:spPr>
            <a:ln w="28575" cap="rnd">
              <a:solidFill>
                <a:schemeClr val="accent1"/>
              </a:solidFill>
              <a:round/>
            </a:ln>
            <a:effectLst/>
          </c:spPr>
          <c:marker>
            <c:symbol val="none"/>
          </c:marker>
          <c:cat>
            <c:strRef>
              <c:f>Sheet1!$A$2:$A$366</c:f>
              <c:strCache>
                <c:ptCount val="365"/>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pt idx="361">
                  <c:v>28.12.2018</c:v>
                </c:pt>
                <c:pt idx="362">
                  <c:v>29.12.2018</c:v>
                </c:pt>
                <c:pt idx="363">
                  <c:v>30.12.2018</c:v>
                </c:pt>
                <c:pt idx="364">
                  <c:v>31.12.2018</c:v>
                </c:pt>
              </c:strCache>
            </c:strRef>
          </c:cat>
          <c:val>
            <c:numRef>
              <c:f>Sheet1!$B$2:$B$366</c:f>
              <c:numCache>
                <c:formatCode>General</c:formatCode>
                <c:ptCount val="365"/>
                <c:pt idx="0">
                  <c:v>8775</c:v>
                </c:pt>
                <c:pt idx="1">
                  <c:v>8828</c:v>
                </c:pt>
                <c:pt idx="2">
                  <c:v>8882</c:v>
                </c:pt>
                <c:pt idx="3">
                  <c:v>8937</c:v>
                </c:pt>
                <c:pt idx="4">
                  <c:v>9019</c:v>
                </c:pt>
                <c:pt idx="5">
                  <c:v>9155</c:v>
                </c:pt>
                <c:pt idx="6">
                  <c:v>9317</c:v>
                </c:pt>
                <c:pt idx="7">
                  <c:v>9394</c:v>
                </c:pt>
                <c:pt idx="8">
                  <c:v>9659</c:v>
                </c:pt>
                <c:pt idx="9">
                  <c:v>10243</c:v>
                </c:pt>
                <c:pt idx="10">
                  <c:v>10509</c:v>
                </c:pt>
                <c:pt idx="11">
                  <c:v>10631</c:v>
                </c:pt>
                <c:pt idx="12">
                  <c:v>10695</c:v>
                </c:pt>
                <c:pt idx="13">
                  <c:v>10743</c:v>
                </c:pt>
                <c:pt idx="14">
                  <c:v>10787</c:v>
                </c:pt>
                <c:pt idx="15">
                  <c:v>10847</c:v>
                </c:pt>
                <c:pt idx="16">
                  <c:v>11437</c:v>
                </c:pt>
                <c:pt idx="17">
                  <c:v>11543</c:v>
                </c:pt>
                <c:pt idx="18">
                  <c:v>11608</c:v>
                </c:pt>
                <c:pt idx="19">
                  <c:v>11830</c:v>
                </c:pt>
                <c:pt idx="20">
                  <c:v>11989</c:v>
                </c:pt>
                <c:pt idx="21">
                  <c:v>12141</c:v>
                </c:pt>
                <c:pt idx="22">
                  <c:v>12316</c:v>
                </c:pt>
                <c:pt idx="23">
                  <c:v>12470</c:v>
                </c:pt>
                <c:pt idx="24">
                  <c:v>12624</c:v>
                </c:pt>
                <c:pt idx="25">
                  <c:v>12702</c:v>
                </c:pt>
                <c:pt idx="26">
                  <c:v>12822</c:v>
                </c:pt>
                <c:pt idx="27">
                  <c:v>12965</c:v>
                </c:pt>
                <c:pt idx="28">
                  <c:v>13043</c:v>
                </c:pt>
                <c:pt idx="29">
                  <c:v>13172</c:v>
                </c:pt>
                <c:pt idx="30">
                  <c:v>13267</c:v>
                </c:pt>
                <c:pt idx="31">
                  <c:v>13303</c:v>
                </c:pt>
                <c:pt idx="32">
                  <c:v>13331</c:v>
                </c:pt>
                <c:pt idx="33">
                  <c:v>13364</c:v>
                </c:pt>
                <c:pt idx="34">
                  <c:v>13391</c:v>
                </c:pt>
                <c:pt idx="35">
                  <c:v>13406</c:v>
                </c:pt>
                <c:pt idx="36">
                  <c:v>13425</c:v>
                </c:pt>
                <c:pt idx="37">
                  <c:v>13447</c:v>
                </c:pt>
                <c:pt idx="38">
                  <c:v>13469</c:v>
                </c:pt>
                <c:pt idx="39">
                  <c:v>13482</c:v>
                </c:pt>
                <c:pt idx="40">
                  <c:v>13503</c:v>
                </c:pt>
                <c:pt idx="41">
                  <c:v>13537</c:v>
                </c:pt>
                <c:pt idx="42">
                  <c:v>13543</c:v>
                </c:pt>
                <c:pt idx="43">
                  <c:v>13544</c:v>
                </c:pt>
                <c:pt idx="44">
                  <c:v>13562</c:v>
                </c:pt>
                <c:pt idx="45">
                  <c:v>13570</c:v>
                </c:pt>
                <c:pt idx="46">
                  <c:v>13594</c:v>
                </c:pt>
                <c:pt idx="47">
                  <c:v>13627</c:v>
                </c:pt>
                <c:pt idx="48">
                  <c:v>13651</c:v>
                </c:pt>
                <c:pt idx="49">
                  <c:v>13676</c:v>
                </c:pt>
                <c:pt idx="50">
                  <c:v>13709</c:v>
                </c:pt>
                <c:pt idx="51">
                  <c:v>13738</c:v>
                </c:pt>
                <c:pt idx="52">
                  <c:v>13753</c:v>
                </c:pt>
                <c:pt idx="53">
                  <c:v>13768</c:v>
                </c:pt>
                <c:pt idx="54">
                  <c:v>13792</c:v>
                </c:pt>
                <c:pt idx="55">
                  <c:v>13811</c:v>
                </c:pt>
                <c:pt idx="56">
                  <c:v>13822</c:v>
                </c:pt>
                <c:pt idx="57">
                  <c:v>13832</c:v>
                </c:pt>
                <c:pt idx="58">
                  <c:v>13841</c:v>
                </c:pt>
                <c:pt idx="59">
                  <c:v>13852</c:v>
                </c:pt>
                <c:pt idx="60">
                  <c:v>13858</c:v>
                </c:pt>
                <c:pt idx="61">
                  <c:v>13866</c:v>
                </c:pt>
                <c:pt idx="62">
                  <c:v>13885</c:v>
                </c:pt>
                <c:pt idx="63">
                  <c:v>13888</c:v>
                </c:pt>
                <c:pt idx="64">
                  <c:v>13893</c:v>
                </c:pt>
                <c:pt idx="65">
                  <c:v>14028</c:v>
                </c:pt>
                <c:pt idx="66">
                  <c:v>14056</c:v>
                </c:pt>
                <c:pt idx="67">
                  <c:v>14077</c:v>
                </c:pt>
                <c:pt idx="68">
                  <c:v>14099</c:v>
                </c:pt>
                <c:pt idx="69">
                  <c:v>14113</c:v>
                </c:pt>
                <c:pt idx="70">
                  <c:v>14117</c:v>
                </c:pt>
                <c:pt idx="71">
                  <c:v>14122</c:v>
                </c:pt>
                <c:pt idx="72">
                  <c:v>14143</c:v>
                </c:pt>
                <c:pt idx="73">
                  <c:v>14155</c:v>
                </c:pt>
                <c:pt idx="74">
                  <c:v>14273</c:v>
                </c:pt>
                <c:pt idx="75">
                  <c:v>14292</c:v>
                </c:pt>
                <c:pt idx="76">
                  <c:v>14321</c:v>
                </c:pt>
                <c:pt idx="77">
                  <c:v>14356</c:v>
                </c:pt>
                <c:pt idx="78">
                  <c:v>14373</c:v>
                </c:pt>
                <c:pt idx="79">
                  <c:v>14390</c:v>
                </c:pt>
                <c:pt idx="80">
                  <c:v>14395</c:v>
                </c:pt>
                <c:pt idx="81">
                  <c:v>14404</c:v>
                </c:pt>
                <c:pt idx="82">
                  <c:v>14409</c:v>
                </c:pt>
                <c:pt idx="83">
                  <c:v>14423</c:v>
                </c:pt>
                <c:pt idx="84">
                  <c:v>14439</c:v>
                </c:pt>
                <c:pt idx="85">
                  <c:v>14452</c:v>
                </c:pt>
                <c:pt idx="86">
                  <c:v>14454</c:v>
                </c:pt>
                <c:pt idx="87">
                  <c:v>14458</c:v>
                </c:pt>
                <c:pt idx="88">
                  <c:v>14512</c:v>
                </c:pt>
                <c:pt idx="89">
                  <c:v>14579</c:v>
                </c:pt>
                <c:pt idx="90">
                  <c:v>14617</c:v>
                </c:pt>
                <c:pt idx="91">
                  <c:v>15100</c:v>
                </c:pt>
                <c:pt idx="92">
                  <c:v>15275</c:v>
                </c:pt>
                <c:pt idx="93">
                  <c:v>15332</c:v>
                </c:pt>
                <c:pt idx="94">
                  <c:v>15389</c:v>
                </c:pt>
                <c:pt idx="95">
                  <c:v>15400</c:v>
                </c:pt>
                <c:pt idx="96">
                  <c:v>15413</c:v>
                </c:pt>
                <c:pt idx="97">
                  <c:v>15432</c:v>
                </c:pt>
                <c:pt idx="98">
                  <c:v>15457</c:v>
                </c:pt>
                <c:pt idx="99">
                  <c:v>15494</c:v>
                </c:pt>
                <c:pt idx="100">
                  <c:v>15521</c:v>
                </c:pt>
                <c:pt idx="101">
                  <c:v>15544</c:v>
                </c:pt>
                <c:pt idx="102">
                  <c:v>15553</c:v>
                </c:pt>
                <c:pt idx="103">
                  <c:v>15566</c:v>
                </c:pt>
                <c:pt idx="104">
                  <c:v>15594</c:v>
                </c:pt>
                <c:pt idx="105">
                  <c:v>15610</c:v>
                </c:pt>
                <c:pt idx="106">
                  <c:v>15665</c:v>
                </c:pt>
                <c:pt idx="107">
                  <c:v>15684</c:v>
                </c:pt>
                <c:pt idx="108">
                  <c:v>15688</c:v>
                </c:pt>
                <c:pt idx="109">
                  <c:v>15693</c:v>
                </c:pt>
                <c:pt idx="110">
                  <c:v>15698</c:v>
                </c:pt>
                <c:pt idx="111">
                  <c:v>15706</c:v>
                </c:pt>
                <c:pt idx="112">
                  <c:v>15713</c:v>
                </c:pt>
                <c:pt idx="113">
                  <c:v>15725</c:v>
                </c:pt>
                <c:pt idx="114">
                  <c:v>15725</c:v>
                </c:pt>
                <c:pt idx="115">
                  <c:v>15732</c:v>
                </c:pt>
                <c:pt idx="116">
                  <c:v>15745</c:v>
                </c:pt>
                <c:pt idx="117">
                  <c:v>15756</c:v>
                </c:pt>
                <c:pt idx="118">
                  <c:v>15768</c:v>
                </c:pt>
                <c:pt idx="119">
                  <c:v>15773</c:v>
                </c:pt>
                <c:pt idx="120">
                  <c:v>15782</c:v>
                </c:pt>
                <c:pt idx="121">
                  <c:v>15785</c:v>
                </c:pt>
                <c:pt idx="122">
                  <c:v>15798</c:v>
                </c:pt>
                <c:pt idx="123">
                  <c:v>15800</c:v>
                </c:pt>
                <c:pt idx="124">
                  <c:v>15810</c:v>
                </c:pt>
                <c:pt idx="125">
                  <c:v>15856</c:v>
                </c:pt>
                <c:pt idx="126">
                  <c:v>15910</c:v>
                </c:pt>
                <c:pt idx="127">
                  <c:v>15957</c:v>
                </c:pt>
                <c:pt idx="128">
                  <c:v>15995</c:v>
                </c:pt>
                <c:pt idx="129">
                  <c:v>16027</c:v>
                </c:pt>
                <c:pt idx="130">
                  <c:v>16039</c:v>
                </c:pt>
                <c:pt idx="131">
                  <c:v>16089</c:v>
                </c:pt>
                <c:pt idx="132">
                  <c:v>16172</c:v>
                </c:pt>
                <c:pt idx="133">
                  <c:v>16201</c:v>
                </c:pt>
                <c:pt idx="134">
                  <c:v>16226</c:v>
                </c:pt>
                <c:pt idx="135">
                  <c:v>16243</c:v>
                </c:pt>
                <c:pt idx="136">
                  <c:v>16246</c:v>
                </c:pt>
                <c:pt idx="137">
                  <c:v>16246</c:v>
                </c:pt>
                <c:pt idx="138">
                  <c:v>16262</c:v>
                </c:pt>
                <c:pt idx="139">
                  <c:v>16284</c:v>
                </c:pt>
                <c:pt idx="140">
                  <c:v>16301</c:v>
                </c:pt>
                <c:pt idx="141">
                  <c:v>16318</c:v>
                </c:pt>
                <c:pt idx="142">
                  <c:v>16386</c:v>
                </c:pt>
                <c:pt idx="143">
                  <c:v>16420</c:v>
                </c:pt>
                <c:pt idx="144">
                  <c:v>16469</c:v>
                </c:pt>
                <c:pt idx="145">
                  <c:v>16491</c:v>
                </c:pt>
                <c:pt idx="146">
                  <c:v>16532</c:v>
                </c:pt>
                <c:pt idx="147">
                  <c:v>16556</c:v>
                </c:pt>
                <c:pt idx="148">
                  <c:v>16580</c:v>
                </c:pt>
                <c:pt idx="149">
                  <c:v>16594</c:v>
                </c:pt>
                <c:pt idx="150">
                  <c:v>16604</c:v>
                </c:pt>
                <c:pt idx="151">
                  <c:v>16615</c:v>
                </c:pt>
                <c:pt idx="152">
                  <c:v>16626</c:v>
                </c:pt>
                <c:pt idx="153">
                  <c:v>16628</c:v>
                </c:pt>
                <c:pt idx="154">
                  <c:v>16628</c:v>
                </c:pt>
                <c:pt idx="155">
                  <c:v>16628</c:v>
                </c:pt>
                <c:pt idx="156">
                  <c:v>16634</c:v>
                </c:pt>
                <c:pt idx="157">
                  <c:v>16637</c:v>
                </c:pt>
                <c:pt idx="158">
                  <c:v>16640</c:v>
                </c:pt>
                <c:pt idx="159">
                  <c:v>16642</c:v>
                </c:pt>
                <c:pt idx="160">
                  <c:v>16645</c:v>
                </c:pt>
                <c:pt idx="161">
                  <c:v>16649</c:v>
                </c:pt>
                <c:pt idx="162">
                  <c:v>16652</c:v>
                </c:pt>
                <c:pt idx="163">
                  <c:v>16655</c:v>
                </c:pt>
                <c:pt idx="164">
                  <c:v>16662</c:v>
                </c:pt>
                <c:pt idx="165">
                  <c:v>16672</c:v>
                </c:pt>
                <c:pt idx="166">
                  <c:v>16808</c:v>
                </c:pt>
                <c:pt idx="167">
                  <c:v>16841</c:v>
                </c:pt>
                <c:pt idx="168">
                  <c:v>16848</c:v>
                </c:pt>
                <c:pt idx="169">
                  <c:v>16849</c:v>
                </c:pt>
                <c:pt idx="170">
                  <c:v>16855</c:v>
                </c:pt>
                <c:pt idx="171">
                  <c:v>16854</c:v>
                </c:pt>
                <c:pt idx="172">
                  <c:v>16865</c:v>
                </c:pt>
                <c:pt idx="173">
                  <c:v>16872</c:v>
                </c:pt>
                <c:pt idx="174">
                  <c:v>16879</c:v>
                </c:pt>
                <c:pt idx="175">
                  <c:v>16881</c:v>
                </c:pt>
                <c:pt idx="176">
                  <c:v>16892</c:v>
                </c:pt>
                <c:pt idx="177">
                  <c:v>16895</c:v>
                </c:pt>
                <c:pt idx="178">
                  <c:v>16899</c:v>
                </c:pt>
                <c:pt idx="179">
                  <c:v>16902</c:v>
                </c:pt>
                <c:pt idx="180">
                  <c:v>16905</c:v>
                </c:pt>
                <c:pt idx="181">
                  <c:v>16910</c:v>
                </c:pt>
                <c:pt idx="182">
                  <c:v>16911</c:v>
                </c:pt>
                <c:pt idx="183">
                  <c:v>16911</c:v>
                </c:pt>
                <c:pt idx="184">
                  <c:v>16926</c:v>
                </c:pt>
                <c:pt idx="185">
                  <c:v>16943</c:v>
                </c:pt>
                <c:pt idx="186">
                  <c:v>16952</c:v>
                </c:pt>
                <c:pt idx="187">
                  <c:v>16961</c:v>
                </c:pt>
                <c:pt idx="188">
                  <c:v>16970</c:v>
                </c:pt>
                <c:pt idx="189">
                  <c:v>16974</c:v>
                </c:pt>
                <c:pt idx="190">
                  <c:v>16986</c:v>
                </c:pt>
                <c:pt idx="191">
                  <c:v>16991</c:v>
                </c:pt>
                <c:pt idx="192">
                  <c:v>16996</c:v>
                </c:pt>
                <c:pt idx="193">
                  <c:v>17001</c:v>
                </c:pt>
                <c:pt idx="194">
                  <c:v>17005</c:v>
                </c:pt>
                <c:pt idx="195">
                  <c:v>17085</c:v>
                </c:pt>
                <c:pt idx="196">
                  <c:v>17096</c:v>
                </c:pt>
                <c:pt idx="197">
                  <c:v>17100</c:v>
                </c:pt>
                <c:pt idx="198">
                  <c:v>17104</c:v>
                </c:pt>
                <c:pt idx="199">
                  <c:v>17106</c:v>
                </c:pt>
                <c:pt idx="200">
                  <c:v>17117</c:v>
                </c:pt>
                <c:pt idx="201">
                  <c:v>17123</c:v>
                </c:pt>
                <c:pt idx="202">
                  <c:v>17140</c:v>
                </c:pt>
                <c:pt idx="203">
                  <c:v>17157</c:v>
                </c:pt>
                <c:pt idx="204">
                  <c:v>17158</c:v>
                </c:pt>
                <c:pt idx="205">
                  <c:v>17161</c:v>
                </c:pt>
                <c:pt idx="206">
                  <c:v>17167</c:v>
                </c:pt>
                <c:pt idx="207">
                  <c:v>17175</c:v>
                </c:pt>
                <c:pt idx="208">
                  <c:v>17204</c:v>
                </c:pt>
                <c:pt idx="209">
                  <c:v>17214</c:v>
                </c:pt>
                <c:pt idx="210">
                  <c:v>17229</c:v>
                </c:pt>
                <c:pt idx="211">
                  <c:v>17240</c:v>
                </c:pt>
                <c:pt idx="212">
                  <c:v>17249</c:v>
                </c:pt>
                <c:pt idx="213">
                  <c:v>17269</c:v>
                </c:pt>
                <c:pt idx="214">
                  <c:v>17283</c:v>
                </c:pt>
                <c:pt idx="215">
                  <c:v>17309</c:v>
                </c:pt>
                <c:pt idx="216">
                  <c:v>17327</c:v>
                </c:pt>
                <c:pt idx="217">
                  <c:v>17346</c:v>
                </c:pt>
                <c:pt idx="218">
                  <c:v>17378</c:v>
                </c:pt>
                <c:pt idx="219">
                  <c:v>17398</c:v>
                </c:pt>
                <c:pt idx="220">
                  <c:v>17416</c:v>
                </c:pt>
                <c:pt idx="221">
                  <c:v>17426</c:v>
                </c:pt>
                <c:pt idx="222">
                  <c:v>17431</c:v>
                </c:pt>
                <c:pt idx="223">
                  <c:v>17450</c:v>
                </c:pt>
                <c:pt idx="224">
                  <c:v>17460</c:v>
                </c:pt>
                <c:pt idx="225">
                  <c:v>17476</c:v>
                </c:pt>
                <c:pt idx="226">
                  <c:v>17487</c:v>
                </c:pt>
                <c:pt idx="227">
                  <c:v>17522</c:v>
                </c:pt>
                <c:pt idx="228">
                  <c:v>17556</c:v>
                </c:pt>
                <c:pt idx="229">
                  <c:v>17588</c:v>
                </c:pt>
                <c:pt idx="230">
                  <c:v>17626</c:v>
                </c:pt>
                <c:pt idx="231">
                  <c:v>17649</c:v>
                </c:pt>
                <c:pt idx="232">
                  <c:v>17675</c:v>
                </c:pt>
                <c:pt idx="233">
                  <c:v>17686</c:v>
                </c:pt>
                <c:pt idx="234">
                  <c:v>17818</c:v>
                </c:pt>
                <c:pt idx="235">
                  <c:v>17896</c:v>
                </c:pt>
                <c:pt idx="236">
                  <c:v>17933</c:v>
                </c:pt>
                <c:pt idx="237">
                  <c:v>17992</c:v>
                </c:pt>
                <c:pt idx="238">
                  <c:v>18028</c:v>
                </c:pt>
                <c:pt idx="239">
                  <c:v>18070</c:v>
                </c:pt>
                <c:pt idx="240">
                  <c:v>18092</c:v>
                </c:pt>
                <c:pt idx="241">
                  <c:v>18114</c:v>
                </c:pt>
                <c:pt idx="242">
                  <c:v>18132</c:v>
                </c:pt>
                <c:pt idx="243">
                  <c:v>18160</c:v>
                </c:pt>
                <c:pt idx="244">
                  <c:v>18195</c:v>
                </c:pt>
                <c:pt idx="245">
                  <c:v>18218</c:v>
                </c:pt>
                <c:pt idx="246">
                  <c:v>18232</c:v>
                </c:pt>
                <c:pt idx="247">
                  <c:v>18252</c:v>
                </c:pt>
                <c:pt idx="248">
                  <c:v>18265</c:v>
                </c:pt>
                <c:pt idx="249">
                  <c:v>18282</c:v>
                </c:pt>
                <c:pt idx="250">
                  <c:v>18303</c:v>
                </c:pt>
                <c:pt idx="251">
                  <c:v>18347</c:v>
                </c:pt>
                <c:pt idx="252">
                  <c:v>18373</c:v>
                </c:pt>
                <c:pt idx="253">
                  <c:v>18382</c:v>
                </c:pt>
                <c:pt idx="254">
                  <c:v>18387</c:v>
                </c:pt>
                <c:pt idx="255">
                  <c:v>18445</c:v>
                </c:pt>
                <c:pt idx="256">
                  <c:v>18464</c:v>
                </c:pt>
                <c:pt idx="257">
                  <c:v>18475</c:v>
                </c:pt>
                <c:pt idx="258">
                  <c:v>18497</c:v>
                </c:pt>
                <c:pt idx="259">
                  <c:v>18508</c:v>
                </c:pt>
                <c:pt idx="260">
                  <c:v>18517</c:v>
                </c:pt>
                <c:pt idx="261">
                  <c:v>18531</c:v>
                </c:pt>
                <c:pt idx="262">
                  <c:v>18544</c:v>
                </c:pt>
                <c:pt idx="263">
                  <c:v>18558</c:v>
                </c:pt>
                <c:pt idx="264">
                  <c:v>18589</c:v>
                </c:pt>
                <c:pt idx="265">
                  <c:v>18614</c:v>
                </c:pt>
                <c:pt idx="266">
                  <c:v>18641</c:v>
                </c:pt>
                <c:pt idx="267">
                  <c:v>18662</c:v>
                </c:pt>
                <c:pt idx="268">
                  <c:v>18729</c:v>
                </c:pt>
                <c:pt idx="269">
                  <c:v>18748</c:v>
                </c:pt>
                <c:pt idx="270">
                  <c:v>18758</c:v>
                </c:pt>
                <c:pt idx="271">
                  <c:v>18773</c:v>
                </c:pt>
                <c:pt idx="272">
                  <c:v>18801</c:v>
                </c:pt>
                <c:pt idx="273">
                  <c:v>18837</c:v>
                </c:pt>
                <c:pt idx="274">
                  <c:v>18853</c:v>
                </c:pt>
                <c:pt idx="275">
                  <c:v>18889</c:v>
                </c:pt>
                <c:pt idx="276">
                  <c:v>18918</c:v>
                </c:pt>
                <c:pt idx="277">
                  <c:v>18938</c:v>
                </c:pt>
                <c:pt idx="278">
                  <c:v>19036</c:v>
                </c:pt>
                <c:pt idx="279">
                  <c:v>19128</c:v>
                </c:pt>
                <c:pt idx="280">
                  <c:v>19146</c:v>
                </c:pt>
                <c:pt idx="281">
                  <c:v>19205</c:v>
                </c:pt>
                <c:pt idx="282">
                  <c:v>19268</c:v>
                </c:pt>
                <c:pt idx="283">
                  <c:v>19309</c:v>
                </c:pt>
                <c:pt idx="284">
                  <c:v>19332</c:v>
                </c:pt>
                <c:pt idx="285">
                  <c:v>19347</c:v>
                </c:pt>
                <c:pt idx="286">
                  <c:v>19367</c:v>
                </c:pt>
                <c:pt idx="287">
                  <c:v>19370</c:v>
                </c:pt>
                <c:pt idx="288">
                  <c:v>19380</c:v>
                </c:pt>
                <c:pt idx="289">
                  <c:v>19430</c:v>
                </c:pt>
                <c:pt idx="290">
                  <c:v>19460</c:v>
                </c:pt>
                <c:pt idx="291">
                  <c:v>19477</c:v>
                </c:pt>
                <c:pt idx="292">
                  <c:v>19490</c:v>
                </c:pt>
                <c:pt idx="293">
                  <c:v>19517</c:v>
                </c:pt>
                <c:pt idx="294">
                  <c:v>19538</c:v>
                </c:pt>
                <c:pt idx="295">
                  <c:v>19549</c:v>
                </c:pt>
                <c:pt idx="296">
                  <c:v>19963</c:v>
                </c:pt>
                <c:pt idx="297">
                  <c:v>20038</c:v>
                </c:pt>
                <c:pt idx="298">
                  <c:v>20117</c:v>
                </c:pt>
                <c:pt idx="299">
                  <c:v>20151</c:v>
                </c:pt>
                <c:pt idx="300">
                  <c:v>20202</c:v>
                </c:pt>
                <c:pt idx="301">
                  <c:v>20224</c:v>
                </c:pt>
                <c:pt idx="302">
                  <c:v>20238</c:v>
                </c:pt>
                <c:pt idx="303">
                  <c:v>20308</c:v>
                </c:pt>
                <c:pt idx="304">
                  <c:v>20337</c:v>
                </c:pt>
                <c:pt idx="305">
                  <c:v>20358</c:v>
                </c:pt>
                <c:pt idx="306">
                  <c:v>20384</c:v>
                </c:pt>
                <c:pt idx="307">
                  <c:v>20418</c:v>
                </c:pt>
                <c:pt idx="308">
                  <c:v>20441</c:v>
                </c:pt>
                <c:pt idx="309">
                  <c:v>20473</c:v>
                </c:pt>
                <c:pt idx="310">
                  <c:v>20518</c:v>
                </c:pt>
                <c:pt idx="311">
                  <c:v>20600</c:v>
                </c:pt>
                <c:pt idx="312">
                  <c:v>20634</c:v>
                </c:pt>
                <c:pt idx="313">
                  <c:v>20701</c:v>
                </c:pt>
                <c:pt idx="314">
                  <c:v>20775</c:v>
                </c:pt>
                <c:pt idx="315">
                  <c:v>20975</c:v>
                </c:pt>
                <c:pt idx="316">
                  <c:v>21014</c:v>
                </c:pt>
                <c:pt idx="317">
                  <c:v>21034</c:v>
                </c:pt>
                <c:pt idx="318">
                  <c:v>21137</c:v>
                </c:pt>
                <c:pt idx="319">
                  <c:v>21309</c:v>
                </c:pt>
                <c:pt idx="320">
                  <c:v>21431</c:v>
                </c:pt>
                <c:pt idx="321">
                  <c:v>21546</c:v>
                </c:pt>
                <c:pt idx="322">
                  <c:v>21615</c:v>
                </c:pt>
                <c:pt idx="323">
                  <c:v>21653</c:v>
                </c:pt>
                <c:pt idx="324">
                  <c:v>21733</c:v>
                </c:pt>
                <c:pt idx="325">
                  <c:v>21779</c:v>
                </c:pt>
                <c:pt idx="326">
                  <c:v>21809</c:v>
                </c:pt>
                <c:pt idx="327">
                  <c:v>21876</c:v>
                </c:pt>
                <c:pt idx="328">
                  <c:v>22015</c:v>
                </c:pt>
                <c:pt idx="329">
                  <c:v>22081</c:v>
                </c:pt>
                <c:pt idx="330">
                  <c:v>22126</c:v>
                </c:pt>
                <c:pt idx="331">
                  <c:v>22161</c:v>
                </c:pt>
                <c:pt idx="332">
                  <c:v>22194</c:v>
                </c:pt>
                <c:pt idx="333">
                  <c:v>22236</c:v>
                </c:pt>
                <c:pt idx="334">
                  <c:v>22264</c:v>
                </c:pt>
                <c:pt idx="335">
                  <c:v>22298</c:v>
                </c:pt>
                <c:pt idx="336">
                  <c:v>22306</c:v>
                </c:pt>
                <c:pt idx="337">
                  <c:v>22311</c:v>
                </c:pt>
                <c:pt idx="338">
                  <c:v>22332</c:v>
                </c:pt>
                <c:pt idx="339">
                  <c:v>22335</c:v>
                </c:pt>
                <c:pt idx="340">
                  <c:v>22365</c:v>
                </c:pt>
                <c:pt idx="341">
                  <c:v>22392</c:v>
                </c:pt>
                <c:pt idx="342">
                  <c:v>22428</c:v>
                </c:pt>
                <c:pt idx="343">
                  <c:v>22445</c:v>
                </c:pt>
                <c:pt idx="344">
                  <c:v>22459</c:v>
                </c:pt>
                <c:pt idx="345">
                  <c:v>22466</c:v>
                </c:pt>
                <c:pt idx="346">
                  <c:v>22520</c:v>
                </c:pt>
                <c:pt idx="347">
                  <c:v>22572</c:v>
                </c:pt>
                <c:pt idx="348">
                  <c:v>22594</c:v>
                </c:pt>
                <c:pt idx="349">
                  <c:v>22618</c:v>
                </c:pt>
                <c:pt idx="350">
                  <c:v>22680</c:v>
                </c:pt>
                <c:pt idx="351">
                  <c:v>22707</c:v>
                </c:pt>
                <c:pt idx="352">
                  <c:v>22729</c:v>
                </c:pt>
                <c:pt idx="353">
                  <c:v>22746</c:v>
                </c:pt>
                <c:pt idx="354">
                  <c:v>22768</c:v>
                </c:pt>
                <c:pt idx="355">
                  <c:v>22818</c:v>
                </c:pt>
                <c:pt idx="356">
                  <c:v>22840</c:v>
                </c:pt>
                <c:pt idx="357">
                  <c:v>22857</c:v>
                </c:pt>
                <c:pt idx="358">
                  <c:v>22870</c:v>
                </c:pt>
                <c:pt idx="359">
                  <c:v>22888</c:v>
                </c:pt>
                <c:pt idx="360">
                  <c:v>22930</c:v>
                </c:pt>
                <c:pt idx="361">
                  <c:v>22983</c:v>
                </c:pt>
                <c:pt idx="362">
                  <c:v>23009</c:v>
                </c:pt>
                <c:pt idx="363">
                  <c:v>23032</c:v>
                </c:pt>
                <c:pt idx="364">
                  <c:v>23058</c:v>
                </c:pt>
              </c:numCache>
            </c:numRef>
          </c:val>
          <c:smooth val="0"/>
          <c:extLst>
            <c:ext xmlns:c16="http://schemas.microsoft.com/office/drawing/2014/chart" uri="{C3380CC4-5D6E-409C-BE32-E72D297353CC}">
              <c16:uniqueId val="{00000000-4D57-42EC-996C-50A63871F36E}"/>
            </c:ext>
          </c:extLst>
        </c:ser>
        <c:dLbls>
          <c:showLegendKey val="0"/>
          <c:showVal val="0"/>
          <c:showCatName val="0"/>
          <c:showSerName val="0"/>
          <c:showPercent val="0"/>
          <c:showBubbleSize val="0"/>
        </c:dLbls>
        <c:smooth val="0"/>
        <c:axId val="353172568"/>
        <c:axId val="353168632"/>
      </c:lineChart>
      <c:catAx>
        <c:axId val="353172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168632"/>
        <c:crosses val="autoZero"/>
        <c:auto val="1"/>
        <c:lblAlgn val="ctr"/>
        <c:lblOffset val="100"/>
        <c:noMultiLvlLbl val="0"/>
      </c:catAx>
      <c:valAx>
        <c:axId val="353168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172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Treckerfahrer dürfen das</c:v>
                </c:pt>
              </c:strCache>
            </c:strRef>
          </c:tx>
          <c:spPr>
            <a:ln w="28575" cap="rnd">
              <a:solidFill>
                <a:schemeClr val="accent1"/>
              </a:solidFill>
              <a:round/>
            </a:ln>
            <a:effectLst/>
          </c:spPr>
          <c:marker>
            <c:symbol val="none"/>
          </c:marker>
          <c:cat>
            <c:strRef>
              <c:f>Sheet1!$A$2:$A$366</c:f>
              <c:strCache>
                <c:ptCount val="365"/>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pt idx="361">
                  <c:v>28.12.2018</c:v>
                </c:pt>
                <c:pt idx="362">
                  <c:v>29.12.2018</c:v>
                </c:pt>
                <c:pt idx="363">
                  <c:v>30.12.2018</c:v>
                </c:pt>
                <c:pt idx="364">
                  <c:v>31.12.2018</c:v>
                </c:pt>
              </c:strCache>
            </c:strRef>
          </c:cat>
          <c:val>
            <c:numRef>
              <c:f>Sheet1!$B$2:$B$366</c:f>
              <c:numCache>
                <c:formatCode>General</c:formatCode>
                <c:ptCount val="365"/>
                <c:pt idx="0">
                  <c:v>56110</c:v>
                </c:pt>
                <c:pt idx="1">
                  <c:v>69344</c:v>
                </c:pt>
                <c:pt idx="2">
                  <c:v>88146</c:v>
                </c:pt>
                <c:pt idx="3">
                  <c:v>72798</c:v>
                </c:pt>
                <c:pt idx="4">
                  <c:v>78323</c:v>
                </c:pt>
                <c:pt idx="5">
                  <c:v>122972</c:v>
                </c:pt>
                <c:pt idx="6">
                  <c:v>165557</c:v>
                </c:pt>
                <c:pt idx="7">
                  <c:v>168912</c:v>
                </c:pt>
                <c:pt idx="8">
                  <c:v>376307</c:v>
                </c:pt>
                <c:pt idx="9">
                  <c:v>451988</c:v>
                </c:pt>
                <c:pt idx="10">
                  <c:v>222101</c:v>
                </c:pt>
                <c:pt idx="11">
                  <c:v>146869</c:v>
                </c:pt>
                <c:pt idx="12">
                  <c:v>99227</c:v>
                </c:pt>
                <c:pt idx="13">
                  <c:v>74620</c:v>
                </c:pt>
                <c:pt idx="14">
                  <c:v>64426</c:v>
                </c:pt>
                <c:pt idx="15">
                  <c:v>68367</c:v>
                </c:pt>
                <c:pt idx="16">
                  <c:v>189614</c:v>
                </c:pt>
                <c:pt idx="17">
                  <c:v>75853</c:v>
                </c:pt>
                <c:pt idx="18">
                  <c:v>64418</c:v>
                </c:pt>
                <c:pt idx="19">
                  <c:v>106660</c:v>
                </c:pt>
                <c:pt idx="20">
                  <c:v>129834</c:v>
                </c:pt>
                <c:pt idx="21">
                  <c:v>199971</c:v>
                </c:pt>
                <c:pt idx="22">
                  <c:v>277839</c:v>
                </c:pt>
                <c:pt idx="23">
                  <c:v>193727</c:v>
                </c:pt>
                <c:pt idx="24">
                  <c:v>213857</c:v>
                </c:pt>
                <c:pt idx="25">
                  <c:v>168609</c:v>
                </c:pt>
                <c:pt idx="26">
                  <c:v>186412</c:v>
                </c:pt>
                <c:pt idx="27">
                  <c:v>241235</c:v>
                </c:pt>
                <c:pt idx="28">
                  <c:v>175948</c:v>
                </c:pt>
                <c:pt idx="29">
                  <c:v>117824</c:v>
                </c:pt>
                <c:pt idx="30">
                  <c:v>67585</c:v>
                </c:pt>
                <c:pt idx="31">
                  <c:v>43267</c:v>
                </c:pt>
                <c:pt idx="32">
                  <c:v>48950</c:v>
                </c:pt>
                <c:pt idx="33">
                  <c:v>45493</c:v>
                </c:pt>
                <c:pt idx="34">
                  <c:v>42031</c:v>
                </c:pt>
                <c:pt idx="35">
                  <c:v>30063</c:v>
                </c:pt>
                <c:pt idx="36">
                  <c:v>22933</c:v>
                </c:pt>
                <c:pt idx="37">
                  <c:v>28886</c:v>
                </c:pt>
                <c:pt idx="38">
                  <c:v>25943</c:v>
                </c:pt>
                <c:pt idx="39">
                  <c:v>13416</c:v>
                </c:pt>
                <c:pt idx="40">
                  <c:v>28403</c:v>
                </c:pt>
                <c:pt idx="41">
                  <c:v>14885</c:v>
                </c:pt>
                <c:pt idx="42">
                  <c:v>11780</c:v>
                </c:pt>
                <c:pt idx="43">
                  <c:v>9291</c:v>
                </c:pt>
                <c:pt idx="44">
                  <c:v>15475</c:v>
                </c:pt>
                <c:pt idx="45">
                  <c:v>13470</c:v>
                </c:pt>
                <c:pt idx="46">
                  <c:v>15978</c:v>
                </c:pt>
                <c:pt idx="47">
                  <c:v>20476</c:v>
                </c:pt>
                <c:pt idx="48">
                  <c:v>22166</c:v>
                </c:pt>
                <c:pt idx="49">
                  <c:v>25175</c:v>
                </c:pt>
                <c:pt idx="50">
                  <c:v>24245</c:v>
                </c:pt>
                <c:pt idx="51">
                  <c:v>29536</c:v>
                </c:pt>
                <c:pt idx="52">
                  <c:v>15572</c:v>
                </c:pt>
                <c:pt idx="53">
                  <c:v>13833</c:v>
                </c:pt>
                <c:pt idx="54">
                  <c:v>20685</c:v>
                </c:pt>
                <c:pt idx="55">
                  <c:v>15128</c:v>
                </c:pt>
                <c:pt idx="56">
                  <c:v>11761</c:v>
                </c:pt>
                <c:pt idx="57">
                  <c:v>10811</c:v>
                </c:pt>
                <c:pt idx="58">
                  <c:v>14673</c:v>
                </c:pt>
                <c:pt idx="59">
                  <c:v>11327</c:v>
                </c:pt>
                <c:pt idx="60">
                  <c:v>7367</c:v>
                </c:pt>
                <c:pt idx="61">
                  <c:v>18436</c:v>
                </c:pt>
                <c:pt idx="62">
                  <c:v>15536</c:v>
                </c:pt>
                <c:pt idx="63">
                  <c:v>9344</c:v>
                </c:pt>
                <c:pt idx="64">
                  <c:v>7749</c:v>
                </c:pt>
                <c:pt idx="65">
                  <c:v>128380</c:v>
                </c:pt>
                <c:pt idx="66">
                  <c:v>29060</c:v>
                </c:pt>
                <c:pt idx="67">
                  <c:v>30330</c:v>
                </c:pt>
                <c:pt idx="68">
                  <c:v>28207</c:v>
                </c:pt>
                <c:pt idx="69">
                  <c:v>18608</c:v>
                </c:pt>
                <c:pt idx="70">
                  <c:v>11038</c:v>
                </c:pt>
                <c:pt idx="71">
                  <c:v>11278</c:v>
                </c:pt>
                <c:pt idx="72">
                  <c:v>22326</c:v>
                </c:pt>
                <c:pt idx="73">
                  <c:v>17897</c:v>
                </c:pt>
                <c:pt idx="74">
                  <c:v>37306</c:v>
                </c:pt>
                <c:pt idx="75">
                  <c:v>18664</c:v>
                </c:pt>
                <c:pt idx="76">
                  <c:v>30534</c:v>
                </c:pt>
                <c:pt idx="77">
                  <c:v>25071</c:v>
                </c:pt>
                <c:pt idx="78">
                  <c:v>14514</c:v>
                </c:pt>
                <c:pt idx="79">
                  <c:v>12756</c:v>
                </c:pt>
                <c:pt idx="80">
                  <c:v>12855</c:v>
                </c:pt>
                <c:pt idx="81">
                  <c:v>17202</c:v>
                </c:pt>
                <c:pt idx="82">
                  <c:v>11701</c:v>
                </c:pt>
                <c:pt idx="83">
                  <c:v>19593</c:v>
                </c:pt>
                <c:pt idx="84">
                  <c:v>32273</c:v>
                </c:pt>
                <c:pt idx="85">
                  <c:v>15813</c:v>
                </c:pt>
                <c:pt idx="86">
                  <c:v>12546</c:v>
                </c:pt>
                <c:pt idx="87">
                  <c:v>12042</c:v>
                </c:pt>
                <c:pt idx="88">
                  <c:v>22033</c:v>
                </c:pt>
                <c:pt idx="89">
                  <c:v>26053</c:v>
                </c:pt>
                <c:pt idx="90">
                  <c:v>24580</c:v>
                </c:pt>
                <c:pt idx="91">
                  <c:v>154566</c:v>
                </c:pt>
                <c:pt idx="92">
                  <c:v>78152</c:v>
                </c:pt>
                <c:pt idx="93">
                  <c:v>39675</c:v>
                </c:pt>
                <c:pt idx="94">
                  <c:v>22061</c:v>
                </c:pt>
                <c:pt idx="95">
                  <c:v>13778</c:v>
                </c:pt>
                <c:pt idx="96">
                  <c:v>13250</c:v>
                </c:pt>
                <c:pt idx="97">
                  <c:v>9887</c:v>
                </c:pt>
                <c:pt idx="98">
                  <c:v>14797</c:v>
                </c:pt>
                <c:pt idx="99">
                  <c:v>22440</c:v>
                </c:pt>
                <c:pt idx="100">
                  <c:v>19123</c:v>
                </c:pt>
                <c:pt idx="101">
                  <c:v>14509</c:v>
                </c:pt>
                <c:pt idx="102">
                  <c:v>12404</c:v>
                </c:pt>
                <c:pt idx="103">
                  <c:v>21205</c:v>
                </c:pt>
                <c:pt idx="104">
                  <c:v>20940</c:v>
                </c:pt>
                <c:pt idx="105">
                  <c:v>18060</c:v>
                </c:pt>
                <c:pt idx="106">
                  <c:v>11048</c:v>
                </c:pt>
                <c:pt idx="107">
                  <c:v>9160</c:v>
                </c:pt>
                <c:pt idx="108">
                  <c:v>7771</c:v>
                </c:pt>
                <c:pt idx="109">
                  <c:v>7837</c:v>
                </c:pt>
                <c:pt idx="110">
                  <c:v>7439</c:v>
                </c:pt>
                <c:pt idx="111">
                  <c:v>12914</c:v>
                </c:pt>
                <c:pt idx="112">
                  <c:v>7607</c:v>
                </c:pt>
                <c:pt idx="113">
                  <c:v>11281</c:v>
                </c:pt>
                <c:pt idx="114">
                  <c:v>11576</c:v>
                </c:pt>
                <c:pt idx="115">
                  <c:v>9259</c:v>
                </c:pt>
                <c:pt idx="116">
                  <c:v>15778</c:v>
                </c:pt>
                <c:pt idx="117">
                  <c:v>8906</c:v>
                </c:pt>
                <c:pt idx="118">
                  <c:v>9195</c:v>
                </c:pt>
                <c:pt idx="119">
                  <c:v>7114</c:v>
                </c:pt>
                <c:pt idx="120">
                  <c:v>9009</c:v>
                </c:pt>
                <c:pt idx="121">
                  <c:v>7323</c:v>
                </c:pt>
                <c:pt idx="122">
                  <c:v>16048</c:v>
                </c:pt>
                <c:pt idx="123">
                  <c:v>8365</c:v>
                </c:pt>
                <c:pt idx="124">
                  <c:v>13787</c:v>
                </c:pt>
                <c:pt idx="125">
                  <c:v>47553</c:v>
                </c:pt>
                <c:pt idx="126">
                  <c:v>56903</c:v>
                </c:pt>
                <c:pt idx="127">
                  <c:v>80905</c:v>
                </c:pt>
                <c:pt idx="128">
                  <c:v>89217</c:v>
                </c:pt>
                <c:pt idx="129">
                  <c:v>71475</c:v>
                </c:pt>
                <c:pt idx="130">
                  <c:v>34417</c:v>
                </c:pt>
                <c:pt idx="131">
                  <c:v>45346</c:v>
                </c:pt>
                <c:pt idx="132">
                  <c:v>90213</c:v>
                </c:pt>
                <c:pt idx="133">
                  <c:v>40049</c:v>
                </c:pt>
                <c:pt idx="134">
                  <c:v>21842</c:v>
                </c:pt>
                <c:pt idx="135">
                  <c:v>22737</c:v>
                </c:pt>
                <c:pt idx="136">
                  <c:v>17047</c:v>
                </c:pt>
                <c:pt idx="137">
                  <c:v>6442</c:v>
                </c:pt>
                <c:pt idx="138">
                  <c:v>15460</c:v>
                </c:pt>
                <c:pt idx="139">
                  <c:v>29812</c:v>
                </c:pt>
                <c:pt idx="140">
                  <c:v>19486</c:v>
                </c:pt>
                <c:pt idx="141">
                  <c:v>18617</c:v>
                </c:pt>
                <c:pt idx="142">
                  <c:v>84952</c:v>
                </c:pt>
                <c:pt idx="143">
                  <c:v>61956</c:v>
                </c:pt>
                <c:pt idx="144">
                  <c:v>71007</c:v>
                </c:pt>
                <c:pt idx="145">
                  <c:v>33929</c:v>
                </c:pt>
                <c:pt idx="146">
                  <c:v>61690</c:v>
                </c:pt>
                <c:pt idx="147">
                  <c:v>38136</c:v>
                </c:pt>
                <c:pt idx="148">
                  <c:v>14681</c:v>
                </c:pt>
                <c:pt idx="149">
                  <c:v>14292</c:v>
                </c:pt>
                <c:pt idx="150">
                  <c:v>13489</c:v>
                </c:pt>
                <c:pt idx="151">
                  <c:v>15289</c:v>
                </c:pt>
                <c:pt idx="152">
                  <c:v>10961</c:v>
                </c:pt>
                <c:pt idx="153">
                  <c:v>7909</c:v>
                </c:pt>
                <c:pt idx="154">
                  <c:v>5240</c:v>
                </c:pt>
                <c:pt idx="155">
                  <c:v>2580</c:v>
                </c:pt>
                <c:pt idx="156">
                  <c:v>10878</c:v>
                </c:pt>
                <c:pt idx="157">
                  <c:v>6212</c:v>
                </c:pt>
                <c:pt idx="158">
                  <c:v>10314</c:v>
                </c:pt>
                <c:pt idx="159">
                  <c:v>6029</c:v>
                </c:pt>
                <c:pt idx="160">
                  <c:v>3834</c:v>
                </c:pt>
                <c:pt idx="161">
                  <c:v>2670</c:v>
                </c:pt>
                <c:pt idx="162">
                  <c:v>1867</c:v>
                </c:pt>
                <c:pt idx="163">
                  <c:v>1586</c:v>
                </c:pt>
                <c:pt idx="164">
                  <c:v>12931</c:v>
                </c:pt>
                <c:pt idx="165">
                  <c:v>19845</c:v>
                </c:pt>
                <c:pt idx="166">
                  <c:v>105160</c:v>
                </c:pt>
                <c:pt idx="167">
                  <c:v>34190</c:v>
                </c:pt>
                <c:pt idx="168">
                  <c:v>18559</c:v>
                </c:pt>
                <c:pt idx="169">
                  <c:v>37916</c:v>
                </c:pt>
                <c:pt idx="170">
                  <c:v>131818</c:v>
                </c:pt>
                <c:pt idx="171">
                  <c:v>85387</c:v>
                </c:pt>
                <c:pt idx="172">
                  <c:v>77088</c:v>
                </c:pt>
                <c:pt idx="173">
                  <c:v>63053</c:v>
                </c:pt>
                <c:pt idx="174">
                  <c:v>97964</c:v>
                </c:pt>
                <c:pt idx="175">
                  <c:v>93103</c:v>
                </c:pt>
                <c:pt idx="176">
                  <c:v>89721</c:v>
                </c:pt>
                <c:pt idx="177">
                  <c:v>61213</c:v>
                </c:pt>
                <c:pt idx="178">
                  <c:v>85910</c:v>
                </c:pt>
                <c:pt idx="179">
                  <c:v>86624</c:v>
                </c:pt>
                <c:pt idx="180">
                  <c:v>64691</c:v>
                </c:pt>
                <c:pt idx="181">
                  <c:v>108454</c:v>
                </c:pt>
                <c:pt idx="182">
                  <c:v>92055</c:v>
                </c:pt>
                <c:pt idx="183">
                  <c:v>60849</c:v>
                </c:pt>
                <c:pt idx="184">
                  <c:v>60757</c:v>
                </c:pt>
                <c:pt idx="185">
                  <c:v>62167</c:v>
                </c:pt>
                <c:pt idx="186">
                  <c:v>75631</c:v>
                </c:pt>
                <c:pt idx="187">
                  <c:v>71708</c:v>
                </c:pt>
                <c:pt idx="188">
                  <c:v>87605</c:v>
                </c:pt>
                <c:pt idx="189">
                  <c:v>55170</c:v>
                </c:pt>
                <c:pt idx="190">
                  <c:v>43668</c:v>
                </c:pt>
                <c:pt idx="191">
                  <c:v>46145</c:v>
                </c:pt>
                <c:pt idx="192">
                  <c:v>46720</c:v>
                </c:pt>
                <c:pt idx="193">
                  <c:v>41074</c:v>
                </c:pt>
                <c:pt idx="194">
                  <c:v>45665</c:v>
                </c:pt>
                <c:pt idx="195">
                  <c:v>139731</c:v>
                </c:pt>
                <c:pt idx="196">
                  <c:v>47619</c:v>
                </c:pt>
                <c:pt idx="197">
                  <c:v>9730</c:v>
                </c:pt>
                <c:pt idx="198">
                  <c:v>10521</c:v>
                </c:pt>
                <c:pt idx="199">
                  <c:v>11147</c:v>
                </c:pt>
                <c:pt idx="200">
                  <c:v>19255</c:v>
                </c:pt>
                <c:pt idx="201">
                  <c:v>74391</c:v>
                </c:pt>
                <c:pt idx="202">
                  <c:v>96020</c:v>
                </c:pt>
                <c:pt idx="203">
                  <c:v>91874</c:v>
                </c:pt>
                <c:pt idx="204">
                  <c:v>72360</c:v>
                </c:pt>
                <c:pt idx="205">
                  <c:v>58593</c:v>
                </c:pt>
                <c:pt idx="206">
                  <c:v>60899</c:v>
                </c:pt>
                <c:pt idx="207">
                  <c:v>47312</c:v>
                </c:pt>
                <c:pt idx="208">
                  <c:v>60420</c:v>
                </c:pt>
                <c:pt idx="209">
                  <c:v>101995</c:v>
                </c:pt>
                <c:pt idx="210">
                  <c:v>80106</c:v>
                </c:pt>
                <c:pt idx="211">
                  <c:v>76159</c:v>
                </c:pt>
                <c:pt idx="212">
                  <c:v>61744</c:v>
                </c:pt>
                <c:pt idx="213">
                  <c:v>79145</c:v>
                </c:pt>
                <c:pt idx="214">
                  <c:v>33932</c:v>
                </c:pt>
                <c:pt idx="215">
                  <c:v>94437</c:v>
                </c:pt>
                <c:pt idx="216">
                  <c:v>96749</c:v>
                </c:pt>
                <c:pt idx="217">
                  <c:v>80213</c:v>
                </c:pt>
                <c:pt idx="218">
                  <c:v>159182</c:v>
                </c:pt>
                <c:pt idx="219">
                  <c:v>104868</c:v>
                </c:pt>
                <c:pt idx="220">
                  <c:v>125818</c:v>
                </c:pt>
                <c:pt idx="221">
                  <c:v>132941</c:v>
                </c:pt>
                <c:pt idx="222">
                  <c:v>86440</c:v>
                </c:pt>
                <c:pt idx="223">
                  <c:v>91147</c:v>
                </c:pt>
                <c:pt idx="224">
                  <c:v>90261</c:v>
                </c:pt>
                <c:pt idx="225">
                  <c:v>85304</c:v>
                </c:pt>
                <c:pt idx="226">
                  <c:v>102613</c:v>
                </c:pt>
                <c:pt idx="227">
                  <c:v>117188</c:v>
                </c:pt>
                <c:pt idx="228">
                  <c:v>87203</c:v>
                </c:pt>
                <c:pt idx="229">
                  <c:v>103676</c:v>
                </c:pt>
                <c:pt idx="230">
                  <c:v>135998</c:v>
                </c:pt>
                <c:pt idx="231">
                  <c:v>187317</c:v>
                </c:pt>
                <c:pt idx="232">
                  <c:v>130738</c:v>
                </c:pt>
                <c:pt idx="233">
                  <c:v>116148</c:v>
                </c:pt>
                <c:pt idx="234">
                  <c:v>149624</c:v>
                </c:pt>
                <c:pt idx="235">
                  <c:v>112399</c:v>
                </c:pt>
                <c:pt idx="236">
                  <c:v>117551</c:v>
                </c:pt>
                <c:pt idx="237">
                  <c:v>185833</c:v>
                </c:pt>
                <c:pt idx="238">
                  <c:v>129406</c:v>
                </c:pt>
                <c:pt idx="239">
                  <c:v>95852</c:v>
                </c:pt>
                <c:pt idx="240">
                  <c:v>58741</c:v>
                </c:pt>
                <c:pt idx="241">
                  <c:v>44349</c:v>
                </c:pt>
                <c:pt idx="242">
                  <c:v>42842</c:v>
                </c:pt>
                <c:pt idx="243">
                  <c:v>38787</c:v>
                </c:pt>
                <c:pt idx="244">
                  <c:v>42506</c:v>
                </c:pt>
                <c:pt idx="245">
                  <c:v>31233</c:v>
                </c:pt>
                <c:pt idx="246">
                  <c:v>29417</c:v>
                </c:pt>
                <c:pt idx="247">
                  <c:v>31148</c:v>
                </c:pt>
                <c:pt idx="248">
                  <c:v>27409</c:v>
                </c:pt>
                <c:pt idx="249">
                  <c:v>33842</c:v>
                </c:pt>
                <c:pt idx="250">
                  <c:v>18064</c:v>
                </c:pt>
                <c:pt idx="251">
                  <c:v>27307</c:v>
                </c:pt>
                <c:pt idx="252">
                  <c:v>19649</c:v>
                </c:pt>
                <c:pt idx="253">
                  <c:v>15418</c:v>
                </c:pt>
                <c:pt idx="254">
                  <c:v>21101</c:v>
                </c:pt>
                <c:pt idx="255">
                  <c:v>29528</c:v>
                </c:pt>
                <c:pt idx="256">
                  <c:v>24354</c:v>
                </c:pt>
                <c:pt idx="257">
                  <c:v>17237</c:v>
                </c:pt>
                <c:pt idx="258">
                  <c:v>18883</c:v>
                </c:pt>
                <c:pt idx="259">
                  <c:v>16011</c:v>
                </c:pt>
                <c:pt idx="260">
                  <c:v>10020</c:v>
                </c:pt>
                <c:pt idx="261">
                  <c:v>19115</c:v>
                </c:pt>
                <c:pt idx="262">
                  <c:v>12422</c:v>
                </c:pt>
                <c:pt idx="263">
                  <c:v>20228</c:v>
                </c:pt>
                <c:pt idx="264">
                  <c:v>27520</c:v>
                </c:pt>
                <c:pt idx="265">
                  <c:v>19580</c:v>
                </c:pt>
                <c:pt idx="266">
                  <c:v>20392</c:v>
                </c:pt>
                <c:pt idx="267">
                  <c:v>22833</c:v>
                </c:pt>
                <c:pt idx="268">
                  <c:v>36287</c:v>
                </c:pt>
                <c:pt idx="269">
                  <c:v>21676</c:v>
                </c:pt>
                <c:pt idx="270">
                  <c:v>16277</c:v>
                </c:pt>
                <c:pt idx="271">
                  <c:v>17090</c:v>
                </c:pt>
                <c:pt idx="272">
                  <c:v>22726</c:v>
                </c:pt>
                <c:pt idx="273">
                  <c:v>32421</c:v>
                </c:pt>
                <c:pt idx="274">
                  <c:v>23420</c:v>
                </c:pt>
                <c:pt idx="275">
                  <c:v>34153</c:v>
                </c:pt>
                <c:pt idx="276">
                  <c:v>39725</c:v>
                </c:pt>
                <c:pt idx="277">
                  <c:v>29568</c:v>
                </c:pt>
                <c:pt idx="278">
                  <c:v>27271</c:v>
                </c:pt>
                <c:pt idx="279">
                  <c:v>26946</c:v>
                </c:pt>
                <c:pt idx="280">
                  <c:v>20854</c:v>
                </c:pt>
                <c:pt idx="281">
                  <c:v>22764</c:v>
                </c:pt>
                <c:pt idx="282">
                  <c:v>51406</c:v>
                </c:pt>
                <c:pt idx="283">
                  <c:v>32780</c:v>
                </c:pt>
                <c:pt idx="284">
                  <c:v>20057</c:v>
                </c:pt>
                <c:pt idx="285">
                  <c:v>24222</c:v>
                </c:pt>
                <c:pt idx="286">
                  <c:v>16639</c:v>
                </c:pt>
                <c:pt idx="287">
                  <c:v>16440</c:v>
                </c:pt>
                <c:pt idx="288">
                  <c:v>12273</c:v>
                </c:pt>
                <c:pt idx="289">
                  <c:v>21257</c:v>
                </c:pt>
                <c:pt idx="290">
                  <c:v>18277</c:v>
                </c:pt>
                <c:pt idx="291">
                  <c:v>15338</c:v>
                </c:pt>
                <c:pt idx="292">
                  <c:v>16012</c:v>
                </c:pt>
                <c:pt idx="293">
                  <c:v>19314</c:v>
                </c:pt>
                <c:pt idx="294">
                  <c:v>22341</c:v>
                </c:pt>
                <c:pt idx="295">
                  <c:v>13728</c:v>
                </c:pt>
                <c:pt idx="296">
                  <c:v>26526</c:v>
                </c:pt>
                <c:pt idx="297">
                  <c:v>23274</c:v>
                </c:pt>
                <c:pt idx="298">
                  <c:v>21892</c:v>
                </c:pt>
                <c:pt idx="299">
                  <c:v>18347</c:v>
                </c:pt>
                <c:pt idx="300">
                  <c:v>14454</c:v>
                </c:pt>
                <c:pt idx="301">
                  <c:v>21913</c:v>
                </c:pt>
                <c:pt idx="302">
                  <c:v>21682</c:v>
                </c:pt>
                <c:pt idx="303">
                  <c:v>40421</c:v>
                </c:pt>
                <c:pt idx="304">
                  <c:v>30052</c:v>
                </c:pt>
                <c:pt idx="305">
                  <c:v>23712</c:v>
                </c:pt>
                <c:pt idx="306">
                  <c:v>25804</c:v>
                </c:pt>
                <c:pt idx="307">
                  <c:v>28355</c:v>
                </c:pt>
                <c:pt idx="308">
                  <c:v>28548</c:v>
                </c:pt>
                <c:pt idx="309">
                  <c:v>26395</c:v>
                </c:pt>
                <c:pt idx="310">
                  <c:v>23507</c:v>
                </c:pt>
                <c:pt idx="311">
                  <c:v>47198</c:v>
                </c:pt>
                <c:pt idx="312">
                  <c:v>24178</c:v>
                </c:pt>
                <c:pt idx="313">
                  <c:v>23099</c:v>
                </c:pt>
                <c:pt idx="314">
                  <c:v>22455</c:v>
                </c:pt>
                <c:pt idx="315">
                  <c:v>15278</c:v>
                </c:pt>
                <c:pt idx="316">
                  <c:v>14445</c:v>
                </c:pt>
                <c:pt idx="317">
                  <c:v>17865</c:v>
                </c:pt>
                <c:pt idx="318">
                  <c:v>48091</c:v>
                </c:pt>
                <c:pt idx="319">
                  <c:v>90537</c:v>
                </c:pt>
                <c:pt idx="320">
                  <c:v>80462</c:v>
                </c:pt>
                <c:pt idx="321">
                  <c:v>57643</c:v>
                </c:pt>
                <c:pt idx="322">
                  <c:v>33355</c:v>
                </c:pt>
                <c:pt idx="323">
                  <c:v>19562</c:v>
                </c:pt>
                <c:pt idx="324">
                  <c:v>69176</c:v>
                </c:pt>
                <c:pt idx="325">
                  <c:v>40842</c:v>
                </c:pt>
                <c:pt idx="326">
                  <c:v>32516</c:v>
                </c:pt>
                <c:pt idx="327">
                  <c:v>56666</c:v>
                </c:pt>
                <c:pt idx="328">
                  <c:v>87494</c:v>
                </c:pt>
                <c:pt idx="329">
                  <c:v>47771</c:v>
                </c:pt>
                <c:pt idx="330">
                  <c:v>27510</c:v>
                </c:pt>
                <c:pt idx="331">
                  <c:v>20794</c:v>
                </c:pt>
                <c:pt idx="332">
                  <c:v>22310</c:v>
                </c:pt>
                <c:pt idx="333">
                  <c:v>18699</c:v>
                </c:pt>
                <c:pt idx="334">
                  <c:v>17226</c:v>
                </c:pt>
                <c:pt idx="335">
                  <c:v>20402</c:v>
                </c:pt>
                <c:pt idx="336">
                  <c:v>14756</c:v>
                </c:pt>
                <c:pt idx="337">
                  <c:v>13523</c:v>
                </c:pt>
                <c:pt idx="338">
                  <c:v>14195</c:v>
                </c:pt>
                <c:pt idx="339">
                  <c:v>15692</c:v>
                </c:pt>
                <c:pt idx="340">
                  <c:v>22409</c:v>
                </c:pt>
                <c:pt idx="341">
                  <c:v>15632</c:v>
                </c:pt>
                <c:pt idx="342">
                  <c:v>15579</c:v>
                </c:pt>
                <c:pt idx="343">
                  <c:v>18108</c:v>
                </c:pt>
                <c:pt idx="344">
                  <c:v>14768</c:v>
                </c:pt>
                <c:pt idx="345">
                  <c:v>11732</c:v>
                </c:pt>
                <c:pt idx="346">
                  <c:v>51290</c:v>
                </c:pt>
                <c:pt idx="347">
                  <c:v>36404</c:v>
                </c:pt>
                <c:pt idx="348">
                  <c:v>23118</c:v>
                </c:pt>
                <c:pt idx="349">
                  <c:v>16859</c:v>
                </c:pt>
                <c:pt idx="350">
                  <c:v>20028</c:v>
                </c:pt>
                <c:pt idx="351">
                  <c:v>21823</c:v>
                </c:pt>
                <c:pt idx="352">
                  <c:v>16309</c:v>
                </c:pt>
                <c:pt idx="353">
                  <c:v>26181</c:v>
                </c:pt>
                <c:pt idx="354">
                  <c:v>42406</c:v>
                </c:pt>
                <c:pt idx="355">
                  <c:v>44520</c:v>
                </c:pt>
                <c:pt idx="356">
                  <c:v>37250</c:v>
                </c:pt>
                <c:pt idx="357">
                  <c:v>19109</c:v>
                </c:pt>
                <c:pt idx="358">
                  <c:v>20811</c:v>
                </c:pt>
                <c:pt idx="359">
                  <c:v>109128</c:v>
                </c:pt>
                <c:pt idx="360">
                  <c:v>32257</c:v>
                </c:pt>
                <c:pt idx="361">
                  <c:v>113240</c:v>
                </c:pt>
                <c:pt idx="362">
                  <c:v>60043</c:v>
                </c:pt>
                <c:pt idx="363">
                  <c:v>44802</c:v>
                </c:pt>
                <c:pt idx="364">
                  <c:v>32549</c:v>
                </c:pt>
              </c:numCache>
            </c:numRef>
          </c:val>
          <c:smooth val="0"/>
          <c:extLst>
            <c:ext xmlns:c16="http://schemas.microsoft.com/office/drawing/2014/chart" uri="{C3380CC4-5D6E-409C-BE32-E72D297353CC}">
              <c16:uniqueId val="{00000000-ED01-4273-9CAE-60901849DEC9}"/>
            </c:ext>
          </c:extLst>
        </c:ser>
        <c:dLbls>
          <c:showLegendKey val="0"/>
          <c:showVal val="0"/>
          <c:showCatName val="0"/>
          <c:showSerName val="0"/>
          <c:showPercent val="0"/>
          <c:showBubbleSize val="0"/>
        </c:dLbls>
        <c:smooth val="0"/>
        <c:axId val="354307912"/>
        <c:axId val="354315128"/>
      </c:lineChart>
      <c:catAx>
        <c:axId val="354307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315128"/>
        <c:crosses val="autoZero"/>
        <c:auto val="1"/>
        <c:lblAlgn val="ctr"/>
        <c:lblOffset val="100"/>
        <c:noMultiLvlLbl val="0"/>
      </c:catAx>
      <c:valAx>
        <c:axId val="354315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307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Treckerfahrer dürfen das</c:v>
                </c:pt>
              </c:strCache>
            </c:strRef>
          </c:tx>
          <c:spPr>
            <a:ln w="28575" cap="rnd">
              <a:solidFill>
                <a:schemeClr val="accent1"/>
              </a:solidFill>
              <a:round/>
            </a:ln>
            <a:effectLst/>
          </c:spPr>
          <c:marker>
            <c:symbol val="none"/>
          </c:marker>
          <c:cat>
            <c:strRef>
              <c:f>Sheet1!$A$2:$A$366</c:f>
              <c:strCache>
                <c:ptCount val="365"/>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pt idx="361">
                  <c:v>28.12.2018</c:v>
                </c:pt>
                <c:pt idx="362">
                  <c:v>29.12.2018</c:v>
                </c:pt>
                <c:pt idx="363">
                  <c:v>30.12.2018</c:v>
                </c:pt>
                <c:pt idx="364">
                  <c:v>31.12.2018</c:v>
                </c:pt>
              </c:strCache>
            </c:strRef>
          </c:cat>
          <c:val>
            <c:numRef>
              <c:f>Sheet1!$B$2:$B$366</c:f>
              <c:numCache>
                <c:formatCode>General</c:formatCode>
                <c:ptCount val="365"/>
                <c:pt idx="0">
                  <c:v>5812</c:v>
                </c:pt>
                <c:pt idx="1">
                  <c:v>7709</c:v>
                </c:pt>
                <c:pt idx="2">
                  <c:v>7759</c:v>
                </c:pt>
                <c:pt idx="3">
                  <c:v>5824</c:v>
                </c:pt>
                <c:pt idx="4">
                  <c:v>7897</c:v>
                </c:pt>
                <c:pt idx="5">
                  <c:v>10788</c:v>
                </c:pt>
                <c:pt idx="6">
                  <c:v>11643</c:v>
                </c:pt>
                <c:pt idx="7">
                  <c:v>10096</c:v>
                </c:pt>
                <c:pt idx="8">
                  <c:v>24254</c:v>
                </c:pt>
                <c:pt idx="9">
                  <c:v>23944</c:v>
                </c:pt>
                <c:pt idx="10">
                  <c:v>15767</c:v>
                </c:pt>
                <c:pt idx="11">
                  <c:v>10744</c:v>
                </c:pt>
                <c:pt idx="12">
                  <c:v>6555</c:v>
                </c:pt>
                <c:pt idx="13">
                  <c:v>5704</c:v>
                </c:pt>
                <c:pt idx="14">
                  <c:v>4434</c:v>
                </c:pt>
                <c:pt idx="15">
                  <c:v>5378</c:v>
                </c:pt>
                <c:pt idx="16">
                  <c:v>16569</c:v>
                </c:pt>
                <c:pt idx="17">
                  <c:v>4946</c:v>
                </c:pt>
                <c:pt idx="18">
                  <c:v>6705</c:v>
                </c:pt>
                <c:pt idx="19">
                  <c:v>12258</c:v>
                </c:pt>
                <c:pt idx="20">
                  <c:v>15392</c:v>
                </c:pt>
                <c:pt idx="21">
                  <c:v>20296</c:v>
                </c:pt>
                <c:pt idx="22">
                  <c:v>23202</c:v>
                </c:pt>
                <c:pt idx="23">
                  <c:v>17679</c:v>
                </c:pt>
                <c:pt idx="24">
                  <c:v>16325</c:v>
                </c:pt>
                <c:pt idx="25">
                  <c:v>12528</c:v>
                </c:pt>
                <c:pt idx="26">
                  <c:v>15361</c:v>
                </c:pt>
                <c:pt idx="27">
                  <c:v>18270</c:v>
                </c:pt>
                <c:pt idx="28">
                  <c:v>12008</c:v>
                </c:pt>
                <c:pt idx="29">
                  <c:v>7739</c:v>
                </c:pt>
                <c:pt idx="30">
                  <c:v>6864</c:v>
                </c:pt>
                <c:pt idx="31">
                  <c:v>3612</c:v>
                </c:pt>
                <c:pt idx="32">
                  <c:v>3880</c:v>
                </c:pt>
                <c:pt idx="33">
                  <c:v>4684</c:v>
                </c:pt>
                <c:pt idx="34">
                  <c:v>3840</c:v>
                </c:pt>
                <c:pt idx="35">
                  <c:v>2693</c:v>
                </c:pt>
                <c:pt idx="36">
                  <c:v>1578</c:v>
                </c:pt>
                <c:pt idx="37">
                  <c:v>2921</c:v>
                </c:pt>
                <c:pt idx="38">
                  <c:v>3235</c:v>
                </c:pt>
                <c:pt idx="39">
                  <c:v>1095</c:v>
                </c:pt>
                <c:pt idx="40">
                  <c:v>3927</c:v>
                </c:pt>
                <c:pt idx="41">
                  <c:v>1619</c:v>
                </c:pt>
                <c:pt idx="42">
                  <c:v>785</c:v>
                </c:pt>
                <c:pt idx="43">
                  <c:v>524</c:v>
                </c:pt>
                <c:pt idx="44">
                  <c:v>2152</c:v>
                </c:pt>
                <c:pt idx="45">
                  <c:v>1718</c:v>
                </c:pt>
                <c:pt idx="46">
                  <c:v>2301</c:v>
                </c:pt>
                <c:pt idx="47">
                  <c:v>4097</c:v>
                </c:pt>
                <c:pt idx="48">
                  <c:v>4607</c:v>
                </c:pt>
                <c:pt idx="49">
                  <c:v>7803</c:v>
                </c:pt>
                <c:pt idx="50">
                  <c:v>6552</c:v>
                </c:pt>
                <c:pt idx="51">
                  <c:v>7502</c:v>
                </c:pt>
                <c:pt idx="52">
                  <c:v>2379</c:v>
                </c:pt>
                <c:pt idx="53">
                  <c:v>2332</c:v>
                </c:pt>
                <c:pt idx="54">
                  <c:v>3521</c:v>
                </c:pt>
                <c:pt idx="55">
                  <c:v>2855</c:v>
                </c:pt>
                <c:pt idx="56">
                  <c:v>1877</c:v>
                </c:pt>
                <c:pt idx="57">
                  <c:v>1870</c:v>
                </c:pt>
                <c:pt idx="58">
                  <c:v>2264</c:v>
                </c:pt>
                <c:pt idx="59">
                  <c:v>1552</c:v>
                </c:pt>
                <c:pt idx="60">
                  <c:v>1031</c:v>
                </c:pt>
                <c:pt idx="61">
                  <c:v>3802</c:v>
                </c:pt>
                <c:pt idx="62">
                  <c:v>2884</c:v>
                </c:pt>
                <c:pt idx="63">
                  <c:v>1095</c:v>
                </c:pt>
                <c:pt idx="64">
                  <c:v>988</c:v>
                </c:pt>
                <c:pt idx="65">
                  <c:v>18558</c:v>
                </c:pt>
                <c:pt idx="66">
                  <c:v>4588</c:v>
                </c:pt>
                <c:pt idx="67">
                  <c:v>5219</c:v>
                </c:pt>
                <c:pt idx="68">
                  <c:v>5206</c:v>
                </c:pt>
                <c:pt idx="69">
                  <c:v>3751</c:v>
                </c:pt>
                <c:pt idx="70">
                  <c:v>1650</c:v>
                </c:pt>
                <c:pt idx="71">
                  <c:v>1728</c:v>
                </c:pt>
                <c:pt idx="72">
                  <c:v>3660</c:v>
                </c:pt>
                <c:pt idx="73">
                  <c:v>4460</c:v>
                </c:pt>
                <c:pt idx="74">
                  <c:v>7286</c:v>
                </c:pt>
                <c:pt idx="75">
                  <c:v>3968</c:v>
                </c:pt>
                <c:pt idx="76">
                  <c:v>4569</c:v>
                </c:pt>
                <c:pt idx="77">
                  <c:v>3934</c:v>
                </c:pt>
                <c:pt idx="78">
                  <c:v>2350</c:v>
                </c:pt>
                <c:pt idx="79">
                  <c:v>2418</c:v>
                </c:pt>
                <c:pt idx="80">
                  <c:v>3023</c:v>
                </c:pt>
                <c:pt idx="81">
                  <c:v>3504</c:v>
                </c:pt>
                <c:pt idx="82">
                  <c:v>1487</c:v>
                </c:pt>
                <c:pt idx="83">
                  <c:v>2888</c:v>
                </c:pt>
                <c:pt idx="84">
                  <c:v>3259</c:v>
                </c:pt>
                <c:pt idx="85">
                  <c:v>1664</c:v>
                </c:pt>
                <c:pt idx="86">
                  <c:v>2130</c:v>
                </c:pt>
                <c:pt idx="87">
                  <c:v>1673</c:v>
                </c:pt>
                <c:pt idx="88">
                  <c:v>4188</c:v>
                </c:pt>
                <c:pt idx="89">
                  <c:v>4307</c:v>
                </c:pt>
                <c:pt idx="90">
                  <c:v>5840</c:v>
                </c:pt>
                <c:pt idx="91">
                  <c:v>20592</c:v>
                </c:pt>
                <c:pt idx="92">
                  <c:v>8282</c:v>
                </c:pt>
                <c:pt idx="93">
                  <c:v>4560</c:v>
                </c:pt>
                <c:pt idx="94">
                  <c:v>2803</c:v>
                </c:pt>
                <c:pt idx="95">
                  <c:v>1418</c:v>
                </c:pt>
                <c:pt idx="96">
                  <c:v>2757</c:v>
                </c:pt>
                <c:pt idx="97">
                  <c:v>2270</c:v>
                </c:pt>
                <c:pt idx="98">
                  <c:v>3334</c:v>
                </c:pt>
                <c:pt idx="99">
                  <c:v>6334</c:v>
                </c:pt>
                <c:pt idx="100">
                  <c:v>5230</c:v>
                </c:pt>
                <c:pt idx="101">
                  <c:v>4283</c:v>
                </c:pt>
                <c:pt idx="102">
                  <c:v>3423</c:v>
                </c:pt>
                <c:pt idx="103">
                  <c:v>3589</c:v>
                </c:pt>
                <c:pt idx="104">
                  <c:v>3126</c:v>
                </c:pt>
                <c:pt idx="105">
                  <c:v>2623</c:v>
                </c:pt>
                <c:pt idx="106">
                  <c:v>1890</c:v>
                </c:pt>
                <c:pt idx="107">
                  <c:v>2074</c:v>
                </c:pt>
                <c:pt idx="108">
                  <c:v>1612</c:v>
                </c:pt>
                <c:pt idx="109">
                  <c:v>2088</c:v>
                </c:pt>
                <c:pt idx="110">
                  <c:v>1813</c:v>
                </c:pt>
                <c:pt idx="111">
                  <c:v>3063</c:v>
                </c:pt>
                <c:pt idx="112">
                  <c:v>1915</c:v>
                </c:pt>
                <c:pt idx="113">
                  <c:v>2088</c:v>
                </c:pt>
                <c:pt idx="114">
                  <c:v>2328</c:v>
                </c:pt>
                <c:pt idx="115">
                  <c:v>1185</c:v>
                </c:pt>
                <c:pt idx="116">
                  <c:v>2408</c:v>
                </c:pt>
                <c:pt idx="117">
                  <c:v>1487</c:v>
                </c:pt>
                <c:pt idx="118">
                  <c:v>1799</c:v>
                </c:pt>
                <c:pt idx="119">
                  <c:v>1061</c:v>
                </c:pt>
                <c:pt idx="120">
                  <c:v>1567</c:v>
                </c:pt>
                <c:pt idx="121">
                  <c:v>1242</c:v>
                </c:pt>
                <c:pt idx="122">
                  <c:v>2619</c:v>
                </c:pt>
                <c:pt idx="123">
                  <c:v>1083</c:v>
                </c:pt>
                <c:pt idx="124">
                  <c:v>2997</c:v>
                </c:pt>
                <c:pt idx="125">
                  <c:v>13033</c:v>
                </c:pt>
                <c:pt idx="126">
                  <c:v>20564</c:v>
                </c:pt>
                <c:pt idx="127">
                  <c:v>35528</c:v>
                </c:pt>
                <c:pt idx="128">
                  <c:v>30849</c:v>
                </c:pt>
                <c:pt idx="129">
                  <c:v>24628</c:v>
                </c:pt>
                <c:pt idx="130">
                  <c:v>10558</c:v>
                </c:pt>
                <c:pt idx="131">
                  <c:v>16716</c:v>
                </c:pt>
                <c:pt idx="132">
                  <c:v>33405</c:v>
                </c:pt>
                <c:pt idx="133">
                  <c:v>10165</c:v>
                </c:pt>
                <c:pt idx="134">
                  <c:v>6026</c:v>
                </c:pt>
                <c:pt idx="135">
                  <c:v>6266</c:v>
                </c:pt>
                <c:pt idx="136">
                  <c:v>4560</c:v>
                </c:pt>
                <c:pt idx="137">
                  <c:v>1923</c:v>
                </c:pt>
                <c:pt idx="138">
                  <c:v>2545</c:v>
                </c:pt>
                <c:pt idx="139">
                  <c:v>9455</c:v>
                </c:pt>
                <c:pt idx="140">
                  <c:v>8335</c:v>
                </c:pt>
                <c:pt idx="141">
                  <c:v>10984</c:v>
                </c:pt>
                <c:pt idx="142">
                  <c:v>12917</c:v>
                </c:pt>
                <c:pt idx="143">
                  <c:v>13325</c:v>
                </c:pt>
                <c:pt idx="144">
                  <c:v>9472</c:v>
                </c:pt>
                <c:pt idx="145">
                  <c:v>5245</c:v>
                </c:pt>
                <c:pt idx="146">
                  <c:v>12263</c:v>
                </c:pt>
                <c:pt idx="147">
                  <c:v>6185</c:v>
                </c:pt>
                <c:pt idx="148">
                  <c:v>4969</c:v>
                </c:pt>
                <c:pt idx="149">
                  <c:v>5785</c:v>
                </c:pt>
                <c:pt idx="150">
                  <c:v>3428</c:v>
                </c:pt>
                <c:pt idx="151">
                  <c:v>2363</c:v>
                </c:pt>
                <c:pt idx="152">
                  <c:v>2219</c:v>
                </c:pt>
                <c:pt idx="153">
                  <c:v>2641</c:v>
                </c:pt>
                <c:pt idx="154">
                  <c:v>3279</c:v>
                </c:pt>
                <c:pt idx="155">
                  <c:v>1426</c:v>
                </c:pt>
                <c:pt idx="156">
                  <c:v>3648</c:v>
                </c:pt>
                <c:pt idx="157">
                  <c:v>3045</c:v>
                </c:pt>
                <c:pt idx="158">
                  <c:v>2685</c:v>
                </c:pt>
                <c:pt idx="159">
                  <c:v>2249</c:v>
                </c:pt>
                <c:pt idx="160">
                  <c:v>2549</c:v>
                </c:pt>
                <c:pt idx="161">
                  <c:v>2022</c:v>
                </c:pt>
                <c:pt idx="162">
                  <c:v>1245</c:v>
                </c:pt>
                <c:pt idx="163">
                  <c:v>1351</c:v>
                </c:pt>
                <c:pt idx="164">
                  <c:v>2761</c:v>
                </c:pt>
                <c:pt idx="165">
                  <c:v>5850</c:v>
                </c:pt>
                <c:pt idx="166">
                  <c:v>17039</c:v>
                </c:pt>
                <c:pt idx="167">
                  <c:v>6756</c:v>
                </c:pt>
                <c:pt idx="168">
                  <c:v>3654</c:v>
                </c:pt>
                <c:pt idx="169">
                  <c:v>6864</c:v>
                </c:pt>
                <c:pt idx="170">
                  <c:v>27916</c:v>
                </c:pt>
                <c:pt idx="171">
                  <c:v>16000</c:v>
                </c:pt>
                <c:pt idx="172">
                  <c:v>12965</c:v>
                </c:pt>
                <c:pt idx="173">
                  <c:v>11330</c:v>
                </c:pt>
                <c:pt idx="174">
                  <c:v>19241</c:v>
                </c:pt>
                <c:pt idx="175">
                  <c:v>16250</c:v>
                </c:pt>
                <c:pt idx="176">
                  <c:v>16964</c:v>
                </c:pt>
                <c:pt idx="177">
                  <c:v>10454</c:v>
                </c:pt>
                <c:pt idx="178">
                  <c:v>14271</c:v>
                </c:pt>
                <c:pt idx="179">
                  <c:v>13812</c:v>
                </c:pt>
                <c:pt idx="180">
                  <c:v>10134</c:v>
                </c:pt>
                <c:pt idx="181">
                  <c:v>19043</c:v>
                </c:pt>
                <c:pt idx="182">
                  <c:v>13966</c:v>
                </c:pt>
                <c:pt idx="183">
                  <c:v>9330</c:v>
                </c:pt>
                <c:pt idx="184">
                  <c:v>10479</c:v>
                </c:pt>
                <c:pt idx="185">
                  <c:v>10538</c:v>
                </c:pt>
                <c:pt idx="186">
                  <c:v>11583</c:v>
                </c:pt>
                <c:pt idx="187">
                  <c:v>12583</c:v>
                </c:pt>
                <c:pt idx="188">
                  <c:v>14798</c:v>
                </c:pt>
                <c:pt idx="189">
                  <c:v>8745</c:v>
                </c:pt>
                <c:pt idx="190">
                  <c:v>6009</c:v>
                </c:pt>
                <c:pt idx="191">
                  <c:v>6725</c:v>
                </c:pt>
                <c:pt idx="192">
                  <c:v>7171</c:v>
                </c:pt>
                <c:pt idx="193">
                  <c:v>6400</c:v>
                </c:pt>
                <c:pt idx="194">
                  <c:v>6340</c:v>
                </c:pt>
                <c:pt idx="195">
                  <c:v>13096</c:v>
                </c:pt>
                <c:pt idx="196">
                  <c:v>5515</c:v>
                </c:pt>
                <c:pt idx="197">
                  <c:v>8461</c:v>
                </c:pt>
                <c:pt idx="198">
                  <c:v>8466</c:v>
                </c:pt>
                <c:pt idx="199">
                  <c:v>7127</c:v>
                </c:pt>
                <c:pt idx="200">
                  <c:v>9579</c:v>
                </c:pt>
                <c:pt idx="201">
                  <c:v>9705</c:v>
                </c:pt>
                <c:pt idx="202">
                  <c:v>13402</c:v>
                </c:pt>
                <c:pt idx="203">
                  <c:v>11324</c:v>
                </c:pt>
                <c:pt idx="204">
                  <c:v>9206</c:v>
                </c:pt>
                <c:pt idx="205">
                  <c:v>8281</c:v>
                </c:pt>
                <c:pt idx="206">
                  <c:v>8570</c:v>
                </c:pt>
                <c:pt idx="207">
                  <c:v>7850</c:v>
                </c:pt>
                <c:pt idx="208">
                  <c:v>9149</c:v>
                </c:pt>
                <c:pt idx="209">
                  <c:v>15568</c:v>
                </c:pt>
                <c:pt idx="210">
                  <c:v>11681</c:v>
                </c:pt>
                <c:pt idx="211">
                  <c:v>12456</c:v>
                </c:pt>
                <c:pt idx="212">
                  <c:v>8893</c:v>
                </c:pt>
                <c:pt idx="213">
                  <c:v>10676</c:v>
                </c:pt>
                <c:pt idx="214">
                  <c:v>5202</c:v>
                </c:pt>
                <c:pt idx="215">
                  <c:v>12362</c:v>
                </c:pt>
                <c:pt idx="216">
                  <c:v>14480</c:v>
                </c:pt>
                <c:pt idx="217">
                  <c:v>13227</c:v>
                </c:pt>
                <c:pt idx="218">
                  <c:v>13393</c:v>
                </c:pt>
                <c:pt idx="219">
                  <c:v>9665</c:v>
                </c:pt>
                <c:pt idx="220">
                  <c:v>11362</c:v>
                </c:pt>
                <c:pt idx="221">
                  <c:v>13420</c:v>
                </c:pt>
                <c:pt idx="222">
                  <c:v>7763</c:v>
                </c:pt>
                <c:pt idx="223">
                  <c:v>8198</c:v>
                </c:pt>
                <c:pt idx="224">
                  <c:v>9844</c:v>
                </c:pt>
                <c:pt idx="225">
                  <c:v>7951</c:v>
                </c:pt>
                <c:pt idx="226">
                  <c:v>13134</c:v>
                </c:pt>
                <c:pt idx="227">
                  <c:v>16913</c:v>
                </c:pt>
                <c:pt idx="228">
                  <c:v>11163</c:v>
                </c:pt>
                <c:pt idx="229">
                  <c:v>13160</c:v>
                </c:pt>
                <c:pt idx="230">
                  <c:v>16462</c:v>
                </c:pt>
                <c:pt idx="231">
                  <c:v>24748</c:v>
                </c:pt>
                <c:pt idx="232">
                  <c:v>16481</c:v>
                </c:pt>
                <c:pt idx="233">
                  <c:v>13355</c:v>
                </c:pt>
                <c:pt idx="234">
                  <c:v>15217</c:v>
                </c:pt>
                <c:pt idx="235">
                  <c:v>12610</c:v>
                </c:pt>
                <c:pt idx="236">
                  <c:v>11267</c:v>
                </c:pt>
                <c:pt idx="237">
                  <c:v>13951</c:v>
                </c:pt>
                <c:pt idx="238">
                  <c:v>10608</c:v>
                </c:pt>
                <c:pt idx="239">
                  <c:v>7795</c:v>
                </c:pt>
                <c:pt idx="240">
                  <c:v>7817</c:v>
                </c:pt>
                <c:pt idx="241">
                  <c:v>7426</c:v>
                </c:pt>
                <c:pt idx="242">
                  <c:v>8540</c:v>
                </c:pt>
                <c:pt idx="243">
                  <c:v>6812</c:v>
                </c:pt>
                <c:pt idx="244">
                  <c:v>8537</c:v>
                </c:pt>
                <c:pt idx="245">
                  <c:v>5515</c:v>
                </c:pt>
                <c:pt idx="246">
                  <c:v>4704</c:v>
                </c:pt>
                <c:pt idx="247">
                  <c:v>5182</c:v>
                </c:pt>
                <c:pt idx="248">
                  <c:v>4505</c:v>
                </c:pt>
                <c:pt idx="249">
                  <c:v>6458</c:v>
                </c:pt>
                <c:pt idx="250">
                  <c:v>3187</c:v>
                </c:pt>
                <c:pt idx="251">
                  <c:v>4913</c:v>
                </c:pt>
                <c:pt idx="252">
                  <c:v>2685</c:v>
                </c:pt>
                <c:pt idx="253">
                  <c:v>2030</c:v>
                </c:pt>
                <c:pt idx="254">
                  <c:v>2659</c:v>
                </c:pt>
                <c:pt idx="255">
                  <c:v>4391</c:v>
                </c:pt>
                <c:pt idx="256">
                  <c:v>3309</c:v>
                </c:pt>
                <c:pt idx="257">
                  <c:v>2237</c:v>
                </c:pt>
                <c:pt idx="258">
                  <c:v>2421</c:v>
                </c:pt>
                <c:pt idx="259">
                  <c:v>2184</c:v>
                </c:pt>
                <c:pt idx="260">
                  <c:v>1114</c:v>
                </c:pt>
                <c:pt idx="261">
                  <c:v>1943</c:v>
                </c:pt>
                <c:pt idx="262">
                  <c:v>1386</c:v>
                </c:pt>
                <c:pt idx="263">
                  <c:v>3488</c:v>
                </c:pt>
                <c:pt idx="264">
                  <c:v>3023</c:v>
                </c:pt>
                <c:pt idx="265">
                  <c:v>2066</c:v>
                </c:pt>
                <c:pt idx="266">
                  <c:v>2385</c:v>
                </c:pt>
                <c:pt idx="267">
                  <c:v>2270</c:v>
                </c:pt>
                <c:pt idx="268">
                  <c:v>3402</c:v>
                </c:pt>
                <c:pt idx="269">
                  <c:v>1990</c:v>
                </c:pt>
                <c:pt idx="270">
                  <c:v>2437</c:v>
                </c:pt>
                <c:pt idx="271">
                  <c:v>2363</c:v>
                </c:pt>
                <c:pt idx="272">
                  <c:v>4569</c:v>
                </c:pt>
                <c:pt idx="273">
                  <c:v>4068</c:v>
                </c:pt>
                <c:pt idx="274">
                  <c:v>3589</c:v>
                </c:pt>
                <c:pt idx="275">
                  <c:v>4714</c:v>
                </c:pt>
                <c:pt idx="276">
                  <c:v>5986</c:v>
                </c:pt>
                <c:pt idx="277">
                  <c:v>5737</c:v>
                </c:pt>
                <c:pt idx="278">
                  <c:v>4032</c:v>
                </c:pt>
                <c:pt idx="279">
                  <c:v>6373</c:v>
                </c:pt>
                <c:pt idx="280">
                  <c:v>3996</c:v>
                </c:pt>
                <c:pt idx="281">
                  <c:v>3934</c:v>
                </c:pt>
                <c:pt idx="282">
                  <c:v>4869</c:v>
                </c:pt>
                <c:pt idx="283">
                  <c:v>3334</c:v>
                </c:pt>
                <c:pt idx="284">
                  <c:v>2851</c:v>
                </c:pt>
                <c:pt idx="285">
                  <c:v>2577</c:v>
                </c:pt>
                <c:pt idx="286">
                  <c:v>1718</c:v>
                </c:pt>
                <c:pt idx="287">
                  <c:v>1935</c:v>
                </c:pt>
                <c:pt idx="288">
                  <c:v>1464</c:v>
                </c:pt>
                <c:pt idx="289">
                  <c:v>2757</c:v>
                </c:pt>
                <c:pt idx="290">
                  <c:v>2046</c:v>
                </c:pt>
                <c:pt idx="291">
                  <c:v>1877</c:v>
                </c:pt>
                <c:pt idx="292">
                  <c:v>1877</c:v>
                </c:pt>
                <c:pt idx="293">
                  <c:v>3081</c:v>
                </c:pt>
                <c:pt idx="294">
                  <c:v>5196</c:v>
                </c:pt>
                <c:pt idx="295">
                  <c:v>2149</c:v>
                </c:pt>
                <c:pt idx="296">
                  <c:v>3423</c:v>
                </c:pt>
                <c:pt idx="297">
                  <c:v>3099</c:v>
                </c:pt>
                <c:pt idx="298">
                  <c:v>2707</c:v>
                </c:pt>
                <c:pt idx="299">
                  <c:v>1928</c:v>
                </c:pt>
                <c:pt idx="300">
                  <c:v>1900</c:v>
                </c:pt>
                <c:pt idx="301">
                  <c:v>3264</c:v>
                </c:pt>
                <c:pt idx="302">
                  <c:v>2637</c:v>
                </c:pt>
                <c:pt idx="303">
                  <c:v>2904</c:v>
                </c:pt>
                <c:pt idx="304">
                  <c:v>2959</c:v>
                </c:pt>
                <c:pt idx="305">
                  <c:v>3192</c:v>
                </c:pt>
                <c:pt idx="306">
                  <c:v>3455</c:v>
                </c:pt>
                <c:pt idx="307">
                  <c:v>4105</c:v>
                </c:pt>
                <c:pt idx="308">
                  <c:v>3350</c:v>
                </c:pt>
                <c:pt idx="309">
                  <c:v>3538</c:v>
                </c:pt>
                <c:pt idx="310">
                  <c:v>2525</c:v>
                </c:pt>
                <c:pt idx="311">
                  <c:v>3294</c:v>
                </c:pt>
                <c:pt idx="312">
                  <c:v>2648</c:v>
                </c:pt>
                <c:pt idx="313">
                  <c:v>2667</c:v>
                </c:pt>
                <c:pt idx="314">
                  <c:v>2843</c:v>
                </c:pt>
                <c:pt idx="315">
                  <c:v>1923</c:v>
                </c:pt>
                <c:pt idx="316">
                  <c:v>1730</c:v>
                </c:pt>
                <c:pt idx="317">
                  <c:v>2082</c:v>
                </c:pt>
                <c:pt idx="318">
                  <c:v>9431</c:v>
                </c:pt>
                <c:pt idx="319">
                  <c:v>16067</c:v>
                </c:pt>
                <c:pt idx="320">
                  <c:v>17036</c:v>
                </c:pt>
                <c:pt idx="321">
                  <c:v>12828</c:v>
                </c:pt>
                <c:pt idx="322">
                  <c:v>6945</c:v>
                </c:pt>
                <c:pt idx="323">
                  <c:v>3543</c:v>
                </c:pt>
                <c:pt idx="324">
                  <c:v>9118</c:v>
                </c:pt>
                <c:pt idx="325">
                  <c:v>5855</c:v>
                </c:pt>
                <c:pt idx="326">
                  <c:v>5597</c:v>
                </c:pt>
                <c:pt idx="327">
                  <c:v>6078</c:v>
                </c:pt>
                <c:pt idx="328">
                  <c:v>13099</c:v>
                </c:pt>
                <c:pt idx="329">
                  <c:v>7271</c:v>
                </c:pt>
                <c:pt idx="330">
                  <c:v>4061</c:v>
                </c:pt>
                <c:pt idx="331">
                  <c:v>3578</c:v>
                </c:pt>
                <c:pt idx="332">
                  <c:v>3314</c:v>
                </c:pt>
                <c:pt idx="333">
                  <c:v>4848</c:v>
                </c:pt>
                <c:pt idx="334">
                  <c:v>2398</c:v>
                </c:pt>
                <c:pt idx="335">
                  <c:v>3595</c:v>
                </c:pt>
                <c:pt idx="336">
                  <c:v>1967</c:v>
                </c:pt>
                <c:pt idx="337">
                  <c:v>2003</c:v>
                </c:pt>
                <c:pt idx="338">
                  <c:v>2088</c:v>
                </c:pt>
                <c:pt idx="339">
                  <c:v>2063</c:v>
                </c:pt>
                <c:pt idx="340">
                  <c:v>2946</c:v>
                </c:pt>
                <c:pt idx="341">
                  <c:v>1714</c:v>
                </c:pt>
                <c:pt idx="342">
                  <c:v>1867</c:v>
                </c:pt>
                <c:pt idx="343">
                  <c:v>1402</c:v>
                </c:pt>
                <c:pt idx="344">
                  <c:v>1554</c:v>
                </c:pt>
                <c:pt idx="345">
                  <c:v>1066</c:v>
                </c:pt>
                <c:pt idx="346">
                  <c:v>3527</c:v>
                </c:pt>
                <c:pt idx="347">
                  <c:v>3094</c:v>
                </c:pt>
                <c:pt idx="348">
                  <c:v>1967</c:v>
                </c:pt>
                <c:pt idx="349">
                  <c:v>1220</c:v>
                </c:pt>
                <c:pt idx="350">
                  <c:v>1972</c:v>
                </c:pt>
                <c:pt idx="351">
                  <c:v>2538</c:v>
                </c:pt>
                <c:pt idx="352">
                  <c:v>1746</c:v>
                </c:pt>
                <c:pt idx="353">
                  <c:v>2347</c:v>
                </c:pt>
                <c:pt idx="354">
                  <c:v>4724</c:v>
                </c:pt>
                <c:pt idx="355">
                  <c:v>4324</c:v>
                </c:pt>
                <c:pt idx="356">
                  <c:v>2556</c:v>
                </c:pt>
                <c:pt idx="357">
                  <c:v>1493</c:v>
                </c:pt>
                <c:pt idx="358">
                  <c:v>2681</c:v>
                </c:pt>
                <c:pt idx="359">
                  <c:v>6918</c:v>
                </c:pt>
                <c:pt idx="360">
                  <c:v>3666</c:v>
                </c:pt>
                <c:pt idx="361">
                  <c:v>8363</c:v>
                </c:pt>
                <c:pt idx="362">
                  <c:v>5524</c:v>
                </c:pt>
                <c:pt idx="363">
                  <c:v>3954</c:v>
                </c:pt>
                <c:pt idx="364">
                  <c:v>3221</c:v>
                </c:pt>
              </c:numCache>
            </c:numRef>
          </c:val>
          <c:smooth val="0"/>
          <c:extLst>
            <c:ext xmlns:c16="http://schemas.microsoft.com/office/drawing/2014/chart" uri="{C3380CC4-5D6E-409C-BE32-E72D297353CC}">
              <c16:uniqueId val="{00000000-DD5B-4D85-89C9-C8D2951CAC32}"/>
            </c:ext>
          </c:extLst>
        </c:ser>
        <c:dLbls>
          <c:showLegendKey val="0"/>
          <c:showVal val="0"/>
          <c:showCatName val="0"/>
          <c:showSerName val="0"/>
          <c:showPercent val="0"/>
          <c:showBubbleSize val="0"/>
        </c:dLbls>
        <c:smooth val="0"/>
        <c:axId val="354312832"/>
        <c:axId val="354315456"/>
      </c:lineChart>
      <c:catAx>
        <c:axId val="354312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315456"/>
        <c:crosses val="autoZero"/>
        <c:auto val="1"/>
        <c:lblAlgn val="ctr"/>
        <c:lblOffset val="100"/>
        <c:noMultiLvlLbl val="0"/>
      </c:catAx>
      <c:valAx>
        <c:axId val="354315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312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Treckerfahrer dürfen das</c:v>
                </c:pt>
              </c:strCache>
            </c:strRef>
          </c:tx>
          <c:spPr>
            <a:ln w="28575" cap="rnd">
              <a:solidFill>
                <a:schemeClr val="accent1"/>
              </a:solidFill>
              <a:round/>
            </a:ln>
            <a:effectLst/>
          </c:spPr>
          <c:marker>
            <c:symbol val="none"/>
          </c:marker>
          <c:cat>
            <c:strRef>
              <c:f>Sheet1!$A$2:$A$366</c:f>
              <c:strCache>
                <c:ptCount val="365"/>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pt idx="361">
                  <c:v>28.12.2018</c:v>
                </c:pt>
                <c:pt idx="362">
                  <c:v>29.12.2018</c:v>
                </c:pt>
                <c:pt idx="363">
                  <c:v>30.12.2018</c:v>
                </c:pt>
                <c:pt idx="364">
                  <c:v>31.12.2018</c:v>
                </c:pt>
              </c:strCache>
            </c:strRef>
          </c:cat>
          <c:val>
            <c:numRef>
              <c:f>Sheet1!$B$2:$B$366</c:f>
              <c:numCache>
                <c:formatCode>General</c:formatCode>
                <c:ptCount val="365"/>
                <c:pt idx="0">
                  <c:v>19729</c:v>
                </c:pt>
                <c:pt idx="1">
                  <c:v>20958</c:v>
                </c:pt>
                <c:pt idx="2">
                  <c:v>23663</c:v>
                </c:pt>
                <c:pt idx="3">
                  <c:v>18193</c:v>
                </c:pt>
                <c:pt idx="4">
                  <c:v>24726</c:v>
                </c:pt>
                <c:pt idx="5">
                  <c:v>41266</c:v>
                </c:pt>
                <c:pt idx="6">
                  <c:v>52264</c:v>
                </c:pt>
                <c:pt idx="7">
                  <c:v>48232</c:v>
                </c:pt>
                <c:pt idx="8">
                  <c:v>105793</c:v>
                </c:pt>
                <c:pt idx="9">
                  <c:v>103422</c:v>
                </c:pt>
                <c:pt idx="10">
                  <c:v>55934</c:v>
                </c:pt>
                <c:pt idx="11">
                  <c:v>37342</c:v>
                </c:pt>
                <c:pt idx="12">
                  <c:v>25907</c:v>
                </c:pt>
                <c:pt idx="13">
                  <c:v>20182</c:v>
                </c:pt>
                <c:pt idx="14">
                  <c:v>14295</c:v>
                </c:pt>
                <c:pt idx="15">
                  <c:v>18490</c:v>
                </c:pt>
                <c:pt idx="16">
                  <c:v>42396</c:v>
                </c:pt>
                <c:pt idx="17">
                  <c:v>15148</c:v>
                </c:pt>
                <c:pt idx="18">
                  <c:v>17670</c:v>
                </c:pt>
                <c:pt idx="19">
                  <c:v>36311</c:v>
                </c:pt>
                <c:pt idx="20">
                  <c:v>44897</c:v>
                </c:pt>
                <c:pt idx="21">
                  <c:v>62111</c:v>
                </c:pt>
                <c:pt idx="22">
                  <c:v>72283</c:v>
                </c:pt>
                <c:pt idx="23">
                  <c:v>54430</c:v>
                </c:pt>
                <c:pt idx="24">
                  <c:v>54026</c:v>
                </c:pt>
                <c:pt idx="25">
                  <c:v>40300</c:v>
                </c:pt>
                <c:pt idx="26">
                  <c:v>46007</c:v>
                </c:pt>
                <c:pt idx="27">
                  <c:v>50048</c:v>
                </c:pt>
                <c:pt idx="28">
                  <c:v>36096</c:v>
                </c:pt>
                <c:pt idx="29">
                  <c:v>24437</c:v>
                </c:pt>
                <c:pt idx="30">
                  <c:v>20000</c:v>
                </c:pt>
                <c:pt idx="31">
                  <c:v>10174</c:v>
                </c:pt>
                <c:pt idx="32">
                  <c:v>13167</c:v>
                </c:pt>
                <c:pt idx="33">
                  <c:v>13230</c:v>
                </c:pt>
                <c:pt idx="34">
                  <c:v>11309</c:v>
                </c:pt>
                <c:pt idx="35">
                  <c:v>7643</c:v>
                </c:pt>
                <c:pt idx="36">
                  <c:v>4955</c:v>
                </c:pt>
                <c:pt idx="37">
                  <c:v>8850</c:v>
                </c:pt>
                <c:pt idx="38">
                  <c:v>6149</c:v>
                </c:pt>
                <c:pt idx="39">
                  <c:v>1767</c:v>
                </c:pt>
                <c:pt idx="40">
                  <c:v>9135</c:v>
                </c:pt>
                <c:pt idx="41">
                  <c:v>3545</c:v>
                </c:pt>
                <c:pt idx="42">
                  <c:v>1104</c:v>
                </c:pt>
                <c:pt idx="43">
                  <c:v>692</c:v>
                </c:pt>
                <c:pt idx="44">
                  <c:v>5000</c:v>
                </c:pt>
                <c:pt idx="45">
                  <c:v>5838</c:v>
                </c:pt>
                <c:pt idx="46">
                  <c:v>9903</c:v>
                </c:pt>
                <c:pt idx="47">
                  <c:v>16101</c:v>
                </c:pt>
                <c:pt idx="48">
                  <c:v>17060</c:v>
                </c:pt>
                <c:pt idx="49">
                  <c:v>25196</c:v>
                </c:pt>
                <c:pt idx="50">
                  <c:v>21363</c:v>
                </c:pt>
                <c:pt idx="51">
                  <c:v>23595</c:v>
                </c:pt>
                <c:pt idx="52">
                  <c:v>5835</c:v>
                </c:pt>
                <c:pt idx="53">
                  <c:v>5465</c:v>
                </c:pt>
                <c:pt idx="54">
                  <c:v>8578</c:v>
                </c:pt>
                <c:pt idx="55">
                  <c:v>8112</c:v>
                </c:pt>
                <c:pt idx="56">
                  <c:v>3429</c:v>
                </c:pt>
                <c:pt idx="57">
                  <c:v>3086</c:v>
                </c:pt>
                <c:pt idx="58">
                  <c:v>5263</c:v>
                </c:pt>
                <c:pt idx="59">
                  <c:v>3251</c:v>
                </c:pt>
                <c:pt idx="60">
                  <c:v>1063</c:v>
                </c:pt>
                <c:pt idx="61">
                  <c:v>8127</c:v>
                </c:pt>
                <c:pt idx="62">
                  <c:v>4882</c:v>
                </c:pt>
                <c:pt idx="63">
                  <c:v>1665</c:v>
                </c:pt>
                <c:pt idx="64">
                  <c:v>1368</c:v>
                </c:pt>
                <c:pt idx="65">
                  <c:v>48116</c:v>
                </c:pt>
                <c:pt idx="66">
                  <c:v>10969</c:v>
                </c:pt>
                <c:pt idx="67">
                  <c:v>13035</c:v>
                </c:pt>
                <c:pt idx="68">
                  <c:v>11315</c:v>
                </c:pt>
                <c:pt idx="69">
                  <c:v>7096</c:v>
                </c:pt>
                <c:pt idx="70">
                  <c:v>2463</c:v>
                </c:pt>
                <c:pt idx="71">
                  <c:v>2455</c:v>
                </c:pt>
                <c:pt idx="72">
                  <c:v>6901</c:v>
                </c:pt>
                <c:pt idx="73">
                  <c:v>3251</c:v>
                </c:pt>
                <c:pt idx="74">
                  <c:v>3606</c:v>
                </c:pt>
                <c:pt idx="75">
                  <c:v>9043</c:v>
                </c:pt>
                <c:pt idx="76">
                  <c:v>6704</c:v>
                </c:pt>
                <c:pt idx="77">
                  <c:v>5232</c:v>
                </c:pt>
                <c:pt idx="78">
                  <c:v>3595</c:v>
                </c:pt>
                <c:pt idx="79">
                  <c:v>4482</c:v>
                </c:pt>
                <c:pt idx="80">
                  <c:v>4612</c:v>
                </c:pt>
                <c:pt idx="81">
                  <c:v>7006</c:v>
                </c:pt>
                <c:pt idx="82">
                  <c:v>2899</c:v>
                </c:pt>
                <c:pt idx="83">
                  <c:v>6962</c:v>
                </c:pt>
                <c:pt idx="84">
                  <c:v>8016</c:v>
                </c:pt>
                <c:pt idx="85">
                  <c:v>3444</c:v>
                </c:pt>
                <c:pt idx="86">
                  <c:v>5008</c:v>
                </c:pt>
                <c:pt idx="87">
                  <c:v>3357</c:v>
                </c:pt>
                <c:pt idx="88">
                  <c:v>10789</c:v>
                </c:pt>
                <c:pt idx="89">
                  <c:v>11305</c:v>
                </c:pt>
                <c:pt idx="90">
                  <c:v>13504</c:v>
                </c:pt>
                <c:pt idx="91">
                  <c:v>51041</c:v>
                </c:pt>
                <c:pt idx="92">
                  <c:v>23870</c:v>
                </c:pt>
                <c:pt idx="93">
                  <c:v>10527</c:v>
                </c:pt>
                <c:pt idx="94">
                  <c:v>5713</c:v>
                </c:pt>
                <c:pt idx="95">
                  <c:v>3222</c:v>
                </c:pt>
                <c:pt idx="96">
                  <c:v>5139</c:v>
                </c:pt>
                <c:pt idx="97">
                  <c:v>4476</c:v>
                </c:pt>
                <c:pt idx="98">
                  <c:v>7066</c:v>
                </c:pt>
                <c:pt idx="99">
                  <c:v>15724</c:v>
                </c:pt>
                <c:pt idx="100">
                  <c:v>13499</c:v>
                </c:pt>
                <c:pt idx="101">
                  <c:v>10804</c:v>
                </c:pt>
                <c:pt idx="102">
                  <c:v>9273</c:v>
                </c:pt>
                <c:pt idx="103">
                  <c:v>8978</c:v>
                </c:pt>
                <c:pt idx="104">
                  <c:v>7619</c:v>
                </c:pt>
                <c:pt idx="105">
                  <c:v>5863</c:v>
                </c:pt>
                <c:pt idx="106">
                  <c:v>5198</c:v>
                </c:pt>
                <c:pt idx="107">
                  <c:v>5223</c:v>
                </c:pt>
                <c:pt idx="108">
                  <c:v>4603</c:v>
                </c:pt>
                <c:pt idx="109">
                  <c:v>5389</c:v>
                </c:pt>
                <c:pt idx="110">
                  <c:v>4495</c:v>
                </c:pt>
                <c:pt idx="111">
                  <c:v>7519</c:v>
                </c:pt>
                <c:pt idx="112">
                  <c:v>4289</c:v>
                </c:pt>
                <c:pt idx="113">
                  <c:v>4874</c:v>
                </c:pt>
                <c:pt idx="114">
                  <c:v>4767</c:v>
                </c:pt>
                <c:pt idx="115">
                  <c:v>2617</c:v>
                </c:pt>
                <c:pt idx="116">
                  <c:v>5159</c:v>
                </c:pt>
                <c:pt idx="117">
                  <c:v>2686</c:v>
                </c:pt>
                <c:pt idx="118">
                  <c:v>4834</c:v>
                </c:pt>
                <c:pt idx="119">
                  <c:v>2823</c:v>
                </c:pt>
                <c:pt idx="120">
                  <c:v>4404</c:v>
                </c:pt>
                <c:pt idx="121">
                  <c:v>2149</c:v>
                </c:pt>
                <c:pt idx="122">
                  <c:v>6161</c:v>
                </c:pt>
                <c:pt idx="123">
                  <c:v>2438</c:v>
                </c:pt>
                <c:pt idx="124">
                  <c:v>6130</c:v>
                </c:pt>
                <c:pt idx="125">
                  <c:v>32804</c:v>
                </c:pt>
                <c:pt idx="126">
                  <c:v>51709</c:v>
                </c:pt>
                <c:pt idx="127">
                  <c:v>71388</c:v>
                </c:pt>
                <c:pt idx="128">
                  <c:v>60242</c:v>
                </c:pt>
                <c:pt idx="129">
                  <c:v>59660</c:v>
                </c:pt>
                <c:pt idx="130">
                  <c:v>30438</c:v>
                </c:pt>
                <c:pt idx="131">
                  <c:v>37900</c:v>
                </c:pt>
                <c:pt idx="132">
                  <c:v>70911</c:v>
                </c:pt>
                <c:pt idx="133">
                  <c:v>27439</c:v>
                </c:pt>
                <c:pt idx="134">
                  <c:v>16819</c:v>
                </c:pt>
                <c:pt idx="135">
                  <c:v>16782</c:v>
                </c:pt>
                <c:pt idx="136">
                  <c:v>14522</c:v>
                </c:pt>
                <c:pt idx="137">
                  <c:v>4002</c:v>
                </c:pt>
                <c:pt idx="138">
                  <c:v>2512</c:v>
                </c:pt>
                <c:pt idx="139">
                  <c:v>14811</c:v>
                </c:pt>
                <c:pt idx="140">
                  <c:v>12460</c:v>
                </c:pt>
                <c:pt idx="141">
                  <c:v>14842</c:v>
                </c:pt>
                <c:pt idx="142">
                  <c:v>28433</c:v>
                </c:pt>
                <c:pt idx="143">
                  <c:v>23095</c:v>
                </c:pt>
                <c:pt idx="144">
                  <c:v>20256</c:v>
                </c:pt>
                <c:pt idx="145">
                  <c:v>10044</c:v>
                </c:pt>
                <c:pt idx="146">
                  <c:v>21191</c:v>
                </c:pt>
                <c:pt idx="147">
                  <c:v>10147</c:v>
                </c:pt>
                <c:pt idx="148">
                  <c:v>5843</c:v>
                </c:pt>
                <c:pt idx="149">
                  <c:v>10376</c:v>
                </c:pt>
                <c:pt idx="150">
                  <c:v>4766</c:v>
                </c:pt>
                <c:pt idx="151">
                  <c:v>2713</c:v>
                </c:pt>
                <c:pt idx="152">
                  <c:v>2482</c:v>
                </c:pt>
                <c:pt idx="153">
                  <c:v>3032</c:v>
                </c:pt>
                <c:pt idx="154">
                  <c:v>6348</c:v>
                </c:pt>
                <c:pt idx="155">
                  <c:v>2069</c:v>
                </c:pt>
                <c:pt idx="156">
                  <c:v>5391</c:v>
                </c:pt>
                <c:pt idx="157">
                  <c:v>3838</c:v>
                </c:pt>
                <c:pt idx="158">
                  <c:v>3073</c:v>
                </c:pt>
                <c:pt idx="159">
                  <c:v>2465</c:v>
                </c:pt>
                <c:pt idx="160">
                  <c:v>2635</c:v>
                </c:pt>
                <c:pt idx="161">
                  <c:v>1946</c:v>
                </c:pt>
                <c:pt idx="162">
                  <c:v>1286</c:v>
                </c:pt>
                <c:pt idx="163">
                  <c:v>1359</c:v>
                </c:pt>
                <c:pt idx="164">
                  <c:v>3816</c:v>
                </c:pt>
                <c:pt idx="165">
                  <c:v>10028</c:v>
                </c:pt>
                <c:pt idx="166">
                  <c:v>35748</c:v>
                </c:pt>
                <c:pt idx="167">
                  <c:v>12276</c:v>
                </c:pt>
                <c:pt idx="168">
                  <c:v>5136</c:v>
                </c:pt>
                <c:pt idx="169">
                  <c:v>7034</c:v>
                </c:pt>
                <c:pt idx="170">
                  <c:v>26479</c:v>
                </c:pt>
                <c:pt idx="171">
                  <c:v>17975</c:v>
                </c:pt>
                <c:pt idx="172">
                  <c:v>14422</c:v>
                </c:pt>
                <c:pt idx="173">
                  <c:v>11769</c:v>
                </c:pt>
                <c:pt idx="174">
                  <c:v>18851</c:v>
                </c:pt>
                <c:pt idx="175">
                  <c:v>17272</c:v>
                </c:pt>
                <c:pt idx="176">
                  <c:v>18123</c:v>
                </c:pt>
                <c:pt idx="177">
                  <c:v>11162</c:v>
                </c:pt>
                <c:pt idx="178">
                  <c:v>14905</c:v>
                </c:pt>
                <c:pt idx="179">
                  <c:v>13376</c:v>
                </c:pt>
                <c:pt idx="180">
                  <c:v>8805</c:v>
                </c:pt>
                <c:pt idx="181">
                  <c:v>18459</c:v>
                </c:pt>
                <c:pt idx="182">
                  <c:v>14951</c:v>
                </c:pt>
                <c:pt idx="183">
                  <c:v>11401</c:v>
                </c:pt>
                <c:pt idx="184">
                  <c:v>21772</c:v>
                </c:pt>
                <c:pt idx="185">
                  <c:v>15500</c:v>
                </c:pt>
                <c:pt idx="186">
                  <c:v>14263</c:v>
                </c:pt>
                <c:pt idx="187">
                  <c:v>14910</c:v>
                </c:pt>
                <c:pt idx="188">
                  <c:v>18113</c:v>
                </c:pt>
                <c:pt idx="189">
                  <c:v>9631</c:v>
                </c:pt>
                <c:pt idx="190">
                  <c:v>8255</c:v>
                </c:pt>
                <c:pt idx="191">
                  <c:v>7268</c:v>
                </c:pt>
                <c:pt idx="192">
                  <c:v>11450</c:v>
                </c:pt>
                <c:pt idx="193">
                  <c:v>6058</c:v>
                </c:pt>
                <c:pt idx="194">
                  <c:v>7444</c:v>
                </c:pt>
                <c:pt idx="195">
                  <c:v>24494</c:v>
                </c:pt>
                <c:pt idx="196">
                  <c:v>7648</c:v>
                </c:pt>
                <c:pt idx="197">
                  <c:v>8752</c:v>
                </c:pt>
                <c:pt idx="198">
                  <c:v>9920</c:v>
                </c:pt>
                <c:pt idx="199">
                  <c:v>8545</c:v>
                </c:pt>
                <c:pt idx="200">
                  <c:v>8880</c:v>
                </c:pt>
                <c:pt idx="201">
                  <c:v>10683</c:v>
                </c:pt>
                <c:pt idx="202">
                  <c:v>17694</c:v>
                </c:pt>
                <c:pt idx="203">
                  <c:v>12800</c:v>
                </c:pt>
                <c:pt idx="204">
                  <c:v>11280</c:v>
                </c:pt>
                <c:pt idx="205">
                  <c:v>7940</c:v>
                </c:pt>
                <c:pt idx="206">
                  <c:v>9320</c:v>
                </c:pt>
                <c:pt idx="207">
                  <c:v>8211</c:v>
                </c:pt>
                <c:pt idx="208">
                  <c:v>13219</c:v>
                </c:pt>
                <c:pt idx="209">
                  <c:v>21701</c:v>
                </c:pt>
                <c:pt idx="210">
                  <c:v>13651</c:v>
                </c:pt>
                <c:pt idx="211">
                  <c:v>17227</c:v>
                </c:pt>
                <c:pt idx="212">
                  <c:v>11230</c:v>
                </c:pt>
                <c:pt idx="213">
                  <c:v>10991</c:v>
                </c:pt>
                <c:pt idx="214">
                  <c:v>7536</c:v>
                </c:pt>
                <c:pt idx="215">
                  <c:v>21997</c:v>
                </c:pt>
                <c:pt idx="216">
                  <c:v>20055</c:v>
                </c:pt>
                <c:pt idx="217">
                  <c:v>14687</c:v>
                </c:pt>
                <c:pt idx="218">
                  <c:v>18305</c:v>
                </c:pt>
                <c:pt idx="219">
                  <c:v>12540</c:v>
                </c:pt>
                <c:pt idx="220">
                  <c:v>11336</c:v>
                </c:pt>
                <c:pt idx="221">
                  <c:v>12969</c:v>
                </c:pt>
                <c:pt idx="222">
                  <c:v>8821</c:v>
                </c:pt>
                <c:pt idx="223">
                  <c:v>8990</c:v>
                </c:pt>
                <c:pt idx="224">
                  <c:v>13415</c:v>
                </c:pt>
                <c:pt idx="225">
                  <c:v>7990</c:v>
                </c:pt>
                <c:pt idx="226">
                  <c:v>14872</c:v>
                </c:pt>
                <c:pt idx="227">
                  <c:v>17199</c:v>
                </c:pt>
                <c:pt idx="228">
                  <c:v>11077</c:v>
                </c:pt>
                <c:pt idx="229">
                  <c:v>14452</c:v>
                </c:pt>
                <c:pt idx="230">
                  <c:v>22059</c:v>
                </c:pt>
                <c:pt idx="231">
                  <c:v>27370</c:v>
                </c:pt>
                <c:pt idx="232">
                  <c:v>19651</c:v>
                </c:pt>
                <c:pt idx="233">
                  <c:v>16289</c:v>
                </c:pt>
                <c:pt idx="234">
                  <c:v>27007</c:v>
                </c:pt>
                <c:pt idx="235">
                  <c:v>16799</c:v>
                </c:pt>
                <c:pt idx="236">
                  <c:v>17232</c:v>
                </c:pt>
                <c:pt idx="237">
                  <c:v>18908</c:v>
                </c:pt>
                <c:pt idx="238">
                  <c:v>10113</c:v>
                </c:pt>
                <c:pt idx="239">
                  <c:v>10405</c:v>
                </c:pt>
                <c:pt idx="240">
                  <c:v>13597</c:v>
                </c:pt>
                <c:pt idx="241">
                  <c:v>11596</c:v>
                </c:pt>
                <c:pt idx="242">
                  <c:v>10503</c:v>
                </c:pt>
                <c:pt idx="243">
                  <c:v>12430</c:v>
                </c:pt>
                <c:pt idx="244">
                  <c:v>16435</c:v>
                </c:pt>
                <c:pt idx="245">
                  <c:v>11924</c:v>
                </c:pt>
                <c:pt idx="246">
                  <c:v>8163</c:v>
                </c:pt>
                <c:pt idx="247">
                  <c:v>8625</c:v>
                </c:pt>
                <c:pt idx="248">
                  <c:v>7496</c:v>
                </c:pt>
                <c:pt idx="249">
                  <c:v>5570</c:v>
                </c:pt>
                <c:pt idx="250">
                  <c:v>6511</c:v>
                </c:pt>
                <c:pt idx="251">
                  <c:v>8429</c:v>
                </c:pt>
                <c:pt idx="252">
                  <c:v>5582</c:v>
                </c:pt>
                <c:pt idx="253">
                  <c:v>4651</c:v>
                </c:pt>
                <c:pt idx="254">
                  <c:v>6775</c:v>
                </c:pt>
                <c:pt idx="255">
                  <c:v>10369</c:v>
                </c:pt>
                <c:pt idx="256">
                  <c:v>6167</c:v>
                </c:pt>
                <c:pt idx="257">
                  <c:v>4982</c:v>
                </c:pt>
                <c:pt idx="258">
                  <c:v>6373</c:v>
                </c:pt>
                <c:pt idx="259">
                  <c:v>5713</c:v>
                </c:pt>
                <c:pt idx="260">
                  <c:v>2814</c:v>
                </c:pt>
                <c:pt idx="261">
                  <c:v>3518</c:v>
                </c:pt>
                <c:pt idx="262">
                  <c:v>2958</c:v>
                </c:pt>
                <c:pt idx="263">
                  <c:v>3407</c:v>
                </c:pt>
                <c:pt idx="264">
                  <c:v>3963</c:v>
                </c:pt>
                <c:pt idx="265">
                  <c:v>2913</c:v>
                </c:pt>
                <c:pt idx="266">
                  <c:v>5352</c:v>
                </c:pt>
                <c:pt idx="267">
                  <c:v>3796</c:v>
                </c:pt>
                <c:pt idx="268">
                  <c:v>7515</c:v>
                </c:pt>
                <c:pt idx="269">
                  <c:v>3942</c:v>
                </c:pt>
                <c:pt idx="270">
                  <c:v>4302</c:v>
                </c:pt>
                <c:pt idx="271">
                  <c:v>4041</c:v>
                </c:pt>
                <c:pt idx="272">
                  <c:v>8804</c:v>
                </c:pt>
                <c:pt idx="273">
                  <c:v>11230</c:v>
                </c:pt>
                <c:pt idx="274">
                  <c:v>9905</c:v>
                </c:pt>
                <c:pt idx="275">
                  <c:v>11550</c:v>
                </c:pt>
                <c:pt idx="276">
                  <c:v>14123</c:v>
                </c:pt>
                <c:pt idx="277">
                  <c:v>12899</c:v>
                </c:pt>
                <c:pt idx="278">
                  <c:v>10314</c:v>
                </c:pt>
                <c:pt idx="279">
                  <c:v>16609</c:v>
                </c:pt>
                <c:pt idx="280">
                  <c:v>12068</c:v>
                </c:pt>
                <c:pt idx="281">
                  <c:v>14432</c:v>
                </c:pt>
                <c:pt idx="282">
                  <c:v>17803</c:v>
                </c:pt>
                <c:pt idx="283">
                  <c:v>10248</c:v>
                </c:pt>
                <c:pt idx="284">
                  <c:v>6497</c:v>
                </c:pt>
                <c:pt idx="285">
                  <c:v>6793</c:v>
                </c:pt>
                <c:pt idx="286">
                  <c:v>5765</c:v>
                </c:pt>
                <c:pt idx="287">
                  <c:v>7075</c:v>
                </c:pt>
                <c:pt idx="288">
                  <c:v>5019</c:v>
                </c:pt>
                <c:pt idx="289">
                  <c:v>3934</c:v>
                </c:pt>
                <c:pt idx="290">
                  <c:v>4988</c:v>
                </c:pt>
                <c:pt idx="291">
                  <c:v>4536</c:v>
                </c:pt>
                <c:pt idx="292">
                  <c:v>6247</c:v>
                </c:pt>
                <c:pt idx="293">
                  <c:v>7998</c:v>
                </c:pt>
                <c:pt idx="294">
                  <c:v>15584</c:v>
                </c:pt>
                <c:pt idx="295">
                  <c:v>6162</c:v>
                </c:pt>
                <c:pt idx="296">
                  <c:v>9540</c:v>
                </c:pt>
                <c:pt idx="297">
                  <c:v>6629</c:v>
                </c:pt>
                <c:pt idx="298">
                  <c:v>5031</c:v>
                </c:pt>
                <c:pt idx="299">
                  <c:v>4525</c:v>
                </c:pt>
                <c:pt idx="300">
                  <c:v>4438</c:v>
                </c:pt>
                <c:pt idx="301">
                  <c:v>9558</c:v>
                </c:pt>
                <c:pt idx="302">
                  <c:v>9888</c:v>
                </c:pt>
                <c:pt idx="303">
                  <c:v>11186</c:v>
                </c:pt>
                <c:pt idx="304">
                  <c:v>8055</c:v>
                </c:pt>
                <c:pt idx="305">
                  <c:v>9052</c:v>
                </c:pt>
                <c:pt idx="306">
                  <c:v>12550</c:v>
                </c:pt>
                <c:pt idx="307">
                  <c:v>14365</c:v>
                </c:pt>
                <c:pt idx="308">
                  <c:v>10817</c:v>
                </c:pt>
                <c:pt idx="309">
                  <c:v>11764</c:v>
                </c:pt>
                <c:pt idx="310">
                  <c:v>8482</c:v>
                </c:pt>
                <c:pt idx="311">
                  <c:v>7417</c:v>
                </c:pt>
                <c:pt idx="312">
                  <c:v>4555</c:v>
                </c:pt>
                <c:pt idx="313">
                  <c:v>8440</c:v>
                </c:pt>
                <c:pt idx="314">
                  <c:v>8700</c:v>
                </c:pt>
                <c:pt idx="315">
                  <c:v>4441</c:v>
                </c:pt>
                <c:pt idx="316">
                  <c:v>4471</c:v>
                </c:pt>
                <c:pt idx="317">
                  <c:v>5935</c:v>
                </c:pt>
                <c:pt idx="318">
                  <c:v>22254</c:v>
                </c:pt>
                <c:pt idx="319">
                  <c:v>39706</c:v>
                </c:pt>
                <c:pt idx="320">
                  <c:v>38856</c:v>
                </c:pt>
                <c:pt idx="321">
                  <c:v>30279</c:v>
                </c:pt>
                <c:pt idx="322">
                  <c:v>17475</c:v>
                </c:pt>
                <c:pt idx="323">
                  <c:v>8789</c:v>
                </c:pt>
                <c:pt idx="324">
                  <c:v>27812</c:v>
                </c:pt>
                <c:pt idx="325">
                  <c:v>15325</c:v>
                </c:pt>
                <c:pt idx="326">
                  <c:v>12889</c:v>
                </c:pt>
                <c:pt idx="327">
                  <c:v>16851</c:v>
                </c:pt>
                <c:pt idx="328">
                  <c:v>38591</c:v>
                </c:pt>
                <c:pt idx="329">
                  <c:v>19125</c:v>
                </c:pt>
                <c:pt idx="330">
                  <c:v>10445</c:v>
                </c:pt>
                <c:pt idx="331">
                  <c:v>9551</c:v>
                </c:pt>
                <c:pt idx="332">
                  <c:v>7746</c:v>
                </c:pt>
                <c:pt idx="333">
                  <c:v>4919</c:v>
                </c:pt>
                <c:pt idx="334">
                  <c:v>6058</c:v>
                </c:pt>
                <c:pt idx="335">
                  <c:v>9143</c:v>
                </c:pt>
                <c:pt idx="336">
                  <c:v>5083</c:v>
                </c:pt>
                <c:pt idx="337">
                  <c:v>5459</c:v>
                </c:pt>
                <c:pt idx="338">
                  <c:v>5234</c:v>
                </c:pt>
                <c:pt idx="339">
                  <c:v>4629</c:v>
                </c:pt>
                <c:pt idx="340">
                  <c:v>6889</c:v>
                </c:pt>
                <c:pt idx="341">
                  <c:v>3974</c:v>
                </c:pt>
                <c:pt idx="342">
                  <c:v>4585</c:v>
                </c:pt>
                <c:pt idx="343">
                  <c:v>3654</c:v>
                </c:pt>
                <c:pt idx="344">
                  <c:v>4130</c:v>
                </c:pt>
                <c:pt idx="345">
                  <c:v>2272</c:v>
                </c:pt>
                <c:pt idx="346">
                  <c:v>11289</c:v>
                </c:pt>
                <c:pt idx="347">
                  <c:v>8476</c:v>
                </c:pt>
                <c:pt idx="348">
                  <c:v>5346</c:v>
                </c:pt>
                <c:pt idx="349">
                  <c:v>3750</c:v>
                </c:pt>
                <c:pt idx="350">
                  <c:v>2888</c:v>
                </c:pt>
                <c:pt idx="351">
                  <c:v>6586</c:v>
                </c:pt>
                <c:pt idx="352">
                  <c:v>3853</c:v>
                </c:pt>
                <c:pt idx="353">
                  <c:v>4660</c:v>
                </c:pt>
                <c:pt idx="354">
                  <c:v>9789</c:v>
                </c:pt>
                <c:pt idx="355">
                  <c:v>9866</c:v>
                </c:pt>
                <c:pt idx="356">
                  <c:v>4807</c:v>
                </c:pt>
                <c:pt idx="357">
                  <c:v>3090</c:v>
                </c:pt>
                <c:pt idx="358">
                  <c:v>7513</c:v>
                </c:pt>
                <c:pt idx="359">
                  <c:v>6030</c:v>
                </c:pt>
                <c:pt idx="360">
                  <c:v>7247</c:v>
                </c:pt>
                <c:pt idx="361">
                  <c:v>9853</c:v>
                </c:pt>
                <c:pt idx="362">
                  <c:v>11194</c:v>
                </c:pt>
                <c:pt idx="363">
                  <c:v>11930</c:v>
                </c:pt>
                <c:pt idx="364">
                  <c:v>9155</c:v>
                </c:pt>
              </c:numCache>
            </c:numRef>
          </c:val>
          <c:smooth val="0"/>
          <c:extLst>
            <c:ext xmlns:c16="http://schemas.microsoft.com/office/drawing/2014/chart" uri="{C3380CC4-5D6E-409C-BE32-E72D297353CC}">
              <c16:uniqueId val="{00000000-C2A5-4C6C-B766-DF505082E546}"/>
            </c:ext>
          </c:extLst>
        </c:ser>
        <c:dLbls>
          <c:showLegendKey val="0"/>
          <c:showVal val="0"/>
          <c:showCatName val="0"/>
          <c:showSerName val="0"/>
          <c:showPercent val="0"/>
          <c:showBubbleSize val="0"/>
        </c:dLbls>
        <c:smooth val="0"/>
        <c:axId val="186812184"/>
        <c:axId val="186816120"/>
      </c:lineChart>
      <c:catAx>
        <c:axId val="186812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6816120"/>
        <c:crosses val="autoZero"/>
        <c:auto val="1"/>
        <c:lblAlgn val="ctr"/>
        <c:lblOffset val="100"/>
        <c:noMultiLvlLbl val="0"/>
      </c:catAx>
      <c:valAx>
        <c:axId val="186816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6812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Treckerfahrer dürfen das</c:v>
                </c:pt>
              </c:strCache>
            </c:strRef>
          </c:cat>
          <c:val>
            <c:numRef>
              <c:f>Sheet1!$B$2</c:f>
              <c:numCache>
                <c:formatCode>General</c:formatCode>
                <c:ptCount val="1"/>
                <c:pt idx="0">
                  <c:v>17</c:v>
                </c:pt>
              </c:numCache>
            </c:numRef>
          </c:val>
          <c:extLst>
            <c:ext xmlns:c16="http://schemas.microsoft.com/office/drawing/2014/chart" uri="{C3380CC4-5D6E-409C-BE32-E72D297353CC}">
              <c16:uniqueId val="{00000000-EA63-43E6-ABA2-C9F35E34334F}"/>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Treckerfahrer dürfen das</c:v>
                </c:pt>
              </c:strCache>
            </c:strRef>
          </c:cat>
          <c:val>
            <c:numRef>
              <c:f>Sheet1!$C$2</c:f>
              <c:numCache>
                <c:formatCode>General</c:formatCode>
                <c:ptCount val="1"/>
                <c:pt idx="0">
                  <c:v>233</c:v>
                </c:pt>
              </c:numCache>
            </c:numRef>
          </c:val>
          <c:extLst>
            <c:ext xmlns:c16="http://schemas.microsoft.com/office/drawing/2014/chart" uri="{C3380CC4-5D6E-409C-BE32-E72D297353CC}">
              <c16:uniqueId val="{00000001-EA63-43E6-ABA2-C9F35E34334F}"/>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Treckerfahrer dürfen das</c:v>
                </c:pt>
              </c:strCache>
            </c:strRef>
          </c:cat>
          <c:val>
            <c:numRef>
              <c:f>Sheet1!$D$2</c:f>
              <c:numCache>
                <c:formatCode>General</c:formatCode>
                <c:ptCount val="1"/>
                <c:pt idx="0">
                  <c:v>2</c:v>
                </c:pt>
              </c:numCache>
            </c:numRef>
          </c:val>
          <c:extLst>
            <c:ext xmlns:c16="http://schemas.microsoft.com/office/drawing/2014/chart" uri="{C3380CC4-5D6E-409C-BE32-E72D297353CC}">
              <c16:uniqueId val="{00000002-EA63-43E6-ABA2-C9F35E34334F}"/>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Treckerfahrer dürfen das</c:v>
                </c:pt>
              </c:strCache>
            </c:strRef>
          </c:cat>
          <c:val>
            <c:numRef>
              <c:f>Sheet1!$E$2</c:f>
              <c:numCache>
                <c:formatCode>General</c:formatCode>
                <c:ptCount val="1"/>
                <c:pt idx="0">
                  <c:v>305</c:v>
                </c:pt>
              </c:numCache>
            </c:numRef>
          </c:val>
          <c:extLst>
            <c:ext xmlns:c16="http://schemas.microsoft.com/office/drawing/2014/chart" uri="{C3380CC4-5D6E-409C-BE32-E72D297353CC}">
              <c16:uniqueId val="{00000003-EA63-43E6-ABA2-C9F35E34334F}"/>
            </c:ext>
          </c:extLst>
        </c:ser>
        <c:dLbls>
          <c:showLegendKey val="0"/>
          <c:showVal val="0"/>
          <c:showCatName val="0"/>
          <c:showSerName val="0"/>
          <c:showPercent val="0"/>
          <c:showBubbleSize val="0"/>
        </c:dLbls>
        <c:gapWidth val="150"/>
        <c:overlap val="100"/>
        <c:axId val="357365576"/>
        <c:axId val="357360984"/>
      </c:barChart>
      <c:catAx>
        <c:axId val="357365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360984"/>
        <c:crosses val="autoZero"/>
        <c:auto val="1"/>
        <c:lblAlgn val="ctr"/>
        <c:lblOffset val="100"/>
        <c:noMultiLvlLbl val="0"/>
      </c:catAx>
      <c:valAx>
        <c:axId val="3573609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365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D30C7-37AA-42BD-96D5-1FB8A197D456}"/>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E09ECB16-1E31-4829-A471-81E279569F10}"/>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10019398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CA88F-88F3-4923-8B98-8168DA7459D0}"/>
              </a:ext>
            </a:extLst>
          </p:cNvPr>
          <p:cNvSpPr>
            <a:spLocks noGrp="1"/>
          </p:cNvSpPr>
          <p:nvPr>
            <p:ph type="title"/>
          </p:nvPr>
        </p:nvSpPr>
        <p:spPr/>
        <p:txBody>
          <a:bodyPr/>
          <a:lstStyle/>
          <a:p>
            <a:r>
              <a:rPr lang="de-DE"/>
              <a:t>Facebook Profil - Potenz.Reichw.,Aktive Nutzer,I-Rate,Fans | Treckerfahrer dürfen das</a:t>
            </a:r>
            <a:endParaRPr lang="en-US"/>
          </a:p>
        </p:txBody>
      </p:sp>
      <p:graphicFrame>
        <p:nvGraphicFramePr>
          <p:cNvPr id="5" name="Table Placeholder 4">
            <a:extLst>
              <a:ext uri="{FF2B5EF4-FFF2-40B4-BE49-F238E27FC236}">
                <a16:creationId xmlns:a16="http://schemas.microsoft.com/office/drawing/2014/main" id="{DC61A165-6E98-458C-A4BB-AEC40ED20D57}"/>
              </a:ext>
            </a:extLst>
          </p:cNvPr>
          <p:cNvGraphicFramePr>
            <a:graphicFrameLocks noGrp="1"/>
          </p:cNvGraphicFramePr>
          <p:nvPr>
            <p:ph type="tbl" sz="quarter" idx="13"/>
            <p:extLst>
              <p:ext uri="{D42A27DB-BD31-4B8C-83A1-F6EECF244321}">
                <p14:modId xmlns:p14="http://schemas.microsoft.com/office/powerpoint/2010/main" val="11933634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17299162"/>
                    </a:ext>
                  </a:extLst>
                </a:gridCol>
                <a:gridCol w="1645920">
                  <a:extLst>
                    <a:ext uri="{9D8B030D-6E8A-4147-A177-3AD203B41FA5}">
                      <a16:colId xmlns:a16="http://schemas.microsoft.com/office/drawing/2014/main" val="361210146"/>
                    </a:ext>
                  </a:extLst>
                </a:gridCol>
                <a:gridCol w="1645920">
                  <a:extLst>
                    <a:ext uri="{9D8B030D-6E8A-4147-A177-3AD203B41FA5}">
                      <a16:colId xmlns:a16="http://schemas.microsoft.com/office/drawing/2014/main" val="3375614112"/>
                    </a:ext>
                  </a:extLst>
                </a:gridCol>
                <a:gridCol w="1234440">
                  <a:extLst>
                    <a:ext uri="{9D8B030D-6E8A-4147-A177-3AD203B41FA5}">
                      <a16:colId xmlns:a16="http://schemas.microsoft.com/office/drawing/2014/main" val="152554607"/>
                    </a:ext>
                  </a:extLst>
                </a:gridCol>
                <a:gridCol w="1234440">
                  <a:extLst>
                    <a:ext uri="{9D8B030D-6E8A-4147-A177-3AD203B41FA5}">
                      <a16:colId xmlns:a16="http://schemas.microsoft.com/office/drawing/2014/main" val="628222865"/>
                    </a:ext>
                  </a:extLst>
                </a:gridCol>
                <a:gridCol w="822960">
                  <a:extLst>
                    <a:ext uri="{9D8B030D-6E8A-4147-A177-3AD203B41FA5}">
                      <a16:colId xmlns:a16="http://schemas.microsoft.com/office/drawing/2014/main" val="1458552818"/>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3780650989"/>
                  </a:ext>
                </a:extLst>
              </a:tr>
              <a:tr h="370840">
                <a:tc>
                  <a:txBody>
                    <a:bodyPr/>
                    <a:lstStyle/>
                    <a:p>
                      <a:r>
                        <a:rPr lang="en-US" sz="1000"/>
                        <a:t>Treckerfahrer dürfen das</a:t>
                      </a:r>
                    </a:p>
                  </a:txBody>
                  <a:tcPr/>
                </a:tc>
                <a:tc>
                  <a:txBody>
                    <a:bodyPr/>
                    <a:lstStyle/>
                    <a:p>
                      <a:r>
                        <a:rPr lang="en-US" sz="1000"/>
                        <a:t>48812</a:t>
                      </a:r>
                    </a:p>
                  </a:txBody>
                  <a:tcPr/>
                </a:tc>
                <a:tc>
                  <a:txBody>
                    <a:bodyPr/>
                    <a:lstStyle/>
                    <a:p>
                      <a:r>
                        <a:rPr lang="en-US" sz="1000"/>
                        <a:t>0</a:t>
                      </a:r>
                    </a:p>
                  </a:txBody>
                  <a:tcPr/>
                </a:tc>
                <a:tc>
                  <a:txBody>
                    <a:bodyPr/>
                    <a:lstStyle/>
                    <a:p>
                      <a:r>
                        <a:rPr lang="en-US" sz="1000"/>
                        <a:t>6565</a:t>
                      </a:r>
                    </a:p>
                  </a:txBody>
                  <a:tcPr/>
                </a:tc>
                <a:tc>
                  <a:txBody>
                    <a:bodyPr/>
                    <a:lstStyle/>
                    <a:p>
                      <a:r>
                        <a:rPr lang="en-US" sz="1000"/>
                        <a:t>17.1 %</a:t>
                      </a:r>
                    </a:p>
                  </a:txBody>
                  <a:tcPr/>
                </a:tc>
                <a:tc>
                  <a:txBody>
                    <a:bodyPr/>
                    <a:lstStyle/>
                    <a:p>
                      <a:r>
                        <a:rPr lang="en-US" sz="1000"/>
                        <a:t>23058</a:t>
                      </a:r>
                    </a:p>
                  </a:txBody>
                  <a:tcPr/>
                </a:tc>
                <a:extLst>
                  <a:ext uri="{0D108BD9-81ED-4DB2-BD59-A6C34878D82A}">
                    <a16:rowId xmlns:a16="http://schemas.microsoft.com/office/drawing/2014/main" val="2746332562"/>
                  </a:ext>
                </a:extLst>
              </a:tr>
            </a:tbl>
          </a:graphicData>
        </a:graphic>
      </p:graphicFrame>
      <p:sp>
        <p:nvSpPr>
          <p:cNvPr id="4" name="Text Placeholder 3">
            <a:extLst>
              <a:ext uri="{FF2B5EF4-FFF2-40B4-BE49-F238E27FC236}">
                <a16:creationId xmlns:a16="http://schemas.microsoft.com/office/drawing/2014/main" id="{A030A439-529A-446D-9AFC-25BFDAE91DA2}"/>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5091328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D24C6-A802-4EB7-832A-63289D3D28F1}"/>
              </a:ext>
            </a:extLst>
          </p:cNvPr>
          <p:cNvSpPr>
            <a:spLocks noGrp="1"/>
          </p:cNvSpPr>
          <p:nvPr>
            <p:ph type="title"/>
          </p:nvPr>
        </p:nvSpPr>
        <p:spPr/>
        <p:txBody>
          <a:bodyPr/>
          <a:lstStyle/>
          <a:p>
            <a:r>
              <a:rPr lang="en-US"/>
              <a:t>Facebook Anzahl Post, Reaktionen (Kommentare, Shares, Likes) - FB Insights | Treckerfahrer dürfen das</a:t>
            </a:r>
          </a:p>
        </p:txBody>
      </p:sp>
      <p:graphicFrame>
        <p:nvGraphicFramePr>
          <p:cNvPr id="5" name="Table Placeholder 4">
            <a:extLst>
              <a:ext uri="{FF2B5EF4-FFF2-40B4-BE49-F238E27FC236}">
                <a16:creationId xmlns:a16="http://schemas.microsoft.com/office/drawing/2014/main" id="{817DCFFA-A540-4A95-B122-52712B30E13A}"/>
              </a:ext>
            </a:extLst>
          </p:cNvPr>
          <p:cNvGraphicFramePr>
            <a:graphicFrameLocks noGrp="1"/>
          </p:cNvGraphicFramePr>
          <p:nvPr>
            <p:ph type="tbl" sz="quarter" idx="13"/>
            <p:extLst>
              <p:ext uri="{D42A27DB-BD31-4B8C-83A1-F6EECF244321}">
                <p14:modId xmlns:p14="http://schemas.microsoft.com/office/powerpoint/2010/main" val="534407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76929821"/>
                    </a:ext>
                  </a:extLst>
                </a:gridCol>
                <a:gridCol w="1234440">
                  <a:extLst>
                    <a:ext uri="{9D8B030D-6E8A-4147-A177-3AD203B41FA5}">
                      <a16:colId xmlns:a16="http://schemas.microsoft.com/office/drawing/2014/main" val="1265813220"/>
                    </a:ext>
                  </a:extLst>
                </a:gridCol>
                <a:gridCol w="1234440">
                  <a:extLst>
                    <a:ext uri="{9D8B030D-6E8A-4147-A177-3AD203B41FA5}">
                      <a16:colId xmlns:a16="http://schemas.microsoft.com/office/drawing/2014/main" val="1403083876"/>
                    </a:ext>
                  </a:extLst>
                </a:gridCol>
                <a:gridCol w="1234440">
                  <a:extLst>
                    <a:ext uri="{9D8B030D-6E8A-4147-A177-3AD203B41FA5}">
                      <a16:colId xmlns:a16="http://schemas.microsoft.com/office/drawing/2014/main" val="3344422999"/>
                    </a:ext>
                  </a:extLst>
                </a:gridCol>
                <a:gridCol w="1234440">
                  <a:extLst>
                    <a:ext uri="{9D8B030D-6E8A-4147-A177-3AD203B41FA5}">
                      <a16:colId xmlns:a16="http://schemas.microsoft.com/office/drawing/2014/main" val="1419404658"/>
                    </a:ext>
                  </a:extLst>
                </a:gridCol>
                <a:gridCol w="1234440">
                  <a:extLst>
                    <a:ext uri="{9D8B030D-6E8A-4147-A177-3AD203B41FA5}">
                      <a16:colId xmlns:a16="http://schemas.microsoft.com/office/drawing/2014/main" val="238690245"/>
                    </a:ext>
                  </a:extLst>
                </a:gridCol>
                <a:gridCol w="822960">
                  <a:extLst>
                    <a:ext uri="{9D8B030D-6E8A-4147-A177-3AD203B41FA5}">
                      <a16:colId xmlns:a16="http://schemas.microsoft.com/office/drawing/2014/main" val="95142544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a:t>
                      </a:r>
                    </a:p>
                  </a:txBody>
                  <a:tcPr/>
                </a:tc>
                <a:tc>
                  <a:txBody>
                    <a:bodyPr/>
                    <a:lstStyle/>
                    <a:p>
                      <a:r>
                        <a:rPr lang="en-US" sz="1000"/>
                        <a:t>Shares</a:t>
                      </a:r>
                    </a:p>
                  </a:txBody>
                  <a:tcPr/>
                </a:tc>
                <a:tc>
                  <a:txBody>
                    <a:bodyPr/>
                    <a:lstStyle/>
                    <a:p>
                      <a:r>
                        <a:rPr lang="en-US" sz="1000"/>
                        <a:t>Likes insgesamt</a:t>
                      </a:r>
                    </a:p>
                  </a:txBody>
                  <a:tcPr/>
                </a:tc>
                <a:extLst>
                  <a:ext uri="{0D108BD9-81ED-4DB2-BD59-A6C34878D82A}">
                    <a16:rowId xmlns:a16="http://schemas.microsoft.com/office/drawing/2014/main" val="10469321"/>
                  </a:ext>
                </a:extLst>
              </a:tr>
              <a:tr h="370840">
                <a:tc>
                  <a:txBody>
                    <a:bodyPr/>
                    <a:lstStyle/>
                    <a:p>
                      <a:r>
                        <a:rPr lang="en-US" sz="1000"/>
                        <a:t>Treckerfahrer dürfen das</a:t>
                      </a:r>
                    </a:p>
                  </a:txBody>
                  <a:tcPr/>
                </a:tc>
                <a:tc>
                  <a:txBody>
                    <a:bodyPr/>
                    <a:lstStyle/>
                    <a:p>
                      <a:r>
                        <a:rPr lang="en-US" sz="1000"/>
                        <a:t>23058</a:t>
                      </a:r>
                    </a:p>
                  </a:txBody>
                  <a:tcPr/>
                </a:tc>
                <a:tc>
                  <a:txBody>
                    <a:bodyPr/>
                    <a:lstStyle/>
                    <a:p>
                      <a:r>
                        <a:rPr lang="en-US" sz="1000"/>
                        <a:t>557</a:t>
                      </a:r>
                    </a:p>
                  </a:txBody>
                  <a:tcPr/>
                </a:tc>
                <a:tc>
                  <a:txBody>
                    <a:bodyPr/>
                    <a:lstStyle/>
                    <a:p>
                      <a:r>
                        <a:rPr lang="en-US" sz="1000"/>
                        <a:t>99699</a:t>
                      </a:r>
                    </a:p>
                  </a:txBody>
                  <a:tcPr/>
                </a:tc>
                <a:tc>
                  <a:txBody>
                    <a:bodyPr/>
                    <a:lstStyle/>
                    <a:p>
                      <a:r>
                        <a:rPr lang="en-US" sz="1000"/>
                        <a:t>18987</a:t>
                      </a:r>
                    </a:p>
                  </a:txBody>
                  <a:tcPr/>
                </a:tc>
                <a:tc>
                  <a:txBody>
                    <a:bodyPr/>
                    <a:lstStyle/>
                    <a:p>
                      <a:r>
                        <a:rPr lang="en-US" sz="1000"/>
                        <a:t>15305</a:t>
                      </a:r>
                    </a:p>
                  </a:txBody>
                  <a:tcPr/>
                </a:tc>
                <a:tc>
                  <a:txBody>
                    <a:bodyPr/>
                    <a:lstStyle/>
                    <a:p>
                      <a:r>
                        <a:rPr lang="en-US" sz="1000"/>
                        <a:t>101986</a:t>
                      </a:r>
                    </a:p>
                  </a:txBody>
                  <a:tcPr/>
                </a:tc>
                <a:extLst>
                  <a:ext uri="{0D108BD9-81ED-4DB2-BD59-A6C34878D82A}">
                    <a16:rowId xmlns:a16="http://schemas.microsoft.com/office/drawing/2014/main" val="3912842470"/>
                  </a:ext>
                </a:extLst>
              </a:tr>
            </a:tbl>
          </a:graphicData>
        </a:graphic>
      </p:graphicFrame>
      <p:sp>
        <p:nvSpPr>
          <p:cNvPr id="4" name="Text Placeholder 3">
            <a:extLst>
              <a:ext uri="{FF2B5EF4-FFF2-40B4-BE49-F238E27FC236}">
                <a16:creationId xmlns:a16="http://schemas.microsoft.com/office/drawing/2014/main" id="{EE4C3115-FB57-4D6A-8150-62677D0A0C77}"/>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2958351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74EAF-D530-4159-B88F-7C2D602B0673}"/>
              </a:ext>
            </a:extLst>
          </p:cNvPr>
          <p:cNvSpPr>
            <a:spLocks noGrp="1"/>
          </p:cNvSpPr>
          <p:nvPr>
            <p:ph type="title"/>
          </p:nvPr>
        </p:nvSpPr>
        <p:spPr/>
        <p:txBody>
          <a:bodyPr/>
          <a:lstStyle/>
          <a:p>
            <a:r>
              <a:rPr lang="de-DE"/>
              <a:t>Facebook Profil - Fans | Treckerfahrer dürfen das</a:t>
            </a:r>
            <a:endParaRPr lang="en-US"/>
          </a:p>
        </p:txBody>
      </p:sp>
      <p:graphicFrame>
        <p:nvGraphicFramePr>
          <p:cNvPr id="6" name="Chart Placeholder 5">
            <a:extLst>
              <a:ext uri="{FF2B5EF4-FFF2-40B4-BE49-F238E27FC236}">
                <a16:creationId xmlns:a16="http://schemas.microsoft.com/office/drawing/2014/main" id="{B99783D0-E85A-4E3F-AF7D-4D571BA584FF}"/>
              </a:ext>
            </a:extLst>
          </p:cNvPr>
          <p:cNvGraphicFramePr>
            <a:graphicFrameLocks noGrp="1"/>
          </p:cNvGraphicFramePr>
          <p:nvPr>
            <p:ph type="chart" sz="quarter" idx="13"/>
            <p:extLst>
              <p:ext uri="{D42A27DB-BD31-4B8C-83A1-F6EECF244321}">
                <p14:modId xmlns:p14="http://schemas.microsoft.com/office/powerpoint/2010/main" val="3327563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5223C1-9C2C-4E9D-9090-9247631846BD}"/>
              </a:ext>
            </a:extLst>
          </p:cNvPr>
          <p:cNvSpPr>
            <a:spLocks noGrp="1"/>
          </p:cNvSpPr>
          <p:nvPr>
            <p:ph type="body" sz="quarter" idx="14"/>
          </p:nvPr>
        </p:nvSpPr>
        <p:spPr/>
        <p:txBody>
          <a:bodyPr/>
          <a:lstStyle/>
          <a:p>
            <a:r>
              <a:rPr lang="en-US"/>
              <a:t>01.01.2018 - 31.12.2018</a:t>
            </a:r>
          </a:p>
        </p:txBody>
      </p:sp>
      <p:sp>
        <p:nvSpPr>
          <p:cNvPr id="5" name="Footer Placeholder 4">
            <a:extLst>
              <a:ext uri="{FF2B5EF4-FFF2-40B4-BE49-F238E27FC236}">
                <a16:creationId xmlns:a16="http://schemas.microsoft.com/office/drawing/2014/main" id="{A22EC980-E1CE-4379-8AB1-CFD9B154A9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64227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B0817-49D8-46CD-A92B-58FF4B28234A}"/>
              </a:ext>
            </a:extLst>
          </p:cNvPr>
          <p:cNvSpPr>
            <a:spLocks noGrp="1"/>
          </p:cNvSpPr>
          <p:nvPr>
            <p:ph type="title"/>
          </p:nvPr>
        </p:nvSpPr>
        <p:spPr/>
        <p:txBody>
          <a:bodyPr/>
          <a:lstStyle/>
          <a:p>
            <a:r>
              <a:rPr lang="de-DE"/>
              <a:t>Facebook Profil - Potenzielle Reichweite | Treckerfahrer dürfen das</a:t>
            </a:r>
            <a:endParaRPr lang="en-US"/>
          </a:p>
        </p:txBody>
      </p:sp>
      <p:graphicFrame>
        <p:nvGraphicFramePr>
          <p:cNvPr id="6" name="Chart Placeholder 5">
            <a:extLst>
              <a:ext uri="{FF2B5EF4-FFF2-40B4-BE49-F238E27FC236}">
                <a16:creationId xmlns:a16="http://schemas.microsoft.com/office/drawing/2014/main" id="{62FCB1F9-EEAB-4BC5-83C9-F5EB25FBBAE5}"/>
              </a:ext>
            </a:extLst>
          </p:cNvPr>
          <p:cNvGraphicFramePr>
            <a:graphicFrameLocks noGrp="1"/>
          </p:cNvGraphicFramePr>
          <p:nvPr>
            <p:ph type="chart" sz="quarter" idx="13"/>
            <p:extLst>
              <p:ext uri="{D42A27DB-BD31-4B8C-83A1-F6EECF244321}">
                <p14:modId xmlns:p14="http://schemas.microsoft.com/office/powerpoint/2010/main" val="18624854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9715FC-3348-427F-AE4D-4AA7BF212EAA}"/>
              </a:ext>
            </a:extLst>
          </p:cNvPr>
          <p:cNvSpPr>
            <a:spLocks noGrp="1"/>
          </p:cNvSpPr>
          <p:nvPr>
            <p:ph type="body" sz="quarter" idx="14"/>
          </p:nvPr>
        </p:nvSpPr>
        <p:spPr/>
        <p:txBody>
          <a:bodyPr/>
          <a:lstStyle/>
          <a:p>
            <a:r>
              <a:rPr lang="en-US"/>
              <a:t>01.01.2018 - 31.12.2018</a:t>
            </a:r>
          </a:p>
        </p:txBody>
      </p:sp>
      <p:sp>
        <p:nvSpPr>
          <p:cNvPr id="5" name="Footer Placeholder 4">
            <a:extLst>
              <a:ext uri="{FF2B5EF4-FFF2-40B4-BE49-F238E27FC236}">
                <a16:creationId xmlns:a16="http://schemas.microsoft.com/office/drawing/2014/main" id="{29BE78D6-9FDE-4425-9DFB-A13D37EFF9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78763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503E1-9D82-4B04-BAF2-B0E342D1F790}"/>
              </a:ext>
            </a:extLst>
          </p:cNvPr>
          <p:cNvSpPr>
            <a:spLocks noGrp="1"/>
          </p:cNvSpPr>
          <p:nvPr>
            <p:ph type="title"/>
          </p:nvPr>
        </p:nvSpPr>
        <p:spPr/>
        <p:txBody>
          <a:bodyPr/>
          <a:lstStyle/>
          <a:p>
            <a:r>
              <a:rPr lang="de-DE"/>
              <a:t>Facebook Profil - Aktive Nutzer | Treckerfahrer dürfen das</a:t>
            </a:r>
            <a:endParaRPr lang="en-US"/>
          </a:p>
        </p:txBody>
      </p:sp>
      <p:graphicFrame>
        <p:nvGraphicFramePr>
          <p:cNvPr id="6" name="Chart Placeholder 5">
            <a:extLst>
              <a:ext uri="{FF2B5EF4-FFF2-40B4-BE49-F238E27FC236}">
                <a16:creationId xmlns:a16="http://schemas.microsoft.com/office/drawing/2014/main" id="{C8DCE9EA-621F-40DA-8AA4-C75955200C0B}"/>
              </a:ext>
            </a:extLst>
          </p:cNvPr>
          <p:cNvGraphicFramePr>
            <a:graphicFrameLocks noGrp="1"/>
          </p:cNvGraphicFramePr>
          <p:nvPr>
            <p:ph type="chart" sz="quarter" idx="13"/>
            <p:extLst>
              <p:ext uri="{D42A27DB-BD31-4B8C-83A1-F6EECF244321}">
                <p14:modId xmlns:p14="http://schemas.microsoft.com/office/powerpoint/2010/main" val="12111225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59B1E5-26D5-4665-A617-6D6B0F258023}"/>
              </a:ext>
            </a:extLst>
          </p:cNvPr>
          <p:cNvSpPr>
            <a:spLocks noGrp="1"/>
          </p:cNvSpPr>
          <p:nvPr>
            <p:ph type="body" sz="quarter" idx="14"/>
          </p:nvPr>
        </p:nvSpPr>
        <p:spPr/>
        <p:txBody>
          <a:bodyPr/>
          <a:lstStyle/>
          <a:p>
            <a:r>
              <a:rPr lang="en-US"/>
              <a:t>01.01.2018 - 31.12.2018</a:t>
            </a:r>
          </a:p>
        </p:txBody>
      </p:sp>
      <p:sp>
        <p:nvSpPr>
          <p:cNvPr id="5" name="Footer Placeholder 4">
            <a:extLst>
              <a:ext uri="{FF2B5EF4-FFF2-40B4-BE49-F238E27FC236}">
                <a16:creationId xmlns:a16="http://schemas.microsoft.com/office/drawing/2014/main" id="{60BBACC2-DA62-4126-942E-76C4DCBDC1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75432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8DDE9-CD74-4ED8-9994-915F4A25E2A8}"/>
              </a:ext>
            </a:extLst>
          </p:cNvPr>
          <p:cNvSpPr>
            <a:spLocks noGrp="1"/>
          </p:cNvSpPr>
          <p:nvPr>
            <p:ph type="title"/>
          </p:nvPr>
        </p:nvSpPr>
        <p:spPr/>
        <p:txBody>
          <a:bodyPr/>
          <a:lstStyle/>
          <a:p>
            <a:r>
              <a:rPr lang="de-DE"/>
              <a:t>Facebook Profil - Video-Starts ab 10 Sek. | Treckerfahrer dürfen das</a:t>
            </a:r>
            <a:endParaRPr lang="en-US"/>
          </a:p>
        </p:txBody>
      </p:sp>
      <p:graphicFrame>
        <p:nvGraphicFramePr>
          <p:cNvPr id="6" name="Chart Placeholder 5">
            <a:extLst>
              <a:ext uri="{FF2B5EF4-FFF2-40B4-BE49-F238E27FC236}">
                <a16:creationId xmlns:a16="http://schemas.microsoft.com/office/drawing/2014/main" id="{13213F8A-CE48-4A21-8525-4F254E884FCD}"/>
              </a:ext>
            </a:extLst>
          </p:cNvPr>
          <p:cNvGraphicFramePr>
            <a:graphicFrameLocks noGrp="1"/>
          </p:cNvGraphicFramePr>
          <p:nvPr>
            <p:ph type="chart" sz="quarter" idx="13"/>
            <p:extLst>
              <p:ext uri="{D42A27DB-BD31-4B8C-83A1-F6EECF244321}">
                <p14:modId xmlns:p14="http://schemas.microsoft.com/office/powerpoint/2010/main" val="27420231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7EB75D-70DE-49DE-B87D-6B82161E2E4D}"/>
              </a:ext>
            </a:extLst>
          </p:cNvPr>
          <p:cNvSpPr>
            <a:spLocks noGrp="1"/>
          </p:cNvSpPr>
          <p:nvPr>
            <p:ph type="body" sz="quarter" idx="14"/>
          </p:nvPr>
        </p:nvSpPr>
        <p:spPr/>
        <p:txBody>
          <a:bodyPr/>
          <a:lstStyle/>
          <a:p>
            <a:r>
              <a:rPr lang="en-US"/>
              <a:t>01.01.2018 - 31.12.2018</a:t>
            </a:r>
          </a:p>
        </p:txBody>
      </p:sp>
      <p:sp>
        <p:nvSpPr>
          <p:cNvPr id="5" name="Footer Placeholder 4">
            <a:extLst>
              <a:ext uri="{FF2B5EF4-FFF2-40B4-BE49-F238E27FC236}">
                <a16:creationId xmlns:a16="http://schemas.microsoft.com/office/drawing/2014/main" id="{3AB27202-E1A9-4021-9556-EF7E5E4216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20826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5E813-3607-42E1-BE92-F07EE5F5EC65}"/>
              </a:ext>
            </a:extLst>
          </p:cNvPr>
          <p:cNvSpPr>
            <a:spLocks noGrp="1"/>
          </p:cNvSpPr>
          <p:nvPr>
            <p:ph type="title"/>
          </p:nvPr>
        </p:nvSpPr>
        <p:spPr/>
        <p:txBody>
          <a:bodyPr/>
          <a:lstStyle/>
          <a:p>
            <a:r>
              <a:rPr lang="de-DE"/>
              <a:t>Facebook Profil - Durchschnitt Potenzi. Reichweite pro Tag | Treckerfahrer dürfen das</a:t>
            </a:r>
            <a:endParaRPr lang="en-US"/>
          </a:p>
        </p:txBody>
      </p:sp>
      <p:graphicFrame>
        <p:nvGraphicFramePr>
          <p:cNvPr id="5" name="Table Placeholder 4">
            <a:extLst>
              <a:ext uri="{FF2B5EF4-FFF2-40B4-BE49-F238E27FC236}">
                <a16:creationId xmlns:a16="http://schemas.microsoft.com/office/drawing/2014/main" id="{8539F9FD-ADD3-4358-909D-E959040C2EBE}"/>
              </a:ext>
            </a:extLst>
          </p:cNvPr>
          <p:cNvGraphicFramePr>
            <a:graphicFrameLocks noGrp="1"/>
          </p:cNvGraphicFramePr>
          <p:nvPr>
            <p:ph type="tbl" sz="quarter" idx="13"/>
            <p:extLst>
              <p:ext uri="{D42A27DB-BD31-4B8C-83A1-F6EECF244321}">
                <p14:modId xmlns:p14="http://schemas.microsoft.com/office/powerpoint/2010/main" val="3566554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90059541"/>
                    </a:ext>
                  </a:extLst>
                </a:gridCol>
                <a:gridCol w="1645920">
                  <a:extLst>
                    <a:ext uri="{9D8B030D-6E8A-4147-A177-3AD203B41FA5}">
                      <a16:colId xmlns:a16="http://schemas.microsoft.com/office/drawing/2014/main" val="1266157241"/>
                    </a:ext>
                  </a:extLst>
                </a:gridCol>
                <a:gridCol w="1234440">
                  <a:extLst>
                    <a:ext uri="{9D8B030D-6E8A-4147-A177-3AD203B41FA5}">
                      <a16:colId xmlns:a16="http://schemas.microsoft.com/office/drawing/2014/main" val="4108180375"/>
                    </a:ext>
                  </a:extLst>
                </a:gridCol>
                <a:gridCol w="1234440">
                  <a:extLst>
                    <a:ext uri="{9D8B030D-6E8A-4147-A177-3AD203B41FA5}">
                      <a16:colId xmlns:a16="http://schemas.microsoft.com/office/drawing/2014/main" val="814915158"/>
                    </a:ext>
                  </a:extLst>
                </a:gridCol>
                <a:gridCol w="1234440">
                  <a:extLst>
                    <a:ext uri="{9D8B030D-6E8A-4147-A177-3AD203B41FA5}">
                      <a16:colId xmlns:a16="http://schemas.microsoft.com/office/drawing/2014/main" val="3234022930"/>
                    </a:ext>
                  </a:extLst>
                </a:gridCol>
                <a:gridCol w="1234440">
                  <a:extLst>
                    <a:ext uri="{9D8B030D-6E8A-4147-A177-3AD203B41FA5}">
                      <a16:colId xmlns:a16="http://schemas.microsoft.com/office/drawing/2014/main" val="340949358"/>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241375325"/>
                  </a:ext>
                </a:extLst>
              </a:tr>
              <a:tr h="370840">
                <a:tc>
                  <a:txBody>
                    <a:bodyPr/>
                    <a:lstStyle/>
                    <a:p>
                      <a:r>
                        <a:rPr lang="en-US" sz="1000"/>
                        <a:t>Treckerfahrer dürfen das</a:t>
                      </a:r>
                    </a:p>
                  </a:txBody>
                  <a:tcPr/>
                </a:tc>
                <a:tc>
                  <a:txBody>
                    <a:bodyPr/>
                    <a:lstStyle/>
                    <a:p>
                      <a:r>
                        <a:rPr lang="en-US" sz="1000"/>
                        <a:t>48812</a:t>
                      </a:r>
                    </a:p>
                  </a:txBody>
                  <a:tcPr/>
                </a:tc>
                <a:tc>
                  <a:txBody>
                    <a:bodyPr/>
                    <a:lstStyle/>
                    <a:p>
                      <a:r>
                        <a:rPr lang="en-US" sz="1000"/>
                        <a:t>18029</a:t>
                      </a:r>
                    </a:p>
                  </a:txBody>
                  <a:tcPr/>
                </a:tc>
                <a:tc>
                  <a:txBody>
                    <a:bodyPr/>
                    <a:lstStyle/>
                    <a:p>
                      <a:r>
                        <a:rPr lang="en-US" sz="1000"/>
                        <a:t>0</a:t>
                      </a:r>
                    </a:p>
                  </a:txBody>
                  <a:tcPr/>
                </a:tc>
                <a:tc>
                  <a:txBody>
                    <a:bodyPr/>
                    <a:lstStyle/>
                    <a:p>
                      <a:r>
                        <a:rPr lang="en-US" sz="1000"/>
                        <a:t>31941</a:t>
                      </a:r>
                    </a:p>
                  </a:txBody>
                  <a:tcPr/>
                </a:tc>
                <a:tc>
                  <a:txBody>
                    <a:bodyPr/>
                    <a:lstStyle/>
                    <a:p>
                      <a:r>
                        <a:rPr lang="en-US" sz="1000"/>
                        <a:t>48812</a:t>
                      </a:r>
                    </a:p>
                  </a:txBody>
                  <a:tcPr/>
                </a:tc>
                <a:extLst>
                  <a:ext uri="{0D108BD9-81ED-4DB2-BD59-A6C34878D82A}">
                    <a16:rowId xmlns:a16="http://schemas.microsoft.com/office/drawing/2014/main" val="4269882038"/>
                  </a:ext>
                </a:extLst>
              </a:tr>
            </a:tbl>
          </a:graphicData>
        </a:graphic>
      </p:graphicFrame>
      <p:sp>
        <p:nvSpPr>
          <p:cNvPr id="4" name="Text Placeholder 3">
            <a:extLst>
              <a:ext uri="{FF2B5EF4-FFF2-40B4-BE49-F238E27FC236}">
                <a16:creationId xmlns:a16="http://schemas.microsoft.com/office/drawing/2014/main" id="{3DF11631-9A50-4AC8-A850-8B7EEDBB2D48}"/>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539746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5A77A-782D-4952-BD3A-7EFB273DF61D}"/>
              </a:ext>
            </a:extLst>
          </p:cNvPr>
          <p:cNvSpPr>
            <a:spLocks noGrp="1"/>
          </p:cNvSpPr>
          <p:nvPr>
            <p:ph type="title"/>
          </p:nvPr>
        </p:nvSpPr>
        <p:spPr/>
        <p:txBody>
          <a:bodyPr/>
          <a:lstStyle/>
          <a:p>
            <a:r>
              <a:rPr lang="de-DE"/>
              <a:t>Facebook Distributionstyp - FB Insights | Treckerfahrer dürfen das</a:t>
            </a:r>
            <a:endParaRPr lang="en-US"/>
          </a:p>
        </p:txBody>
      </p:sp>
      <p:graphicFrame>
        <p:nvGraphicFramePr>
          <p:cNvPr id="6" name="Chart Placeholder 5">
            <a:extLst>
              <a:ext uri="{FF2B5EF4-FFF2-40B4-BE49-F238E27FC236}">
                <a16:creationId xmlns:a16="http://schemas.microsoft.com/office/drawing/2014/main" id="{2AD61E28-9700-4E83-BDB1-314EF3CB4E98}"/>
              </a:ext>
            </a:extLst>
          </p:cNvPr>
          <p:cNvGraphicFramePr>
            <a:graphicFrameLocks noGrp="1"/>
          </p:cNvGraphicFramePr>
          <p:nvPr>
            <p:ph type="chart" sz="quarter" idx="13"/>
            <p:extLst>
              <p:ext uri="{D42A27DB-BD31-4B8C-83A1-F6EECF244321}">
                <p14:modId xmlns:p14="http://schemas.microsoft.com/office/powerpoint/2010/main" val="8151748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FE2D61-7329-44F2-9312-C1CF3967A069}"/>
              </a:ext>
            </a:extLst>
          </p:cNvPr>
          <p:cNvSpPr>
            <a:spLocks noGrp="1"/>
          </p:cNvSpPr>
          <p:nvPr>
            <p:ph type="body" sz="quarter" idx="14"/>
          </p:nvPr>
        </p:nvSpPr>
        <p:spPr/>
        <p:txBody>
          <a:bodyPr/>
          <a:lstStyle/>
          <a:p>
            <a:r>
              <a:rPr lang="en-US"/>
              <a:t>01.01.2018 - 31.12.2018</a:t>
            </a:r>
          </a:p>
        </p:txBody>
      </p:sp>
      <p:sp>
        <p:nvSpPr>
          <p:cNvPr id="5" name="Footer Placeholder 4">
            <a:extLst>
              <a:ext uri="{FF2B5EF4-FFF2-40B4-BE49-F238E27FC236}">
                <a16:creationId xmlns:a16="http://schemas.microsoft.com/office/drawing/2014/main" id="{0FE5E166-68C4-4D02-BD99-AB00FF24C2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79216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6F68F-E7DE-49ED-A095-2709CA61DF43}"/>
              </a:ext>
            </a:extLst>
          </p:cNvPr>
          <p:cNvSpPr>
            <a:spLocks noGrp="1"/>
          </p:cNvSpPr>
          <p:nvPr>
            <p:ph type="title"/>
          </p:nvPr>
        </p:nvSpPr>
        <p:spPr/>
        <p:txBody>
          <a:bodyPr/>
          <a:lstStyle/>
          <a:p>
            <a:r>
              <a:rPr lang="de-DE"/>
              <a:t>Facebook Distributionstyp - Tabelle - FB Insights | Treckerfahrer dürfen das</a:t>
            </a:r>
            <a:endParaRPr lang="en-US"/>
          </a:p>
        </p:txBody>
      </p:sp>
      <p:graphicFrame>
        <p:nvGraphicFramePr>
          <p:cNvPr id="5" name="Table Placeholder 4">
            <a:extLst>
              <a:ext uri="{FF2B5EF4-FFF2-40B4-BE49-F238E27FC236}">
                <a16:creationId xmlns:a16="http://schemas.microsoft.com/office/drawing/2014/main" id="{A5DBAFE8-4855-40A9-B40C-A9A5B678B638}"/>
              </a:ext>
            </a:extLst>
          </p:cNvPr>
          <p:cNvGraphicFramePr>
            <a:graphicFrameLocks noGrp="1"/>
          </p:cNvGraphicFramePr>
          <p:nvPr>
            <p:ph type="tbl" sz="quarter" idx="13"/>
            <p:extLst>
              <p:ext uri="{D42A27DB-BD31-4B8C-83A1-F6EECF244321}">
                <p14:modId xmlns:p14="http://schemas.microsoft.com/office/powerpoint/2010/main" val="2676026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28529279"/>
                    </a:ext>
                  </a:extLst>
                </a:gridCol>
                <a:gridCol w="1234440">
                  <a:extLst>
                    <a:ext uri="{9D8B030D-6E8A-4147-A177-3AD203B41FA5}">
                      <a16:colId xmlns:a16="http://schemas.microsoft.com/office/drawing/2014/main" val="2002613912"/>
                    </a:ext>
                  </a:extLst>
                </a:gridCol>
                <a:gridCol w="822960">
                  <a:extLst>
                    <a:ext uri="{9D8B030D-6E8A-4147-A177-3AD203B41FA5}">
                      <a16:colId xmlns:a16="http://schemas.microsoft.com/office/drawing/2014/main" val="2591304511"/>
                    </a:ext>
                  </a:extLst>
                </a:gridCol>
                <a:gridCol w="822960">
                  <a:extLst>
                    <a:ext uri="{9D8B030D-6E8A-4147-A177-3AD203B41FA5}">
                      <a16:colId xmlns:a16="http://schemas.microsoft.com/office/drawing/2014/main" val="3570507702"/>
                    </a:ext>
                  </a:extLst>
                </a:gridCol>
                <a:gridCol w="822960">
                  <a:extLst>
                    <a:ext uri="{9D8B030D-6E8A-4147-A177-3AD203B41FA5}">
                      <a16:colId xmlns:a16="http://schemas.microsoft.com/office/drawing/2014/main" val="1071836891"/>
                    </a:ext>
                  </a:extLst>
                </a:gridCol>
                <a:gridCol w="822960">
                  <a:extLst>
                    <a:ext uri="{9D8B030D-6E8A-4147-A177-3AD203B41FA5}">
                      <a16:colId xmlns:a16="http://schemas.microsoft.com/office/drawing/2014/main" val="363300720"/>
                    </a:ext>
                  </a:extLst>
                </a:gridCol>
                <a:gridCol w="822960">
                  <a:extLst>
                    <a:ext uri="{9D8B030D-6E8A-4147-A177-3AD203B41FA5}">
                      <a16:colId xmlns:a16="http://schemas.microsoft.com/office/drawing/2014/main" val="549369385"/>
                    </a:ext>
                  </a:extLst>
                </a:gridCol>
                <a:gridCol w="822960">
                  <a:extLst>
                    <a:ext uri="{9D8B030D-6E8A-4147-A177-3AD203B41FA5}">
                      <a16:colId xmlns:a16="http://schemas.microsoft.com/office/drawing/2014/main" val="3860306581"/>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618551691"/>
                  </a:ext>
                </a:extLst>
              </a:tr>
              <a:tr h="370840">
                <a:tc>
                  <a:txBody>
                    <a:bodyPr/>
                    <a:lstStyle/>
                    <a:p>
                      <a:r>
                        <a:rPr lang="en-US" sz="1000"/>
                        <a:t>Treckerfahrer dürfen das</a:t>
                      </a:r>
                    </a:p>
                  </a:txBody>
                  <a:tcPr/>
                </a:tc>
                <a:tc>
                  <a:txBody>
                    <a:bodyPr/>
                    <a:lstStyle/>
                    <a:p>
                      <a:r>
                        <a:rPr lang="en-US" sz="1000"/>
                        <a:t>557</a:t>
                      </a:r>
                    </a:p>
                  </a:txBody>
                  <a:tcPr/>
                </a:tc>
                <a:tc>
                  <a:txBody>
                    <a:bodyPr/>
                    <a:lstStyle/>
                    <a:p>
                      <a:r>
                        <a:rPr lang="en-US" sz="1000"/>
                        <a:t>233</a:t>
                      </a:r>
                    </a:p>
                  </a:txBody>
                  <a:tcPr/>
                </a:tc>
                <a:tc>
                  <a:txBody>
                    <a:bodyPr/>
                    <a:lstStyle/>
                    <a:p>
                      <a:r>
                        <a:rPr lang="en-US" sz="1000"/>
                        <a:t>305</a:t>
                      </a:r>
                    </a:p>
                  </a:txBody>
                  <a:tcPr/>
                </a:tc>
                <a:tc>
                  <a:txBody>
                    <a:bodyPr/>
                    <a:lstStyle/>
                    <a:p>
                      <a:r>
                        <a:rPr lang="en-US" sz="1000"/>
                        <a:t>2</a:t>
                      </a:r>
                    </a:p>
                  </a:txBody>
                  <a:tcPr/>
                </a:tc>
                <a:tc>
                  <a:txBody>
                    <a:bodyPr/>
                    <a:lstStyle/>
                    <a:p>
                      <a:r>
                        <a:rPr lang="en-US" sz="1000"/>
                        <a:t>17</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036752147"/>
                  </a:ext>
                </a:extLst>
              </a:tr>
            </a:tbl>
          </a:graphicData>
        </a:graphic>
      </p:graphicFrame>
      <p:sp>
        <p:nvSpPr>
          <p:cNvPr id="4" name="Text Placeholder 3">
            <a:extLst>
              <a:ext uri="{FF2B5EF4-FFF2-40B4-BE49-F238E27FC236}">
                <a16:creationId xmlns:a16="http://schemas.microsoft.com/office/drawing/2014/main" id="{B5A5391F-25CD-4BCA-AF71-721D34F33D6D}"/>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3434258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D42B1-5B78-4DAA-8B0F-448992E5DCF3}"/>
              </a:ext>
            </a:extLst>
          </p:cNvPr>
          <p:cNvSpPr>
            <a:spLocks noGrp="1"/>
          </p:cNvSpPr>
          <p:nvPr>
            <p:ph type="title"/>
          </p:nvPr>
        </p:nvSpPr>
        <p:spPr/>
        <p:txBody>
          <a:bodyPr/>
          <a:lstStyle/>
          <a:p>
            <a:r>
              <a:rPr lang="de-DE"/>
              <a:t>Facebook Eigene Posts - Shares - Export | Treckerfahrer dürfen das</a:t>
            </a:r>
            <a:endParaRPr lang="en-US"/>
          </a:p>
        </p:txBody>
      </p:sp>
      <p:graphicFrame>
        <p:nvGraphicFramePr>
          <p:cNvPr id="5" name="Table Placeholder 4">
            <a:extLst>
              <a:ext uri="{FF2B5EF4-FFF2-40B4-BE49-F238E27FC236}">
                <a16:creationId xmlns:a16="http://schemas.microsoft.com/office/drawing/2014/main" id="{74FD878B-70EF-4CE9-8FBE-CF1F510540B2}"/>
              </a:ext>
            </a:extLst>
          </p:cNvPr>
          <p:cNvGraphicFramePr>
            <a:graphicFrameLocks noGrp="1"/>
          </p:cNvGraphicFramePr>
          <p:nvPr>
            <p:ph type="tbl" sz="quarter" idx="13"/>
            <p:extLst>
              <p:ext uri="{D42A27DB-BD31-4B8C-83A1-F6EECF244321}">
                <p14:modId xmlns:p14="http://schemas.microsoft.com/office/powerpoint/2010/main" val="3073772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37030436"/>
                    </a:ext>
                  </a:extLst>
                </a:gridCol>
                <a:gridCol w="822960">
                  <a:extLst>
                    <a:ext uri="{9D8B030D-6E8A-4147-A177-3AD203B41FA5}">
                      <a16:colId xmlns:a16="http://schemas.microsoft.com/office/drawing/2014/main" val="307316975"/>
                    </a:ext>
                  </a:extLst>
                </a:gridCol>
                <a:gridCol w="822960">
                  <a:extLst>
                    <a:ext uri="{9D8B030D-6E8A-4147-A177-3AD203B41FA5}">
                      <a16:colId xmlns:a16="http://schemas.microsoft.com/office/drawing/2014/main" val="175431469"/>
                    </a:ext>
                  </a:extLst>
                </a:gridCol>
                <a:gridCol w="822960">
                  <a:extLst>
                    <a:ext uri="{9D8B030D-6E8A-4147-A177-3AD203B41FA5}">
                      <a16:colId xmlns:a16="http://schemas.microsoft.com/office/drawing/2014/main" val="1211222145"/>
                    </a:ext>
                  </a:extLst>
                </a:gridCol>
                <a:gridCol w="822960">
                  <a:extLst>
                    <a:ext uri="{9D8B030D-6E8A-4147-A177-3AD203B41FA5}">
                      <a16:colId xmlns:a16="http://schemas.microsoft.com/office/drawing/2014/main" val="3363706410"/>
                    </a:ext>
                  </a:extLst>
                </a:gridCol>
                <a:gridCol w="822960">
                  <a:extLst>
                    <a:ext uri="{9D8B030D-6E8A-4147-A177-3AD203B41FA5}">
                      <a16:colId xmlns:a16="http://schemas.microsoft.com/office/drawing/2014/main" val="1911123896"/>
                    </a:ext>
                  </a:extLst>
                </a:gridCol>
                <a:gridCol w="822960">
                  <a:extLst>
                    <a:ext uri="{9D8B030D-6E8A-4147-A177-3AD203B41FA5}">
                      <a16:colId xmlns:a16="http://schemas.microsoft.com/office/drawing/2014/main" val="1171733154"/>
                    </a:ext>
                  </a:extLst>
                </a:gridCol>
                <a:gridCol w="822960">
                  <a:extLst>
                    <a:ext uri="{9D8B030D-6E8A-4147-A177-3AD203B41FA5}">
                      <a16:colId xmlns:a16="http://schemas.microsoft.com/office/drawing/2014/main" val="3606405382"/>
                    </a:ext>
                  </a:extLst>
                </a:gridCol>
              </a:tblGrid>
              <a:tr h="370840">
                <a:tc>
                  <a:txBody>
                    <a:bodyPr/>
                    <a:lstStyle/>
                    <a:p>
                      <a:r>
                        <a:rPr lang="en-US" sz="1000"/>
                        <a:t>Post</a:t>
                      </a:r>
                    </a:p>
                  </a:txBody>
                  <a:tcPr/>
                </a:tc>
                <a:tc>
                  <a:txBody>
                    <a:bodyPr/>
                    <a:lstStyle/>
                    <a:p>
                      <a:r>
                        <a:rPr lang="en-US" sz="1000"/>
                        <a:t>Shares Eigener Post</a:t>
                      </a:r>
                    </a:p>
                  </a:txBody>
                  <a:tcPr/>
                </a:tc>
                <a:tc>
                  <a:txBody>
                    <a:bodyPr/>
                    <a:lstStyle/>
                    <a:p>
                      <a:r>
                        <a:rPr lang="en-US" sz="1000"/>
                        <a:t>Likes Eigener Post</a:t>
                      </a:r>
                    </a:p>
                  </a:txBody>
                  <a:tcPr/>
                </a:tc>
                <a:tc>
                  <a:txBody>
                    <a:bodyPr/>
                    <a:lstStyle/>
                    <a:p>
                      <a:r>
                        <a:rPr lang="en-US" sz="1000"/>
                        <a:t>Kommentare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874842821"/>
                  </a:ext>
                </a:extLst>
              </a:tr>
              <a:tr h="370840">
                <a:tc>
                  <a:txBody>
                    <a:bodyPr/>
                    <a:lstStyle/>
                    <a:p>
                      <a:r>
                        <a:rPr lang="de-DE" sz="1000" b="1"/>
                        <a:t> Treckerfahrer dürfen das - 2018-01-06 15:00:00 </a:t>
                      </a:r>
                      <a:r>
                        <a:rPr lang="de-DE" sz="1000"/>
                        <a:t> 
 Fußball- und Treckerfreunde, passt das zusammen? - Die Antwort am 10.1.18 um 21:00 Uhr im NDR Fernsehen!</a:t>
                      </a:r>
                      <a:endParaRPr lang="en-US" sz="1000"/>
                    </a:p>
                  </a:txBody>
                  <a:tcPr/>
                </a:tc>
                <a:tc>
                  <a:txBody>
                    <a:bodyPr/>
                    <a:lstStyle/>
                    <a:p>
                      <a:r>
                        <a:rPr lang="en-US" sz="1000"/>
                        <a:t>1380</a:t>
                      </a:r>
                    </a:p>
                  </a:txBody>
                  <a:tcPr/>
                </a:tc>
                <a:tc>
                  <a:txBody>
                    <a:bodyPr/>
                    <a:lstStyle/>
                    <a:p>
                      <a:r>
                        <a:rPr lang="en-US" sz="1000"/>
                        <a:t>782</a:t>
                      </a:r>
                    </a:p>
                  </a:txBody>
                  <a:tcPr/>
                </a:tc>
                <a:tc>
                  <a:txBody>
                    <a:bodyPr/>
                    <a:lstStyle/>
                    <a:p>
                      <a:r>
                        <a:rPr lang="en-US" sz="1000"/>
                        <a:t>1114</a:t>
                      </a:r>
                    </a:p>
                  </a:txBody>
                  <a:tcPr/>
                </a:tc>
                <a:tc>
                  <a:txBody>
                    <a:bodyPr/>
                    <a:lstStyle/>
                    <a:p>
                      <a:r>
                        <a:rPr lang="en-US" sz="1000"/>
                        <a:t>3276</a:t>
                      </a:r>
                    </a:p>
                  </a:txBody>
                  <a:tcPr/>
                </a:tc>
                <a:tc>
                  <a:txBody>
                    <a:bodyPr/>
                    <a:lstStyle/>
                    <a:p>
                      <a:r>
                        <a:rPr lang="en-US" sz="1000"/>
                        <a:t>Video</a:t>
                      </a:r>
                    </a:p>
                  </a:txBody>
                  <a:tcPr/>
                </a:tc>
                <a:tc>
                  <a:txBody>
                    <a:bodyPr/>
                    <a:lstStyle/>
                    <a:p>
                      <a:r>
                        <a:rPr lang="en-US" sz="1000"/>
                        <a:t>Yes</a:t>
                      </a:r>
                    </a:p>
                  </a:txBody>
                  <a:tcPr/>
                </a:tc>
                <a:tc>
                  <a:txBody>
                    <a:bodyPr/>
                    <a:lstStyle/>
                    <a:p>
                      <a:r>
                        <a:rPr lang="en-US" sz="1000"/>
                        <a:t>10.01.2018 23:00:00</a:t>
                      </a:r>
                    </a:p>
                  </a:txBody>
                  <a:tcPr/>
                </a:tc>
                <a:extLst>
                  <a:ext uri="{0D108BD9-81ED-4DB2-BD59-A6C34878D82A}">
                    <a16:rowId xmlns:a16="http://schemas.microsoft.com/office/drawing/2014/main" val="673230866"/>
                  </a:ext>
                </a:extLst>
              </a:tr>
              <a:tr h="370840">
                <a:tc>
                  <a:txBody>
                    <a:bodyPr/>
                    <a:lstStyle/>
                    <a:p>
                      <a:r>
                        <a:rPr lang="de-DE" sz="1000" b="1"/>
                        <a:t> Treckerfahrer dürfen das - 2018-05-06 13:00:00 </a:t>
                      </a:r>
                      <a:r>
                        <a:rPr lang="de-DE" sz="1000"/>
                        <a:t> 
 Das kann doch nicht so schwer sein... Oder doch? Unser Satire-Magazin Extra 3 war vergangenen Mittwoch zu Gast in Negenborn und fand heraus, dass Unmut und Posse ganz eng miteinander verzahnt sind!</a:t>
                      </a:r>
                      <a:endParaRPr lang="en-US" sz="1000"/>
                    </a:p>
                  </a:txBody>
                  <a:tcPr/>
                </a:tc>
                <a:tc>
                  <a:txBody>
                    <a:bodyPr/>
                    <a:lstStyle/>
                    <a:p>
                      <a:r>
                        <a:rPr lang="en-US" sz="1000"/>
                        <a:t>1195</a:t>
                      </a:r>
                    </a:p>
                  </a:txBody>
                  <a:tcPr/>
                </a:tc>
                <a:tc>
                  <a:txBody>
                    <a:bodyPr/>
                    <a:lstStyle/>
                    <a:p>
                      <a:r>
                        <a:rPr lang="en-US" sz="1000"/>
                        <a:t>1205</a:t>
                      </a:r>
                    </a:p>
                  </a:txBody>
                  <a:tcPr/>
                </a:tc>
                <a:tc>
                  <a:txBody>
                    <a:bodyPr/>
                    <a:lstStyle/>
                    <a:p>
                      <a:r>
                        <a:rPr lang="en-US" sz="1000"/>
                        <a:t>779</a:t>
                      </a:r>
                    </a:p>
                  </a:txBody>
                  <a:tcPr/>
                </a:tc>
                <a:tc>
                  <a:txBody>
                    <a:bodyPr/>
                    <a:lstStyle/>
                    <a:p>
                      <a:r>
                        <a:rPr lang="en-US" sz="1000"/>
                        <a:t>3179</a:t>
                      </a:r>
                    </a:p>
                  </a:txBody>
                  <a:tcPr/>
                </a:tc>
                <a:tc>
                  <a:txBody>
                    <a:bodyPr/>
                    <a:lstStyle/>
                    <a:p>
                      <a:r>
                        <a:rPr lang="en-US" sz="1000"/>
                        <a:t>Video</a:t>
                      </a:r>
                    </a:p>
                  </a:txBody>
                  <a:tcPr/>
                </a:tc>
                <a:tc>
                  <a:txBody>
                    <a:bodyPr/>
                    <a:lstStyle/>
                    <a:p>
                      <a:r>
                        <a:rPr lang="en-US" sz="1000"/>
                        <a:t>Yes</a:t>
                      </a:r>
                    </a:p>
                  </a:txBody>
                  <a:tcPr/>
                </a:tc>
                <a:tc>
                  <a:txBody>
                    <a:bodyPr/>
                    <a:lstStyle/>
                    <a:p>
                      <a:r>
                        <a:rPr lang="en-US" sz="1000"/>
                        <a:t>21.09.2018 23:20:00</a:t>
                      </a:r>
                    </a:p>
                  </a:txBody>
                  <a:tcPr/>
                </a:tc>
                <a:extLst>
                  <a:ext uri="{0D108BD9-81ED-4DB2-BD59-A6C34878D82A}">
                    <a16:rowId xmlns:a16="http://schemas.microsoft.com/office/drawing/2014/main" val="1545742418"/>
                  </a:ext>
                </a:extLst>
              </a:tr>
              <a:tr h="370840">
                <a:tc>
                  <a:txBody>
                    <a:bodyPr/>
                    <a:lstStyle/>
                    <a:p>
                      <a:r>
                        <a:rPr lang="de-DE" sz="1000" b="1"/>
                        <a:t> Treckerfahrer dürfen das - 2018-03-30 15:00:00 </a:t>
                      </a:r>
                      <a:r>
                        <a:rPr lang="de-DE" sz="1000"/>
                        <a:t> 
 Wenn's nass und kalt ist, man aber nicht auf seine Lieblinge verzichten kann, dann wäre das eine Idee für's Wochende!</a:t>
                      </a:r>
                      <a:endParaRPr lang="en-US" sz="1000"/>
                    </a:p>
                  </a:txBody>
                  <a:tcPr/>
                </a:tc>
                <a:tc>
                  <a:txBody>
                    <a:bodyPr/>
                    <a:lstStyle/>
                    <a:p>
                      <a:r>
                        <a:rPr lang="en-US" sz="1000"/>
                        <a:t>735</a:t>
                      </a:r>
                    </a:p>
                  </a:txBody>
                  <a:tcPr/>
                </a:tc>
                <a:tc>
                  <a:txBody>
                    <a:bodyPr/>
                    <a:lstStyle/>
                    <a:p>
                      <a:r>
                        <a:rPr lang="en-US" sz="1000"/>
                        <a:t>729</a:t>
                      </a:r>
                    </a:p>
                  </a:txBody>
                  <a:tcPr/>
                </a:tc>
                <a:tc>
                  <a:txBody>
                    <a:bodyPr/>
                    <a:lstStyle/>
                    <a:p>
                      <a:r>
                        <a:rPr lang="en-US" sz="1000"/>
                        <a:t>400</a:t>
                      </a:r>
                    </a:p>
                  </a:txBody>
                  <a:tcPr/>
                </a:tc>
                <a:tc>
                  <a:txBody>
                    <a:bodyPr/>
                    <a:lstStyle/>
                    <a:p>
                      <a:r>
                        <a:rPr lang="en-US" sz="1000"/>
                        <a:t>1864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747382776"/>
                  </a:ext>
                </a:extLst>
              </a:tr>
              <a:tr h="370840">
                <a:tc>
                  <a:txBody>
                    <a:bodyPr/>
                    <a:lstStyle/>
                    <a:p>
                      <a:r>
                        <a:rPr lang="de-DE" sz="1000" b="1"/>
                        <a:t> Treckerfahrer dürfen das - 2018-01-20 15:00:00 </a:t>
                      </a:r>
                      <a:r>
                        <a:rPr lang="de-DE" sz="1000"/>
                        <a:t> 
 100 Jahre und Dr. Trecker  gibt alles!!!!!!!!!!!!!!!!!!!!!</a:t>
                      </a:r>
                      <a:endParaRPr lang="en-US" sz="1000"/>
                    </a:p>
                  </a:txBody>
                  <a:tcPr/>
                </a:tc>
                <a:tc>
                  <a:txBody>
                    <a:bodyPr/>
                    <a:lstStyle/>
                    <a:p>
                      <a:r>
                        <a:rPr lang="en-US" sz="1000"/>
                        <a:t>705</a:t>
                      </a:r>
                    </a:p>
                  </a:txBody>
                  <a:tcPr/>
                </a:tc>
                <a:tc>
                  <a:txBody>
                    <a:bodyPr/>
                    <a:lstStyle/>
                    <a:p>
                      <a:r>
                        <a:rPr lang="en-US" sz="1000"/>
                        <a:t>2340</a:t>
                      </a:r>
                    </a:p>
                  </a:txBody>
                  <a:tcPr/>
                </a:tc>
                <a:tc>
                  <a:txBody>
                    <a:bodyPr/>
                    <a:lstStyle/>
                    <a:p>
                      <a:r>
                        <a:rPr lang="en-US" sz="1000"/>
                        <a:t>731</a:t>
                      </a:r>
                    </a:p>
                  </a:txBody>
                  <a:tcPr/>
                </a:tc>
                <a:tc>
                  <a:txBody>
                    <a:bodyPr/>
                    <a:lstStyle/>
                    <a:p>
                      <a:r>
                        <a:rPr lang="en-US" sz="1000"/>
                        <a:t>3776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83134299"/>
                  </a:ext>
                </a:extLst>
              </a:tr>
              <a:tr h="370840">
                <a:tc>
                  <a:txBody>
                    <a:bodyPr/>
                    <a:lstStyle/>
                    <a:p>
                      <a:r>
                        <a:rPr lang="de-DE" sz="1000" b="1"/>
                        <a:t> Treckerfahrer dürfen das - 2018-01-11 08:00:00 </a:t>
                      </a:r>
                      <a:r>
                        <a:rPr lang="de-DE" sz="1000"/>
                        <a:t> 
 Andere Länder andere Sitten, oder... Ohne Worte!</a:t>
                      </a:r>
                      <a:endParaRPr lang="en-US" sz="1000"/>
                    </a:p>
                  </a:txBody>
                  <a:tcPr/>
                </a:tc>
                <a:tc>
                  <a:txBody>
                    <a:bodyPr/>
                    <a:lstStyle/>
                    <a:p>
                      <a:r>
                        <a:rPr lang="en-US" sz="1000"/>
                        <a:t>283</a:t>
                      </a:r>
                    </a:p>
                  </a:txBody>
                  <a:tcPr/>
                </a:tc>
                <a:tc>
                  <a:txBody>
                    <a:bodyPr/>
                    <a:lstStyle/>
                    <a:p>
                      <a:r>
                        <a:rPr lang="en-US" sz="1000"/>
                        <a:t>389</a:t>
                      </a:r>
                    </a:p>
                  </a:txBody>
                  <a:tcPr/>
                </a:tc>
                <a:tc>
                  <a:txBody>
                    <a:bodyPr/>
                    <a:lstStyle/>
                    <a:p>
                      <a:r>
                        <a:rPr lang="en-US" sz="1000"/>
                        <a:t>177</a:t>
                      </a:r>
                    </a:p>
                  </a:txBody>
                  <a:tcPr/>
                </a:tc>
                <a:tc>
                  <a:txBody>
                    <a:bodyPr/>
                    <a:lstStyle/>
                    <a:p>
                      <a:r>
                        <a:rPr lang="en-US" sz="1000"/>
                        <a:t>849</a:t>
                      </a:r>
                    </a:p>
                  </a:txBody>
                  <a:tcPr/>
                </a:tc>
                <a:tc>
                  <a:txBody>
                    <a:bodyPr/>
                    <a:lstStyle/>
                    <a:p>
                      <a:r>
                        <a:rPr lang="en-US" sz="1000"/>
                        <a:t>Video</a:t>
                      </a:r>
                    </a:p>
                  </a:txBody>
                  <a:tcPr/>
                </a:tc>
                <a:tc>
                  <a:txBody>
                    <a:bodyPr/>
                    <a:lstStyle/>
                    <a:p>
                      <a:r>
                        <a:rPr lang="en-US" sz="1000"/>
                        <a:t>Yes</a:t>
                      </a:r>
                    </a:p>
                  </a:txBody>
                  <a:tcPr/>
                </a:tc>
                <a:tc>
                  <a:txBody>
                    <a:bodyPr/>
                    <a:lstStyle/>
                    <a:p>
                      <a:r>
                        <a:rPr lang="en-US" sz="1000"/>
                        <a:t>31.03.2018 08:00:00</a:t>
                      </a:r>
                    </a:p>
                  </a:txBody>
                  <a:tcPr/>
                </a:tc>
                <a:extLst>
                  <a:ext uri="{0D108BD9-81ED-4DB2-BD59-A6C34878D82A}">
                    <a16:rowId xmlns:a16="http://schemas.microsoft.com/office/drawing/2014/main" val="3845294350"/>
                  </a:ext>
                </a:extLst>
              </a:tr>
            </a:tbl>
          </a:graphicData>
        </a:graphic>
      </p:graphicFrame>
      <p:sp>
        <p:nvSpPr>
          <p:cNvPr id="4" name="Text Placeholder 3">
            <a:extLst>
              <a:ext uri="{FF2B5EF4-FFF2-40B4-BE49-F238E27FC236}">
                <a16:creationId xmlns:a16="http://schemas.microsoft.com/office/drawing/2014/main" id="{FEE1A1B3-0050-4BA1-959B-4D5F24C669FB}"/>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2755093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4A458-F102-4944-82B5-0D237DAB9A63}"/>
              </a:ext>
            </a:extLst>
          </p:cNvPr>
          <p:cNvSpPr>
            <a:spLocks noGrp="1"/>
          </p:cNvSpPr>
          <p:nvPr>
            <p:ph type="title"/>
          </p:nvPr>
        </p:nvSpPr>
        <p:spPr/>
        <p:txBody>
          <a:bodyPr/>
          <a:lstStyle/>
          <a:p>
            <a:r>
              <a:rPr lang="de-DE"/>
              <a:t>Facebook Eigene Posts - Kommentare - Export | Treckerfahrer dürfen das - 1 of 2</a:t>
            </a:r>
            <a:endParaRPr lang="en-US"/>
          </a:p>
        </p:txBody>
      </p:sp>
      <p:graphicFrame>
        <p:nvGraphicFramePr>
          <p:cNvPr id="5" name="Table Placeholder 4">
            <a:extLst>
              <a:ext uri="{FF2B5EF4-FFF2-40B4-BE49-F238E27FC236}">
                <a16:creationId xmlns:a16="http://schemas.microsoft.com/office/drawing/2014/main" id="{E98B2CE6-4A76-4D7D-B9AD-9265EFEACD2A}"/>
              </a:ext>
            </a:extLst>
          </p:cNvPr>
          <p:cNvGraphicFramePr>
            <a:graphicFrameLocks noGrp="1"/>
          </p:cNvGraphicFramePr>
          <p:nvPr>
            <p:ph type="tbl" sz="quarter" idx="13"/>
            <p:extLst>
              <p:ext uri="{D42A27DB-BD31-4B8C-83A1-F6EECF244321}">
                <p14:modId xmlns:p14="http://schemas.microsoft.com/office/powerpoint/2010/main" val="427196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67852093"/>
                    </a:ext>
                  </a:extLst>
                </a:gridCol>
                <a:gridCol w="822960">
                  <a:extLst>
                    <a:ext uri="{9D8B030D-6E8A-4147-A177-3AD203B41FA5}">
                      <a16:colId xmlns:a16="http://schemas.microsoft.com/office/drawing/2014/main" val="248698256"/>
                    </a:ext>
                  </a:extLst>
                </a:gridCol>
                <a:gridCol w="822960">
                  <a:extLst>
                    <a:ext uri="{9D8B030D-6E8A-4147-A177-3AD203B41FA5}">
                      <a16:colId xmlns:a16="http://schemas.microsoft.com/office/drawing/2014/main" val="3619899148"/>
                    </a:ext>
                  </a:extLst>
                </a:gridCol>
                <a:gridCol w="822960">
                  <a:extLst>
                    <a:ext uri="{9D8B030D-6E8A-4147-A177-3AD203B41FA5}">
                      <a16:colId xmlns:a16="http://schemas.microsoft.com/office/drawing/2014/main" val="808156539"/>
                    </a:ext>
                  </a:extLst>
                </a:gridCol>
                <a:gridCol w="822960">
                  <a:extLst>
                    <a:ext uri="{9D8B030D-6E8A-4147-A177-3AD203B41FA5}">
                      <a16:colId xmlns:a16="http://schemas.microsoft.com/office/drawing/2014/main" val="2217610103"/>
                    </a:ext>
                  </a:extLst>
                </a:gridCol>
                <a:gridCol w="822960">
                  <a:extLst>
                    <a:ext uri="{9D8B030D-6E8A-4147-A177-3AD203B41FA5}">
                      <a16:colId xmlns:a16="http://schemas.microsoft.com/office/drawing/2014/main" val="2495141963"/>
                    </a:ext>
                  </a:extLst>
                </a:gridCol>
                <a:gridCol w="822960">
                  <a:extLst>
                    <a:ext uri="{9D8B030D-6E8A-4147-A177-3AD203B41FA5}">
                      <a16:colId xmlns:a16="http://schemas.microsoft.com/office/drawing/2014/main" val="466815342"/>
                    </a:ext>
                  </a:extLst>
                </a:gridCol>
                <a:gridCol w="822960">
                  <a:extLst>
                    <a:ext uri="{9D8B030D-6E8A-4147-A177-3AD203B41FA5}">
                      <a16:colId xmlns:a16="http://schemas.microsoft.com/office/drawing/2014/main" val="21283722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84296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- 2018-05-20 09:30:00 </a:t>
                      </a:r>
                      <a:r>
                        <a:rPr kumimoji="0" lang="de-DE" sz="1000" b="0" i="0" u="none" strike="noStrike" kern="1200" cap="none" spc="0" normalizeH="0" baseline="0" noProof="0">
                          <a:ln>
                            <a:noFill/>
                          </a:ln>
                          <a:solidFill>
                            <a:prstClr val="black"/>
                          </a:solidFill>
                          <a:effectLst/>
                          <a:uLnTx/>
                          <a:uFillTx/>
                          <a:latin typeface="+mn-lt"/>
                          <a:ea typeface="+mn-ea"/>
                          <a:cs typeface="+mn-cs"/>
                        </a:rPr>
                        <a:t> 
 Wie abgefahren ist das denn? Auf ungewöhnliche Art und Weise half ein Landwirt seinerzeit den Flutopfern im Osten - Ackerpflege auf ganz natürliche Art... Danke an Extra 3 🚜 Bitte Ton an!!!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46518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- 2018-01-06 15:00:00 </a:t>
                      </a:r>
                      <a:r>
                        <a:rPr kumimoji="0" lang="de-DE" sz="1000" b="0" i="0" u="none" strike="noStrike" kern="1200" cap="none" spc="0" normalizeH="0" baseline="0" noProof="0">
                          <a:ln>
                            <a:noFill/>
                          </a:ln>
                          <a:solidFill>
                            <a:prstClr val="black"/>
                          </a:solidFill>
                          <a:effectLst/>
                          <a:uLnTx/>
                          <a:uFillTx/>
                          <a:latin typeface="+mn-lt"/>
                          <a:ea typeface="+mn-ea"/>
                          <a:cs typeface="+mn-cs"/>
                        </a:rPr>
                        <a:t> 
 Fußball- und Treckerfreunde, passt das zusammen? - Die Antwort am 10.1.18 um 21:00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10.01.2018 23:00:00</a:t>
                      </a:r>
                    </a:p>
                  </a:txBody>
                  <a:tcPr/>
                </a:tc>
                <a:extLst>
                  <a:ext uri="{0D108BD9-81ED-4DB2-BD59-A6C34878D82A}">
                    <a16:rowId xmlns:a16="http://schemas.microsoft.com/office/drawing/2014/main" val="1686251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- 2018-05-06 13:00:00 </a:t>
                      </a:r>
                      <a:r>
                        <a:rPr kumimoji="0" lang="de-DE" sz="1000" b="0" i="0" u="none" strike="noStrike" kern="1200" cap="none" spc="0" normalizeH="0" baseline="0" noProof="0">
                          <a:ln>
                            <a:noFill/>
                          </a:ln>
                          <a:solidFill>
                            <a:prstClr val="black"/>
                          </a:solidFill>
                          <a:effectLst/>
                          <a:uLnTx/>
                          <a:uFillTx/>
                          <a:latin typeface="+mn-lt"/>
                          <a:ea typeface="+mn-ea"/>
                          <a:cs typeface="+mn-cs"/>
                        </a:rPr>
                        <a:t> 
 Das kann doch nicht so schwer sein... Oder doch? Unser Satire-Magazin Extra 3 war vergangenen Mittwoch zu Gast in Negenborn und fand heraus, dass Unmut und Posse ganz eng miteinander verzahnt sind!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21.09.2018 23:20:00</a:t>
                      </a:r>
                    </a:p>
                  </a:txBody>
                  <a:tcPr/>
                </a:tc>
                <a:extLst>
                  <a:ext uri="{0D108BD9-81ED-4DB2-BD59-A6C34878D82A}">
                    <a16:rowId xmlns:a16="http://schemas.microsoft.com/office/drawing/2014/main" val="712461079"/>
                  </a:ext>
                </a:extLst>
              </a:tr>
            </a:tbl>
          </a:graphicData>
        </a:graphic>
      </p:graphicFrame>
      <p:sp>
        <p:nvSpPr>
          <p:cNvPr id="4" name="Text Placeholder 3">
            <a:extLst>
              <a:ext uri="{FF2B5EF4-FFF2-40B4-BE49-F238E27FC236}">
                <a16:creationId xmlns:a16="http://schemas.microsoft.com/office/drawing/2014/main" id="{E0F08090-EB8D-4746-8339-DAB4DB230250}"/>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2945978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BEBB1-5838-4EE1-8EBA-C61A91748E8A}"/>
              </a:ext>
            </a:extLst>
          </p:cNvPr>
          <p:cNvSpPr>
            <a:spLocks noGrp="1"/>
          </p:cNvSpPr>
          <p:nvPr>
            <p:ph type="title"/>
          </p:nvPr>
        </p:nvSpPr>
        <p:spPr/>
        <p:txBody>
          <a:bodyPr/>
          <a:lstStyle/>
          <a:p>
            <a:r>
              <a:rPr lang="de-DE"/>
              <a:t>Facebook Eigene Posts - Kommentare - Export | Treckerfahrer dürfen das - 2 of 2</a:t>
            </a:r>
            <a:endParaRPr lang="en-US"/>
          </a:p>
        </p:txBody>
      </p:sp>
      <p:graphicFrame>
        <p:nvGraphicFramePr>
          <p:cNvPr id="5" name="Table Placeholder 4">
            <a:extLst>
              <a:ext uri="{FF2B5EF4-FFF2-40B4-BE49-F238E27FC236}">
                <a16:creationId xmlns:a16="http://schemas.microsoft.com/office/drawing/2014/main" id="{4C4BDD2A-48DC-4DD9-B326-58838728562E}"/>
              </a:ext>
            </a:extLst>
          </p:cNvPr>
          <p:cNvGraphicFramePr>
            <a:graphicFrameLocks noGrp="1"/>
          </p:cNvGraphicFramePr>
          <p:nvPr>
            <p:ph type="tbl" sz="quarter" idx="13"/>
            <p:extLst>
              <p:ext uri="{D42A27DB-BD31-4B8C-83A1-F6EECF244321}">
                <p14:modId xmlns:p14="http://schemas.microsoft.com/office/powerpoint/2010/main" val="36619425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8635140"/>
                    </a:ext>
                  </a:extLst>
                </a:gridCol>
                <a:gridCol w="822960">
                  <a:extLst>
                    <a:ext uri="{9D8B030D-6E8A-4147-A177-3AD203B41FA5}">
                      <a16:colId xmlns:a16="http://schemas.microsoft.com/office/drawing/2014/main" val="4259664474"/>
                    </a:ext>
                  </a:extLst>
                </a:gridCol>
                <a:gridCol w="822960">
                  <a:extLst>
                    <a:ext uri="{9D8B030D-6E8A-4147-A177-3AD203B41FA5}">
                      <a16:colId xmlns:a16="http://schemas.microsoft.com/office/drawing/2014/main" val="3250505626"/>
                    </a:ext>
                  </a:extLst>
                </a:gridCol>
                <a:gridCol w="822960">
                  <a:extLst>
                    <a:ext uri="{9D8B030D-6E8A-4147-A177-3AD203B41FA5}">
                      <a16:colId xmlns:a16="http://schemas.microsoft.com/office/drawing/2014/main" val="1336520045"/>
                    </a:ext>
                  </a:extLst>
                </a:gridCol>
                <a:gridCol w="822960">
                  <a:extLst>
                    <a:ext uri="{9D8B030D-6E8A-4147-A177-3AD203B41FA5}">
                      <a16:colId xmlns:a16="http://schemas.microsoft.com/office/drawing/2014/main" val="548843132"/>
                    </a:ext>
                  </a:extLst>
                </a:gridCol>
                <a:gridCol w="822960">
                  <a:extLst>
                    <a:ext uri="{9D8B030D-6E8A-4147-A177-3AD203B41FA5}">
                      <a16:colId xmlns:a16="http://schemas.microsoft.com/office/drawing/2014/main" val="2127544564"/>
                    </a:ext>
                  </a:extLst>
                </a:gridCol>
                <a:gridCol w="822960">
                  <a:extLst>
                    <a:ext uri="{9D8B030D-6E8A-4147-A177-3AD203B41FA5}">
                      <a16:colId xmlns:a16="http://schemas.microsoft.com/office/drawing/2014/main" val="3020522946"/>
                    </a:ext>
                  </a:extLst>
                </a:gridCol>
                <a:gridCol w="822960">
                  <a:extLst>
                    <a:ext uri="{9D8B030D-6E8A-4147-A177-3AD203B41FA5}">
                      <a16:colId xmlns:a16="http://schemas.microsoft.com/office/drawing/2014/main" val="2166089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60643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- 2018-01-20 15:00:00 </a:t>
                      </a:r>
                      <a:r>
                        <a:rPr kumimoji="0" lang="de-DE" sz="1000" b="0" i="0" u="none" strike="noStrike" kern="1200" cap="none" spc="0" normalizeH="0" baseline="0" noProof="0">
                          <a:ln>
                            <a:noFill/>
                          </a:ln>
                          <a:solidFill>
                            <a:prstClr val="black"/>
                          </a:solidFill>
                          <a:effectLst/>
                          <a:uLnTx/>
                          <a:uFillTx/>
                          <a:latin typeface="+mn-lt"/>
                          <a:ea typeface="+mn-ea"/>
                          <a:cs typeface="+mn-cs"/>
                        </a:rPr>
                        <a:t> 
 100 Jahre und Dr. Trecker  gibt alles!!!!!!!!!!!!!!!!!!!!!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04203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- 2018-07-04 16:41:17 </a:t>
                      </a:r>
                      <a:r>
                        <a:rPr kumimoji="0" lang="de-DE" sz="1000" b="0" i="0" u="none" strike="noStrike" kern="1200" cap="none" spc="0" normalizeH="0" baseline="0" noProof="0">
                          <a:ln>
                            <a:noFill/>
                          </a:ln>
                          <a:solidFill>
                            <a:prstClr val="black"/>
                          </a:solidFill>
                          <a:effectLst/>
                          <a:uLnTx/>
                          <a:uFillTx/>
                          <a:latin typeface="+mn-lt"/>
                          <a:ea typeface="+mn-ea"/>
                          <a:cs typeface="+mn-cs"/>
                        </a:rPr>
                        <a:t> 
 Auch ne Möglichkeit, sich abzukühlen!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3953728"/>
                  </a:ext>
                </a:extLst>
              </a:tr>
            </a:tbl>
          </a:graphicData>
        </a:graphic>
      </p:graphicFrame>
      <p:sp>
        <p:nvSpPr>
          <p:cNvPr id="4" name="Text Placeholder 3">
            <a:extLst>
              <a:ext uri="{FF2B5EF4-FFF2-40B4-BE49-F238E27FC236}">
                <a16:creationId xmlns:a16="http://schemas.microsoft.com/office/drawing/2014/main" id="{E5956E7C-FBAE-42CC-88FA-45DB6D0D02A1}"/>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6204512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9DC19-AE47-4A9E-A1F2-FE64FBA66CC2}"/>
              </a:ext>
            </a:extLst>
          </p:cNvPr>
          <p:cNvSpPr>
            <a:spLocks noGrp="1"/>
          </p:cNvSpPr>
          <p:nvPr>
            <p:ph type="title"/>
          </p:nvPr>
        </p:nvSpPr>
        <p:spPr/>
        <p:txBody>
          <a:bodyPr/>
          <a:lstStyle/>
          <a:p>
            <a:r>
              <a:rPr lang="de-DE"/>
              <a:t>Facebook Eigene Posts - Links - Export | Treckerfahrer dürfen das - 1 of 2</a:t>
            </a:r>
            <a:endParaRPr lang="en-US"/>
          </a:p>
        </p:txBody>
      </p:sp>
      <p:graphicFrame>
        <p:nvGraphicFramePr>
          <p:cNvPr id="5" name="Table Placeholder 4">
            <a:extLst>
              <a:ext uri="{FF2B5EF4-FFF2-40B4-BE49-F238E27FC236}">
                <a16:creationId xmlns:a16="http://schemas.microsoft.com/office/drawing/2014/main" id="{F18C392D-AF34-48D9-A92A-BC7DB8F79D43}"/>
              </a:ext>
            </a:extLst>
          </p:cNvPr>
          <p:cNvGraphicFramePr>
            <a:graphicFrameLocks noGrp="1"/>
          </p:cNvGraphicFramePr>
          <p:nvPr>
            <p:ph type="tbl" sz="quarter" idx="13"/>
            <p:extLst>
              <p:ext uri="{D42A27DB-BD31-4B8C-83A1-F6EECF244321}">
                <p14:modId xmlns:p14="http://schemas.microsoft.com/office/powerpoint/2010/main" val="3111065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01236868"/>
                    </a:ext>
                  </a:extLst>
                </a:gridCol>
                <a:gridCol w="822960">
                  <a:extLst>
                    <a:ext uri="{9D8B030D-6E8A-4147-A177-3AD203B41FA5}">
                      <a16:colId xmlns:a16="http://schemas.microsoft.com/office/drawing/2014/main" val="3906577708"/>
                    </a:ext>
                  </a:extLst>
                </a:gridCol>
                <a:gridCol w="822960">
                  <a:extLst>
                    <a:ext uri="{9D8B030D-6E8A-4147-A177-3AD203B41FA5}">
                      <a16:colId xmlns:a16="http://schemas.microsoft.com/office/drawing/2014/main" val="1871079694"/>
                    </a:ext>
                  </a:extLst>
                </a:gridCol>
                <a:gridCol w="822960">
                  <a:extLst>
                    <a:ext uri="{9D8B030D-6E8A-4147-A177-3AD203B41FA5}">
                      <a16:colId xmlns:a16="http://schemas.microsoft.com/office/drawing/2014/main" val="584555918"/>
                    </a:ext>
                  </a:extLst>
                </a:gridCol>
                <a:gridCol w="822960">
                  <a:extLst>
                    <a:ext uri="{9D8B030D-6E8A-4147-A177-3AD203B41FA5}">
                      <a16:colId xmlns:a16="http://schemas.microsoft.com/office/drawing/2014/main" val="2950003489"/>
                    </a:ext>
                  </a:extLst>
                </a:gridCol>
                <a:gridCol w="822960">
                  <a:extLst>
                    <a:ext uri="{9D8B030D-6E8A-4147-A177-3AD203B41FA5}">
                      <a16:colId xmlns:a16="http://schemas.microsoft.com/office/drawing/2014/main" val="2012016581"/>
                    </a:ext>
                  </a:extLst>
                </a:gridCol>
                <a:gridCol w="822960">
                  <a:extLst>
                    <a:ext uri="{9D8B030D-6E8A-4147-A177-3AD203B41FA5}">
                      <a16:colId xmlns:a16="http://schemas.microsoft.com/office/drawing/2014/main" val="641296302"/>
                    </a:ext>
                  </a:extLst>
                </a:gridCol>
                <a:gridCol w="822960">
                  <a:extLst>
                    <a:ext uri="{9D8B030D-6E8A-4147-A177-3AD203B41FA5}">
                      <a16:colId xmlns:a16="http://schemas.microsoft.com/office/drawing/2014/main" val="1954971610"/>
                    </a:ext>
                  </a:extLst>
                </a:gridCol>
                <a:gridCol w="822960">
                  <a:extLst>
                    <a:ext uri="{9D8B030D-6E8A-4147-A177-3AD203B41FA5}">
                      <a16:colId xmlns:a16="http://schemas.microsoft.com/office/drawing/2014/main" val="17718339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42990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- 2018-02-01 13:36:53 </a:t>
                      </a:r>
                      <a:r>
                        <a:rPr kumimoji="0" lang="de-DE" sz="1000" b="0" i="0" u="none" strike="noStrike" kern="1200" cap="none" spc="0" normalizeH="0" baseline="0" noProof="0">
                          <a:ln>
                            <a:noFill/>
                          </a:ln>
                          <a:solidFill>
                            <a:prstClr val="black"/>
                          </a:solidFill>
                          <a:effectLst/>
                          <a:uLnTx/>
                          <a:uFillTx/>
                          <a:latin typeface="+mn-lt"/>
                          <a:ea typeface="+mn-ea"/>
                          <a:cs typeface="+mn-cs"/>
                        </a:rPr>
                        <a:t> 
 Moin, Treckerfahrer! Wir suchen Infos zu diesem wilden Gefährt. Weiß einer von Euch mehr darüber?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28964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- 2018-10-27 08:44:33 </a:t>
                      </a:r>
                      <a:r>
                        <a:rPr kumimoji="0" lang="de-DE" sz="1000" b="0" i="0" u="none" strike="noStrike" kern="1200" cap="none" spc="0" normalizeH="0" baseline="0" noProof="0">
                          <a:ln>
                            <a:noFill/>
                          </a:ln>
                          <a:solidFill>
                            <a:prstClr val="black"/>
                          </a:solidFill>
                          <a:effectLst/>
                          <a:uLnTx/>
                          <a:uFillTx/>
                          <a:latin typeface="+mn-lt"/>
                          <a:ea typeface="+mn-ea"/>
                          <a:cs typeface="+mn-cs"/>
                        </a:rPr>
                        <a:t> 
 Immer diese neuen EU-Verordnungen...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23721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- 2018-09-26 22:14:33 </a:t>
                      </a:r>
                      <a:r>
                        <a:rPr kumimoji="0" lang="de-DE" sz="1000" b="0" i="0" u="none" strike="noStrike" kern="1200" cap="none" spc="0" normalizeH="0" baseline="0" noProof="0">
                          <a:ln>
                            <a:noFill/>
                          </a:ln>
                          <a:solidFill>
                            <a:prstClr val="black"/>
                          </a:solidFill>
                          <a:effectLst/>
                          <a:uLnTx/>
                          <a:uFillTx/>
                          <a:latin typeface="+mn-lt"/>
                          <a:ea typeface="+mn-ea"/>
                          <a:cs typeface="+mn-cs"/>
                        </a:rPr>
                        <a:t> 
 Sendung verpasst? Macht nix: wir haben da mal was vorbereitet!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46726239"/>
                  </a:ext>
                </a:extLst>
              </a:tr>
            </a:tbl>
          </a:graphicData>
        </a:graphic>
      </p:graphicFrame>
      <p:sp>
        <p:nvSpPr>
          <p:cNvPr id="4" name="Text Placeholder 3">
            <a:extLst>
              <a:ext uri="{FF2B5EF4-FFF2-40B4-BE49-F238E27FC236}">
                <a16:creationId xmlns:a16="http://schemas.microsoft.com/office/drawing/2014/main" id="{457B01AB-7AB5-43CB-85F7-7CF9A2C6952D}"/>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09669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C7F4E-6519-4FAC-8457-122DEB89D1BC}"/>
              </a:ext>
            </a:extLst>
          </p:cNvPr>
          <p:cNvSpPr>
            <a:spLocks noGrp="1"/>
          </p:cNvSpPr>
          <p:nvPr>
            <p:ph type="title"/>
          </p:nvPr>
        </p:nvSpPr>
        <p:spPr/>
        <p:txBody>
          <a:bodyPr/>
          <a:lstStyle/>
          <a:p>
            <a:r>
              <a:rPr lang="de-DE"/>
              <a:t>Facebook Eigene Posts - Links - Export | Treckerfahrer dürfen das - 2 of 2</a:t>
            </a:r>
            <a:endParaRPr lang="en-US"/>
          </a:p>
        </p:txBody>
      </p:sp>
      <p:graphicFrame>
        <p:nvGraphicFramePr>
          <p:cNvPr id="5" name="Table Placeholder 4">
            <a:extLst>
              <a:ext uri="{FF2B5EF4-FFF2-40B4-BE49-F238E27FC236}">
                <a16:creationId xmlns:a16="http://schemas.microsoft.com/office/drawing/2014/main" id="{0D481EC8-A3FC-4F90-946A-5E08A4BE0455}"/>
              </a:ext>
            </a:extLst>
          </p:cNvPr>
          <p:cNvGraphicFramePr>
            <a:graphicFrameLocks noGrp="1"/>
          </p:cNvGraphicFramePr>
          <p:nvPr>
            <p:ph type="tbl" sz="quarter" idx="13"/>
            <p:extLst>
              <p:ext uri="{D42A27DB-BD31-4B8C-83A1-F6EECF244321}">
                <p14:modId xmlns:p14="http://schemas.microsoft.com/office/powerpoint/2010/main" val="2393723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547611477"/>
                    </a:ext>
                  </a:extLst>
                </a:gridCol>
                <a:gridCol w="822960">
                  <a:extLst>
                    <a:ext uri="{9D8B030D-6E8A-4147-A177-3AD203B41FA5}">
                      <a16:colId xmlns:a16="http://schemas.microsoft.com/office/drawing/2014/main" val="2534426946"/>
                    </a:ext>
                  </a:extLst>
                </a:gridCol>
                <a:gridCol w="822960">
                  <a:extLst>
                    <a:ext uri="{9D8B030D-6E8A-4147-A177-3AD203B41FA5}">
                      <a16:colId xmlns:a16="http://schemas.microsoft.com/office/drawing/2014/main" val="3142413775"/>
                    </a:ext>
                  </a:extLst>
                </a:gridCol>
                <a:gridCol w="822960">
                  <a:extLst>
                    <a:ext uri="{9D8B030D-6E8A-4147-A177-3AD203B41FA5}">
                      <a16:colId xmlns:a16="http://schemas.microsoft.com/office/drawing/2014/main" val="3141985813"/>
                    </a:ext>
                  </a:extLst>
                </a:gridCol>
                <a:gridCol w="822960">
                  <a:extLst>
                    <a:ext uri="{9D8B030D-6E8A-4147-A177-3AD203B41FA5}">
                      <a16:colId xmlns:a16="http://schemas.microsoft.com/office/drawing/2014/main" val="1330186796"/>
                    </a:ext>
                  </a:extLst>
                </a:gridCol>
                <a:gridCol w="822960">
                  <a:extLst>
                    <a:ext uri="{9D8B030D-6E8A-4147-A177-3AD203B41FA5}">
                      <a16:colId xmlns:a16="http://schemas.microsoft.com/office/drawing/2014/main" val="3101569483"/>
                    </a:ext>
                  </a:extLst>
                </a:gridCol>
                <a:gridCol w="822960">
                  <a:extLst>
                    <a:ext uri="{9D8B030D-6E8A-4147-A177-3AD203B41FA5}">
                      <a16:colId xmlns:a16="http://schemas.microsoft.com/office/drawing/2014/main" val="1589555909"/>
                    </a:ext>
                  </a:extLst>
                </a:gridCol>
                <a:gridCol w="822960">
                  <a:extLst>
                    <a:ext uri="{9D8B030D-6E8A-4147-A177-3AD203B41FA5}">
                      <a16:colId xmlns:a16="http://schemas.microsoft.com/office/drawing/2014/main" val="4228880783"/>
                    </a:ext>
                  </a:extLst>
                </a:gridCol>
                <a:gridCol w="822960">
                  <a:extLst>
                    <a:ext uri="{9D8B030D-6E8A-4147-A177-3AD203B41FA5}">
                      <a16:colId xmlns:a16="http://schemas.microsoft.com/office/drawing/2014/main" val="82131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77110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- 2018-04-10 09:56:58 </a:t>
                      </a:r>
                      <a:r>
                        <a:rPr kumimoji="0" lang="de-DE" sz="1000" b="0" i="0" u="none" strike="noStrike" kern="1200" cap="none" spc="0" normalizeH="0" baseline="0" noProof="0">
                          <a:ln>
                            <a:noFill/>
                          </a:ln>
                          <a:solidFill>
                            <a:prstClr val="black"/>
                          </a:solidFill>
                          <a:effectLst/>
                          <a:uLnTx/>
                          <a:uFillTx/>
                          <a:latin typeface="+mn-lt"/>
                          <a:ea typeface="+mn-ea"/>
                          <a:cs typeface="+mn-cs"/>
                        </a:rPr>
                        <a:t> 
 Sendung verpasst gestern? Hier unser Mitschnitt: Sven Tietzer war gestern nachmittag zu Gast in Faßberg (Lüneburger Heide) bei den Treckerfreunden "Heidschnucke" und stellte einmal mehr sein Geschick unter Beweis! Schaut mal hinein!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25884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- 2018-10-25 10:03:29 </a:t>
                      </a:r>
                      <a:r>
                        <a:rPr kumimoji="0" lang="de-DE" sz="1000" b="0" i="0" u="none" strike="noStrike" kern="1200" cap="none" spc="0" normalizeH="0" baseline="0" noProof="0">
                          <a:ln>
                            <a:noFill/>
                          </a:ln>
                          <a:solidFill>
                            <a:prstClr val="black"/>
                          </a:solidFill>
                          <a:effectLst/>
                          <a:uLnTx/>
                          <a:uFillTx/>
                          <a:latin typeface="+mn-lt"/>
                          <a:ea typeface="+mn-ea"/>
                          <a:cs typeface="+mn-cs"/>
                        </a:rPr>
                        <a:t> 
 Leute: hier unsere gestrige Sendung! Lasst uns gern wissen, wie sie Euch gefallen hat!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85638148"/>
                  </a:ext>
                </a:extLst>
              </a:tr>
            </a:tbl>
          </a:graphicData>
        </a:graphic>
      </p:graphicFrame>
      <p:sp>
        <p:nvSpPr>
          <p:cNvPr id="4" name="Text Placeholder 3">
            <a:extLst>
              <a:ext uri="{FF2B5EF4-FFF2-40B4-BE49-F238E27FC236}">
                <a16:creationId xmlns:a16="http://schemas.microsoft.com/office/drawing/2014/main" id="{E2D8EEB6-FD0D-4497-B95D-313A2505841E}"/>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5368535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7D6F0-1957-463D-8C46-1F8FB83B9688}"/>
              </a:ext>
            </a:extLst>
          </p:cNvPr>
          <p:cNvSpPr>
            <a:spLocks noGrp="1"/>
          </p:cNvSpPr>
          <p:nvPr>
            <p:ph type="title"/>
          </p:nvPr>
        </p:nvSpPr>
        <p:spPr/>
        <p:txBody>
          <a:bodyPr/>
          <a:lstStyle/>
          <a:p>
            <a:r>
              <a:rPr lang="de-DE"/>
              <a:t>Facebook Eigene Posts - Videostartrate - Export | Treckerfahrer dürfen das</a:t>
            </a:r>
            <a:endParaRPr lang="en-US"/>
          </a:p>
        </p:txBody>
      </p:sp>
      <p:graphicFrame>
        <p:nvGraphicFramePr>
          <p:cNvPr id="5" name="Table Placeholder 4">
            <a:extLst>
              <a:ext uri="{FF2B5EF4-FFF2-40B4-BE49-F238E27FC236}">
                <a16:creationId xmlns:a16="http://schemas.microsoft.com/office/drawing/2014/main" id="{25D63302-33E3-4431-8456-4B02EC82879E}"/>
              </a:ext>
            </a:extLst>
          </p:cNvPr>
          <p:cNvGraphicFramePr>
            <a:graphicFrameLocks noGrp="1"/>
          </p:cNvGraphicFramePr>
          <p:nvPr>
            <p:ph type="tbl" sz="quarter" idx="13"/>
            <p:extLst>
              <p:ext uri="{D42A27DB-BD31-4B8C-83A1-F6EECF244321}">
                <p14:modId xmlns:p14="http://schemas.microsoft.com/office/powerpoint/2010/main" val="1166800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62896046"/>
                    </a:ext>
                  </a:extLst>
                </a:gridCol>
                <a:gridCol w="822960">
                  <a:extLst>
                    <a:ext uri="{9D8B030D-6E8A-4147-A177-3AD203B41FA5}">
                      <a16:colId xmlns:a16="http://schemas.microsoft.com/office/drawing/2014/main" val="3679796212"/>
                    </a:ext>
                  </a:extLst>
                </a:gridCol>
                <a:gridCol w="822960">
                  <a:extLst>
                    <a:ext uri="{9D8B030D-6E8A-4147-A177-3AD203B41FA5}">
                      <a16:colId xmlns:a16="http://schemas.microsoft.com/office/drawing/2014/main" val="2615088144"/>
                    </a:ext>
                  </a:extLst>
                </a:gridCol>
                <a:gridCol w="822960">
                  <a:extLst>
                    <a:ext uri="{9D8B030D-6E8A-4147-A177-3AD203B41FA5}">
                      <a16:colId xmlns:a16="http://schemas.microsoft.com/office/drawing/2014/main" val="718848744"/>
                    </a:ext>
                  </a:extLst>
                </a:gridCol>
                <a:gridCol w="822960">
                  <a:extLst>
                    <a:ext uri="{9D8B030D-6E8A-4147-A177-3AD203B41FA5}">
                      <a16:colId xmlns:a16="http://schemas.microsoft.com/office/drawing/2014/main" val="1330033164"/>
                    </a:ext>
                  </a:extLst>
                </a:gridCol>
                <a:gridCol w="822960">
                  <a:extLst>
                    <a:ext uri="{9D8B030D-6E8A-4147-A177-3AD203B41FA5}">
                      <a16:colId xmlns:a16="http://schemas.microsoft.com/office/drawing/2014/main" val="25324610"/>
                    </a:ext>
                  </a:extLst>
                </a:gridCol>
                <a:gridCol w="822960">
                  <a:extLst>
                    <a:ext uri="{9D8B030D-6E8A-4147-A177-3AD203B41FA5}">
                      <a16:colId xmlns:a16="http://schemas.microsoft.com/office/drawing/2014/main" val="1918471013"/>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657319673"/>
                  </a:ext>
                </a:extLst>
              </a:tr>
              <a:tr h="370840">
                <a:tc>
                  <a:txBody>
                    <a:bodyPr/>
                    <a:lstStyle/>
                    <a:p>
                      <a:r>
                        <a:rPr lang="de-DE" sz="1000" b="1"/>
                        <a:t> Treckerfahrer dürfen das - 2018-01-05 11:19:03 </a:t>
                      </a:r>
                      <a:r>
                        <a:rPr lang="de-DE" sz="1000"/>
                        <a:t> 
 Am 10.01. starten wir wieder! Um 21:00 Uhr im NDR-Fernsehen! Teckerfahrer dürfen das!</a:t>
                      </a:r>
                      <a:endParaRPr lang="en-US" sz="1000"/>
                    </a:p>
                  </a:txBody>
                  <a:tcPr/>
                </a:tc>
                <a:tc>
                  <a:txBody>
                    <a:bodyPr/>
                    <a:lstStyle/>
                    <a:p>
                      <a:r>
                        <a:rPr lang="en-US" sz="1000"/>
                        <a:t>552.42 %</a:t>
                      </a:r>
                    </a:p>
                  </a:txBody>
                  <a:tcPr/>
                </a:tc>
                <a:tc>
                  <a:txBody>
                    <a:bodyPr/>
                    <a:lstStyle/>
                    <a:p>
                      <a:r>
                        <a:rPr lang="en-US" sz="1000"/>
                        <a:t>855.86 %</a:t>
                      </a:r>
                    </a:p>
                  </a:txBody>
                  <a:tcPr/>
                </a:tc>
                <a:tc>
                  <a:txBody>
                    <a:bodyPr/>
                    <a:lstStyle/>
                    <a:p>
                      <a:r>
                        <a:rPr lang="en-US" sz="1000"/>
                        <a:t>8783</a:t>
                      </a:r>
                    </a:p>
                  </a:txBody>
                  <a:tcPr/>
                </a:tc>
                <a:tc>
                  <a:txBody>
                    <a:bodyPr/>
                    <a:lstStyle/>
                    <a:p>
                      <a:r>
                        <a:rPr lang="en-US" sz="1000"/>
                        <a:t>1366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57032560"/>
                  </a:ext>
                </a:extLst>
              </a:tr>
              <a:tr h="370840">
                <a:tc>
                  <a:txBody>
                    <a:bodyPr/>
                    <a:lstStyle/>
                    <a:p>
                      <a:r>
                        <a:rPr lang="de-DE" sz="1000" b="1"/>
                        <a:t> Treckerfahrer dürfen das - 2018-05-03 15:00:00 </a:t>
                      </a:r>
                      <a:r>
                        <a:rPr lang="de-DE" sz="1000"/>
                        <a:t> 
 Alles neu macht der Mai. Muss aber nicht, auch aus Alt kann man neu machen, wenn man weiß wie....</a:t>
                      </a:r>
                      <a:endParaRPr lang="en-US" sz="1000"/>
                    </a:p>
                  </a:txBody>
                  <a:tcPr/>
                </a:tc>
                <a:tc>
                  <a:txBody>
                    <a:bodyPr/>
                    <a:lstStyle/>
                    <a:p>
                      <a:r>
                        <a:rPr lang="en-US" sz="1000"/>
                        <a:t>139.20 %</a:t>
                      </a:r>
                    </a:p>
                  </a:txBody>
                  <a:tcPr/>
                </a:tc>
                <a:tc>
                  <a:txBody>
                    <a:bodyPr/>
                    <a:lstStyle/>
                    <a:p>
                      <a:r>
                        <a:rPr lang="en-US" sz="1000"/>
                        <a:t>164.77 %</a:t>
                      </a:r>
                    </a:p>
                  </a:txBody>
                  <a:tcPr/>
                </a:tc>
                <a:tc>
                  <a:txBody>
                    <a:bodyPr/>
                    <a:lstStyle/>
                    <a:p>
                      <a:r>
                        <a:rPr lang="en-US" sz="1000"/>
                        <a:t>268778</a:t>
                      </a:r>
                    </a:p>
                  </a:txBody>
                  <a:tcPr/>
                </a:tc>
                <a:tc>
                  <a:txBody>
                    <a:bodyPr/>
                    <a:lstStyle/>
                    <a:p>
                      <a:r>
                        <a:rPr lang="en-US" sz="1000"/>
                        <a:t>193086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5528970"/>
                  </a:ext>
                </a:extLst>
              </a:tr>
              <a:tr h="370840">
                <a:tc>
                  <a:txBody>
                    <a:bodyPr/>
                    <a:lstStyle/>
                    <a:p>
                      <a:r>
                        <a:rPr lang="de-DE" sz="1000" b="1"/>
                        <a:t> Treckerfahrer dürfen das - 2018-09-22 17:00:02 </a:t>
                      </a:r>
                      <a:r>
                        <a:rPr lang="de-DE" sz="1000"/>
                        <a:t> 
 Das ist ja spooky! Wo steckt Sven Tietzer, und was hat es wohl mit diesem Mäher auf sich...? 🚜 💣💨</a:t>
                      </a:r>
                      <a:endParaRPr lang="en-US" sz="1000"/>
                    </a:p>
                  </a:txBody>
                  <a:tcPr/>
                </a:tc>
                <a:tc>
                  <a:txBody>
                    <a:bodyPr/>
                    <a:lstStyle/>
                    <a:p>
                      <a:r>
                        <a:rPr lang="en-US" sz="1000"/>
                        <a:t>121.78 %</a:t>
                      </a:r>
                    </a:p>
                  </a:txBody>
                  <a:tcPr/>
                </a:tc>
                <a:tc>
                  <a:txBody>
                    <a:bodyPr/>
                    <a:lstStyle/>
                    <a:p>
                      <a:r>
                        <a:rPr lang="en-US" sz="1000"/>
                        <a:t>142.98 %</a:t>
                      </a:r>
                    </a:p>
                  </a:txBody>
                  <a:tcPr/>
                </a:tc>
                <a:tc>
                  <a:txBody>
                    <a:bodyPr/>
                    <a:lstStyle/>
                    <a:p>
                      <a:r>
                        <a:rPr lang="en-US" sz="1000"/>
                        <a:t>122203</a:t>
                      </a:r>
                    </a:p>
                  </a:txBody>
                  <a:tcPr/>
                </a:tc>
                <a:tc>
                  <a:txBody>
                    <a:bodyPr/>
                    <a:lstStyle/>
                    <a:p>
                      <a:r>
                        <a:rPr lang="en-US" sz="1000"/>
                        <a:t>93541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67912053"/>
                  </a:ext>
                </a:extLst>
              </a:tr>
              <a:tr h="370840">
                <a:tc>
                  <a:txBody>
                    <a:bodyPr/>
                    <a:lstStyle/>
                    <a:p>
                      <a:r>
                        <a:rPr lang="de-DE" sz="1000" b="1"/>
                        <a:t> Treckerfahrer dürfen das - 2018-02-17 15:00:00 </a:t>
                      </a:r>
                      <a:r>
                        <a:rPr lang="de-DE" sz="1000"/>
                        <a:t> 
 Schlepper, die Multifunktionsmaschinen der Welt, klar das der Winter bei Treckerfahrern kommen kann.</a:t>
                      </a:r>
                      <a:endParaRPr lang="en-US" sz="1000"/>
                    </a:p>
                  </a:txBody>
                  <a:tcPr/>
                </a:tc>
                <a:tc>
                  <a:txBody>
                    <a:bodyPr/>
                    <a:lstStyle/>
                    <a:p>
                      <a:r>
                        <a:rPr lang="en-US" sz="1000"/>
                        <a:t>104.04 %</a:t>
                      </a:r>
                    </a:p>
                  </a:txBody>
                  <a:tcPr/>
                </a:tc>
                <a:tc>
                  <a:txBody>
                    <a:bodyPr/>
                    <a:lstStyle/>
                    <a:p>
                      <a:r>
                        <a:rPr lang="en-US" sz="1000"/>
                        <a:t>119.46 %</a:t>
                      </a:r>
                    </a:p>
                  </a:txBody>
                  <a:tcPr/>
                </a:tc>
                <a:tc>
                  <a:txBody>
                    <a:bodyPr/>
                    <a:lstStyle/>
                    <a:p>
                      <a:r>
                        <a:rPr lang="en-US" sz="1000"/>
                        <a:t>65349</a:t>
                      </a:r>
                    </a:p>
                  </a:txBody>
                  <a:tcPr/>
                </a:tc>
                <a:tc>
                  <a:txBody>
                    <a:bodyPr/>
                    <a:lstStyle/>
                    <a:p>
                      <a:r>
                        <a:rPr lang="en-US" sz="1000"/>
                        <a:t>61809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244614776"/>
                  </a:ext>
                </a:extLst>
              </a:tr>
              <a:tr h="370840">
                <a:tc>
                  <a:txBody>
                    <a:bodyPr/>
                    <a:lstStyle/>
                    <a:p>
                      <a:r>
                        <a:rPr lang="de-DE" sz="1000" b="1"/>
                        <a:t> Treckerfahrer dürfen das - 2018-02-14 15:00:00 </a:t>
                      </a:r>
                      <a:r>
                        <a:rPr lang="de-DE" sz="1000"/>
                        <a:t> 
 Ohne ihn wird's schwieriger, aber was ist, wenn er nichts mehr wuppt? Dr. Trecker weiß Rat.</a:t>
                      </a:r>
                      <a:endParaRPr lang="en-US" sz="1000"/>
                    </a:p>
                  </a:txBody>
                  <a:tcPr/>
                </a:tc>
                <a:tc>
                  <a:txBody>
                    <a:bodyPr/>
                    <a:lstStyle/>
                    <a:p>
                      <a:r>
                        <a:rPr lang="en-US" sz="1000"/>
                        <a:t>93.58 %</a:t>
                      </a:r>
                    </a:p>
                  </a:txBody>
                  <a:tcPr/>
                </a:tc>
                <a:tc>
                  <a:txBody>
                    <a:bodyPr/>
                    <a:lstStyle/>
                    <a:p>
                      <a:r>
                        <a:rPr lang="en-US" sz="1000"/>
                        <a:t>120.49 %</a:t>
                      </a:r>
                    </a:p>
                  </a:txBody>
                  <a:tcPr/>
                </a:tc>
                <a:tc>
                  <a:txBody>
                    <a:bodyPr/>
                    <a:lstStyle/>
                    <a:p>
                      <a:r>
                        <a:rPr lang="en-US" sz="1000"/>
                        <a:t>80513</a:t>
                      </a:r>
                    </a:p>
                  </a:txBody>
                  <a:tcPr/>
                </a:tc>
                <a:tc>
                  <a:txBody>
                    <a:bodyPr/>
                    <a:lstStyle/>
                    <a:p>
                      <a:r>
                        <a:rPr lang="en-US" sz="1000"/>
                        <a:t>78603</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946371983"/>
                  </a:ext>
                </a:extLst>
              </a:tr>
            </a:tbl>
          </a:graphicData>
        </a:graphic>
      </p:graphicFrame>
      <p:sp>
        <p:nvSpPr>
          <p:cNvPr id="4" name="Text Placeholder 3">
            <a:extLst>
              <a:ext uri="{FF2B5EF4-FFF2-40B4-BE49-F238E27FC236}">
                <a16:creationId xmlns:a16="http://schemas.microsoft.com/office/drawing/2014/main" id="{DCE4B748-3AE4-4A44-A30A-98D8DAD01C2A}"/>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9406894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6FB47-35B9-4CF8-BDE3-02A047EEE5A6}"/>
              </a:ext>
            </a:extLst>
          </p:cNvPr>
          <p:cNvSpPr>
            <a:spLocks noGrp="1"/>
          </p:cNvSpPr>
          <p:nvPr>
            <p:ph type="title"/>
          </p:nvPr>
        </p:nvSpPr>
        <p:spPr/>
        <p:txBody>
          <a:bodyPr/>
          <a:lstStyle/>
          <a:p>
            <a:r>
              <a:rPr lang="de-DE"/>
              <a:t>Facebook Eigene Posts - Videostartrate - Flop - Export | Treckerfahrer dürfen das</a:t>
            </a:r>
            <a:endParaRPr lang="en-US"/>
          </a:p>
        </p:txBody>
      </p:sp>
      <p:graphicFrame>
        <p:nvGraphicFramePr>
          <p:cNvPr id="5" name="Table Placeholder 4">
            <a:extLst>
              <a:ext uri="{FF2B5EF4-FFF2-40B4-BE49-F238E27FC236}">
                <a16:creationId xmlns:a16="http://schemas.microsoft.com/office/drawing/2014/main" id="{5168EFCE-01E4-45FF-91BB-3A037828D804}"/>
              </a:ext>
            </a:extLst>
          </p:cNvPr>
          <p:cNvGraphicFramePr>
            <a:graphicFrameLocks noGrp="1"/>
          </p:cNvGraphicFramePr>
          <p:nvPr>
            <p:ph type="tbl" sz="quarter" idx="13"/>
            <p:extLst>
              <p:ext uri="{D42A27DB-BD31-4B8C-83A1-F6EECF244321}">
                <p14:modId xmlns:p14="http://schemas.microsoft.com/office/powerpoint/2010/main" val="1457763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65919041"/>
                    </a:ext>
                  </a:extLst>
                </a:gridCol>
                <a:gridCol w="822960">
                  <a:extLst>
                    <a:ext uri="{9D8B030D-6E8A-4147-A177-3AD203B41FA5}">
                      <a16:colId xmlns:a16="http://schemas.microsoft.com/office/drawing/2014/main" val="1728255276"/>
                    </a:ext>
                  </a:extLst>
                </a:gridCol>
                <a:gridCol w="822960">
                  <a:extLst>
                    <a:ext uri="{9D8B030D-6E8A-4147-A177-3AD203B41FA5}">
                      <a16:colId xmlns:a16="http://schemas.microsoft.com/office/drawing/2014/main" val="3731824095"/>
                    </a:ext>
                  </a:extLst>
                </a:gridCol>
                <a:gridCol w="822960">
                  <a:extLst>
                    <a:ext uri="{9D8B030D-6E8A-4147-A177-3AD203B41FA5}">
                      <a16:colId xmlns:a16="http://schemas.microsoft.com/office/drawing/2014/main" val="2998914560"/>
                    </a:ext>
                  </a:extLst>
                </a:gridCol>
                <a:gridCol w="822960">
                  <a:extLst>
                    <a:ext uri="{9D8B030D-6E8A-4147-A177-3AD203B41FA5}">
                      <a16:colId xmlns:a16="http://schemas.microsoft.com/office/drawing/2014/main" val="1679628500"/>
                    </a:ext>
                  </a:extLst>
                </a:gridCol>
                <a:gridCol w="822960">
                  <a:extLst>
                    <a:ext uri="{9D8B030D-6E8A-4147-A177-3AD203B41FA5}">
                      <a16:colId xmlns:a16="http://schemas.microsoft.com/office/drawing/2014/main" val="1031952318"/>
                    </a:ext>
                  </a:extLst>
                </a:gridCol>
                <a:gridCol w="822960">
                  <a:extLst>
                    <a:ext uri="{9D8B030D-6E8A-4147-A177-3AD203B41FA5}">
                      <a16:colId xmlns:a16="http://schemas.microsoft.com/office/drawing/2014/main" val="2146469059"/>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471353982"/>
                  </a:ext>
                </a:extLst>
              </a:tr>
              <a:tr h="370840">
                <a:tc>
                  <a:txBody>
                    <a:bodyPr/>
                    <a:lstStyle/>
                    <a:p>
                      <a:r>
                        <a:rPr lang="de-DE" sz="1000" b="1"/>
                        <a:t> Treckerfahrer dürfen das - 2018-01-12 18:19:18 </a:t>
                      </a:r>
                      <a:r>
                        <a:rPr lang="de-DE" sz="1000"/>
                        <a:t> 
 Schönes Wochenende auch nach Bayern!</a:t>
                      </a:r>
                      <a:endParaRPr lang="en-US" sz="1000"/>
                    </a:p>
                  </a:txBody>
                  <a:tcPr/>
                </a:tc>
                <a:tc>
                  <a:txBody>
                    <a:bodyPr/>
                    <a:lstStyle/>
                    <a:p>
                      <a:r>
                        <a:rPr lang="en-US" sz="1000"/>
                        <a:t>0.0 %</a:t>
                      </a:r>
                    </a:p>
                  </a:txBody>
                  <a:tcPr/>
                </a:tc>
                <a:tc>
                  <a:txBody>
                    <a:bodyPr/>
                    <a:lstStyle/>
                    <a:p>
                      <a:r>
                        <a:rPr lang="en-US" sz="1000"/>
                        <a:t>37.8 %</a:t>
                      </a:r>
                    </a:p>
                  </a:txBody>
                  <a:tcPr/>
                </a:tc>
                <a:tc>
                  <a:txBody>
                    <a:bodyPr/>
                    <a:lstStyle/>
                    <a:p>
                      <a:r>
                        <a:rPr lang="en-US" sz="1000"/>
                        <a:t>0</a:t>
                      </a:r>
                    </a:p>
                  </a:txBody>
                  <a:tcPr/>
                </a:tc>
                <a:tc>
                  <a:txBody>
                    <a:bodyPr/>
                    <a:lstStyle/>
                    <a:p>
                      <a:r>
                        <a:rPr lang="en-US" sz="1000"/>
                        <a:t>8304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06114027"/>
                  </a:ext>
                </a:extLst>
              </a:tr>
              <a:tr h="370840">
                <a:tc>
                  <a:txBody>
                    <a:bodyPr/>
                    <a:lstStyle/>
                    <a:p>
                      <a:r>
                        <a:rPr lang="de-DE" sz="1000" b="1"/>
                        <a:t> Treckerfahrer dürfen das - 2018-04-09 14:36:05 </a:t>
                      </a:r>
                      <a:r>
                        <a:rPr lang="de-DE" sz="1000"/>
                        <a:t> 
 Sven Tietzer ist heute zu Gast in Faßberg (Lüneburger Heide) bei den Treckerfreunden Heidschnucke: gleich um 16:20 Uhr geht's los! Unbedingt einschalten NDR Fernsehen 🚜</a:t>
                      </a:r>
                      <a:endParaRPr lang="en-US" sz="1000"/>
                    </a:p>
                  </a:txBody>
                  <a:tcPr/>
                </a:tc>
                <a:tc>
                  <a:txBody>
                    <a:bodyPr/>
                    <a:lstStyle/>
                    <a:p>
                      <a:r>
                        <a:rPr lang="en-US" sz="1000"/>
                        <a:t>0.0 %</a:t>
                      </a:r>
                    </a:p>
                  </a:txBody>
                  <a:tcPr/>
                </a:tc>
                <a:tc>
                  <a:txBody>
                    <a:bodyPr/>
                    <a:lstStyle/>
                    <a:p>
                      <a:r>
                        <a:rPr lang="en-US" sz="1000"/>
                        <a:t>35.3 %</a:t>
                      </a:r>
                    </a:p>
                  </a:txBody>
                  <a:tcPr/>
                </a:tc>
                <a:tc>
                  <a:txBody>
                    <a:bodyPr/>
                    <a:lstStyle/>
                    <a:p>
                      <a:r>
                        <a:rPr lang="en-US" sz="1000"/>
                        <a:t>0</a:t>
                      </a:r>
                    </a:p>
                  </a:txBody>
                  <a:tcPr/>
                </a:tc>
                <a:tc>
                  <a:txBody>
                    <a:bodyPr/>
                    <a:lstStyle/>
                    <a:p>
                      <a:r>
                        <a:rPr lang="en-US" sz="1000"/>
                        <a:t>7765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377428680"/>
                  </a:ext>
                </a:extLst>
              </a:tr>
              <a:tr h="370840">
                <a:tc>
                  <a:txBody>
                    <a:bodyPr/>
                    <a:lstStyle/>
                    <a:p>
                      <a:r>
                        <a:rPr lang="de-DE" sz="1000" b="1"/>
                        <a:t> Treckerfahrer dürfen das - 2018-07-29 19:18:58 </a:t>
                      </a:r>
                      <a:r>
                        <a:rPr lang="de-DE" sz="1000"/>
                        <a:t> 
 </a:t>
                      </a:r>
                      <a:endParaRPr lang="en-US" sz="1000"/>
                    </a:p>
                  </a:txBody>
                  <a:tcPr/>
                </a:tc>
                <a:tc>
                  <a:txBody>
                    <a:bodyPr/>
                    <a:lstStyle/>
                    <a:p>
                      <a:r>
                        <a:rPr lang="en-US" sz="1000"/>
                        <a:t>0.0 %</a:t>
                      </a:r>
                    </a:p>
                  </a:txBody>
                  <a:tcPr/>
                </a:tc>
                <a:tc>
                  <a:txBody>
                    <a:bodyPr/>
                    <a:lstStyle/>
                    <a:p>
                      <a:r>
                        <a:rPr lang="en-US" sz="1000"/>
                        <a:t>156.8 %</a:t>
                      </a:r>
                    </a:p>
                  </a:txBody>
                  <a:tcPr/>
                </a:tc>
                <a:tc>
                  <a:txBody>
                    <a:bodyPr/>
                    <a:lstStyle/>
                    <a:p>
                      <a:r>
                        <a:rPr lang="en-US" sz="1000"/>
                        <a:t>0</a:t>
                      </a:r>
                    </a:p>
                  </a:txBody>
                  <a:tcPr/>
                </a:tc>
                <a:tc>
                  <a:txBody>
                    <a:bodyPr/>
                    <a:lstStyle/>
                    <a:p>
                      <a:r>
                        <a:rPr lang="en-US" sz="1000"/>
                        <a:t>4704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115987592"/>
                  </a:ext>
                </a:extLst>
              </a:tr>
              <a:tr h="370840">
                <a:tc>
                  <a:txBody>
                    <a:bodyPr/>
                    <a:lstStyle/>
                    <a:p>
                      <a:r>
                        <a:rPr lang="de-DE" sz="1000" b="1"/>
                        <a:t> Treckerfahrer dürfen das - 2018-10-07 17:46:21 </a:t>
                      </a:r>
                      <a:r>
                        <a:rPr lang="de-DE" sz="1000"/>
                        <a:t> 
 Übler Unfall in Pattensen: der Schaden wird auf mehrere hunderttausend Euro geschätzt, und bis der Strommast wieder steht, werden Monate vergehen. Der Fahrer blieb zum Glück unversehrt und stand unter Schock.</a:t>
                      </a:r>
                      <a:endParaRPr lang="en-US" sz="1000"/>
                    </a:p>
                  </a:txBody>
                  <a:tcPr/>
                </a:tc>
                <a:tc>
                  <a:txBody>
                    <a:bodyPr/>
                    <a:lstStyle/>
                    <a:p>
                      <a:r>
                        <a:rPr lang="en-US" sz="1000"/>
                        <a:t>0.0 %</a:t>
                      </a:r>
                    </a:p>
                  </a:txBody>
                  <a:tcPr/>
                </a:tc>
                <a:tc>
                  <a:txBody>
                    <a:bodyPr/>
                    <a:lstStyle/>
                    <a:p>
                      <a:r>
                        <a:rPr lang="en-US" sz="1000"/>
                        <a:t>491.8 %</a:t>
                      </a:r>
                    </a:p>
                  </a:txBody>
                  <a:tcPr/>
                </a:tc>
                <a:tc>
                  <a:txBody>
                    <a:bodyPr/>
                    <a:lstStyle/>
                    <a:p>
                      <a:r>
                        <a:rPr lang="en-US" sz="1000"/>
                        <a:t>0</a:t>
                      </a:r>
                    </a:p>
                  </a:txBody>
                  <a:tcPr/>
                </a:tc>
                <a:tc>
                  <a:txBody>
                    <a:bodyPr/>
                    <a:lstStyle/>
                    <a:p>
                      <a:r>
                        <a:rPr lang="en-US" sz="1000"/>
                        <a:t>2063</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838219090"/>
                  </a:ext>
                </a:extLst>
              </a:tr>
              <a:tr h="370840">
                <a:tc>
                  <a:txBody>
                    <a:bodyPr/>
                    <a:lstStyle/>
                    <a:p>
                      <a:r>
                        <a:rPr lang="de-DE" sz="1000" b="1"/>
                        <a:t> Treckerfahrer dürfen das - 2018-01-09 16:00:13 </a:t>
                      </a:r>
                      <a:r>
                        <a:rPr lang="de-DE" sz="1000"/>
                        <a:t> 
 Wir zeigen es einmal, und schon wird es nachgemacht :-) - Brunhilde lernte schon im letzten Sommer tanzen.</a:t>
                      </a:r>
                      <a:endParaRPr lang="en-US" sz="1000"/>
                    </a:p>
                  </a:txBody>
                  <a:tcPr/>
                </a:tc>
                <a:tc>
                  <a:txBody>
                    <a:bodyPr/>
                    <a:lstStyle/>
                    <a:p>
                      <a:r>
                        <a:rPr lang="en-US" sz="1000"/>
                        <a:t>0.0 %</a:t>
                      </a:r>
                    </a:p>
                  </a:txBody>
                  <a:tcPr/>
                </a:tc>
                <a:tc>
                  <a:txBody>
                    <a:bodyPr/>
                    <a:lstStyle/>
                    <a:p>
                      <a:r>
                        <a:rPr lang="en-US" sz="1000"/>
                        <a:t>50.7 %</a:t>
                      </a:r>
                    </a:p>
                  </a:txBody>
                  <a:tcPr/>
                </a:tc>
                <a:tc>
                  <a:txBody>
                    <a:bodyPr/>
                    <a:lstStyle/>
                    <a:p>
                      <a:r>
                        <a:rPr lang="en-US" sz="1000"/>
                        <a:t>0</a:t>
                      </a:r>
                    </a:p>
                  </a:txBody>
                  <a:tcPr/>
                </a:tc>
                <a:tc>
                  <a:txBody>
                    <a:bodyPr/>
                    <a:lstStyle/>
                    <a:p>
                      <a:r>
                        <a:rPr lang="en-US" sz="1000"/>
                        <a:t>11648</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369506998"/>
                  </a:ext>
                </a:extLst>
              </a:tr>
            </a:tbl>
          </a:graphicData>
        </a:graphic>
      </p:graphicFrame>
      <p:sp>
        <p:nvSpPr>
          <p:cNvPr id="4" name="Text Placeholder 3">
            <a:extLst>
              <a:ext uri="{FF2B5EF4-FFF2-40B4-BE49-F238E27FC236}">
                <a16:creationId xmlns:a16="http://schemas.microsoft.com/office/drawing/2014/main" id="{A847BFF6-8C4F-4A26-8AC9-5C5E3D89452D}"/>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370620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3F1DE-A1A9-4B81-9EFB-D8FB8491392B}"/>
              </a:ext>
            </a:extLst>
          </p:cNvPr>
          <p:cNvSpPr>
            <a:spLocks noGrp="1"/>
          </p:cNvSpPr>
          <p:nvPr>
            <p:ph type="title"/>
          </p:nvPr>
        </p:nvSpPr>
        <p:spPr/>
        <p:txBody>
          <a:bodyPr/>
          <a:lstStyle/>
          <a:p>
            <a:r>
              <a:rPr lang="de-DE"/>
              <a:t>Facebook Eigene Posts - Potenzielle Reichweite - Export | Treckerfahrer dürfen das</a:t>
            </a:r>
            <a:endParaRPr lang="en-US"/>
          </a:p>
        </p:txBody>
      </p:sp>
      <p:graphicFrame>
        <p:nvGraphicFramePr>
          <p:cNvPr id="5" name="Table Placeholder 4">
            <a:extLst>
              <a:ext uri="{FF2B5EF4-FFF2-40B4-BE49-F238E27FC236}">
                <a16:creationId xmlns:a16="http://schemas.microsoft.com/office/drawing/2014/main" id="{107345D5-6EE6-4994-894D-9F18B346B41A}"/>
              </a:ext>
            </a:extLst>
          </p:cNvPr>
          <p:cNvGraphicFramePr>
            <a:graphicFrameLocks noGrp="1"/>
          </p:cNvGraphicFramePr>
          <p:nvPr>
            <p:ph type="tbl" sz="quarter" idx="13"/>
            <p:extLst>
              <p:ext uri="{D42A27DB-BD31-4B8C-83A1-F6EECF244321}">
                <p14:modId xmlns:p14="http://schemas.microsoft.com/office/powerpoint/2010/main" val="2187826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56291385"/>
                    </a:ext>
                  </a:extLst>
                </a:gridCol>
                <a:gridCol w="822960">
                  <a:extLst>
                    <a:ext uri="{9D8B030D-6E8A-4147-A177-3AD203B41FA5}">
                      <a16:colId xmlns:a16="http://schemas.microsoft.com/office/drawing/2014/main" val="2206979313"/>
                    </a:ext>
                  </a:extLst>
                </a:gridCol>
                <a:gridCol w="822960">
                  <a:extLst>
                    <a:ext uri="{9D8B030D-6E8A-4147-A177-3AD203B41FA5}">
                      <a16:colId xmlns:a16="http://schemas.microsoft.com/office/drawing/2014/main" val="784640448"/>
                    </a:ext>
                  </a:extLst>
                </a:gridCol>
                <a:gridCol w="822960">
                  <a:extLst>
                    <a:ext uri="{9D8B030D-6E8A-4147-A177-3AD203B41FA5}">
                      <a16:colId xmlns:a16="http://schemas.microsoft.com/office/drawing/2014/main" val="2533390959"/>
                    </a:ext>
                  </a:extLst>
                </a:gridCol>
                <a:gridCol w="822960">
                  <a:extLst>
                    <a:ext uri="{9D8B030D-6E8A-4147-A177-3AD203B41FA5}">
                      <a16:colId xmlns:a16="http://schemas.microsoft.com/office/drawing/2014/main" val="2509219302"/>
                    </a:ext>
                  </a:extLst>
                </a:gridCol>
                <a:gridCol w="822960">
                  <a:extLst>
                    <a:ext uri="{9D8B030D-6E8A-4147-A177-3AD203B41FA5}">
                      <a16:colId xmlns:a16="http://schemas.microsoft.com/office/drawing/2014/main" val="2013570289"/>
                    </a:ext>
                  </a:extLst>
                </a:gridCol>
                <a:gridCol w="411480">
                  <a:extLst>
                    <a:ext uri="{9D8B030D-6E8A-4147-A177-3AD203B41FA5}">
                      <a16:colId xmlns:a16="http://schemas.microsoft.com/office/drawing/2014/main" val="135473455"/>
                    </a:ext>
                  </a:extLst>
                </a:gridCol>
                <a:gridCol w="822960">
                  <a:extLst>
                    <a:ext uri="{9D8B030D-6E8A-4147-A177-3AD203B41FA5}">
                      <a16:colId xmlns:a16="http://schemas.microsoft.com/office/drawing/2014/main" val="2912371264"/>
                    </a:ext>
                  </a:extLst>
                </a:gridCol>
                <a:gridCol w="822960">
                  <a:extLst>
                    <a:ext uri="{9D8B030D-6E8A-4147-A177-3AD203B41FA5}">
                      <a16:colId xmlns:a16="http://schemas.microsoft.com/office/drawing/2014/main" val="3227783310"/>
                    </a:ext>
                  </a:extLst>
                </a:gridCol>
              </a:tblGrid>
              <a:tr h="370840">
                <a:tc>
                  <a:txBody>
                    <a:bodyPr/>
                    <a:lstStyle/>
                    <a:p>
                      <a:r>
                        <a:rPr lang="en-US" sz="1000"/>
                        <a:t>Post</a:t>
                      </a:r>
                    </a:p>
                  </a:txBody>
                  <a:tcPr/>
                </a:tc>
                <a:tc>
                  <a:txBody>
                    <a:bodyPr/>
                    <a:lstStyle/>
                    <a:p>
                      <a:r>
                        <a:rPr lang="en-US" sz="1000"/>
                        <a:t>gesamt Potenzielle Reichweite</a:t>
                      </a:r>
                    </a:p>
                  </a:txBody>
                  <a:tcPr/>
                </a:tc>
                <a:tc>
                  <a:txBody>
                    <a:bodyPr/>
                    <a:lstStyle/>
                    <a:p>
                      <a:r>
                        <a:rPr lang="en-US" sz="1000"/>
                        <a:t>bezahlt</a:t>
                      </a:r>
                    </a:p>
                  </a:txBody>
                  <a:tcPr/>
                </a:tc>
                <a:tc>
                  <a:txBody>
                    <a:bodyPr/>
                    <a:lstStyle/>
                    <a:p>
                      <a:r>
                        <a:rPr lang="en-US" sz="1000"/>
                        <a:t>viral</a:t>
                      </a:r>
                    </a:p>
                  </a:txBody>
                  <a:tcPr/>
                </a:tc>
                <a:tc>
                  <a:txBody>
                    <a:bodyPr/>
                    <a:lstStyle/>
                    <a:p>
                      <a:r>
                        <a:rPr lang="en-US" sz="1000"/>
                        <a:t>organisch</a:t>
                      </a:r>
                    </a:p>
                  </a:txBody>
                  <a:tcPr/>
                </a:tc>
                <a:tc>
                  <a:txBody>
                    <a:bodyPr/>
                    <a:lstStyle/>
                    <a:p>
                      <a:r>
                        <a:rPr lang="en-US" sz="1000"/>
                        <a:t>unbezahlt</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981933591"/>
                  </a:ext>
                </a:extLst>
              </a:tr>
              <a:tr h="370840">
                <a:tc>
                  <a:txBody>
                    <a:bodyPr/>
                    <a:lstStyle/>
                    <a:p>
                      <a:r>
                        <a:rPr lang="de-DE" sz="1000" b="1"/>
                        <a:t> Treckerfahrer dürfen das - 2018-05-06 13:00:00 </a:t>
                      </a:r>
                      <a:r>
                        <a:rPr lang="de-DE" sz="1000"/>
                        <a:t> 
 Das kann doch nicht so schwer sein... Oder doch? Unser Satire-Magazin Extra 3 war vergangenen Mittwoch zu Gast in Negenborn und fand heraus, dass Unmut und Posse ganz eng miteinander verzahnt sind!</a:t>
                      </a:r>
                      <a:endParaRPr lang="en-US" sz="1000"/>
                    </a:p>
                  </a:txBody>
                  <a:tcPr/>
                </a:tc>
                <a:tc>
                  <a:txBody>
                    <a:bodyPr/>
                    <a:lstStyle/>
                    <a:p>
                      <a:r>
                        <a:rPr lang="en-US" sz="1000"/>
                        <a:t>1737688</a:t>
                      </a:r>
                    </a:p>
                  </a:txBody>
                  <a:tcPr/>
                </a:tc>
                <a:tc>
                  <a:txBody>
                    <a:bodyPr/>
                    <a:lstStyle/>
                    <a:p>
                      <a:r>
                        <a:rPr lang="en-US" sz="1000"/>
                        <a:t>0</a:t>
                      </a:r>
                    </a:p>
                  </a:txBody>
                  <a:tcPr/>
                </a:tc>
                <a:tc>
                  <a:txBody>
                    <a:bodyPr/>
                    <a:lstStyle/>
                    <a:p>
                      <a:r>
                        <a:rPr lang="en-US" sz="1000"/>
                        <a:t>202971</a:t>
                      </a:r>
                    </a:p>
                  </a:txBody>
                  <a:tcPr/>
                </a:tc>
                <a:tc>
                  <a:txBody>
                    <a:bodyPr/>
                    <a:lstStyle/>
                    <a:p>
                      <a:r>
                        <a:rPr lang="en-US" sz="1000"/>
                        <a:t>1578564</a:t>
                      </a:r>
                    </a:p>
                  </a:txBody>
                  <a:tcPr/>
                </a:tc>
                <a:tc>
                  <a:txBody>
                    <a:bodyPr/>
                    <a:lstStyle/>
                    <a:p>
                      <a:r>
                        <a:rPr lang="en-US" sz="1000"/>
                        <a:t>1578564</a:t>
                      </a:r>
                    </a:p>
                  </a:txBody>
                  <a:tcPr/>
                </a:tc>
                <a:tc>
                  <a:txBody>
                    <a:bodyPr/>
                    <a:lstStyle/>
                    <a:p>
                      <a:r>
                        <a:rPr lang="en-US" sz="1000"/>
                        <a:t>Video</a:t>
                      </a:r>
                    </a:p>
                  </a:txBody>
                  <a:tcPr/>
                </a:tc>
                <a:tc>
                  <a:txBody>
                    <a:bodyPr/>
                    <a:lstStyle/>
                    <a:p>
                      <a:r>
                        <a:rPr lang="en-US" sz="1000"/>
                        <a:t>Yes</a:t>
                      </a:r>
                    </a:p>
                  </a:txBody>
                  <a:tcPr/>
                </a:tc>
                <a:tc>
                  <a:txBody>
                    <a:bodyPr/>
                    <a:lstStyle/>
                    <a:p>
                      <a:r>
                        <a:rPr lang="en-US" sz="1000"/>
                        <a:t>21.09.2018 23:20:00</a:t>
                      </a:r>
                    </a:p>
                  </a:txBody>
                  <a:tcPr/>
                </a:tc>
                <a:extLst>
                  <a:ext uri="{0D108BD9-81ED-4DB2-BD59-A6C34878D82A}">
                    <a16:rowId xmlns:a16="http://schemas.microsoft.com/office/drawing/2014/main" val="3358197254"/>
                  </a:ext>
                </a:extLst>
              </a:tr>
              <a:tr h="370840">
                <a:tc>
                  <a:txBody>
                    <a:bodyPr/>
                    <a:lstStyle/>
                    <a:p>
                      <a:r>
                        <a:rPr lang="de-DE" sz="1000" b="1"/>
                        <a:t> Treckerfahrer dürfen das - 2018-01-20 15:00:00 </a:t>
                      </a:r>
                      <a:r>
                        <a:rPr lang="de-DE" sz="1000"/>
                        <a:t> 
 100 Jahre und Dr. Trecker  gibt alles!!!!!!!!!!!!!!!!!!!!!</a:t>
                      </a:r>
                      <a:endParaRPr lang="en-US" sz="1000"/>
                    </a:p>
                  </a:txBody>
                  <a:tcPr/>
                </a:tc>
                <a:tc>
                  <a:txBody>
                    <a:bodyPr/>
                    <a:lstStyle/>
                    <a:p>
                      <a:r>
                        <a:rPr lang="en-US" sz="1000"/>
                        <a:t>1124925</a:t>
                      </a:r>
                    </a:p>
                  </a:txBody>
                  <a:tcPr/>
                </a:tc>
                <a:tc>
                  <a:txBody>
                    <a:bodyPr/>
                    <a:lstStyle/>
                    <a:p>
                      <a:r>
                        <a:rPr lang="en-US" sz="1000"/>
                        <a:t>0</a:t>
                      </a:r>
                    </a:p>
                  </a:txBody>
                  <a:tcPr/>
                </a:tc>
                <a:tc>
                  <a:txBody>
                    <a:bodyPr/>
                    <a:lstStyle/>
                    <a:p>
                      <a:r>
                        <a:rPr lang="en-US" sz="1000"/>
                        <a:t>150616</a:t>
                      </a:r>
                    </a:p>
                  </a:txBody>
                  <a:tcPr/>
                </a:tc>
                <a:tc>
                  <a:txBody>
                    <a:bodyPr/>
                    <a:lstStyle/>
                    <a:p>
                      <a:r>
                        <a:rPr lang="en-US" sz="1000"/>
                        <a:t>978895</a:t>
                      </a:r>
                    </a:p>
                  </a:txBody>
                  <a:tcPr/>
                </a:tc>
                <a:tc>
                  <a:txBody>
                    <a:bodyPr/>
                    <a:lstStyle/>
                    <a:p>
                      <a:r>
                        <a:rPr lang="en-US" sz="1000"/>
                        <a:t>1124925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512199735"/>
                  </a:ext>
                </a:extLst>
              </a:tr>
              <a:tr h="370840">
                <a:tc>
                  <a:txBody>
                    <a:bodyPr/>
                    <a:lstStyle/>
                    <a:p>
                      <a:r>
                        <a:rPr lang="de-DE" sz="1000" b="1"/>
                        <a:t> Treckerfahrer dürfen das - 2018-06-15 14:12:15 </a:t>
                      </a:r>
                      <a:r>
                        <a:rPr lang="de-DE" sz="1000"/>
                        <a:t> 
 Und...</a:t>
                      </a:r>
                      <a:endParaRPr lang="en-US" sz="1000"/>
                    </a:p>
                  </a:txBody>
                  <a:tcPr/>
                </a:tc>
                <a:tc>
                  <a:txBody>
                    <a:bodyPr/>
                    <a:lstStyle/>
                    <a:p>
                      <a:r>
                        <a:rPr lang="en-US" sz="1000"/>
                        <a:t>837152</a:t>
                      </a:r>
                    </a:p>
                  </a:txBody>
                  <a:tcPr/>
                </a:tc>
                <a:tc>
                  <a:txBody>
                    <a:bodyPr/>
                    <a:lstStyle/>
                    <a:p>
                      <a:r>
                        <a:rPr lang="en-US" sz="1000"/>
                        <a:t>0</a:t>
                      </a:r>
                    </a:p>
                  </a:txBody>
                  <a:tcPr/>
                </a:tc>
                <a:tc>
                  <a:txBody>
                    <a:bodyPr/>
                    <a:lstStyle/>
                    <a:p>
                      <a:r>
                        <a:rPr lang="en-US" sz="1000"/>
                        <a:t>126997</a:t>
                      </a:r>
                    </a:p>
                  </a:txBody>
                  <a:tcPr/>
                </a:tc>
                <a:tc>
                  <a:txBody>
                    <a:bodyPr/>
                    <a:lstStyle/>
                    <a:p>
                      <a:r>
                        <a:rPr lang="en-US" sz="1000"/>
                        <a:t>743666</a:t>
                      </a:r>
                    </a:p>
                  </a:txBody>
                  <a:tcPr/>
                </a:tc>
                <a:tc>
                  <a:txBody>
                    <a:bodyPr/>
                    <a:lstStyle/>
                    <a:p>
                      <a:r>
                        <a:rPr lang="en-US" sz="1000"/>
                        <a:t>837152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65451138"/>
                  </a:ext>
                </a:extLst>
              </a:tr>
              <a:tr h="370840">
                <a:tc>
                  <a:txBody>
                    <a:bodyPr/>
                    <a:lstStyle/>
                    <a:p>
                      <a:r>
                        <a:rPr lang="de-DE" sz="1000" b="1"/>
                        <a:t> Treckerfahrer dürfen das - 2018-01-06 15:00:00 </a:t>
                      </a:r>
                      <a:r>
                        <a:rPr lang="de-DE" sz="1000"/>
                        <a:t> 
 Fußball- und Treckerfreunde, passt das zusammen? - Die Antwort am 10.1.18 um 21:00 Uhr im NDR Fernsehen!</a:t>
                      </a:r>
                      <a:endParaRPr lang="en-US" sz="1000"/>
                    </a:p>
                  </a:txBody>
                  <a:tcPr/>
                </a:tc>
                <a:tc>
                  <a:txBody>
                    <a:bodyPr/>
                    <a:lstStyle/>
                    <a:p>
                      <a:r>
                        <a:rPr lang="en-US" sz="1000"/>
                        <a:t>711049</a:t>
                      </a:r>
                    </a:p>
                  </a:txBody>
                  <a:tcPr/>
                </a:tc>
                <a:tc>
                  <a:txBody>
                    <a:bodyPr/>
                    <a:lstStyle/>
                    <a:p>
                      <a:r>
                        <a:rPr lang="en-US" sz="1000"/>
                        <a:t>0</a:t>
                      </a:r>
                    </a:p>
                  </a:txBody>
                  <a:tcPr/>
                </a:tc>
                <a:tc>
                  <a:txBody>
                    <a:bodyPr/>
                    <a:lstStyle/>
                    <a:p>
                      <a:r>
                        <a:rPr lang="en-US" sz="1000"/>
                        <a:t>685422</a:t>
                      </a:r>
                    </a:p>
                  </a:txBody>
                  <a:tcPr/>
                </a:tc>
                <a:tc>
                  <a:txBody>
                    <a:bodyPr/>
                    <a:lstStyle/>
                    <a:p>
                      <a:r>
                        <a:rPr lang="en-US" sz="1000"/>
                        <a:t>32757</a:t>
                      </a:r>
                    </a:p>
                  </a:txBody>
                  <a:tcPr/>
                </a:tc>
                <a:tc>
                  <a:txBody>
                    <a:bodyPr/>
                    <a:lstStyle/>
                    <a:p>
                      <a:r>
                        <a:rPr lang="en-US" sz="1000"/>
                        <a:t>32757</a:t>
                      </a:r>
                    </a:p>
                  </a:txBody>
                  <a:tcPr/>
                </a:tc>
                <a:tc>
                  <a:txBody>
                    <a:bodyPr/>
                    <a:lstStyle/>
                    <a:p>
                      <a:r>
                        <a:rPr lang="en-US" sz="1000"/>
                        <a:t>Video</a:t>
                      </a:r>
                    </a:p>
                  </a:txBody>
                  <a:tcPr/>
                </a:tc>
                <a:tc>
                  <a:txBody>
                    <a:bodyPr/>
                    <a:lstStyle/>
                    <a:p>
                      <a:r>
                        <a:rPr lang="en-US" sz="1000"/>
                        <a:t>Yes</a:t>
                      </a:r>
                    </a:p>
                  </a:txBody>
                  <a:tcPr/>
                </a:tc>
                <a:tc>
                  <a:txBody>
                    <a:bodyPr/>
                    <a:lstStyle/>
                    <a:p>
                      <a:r>
                        <a:rPr lang="en-US" sz="1000"/>
                        <a:t>10.01.2018 23:00:00</a:t>
                      </a:r>
                    </a:p>
                  </a:txBody>
                  <a:tcPr/>
                </a:tc>
                <a:extLst>
                  <a:ext uri="{0D108BD9-81ED-4DB2-BD59-A6C34878D82A}">
                    <a16:rowId xmlns:a16="http://schemas.microsoft.com/office/drawing/2014/main" val="2208809416"/>
                  </a:ext>
                </a:extLst>
              </a:tr>
              <a:tr h="370840">
                <a:tc>
                  <a:txBody>
                    <a:bodyPr/>
                    <a:lstStyle/>
                    <a:p>
                      <a:r>
                        <a:rPr lang="de-DE" sz="1000" b="1"/>
                        <a:t> Treckerfahrer dürfen das - 2018-01-05 15:00:01 </a:t>
                      </a:r>
                      <a:r>
                        <a:rPr lang="de-DE" sz="1000"/>
                        <a:t> 
 Schneller als der Blitz, oder Schneckentempo, was ist erlaubt, was bringt Treckerfahrer hinter Gitter? Fragen wir Dr. Trecker</a:t>
                      </a:r>
                      <a:endParaRPr lang="en-US" sz="1000"/>
                    </a:p>
                  </a:txBody>
                  <a:tcPr/>
                </a:tc>
                <a:tc>
                  <a:txBody>
                    <a:bodyPr/>
                    <a:lstStyle/>
                    <a:p>
                      <a:r>
                        <a:rPr lang="en-US" sz="1000"/>
                        <a:t>595436</a:t>
                      </a:r>
                    </a:p>
                  </a:txBody>
                  <a:tcPr/>
                </a:tc>
                <a:tc>
                  <a:txBody>
                    <a:bodyPr/>
                    <a:lstStyle/>
                    <a:p>
                      <a:r>
                        <a:rPr lang="en-US" sz="1000"/>
                        <a:t>0</a:t>
                      </a:r>
                    </a:p>
                  </a:txBody>
                  <a:tcPr/>
                </a:tc>
                <a:tc>
                  <a:txBody>
                    <a:bodyPr/>
                    <a:lstStyle/>
                    <a:p>
                      <a:r>
                        <a:rPr lang="en-US" sz="1000"/>
                        <a:t>31164</a:t>
                      </a:r>
                    </a:p>
                  </a:txBody>
                  <a:tcPr/>
                </a:tc>
                <a:tc>
                  <a:txBody>
                    <a:bodyPr/>
                    <a:lstStyle/>
                    <a:p>
                      <a:r>
                        <a:rPr lang="en-US" sz="1000"/>
                        <a:t>569848</a:t>
                      </a:r>
                    </a:p>
                  </a:txBody>
                  <a:tcPr/>
                </a:tc>
                <a:tc>
                  <a:txBody>
                    <a:bodyPr/>
                    <a:lstStyle/>
                    <a:p>
                      <a:r>
                        <a:rPr lang="en-US" sz="1000"/>
                        <a:t>595436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53134296"/>
                  </a:ext>
                </a:extLst>
              </a:tr>
            </a:tbl>
          </a:graphicData>
        </a:graphic>
      </p:graphicFrame>
      <p:sp>
        <p:nvSpPr>
          <p:cNvPr id="4" name="Text Placeholder 3">
            <a:extLst>
              <a:ext uri="{FF2B5EF4-FFF2-40B4-BE49-F238E27FC236}">
                <a16:creationId xmlns:a16="http://schemas.microsoft.com/office/drawing/2014/main" id="{9070890A-3884-46E9-8813-701B94528E4B}"/>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42648469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F514C-8391-43E3-A99B-E3B21F21EC99}"/>
              </a:ext>
            </a:extLst>
          </p:cNvPr>
          <p:cNvSpPr>
            <a:spLocks noGrp="1"/>
          </p:cNvSpPr>
          <p:nvPr>
            <p:ph type="title"/>
          </p:nvPr>
        </p:nvSpPr>
        <p:spPr/>
        <p:txBody>
          <a:bodyPr/>
          <a:lstStyle/>
          <a:p>
            <a:r>
              <a:rPr lang="de-DE"/>
              <a:t>Facebook Eigene Posts - Aktive Nutzer - Export | Treckerfahrer dürfen das</a:t>
            </a:r>
            <a:endParaRPr lang="en-US"/>
          </a:p>
        </p:txBody>
      </p:sp>
      <p:graphicFrame>
        <p:nvGraphicFramePr>
          <p:cNvPr id="5" name="Table Placeholder 4">
            <a:extLst>
              <a:ext uri="{FF2B5EF4-FFF2-40B4-BE49-F238E27FC236}">
                <a16:creationId xmlns:a16="http://schemas.microsoft.com/office/drawing/2014/main" id="{70A27063-924A-47FD-937C-326A03AF1032}"/>
              </a:ext>
            </a:extLst>
          </p:cNvPr>
          <p:cNvGraphicFramePr>
            <a:graphicFrameLocks noGrp="1"/>
          </p:cNvGraphicFramePr>
          <p:nvPr>
            <p:ph type="tbl" sz="quarter" idx="13"/>
            <p:extLst>
              <p:ext uri="{D42A27DB-BD31-4B8C-83A1-F6EECF244321}">
                <p14:modId xmlns:p14="http://schemas.microsoft.com/office/powerpoint/2010/main" val="1484649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865947260"/>
                    </a:ext>
                  </a:extLst>
                </a:gridCol>
                <a:gridCol w="822960">
                  <a:extLst>
                    <a:ext uri="{9D8B030D-6E8A-4147-A177-3AD203B41FA5}">
                      <a16:colId xmlns:a16="http://schemas.microsoft.com/office/drawing/2014/main" val="2414216093"/>
                    </a:ext>
                  </a:extLst>
                </a:gridCol>
                <a:gridCol w="822960">
                  <a:extLst>
                    <a:ext uri="{9D8B030D-6E8A-4147-A177-3AD203B41FA5}">
                      <a16:colId xmlns:a16="http://schemas.microsoft.com/office/drawing/2014/main" val="2103519576"/>
                    </a:ext>
                  </a:extLst>
                </a:gridCol>
                <a:gridCol w="822960">
                  <a:extLst>
                    <a:ext uri="{9D8B030D-6E8A-4147-A177-3AD203B41FA5}">
                      <a16:colId xmlns:a16="http://schemas.microsoft.com/office/drawing/2014/main" val="3438672740"/>
                    </a:ext>
                  </a:extLst>
                </a:gridCol>
                <a:gridCol w="822960">
                  <a:extLst>
                    <a:ext uri="{9D8B030D-6E8A-4147-A177-3AD203B41FA5}">
                      <a16:colId xmlns:a16="http://schemas.microsoft.com/office/drawing/2014/main" val="636092251"/>
                    </a:ext>
                  </a:extLst>
                </a:gridCol>
                <a:gridCol w="493776">
                  <a:extLst>
                    <a:ext uri="{9D8B030D-6E8A-4147-A177-3AD203B41FA5}">
                      <a16:colId xmlns:a16="http://schemas.microsoft.com/office/drawing/2014/main" val="3003981608"/>
                    </a:ext>
                  </a:extLst>
                </a:gridCol>
                <a:gridCol w="493776">
                  <a:extLst>
                    <a:ext uri="{9D8B030D-6E8A-4147-A177-3AD203B41FA5}">
                      <a16:colId xmlns:a16="http://schemas.microsoft.com/office/drawing/2014/main" val="845339715"/>
                    </a:ext>
                  </a:extLst>
                </a:gridCol>
                <a:gridCol w="493776">
                  <a:extLst>
                    <a:ext uri="{9D8B030D-6E8A-4147-A177-3AD203B41FA5}">
                      <a16:colId xmlns:a16="http://schemas.microsoft.com/office/drawing/2014/main" val="1184339200"/>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783439233"/>
                  </a:ext>
                </a:extLst>
              </a:tr>
              <a:tr h="370840">
                <a:tc>
                  <a:txBody>
                    <a:bodyPr/>
                    <a:lstStyle/>
                    <a:p>
                      <a:r>
                        <a:rPr lang="de-DE" sz="1000" b="1"/>
                        <a:t> Treckerfahrer dürfen das - 2018-05-06 13:00:00 </a:t>
                      </a:r>
                      <a:r>
                        <a:rPr lang="de-DE" sz="1000"/>
                        <a:t> 
 Das kann doch nicht so schwer sein... Oder doch? Unser Satire-Magazin Extra 3 war vergangenen Mittwoch zu Gast in Negenborn und fand heraus, dass Unmut und Posse ganz eng miteinander verzahnt sind!</a:t>
                      </a:r>
                      <a:endParaRPr lang="en-US" sz="1000"/>
                    </a:p>
                  </a:txBody>
                  <a:tcPr/>
                </a:tc>
                <a:tc>
                  <a:txBody>
                    <a:bodyPr/>
                    <a:lstStyle/>
                    <a:p>
                      <a:r>
                        <a:rPr lang="en-US" sz="1000"/>
                        <a:t>444144</a:t>
                      </a:r>
                    </a:p>
                  </a:txBody>
                  <a:tcPr/>
                </a:tc>
                <a:tc>
                  <a:txBody>
                    <a:bodyPr/>
                    <a:lstStyle/>
                    <a:p>
                      <a:r>
                        <a:rPr lang="en-US" sz="1000"/>
                        <a:t>1737688</a:t>
                      </a:r>
                    </a:p>
                  </a:txBody>
                  <a:tcPr/>
                </a:tc>
                <a:tc>
                  <a:txBody>
                    <a:bodyPr/>
                    <a:lstStyle/>
                    <a:p>
                      <a:r>
                        <a:rPr lang="en-US" sz="1000"/>
                        <a:t>25.6 %</a:t>
                      </a:r>
                    </a:p>
                  </a:txBody>
                  <a:tcPr/>
                </a:tc>
                <a:tc>
                  <a:txBody>
                    <a:bodyPr/>
                    <a:lstStyle/>
                    <a:p>
                      <a:r>
                        <a:rPr lang="en-US" sz="1000"/>
                        <a:t>3409</a:t>
                      </a:r>
                    </a:p>
                  </a:txBody>
                  <a:tcPr/>
                </a:tc>
                <a:tc>
                  <a:txBody>
                    <a:bodyPr/>
                    <a:lstStyle/>
                    <a:p>
                      <a:r>
                        <a:rPr lang="en-US" sz="1000"/>
                        <a:t>Video</a:t>
                      </a:r>
                    </a:p>
                  </a:txBody>
                  <a:tcPr/>
                </a:tc>
                <a:tc>
                  <a:txBody>
                    <a:bodyPr/>
                    <a:lstStyle/>
                    <a:p>
                      <a:r>
                        <a:rPr lang="en-US" sz="1000"/>
                        <a:t>Yes</a:t>
                      </a:r>
                    </a:p>
                  </a:txBody>
                  <a:tcPr/>
                </a:tc>
                <a:tc>
                  <a:txBody>
                    <a:bodyPr/>
                    <a:lstStyle/>
                    <a:p>
                      <a:r>
                        <a:rPr lang="en-US" sz="1000"/>
                        <a:t>21.09.2018 23:20:00</a:t>
                      </a:r>
                    </a:p>
                  </a:txBody>
                  <a:tcPr/>
                </a:tc>
                <a:extLst>
                  <a:ext uri="{0D108BD9-81ED-4DB2-BD59-A6C34878D82A}">
                    <a16:rowId xmlns:a16="http://schemas.microsoft.com/office/drawing/2014/main" val="94997732"/>
                  </a:ext>
                </a:extLst>
              </a:tr>
              <a:tr h="370840">
                <a:tc>
                  <a:txBody>
                    <a:bodyPr/>
                    <a:lstStyle/>
                    <a:p>
                      <a:r>
                        <a:rPr lang="de-DE" sz="1000" b="1"/>
                        <a:t> Treckerfahrer dürfen das - 2018-06-15 14:12:15 </a:t>
                      </a:r>
                      <a:r>
                        <a:rPr lang="de-DE" sz="1000"/>
                        <a:t> 
 Und...</a:t>
                      </a:r>
                      <a:endParaRPr lang="en-US" sz="1000"/>
                    </a:p>
                  </a:txBody>
                  <a:tcPr/>
                </a:tc>
                <a:tc>
                  <a:txBody>
                    <a:bodyPr/>
                    <a:lstStyle/>
                    <a:p>
                      <a:r>
                        <a:rPr lang="en-US" sz="1000"/>
                        <a:t>170911</a:t>
                      </a:r>
                    </a:p>
                  </a:txBody>
                  <a:tcPr/>
                </a:tc>
                <a:tc>
                  <a:txBody>
                    <a:bodyPr/>
                    <a:lstStyle/>
                    <a:p>
                      <a:r>
                        <a:rPr lang="en-US" sz="1000"/>
                        <a:t>837152</a:t>
                      </a:r>
                    </a:p>
                  </a:txBody>
                  <a:tcPr/>
                </a:tc>
                <a:tc>
                  <a:txBody>
                    <a:bodyPr/>
                    <a:lstStyle/>
                    <a:p>
                      <a:r>
                        <a:rPr lang="en-US" sz="1000"/>
                        <a:t>20.4 %</a:t>
                      </a:r>
                    </a:p>
                  </a:txBody>
                  <a:tcPr/>
                </a:tc>
                <a:tc>
                  <a:txBody>
                    <a:bodyPr/>
                    <a:lstStyle/>
                    <a:p>
                      <a:r>
                        <a:rPr lang="en-US" sz="1000"/>
                        <a:t>1042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45379035"/>
                  </a:ext>
                </a:extLst>
              </a:tr>
              <a:tr h="370840">
                <a:tc>
                  <a:txBody>
                    <a:bodyPr/>
                    <a:lstStyle/>
                    <a:p>
                      <a:r>
                        <a:rPr lang="de-DE" sz="1000" b="1"/>
                        <a:t> Treckerfahrer dürfen das - 2018-01-20 15:00:00 </a:t>
                      </a:r>
                      <a:r>
                        <a:rPr lang="de-DE" sz="1000"/>
                        <a:t> 
 100 Jahre und Dr. Trecker  gibt alles!!!!!!!!!!!!!!!!!!!!!</a:t>
                      </a:r>
                      <a:endParaRPr lang="en-US" sz="1000"/>
                    </a:p>
                  </a:txBody>
                  <a:tcPr/>
                </a:tc>
                <a:tc>
                  <a:txBody>
                    <a:bodyPr/>
                    <a:lstStyle/>
                    <a:p>
                      <a:r>
                        <a:rPr lang="en-US" sz="1000"/>
                        <a:t>125932</a:t>
                      </a:r>
                    </a:p>
                  </a:txBody>
                  <a:tcPr/>
                </a:tc>
                <a:tc>
                  <a:txBody>
                    <a:bodyPr/>
                    <a:lstStyle/>
                    <a:p>
                      <a:r>
                        <a:rPr lang="en-US" sz="1000"/>
                        <a:t>1124925</a:t>
                      </a:r>
                    </a:p>
                  </a:txBody>
                  <a:tcPr/>
                </a:tc>
                <a:tc>
                  <a:txBody>
                    <a:bodyPr/>
                    <a:lstStyle/>
                    <a:p>
                      <a:r>
                        <a:rPr lang="en-US" sz="1000"/>
                        <a:t>11.2 %</a:t>
                      </a:r>
                    </a:p>
                  </a:txBody>
                  <a:tcPr/>
                </a:tc>
                <a:tc>
                  <a:txBody>
                    <a:bodyPr/>
                    <a:lstStyle/>
                    <a:p>
                      <a:r>
                        <a:rPr lang="en-US" sz="1000"/>
                        <a:t>3961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728993933"/>
                  </a:ext>
                </a:extLst>
              </a:tr>
              <a:tr h="370840">
                <a:tc>
                  <a:txBody>
                    <a:bodyPr/>
                    <a:lstStyle/>
                    <a:p>
                      <a:r>
                        <a:rPr lang="de-DE" sz="1000" b="1"/>
                        <a:t> Treckerfahrer dürfen das - 2018-08-15 15:00:01 </a:t>
                      </a:r>
                      <a:r>
                        <a:rPr lang="de-DE" sz="1000"/>
                        <a:t> 
 Alina testet für uns den Treckerkomfort 2018. Diesmal CLAAS. 🚜</a:t>
                      </a:r>
                      <a:endParaRPr lang="en-US" sz="1000"/>
                    </a:p>
                  </a:txBody>
                  <a:tcPr/>
                </a:tc>
                <a:tc>
                  <a:txBody>
                    <a:bodyPr/>
                    <a:lstStyle/>
                    <a:p>
                      <a:r>
                        <a:rPr lang="en-US" sz="1000"/>
                        <a:t>94447</a:t>
                      </a:r>
                    </a:p>
                  </a:txBody>
                  <a:tcPr/>
                </a:tc>
                <a:tc>
                  <a:txBody>
                    <a:bodyPr/>
                    <a:lstStyle/>
                    <a:p>
                      <a:r>
                        <a:rPr lang="en-US" sz="1000"/>
                        <a:t>428890</a:t>
                      </a:r>
                    </a:p>
                  </a:txBody>
                  <a:tcPr/>
                </a:tc>
                <a:tc>
                  <a:txBody>
                    <a:bodyPr/>
                    <a:lstStyle/>
                    <a:p>
                      <a:r>
                        <a:rPr lang="en-US" sz="1000"/>
                        <a:t>22.0 %</a:t>
                      </a:r>
                    </a:p>
                  </a:txBody>
                  <a:tcPr/>
                </a:tc>
                <a:tc>
                  <a:txBody>
                    <a:bodyPr/>
                    <a:lstStyle/>
                    <a:p>
                      <a:r>
                        <a:rPr lang="en-US" sz="1000"/>
                        <a:t>512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526053899"/>
                  </a:ext>
                </a:extLst>
              </a:tr>
              <a:tr h="370840">
                <a:tc>
                  <a:txBody>
                    <a:bodyPr/>
                    <a:lstStyle/>
                    <a:p>
                      <a:r>
                        <a:rPr lang="de-DE" sz="1000" b="1"/>
                        <a:t> Treckerfahrer dürfen das - 2018-05-03 15:00:00 </a:t>
                      </a:r>
                      <a:r>
                        <a:rPr lang="de-DE" sz="1000"/>
                        <a:t> 
 Alles neu macht der Mai. Muss aber nicht, auch aus Alt kann man neu machen, wenn man weiß wie....</a:t>
                      </a:r>
                      <a:endParaRPr lang="en-US" sz="1000"/>
                    </a:p>
                  </a:txBody>
                  <a:tcPr/>
                </a:tc>
                <a:tc>
                  <a:txBody>
                    <a:bodyPr/>
                    <a:lstStyle/>
                    <a:p>
                      <a:r>
                        <a:rPr lang="en-US" sz="1000"/>
                        <a:t>89118</a:t>
                      </a:r>
                    </a:p>
                  </a:txBody>
                  <a:tcPr/>
                </a:tc>
                <a:tc>
                  <a:txBody>
                    <a:bodyPr/>
                    <a:lstStyle/>
                    <a:p>
                      <a:r>
                        <a:rPr lang="en-US" sz="1000"/>
                        <a:t>193086</a:t>
                      </a:r>
                    </a:p>
                  </a:txBody>
                  <a:tcPr/>
                </a:tc>
                <a:tc>
                  <a:txBody>
                    <a:bodyPr/>
                    <a:lstStyle/>
                    <a:p>
                      <a:r>
                        <a:rPr lang="en-US" sz="1000"/>
                        <a:t>46.2 %</a:t>
                      </a:r>
                    </a:p>
                  </a:txBody>
                  <a:tcPr/>
                </a:tc>
                <a:tc>
                  <a:txBody>
                    <a:bodyPr/>
                    <a:lstStyle/>
                    <a:p>
                      <a:r>
                        <a:rPr lang="en-US" sz="1000"/>
                        <a:t>433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158215118"/>
                  </a:ext>
                </a:extLst>
              </a:tr>
            </a:tbl>
          </a:graphicData>
        </a:graphic>
      </p:graphicFrame>
      <p:sp>
        <p:nvSpPr>
          <p:cNvPr id="4" name="Text Placeholder 3">
            <a:extLst>
              <a:ext uri="{FF2B5EF4-FFF2-40B4-BE49-F238E27FC236}">
                <a16:creationId xmlns:a16="http://schemas.microsoft.com/office/drawing/2014/main" id="{2E379A0A-34E7-4081-AD8C-7A76BECAE33F}"/>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8837002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66280-FBCC-4E95-9715-ACDAF159C339}"/>
              </a:ext>
            </a:extLst>
          </p:cNvPr>
          <p:cNvSpPr>
            <a:spLocks noGrp="1"/>
          </p:cNvSpPr>
          <p:nvPr>
            <p:ph type="title"/>
          </p:nvPr>
        </p:nvSpPr>
        <p:spPr/>
        <p:txBody>
          <a:bodyPr/>
          <a:lstStyle/>
          <a:p>
            <a:r>
              <a:rPr lang="de-DE"/>
              <a:t>Facebook Eigene Posts - I-Rate Aktive Nutzer - Export | Treckerfahrer dürfen das</a:t>
            </a:r>
            <a:endParaRPr lang="en-US"/>
          </a:p>
        </p:txBody>
      </p:sp>
      <p:graphicFrame>
        <p:nvGraphicFramePr>
          <p:cNvPr id="5" name="Table Placeholder 4">
            <a:extLst>
              <a:ext uri="{FF2B5EF4-FFF2-40B4-BE49-F238E27FC236}">
                <a16:creationId xmlns:a16="http://schemas.microsoft.com/office/drawing/2014/main" id="{02A7A17C-E3BC-4084-B1D1-02CB510D9830}"/>
              </a:ext>
            </a:extLst>
          </p:cNvPr>
          <p:cNvGraphicFramePr>
            <a:graphicFrameLocks noGrp="1"/>
          </p:cNvGraphicFramePr>
          <p:nvPr>
            <p:ph type="tbl" sz="quarter" idx="13"/>
            <p:extLst>
              <p:ext uri="{D42A27DB-BD31-4B8C-83A1-F6EECF244321}">
                <p14:modId xmlns:p14="http://schemas.microsoft.com/office/powerpoint/2010/main" val="1278856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11026939"/>
                    </a:ext>
                  </a:extLst>
                </a:gridCol>
                <a:gridCol w="822960">
                  <a:extLst>
                    <a:ext uri="{9D8B030D-6E8A-4147-A177-3AD203B41FA5}">
                      <a16:colId xmlns:a16="http://schemas.microsoft.com/office/drawing/2014/main" val="1127773802"/>
                    </a:ext>
                  </a:extLst>
                </a:gridCol>
                <a:gridCol w="822960">
                  <a:extLst>
                    <a:ext uri="{9D8B030D-6E8A-4147-A177-3AD203B41FA5}">
                      <a16:colId xmlns:a16="http://schemas.microsoft.com/office/drawing/2014/main" val="351281887"/>
                    </a:ext>
                  </a:extLst>
                </a:gridCol>
                <a:gridCol w="822960">
                  <a:extLst>
                    <a:ext uri="{9D8B030D-6E8A-4147-A177-3AD203B41FA5}">
                      <a16:colId xmlns:a16="http://schemas.microsoft.com/office/drawing/2014/main" val="2835625432"/>
                    </a:ext>
                  </a:extLst>
                </a:gridCol>
                <a:gridCol w="822960">
                  <a:extLst>
                    <a:ext uri="{9D8B030D-6E8A-4147-A177-3AD203B41FA5}">
                      <a16:colId xmlns:a16="http://schemas.microsoft.com/office/drawing/2014/main" val="415621166"/>
                    </a:ext>
                  </a:extLst>
                </a:gridCol>
                <a:gridCol w="822960">
                  <a:extLst>
                    <a:ext uri="{9D8B030D-6E8A-4147-A177-3AD203B41FA5}">
                      <a16:colId xmlns:a16="http://schemas.microsoft.com/office/drawing/2014/main" val="783995590"/>
                    </a:ext>
                  </a:extLst>
                </a:gridCol>
                <a:gridCol w="822960">
                  <a:extLst>
                    <a:ext uri="{9D8B030D-6E8A-4147-A177-3AD203B41FA5}">
                      <a16:colId xmlns:a16="http://schemas.microsoft.com/office/drawing/2014/main" val="2371835562"/>
                    </a:ext>
                  </a:extLst>
                </a:gridCol>
                <a:gridCol w="822960">
                  <a:extLst>
                    <a:ext uri="{9D8B030D-6E8A-4147-A177-3AD203B41FA5}">
                      <a16:colId xmlns:a16="http://schemas.microsoft.com/office/drawing/2014/main" val="3429391327"/>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683148202"/>
                  </a:ext>
                </a:extLst>
              </a:tr>
              <a:tr h="370840">
                <a:tc>
                  <a:txBody>
                    <a:bodyPr/>
                    <a:lstStyle/>
                    <a:p>
                      <a:r>
                        <a:rPr lang="de-DE" sz="1000" b="1"/>
                        <a:t> Treckerfahrer dürfen das - 2018-10-07 17:46:21 </a:t>
                      </a:r>
                      <a:r>
                        <a:rPr lang="de-DE" sz="1000"/>
                        <a:t> 
 Übler Unfall in Pattensen: der Schaden wird auf mehrere hunderttausend Euro geschätzt, und bis der Strommast wieder steht, werden Monate vergehen. Der Fahrer blieb zum Glück unversehrt und stand unter Schock.</a:t>
                      </a:r>
                      <a:endParaRPr lang="en-US" sz="1000"/>
                    </a:p>
                  </a:txBody>
                  <a:tcPr/>
                </a:tc>
                <a:tc>
                  <a:txBody>
                    <a:bodyPr/>
                    <a:lstStyle/>
                    <a:p>
                      <a:r>
                        <a:rPr lang="en-US" sz="1000"/>
                        <a:t>181.5 %</a:t>
                      </a:r>
                    </a:p>
                  </a:txBody>
                  <a:tcPr/>
                </a:tc>
                <a:tc>
                  <a:txBody>
                    <a:bodyPr/>
                    <a:lstStyle/>
                    <a:p>
                      <a:r>
                        <a:rPr lang="en-US" sz="1000"/>
                        <a:t>3745</a:t>
                      </a:r>
                    </a:p>
                  </a:txBody>
                  <a:tcPr/>
                </a:tc>
                <a:tc>
                  <a:txBody>
                    <a:bodyPr/>
                    <a:lstStyle/>
                    <a:p>
                      <a:r>
                        <a:rPr lang="en-US" sz="1000"/>
                        <a:t>2063</a:t>
                      </a:r>
                    </a:p>
                  </a:txBody>
                  <a:tcPr/>
                </a:tc>
                <a:tc>
                  <a:txBody>
                    <a:bodyPr/>
                    <a:lstStyle/>
                    <a:p>
                      <a:r>
                        <a:rPr lang="en-US" sz="1000"/>
                        <a:t>146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205803527"/>
                  </a:ext>
                </a:extLst>
              </a:tr>
              <a:tr h="370840">
                <a:tc>
                  <a:txBody>
                    <a:bodyPr/>
                    <a:lstStyle/>
                    <a:p>
                      <a:r>
                        <a:rPr lang="de-DE" sz="1000" b="1"/>
                        <a:t> Treckerfahrer dürfen das - 2018-05-30 12:15:50 </a:t>
                      </a:r>
                      <a:r>
                        <a:rPr lang="de-DE" sz="1000"/>
                        <a:t> 
 Geniale Idee, Gewindeschneider selbst gemacht!</a:t>
                      </a:r>
                      <a:endParaRPr lang="en-US" sz="1000"/>
                    </a:p>
                  </a:txBody>
                  <a:tcPr/>
                </a:tc>
                <a:tc>
                  <a:txBody>
                    <a:bodyPr/>
                    <a:lstStyle/>
                    <a:p>
                      <a:r>
                        <a:rPr lang="en-US" sz="1000"/>
                        <a:t>162.1 %</a:t>
                      </a:r>
                    </a:p>
                  </a:txBody>
                  <a:tcPr/>
                </a:tc>
                <a:tc>
                  <a:txBody>
                    <a:bodyPr/>
                    <a:lstStyle/>
                    <a:p>
                      <a:r>
                        <a:rPr lang="en-US" sz="1000"/>
                        <a:t>2689</a:t>
                      </a:r>
                    </a:p>
                  </a:txBody>
                  <a:tcPr/>
                </a:tc>
                <a:tc>
                  <a:txBody>
                    <a:bodyPr/>
                    <a:lstStyle/>
                    <a:p>
                      <a:r>
                        <a:rPr lang="en-US" sz="1000"/>
                        <a:t>1659</a:t>
                      </a:r>
                    </a:p>
                  </a:txBody>
                  <a:tcPr/>
                </a:tc>
                <a:tc>
                  <a:txBody>
                    <a:bodyPr/>
                    <a:lstStyle/>
                    <a:p>
                      <a:r>
                        <a:rPr lang="en-US" sz="1000"/>
                        <a:t>130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426107002"/>
                  </a:ext>
                </a:extLst>
              </a:tr>
              <a:tr h="370840">
                <a:tc>
                  <a:txBody>
                    <a:bodyPr/>
                    <a:lstStyle/>
                    <a:p>
                      <a:r>
                        <a:rPr lang="de-DE" sz="1000" b="1"/>
                        <a:t> Treckerfahrer dürfen das - 2018-10-22 08:23:24 </a:t>
                      </a:r>
                      <a:r>
                        <a:rPr lang="de-DE" sz="1000"/>
                        <a:t> 
 Sprang nach der Bergung an, als wäre nichts gewesen... Allerdings hat‘s Geschmäckle, wie es dazu kam! 🙈🚜🕳</a:t>
                      </a:r>
                      <a:endParaRPr lang="en-US" sz="1000"/>
                    </a:p>
                  </a:txBody>
                  <a:tcPr/>
                </a:tc>
                <a:tc>
                  <a:txBody>
                    <a:bodyPr/>
                    <a:lstStyle/>
                    <a:p>
                      <a:r>
                        <a:rPr lang="en-US" sz="1000"/>
                        <a:t>128.7 %</a:t>
                      </a:r>
                    </a:p>
                  </a:txBody>
                  <a:tcPr/>
                </a:tc>
                <a:tc>
                  <a:txBody>
                    <a:bodyPr/>
                    <a:lstStyle/>
                    <a:p>
                      <a:r>
                        <a:rPr lang="en-US" sz="1000"/>
                        <a:t>2199</a:t>
                      </a:r>
                    </a:p>
                  </a:txBody>
                  <a:tcPr/>
                </a:tc>
                <a:tc>
                  <a:txBody>
                    <a:bodyPr/>
                    <a:lstStyle/>
                    <a:p>
                      <a:r>
                        <a:rPr lang="en-US" sz="1000"/>
                        <a:t>1709</a:t>
                      </a:r>
                    </a:p>
                  </a:txBody>
                  <a:tcPr/>
                </a:tc>
                <a:tc>
                  <a:txBody>
                    <a:bodyPr/>
                    <a:lstStyle/>
                    <a:p>
                      <a:r>
                        <a:rPr lang="en-US" sz="1000"/>
                        <a:t>182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391322015"/>
                  </a:ext>
                </a:extLst>
              </a:tr>
              <a:tr h="370840">
                <a:tc>
                  <a:txBody>
                    <a:bodyPr/>
                    <a:lstStyle/>
                    <a:p>
                      <a:r>
                        <a:rPr lang="de-DE" sz="1000" b="1"/>
                        <a:t> Treckerfahrer dürfen das - 2018-05-17 20:28:36 </a:t>
                      </a:r>
                      <a:r>
                        <a:rPr lang="de-DE" sz="1000"/>
                        <a:t> 
 </a:t>
                      </a:r>
                      <a:endParaRPr lang="en-US" sz="1000"/>
                    </a:p>
                  </a:txBody>
                  <a:tcPr/>
                </a:tc>
                <a:tc>
                  <a:txBody>
                    <a:bodyPr/>
                    <a:lstStyle/>
                    <a:p>
                      <a:r>
                        <a:rPr lang="en-US" sz="1000"/>
                        <a:t>118.9 %</a:t>
                      </a:r>
                    </a:p>
                  </a:txBody>
                  <a:tcPr/>
                </a:tc>
                <a:tc>
                  <a:txBody>
                    <a:bodyPr/>
                    <a:lstStyle/>
                    <a:p>
                      <a:r>
                        <a:rPr lang="en-US" sz="1000"/>
                        <a:t>829</a:t>
                      </a:r>
                    </a:p>
                  </a:txBody>
                  <a:tcPr/>
                </a:tc>
                <a:tc>
                  <a:txBody>
                    <a:bodyPr/>
                    <a:lstStyle/>
                    <a:p>
                      <a:r>
                        <a:rPr lang="en-US" sz="1000"/>
                        <a:t>697</a:t>
                      </a:r>
                    </a:p>
                  </a:txBody>
                  <a:tcPr/>
                </a:tc>
                <a:tc>
                  <a:txBody>
                    <a:bodyPr/>
                    <a:lstStyle/>
                    <a:p>
                      <a:r>
                        <a:rPr lang="en-US" sz="1000"/>
                        <a:t>51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253624735"/>
                  </a:ext>
                </a:extLst>
              </a:tr>
              <a:tr h="370840">
                <a:tc>
                  <a:txBody>
                    <a:bodyPr/>
                    <a:lstStyle/>
                    <a:p>
                      <a:r>
                        <a:rPr lang="de-DE" sz="1000" b="1"/>
                        <a:t> Treckerfahrer dürfen das - 2018-05-10 13:11:36 </a:t>
                      </a:r>
                      <a:r>
                        <a:rPr lang="de-DE" sz="1000"/>
                        <a:t> 
 Und nun wissen wir auch, was aus den ausgedienten Mähdreschern wird......</a:t>
                      </a:r>
                      <a:endParaRPr lang="en-US" sz="1000"/>
                    </a:p>
                  </a:txBody>
                  <a:tcPr/>
                </a:tc>
                <a:tc>
                  <a:txBody>
                    <a:bodyPr/>
                    <a:lstStyle/>
                    <a:p>
                      <a:r>
                        <a:rPr lang="en-US" sz="1000"/>
                        <a:t>107.9 %</a:t>
                      </a:r>
                    </a:p>
                  </a:txBody>
                  <a:tcPr/>
                </a:tc>
                <a:tc>
                  <a:txBody>
                    <a:bodyPr/>
                    <a:lstStyle/>
                    <a:p>
                      <a:r>
                        <a:rPr lang="en-US" sz="1000"/>
                        <a:t>1709</a:t>
                      </a:r>
                    </a:p>
                  </a:txBody>
                  <a:tcPr/>
                </a:tc>
                <a:tc>
                  <a:txBody>
                    <a:bodyPr/>
                    <a:lstStyle/>
                    <a:p>
                      <a:r>
                        <a:rPr lang="en-US" sz="1000"/>
                        <a:t>1584</a:t>
                      </a:r>
                    </a:p>
                  </a:txBody>
                  <a:tcPr/>
                </a:tc>
                <a:tc>
                  <a:txBody>
                    <a:bodyPr/>
                    <a:lstStyle/>
                    <a:p>
                      <a:r>
                        <a:rPr lang="en-US" sz="1000"/>
                        <a:t>102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60189001"/>
                  </a:ext>
                </a:extLst>
              </a:tr>
            </a:tbl>
          </a:graphicData>
        </a:graphic>
      </p:graphicFrame>
      <p:sp>
        <p:nvSpPr>
          <p:cNvPr id="4" name="Text Placeholder 3">
            <a:extLst>
              <a:ext uri="{FF2B5EF4-FFF2-40B4-BE49-F238E27FC236}">
                <a16:creationId xmlns:a16="http://schemas.microsoft.com/office/drawing/2014/main" id="{AAE2BCE1-357F-42A5-AE43-C8019B4B312D}"/>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8333722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DCC72-8208-4927-9928-E9515EB621CA}"/>
              </a:ext>
            </a:extLst>
          </p:cNvPr>
          <p:cNvSpPr>
            <a:spLocks noGrp="1"/>
          </p:cNvSpPr>
          <p:nvPr>
            <p:ph type="title"/>
          </p:nvPr>
        </p:nvSpPr>
        <p:spPr/>
        <p:txBody>
          <a:bodyPr/>
          <a:lstStyle/>
          <a:p>
            <a:r>
              <a:rPr lang="de-DE"/>
              <a:t>Facebook Eigene Posts - I-Rate Aktive Nutzer-Flop - Export | Treckerfahrer dürfen das - 1 of 2</a:t>
            </a:r>
            <a:endParaRPr lang="en-US"/>
          </a:p>
        </p:txBody>
      </p:sp>
      <p:graphicFrame>
        <p:nvGraphicFramePr>
          <p:cNvPr id="5" name="Table Placeholder 4">
            <a:extLst>
              <a:ext uri="{FF2B5EF4-FFF2-40B4-BE49-F238E27FC236}">
                <a16:creationId xmlns:a16="http://schemas.microsoft.com/office/drawing/2014/main" id="{71ABA8A1-FD5D-4BB3-87BD-F2791B952A67}"/>
              </a:ext>
            </a:extLst>
          </p:cNvPr>
          <p:cNvGraphicFramePr>
            <a:graphicFrameLocks noGrp="1"/>
          </p:cNvGraphicFramePr>
          <p:nvPr>
            <p:ph type="tbl" sz="quarter" idx="13"/>
            <p:extLst>
              <p:ext uri="{D42A27DB-BD31-4B8C-83A1-F6EECF244321}">
                <p14:modId xmlns:p14="http://schemas.microsoft.com/office/powerpoint/2010/main" val="3342502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43547240"/>
                    </a:ext>
                  </a:extLst>
                </a:gridCol>
                <a:gridCol w="822960">
                  <a:extLst>
                    <a:ext uri="{9D8B030D-6E8A-4147-A177-3AD203B41FA5}">
                      <a16:colId xmlns:a16="http://schemas.microsoft.com/office/drawing/2014/main" val="1310563044"/>
                    </a:ext>
                  </a:extLst>
                </a:gridCol>
                <a:gridCol w="822960">
                  <a:extLst>
                    <a:ext uri="{9D8B030D-6E8A-4147-A177-3AD203B41FA5}">
                      <a16:colId xmlns:a16="http://schemas.microsoft.com/office/drawing/2014/main" val="863784149"/>
                    </a:ext>
                  </a:extLst>
                </a:gridCol>
                <a:gridCol w="822960">
                  <a:extLst>
                    <a:ext uri="{9D8B030D-6E8A-4147-A177-3AD203B41FA5}">
                      <a16:colId xmlns:a16="http://schemas.microsoft.com/office/drawing/2014/main" val="439339001"/>
                    </a:ext>
                  </a:extLst>
                </a:gridCol>
                <a:gridCol w="822960">
                  <a:extLst>
                    <a:ext uri="{9D8B030D-6E8A-4147-A177-3AD203B41FA5}">
                      <a16:colId xmlns:a16="http://schemas.microsoft.com/office/drawing/2014/main" val="3639925980"/>
                    </a:ext>
                  </a:extLst>
                </a:gridCol>
                <a:gridCol w="822960">
                  <a:extLst>
                    <a:ext uri="{9D8B030D-6E8A-4147-A177-3AD203B41FA5}">
                      <a16:colId xmlns:a16="http://schemas.microsoft.com/office/drawing/2014/main" val="2885583337"/>
                    </a:ext>
                  </a:extLst>
                </a:gridCol>
                <a:gridCol w="822960">
                  <a:extLst>
                    <a:ext uri="{9D8B030D-6E8A-4147-A177-3AD203B41FA5}">
                      <a16:colId xmlns:a16="http://schemas.microsoft.com/office/drawing/2014/main" val="426572590"/>
                    </a:ext>
                  </a:extLst>
                </a:gridCol>
                <a:gridCol w="822960">
                  <a:extLst>
                    <a:ext uri="{9D8B030D-6E8A-4147-A177-3AD203B41FA5}">
                      <a16:colId xmlns:a16="http://schemas.microsoft.com/office/drawing/2014/main" val="1384732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26144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- 2018-05-25 23:46:04 </a:t>
                      </a:r>
                      <a:r>
                        <a:rPr kumimoji="0" lang="de-DE" sz="1000" b="0" i="0" u="none" strike="noStrike" kern="1200" cap="none" spc="0" normalizeH="0" baseline="0" noProof="0">
                          <a:ln>
                            <a:noFill/>
                          </a:ln>
                          <a:solidFill>
                            <a:prstClr val="black"/>
                          </a:solidFill>
                          <a:effectLst/>
                          <a:uLnTx/>
                          <a:uFillTx/>
                          <a:latin typeface="+mn-lt"/>
                          <a:ea typeface="+mn-ea"/>
                          <a:cs typeface="+mn-cs"/>
                        </a:rPr>
                        <a:t> 
 Auf dem NDR Landpartie–Fest tritt Sven Tietzer gegen Hinnerk Baumgarten an mit Brunhilde! Um 16 Uhr im NDR Fernsehen oder kurze Zeit später auch in unserer NDR Mediathek. Noch besser: kommt vorbei nach Ratzeburg! Es lohnt sich bei herrlichstem Wetter!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70816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- 2018-03-07 11:18:39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36796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- 2018-05-15 08:00:00 </a:t>
                      </a:r>
                      <a:r>
                        <a:rPr kumimoji="0" lang="de-DE" sz="1000" b="0" i="0" u="none" strike="noStrike" kern="1200" cap="none" spc="0" normalizeH="0" baseline="0" noProof="0">
                          <a:ln>
                            <a:noFill/>
                          </a:ln>
                          <a:solidFill>
                            <a:prstClr val="black"/>
                          </a:solidFill>
                          <a:effectLst/>
                          <a:uLnTx/>
                          <a:uFillTx/>
                          <a:latin typeface="+mn-lt"/>
                          <a:ea typeface="+mn-ea"/>
                          <a:cs typeface="+mn-cs"/>
                        </a:rPr>
                        <a:t> 
 Marcel Haas aus Frauenberg in Bayern hat zwei schicke im Stall: einen Deutz D 25.1 N und einen Kramer KL 150. Moin nach Bayern!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37979100"/>
                  </a:ext>
                </a:extLst>
              </a:tr>
            </a:tbl>
          </a:graphicData>
        </a:graphic>
      </p:graphicFrame>
      <p:sp>
        <p:nvSpPr>
          <p:cNvPr id="4" name="Text Placeholder 3">
            <a:extLst>
              <a:ext uri="{FF2B5EF4-FFF2-40B4-BE49-F238E27FC236}">
                <a16:creationId xmlns:a16="http://schemas.microsoft.com/office/drawing/2014/main" id="{BF746529-519A-4EF7-951D-7A53E933CD3F}"/>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42368260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294D2-4ABB-4D04-B093-273D566286AD}"/>
              </a:ext>
            </a:extLst>
          </p:cNvPr>
          <p:cNvSpPr>
            <a:spLocks noGrp="1"/>
          </p:cNvSpPr>
          <p:nvPr>
            <p:ph type="title"/>
          </p:nvPr>
        </p:nvSpPr>
        <p:spPr/>
        <p:txBody>
          <a:bodyPr/>
          <a:lstStyle/>
          <a:p>
            <a:r>
              <a:rPr lang="de-DE"/>
              <a:t>Facebook Eigene Posts - I-Rate Aktive Nutzer-Flop - Export | Treckerfahrer dürfen das - 2 of 2</a:t>
            </a:r>
            <a:endParaRPr lang="en-US"/>
          </a:p>
        </p:txBody>
      </p:sp>
      <p:graphicFrame>
        <p:nvGraphicFramePr>
          <p:cNvPr id="5" name="Table Placeholder 4">
            <a:extLst>
              <a:ext uri="{FF2B5EF4-FFF2-40B4-BE49-F238E27FC236}">
                <a16:creationId xmlns:a16="http://schemas.microsoft.com/office/drawing/2014/main" id="{0B33305E-E8D4-4974-9A57-A9DD4259D471}"/>
              </a:ext>
            </a:extLst>
          </p:cNvPr>
          <p:cNvGraphicFramePr>
            <a:graphicFrameLocks noGrp="1"/>
          </p:cNvGraphicFramePr>
          <p:nvPr>
            <p:ph type="tbl" sz="quarter" idx="13"/>
            <p:extLst>
              <p:ext uri="{D42A27DB-BD31-4B8C-83A1-F6EECF244321}">
                <p14:modId xmlns:p14="http://schemas.microsoft.com/office/powerpoint/2010/main" val="4072795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10546914"/>
                    </a:ext>
                  </a:extLst>
                </a:gridCol>
                <a:gridCol w="822960">
                  <a:extLst>
                    <a:ext uri="{9D8B030D-6E8A-4147-A177-3AD203B41FA5}">
                      <a16:colId xmlns:a16="http://schemas.microsoft.com/office/drawing/2014/main" val="2665298790"/>
                    </a:ext>
                  </a:extLst>
                </a:gridCol>
                <a:gridCol w="822960">
                  <a:extLst>
                    <a:ext uri="{9D8B030D-6E8A-4147-A177-3AD203B41FA5}">
                      <a16:colId xmlns:a16="http://schemas.microsoft.com/office/drawing/2014/main" val="1992263453"/>
                    </a:ext>
                  </a:extLst>
                </a:gridCol>
                <a:gridCol w="822960">
                  <a:extLst>
                    <a:ext uri="{9D8B030D-6E8A-4147-A177-3AD203B41FA5}">
                      <a16:colId xmlns:a16="http://schemas.microsoft.com/office/drawing/2014/main" val="1177894"/>
                    </a:ext>
                  </a:extLst>
                </a:gridCol>
                <a:gridCol w="822960">
                  <a:extLst>
                    <a:ext uri="{9D8B030D-6E8A-4147-A177-3AD203B41FA5}">
                      <a16:colId xmlns:a16="http://schemas.microsoft.com/office/drawing/2014/main" val="1681418085"/>
                    </a:ext>
                  </a:extLst>
                </a:gridCol>
                <a:gridCol w="822960">
                  <a:extLst>
                    <a:ext uri="{9D8B030D-6E8A-4147-A177-3AD203B41FA5}">
                      <a16:colId xmlns:a16="http://schemas.microsoft.com/office/drawing/2014/main" val="3297778695"/>
                    </a:ext>
                  </a:extLst>
                </a:gridCol>
                <a:gridCol w="822960">
                  <a:extLst>
                    <a:ext uri="{9D8B030D-6E8A-4147-A177-3AD203B41FA5}">
                      <a16:colId xmlns:a16="http://schemas.microsoft.com/office/drawing/2014/main" val="860422382"/>
                    </a:ext>
                  </a:extLst>
                </a:gridCol>
                <a:gridCol w="822960">
                  <a:extLst>
                    <a:ext uri="{9D8B030D-6E8A-4147-A177-3AD203B41FA5}">
                      <a16:colId xmlns:a16="http://schemas.microsoft.com/office/drawing/2014/main" val="1884299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98017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- 2018-05-25 14:00:01 </a:t>
                      </a:r>
                      <a:r>
                        <a:rPr kumimoji="0" lang="de-DE" sz="1000" b="0" i="0" u="none" strike="noStrike" kern="1200" cap="none" spc="0" normalizeH="0" baseline="0" noProof="0">
                          <a:ln>
                            <a:noFill/>
                          </a:ln>
                          <a:solidFill>
                            <a:prstClr val="black"/>
                          </a:solidFill>
                          <a:effectLst/>
                          <a:uLnTx/>
                          <a:uFillTx/>
                          <a:latin typeface="+mn-lt"/>
                          <a:ea typeface="+mn-ea"/>
                          <a:cs typeface="+mn-cs"/>
                        </a:rPr>
                        <a:t> 
 Gleich geht's los! Sven Tietzer und Dr. Trecker freuen sich auf Euch! Fragt sie zur aktuellen Staffel 2018, was sie morgen alles so vorhaben und all das, was Ihr immer schon über die beiden wissen wolltet! We'll keep in touch - Facebook live!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69149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- 2018-03-07 11:45:36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66207506"/>
                  </a:ext>
                </a:extLst>
              </a:tr>
            </a:tbl>
          </a:graphicData>
        </a:graphic>
      </p:graphicFrame>
      <p:sp>
        <p:nvSpPr>
          <p:cNvPr id="4" name="Text Placeholder 3">
            <a:extLst>
              <a:ext uri="{FF2B5EF4-FFF2-40B4-BE49-F238E27FC236}">
                <a16:creationId xmlns:a16="http://schemas.microsoft.com/office/drawing/2014/main" id="{4EA5084D-1083-46D8-89FE-0353B58421C3}"/>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3528412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94F2C-92C6-4981-B14E-D9213101E609}"/>
              </a:ext>
            </a:extLst>
          </p:cNvPr>
          <p:cNvSpPr>
            <a:spLocks noGrp="1"/>
          </p:cNvSpPr>
          <p:nvPr>
            <p:ph type="title"/>
          </p:nvPr>
        </p:nvSpPr>
        <p:spPr/>
        <p:txBody>
          <a:bodyPr/>
          <a:lstStyle/>
          <a:p>
            <a:r>
              <a:rPr lang="de-DE"/>
              <a:t>Facebook Eigene Post - Summe Interaktionen - Export | Treckerfahrer dürfen das - 1 of 2</a:t>
            </a:r>
            <a:endParaRPr lang="en-US"/>
          </a:p>
        </p:txBody>
      </p:sp>
      <p:graphicFrame>
        <p:nvGraphicFramePr>
          <p:cNvPr id="5" name="Table Placeholder 4">
            <a:extLst>
              <a:ext uri="{FF2B5EF4-FFF2-40B4-BE49-F238E27FC236}">
                <a16:creationId xmlns:a16="http://schemas.microsoft.com/office/drawing/2014/main" id="{63648598-C384-46AC-B95C-545AE1FCA532}"/>
              </a:ext>
            </a:extLst>
          </p:cNvPr>
          <p:cNvGraphicFramePr>
            <a:graphicFrameLocks noGrp="1"/>
          </p:cNvGraphicFramePr>
          <p:nvPr>
            <p:ph type="tbl" sz="quarter" idx="13"/>
            <p:extLst>
              <p:ext uri="{D42A27DB-BD31-4B8C-83A1-F6EECF244321}">
                <p14:modId xmlns:p14="http://schemas.microsoft.com/office/powerpoint/2010/main" val="104737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59853247"/>
                    </a:ext>
                  </a:extLst>
                </a:gridCol>
                <a:gridCol w="822960">
                  <a:extLst>
                    <a:ext uri="{9D8B030D-6E8A-4147-A177-3AD203B41FA5}">
                      <a16:colId xmlns:a16="http://schemas.microsoft.com/office/drawing/2014/main" val="2064731761"/>
                    </a:ext>
                  </a:extLst>
                </a:gridCol>
                <a:gridCol w="822960">
                  <a:extLst>
                    <a:ext uri="{9D8B030D-6E8A-4147-A177-3AD203B41FA5}">
                      <a16:colId xmlns:a16="http://schemas.microsoft.com/office/drawing/2014/main" val="349058831"/>
                    </a:ext>
                  </a:extLst>
                </a:gridCol>
                <a:gridCol w="822960">
                  <a:extLst>
                    <a:ext uri="{9D8B030D-6E8A-4147-A177-3AD203B41FA5}">
                      <a16:colId xmlns:a16="http://schemas.microsoft.com/office/drawing/2014/main" val="2238466395"/>
                    </a:ext>
                  </a:extLst>
                </a:gridCol>
                <a:gridCol w="822960">
                  <a:extLst>
                    <a:ext uri="{9D8B030D-6E8A-4147-A177-3AD203B41FA5}">
                      <a16:colId xmlns:a16="http://schemas.microsoft.com/office/drawing/2014/main" val="3791214007"/>
                    </a:ext>
                  </a:extLst>
                </a:gridCol>
                <a:gridCol w="822960">
                  <a:extLst>
                    <a:ext uri="{9D8B030D-6E8A-4147-A177-3AD203B41FA5}">
                      <a16:colId xmlns:a16="http://schemas.microsoft.com/office/drawing/2014/main" val="3115481248"/>
                    </a:ext>
                  </a:extLst>
                </a:gridCol>
                <a:gridCol w="822960">
                  <a:extLst>
                    <a:ext uri="{9D8B030D-6E8A-4147-A177-3AD203B41FA5}">
                      <a16:colId xmlns:a16="http://schemas.microsoft.com/office/drawing/2014/main" val="1674511432"/>
                    </a:ext>
                  </a:extLst>
                </a:gridCol>
                <a:gridCol w="822960">
                  <a:extLst>
                    <a:ext uri="{9D8B030D-6E8A-4147-A177-3AD203B41FA5}">
                      <a16:colId xmlns:a16="http://schemas.microsoft.com/office/drawing/2014/main" val="3307308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34506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- 2018-01-20 15:00:00 </a:t>
                      </a:r>
                      <a:r>
                        <a:rPr kumimoji="0" lang="de-DE" sz="1000" b="0" i="0" u="none" strike="noStrike" kern="1200" cap="none" spc="0" normalizeH="0" baseline="0" noProof="0">
                          <a:ln>
                            <a:noFill/>
                          </a:ln>
                          <a:solidFill>
                            <a:prstClr val="black"/>
                          </a:solidFill>
                          <a:effectLst/>
                          <a:uLnTx/>
                          <a:uFillTx/>
                          <a:latin typeface="+mn-lt"/>
                          <a:ea typeface="+mn-ea"/>
                          <a:cs typeface="+mn-cs"/>
                        </a:rPr>
                        <a:t> 
 100 Jahre und Dr. Trecker  gibt alles!!!!!!!!!!!!!!!!!!!!!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66243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- 2018-05-06 13:00:00 </a:t>
                      </a:r>
                      <a:r>
                        <a:rPr kumimoji="0" lang="de-DE" sz="1000" b="0" i="0" u="none" strike="noStrike" kern="1200" cap="none" spc="0" normalizeH="0" baseline="0" noProof="0">
                          <a:ln>
                            <a:noFill/>
                          </a:ln>
                          <a:solidFill>
                            <a:prstClr val="black"/>
                          </a:solidFill>
                          <a:effectLst/>
                          <a:uLnTx/>
                          <a:uFillTx/>
                          <a:latin typeface="+mn-lt"/>
                          <a:ea typeface="+mn-ea"/>
                          <a:cs typeface="+mn-cs"/>
                        </a:rPr>
                        <a:t> 
 Das kann doch nicht so schwer sein... Oder doch? Unser Satire-Magazin Extra 3 war vergangenen Mittwoch zu Gast in Negenborn und fand heraus, dass Unmut und Posse ganz eng miteinander verzahnt sind!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21.09.2018 23:20:00</a:t>
                      </a:r>
                    </a:p>
                  </a:txBody>
                  <a:tcPr/>
                </a:tc>
                <a:extLst>
                  <a:ext uri="{0D108BD9-81ED-4DB2-BD59-A6C34878D82A}">
                    <a16:rowId xmlns:a16="http://schemas.microsoft.com/office/drawing/2014/main" val="2151381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- 2018-03-30 15:00:00 </a:t>
                      </a:r>
                      <a:r>
                        <a:rPr kumimoji="0" lang="de-DE" sz="1000" b="0" i="0" u="none" strike="noStrike" kern="1200" cap="none" spc="0" normalizeH="0" baseline="0" noProof="0">
                          <a:ln>
                            <a:noFill/>
                          </a:ln>
                          <a:solidFill>
                            <a:prstClr val="black"/>
                          </a:solidFill>
                          <a:effectLst/>
                          <a:uLnTx/>
                          <a:uFillTx/>
                          <a:latin typeface="+mn-lt"/>
                          <a:ea typeface="+mn-ea"/>
                          <a:cs typeface="+mn-cs"/>
                        </a:rPr>
                        <a:t> 
 Wenn's nass und kalt ist, man aber nicht auf seine Lieblinge verzichten kann, dann wäre das eine Idee für's Wochende!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46742834"/>
                  </a:ext>
                </a:extLst>
              </a:tr>
            </a:tbl>
          </a:graphicData>
        </a:graphic>
      </p:graphicFrame>
      <p:sp>
        <p:nvSpPr>
          <p:cNvPr id="4" name="Text Placeholder 3">
            <a:extLst>
              <a:ext uri="{FF2B5EF4-FFF2-40B4-BE49-F238E27FC236}">
                <a16:creationId xmlns:a16="http://schemas.microsoft.com/office/drawing/2014/main" id="{4938502D-A5ED-4372-BD62-3CEC6F1D8E1C}"/>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1645076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425B9-39D6-40EF-B1B1-E8A5810415A6}"/>
              </a:ext>
            </a:extLst>
          </p:cNvPr>
          <p:cNvSpPr>
            <a:spLocks noGrp="1"/>
          </p:cNvSpPr>
          <p:nvPr>
            <p:ph type="title"/>
          </p:nvPr>
        </p:nvSpPr>
        <p:spPr/>
        <p:txBody>
          <a:bodyPr/>
          <a:lstStyle/>
          <a:p>
            <a:r>
              <a:rPr lang="de-DE"/>
              <a:t>Facebook Eigene Post - Summe Interaktionen - Export | Treckerfahrer dürfen das - 2 of 2</a:t>
            </a:r>
            <a:endParaRPr lang="en-US"/>
          </a:p>
        </p:txBody>
      </p:sp>
      <p:graphicFrame>
        <p:nvGraphicFramePr>
          <p:cNvPr id="5" name="Table Placeholder 4">
            <a:extLst>
              <a:ext uri="{FF2B5EF4-FFF2-40B4-BE49-F238E27FC236}">
                <a16:creationId xmlns:a16="http://schemas.microsoft.com/office/drawing/2014/main" id="{43E62BBF-D9E4-4445-BD55-8A57903FB709}"/>
              </a:ext>
            </a:extLst>
          </p:cNvPr>
          <p:cNvGraphicFramePr>
            <a:graphicFrameLocks noGrp="1"/>
          </p:cNvGraphicFramePr>
          <p:nvPr>
            <p:ph type="tbl" sz="quarter" idx="13"/>
            <p:extLst>
              <p:ext uri="{D42A27DB-BD31-4B8C-83A1-F6EECF244321}">
                <p14:modId xmlns:p14="http://schemas.microsoft.com/office/powerpoint/2010/main" val="3772904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28652208"/>
                    </a:ext>
                  </a:extLst>
                </a:gridCol>
                <a:gridCol w="822960">
                  <a:extLst>
                    <a:ext uri="{9D8B030D-6E8A-4147-A177-3AD203B41FA5}">
                      <a16:colId xmlns:a16="http://schemas.microsoft.com/office/drawing/2014/main" val="3605416405"/>
                    </a:ext>
                  </a:extLst>
                </a:gridCol>
                <a:gridCol w="822960">
                  <a:extLst>
                    <a:ext uri="{9D8B030D-6E8A-4147-A177-3AD203B41FA5}">
                      <a16:colId xmlns:a16="http://schemas.microsoft.com/office/drawing/2014/main" val="3931816481"/>
                    </a:ext>
                  </a:extLst>
                </a:gridCol>
                <a:gridCol w="822960">
                  <a:extLst>
                    <a:ext uri="{9D8B030D-6E8A-4147-A177-3AD203B41FA5}">
                      <a16:colId xmlns:a16="http://schemas.microsoft.com/office/drawing/2014/main" val="930073197"/>
                    </a:ext>
                  </a:extLst>
                </a:gridCol>
                <a:gridCol w="822960">
                  <a:extLst>
                    <a:ext uri="{9D8B030D-6E8A-4147-A177-3AD203B41FA5}">
                      <a16:colId xmlns:a16="http://schemas.microsoft.com/office/drawing/2014/main" val="1334149214"/>
                    </a:ext>
                  </a:extLst>
                </a:gridCol>
                <a:gridCol w="822960">
                  <a:extLst>
                    <a:ext uri="{9D8B030D-6E8A-4147-A177-3AD203B41FA5}">
                      <a16:colId xmlns:a16="http://schemas.microsoft.com/office/drawing/2014/main" val="4050332936"/>
                    </a:ext>
                  </a:extLst>
                </a:gridCol>
                <a:gridCol w="822960">
                  <a:extLst>
                    <a:ext uri="{9D8B030D-6E8A-4147-A177-3AD203B41FA5}">
                      <a16:colId xmlns:a16="http://schemas.microsoft.com/office/drawing/2014/main" val="717604864"/>
                    </a:ext>
                  </a:extLst>
                </a:gridCol>
                <a:gridCol w="822960">
                  <a:extLst>
                    <a:ext uri="{9D8B030D-6E8A-4147-A177-3AD203B41FA5}">
                      <a16:colId xmlns:a16="http://schemas.microsoft.com/office/drawing/2014/main" val="42925650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72883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- 2018-05-20 09:30:00 </a:t>
                      </a:r>
                      <a:r>
                        <a:rPr kumimoji="0" lang="de-DE" sz="1000" b="0" i="0" u="none" strike="noStrike" kern="1200" cap="none" spc="0" normalizeH="0" baseline="0" noProof="0">
                          <a:ln>
                            <a:noFill/>
                          </a:ln>
                          <a:solidFill>
                            <a:prstClr val="black"/>
                          </a:solidFill>
                          <a:effectLst/>
                          <a:uLnTx/>
                          <a:uFillTx/>
                          <a:latin typeface="+mn-lt"/>
                          <a:ea typeface="+mn-ea"/>
                          <a:cs typeface="+mn-cs"/>
                        </a:rPr>
                        <a:t> 
 Wie abgefahren ist das denn? Auf ungewöhnliche Art und Weise half ein Landwirt seinerzeit den Flutopfern im Osten - Ackerpflege auf ganz natürliche Art... Danke an Extra 3 🚜 Bitte Ton an!!!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65129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- 2018-03-16 08:00:00 </a:t>
                      </a:r>
                      <a:r>
                        <a:rPr kumimoji="0" lang="de-DE" sz="1000" b="0" i="0" u="none" strike="noStrike" kern="1200" cap="none" spc="0" normalizeH="0" baseline="0" noProof="0">
                          <a:ln>
                            <a:noFill/>
                          </a:ln>
                          <a:solidFill>
                            <a:prstClr val="black"/>
                          </a:solidFill>
                          <a:effectLst/>
                          <a:uLnTx/>
                          <a:uFillTx/>
                          <a:latin typeface="+mn-lt"/>
                          <a:ea typeface="+mn-ea"/>
                          <a:cs typeface="+mn-cs"/>
                        </a:rPr>
                        <a:t> 
 Heinz Buck hat ein "bisschen" geschraubt: Ursprünglich hatte sein IHC 120 PS - nun sind es mindestens  700!
Der Motor:  6,6 Liter , Bosch P Einspritzpumpe und Holset HX 50 Turbolader, Höchstgeschwindigkeit 52 km/h . Gewicht: 4,5t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12942034"/>
                  </a:ext>
                </a:extLst>
              </a:tr>
            </a:tbl>
          </a:graphicData>
        </a:graphic>
      </p:graphicFrame>
      <p:sp>
        <p:nvSpPr>
          <p:cNvPr id="4" name="Text Placeholder 3">
            <a:extLst>
              <a:ext uri="{FF2B5EF4-FFF2-40B4-BE49-F238E27FC236}">
                <a16:creationId xmlns:a16="http://schemas.microsoft.com/office/drawing/2014/main" id="{F35D8660-6C3F-4726-8BA5-B1DEA21DDFA2}"/>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0179397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13167-569A-4132-9B65-BBE65EE0178B}"/>
              </a:ext>
            </a:extLst>
          </p:cNvPr>
          <p:cNvSpPr>
            <a:spLocks noGrp="1"/>
          </p:cNvSpPr>
          <p:nvPr>
            <p:ph type="title"/>
          </p:nvPr>
        </p:nvSpPr>
        <p:spPr/>
        <p:txBody>
          <a:bodyPr/>
          <a:lstStyle/>
          <a:p>
            <a:r>
              <a:rPr lang="de-DE"/>
              <a:t>Facebook Eigene Posts - Reaktionen - Export | Treckerfahrer dürfen das - 1 of 3</a:t>
            </a:r>
            <a:endParaRPr lang="en-US"/>
          </a:p>
        </p:txBody>
      </p:sp>
      <p:graphicFrame>
        <p:nvGraphicFramePr>
          <p:cNvPr id="5" name="Table Placeholder 4">
            <a:extLst>
              <a:ext uri="{FF2B5EF4-FFF2-40B4-BE49-F238E27FC236}">
                <a16:creationId xmlns:a16="http://schemas.microsoft.com/office/drawing/2014/main" id="{F61B57E8-AEB4-4E46-AF5D-89FF5755106C}"/>
              </a:ext>
            </a:extLst>
          </p:cNvPr>
          <p:cNvGraphicFramePr>
            <a:graphicFrameLocks noGrp="1"/>
          </p:cNvGraphicFramePr>
          <p:nvPr>
            <p:ph type="tbl" sz="quarter" idx="13"/>
            <p:extLst>
              <p:ext uri="{D42A27DB-BD31-4B8C-83A1-F6EECF244321}">
                <p14:modId xmlns:p14="http://schemas.microsoft.com/office/powerpoint/2010/main" val="979072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560995450"/>
                    </a:ext>
                  </a:extLst>
                </a:gridCol>
                <a:gridCol w="822960">
                  <a:extLst>
                    <a:ext uri="{9D8B030D-6E8A-4147-A177-3AD203B41FA5}">
                      <a16:colId xmlns:a16="http://schemas.microsoft.com/office/drawing/2014/main" val="442249903"/>
                    </a:ext>
                  </a:extLst>
                </a:gridCol>
                <a:gridCol w="493776">
                  <a:extLst>
                    <a:ext uri="{9D8B030D-6E8A-4147-A177-3AD203B41FA5}">
                      <a16:colId xmlns:a16="http://schemas.microsoft.com/office/drawing/2014/main" val="2662887803"/>
                    </a:ext>
                  </a:extLst>
                </a:gridCol>
                <a:gridCol w="493776">
                  <a:extLst>
                    <a:ext uri="{9D8B030D-6E8A-4147-A177-3AD203B41FA5}">
                      <a16:colId xmlns:a16="http://schemas.microsoft.com/office/drawing/2014/main" val="144158501"/>
                    </a:ext>
                  </a:extLst>
                </a:gridCol>
                <a:gridCol w="493776">
                  <a:extLst>
                    <a:ext uri="{9D8B030D-6E8A-4147-A177-3AD203B41FA5}">
                      <a16:colId xmlns:a16="http://schemas.microsoft.com/office/drawing/2014/main" val="3433129177"/>
                    </a:ext>
                  </a:extLst>
                </a:gridCol>
                <a:gridCol w="493776">
                  <a:extLst>
                    <a:ext uri="{9D8B030D-6E8A-4147-A177-3AD203B41FA5}">
                      <a16:colId xmlns:a16="http://schemas.microsoft.com/office/drawing/2014/main" val="3789637272"/>
                    </a:ext>
                  </a:extLst>
                </a:gridCol>
                <a:gridCol w="493776">
                  <a:extLst>
                    <a:ext uri="{9D8B030D-6E8A-4147-A177-3AD203B41FA5}">
                      <a16:colId xmlns:a16="http://schemas.microsoft.com/office/drawing/2014/main" val="3698627505"/>
                    </a:ext>
                  </a:extLst>
                </a:gridCol>
                <a:gridCol w="493776">
                  <a:extLst>
                    <a:ext uri="{9D8B030D-6E8A-4147-A177-3AD203B41FA5}">
                      <a16:colId xmlns:a16="http://schemas.microsoft.com/office/drawing/2014/main" val="3145999021"/>
                    </a:ext>
                  </a:extLst>
                </a:gridCol>
                <a:gridCol w="493776">
                  <a:extLst>
                    <a:ext uri="{9D8B030D-6E8A-4147-A177-3AD203B41FA5}">
                      <a16:colId xmlns:a16="http://schemas.microsoft.com/office/drawing/2014/main" val="2687629126"/>
                    </a:ext>
                  </a:extLst>
                </a:gridCol>
                <a:gridCol w="493776">
                  <a:extLst>
                    <a:ext uri="{9D8B030D-6E8A-4147-A177-3AD203B41FA5}">
                      <a16:colId xmlns:a16="http://schemas.microsoft.com/office/drawing/2014/main" val="260800369"/>
                    </a:ext>
                  </a:extLst>
                </a:gridCol>
                <a:gridCol w="493776">
                  <a:extLst>
                    <a:ext uri="{9D8B030D-6E8A-4147-A177-3AD203B41FA5}">
                      <a16:colId xmlns:a16="http://schemas.microsoft.com/office/drawing/2014/main" val="6548905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28815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- 2018-01-20 15:00:00</a:t>
                      </a:r>
                      <a:r>
                        <a:rPr kumimoji="0" lang="de-DE" sz="1000" b="0" i="0" u="none" strike="noStrike" kern="1200" cap="none" spc="0" normalizeH="0" baseline="0" noProof="0">
                          <a:ln>
                            <a:noFill/>
                          </a:ln>
                          <a:solidFill>
                            <a:prstClr val="black"/>
                          </a:solidFill>
                          <a:effectLst/>
                          <a:uLnTx/>
                          <a:uFillTx/>
                          <a:latin typeface="+mn-lt"/>
                          <a:ea typeface="+mn-ea"/>
                          <a:cs typeface="+mn-cs"/>
                        </a:rPr>
                        <a:t>
100 Jahre und Dr. Trecker  gibt alles!!!!!!!!!!!!!!!!!!!!!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Unbedingt Ton!!!- Ein alter Darth Vader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3246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- 2018-03-30 15:00:00</a:t>
                      </a:r>
                      <a:r>
                        <a:rPr kumimoji="0" lang="de-DE" sz="1000" b="0" i="0" u="none" strike="noStrike" kern="1200" cap="none" spc="0" normalizeH="0" baseline="0" noProof="0">
                          <a:ln>
                            <a:noFill/>
                          </a:ln>
                          <a:solidFill>
                            <a:prstClr val="black"/>
                          </a:solidFill>
                          <a:effectLst/>
                          <a:uLnTx/>
                          <a:uFillTx/>
                          <a:latin typeface="+mn-lt"/>
                          <a:ea typeface="+mn-ea"/>
                          <a:cs typeface="+mn-cs"/>
                        </a:rPr>
                        <a:t>
Wenn's nass und kalt ist, man aber nicht auf seine Lieblinge verzichten kann, dann wäre das eine Idee für's Wochende!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Ein Tipp für Regentage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34504773"/>
                  </a:ext>
                </a:extLst>
              </a:tr>
            </a:tbl>
          </a:graphicData>
        </a:graphic>
      </p:graphicFrame>
      <p:sp>
        <p:nvSpPr>
          <p:cNvPr id="4" name="Text Placeholder 3">
            <a:extLst>
              <a:ext uri="{FF2B5EF4-FFF2-40B4-BE49-F238E27FC236}">
                <a16:creationId xmlns:a16="http://schemas.microsoft.com/office/drawing/2014/main" id="{B1C3CE5E-406C-40B2-98C2-5450FEB3F09B}"/>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7799116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C22DD-D8DC-46EB-B8C6-CF95D82A8777}"/>
              </a:ext>
            </a:extLst>
          </p:cNvPr>
          <p:cNvSpPr>
            <a:spLocks noGrp="1"/>
          </p:cNvSpPr>
          <p:nvPr>
            <p:ph type="title"/>
          </p:nvPr>
        </p:nvSpPr>
        <p:spPr/>
        <p:txBody>
          <a:bodyPr/>
          <a:lstStyle/>
          <a:p>
            <a:r>
              <a:rPr lang="de-DE"/>
              <a:t>Facebook Eigene Posts - Reaktionen - Export | Treckerfahrer dürfen das - 2 of 3</a:t>
            </a:r>
            <a:endParaRPr lang="en-US"/>
          </a:p>
        </p:txBody>
      </p:sp>
      <p:graphicFrame>
        <p:nvGraphicFramePr>
          <p:cNvPr id="5" name="Table Placeholder 4">
            <a:extLst>
              <a:ext uri="{FF2B5EF4-FFF2-40B4-BE49-F238E27FC236}">
                <a16:creationId xmlns:a16="http://schemas.microsoft.com/office/drawing/2014/main" id="{5C4ADD82-7CF9-4C8B-A514-7697A5E92F30}"/>
              </a:ext>
            </a:extLst>
          </p:cNvPr>
          <p:cNvGraphicFramePr>
            <a:graphicFrameLocks noGrp="1"/>
          </p:cNvGraphicFramePr>
          <p:nvPr>
            <p:ph type="tbl" sz="quarter" idx="13"/>
            <p:extLst>
              <p:ext uri="{D42A27DB-BD31-4B8C-83A1-F6EECF244321}">
                <p14:modId xmlns:p14="http://schemas.microsoft.com/office/powerpoint/2010/main" val="4048219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832775065"/>
                    </a:ext>
                  </a:extLst>
                </a:gridCol>
                <a:gridCol w="822960">
                  <a:extLst>
                    <a:ext uri="{9D8B030D-6E8A-4147-A177-3AD203B41FA5}">
                      <a16:colId xmlns:a16="http://schemas.microsoft.com/office/drawing/2014/main" val="377351849"/>
                    </a:ext>
                  </a:extLst>
                </a:gridCol>
                <a:gridCol w="493776">
                  <a:extLst>
                    <a:ext uri="{9D8B030D-6E8A-4147-A177-3AD203B41FA5}">
                      <a16:colId xmlns:a16="http://schemas.microsoft.com/office/drawing/2014/main" val="1590941498"/>
                    </a:ext>
                  </a:extLst>
                </a:gridCol>
                <a:gridCol w="493776">
                  <a:extLst>
                    <a:ext uri="{9D8B030D-6E8A-4147-A177-3AD203B41FA5}">
                      <a16:colId xmlns:a16="http://schemas.microsoft.com/office/drawing/2014/main" val="360368057"/>
                    </a:ext>
                  </a:extLst>
                </a:gridCol>
                <a:gridCol w="493776">
                  <a:extLst>
                    <a:ext uri="{9D8B030D-6E8A-4147-A177-3AD203B41FA5}">
                      <a16:colId xmlns:a16="http://schemas.microsoft.com/office/drawing/2014/main" val="3610255888"/>
                    </a:ext>
                  </a:extLst>
                </a:gridCol>
                <a:gridCol w="493776">
                  <a:extLst>
                    <a:ext uri="{9D8B030D-6E8A-4147-A177-3AD203B41FA5}">
                      <a16:colId xmlns:a16="http://schemas.microsoft.com/office/drawing/2014/main" val="332968259"/>
                    </a:ext>
                  </a:extLst>
                </a:gridCol>
                <a:gridCol w="493776">
                  <a:extLst>
                    <a:ext uri="{9D8B030D-6E8A-4147-A177-3AD203B41FA5}">
                      <a16:colId xmlns:a16="http://schemas.microsoft.com/office/drawing/2014/main" val="3051515124"/>
                    </a:ext>
                  </a:extLst>
                </a:gridCol>
                <a:gridCol w="493776">
                  <a:extLst>
                    <a:ext uri="{9D8B030D-6E8A-4147-A177-3AD203B41FA5}">
                      <a16:colId xmlns:a16="http://schemas.microsoft.com/office/drawing/2014/main" val="1834870203"/>
                    </a:ext>
                  </a:extLst>
                </a:gridCol>
                <a:gridCol w="493776">
                  <a:extLst>
                    <a:ext uri="{9D8B030D-6E8A-4147-A177-3AD203B41FA5}">
                      <a16:colId xmlns:a16="http://schemas.microsoft.com/office/drawing/2014/main" val="2170679695"/>
                    </a:ext>
                  </a:extLst>
                </a:gridCol>
                <a:gridCol w="493776">
                  <a:extLst>
                    <a:ext uri="{9D8B030D-6E8A-4147-A177-3AD203B41FA5}">
                      <a16:colId xmlns:a16="http://schemas.microsoft.com/office/drawing/2014/main" val="1106443764"/>
                    </a:ext>
                  </a:extLst>
                </a:gridCol>
                <a:gridCol w="493776">
                  <a:extLst>
                    <a:ext uri="{9D8B030D-6E8A-4147-A177-3AD203B41FA5}">
                      <a16:colId xmlns:a16="http://schemas.microsoft.com/office/drawing/2014/main" val="695516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58292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- 2018-05-06 13:00:00</a:t>
                      </a:r>
                      <a:r>
                        <a:rPr kumimoji="0" lang="de-DE" sz="1000" b="0" i="0" u="none" strike="noStrike" kern="1200" cap="none" spc="0" normalizeH="0" baseline="0" noProof="0">
                          <a:ln>
                            <a:noFill/>
                          </a:ln>
                          <a:solidFill>
                            <a:prstClr val="black"/>
                          </a:solidFill>
                          <a:effectLst/>
                          <a:uLnTx/>
                          <a:uFillTx/>
                          <a:latin typeface="+mn-lt"/>
                          <a:ea typeface="+mn-ea"/>
                          <a:cs typeface="+mn-cs"/>
                        </a:rPr>
                        <a:t>
Das kann doch nicht so schwer sein... Oder doch? Unser Satire-Magazin Extra 3 war vergangenen Mittwoch zu Gast in Negenborn und fand heraus, dass Unmut und Posse ganz eng miteinander verzahnt sind!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Mähdrescher haben es heutzutage auch nicht leicht...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21.09.2018 23:20:00</a:t>
                      </a:r>
                    </a:p>
                  </a:txBody>
                  <a:tcPr/>
                </a:tc>
                <a:extLst>
                  <a:ext uri="{0D108BD9-81ED-4DB2-BD59-A6C34878D82A}">
                    <a16:rowId xmlns:a16="http://schemas.microsoft.com/office/drawing/2014/main" val="4185537961"/>
                  </a:ext>
                </a:extLst>
              </a:tr>
            </a:tbl>
          </a:graphicData>
        </a:graphic>
      </p:graphicFrame>
      <p:sp>
        <p:nvSpPr>
          <p:cNvPr id="4" name="Text Placeholder 3">
            <a:extLst>
              <a:ext uri="{FF2B5EF4-FFF2-40B4-BE49-F238E27FC236}">
                <a16:creationId xmlns:a16="http://schemas.microsoft.com/office/drawing/2014/main" id="{4B88E147-9255-48F4-AA7A-10456738742B}"/>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2568703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40BEE-ECEE-4DAB-AA78-72CF5EB555FE}"/>
              </a:ext>
            </a:extLst>
          </p:cNvPr>
          <p:cNvSpPr>
            <a:spLocks noGrp="1"/>
          </p:cNvSpPr>
          <p:nvPr>
            <p:ph type="title"/>
          </p:nvPr>
        </p:nvSpPr>
        <p:spPr/>
        <p:txBody>
          <a:bodyPr/>
          <a:lstStyle/>
          <a:p>
            <a:r>
              <a:rPr lang="de-DE"/>
              <a:t>Facebook Eigene Posts - Reaktionen - Export | Treckerfahrer dürfen das - 3 of 3</a:t>
            </a:r>
            <a:endParaRPr lang="en-US"/>
          </a:p>
        </p:txBody>
      </p:sp>
      <p:graphicFrame>
        <p:nvGraphicFramePr>
          <p:cNvPr id="5" name="Table Placeholder 4">
            <a:extLst>
              <a:ext uri="{FF2B5EF4-FFF2-40B4-BE49-F238E27FC236}">
                <a16:creationId xmlns:a16="http://schemas.microsoft.com/office/drawing/2014/main" id="{8DAC3CA5-B446-4CE8-B355-8F0146FF8D89}"/>
              </a:ext>
            </a:extLst>
          </p:cNvPr>
          <p:cNvGraphicFramePr>
            <a:graphicFrameLocks noGrp="1"/>
          </p:cNvGraphicFramePr>
          <p:nvPr>
            <p:ph type="tbl" sz="quarter" idx="13"/>
            <p:extLst>
              <p:ext uri="{D42A27DB-BD31-4B8C-83A1-F6EECF244321}">
                <p14:modId xmlns:p14="http://schemas.microsoft.com/office/powerpoint/2010/main" val="2170902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557018570"/>
                    </a:ext>
                  </a:extLst>
                </a:gridCol>
                <a:gridCol w="822960">
                  <a:extLst>
                    <a:ext uri="{9D8B030D-6E8A-4147-A177-3AD203B41FA5}">
                      <a16:colId xmlns:a16="http://schemas.microsoft.com/office/drawing/2014/main" val="188757006"/>
                    </a:ext>
                  </a:extLst>
                </a:gridCol>
                <a:gridCol w="493776">
                  <a:extLst>
                    <a:ext uri="{9D8B030D-6E8A-4147-A177-3AD203B41FA5}">
                      <a16:colId xmlns:a16="http://schemas.microsoft.com/office/drawing/2014/main" val="616252853"/>
                    </a:ext>
                  </a:extLst>
                </a:gridCol>
                <a:gridCol w="493776">
                  <a:extLst>
                    <a:ext uri="{9D8B030D-6E8A-4147-A177-3AD203B41FA5}">
                      <a16:colId xmlns:a16="http://schemas.microsoft.com/office/drawing/2014/main" val="2102551826"/>
                    </a:ext>
                  </a:extLst>
                </a:gridCol>
                <a:gridCol w="493776">
                  <a:extLst>
                    <a:ext uri="{9D8B030D-6E8A-4147-A177-3AD203B41FA5}">
                      <a16:colId xmlns:a16="http://schemas.microsoft.com/office/drawing/2014/main" val="3845349792"/>
                    </a:ext>
                  </a:extLst>
                </a:gridCol>
                <a:gridCol w="493776">
                  <a:extLst>
                    <a:ext uri="{9D8B030D-6E8A-4147-A177-3AD203B41FA5}">
                      <a16:colId xmlns:a16="http://schemas.microsoft.com/office/drawing/2014/main" val="56268962"/>
                    </a:ext>
                  </a:extLst>
                </a:gridCol>
                <a:gridCol w="493776">
                  <a:extLst>
                    <a:ext uri="{9D8B030D-6E8A-4147-A177-3AD203B41FA5}">
                      <a16:colId xmlns:a16="http://schemas.microsoft.com/office/drawing/2014/main" val="1387623300"/>
                    </a:ext>
                  </a:extLst>
                </a:gridCol>
                <a:gridCol w="493776">
                  <a:extLst>
                    <a:ext uri="{9D8B030D-6E8A-4147-A177-3AD203B41FA5}">
                      <a16:colId xmlns:a16="http://schemas.microsoft.com/office/drawing/2014/main" val="528933511"/>
                    </a:ext>
                  </a:extLst>
                </a:gridCol>
                <a:gridCol w="493776">
                  <a:extLst>
                    <a:ext uri="{9D8B030D-6E8A-4147-A177-3AD203B41FA5}">
                      <a16:colId xmlns:a16="http://schemas.microsoft.com/office/drawing/2014/main" val="3003780207"/>
                    </a:ext>
                  </a:extLst>
                </a:gridCol>
                <a:gridCol w="493776">
                  <a:extLst>
                    <a:ext uri="{9D8B030D-6E8A-4147-A177-3AD203B41FA5}">
                      <a16:colId xmlns:a16="http://schemas.microsoft.com/office/drawing/2014/main" val="3237272706"/>
                    </a:ext>
                  </a:extLst>
                </a:gridCol>
                <a:gridCol w="493776">
                  <a:extLst>
                    <a:ext uri="{9D8B030D-6E8A-4147-A177-3AD203B41FA5}">
                      <a16:colId xmlns:a16="http://schemas.microsoft.com/office/drawing/2014/main" val="486522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55431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- 2018-03-16 08:00:00</a:t>
                      </a:r>
                      <a:r>
                        <a:rPr kumimoji="0" lang="de-DE" sz="1000" b="0" i="0" u="none" strike="noStrike" kern="1200" cap="none" spc="0" normalizeH="0" baseline="0" noProof="0">
                          <a:ln>
                            <a:noFill/>
                          </a:ln>
                          <a:solidFill>
                            <a:prstClr val="black"/>
                          </a:solidFill>
                          <a:effectLst/>
                          <a:uLnTx/>
                          <a:uFillTx/>
                          <a:latin typeface="+mn-lt"/>
                          <a:ea typeface="+mn-ea"/>
                          <a:cs typeface="+mn-cs"/>
                        </a:rPr>
                        <a:t>
Heinz Buck hat ein "bisschen" geschraubt: Ursprünglich hatte sein IHC 120 PS - nun sind es mindestens  700!
Der Motor:  6,6 Liter , Bosch P Einspritzpumpe und Holset HX 50 Turbolader, Höchstgeschwindigkeit 52 km/h . Gewicht: 4,5t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59278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- 2018-03-03 15:00:00</a:t>
                      </a:r>
                      <a:r>
                        <a:rPr kumimoji="0" lang="de-DE" sz="1000" b="0" i="0" u="none" strike="noStrike" kern="1200" cap="none" spc="0" normalizeH="0" baseline="0" noProof="0">
                          <a:ln>
                            <a:noFill/>
                          </a:ln>
                          <a:solidFill>
                            <a:prstClr val="black"/>
                          </a:solidFill>
                          <a:effectLst/>
                          <a:uLnTx/>
                          <a:uFillTx/>
                          <a:latin typeface="+mn-lt"/>
                          <a:ea typeface="+mn-ea"/>
                          <a:cs typeface="+mn-cs"/>
                        </a:rPr>
                        <a:t>
Es gibt kaum einen Einsatz, den ein Schlepper nicht schafft. Habt Ihr Trecker mit Spezialaufgaben, dann schickt uns Eure besten Stücke, wir posten!!!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Schlepper können alles!!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66862809"/>
                  </a:ext>
                </a:extLst>
              </a:tr>
            </a:tbl>
          </a:graphicData>
        </a:graphic>
      </p:graphicFrame>
      <p:sp>
        <p:nvSpPr>
          <p:cNvPr id="4" name="Text Placeholder 3">
            <a:extLst>
              <a:ext uri="{FF2B5EF4-FFF2-40B4-BE49-F238E27FC236}">
                <a16:creationId xmlns:a16="http://schemas.microsoft.com/office/drawing/2014/main" id="{E0C32454-7B06-4B68-9ED7-07EFFBEF583D}"/>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7779273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6CE25-CE76-448A-BAE7-C39F1A4A7618}"/>
              </a:ext>
            </a:extLst>
          </p:cNvPr>
          <p:cNvSpPr>
            <a:spLocks noGrp="1"/>
          </p:cNvSpPr>
          <p:nvPr>
            <p:ph type="title"/>
          </p:nvPr>
        </p:nvSpPr>
        <p:spPr/>
        <p:txBody>
          <a:bodyPr/>
          <a:lstStyle/>
          <a:p>
            <a:r>
              <a:rPr lang="de-DE"/>
              <a:t>Eigene Posts - Videostarts - Profil-bezogene Nutzung | Treckerfahrer dürfen das</a:t>
            </a:r>
            <a:endParaRPr lang="en-US"/>
          </a:p>
        </p:txBody>
      </p:sp>
      <p:graphicFrame>
        <p:nvGraphicFramePr>
          <p:cNvPr id="5" name="Table Placeholder 4">
            <a:extLst>
              <a:ext uri="{FF2B5EF4-FFF2-40B4-BE49-F238E27FC236}">
                <a16:creationId xmlns:a16="http://schemas.microsoft.com/office/drawing/2014/main" id="{E1FFCBD3-73D3-4C5E-896D-ED55D24E7B7B}"/>
              </a:ext>
            </a:extLst>
          </p:cNvPr>
          <p:cNvGraphicFramePr>
            <a:graphicFrameLocks noGrp="1"/>
          </p:cNvGraphicFramePr>
          <p:nvPr>
            <p:ph type="tbl" sz="quarter" idx="13"/>
            <p:extLst>
              <p:ext uri="{D42A27DB-BD31-4B8C-83A1-F6EECF244321}">
                <p14:modId xmlns:p14="http://schemas.microsoft.com/office/powerpoint/2010/main" val="487159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71674677"/>
                    </a:ext>
                  </a:extLst>
                </a:gridCol>
                <a:gridCol w="822960">
                  <a:extLst>
                    <a:ext uri="{9D8B030D-6E8A-4147-A177-3AD203B41FA5}">
                      <a16:colId xmlns:a16="http://schemas.microsoft.com/office/drawing/2014/main" val="419610590"/>
                    </a:ext>
                  </a:extLst>
                </a:gridCol>
                <a:gridCol w="822960">
                  <a:extLst>
                    <a:ext uri="{9D8B030D-6E8A-4147-A177-3AD203B41FA5}">
                      <a16:colId xmlns:a16="http://schemas.microsoft.com/office/drawing/2014/main" val="3483851204"/>
                    </a:ext>
                  </a:extLst>
                </a:gridCol>
                <a:gridCol w="822960">
                  <a:extLst>
                    <a:ext uri="{9D8B030D-6E8A-4147-A177-3AD203B41FA5}">
                      <a16:colId xmlns:a16="http://schemas.microsoft.com/office/drawing/2014/main" val="2390299460"/>
                    </a:ext>
                  </a:extLst>
                </a:gridCol>
                <a:gridCol w="822960">
                  <a:extLst>
                    <a:ext uri="{9D8B030D-6E8A-4147-A177-3AD203B41FA5}">
                      <a16:colId xmlns:a16="http://schemas.microsoft.com/office/drawing/2014/main" val="1604112811"/>
                    </a:ext>
                  </a:extLst>
                </a:gridCol>
                <a:gridCol w="822960">
                  <a:extLst>
                    <a:ext uri="{9D8B030D-6E8A-4147-A177-3AD203B41FA5}">
                      <a16:colId xmlns:a16="http://schemas.microsoft.com/office/drawing/2014/main" val="1591480367"/>
                    </a:ext>
                  </a:extLst>
                </a:gridCol>
                <a:gridCol w="822960">
                  <a:extLst>
                    <a:ext uri="{9D8B030D-6E8A-4147-A177-3AD203B41FA5}">
                      <a16:colId xmlns:a16="http://schemas.microsoft.com/office/drawing/2014/main" val="2427179792"/>
                    </a:ext>
                  </a:extLst>
                </a:gridCol>
              </a:tblGrid>
              <a:tr h="370840">
                <a:tc>
                  <a:txBody>
                    <a:bodyPr/>
                    <a:lstStyle/>
                    <a:p>
                      <a:r>
                        <a:rPr lang="en-US" sz="1000"/>
                        <a:t>Post</a:t>
                      </a:r>
                    </a:p>
                  </a:txBody>
                  <a:tcPr/>
                </a:tc>
                <a:tc>
                  <a:txBody>
                    <a:bodyPr/>
                    <a:lstStyle/>
                    <a:p>
                      <a:r>
                        <a:rPr lang="en-US" sz="1000"/>
                        <a:t>Videostarts ab 3s</a:t>
                      </a:r>
                    </a:p>
                  </a:txBody>
                  <a:tcPr/>
                </a:tc>
                <a:tc>
                  <a:txBody>
                    <a:bodyPr/>
                    <a:lstStyle/>
                    <a:p>
                      <a:r>
                        <a:rPr lang="en-US" sz="1000"/>
                        <a:t>Videostarts ab 10s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Post abgelaufen?</a:t>
                      </a:r>
                    </a:p>
                  </a:txBody>
                  <a:tcPr/>
                </a:tc>
                <a:tc>
                  <a:txBody>
                    <a:bodyPr/>
                    <a:lstStyle/>
                    <a:p>
                      <a:r>
                        <a:rPr lang="en-US" sz="1000"/>
                        <a:t>Crossposted Video?</a:t>
                      </a:r>
                    </a:p>
                  </a:txBody>
                  <a:tcPr/>
                </a:tc>
                <a:extLst>
                  <a:ext uri="{0D108BD9-81ED-4DB2-BD59-A6C34878D82A}">
                    <a16:rowId xmlns:a16="http://schemas.microsoft.com/office/drawing/2014/main" val="2185782463"/>
                  </a:ext>
                </a:extLst>
              </a:tr>
              <a:tr h="370840">
                <a:tc>
                  <a:txBody>
                    <a:bodyPr/>
                    <a:lstStyle/>
                    <a:p>
                      <a:r>
                        <a:rPr lang="de-DE" sz="1000" b="1"/>
                        <a:t> Treckerfahrer dürfen das - 2018-01-05 15:00:01 </a:t>
                      </a:r>
                      <a:r>
                        <a:rPr lang="de-DE" sz="1000"/>
                        <a:t> 
 Schneller als der Blitz, oder Schneckentempo, was ist erlaubt, was bringt Treckerfahrer hinter Gitter? Fragen wir Dr. Trecker</a:t>
                      </a:r>
                      <a:endParaRPr lang="en-US" sz="1000"/>
                    </a:p>
                  </a:txBody>
                  <a:tcPr/>
                </a:tc>
                <a:tc>
                  <a:txBody>
                    <a:bodyPr/>
                    <a:lstStyle/>
                    <a:p>
                      <a:r>
                        <a:rPr lang="en-US" sz="1000"/>
                        <a:t>295543</a:t>
                      </a:r>
                    </a:p>
                  </a:txBody>
                  <a:tcPr/>
                </a:tc>
                <a:tc>
                  <a:txBody>
                    <a:bodyPr/>
                    <a:lstStyle/>
                    <a:p>
                      <a:r>
                        <a:rPr lang="en-US" sz="1000"/>
                        <a:t>256629</a:t>
                      </a:r>
                    </a:p>
                  </a:txBody>
                  <a:tcPr/>
                </a:tc>
                <a:tc>
                  <a:txBody>
                    <a:bodyPr/>
                    <a:lstStyle/>
                    <a:p>
                      <a:r>
                        <a:rPr lang="en-US" sz="1000"/>
                        <a:t>52 %</a:t>
                      </a:r>
                    </a:p>
                  </a:txBody>
                  <a:tcPr/>
                </a:tc>
                <a:tc>
                  <a:txBody>
                    <a:bodyPr/>
                    <a:lstStyle/>
                    <a:p>
                      <a:r>
                        <a:rPr lang="en-US" sz="1000"/>
                        <a:t>0:54</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1362953226"/>
                  </a:ext>
                </a:extLst>
              </a:tr>
              <a:tr h="370840">
                <a:tc>
                  <a:txBody>
                    <a:bodyPr/>
                    <a:lstStyle/>
                    <a:p>
                      <a:r>
                        <a:rPr lang="de-DE" sz="1000" b="1"/>
                        <a:t> Treckerfahrer dürfen das - 2018-06-15 14:12:15 </a:t>
                      </a:r>
                      <a:r>
                        <a:rPr lang="de-DE" sz="1000"/>
                        <a:t> 
 Und...</a:t>
                      </a:r>
                      <a:endParaRPr lang="en-US" sz="1000"/>
                    </a:p>
                  </a:txBody>
                  <a:tcPr/>
                </a:tc>
                <a:tc>
                  <a:txBody>
                    <a:bodyPr/>
                    <a:lstStyle/>
                    <a:p>
                      <a:r>
                        <a:rPr lang="en-US" sz="1000"/>
                        <a:t>264020</a:t>
                      </a:r>
                    </a:p>
                  </a:txBody>
                  <a:tcPr/>
                </a:tc>
                <a:tc>
                  <a:txBody>
                    <a:bodyPr/>
                    <a:lstStyle/>
                    <a:p>
                      <a:r>
                        <a:rPr lang="en-US" sz="1000"/>
                        <a:t>214005</a:t>
                      </a:r>
                    </a:p>
                  </a:txBody>
                  <a:tcPr/>
                </a:tc>
                <a:tc>
                  <a:txBody>
                    <a:bodyPr/>
                    <a:lstStyle/>
                    <a:p>
                      <a:r>
                        <a:rPr lang="en-US" sz="1000"/>
                        <a:t>39 %</a:t>
                      </a:r>
                    </a:p>
                  </a:txBody>
                  <a:tcPr/>
                </a:tc>
                <a:tc>
                  <a:txBody>
                    <a:bodyPr/>
                    <a:lstStyle/>
                    <a:p>
                      <a:r>
                        <a:rPr lang="en-US" sz="1000"/>
                        <a:t>2:30</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2892896834"/>
                  </a:ext>
                </a:extLst>
              </a:tr>
              <a:tr h="370840">
                <a:tc>
                  <a:txBody>
                    <a:bodyPr/>
                    <a:lstStyle/>
                    <a:p>
                      <a:r>
                        <a:rPr lang="de-DE" sz="1000" b="1"/>
                        <a:t> Treckerfahrer dürfen das - 2018-08-15 15:00:01 </a:t>
                      </a:r>
                      <a:r>
                        <a:rPr lang="de-DE" sz="1000"/>
                        <a:t> 
 Alina testet für uns den Treckerkomfort 2018. Diesmal CLAAS. 🚜</a:t>
                      </a:r>
                      <a:endParaRPr lang="en-US" sz="1000"/>
                    </a:p>
                  </a:txBody>
                  <a:tcPr/>
                </a:tc>
                <a:tc>
                  <a:txBody>
                    <a:bodyPr/>
                    <a:lstStyle/>
                    <a:p>
                      <a:r>
                        <a:rPr lang="en-US" sz="1000"/>
                        <a:t>179152</a:t>
                      </a:r>
                    </a:p>
                  </a:txBody>
                  <a:tcPr/>
                </a:tc>
                <a:tc>
                  <a:txBody>
                    <a:bodyPr/>
                    <a:lstStyle/>
                    <a:p>
                      <a:r>
                        <a:rPr lang="en-US" sz="1000"/>
                        <a:t>141071</a:t>
                      </a:r>
                    </a:p>
                  </a:txBody>
                  <a:tcPr/>
                </a:tc>
                <a:tc>
                  <a:txBody>
                    <a:bodyPr/>
                    <a:lstStyle/>
                    <a:p>
                      <a:r>
                        <a:rPr lang="en-US" sz="1000"/>
                        <a:t>39 %</a:t>
                      </a:r>
                    </a:p>
                  </a:txBody>
                  <a:tcPr/>
                </a:tc>
                <a:tc>
                  <a:txBody>
                    <a:bodyPr/>
                    <a:lstStyle/>
                    <a:p>
                      <a:r>
                        <a:rPr lang="en-US" sz="1000"/>
                        <a:t>1:49</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2195529403"/>
                  </a:ext>
                </a:extLst>
              </a:tr>
              <a:tr h="370840">
                <a:tc>
                  <a:txBody>
                    <a:bodyPr/>
                    <a:lstStyle/>
                    <a:p>
                      <a:r>
                        <a:rPr lang="de-DE" sz="1000" b="1"/>
                        <a:t> Treckerfahrer dürfen das - 2018-09-22 17:00:02 </a:t>
                      </a:r>
                      <a:r>
                        <a:rPr lang="de-DE" sz="1000"/>
                        <a:t> 
 Das ist ja spooky! Wo steckt Sven Tietzer, und was hat es wohl mit diesem Mäher auf sich...? 🚜 💣💨</a:t>
                      </a:r>
                      <a:endParaRPr lang="en-US" sz="1000"/>
                    </a:p>
                  </a:txBody>
                  <a:tcPr/>
                </a:tc>
                <a:tc>
                  <a:txBody>
                    <a:bodyPr/>
                    <a:lstStyle/>
                    <a:p>
                      <a:r>
                        <a:rPr lang="en-US" sz="1000"/>
                        <a:t>148927</a:t>
                      </a:r>
                    </a:p>
                  </a:txBody>
                  <a:tcPr/>
                </a:tc>
                <a:tc>
                  <a:txBody>
                    <a:bodyPr/>
                    <a:lstStyle/>
                    <a:p>
                      <a:r>
                        <a:rPr lang="en-US" sz="1000"/>
                        <a:t>122203</a:t>
                      </a:r>
                    </a:p>
                  </a:txBody>
                  <a:tcPr/>
                </a:tc>
                <a:tc>
                  <a:txBody>
                    <a:bodyPr/>
                    <a:lstStyle/>
                    <a:p>
                      <a:r>
                        <a:rPr lang="en-US" sz="1000"/>
                        <a:t>47 %</a:t>
                      </a:r>
                    </a:p>
                  </a:txBody>
                  <a:tcPr/>
                </a:tc>
                <a:tc>
                  <a:txBody>
                    <a:bodyPr/>
                    <a:lstStyle/>
                    <a:p>
                      <a:r>
                        <a:rPr lang="en-US" sz="1000"/>
                        <a:t>0:55</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3942267310"/>
                  </a:ext>
                </a:extLst>
              </a:tr>
              <a:tr h="370840">
                <a:tc>
                  <a:txBody>
                    <a:bodyPr/>
                    <a:lstStyle/>
                    <a:p>
                      <a:r>
                        <a:rPr lang="de-DE" sz="1000" b="1"/>
                        <a:t> Treckerfahrer dürfen das - 2018-05-20 09:30:00 </a:t>
                      </a:r>
                      <a:r>
                        <a:rPr lang="de-DE" sz="1000"/>
                        <a:t> 
 Wie abgefahren ist das denn? Auf ungewöhnliche Art und Weise half ein Landwirt seinerzeit den Flutopfern im Osten - Ackerpflege auf ganz natürliche Art... Danke an Extra 3 🚜 Bitte Ton an!!! 🔊</a:t>
                      </a:r>
                      <a:endParaRPr lang="en-US" sz="1000"/>
                    </a:p>
                  </a:txBody>
                  <a:tcPr/>
                </a:tc>
                <a:tc>
                  <a:txBody>
                    <a:bodyPr/>
                    <a:lstStyle/>
                    <a:p>
                      <a:r>
                        <a:rPr lang="en-US" sz="1000"/>
                        <a:t>145683</a:t>
                      </a:r>
                    </a:p>
                  </a:txBody>
                  <a:tcPr/>
                </a:tc>
                <a:tc>
                  <a:txBody>
                    <a:bodyPr/>
                    <a:lstStyle/>
                    <a:p>
                      <a:r>
                        <a:rPr lang="en-US" sz="1000"/>
                        <a:t>105378</a:t>
                      </a:r>
                    </a:p>
                  </a:txBody>
                  <a:tcPr/>
                </a:tc>
                <a:tc>
                  <a:txBody>
                    <a:bodyPr/>
                    <a:lstStyle/>
                    <a:p>
                      <a:r>
                        <a:rPr lang="en-US" sz="1000"/>
                        <a:t>21 %</a:t>
                      </a:r>
                    </a:p>
                  </a:txBody>
                  <a:tcPr/>
                </a:tc>
                <a:tc>
                  <a:txBody>
                    <a:bodyPr/>
                    <a:lstStyle/>
                    <a:p>
                      <a:r>
                        <a:rPr lang="en-US" sz="1000"/>
                        <a:t>1:42</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1180889758"/>
                  </a:ext>
                </a:extLst>
              </a:tr>
            </a:tbl>
          </a:graphicData>
        </a:graphic>
      </p:graphicFrame>
      <p:sp>
        <p:nvSpPr>
          <p:cNvPr id="4" name="Text Placeholder 3">
            <a:extLst>
              <a:ext uri="{FF2B5EF4-FFF2-40B4-BE49-F238E27FC236}">
                <a16:creationId xmlns:a16="http://schemas.microsoft.com/office/drawing/2014/main" id="{8EDBA219-74FA-4AC5-B209-C6890951D3D7}"/>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2000923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B9C51-E04E-49C7-A2D6-6CC5ECEEEE17}"/>
              </a:ext>
            </a:extLst>
          </p:cNvPr>
          <p:cNvSpPr>
            <a:spLocks noGrp="1"/>
          </p:cNvSpPr>
          <p:nvPr>
            <p:ph type="title"/>
          </p:nvPr>
        </p:nvSpPr>
        <p:spPr/>
        <p:txBody>
          <a:bodyPr/>
          <a:lstStyle/>
          <a:p>
            <a:r>
              <a:rPr lang="de-DE"/>
              <a:t>Facebook Eigene Videos - Crossposts (ohne Ersteller) - Export | Treckerfahrer dürfen das - 1 of 2</a:t>
            </a:r>
            <a:endParaRPr lang="en-US"/>
          </a:p>
        </p:txBody>
      </p:sp>
      <p:graphicFrame>
        <p:nvGraphicFramePr>
          <p:cNvPr id="5" name="Table Placeholder 4">
            <a:extLst>
              <a:ext uri="{FF2B5EF4-FFF2-40B4-BE49-F238E27FC236}">
                <a16:creationId xmlns:a16="http://schemas.microsoft.com/office/drawing/2014/main" id="{C42AD004-BCF0-4EC2-806D-5F6F3B7407B8}"/>
              </a:ext>
            </a:extLst>
          </p:cNvPr>
          <p:cNvGraphicFramePr>
            <a:graphicFrameLocks noGrp="1"/>
          </p:cNvGraphicFramePr>
          <p:nvPr>
            <p:ph type="tbl" sz="quarter" idx="13"/>
            <p:extLst>
              <p:ext uri="{D42A27DB-BD31-4B8C-83A1-F6EECF244321}">
                <p14:modId xmlns:p14="http://schemas.microsoft.com/office/powerpoint/2010/main" val="2231332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819183848"/>
                    </a:ext>
                  </a:extLst>
                </a:gridCol>
                <a:gridCol w="493776">
                  <a:extLst>
                    <a:ext uri="{9D8B030D-6E8A-4147-A177-3AD203B41FA5}">
                      <a16:colId xmlns:a16="http://schemas.microsoft.com/office/drawing/2014/main" val="3467632539"/>
                    </a:ext>
                  </a:extLst>
                </a:gridCol>
                <a:gridCol w="411480">
                  <a:extLst>
                    <a:ext uri="{9D8B030D-6E8A-4147-A177-3AD203B41FA5}">
                      <a16:colId xmlns:a16="http://schemas.microsoft.com/office/drawing/2014/main" val="4240295272"/>
                    </a:ext>
                  </a:extLst>
                </a:gridCol>
                <a:gridCol w="411480">
                  <a:extLst>
                    <a:ext uri="{9D8B030D-6E8A-4147-A177-3AD203B41FA5}">
                      <a16:colId xmlns:a16="http://schemas.microsoft.com/office/drawing/2014/main" val="1210835831"/>
                    </a:ext>
                  </a:extLst>
                </a:gridCol>
                <a:gridCol w="246888">
                  <a:extLst>
                    <a:ext uri="{9D8B030D-6E8A-4147-A177-3AD203B41FA5}">
                      <a16:colId xmlns:a16="http://schemas.microsoft.com/office/drawing/2014/main" val="1493704989"/>
                    </a:ext>
                  </a:extLst>
                </a:gridCol>
                <a:gridCol w="658368">
                  <a:extLst>
                    <a:ext uri="{9D8B030D-6E8A-4147-A177-3AD203B41FA5}">
                      <a16:colId xmlns:a16="http://schemas.microsoft.com/office/drawing/2014/main" val="931776852"/>
                    </a:ext>
                  </a:extLst>
                </a:gridCol>
                <a:gridCol w="576072">
                  <a:extLst>
                    <a:ext uri="{9D8B030D-6E8A-4147-A177-3AD203B41FA5}">
                      <a16:colId xmlns:a16="http://schemas.microsoft.com/office/drawing/2014/main" val="1946559318"/>
                    </a:ext>
                  </a:extLst>
                </a:gridCol>
                <a:gridCol w="576072">
                  <a:extLst>
                    <a:ext uri="{9D8B030D-6E8A-4147-A177-3AD203B41FA5}">
                      <a16:colId xmlns:a16="http://schemas.microsoft.com/office/drawing/2014/main" val="180929488"/>
                    </a:ext>
                  </a:extLst>
                </a:gridCol>
                <a:gridCol w="411480">
                  <a:extLst>
                    <a:ext uri="{9D8B030D-6E8A-4147-A177-3AD203B41FA5}">
                      <a16:colId xmlns:a16="http://schemas.microsoft.com/office/drawing/2014/main" val="238855893"/>
                    </a:ext>
                  </a:extLst>
                </a:gridCol>
                <a:gridCol w="658368">
                  <a:extLst>
                    <a:ext uri="{9D8B030D-6E8A-4147-A177-3AD203B41FA5}">
                      <a16:colId xmlns:a16="http://schemas.microsoft.com/office/drawing/2014/main" val="2150454309"/>
                    </a:ext>
                  </a:extLst>
                </a:gridCol>
                <a:gridCol w="329184">
                  <a:extLst>
                    <a:ext uri="{9D8B030D-6E8A-4147-A177-3AD203B41FA5}">
                      <a16:colId xmlns:a16="http://schemas.microsoft.com/office/drawing/2014/main" val="33091827"/>
                    </a:ext>
                  </a:extLst>
                </a:gridCol>
                <a:gridCol w="493776">
                  <a:extLst>
                    <a:ext uri="{9D8B030D-6E8A-4147-A177-3AD203B41FA5}">
                      <a16:colId xmlns:a16="http://schemas.microsoft.com/office/drawing/2014/main" val="354251208"/>
                    </a:ext>
                  </a:extLst>
                </a:gridCol>
                <a:gridCol w="329184">
                  <a:extLst>
                    <a:ext uri="{9D8B030D-6E8A-4147-A177-3AD203B41FA5}">
                      <a16:colId xmlns:a16="http://schemas.microsoft.com/office/drawing/2014/main" val="1615315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4292194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- 2018-05-06 13:00:00 </a:t>
                      </a:r>
                      <a:r>
                        <a:rPr kumimoji="0" lang="de-DE" sz="1000" b="0" i="0" u="none" strike="noStrike" kern="1200" cap="none" spc="0" normalizeH="0" baseline="0" noProof="0">
                          <a:ln>
                            <a:noFill/>
                          </a:ln>
                          <a:solidFill>
                            <a:prstClr val="black"/>
                          </a:solidFill>
                          <a:effectLst/>
                          <a:uLnTx/>
                          <a:uFillTx/>
                          <a:latin typeface="+mn-lt"/>
                          <a:ea typeface="+mn-ea"/>
                          <a:cs typeface="+mn-cs"/>
                        </a:rPr>
                        <a:t> 
 Das kann doch nicht so schwer sein... Oder doch? Unser Satire-Magazin Extra 3 war vergangenen Mittwoch zu Gast in Negenborn und fand heraus, dass Unmut und Posse ganz eng miteinander verzahnt sind!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1683954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extLst>
                  <a:ext uri="{0D108BD9-81ED-4DB2-BD59-A6C34878D82A}">
                    <a16:rowId xmlns:a16="http://schemas.microsoft.com/office/drawing/2014/main" val="715467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- 2018-01-05 15:00:01 </a:t>
                      </a:r>
                      <a:r>
                        <a:rPr kumimoji="0" lang="de-DE" sz="1000" b="0" i="0" u="none" strike="noStrike" kern="1200" cap="none" spc="0" normalizeH="0" baseline="0" noProof="0">
                          <a:ln>
                            <a:noFill/>
                          </a:ln>
                          <a:solidFill>
                            <a:prstClr val="black"/>
                          </a:solidFill>
                          <a:effectLst/>
                          <a:uLnTx/>
                          <a:uFillTx/>
                          <a:latin typeface="+mn-lt"/>
                          <a:ea typeface="+mn-ea"/>
                          <a:cs typeface="+mn-cs"/>
                        </a:rPr>
                        <a:t> 
 Schneller als der Blitz, oder Schneckentempo, was ist erlaubt, was bringt Treckerfahrer hinter Gitter? Fragen wir Dr. Trecker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extLst>
                  <a:ext uri="{0D108BD9-81ED-4DB2-BD59-A6C34878D82A}">
                    <a16:rowId xmlns:a16="http://schemas.microsoft.com/office/drawing/2014/main" val="566168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- 2018-06-15 14:12:15 </a:t>
                      </a:r>
                      <a:r>
                        <a:rPr kumimoji="0" lang="de-DE" sz="1000" b="0" i="0" u="none" strike="noStrike" kern="1200" cap="none" spc="0" normalizeH="0" baseline="0" noProof="0">
                          <a:ln>
                            <a:noFill/>
                          </a:ln>
                          <a:solidFill>
                            <a:prstClr val="black"/>
                          </a:solidFill>
                          <a:effectLst/>
                          <a:uLnTx/>
                          <a:uFillTx/>
                          <a:latin typeface="+mn-lt"/>
                          <a:ea typeface="+mn-ea"/>
                          <a:cs typeface="+mn-cs"/>
                        </a:rPr>
                        <a:t> 
 Und...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extLst>
                  <a:ext uri="{0D108BD9-81ED-4DB2-BD59-A6C34878D82A}">
                    <a16:rowId xmlns:a16="http://schemas.microsoft.com/office/drawing/2014/main" val="1294842985"/>
                  </a:ext>
                </a:extLst>
              </a:tr>
            </a:tbl>
          </a:graphicData>
        </a:graphic>
      </p:graphicFrame>
      <p:sp>
        <p:nvSpPr>
          <p:cNvPr id="4" name="Text Placeholder 3">
            <a:extLst>
              <a:ext uri="{FF2B5EF4-FFF2-40B4-BE49-F238E27FC236}">
                <a16:creationId xmlns:a16="http://schemas.microsoft.com/office/drawing/2014/main" id="{000AAB9D-CABC-4A6F-A893-9C2274FC66B0}"/>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5500225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02C31-EEC5-4DD5-AE89-10FCE8D41F96}"/>
              </a:ext>
            </a:extLst>
          </p:cNvPr>
          <p:cNvSpPr>
            <a:spLocks noGrp="1"/>
          </p:cNvSpPr>
          <p:nvPr>
            <p:ph type="title"/>
          </p:nvPr>
        </p:nvSpPr>
        <p:spPr/>
        <p:txBody>
          <a:bodyPr/>
          <a:lstStyle/>
          <a:p>
            <a:r>
              <a:rPr lang="de-DE"/>
              <a:t>Facebook Eigene Videos - Crossposts (ohne Ersteller) - Export | Treckerfahrer dürfen das - 2 of 2</a:t>
            </a:r>
            <a:endParaRPr lang="en-US"/>
          </a:p>
        </p:txBody>
      </p:sp>
      <p:graphicFrame>
        <p:nvGraphicFramePr>
          <p:cNvPr id="5" name="Table Placeholder 4">
            <a:extLst>
              <a:ext uri="{FF2B5EF4-FFF2-40B4-BE49-F238E27FC236}">
                <a16:creationId xmlns:a16="http://schemas.microsoft.com/office/drawing/2014/main" id="{5F2D05DD-B9AA-46A2-98B2-C413381D534B}"/>
              </a:ext>
            </a:extLst>
          </p:cNvPr>
          <p:cNvGraphicFramePr>
            <a:graphicFrameLocks noGrp="1"/>
          </p:cNvGraphicFramePr>
          <p:nvPr>
            <p:ph type="tbl" sz="quarter" idx="13"/>
            <p:extLst>
              <p:ext uri="{D42A27DB-BD31-4B8C-83A1-F6EECF244321}">
                <p14:modId xmlns:p14="http://schemas.microsoft.com/office/powerpoint/2010/main" val="2382675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827072461"/>
                    </a:ext>
                  </a:extLst>
                </a:gridCol>
                <a:gridCol w="493776">
                  <a:extLst>
                    <a:ext uri="{9D8B030D-6E8A-4147-A177-3AD203B41FA5}">
                      <a16:colId xmlns:a16="http://schemas.microsoft.com/office/drawing/2014/main" val="3213916722"/>
                    </a:ext>
                  </a:extLst>
                </a:gridCol>
                <a:gridCol w="411480">
                  <a:extLst>
                    <a:ext uri="{9D8B030D-6E8A-4147-A177-3AD203B41FA5}">
                      <a16:colId xmlns:a16="http://schemas.microsoft.com/office/drawing/2014/main" val="3411100834"/>
                    </a:ext>
                  </a:extLst>
                </a:gridCol>
                <a:gridCol w="411480">
                  <a:extLst>
                    <a:ext uri="{9D8B030D-6E8A-4147-A177-3AD203B41FA5}">
                      <a16:colId xmlns:a16="http://schemas.microsoft.com/office/drawing/2014/main" val="1318274671"/>
                    </a:ext>
                  </a:extLst>
                </a:gridCol>
                <a:gridCol w="246888">
                  <a:extLst>
                    <a:ext uri="{9D8B030D-6E8A-4147-A177-3AD203B41FA5}">
                      <a16:colId xmlns:a16="http://schemas.microsoft.com/office/drawing/2014/main" val="3649944236"/>
                    </a:ext>
                  </a:extLst>
                </a:gridCol>
                <a:gridCol w="658368">
                  <a:extLst>
                    <a:ext uri="{9D8B030D-6E8A-4147-A177-3AD203B41FA5}">
                      <a16:colId xmlns:a16="http://schemas.microsoft.com/office/drawing/2014/main" val="1671684604"/>
                    </a:ext>
                  </a:extLst>
                </a:gridCol>
                <a:gridCol w="576072">
                  <a:extLst>
                    <a:ext uri="{9D8B030D-6E8A-4147-A177-3AD203B41FA5}">
                      <a16:colId xmlns:a16="http://schemas.microsoft.com/office/drawing/2014/main" val="3557496478"/>
                    </a:ext>
                  </a:extLst>
                </a:gridCol>
                <a:gridCol w="576072">
                  <a:extLst>
                    <a:ext uri="{9D8B030D-6E8A-4147-A177-3AD203B41FA5}">
                      <a16:colId xmlns:a16="http://schemas.microsoft.com/office/drawing/2014/main" val="1728847215"/>
                    </a:ext>
                  </a:extLst>
                </a:gridCol>
                <a:gridCol w="411480">
                  <a:extLst>
                    <a:ext uri="{9D8B030D-6E8A-4147-A177-3AD203B41FA5}">
                      <a16:colId xmlns:a16="http://schemas.microsoft.com/office/drawing/2014/main" val="1085063005"/>
                    </a:ext>
                  </a:extLst>
                </a:gridCol>
                <a:gridCol w="658368">
                  <a:extLst>
                    <a:ext uri="{9D8B030D-6E8A-4147-A177-3AD203B41FA5}">
                      <a16:colId xmlns:a16="http://schemas.microsoft.com/office/drawing/2014/main" val="1334614053"/>
                    </a:ext>
                  </a:extLst>
                </a:gridCol>
                <a:gridCol w="329184">
                  <a:extLst>
                    <a:ext uri="{9D8B030D-6E8A-4147-A177-3AD203B41FA5}">
                      <a16:colId xmlns:a16="http://schemas.microsoft.com/office/drawing/2014/main" val="392090037"/>
                    </a:ext>
                  </a:extLst>
                </a:gridCol>
                <a:gridCol w="493776">
                  <a:extLst>
                    <a:ext uri="{9D8B030D-6E8A-4147-A177-3AD203B41FA5}">
                      <a16:colId xmlns:a16="http://schemas.microsoft.com/office/drawing/2014/main" val="316319145"/>
                    </a:ext>
                  </a:extLst>
                </a:gridCol>
                <a:gridCol w="329184">
                  <a:extLst>
                    <a:ext uri="{9D8B030D-6E8A-4147-A177-3AD203B41FA5}">
                      <a16:colId xmlns:a16="http://schemas.microsoft.com/office/drawing/2014/main" val="24371431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457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- 2018-11-14 15:12:16 </a:t>
                      </a:r>
                      <a:r>
                        <a:rPr kumimoji="0" lang="de-DE" sz="1000" b="0" i="0" u="none" strike="noStrike" kern="1200" cap="none" spc="0" normalizeH="0" baseline="0" noProof="0">
                          <a:ln>
                            <a:noFill/>
                          </a:ln>
                          <a:solidFill>
                            <a:prstClr val="black"/>
                          </a:solidFill>
                          <a:effectLst/>
                          <a:uLnTx/>
                          <a:uFillTx/>
                          <a:latin typeface="+mn-lt"/>
                          <a:ea typeface="+mn-ea"/>
                          <a:cs typeface="+mn-cs"/>
                        </a:rPr>
                        <a:t> 
 Unbedingt Ton!!!!!!!!!!!!!!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extLst>
                  <a:ext uri="{0D108BD9-81ED-4DB2-BD59-A6C34878D82A}">
                    <a16:rowId xmlns:a16="http://schemas.microsoft.com/office/drawing/2014/main" val="3556933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- 2018-08-15 15:00:01 </a:t>
                      </a:r>
                      <a:r>
                        <a:rPr kumimoji="0" lang="de-DE" sz="1000" b="0" i="0" u="none" strike="noStrike" kern="1200" cap="none" spc="0" normalizeH="0" baseline="0" noProof="0">
                          <a:ln>
                            <a:noFill/>
                          </a:ln>
                          <a:solidFill>
                            <a:prstClr val="black"/>
                          </a:solidFill>
                          <a:effectLst/>
                          <a:uLnTx/>
                          <a:uFillTx/>
                          <a:latin typeface="+mn-lt"/>
                          <a:ea typeface="+mn-ea"/>
                          <a:cs typeface="+mn-cs"/>
                        </a:rPr>
                        <a:t> 
 Alina testet für uns den Treckerkomfort 2018. Diesmal CLAAS.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2299725164"/>
                  </a:ext>
                </a:extLst>
              </a:tr>
            </a:tbl>
          </a:graphicData>
        </a:graphic>
      </p:graphicFrame>
      <p:sp>
        <p:nvSpPr>
          <p:cNvPr id="4" name="Text Placeholder 3">
            <a:extLst>
              <a:ext uri="{FF2B5EF4-FFF2-40B4-BE49-F238E27FC236}">
                <a16:creationId xmlns:a16="http://schemas.microsoft.com/office/drawing/2014/main" id="{B9ED0254-5B0B-4848-9FF3-CEA851662857}"/>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9077762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74C86-0D59-42A2-8E04-B08BEECB9D32}"/>
              </a:ext>
            </a:extLst>
          </p:cNvPr>
          <p:cNvSpPr>
            <a:spLocks noGrp="1"/>
          </p:cNvSpPr>
          <p:nvPr>
            <p:ph type="title"/>
          </p:nvPr>
        </p:nvSpPr>
        <p:spPr/>
        <p:txBody>
          <a:bodyPr/>
          <a:lstStyle/>
          <a:p>
            <a:r>
              <a:rPr lang="de-DE"/>
              <a:t>Facebook Eigene Videos - Crossposts (nur Ersteller) - Export  | Treckerfahrer dürfen das</a:t>
            </a:r>
            <a:endParaRPr lang="en-US"/>
          </a:p>
        </p:txBody>
      </p:sp>
      <p:graphicFrame>
        <p:nvGraphicFramePr>
          <p:cNvPr id="5" name="Table Placeholder 4">
            <a:extLst>
              <a:ext uri="{FF2B5EF4-FFF2-40B4-BE49-F238E27FC236}">
                <a16:creationId xmlns:a16="http://schemas.microsoft.com/office/drawing/2014/main" id="{6B9BF765-D1B0-440D-B7AE-D80AB31330CB}"/>
              </a:ext>
            </a:extLst>
          </p:cNvPr>
          <p:cNvGraphicFramePr>
            <a:graphicFrameLocks noGrp="1"/>
          </p:cNvGraphicFramePr>
          <p:nvPr>
            <p:ph type="tbl" sz="quarter" idx="13"/>
            <p:extLst>
              <p:ext uri="{D42A27DB-BD31-4B8C-83A1-F6EECF244321}">
                <p14:modId xmlns:p14="http://schemas.microsoft.com/office/powerpoint/2010/main" val="384584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980985852"/>
                    </a:ext>
                  </a:extLst>
                </a:gridCol>
                <a:gridCol w="493776">
                  <a:extLst>
                    <a:ext uri="{9D8B030D-6E8A-4147-A177-3AD203B41FA5}">
                      <a16:colId xmlns:a16="http://schemas.microsoft.com/office/drawing/2014/main" val="1165960189"/>
                    </a:ext>
                  </a:extLst>
                </a:gridCol>
                <a:gridCol w="411480">
                  <a:extLst>
                    <a:ext uri="{9D8B030D-6E8A-4147-A177-3AD203B41FA5}">
                      <a16:colId xmlns:a16="http://schemas.microsoft.com/office/drawing/2014/main" val="359576631"/>
                    </a:ext>
                  </a:extLst>
                </a:gridCol>
                <a:gridCol w="411480">
                  <a:extLst>
                    <a:ext uri="{9D8B030D-6E8A-4147-A177-3AD203B41FA5}">
                      <a16:colId xmlns:a16="http://schemas.microsoft.com/office/drawing/2014/main" val="3489727012"/>
                    </a:ext>
                  </a:extLst>
                </a:gridCol>
                <a:gridCol w="246888">
                  <a:extLst>
                    <a:ext uri="{9D8B030D-6E8A-4147-A177-3AD203B41FA5}">
                      <a16:colId xmlns:a16="http://schemas.microsoft.com/office/drawing/2014/main" val="764163916"/>
                    </a:ext>
                  </a:extLst>
                </a:gridCol>
                <a:gridCol w="658368">
                  <a:extLst>
                    <a:ext uri="{9D8B030D-6E8A-4147-A177-3AD203B41FA5}">
                      <a16:colId xmlns:a16="http://schemas.microsoft.com/office/drawing/2014/main" val="2295820584"/>
                    </a:ext>
                  </a:extLst>
                </a:gridCol>
                <a:gridCol w="576072">
                  <a:extLst>
                    <a:ext uri="{9D8B030D-6E8A-4147-A177-3AD203B41FA5}">
                      <a16:colId xmlns:a16="http://schemas.microsoft.com/office/drawing/2014/main" val="1779708784"/>
                    </a:ext>
                  </a:extLst>
                </a:gridCol>
                <a:gridCol w="576072">
                  <a:extLst>
                    <a:ext uri="{9D8B030D-6E8A-4147-A177-3AD203B41FA5}">
                      <a16:colId xmlns:a16="http://schemas.microsoft.com/office/drawing/2014/main" val="1505158915"/>
                    </a:ext>
                  </a:extLst>
                </a:gridCol>
                <a:gridCol w="411480">
                  <a:extLst>
                    <a:ext uri="{9D8B030D-6E8A-4147-A177-3AD203B41FA5}">
                      <a16:colId xmlns:a16="http://schemas.microsoft.com/office/drawing/2014/main" val="3107218392"/>
                    </a:ext>
                  </a:extLst>
                </a:gridCol>
                <a:gridCol w="658368">
                  <a:extLst>
                    <a:ext uri="{9D8B030D-6E8A-4147-A177-3AD203B41FA5}">
                      <a16:colId xmlns:a16="http://schemas.microsoft.com/office/drawing/2014/main" val="4738002"/>
                    </a:ext>
                  </a:extLst>
                </a:gridCol>
                <a:gridCol w="329184">
                  <a:extLst>
                    <a:ext uri="{9D8B030D-6E8A-4147-A177-3AD203B41FA5}">
                      <a16:colId xmlns:a16="http://schemas.microsoft.com/office/drawing/2014/main" val="2231079787"/>
                    </a:ext>
                  </a:extLst>
                </a:gridCol>
                <a:gridCol w="493776">
                  <a:extLst>
                    <a:ext uri="{9D8B030D-6E8A-4147-A177-3AD203B41FA5}">
                      <a16:colId xmlns:a16="http://schemas.microsoft.com/office/drawing/2014/main" val="4076004386"/>
                    </a:ext>
                  </a:extLst>
                </a:gridCol>
                <a:gridCol w="329184">
                  <a:extLst>
                    <a:ext uri="{9D8B030D-6E8A-4147-A177-3AD203B41FA5}">
                      <a16:colId xmlns:a16="http://schemas.microsoft.com/office/drawing/2014/main" val="1478689072"/>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2282615518"/>
                  </a:ext>
                </a:extLst>
              </a:tr>
              <a:tr h="370840">
                <a:tc>
                  <a:txBody>
                    <a:bodyPr/>
                    <a:lstStyle/>
                    <a:p>
                      <a:r>
                        <a:rPr lang="de-DE" sz="1000" b="1"/>
                        <a:t> Treckerfahrer dürfen das - 2018-01-06 15:00:00 </a:t>
                      </a:r>
                      <a:r>
                        <a:rPr lang="de-DE" sz="1000"/>
                        <a:t> 
 Fußball- und Treckerfreunde, passt das zusammen? - Die Antwort am 10.1.18 um 21:00 Uhr im NDR Fernsehen!</a:t>
                      </a:r>
                      <a:endParaRPr lang="en-US" sz="1000"/>
                    </a:p>
                  </a:txBody>
                  <a:tcPr/>
                </a:tc>
                <a:tc>
                  <a:txBody>
                    <a:bodyPr/>
                    <a:lstStyle/>
                    <a:p>
                      <a:r>
                        <a:rPr lang="en-US" sz="1000"/>
                        <a:t>202637</a:t>
                      </a:r>
                    </a:p>
                  </a:txBody>
                  <a:tcPr/>
                </a:tc>
                <a:tc>
                  <a:txBody>
                    <a:bodyPr/>
                    <a:lstStyle/>
                    <a:p>
                      <a:r>
                        <a:rPr lang="en-US" sz="1000"/>
                        <a:t>0</a:t>
                      </a:r>
                    </a:p>
                  </a:txBody>
                  <a:tcPr/>
                </a:tc>
                <a:tc>
                  <a:txBody>
                    <a:bodyPr/>
                    <a:lstStyle/>
                    <a:p>
                      <a:r>
                        <a:rPr lang="en-US" sz="1000"/>
                        <a:t>342610</a:t>
                      </a:r>
                    </a:p>
                  </a:txBody>
                  <a:tcPr/>
                </a:tc>
                <a:tc>
                  <a:txBody>
                    <a:bodyPr/>
                    <a:lstStyle/>
                    <a:p>
                      <a:r>
                        <a:rPr lang="en-US" sz="1000"/>
                        <a:t>00:50</a:t>
                      </a:r>
                    </a:p>
                  </a:txBody>
                  <a:tcPr/>
                </a:tc>
                <a:tc>
                  <a:txBody>
                    <a:bodyPr/>
                    <a:lstStyle/>
                    <a:p>
                      <a:r>
                        <a:rPr lang="en-US" sz="1000"/>
                        <a:t>22 %</a:t>
                      </a:r>
                    </a:p>
                  </a:txBody>
                  <a:tcPr/>
                </a:tc>
                <a:tc>
                  <a:txBody>
                    <a:bodyPr/>
                    <a:lstStyle/>
                    <a:p>
                      <a:r>
                        <a:rPr lang="en-US" sz="1000"/>
                        <a:t>22432</a:t>
                      </a:r>
                    </a:p>
                  </a:txBody>
                  <a:tcPr/>
                </a:tc>
                <a:tc>
                  <a:txBody>
                    <a:bodyPr/>
                    <a:lstStyle/>
                    <a:p>
                      <a:r>
                        <a:rPr lang="en-US" sz="1000"/>
                        <a:t>56263</a:t>
                      </a:r>
                    </a:p>
                  </a:txBody>
                  <a:tcPr/>
                </a:tc>
                <a:tc>
                  <a:txBody>
                    <a:bodyPr/>
                    <a:lstStyle/>
                    <a:p>
                      <a:r>
                        <a:rPr lang="en-US" sz="1000"/>
                        <a:t>263915</a:t>
                      </a:r>
                    </a:p>
                  </a:txBody>
                  <a:tcPr/>
                </a:tc>
                <a:tc>
                  <a:txBody>
                    <a:bodyPr/>
                    <a:lstStyle/>
                    <a:p>
                      <a:r>
                        <a:rPr lang="en-US" sz="1000"/>
                        <a:t>763592</a:t>
                      </a:r>
                    </a:p>
                  </a:txBody>
                  <a:tcPr/>
                </a:tc>
                <a:tc>
                  <a:txBody>
                    <a:bodyPr/>
                    <a:lstStyle/>
                    <a:p>
                      <a:r>
                        <a:rPr lang="en-US" sz="1000"/>
                        <a:t>5584</a:t>
                      </a:r>
                    </a:p>
                  </a:txBody>
                  <a:tcPr/>
                </a:tc>
                <a:tc>
                  <a:txBody>
                    <a:bodyPr/>
                    <a:lstStyle/>
                    <a:p>
                      <a:r>
                        <a:rPr lang="en-US" sz="1000"/>
                        <a:t>4445</a:t>
                      </a:r>
                    </a:p>
                  </a:txBody>
                  <a:tcPr/>
                </a:tc>
                <a:tc>
                  <a:txBody>
                    <a:bodyPr/>
                    <a:lstStyle/>
                    <a:p>
                      <a:r>
                        <a:rPr lang="en-US" sz="1000"/>
                        <a:t>1557</a:t>
                      </a:r>
                    </a:p>
                  </a:txBody>
                  <a:tcPr/>
                </a:tc>
                <a:extLst>
                  <a:ext uri="{0D108BD9-81ED-4DB2-BD59-A6C34878D82A}">
                    <a16:rowId xmlns:a16="http://schemas.microsoft.com/office/drawing/2014/main" val="4020088267"/>
                  </a:ext>
                </a:extLst>
              </a:tr>
              <a:tr h="370840">
                <a:tc>
                  <a:txBody>
                    <a:bodyPr/>
                    <a:lstStyle/>
                    <a:p>
                      <a:r>
                        <a:rPr lang="de-DE" sz="1000" b="1"/>
                        <a:t> Treckerfahrer dürfen das - 2018-12-20 10:13:27 </a:t>
                      </a:r>
                      <a:r>
                        <a:rPr lang="de-DE" sz="1000"/>
                        <a:t> 
 Endlich sagt's mal einer! Ihr traut Euch ja doch nicht... 😂 🚜 💨 Danke an Freddy&amp;Jakob</a:t>
                      </a:r>
                      <a:endParaRPr lang="en-US" sz="1000"/>
                    </a:p>
                  </a:txBody>
                  <a:tcPr/>
                </a:tc>
                <a:tc>
                  <a:txBody>
                    <a:bodyPr/>
                    <a:lstStyle/>
                    <a:p>
                      <a:r>
                        <a:rPr lang="en-US" sz="1000"/>
                        <a:t>86622</a:t>
                      </a:r>
                    </a:p>
                  </a:txBody>
                  <a:tcPr/>
                </a:tc>
                <a:tc>
                  <a:txBody>
                    <a:bodyPr/>
                    <a:lstStyle/>
                    <a:p>
                      <a:r>
                        <a:rPr lang="en-US" sz="1000"/>
                        <a:t>0</a:t>
                      </a:r>
                    </a:p>
                  </a:txBody>
                  <a:tcPr/>
                </a:tc>
                <a:tc>
                  <a:txBody>
                    <a:bodyPr/>
                    <a:lstStyle/>
                    <a:p>
                      <a:r>
                        <a:rPr lang="en-US" sz="1000"/>
                        <a:t>183558</a:t>
                      </a:r>
                    </a:p>
                  </a:txBody>
                  <a:tcPr/>
                </a:tc>
                <a:tc>
                  <a:txBody>
                    <a:bodyPr/>
                    <a:lstStyle/>
                    <a:p>
                      <a:r>
                        <a:rPr lang="en-US" sz="1000"/>
                        <a:t>01:26</a:t>
                      </a:r>
                    </a:p>
                  </a:txBody>
                  <a:tcPr/>
                </a:tc>
                <a:tc>
                  <a:txBody>
                    <a:bodyPr/>
                    <a:lstStyle/>
                    <a:p>
                      <a:r>
                        <a:rPr lang="en-US" sz="1000"/>
                        <a:t>14 %</a:t>
                      </a:r>
                    </a:p>
                  </a:txBody>
                  <a:tcPr/>
                </a:tc>
                <a:tc>
                  <a:txBody>
                    <a:bodyPr/>
                    <a:lstStyle/>
                    <a:p>
                      <a:r>
                        <a:rPr lang="en-US" sz="1000"/>
                        <a:t>66282</a:t>
                      </a:r>
                    </a:p>
                  </a:txBody>
                  <a:tcPr/>
                </a:tc>
                <a:tc>
                  <a:txBody>
                    <a:bodyPr/>
                    <a:lstStyle/>
                    <a:p>
                      <a:r>
                        <a:rPr lang="en-US" sz="1000"/>
                        <a:t>14600</a:t>
                      </a:r>
                    </a:p>
                  </a:txBody>
                  <a:tcPr/>
                </a:tc>
                <a:tc>
                  <a:txBody>
                    <a:bodyPr/>
                    <a:lstStyle/>
                    <a:p>
                      <a:r>
                        <a:rPr lang="en-US" sz="1000"/>
                        <a:t>102676</a:t>
                      </a:r>
                    </a:p>
                  </a:txBody>
                  <a:tcPr/>
                </a:tc>
                <a:tc>
                  <a:txBody>
                    <a:bodyPr/>
                    <a:lstStyle/>
                    <a:p>
                      <a:r>
                        <a:rPr lang="en-US" sz="1000"/>
                        <a:t>340178</a:t>
                      </a:r>
                    </a:p>
                  </a:txBody>
                  <a:tcPr/>
                </a:tc>
                <a:tc>
                  <a:txBody>
                    <a:bodyPr/>
                    <a:lstStyle/>
                    <a:p>
                      <a:r>
                        <a:rPr lang="en-US" sz="1000"/>
                        <a:t>1056</a:t>
                      </a:r>
                    </a:p>
                  </a:txBody>
                  <a:tcPr/>
                </a:tc>
                <a:tc>
                  <a:txBody>
                    <a:bodyPr/>
                    <a:lstStyle/>
                    <a:p>
                      <a:r>
                        <a:rPr lang="en-US" sz="1000"/>
                        <a:t>849</a:t>
                      </a:r>
                    </a:p>
                  </a:txBody>
                  <a:tcPr/>
                </a:tc>
                <a:tc>
                  <a:txBody>
                    <a:bodyPr/>
                    <a:lstStyle/>
                    <a:p>
                      <a:r>
                        <a:rPr lang="en-US" sz="1000"/>
                        <a:t>312</a:t>
                      </a:r>
                    </a:p>
                  </a:txBody>
                  <a:tcPr/>
                </a:tc>
                <a:extLst>
                  <a:ext uri="{0D108BD9-81ED-4DB2-BD59-A6C34878D82A}">
                    <a16:rowId xmlns:a16="http://schemas.microsoft.com/office/drawing/2014/main" val="2669259888"/>
                  </a:ext>
                </a:extLst>
              </a:tr>
              <a:tr h="370840">
                <a:tc>
                  <a:txBody>
                    <a:bodyPr/>
                    <a:lstStyle/>
                    <a:p>
                      <a:r>
                        <a:rPr lang="de-DE" sz="1000" b="1"/>
                        <a:t> Treckerfahrer dürfen das - 2018-01-11 08:00:00 </a:t>
                      </a:r>
                      <a:r>
                        <a:rPr lang="de-DE" sz="1000"/>
                        <a:t> 
 Andere Länder andere Sitten, oder... Ohne Worte!</a:t>
                      </a:r>
                      <a:endParaRPr lang="en-US" sz="1000"/>
                    </a:p>
                  </a:txBody>
                  <a:tcPr/>
                </a:tc>
                <a:tc>
                  <a:txBody>
                    <a:bodyPr/>
                    <a:lstStyle/>
                    <a:p>
                      <a:r>
                        <a:rPr lang="en-US" sz="1000"/>
                        <a:t>59804</a:t>
                      </a:r>
                    </a:p>
                  </a:txBody>
                  <a:tcPr/>
                </a:tc>
                <a:tc>
                  <a:txBody>
                    <a:bodyPr/>
                    <a:lstStyle/>
                    <a:p>
                      <a:r>
                        <a:rPr lang="en-US" sz="1000"/>
                        <a:t>0</a:t>
                      </a:r>
                    </a:p>
                  </a:txBody>
                  <a:tcPr/>
                </a:tc>
                <a:tc>
                  <a:txBody>
                    <a:bodyPr/>
                    <a:lstStyle/>
                    <a:p>
                      <a:r>
                        <a:rPr lang="en-US" sz="1000"/>
                        <a:t>115519</a:t>
                      </a:r>
                    </a:p>
                  </a:txBody>
                  <a:tcPr/>
                </a:tc>
                <a:tc>
                  <a:txBody>
                    <a:bodyPr/>
                    <a:lstStyle/>
                    <a:p>
                      <a:r>
                        <a:rPr lang="en-US" sz="1000"/>
                        <a:t>00:33</a:t>
                      </a:r>
                    </a:p>
                  </a:txBody>
                  <a:tcPr/>
                </a:tc>
                <a:tc>
                  <a:txBody>
                    <a:bodyPr/>
                    <a:lstStyle/>
                    <a:p>
                      <a:r>
                        <a:rPr lang="en-US" sz="1000"/>
                        <a:t>31 %</a:t>
                      </a:r>
                    </a:p>
                  </a:txBody>
                  <a:tcPr/>
                </a:tc>
                <a:tc>
                  <a:txBody>
                    <a:bodyPr/>
                    <a:lstStyle/>
                    <a:p>
                      <a:r>
                        <a:rPr lang="en-US" sz="1000"/>
                        <a:t>3366</a:t>
                      </a:r>
                    </a:p>
                  </a:txBody>
                  <a:tcPr/>
                </a:tc>
                <a:tc>
                  <a:txBody>
                    <a:bodyPr/>
                    <a:lstStyle/>
                    <a:p>
                      <a:r>
                        <a:rPr lang="en-US" sz="1000"/>
                        <a:t>23807</a:t>
                      </a:r>
                    </a:p>
                  </a:txBody>
                  <a:tcPr/>
                </a:tc>
                <a:tc>
                  <a:txBody>
                    <a:bodyPr/>
                    <a:lstStyle/>
                    <a:p>
                      <a:r>
                        <a:rPr lang="en-US" sz="1000"/>
                        <a:t>88346</a:t>
                      </a:r>
                    </a:p>
                  </a:txBody>
                  <a:tcPr/>
                </a:tc>
                <a:tc>
                  <a:txBody>
                    <a:bodyPr/>
                    <a:lstStyle/>
                    <a:p>
                      <a:r>
                        <a:rPr lang="en-US" sz="1000"/>
                        <a:t>233233</a:t>
                      </a:r>
                    </a:p>
                  </a:txBody>
                  <a:tcPr/>
                </a:tc>
                <a:tc>
                  <a:txBody>
                    <a:bodyPr/>
                    <a:lstStyle/>
                    <a:p>
                      <a:r>
                        <a:rPr lang="en-US" sz="1000"/>
                        <a:t>1496</a:t>
                      </a:r>
                    </a:p>
                  </a:txBody>
                  <a:tcPr/>
                </a:tc>
                <a:tc>
                  <a:txBody>
                    <a:bodyPr/>
                    <a:lstStyle/>
                    <a:p>
                      <a:r>
                        <a:rPr lang="en-US" sz="1000"/>
                        <a:t>628</a:t>
                      </a:r>
                    </a:p>
                  </a:txBody>
                  <a:tcPr/>
                </a:tc>
                <a:tc>
                  <a:txBody>
                    <a:bodyPr/>
                    <a:lstStyle/>
                    <a:p>
                      <a:r>
                        <a:rPr lang="en-US" sz="1000"/>
                        <a:t>289</a:t>
                      </a:r>
                    </a:p>
                  </a:txBody>
                  <a:tcPr/>
                </a:tc>
                <a:extLst>
                  <a:ext uri="{0D108BD9-81ED-4DB2-BD59-A6C34878D82A}">
                    <a16:rowId xmlns:a16="http://schemas.microsoft.com/office/drawing/2014/main" val="3839637627"/>
                  </a:ext>
                </a:extLst>
              </a:tr>
              <a:tr h="370840">
                <a:tc>
                  <a:txBody>
                    <a:bodyPr/>
                    <a:lstStyle/>
                    <a:p>
                      <a:r>
                        <a:rPr lang="de-DE" sz="1000" b="1"/>
                        <a:t> Treckerfahrer dürfen das - 2018-01-17 09:00:00 </a:t>
                      </a:r>
                      <a:r>
                        <a:rPr lang="de-DE" sz="1000"/>
                        <a:t> 
 Treckerfahrer dürfen das! - Mit Brunhilde auf der Ranch am Mittwoch, 17.01.18, um 21 Uhr im NDR Fernsehen mit Sven Tietzer.</a:t>
                      </a:r>
                      <a:endParaRPr lang="en-US" sz="1000"/>
                    </a:p>
                  </a:txBody>
                  <a:tcPr/>
                </a:tc>
                <a:tc>
                  <a:txBody>
                    <a:bodyPr/>
                    <a:lstStyle/>
                    <a:p>
                      <a:r>
                        <a:rPr lang="en-US" sz="1000"/>
                        <a:t>56522</a:t>
                      </a:r>
                    </a:p>
                  </a:txBody>
                  <a:tcPr/>
                </a:tc>
                <a:tc>
                  <a:txBody>
                    <a:bodyPr/>
                    <a:lstStyle/>
                    <a:p>
                      <a:r>
                        <a:rPr lang="en-US" sz="1000"/>
                        <a:t>0</a:t>
                      </a:r>
                    </a:p>
                  </a:txBody>
                  <a:tcPr/>
                </a:tc>
                <a:tc>
                  <a:txBody>
                    <a:bodyPr/>
                    <a:lstStyle/>
                    <a:p>
                      <a:r>
                        <a:rPr lang="en-US" sz="1000"/>
                        <a:t>95267</a:t>
                      </a:r>
                    </a:p>
                  </a:txBody>
                  <a:tcPr/>
                </a:tc>
                <a:tc>
                  <a:txBody>
                    <a:bodyPr/>
                    <a:lstStyle/>
                    <a:p>
                      <a:r>
                        <a:rPr lang="en-US" sz="1000"/>
                        <a:t>02:28</a:t>
                      </a:r>
                    </a:p>
                  </a:txBody>
                  <a:tcPr/>
                </a:tc>
                <a:tc>
                  <a:txBody>
                    <a:bodyPr/>
                    <a:lstStyle/>
                    <a:p>
                      <a:r>
                        <a:rPr lang="en-US" sz="1000"/>
                        <a:t>13 %</a:t>
                      </a:r>
                    </a:p>
                  </a:txBody>
                  <a:tcPr/>
                </a:tc>
                <a:tc>
                  <a:txBody>
                    <a:bodyPr/>
                    <a:lstStyle/>
                    <a:p>
                      <a:r>
                        <a:rPr lang="en-US" sz="1000"/>
                        <a:t>7393</a:t>
                      </a:r>
                    </a:p>
                  </a:txBody>
                  <a:tcPr/>
                </a:tc>
                <a:tc>
                  <a:txBody>
                    <a:bodyPr/>
                    <a:lstStyle/>
                    <a:p>
                      <a:r>
                        <a:rPr lang="en-US" sz="1000"/>
                        <a:t>27054</a:t>
                      </a:r>
                    </a:p>
                  </a:txBody>
                  <a:tcPr/>
                </a:tc>
                <a:tc>
                  <a:txBody>
                    <a:bodyPr/>
                    <a:lstStyle/>
                    <a:p>
                      <a:r>
                        <a:rPr lang="en-US" sz="1000"/>
                        <a:t>60820</a:t>
                      </a:r>
                    </a:p>
                  </a:txBody>
                  <a:tcPr/>
                </a:tc>
                <a:tc>
                  <a:txBody>
                    <a:bodyPr/>
                    <a:lstStyle/>
                    <a:p>
                      <a:r>
                        <a:rPr lang="en-US" sz="1000"/>
                        <a:t>264785</a:t>
                      </a:r>
                    </a:p>
                  </a:txBody>
                  <a:tcPr/>
                </a:tc>
                <a:tc>
                  <a:txBody>
                    <a:bodyPr/>
                    <a:lstStyle/>
                    <a:p>
                      <a:r>
                        <a:rPr lang="en-US" sz="1000"/>
                        <a:t>1587</a:t>
                      </a:r>
                    </a:p>
                  </a:txBody>
                  <a:tcPr/>
                </a:tc>
                <a:tc>
                  <a:txBody>
                    <a:bodyPr/>
                    <a:lstStyle/>
                    <a:p>
                      <a:r>
                        <a:rPr lang="en-US" sz="1000"/>
                        <a:t>409</a:t>
                      </a:r>
                    </a:p>
                  </a:txBody>
                  <a:tcPr/>
                </a:tc>
                <a:tc>
                  <a:txBody>
                    <a:bodyPr/>
                    <a:lstStyle/>
                    <a:p>
                      <a:r>
                        <a:rPr lang="en-US" sz="1000"/>
                        <a:t>247</a:t>
                      </a:r>
                    </a:p>
                  </a:txBody>
                  <a:tcPr/>
                </a:tc>
                <a:extLst>
                  <a:ext uri="{0D108BD9-81ED-4DB2-BD59-A6C34878D82A}">
                    <a16:rowId xmlns:a16="http://schemas.microsoft.com/office/drawing/2014/main" val="1243431416"/>
                  </a:ext>
                </a:extLst>
              </a:tr>
              <a:tr h="370840">
                <a:tc>
                  <a:txBody>
                    <a:bodyPr/>
                    <a:lstStyle/>
                    <a:p>
                      <a:r>
                        <a:rPr lang="de-DE" sz="1000" b="1"/>
                        <a:t> Treckerfahrer dürfen das - 2018-08-19 17:00:00 </a:t>
                      </a:r>
                      <a:r>
                        <a:rPr lang="de-DE" sz="1000"/>
                        <a:t> 
 Welcher dieser schrägen Typen bist DU? 🙈</a:t>
                      </a:r>
                      <a:endParaRPr lang="en-US" sz="1000"/>
                    </a:p>
                  </a:txBody>
                  <a:tcPr/>
                </a:tc>
                <a:tc>
                  <a:txBody>
                    <a:bodyPr/>
                    <a:lstStyle/>
                    <a:p>
                      <a:r>
                        <a:rPr lang="en-US" sz="1000"/>
                        <a:t>56212</a:t>
                      </a:r>
                    </a:p>
                  </a:txBody>
                  <a:tcPr/>
                </a:tc>
                <a:tc>
                  <a:txBody>
                    <a:bodyPr/>
                    <a:lstStyle/>
                    <a:p>
                      <a:r>
                        <a:rPr lang="en-US" sz="1000"/>
                        <a:t>0</a:t>
                      </a:r>
                    </a:p>
                  </a:txBody>
                  <a:tcPr/>
                </a:tc>
                <a:tc>
                  <a:txBody>
                    <a:bodyPr/>
                    <a:lstStyle/>
                    <a:p>
                      <a:r>
                        <a:rPr lang="en-US" sz="1000"/>
                        <a:t>109765</a:t>
                      </a:r>
                    </a:p>
                  </a:txBody>
                  <a:tcPr/>
                </a:tc>
                <a:tc>
                  <a:txBody>
                    <a:bodyPr/>
                    <a:lstStyle/>
                    <a:p>
                      <a:r>
                        <a:rPr lang="en-US" sz="1000"/>
                        <a:t>01:32</a:t>
                      </a:r>
                    </a:p>
                  </a:txBody>
                  <a:tcPr/>
                </a:tc>
                <a:tc>
                  <a:txBody>
                    <a:bodyPr/>
                    <a:lstStyle/>
                    <a:p>
                      <a:r>
                        <a:rPr lang="en-US" sz="1000"/>
                        <a:t>13 %</a:t>
                      </a:r>
                    </a:p>
                  </a:txBody>
                  <a:tcPr/>
                </a:tc>
                <a:tc>
                  <a:txBody>
                    <a:bodyPr/>
                    <a:lstStyle/>
                    <a:p>
                      <a:r>
                        <a:rPr lang="en-US" sz="1000"/>
                        <a:t>57427</a:t>
                      </a:r>
                    </a:p>
                  </a:txBody>
                  <a:tcPr/>
                </a:tc>
                <a:tc>
                  <a:txBody>
                    <a:bodyPr/>
                    <a:lstStyle/>
                    <a:p>
                      <a:r>
                        <a:rPr lang="en-US" sz="1000"/>
                        <a:t>8650</a:t>
                      </a:r>
                    </a:p>
                  </a:txBody>
                  <a:tcPr/>
                </a:tc>
                <a:tc>
                  <a:txBody>
                    <a:bodyPr/>
                    <a:lstStyle/>
                    <a:p>
                      <a:r>
                        <a:rPr lang="en-US" sz="1000"/>
                        <a:t>43688</a:t>
                      </a:r>
                    </a:p>
                  </a:txBody>
                  <a:tcPr/>
                </a:tc>
                <a:tc>
                  <a:txBody>
                    <a:bodyPr/>
                    <a:lstStyle/>
                    <a:p>
                      <a:r>
                        <a:rPr lang="en-US" sz="1000"/>
                        <a:t>277843</a:t>
                      </a:r>
                    </a:p>
                  </a:txBody>
                  <a:tcPr/>
                </a:tc>
                <a:tc>
                  <a:txBody>
                    <a:bodyPr/>
                    <a:lstStyle/>
                    <a:p>
                      <a:r>
                        <a:rPr lang="en-US" sz="1000"/>
                        <a:t>634</a:t>
                      </a:r>
                    </a:p>
                  </a:txBody>
                  <a:tcPr/>
                </a:tc>
                <a:tc>
                  <a:txBody>
                    <a:bodyPr/>
                    <a:lstStyle/>
                    <a:p>
                      <a:r>
                        <a:rPr lang="en-US" sz="1000"/>
                        <a:t>1286</a:t>
                      </a:r>
                    </a:p>
                  </a:txBody>
                  <a:tcPr/>
                </a:tc>
                <a:tc>
                  <a:txBody>
                    <a:bodyPr/>
                    <a:lstStyle/>
                    <a:p>
                      <a:r>
                        <a:rPr lang="en-US" sz="1000"/>
                        <a:t>188</a:t>
                      </a:r>
                    </a:p>
                  </a:txBody>
                  <a:tcPr/>
                </a:tc>
                <a:extLst>
                  <a:ext uri="{0D108BD9-81ED-4DB2-BD59-A6C34878D82A}">
                    <a16:rowId xmlns:a16="http://schemas.microsoft.com/office/drawing/2014/main" val="1128610723"/>
                  </a:ext>
                </a:extLst>
              </a:tr>
            </a:tbl>
          </a:graphicData>
        </a:graphic>
      </p:graphicFrame>
      <p:sp>
        <p:nvSpPr>
          <p:cNvPr id="4" name="Text Placeholder 3">
            <a:extLst>
              <a:ext uri="{FF2B5EF4-FFF2-40B4-BE49-F238E27FC236}">
                <a16:creationId xmlns:a16="http://schemas.microsoft.com/office/drawing/2014/main" id="{99761EF0-E86E-48B3-8819-13E4F8C22AF0}"/>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417949603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2158</Words>
  <Application>Microsoft Office PowerPoint</Application>
  <PresentationFormat>On-screen Show (4:3)</PresentationFormat>
  <Paragraphs>933</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quintly_template</vt:lpstr>
      <vt:lpstr>MeFo - Facebook - Social Media - Evaluation</vt:lpstr>
      <vt:lpstr>Facebook Profil - Potenz.Reichw.,Aktive Nutzer,I-Rate,Fans | Treckerfahrer dürfen das</vt:lpstr>
      <vt:lpstr>Facebook Anzahl Post, Reaktionen (Kommentare, Shares, Likes) - FB Insights | Treckerfahrer dürfen das</vt:lpstr>
      <vt:lpstr>Facebook Profil - Fans | Treckerfahrer dürfen das</vt:lpstr>
      <vt:lpstr>Facebook Profil - Potenzielle Reichweite | Treckerfahrer dürfen das</vt:lpstr>
      <vt:lpstr>Facebook Profil - Aktive Nutzer | Treckerfahrer dürfen das</vt:lpstr>
      <vt:lpstr>Facebook Profil - Video-Starts ab 10 Sek. | Treckerfahrer dürfen das</vt:lpstr>
      <vt:lpstr>Facebook Profil - Durchschnitt Potenzi. Reichweite pro Tag | Treckerfahrer dürfen das</vt:lpstr>
      <vt:lpstr>Facebook Distributionstyp - FB Insights | Treckerfahrer dürfen das</vt:lpstr>
      <vt:lpstr>Facebook Distributionstyp - Tabelle - FB Insights | Treckerfahrer dürfen das</vt:lpstr>
      <vt:lpstr>Facebook Eigene Posts - Shares - Export | Treckerfahrer dürfen das</vt:lpstr>
      <vt:lpstr>Facebook Eigene Posts - Kommentare - Export | Treckerfahrer dürfen das - 1 of 2</vt:lpstr>
      <vt:lpstr>Facebook Eigene Posts - Kommentare - Export | Treckerfahrer dürfen das - 2 of 2</vt:lpstr>
      <vt:lpstr>Facebook Eigene Posts - Links - Export | Treckerfahrer dürfen das - 1 of 2</vt:lpstr>
      <vt:lpstr>Facebook Eigene Posts - Links - Export | Treckerfahrer dürfen das - 2 of 2</vt:lpstr>
      <vt:lpstr>Facebook Eigene Posts - Videostartrate - Export | Treckerfahrer dürfen das</vt:lpstr>
      <vt:lpstr>Facebook Eigene Posts - Videostartrate - Flop - Export | Treckerfahrer dürfen das</vt:lpstr>
      <vt:lpstr>Facebook Eigene Posts - Potenzielle Reichweite - Export | Treckerfahrer dürfen das</vt:lpstr>
      <vt:lpstr>Facebook Eigene Posts - Aktive Nutzer - Export | Treckerfahrer dürfen das</vt:lpstr>
      <vt:lpstr>Facebook Eigene Posts - I-Rate Aktive Nutzer - Export | Treckerfahrer dürfen das</vt:lpstr>
      <vt:lpstr>Facebook Eigene Posts - I-Rate Aktive Nutzer-Flop - Export | Treckerfahrer dürfen das - 1 of 2</vt:lpstr>
      <vt:lpstr>Facebook Eigene Posts - I-Rate Aktive Nutzer-Flop - Export | Treckerfahrer dürfen das - 2 of 2</vt:lpstr>
      <vt:lpstr>Facebook Eigene Post - Summe Interaktionen - Export | Treckerfahrer dürfen das - 1 of 2</vt:lpstr>
      <vt:lpstr>Facebook Eigene Post - Summe Interaktionen - Export | Treckerfahrer dürfen das - 2 of 2</vt:lpstr>
      <vt:lpstr>Facebook Eigene Posts - Reaktionen - Export | Treckerfahrer dürfen das - 1 of 3</vt:lpstr>
      <vt:lpstr>Facebook Eigene Posts - Reaktionen - Export | Treckerfahrer dürfen das - 2 of 3</vt:lpstr>
      <vt:lpstr>Facebook Eigene Posts - Reaktionen - Export | Treckerfahrer dürfen das - 3 of 3</vt:lpstr>
      <vt:lpstr>Eigene Posts - Videostarts - Profil-bezogene Nutzung | Treckerfahrer dürfen das</vt:lpstr>
      <vt:lpstr>Facebook Eigene Videos - Crossposts (ohne Ersteller) - Export | Treckerfahrer dürfen das - 1 of 2</vt:lpstr>
      <vt:lpstr>Facebook Eigene Videos - Crossposts (ohne Ersteller) - Export | Treckerfahrer dürfen das - 2 of 2</vt:lpstr>
      <vt:lpstr>Facebook Eigene Videos - Crossposts (nur Ersteller) - Export  | Treckerfahrer dürfen das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Frederik Peiniger</dc:creator>
  <cp:lastModifiedBy>Frederik Peiniger</cp:lastModifiedBy>
  <cp:revision>1</cp:revision>
  <dcterms:created xsi:type="dcterms:W3CDTF">2019-01-08T14:28:51Z</dcterms:created>
  <dcterms:modified xsi:type="dcterms:W3CDTF">2019-01-08T14:29:55Z</dcterms:modified>
</cp:coreProperties>
</file>