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 id="287" r:id="rId28"/>
    <p:sldId id="288" r:id="rId29"/>
    <p:sldId id="289" r:id="rId30"/>
    <p:sldId id="291" r:id="rId31"/>
    <p:sldId id="292" r:id="rId32"/>
    <p:sldId id="293" r:id="rId33"/>
    <p:sldId id="294" r:id="rId34"/>
    <p:sldId id="295" r:id="rId35"/>
    <p:sldId id="297" r:id="rId36"/>
    <p:sldId id="298" r:id="rId37"/>
    <p:sldId id="299" r:id="rId38"/>
    <p:sldId id="301" r:id="rId39"/>
    <p:sldId id="302"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25214</c:v>
                </c:pt>
                <c:pt idx="1">
                  <c:v>25229</c:v>
                </c:pt>
                <c:pt idx="2">
                  <c:v>25243</c:v>
                </c:pt>
                <c:pt idx="3">
                  <c:v>25270</c:v>
                </c:pt>
                <c:pt idx="4">
                  <c:v>25331</c:v>
                </c:pt>
                <c:pt idx="5">
                  <c:v>25358</c:v>
                </c:pt>
                <c:pt idx="6">
                  <c:v>25372</c:v>
                </c:pt>
                <c:pt idx="7">
                  <c:v>25383</c:v>
                </c:pt>
                <c:pt idx="8">
                  <c:v>25402</c:v>
                </c:pt>
                <c:pt idx="9">
                  <c:v>25411</c:v>
                </c:pt>
                <c:pt idx="10">
                  <c:v>25430</c:v>
                </c:pt>
                <c:pt idx="11">
                  <c:v>25436</c:v>
                </c:pt>
                <c:pt idx="12">
                  <c:v>25451</c:v>
                </c:pt>
                <c:pt idx="13">
                  <c:v>25464</c:v>
                </c:pt>
                <c:pt idx="14">
                  <c:v>25479</c:v>
                </c:pt>
                <c:pt idx="15">
                  <c:v>25493</c:v>
                </c:pt>
                <c:pt idx="16">
                  <c:v>25509</c:v>
                </c:pt>
                <c:pt idx="17">
                  <c:v>25560</c:v>
                </c:pt>
                <c:pt idx="18">
                  <c:v>25574</c:v>
                </c:pt>
                <c:pt idx="19">
                  <c:v>25580</c:v>
                </c:pt>
                <c:pt idx="20">
                  <c:v>25589</c:v>
                </c:pt>
                <c:pt idx="21">
                  <c:v>25602</c:v>
                </c:pt>
                <c:pt idx="22">
                  <c:v>25611</c:v>
                </c:pt>
                <c:pt idx="23">
                  <c:v>25613</c:v>
                </c:pt>
                <c:pt idx="24">
                  <c:v>25631</c:v>
                </c:pt>
                <c:pt idx="25">
                  <c:v>25660</c:v>
                </c:pt>
                <c:pt idx="26">
                  <c:v>25680</c:v>
                </c:pt>
                <c:pt idx="27">
                  <c:v>25699</c:v>
                </c:pt>
                <c:pt idx="28">
                  <c:v>25718</c:v>
                </c:pt>
                <c:pt idx="29">
                  <c:v>25729</c:v>
                </c:pt>
                <c:pt idx="30">
                  <c:v>25750</c:v>
                </c:pt>
                <c:pt idx="31">
                  <c:v>25766</c:v>
                </c:pt>
                <c:pt idx="32">
                  <c:v>25771</c:v>
                </c:pt>
                <c:pt idx="33">
                  <c:v>25772</c:v>
                </c:pt>
                <c:pt idx="34">
                  <c:v>25781</c:v>
                </c:pt>
                <c:pt idx="35">
                  <c:v>25814</c:v>
                </c:pt>
                <c:pt idx="36">
                  <c:v>25842</c:v>
                </c:pt>
                <c:pt idx="37">
                  <c:v>25854</c:v>
                </c:pt>
                <c:pt idx="38">
                  <c:v>25874</c:v>
                </c:pt>
                <c:pt idx="39">
                  <c:v>25883</c:v>
                </c:pt>
                <c:pt idx="40">
                  <c:v>25922</c:v>
                </c:pt>
                <c:pt idx="41">
                  <c:v>25942</c:v>
                </c:pt>
                <c:pt idx="42">
                  <c:v>25975</c:v>
                </c:pt>
                <c:pt idx="43">
                  <c:v>26005</c:v>
                </c:pt>
                <c:pt idx="44">
                  <c:v>26023</c:v>
                </c:pt>
                <c:pt idx="45">
                  <c:v>26044</c:v>
                </c:pt>
                <c:pt idx="46">
                  <c:v>26060</c:v>
                </c:pt>
                <c:pt idx="47">
                  <c:v>26066</c:v>
                </c:pt>
                <c:pt idx="48">
                  <c:v>26082</c:v>
                </c:pt>
                <c:pt idx="49">
                  <c:v>26102</c:v>
                </c:pt>
                <c:pt idx="50">
                  <c:v>26129</c:v>
                </c:pt>
                <c:pt idx="51">
                  <c:v>26159</c:v>
                </c:pt>
                <c:pt idx="52">
                  <c:v>26170</c:v>
                </c:pt>
                <c:pt idx="53">
                  <c:v>26193</c:v>
                </c:pt>
                <c:pt idx="54">
                  <c:v>26215</c:v>
                </c:pt>
                <c:pt idx="55">
                  <c:v>26235</c:v>
                </c:pt>
                <c:pt idx="56">
                  <c:v>26275</c:v>
                </c:pt>
                <c:pt idx="57">
                  <c:v>26302</c:v>
                </c:pt>
                <c:pt idx="58">
                  <c:v>26319</c:v>
                </c:pt>
                <c:pt idx="59">
                  <c:v>26325</c:v>
                </c:pt>
                <c:pt idx="60">
                  <c:v>26337</c:v>
                </c:pt>
                <c:pt idx="61">
                  <c:v>26338</c:v>
                </c:pt>
                <c:pt idx="62">
                  <c:v>26354</c:v>
                </c:pt>
                <c:pt idx="63">
                  <c:v>26360</c:v>
                </c:pt>
                <c:pt idx="64">
                  <c:v>26375</c:v>
                </c:pt>
                <c:pt idx="65">
                  <c:v>26381</c:v>
                </c:pt>
                <c:pt idx="66">
                  <c:v>26394</c:v>
                </c:pt>
                <c:pt idx="67">
                  <c:v>26404</c:v>
                </c:pt>
                <c:pt idx="68">
                  <c:v>26421</c:v>
                </c:pt>
                <c:pt idx="69">
                  <c:v>26424</c:v>
                </c:pt>
                <c:pt idx="70">
                  <c:v>26430</c:v>
                </c:pt>
                <c:pt idx="71">
                  <c:v>26443</c:v>
                </c:pt>
                <c:pt idx="72">
                  <c:v>26455</c:v>
                </c:pt>
                <c:pt idx="73">
                  <c:v>26460</c:v>
                </c:pt>
                <c:pt idx="74">
                  <c:v>26465</c:v>
                </c:pt>
                <c:pt idx="75">
                  <c:v>26469</c:v>
                </c:pt>
                <c:pt idx="76">
                  <c:v>26475</c:v>
                </c:pt>
                <c:pt idx="77">
                  <c:v>26498</c:v>
                </c:pt>
                <c:pt idx="78">
                  <c:v>26514</c:v>
                </c:pt>
                <c:pt idx="79">
                  <c:v>26525</c:v>
                </c:pt>
                <c:pt idx="80">
                  <c:v>26533</c:v>
                </c:pt>
                <c:pt idx="81">
                  <c:v>26544</c:v>
                </c:pt>
                <c:pt idx="82">
                  <c:v>26560</c:v>
                </c:pt>
                <c:pt idx="83">
                  <c:v>26572</c:v>
                </c:pt>
                <c:pt idx="84">
                  <c:v>26574</c:v>
                </c:pt>
                <c:pt idx="85">
                  <c:v>26580</c:v>
                </c:pt>
                <c:pt idx="86">
                  <c:v>26594</c:v>
                </c:pt>
                <c:pt idx="87">
                  <c:v>26616</c:v>
                </c:pt>
                <c:pt idx="88">
                  <c:v>26630</c:v>
                </c:pt>
                <c:pt idx="89">
                  <c:v>26638</c:v>
                </c:pt>
                <c:pt idx="90">
                  <c:v>26665</c:v>
                </c:pt>
                <c:pt idx="91">
                  <c:v>26673</c:v>
                </c:pt>
                <c:pt idx="92">
                  <c:v>26675</c:v>
                </c:pt>
                <c:pt idx="93">
                  <c:v>26682</c:v>
                </c:pt>
                <c:pt idx="94">
                  <c:v>26679</c:v>
                </c:pt>
                <c:pt idx="95">
                  <c:v>26687</c:v>
                </c:pt>
                <c:pt idx="96">
                  <c:v>26689</c:v>
                </c:pt>
                <c:pt idx="97">
                  <c:v>26688</c:v>
                </c:pt>
                <c:pt idx="98">
                  <c:v>26688</c:v>
                </c:pt>
                <c:pt idx="99">
                  <c:v>26693</c:v>
                </c:pt>
                <c:pt idx="100">
                  <c:v>26702</c:v>
                </c:pt>
                <c:pt idx="101">
                  <c:v>26720</c:v>
                </c:pt>
                <c:pt idx="102">
                  <c:v>26730</c:v>
                </c:pt>
                <c:pt idx="103">
                  <c:v>26740</c:v>
                </c:pt>
                <c:pt idx="104">
                  <c:v>26754</c:v>
                </c:pt>
                <c:pt idx="105">
                  <c:v>26872</c:v>
                </c:pt>
                <c:pt idx="106">
                  <c:v>26904</c:v>
                </c:pt>
                <c:pt idx="107">
                  <c:v>26915</c:v>
                </c:pt>
                <c:pt idx="108">
                  <c:v>26922</c:v>
                </c:pt>
                <c:pt idx="109">
                  <c:v>26932</c:v>
                </c:pt>
                <c:pt idx="110">
                  <c:v>26933</c:v>
                </c:pt>
                <c:pt idx="111">
                  <c:v>26945</c:v>
                </c:pt>
                <c:pt idx="112">
                  <c:v>26950</c:v>
                </c:pt>
                <c:pt idx="113">
                  <c:v>26947</c:v>
                </c:pt>
                <c:pt idx="114">
                  <c:v>26949</c:v>
                </c:pt>
                <c:pt idx="115">
                  <c:v>26953</c:v>
                </c:pt>
                <c:pt idx="116">
                  <c:v>26957</c:v>
                </c:pt>
                <c:pt idx="117">
                  <c:v>26963</c:v>
                </c:pt>
                <c:pt idx="118">
                  <c:v>26969</c:v>
                </c:pt>
                <c:pt idx="119">
                  <c:v>26971</c:v>
                </c:pt>
                <c:pt idx="120">
                  <c:v>26976</c:v>
                </c:pt>
                <c:pt idx="121">
                  <c:v>26983</c:v>
                </c:pt>
                <c:pt idx="122">
                  <c:v>26998</c:v>
                </c:pt>
                <c:pt idx="123">
                  <c:v>27047</c:v>
                </c:pt>
                <c:pt idx="124">
                  <c:v>27053</c:v>
                </c:pt>
                <c:pt idx="125">
                  <c:v>27061</c:v>
                </c:pt>
                <c:pt idx="126">
                  <c:v>27067</c:v>
                </c:pt>
                <c:pt idx="127">
                  <c:v>27060</c:v>
                </c:pt>
                <c:pt idx="128">
                  <c:v>27061</c:v>
                </c:pt>
                <c:pt idx="129">
                  <c:v>27065</c:v>
                </c:pt>
                <c:pt idx="130">
                  <c:v>27061</c:v>
                </c:pt>
                <c:pt idx="131">
                  <c:v>27060</c:v>
                </c:pt>
                <c:pt idx="132">
                  <c:v>27057</c:v>
                </c:pt>
                <c:pt idx="133">
                  <c:v>27058</c:v>
                </c:pt>
                <c:pt idx="134">
                  <c:v>27059</c:v>
                </c:pt>
                <c:pt idx="135">
                  <c:v>27110</c:v>
                </c:pt>
                <c:pt idx="136">
                  <c:v>27131</c:v>
                </c:pt>
                <c:pt idx="137">
                  <c:v>27140</c:v>
                </c:pt>
                <c:pt idx="138">
                  <c:v>27156</c:v>
                </c:pt>
                <c:pt idx="139">
                  <c:v>27175</c:v>
                </c:pt>
                <c:pt idx="140">
                  <c:v>27185</c:v>
                </c:pt>
                <c:pt idx="141">
                  <c:v>27193</c:v>
                </c:pt>
                <c:pt idx="142">
                  <c:v>27202</c:v>
                </c:pt>
                <c:pt idx="143">
                  <c:v>27208</c:v>
                </c:pt>
                <c:pt idx="144">
                  <c:v>27217</c:v>
                </c:pt>
                <c:pt idx="145">
                  <c:v>27220</c:v>
                </c:pt>
                <c:pt idx="146">
                  <c:v>27228</c:v>
                </c:pt>
                <c:pt idx="147">
                  <c:v>27264</c:v>
                </c:pt>
                <c:pt idx="148">
                  <c:v>27282</c:v>
                </c:pt>
                <c:pt idx="149">
                  <c:v>27295</c:v>
                </c:pt>
                <c:pt idx="150">
                  <c:v>27309</c:v>
                </c:pt>
                <c:pt idx="151">
                  <c:v>27340</c:v>
                </c:pt>
                <c:pt idx="152">
                  <c:v>27362</c:v>
                </c:pt>
                <c:pt idx="153">
                  <c:v>27399</c:v>
                </c:pt>
                <c:pt idx="154">
                  <c:v>27420</c:v>
                </c:pt>
                <c:pt idx="155">
                  <c:v>27439</c:v>
                </c:pt>
                <c:pt idx="156">
                  <c:v>27457</c:v>
                </c:pt>
                <c:pt idx="157">
                  <c:v>27466</c:v>
                </c:pt>
                <c:pt idx="158">
                  <c:v>27479</c:v>
                </c:pt>
                <c:pt idx="159">
                  <c:v>27491</c:v>
                </c:pt>
                <c:pt idx="160">
                  <c:v>27517</c:v>
                </c:pt>
                <c:pt idx="161">
                  <c:v>27534</c:v>
                </c:pt>
                <c:pt idx="162">
                  <c:v>27558</c:v>
                </c:pt>
                <c:pt idx="163">
                  <c:v>27575</c:v>
                </c:pt>
                <c:pt idx="164">
                  <c:v>27575</c:v>
                </c:pt>
                <c:pt idx="165">
                  <c:v>27588</c:v>
                </c:pt>
                <c:pt idx="166">
                  <c:v>27585</c:v>
                </c:pt>
                <c:pt idx="167">
                  <c:v>27595</c:v>
                </c:pt>
                <c:pt idx="168">
                  <c:v>27604</c:v>
                </c:pt>
                <c:pt idx="169">
                  <c:v>27613</c:v>
                </c:pt>
                <c:pt idx="170">
                  <c:v>27611</c:v>
                </c:pt>
                <c:pt idx="171">
                  <c:v>27614</c:v>
                </c:pt>
                <c:pt idx="172">
                  <c:v>27645</c:v>
                </c:pt>
                <c:pt idx="173">
                  <c:v>27658</c:v>
                </c:pt>
                <c:pt idx="174">
                  <c:v>27674</c:v>
                </c:pt>
                <c:pt idx="175">
                  <c:v>27700</c:v>
                </c:pt>
                <c:pt idx="176">
                  <c:v>27716</c:v>
                </c:pt>
                <c:pt idx="177">
                  <c:v>27724</c:v>
                </c:pt>
                <c:pt idx="178">
                  <c:v>27731</c:v>
                </c:pt>
                <c:pt idx="179">
                  <c:v>27737</c:v>
                </c:pt>
                <c:pt idx="180">
                  <c:v>27750</c:v>
                </c:pt>
                <c:pt idx="181">
                  <c:v>27767</c:v>
                </c:pt>
                <c:pt idx="182">
                  <c:v>27775</c:v>
                </c:pt>
                <c:pt idx="183">
                  <c:v>27805</c:v>
                </c:pt>
                <c:pt idx="184">
                  <c:v>27815</c:v>
                </c:pt>
                <c:pt idx="185">
                  <c:v>27850</c:v>
                </c:pt>
                <c:pt idx="186">
                  <c:v>27861</c:v>
                </c:pt>
                <c:pt idx="187">
                  <c:v>27876</c:v>
                </c:pt>
                <c:pt idx="188">
                  <c:v>27885</c:v>
                </c:pt>
                <c:pt idx="189">
                  <c:v>27918</c:v>
                </c:pt>
                <c:pt idx="190">
                  <c:v>27932</c:v>
                </c:pt>
                <c:pt idx="191">
                  <c:v>27936</c:v>
                </c:pt>
                <c:pt idx="192">
                  <c:v>27942</c:v>
                </c:pt>
                <c:pt idx="193">
                  <c:v>27953</c:v>
                </c:pt>
                <c:pt idx="194">
                  <c:v>27964</c:v>
                </c:pt>
                <c:pt idx="195">
                  <c:v>27970</c:v>
                </c:pt>
                <c:pt idx="196">
                  <c:v>27982</c:v>
                </c:pt>
                <c:pt idx="197">
                  <c:v>27992</c:v>
                </c:pt>
                <c:pt idx="198">
                  <c:v>28002</c:v>
                </c:pt>
                <c:pt idx="199">
                  <c:v>28011</c:v>
                </c:pt>
                <c:pt idx="200">
                  <c:v>28024</c:v>
                </c:pt>
                <c:pt idx="201">
                  <c:v>28037</c:v>
                </c:pt>
                <c:pt idx="202">
                  <c:v>28046</c:v>
                </c:pt>
                <c:pt idx="203">
                  <c:v>28054</c:v>
                </c:pt>
                <c:pt idx="204">
                  <c:v>28070</c:v>
                </c:pt>
                <c:pt idx="205">
                  <c:v>28143</c:v>
                </c:pt>
                <c:pt idx="206">
                  <c:v>28176</c:v>
                </c:pt>
                <c:pt idx="207">
                  <c:v>28199</c:v>
                </c:pt>
                <c:pt idx="208">
                  <c:v>28218</c:v>
                </c:pt>
                <c:pt idx="209">
                  <c:v>28239</c:v>
                </c:pt>
                <c:pt idx="210">
                  <c:v>28243</c:v>
                </c:pt>
                <c:pt idx="211">
                  <c:v>28285</c:v>
                </c:pt>
                <c:pt idx="212">
                  <c:v>28311</c:v>
                </c:pt>
                <c:pt idx="213">
                  <c:v>28329</c:v>
                </c:pt>
                <c:pt idx="214">
                  <c:v>28337</c:v>
                </c:pt>
                <c:pt idx="215">
                  <c:v>28349</c:v>
                </c:pt>
                <c:pt idx="216">
                  <c:v>28372</c:v>
                </c:pt>
                <c:pt idx="217">
                  <c:v>28387</c:v>
                </c:pt>
                <c:pt idx="218">
                  <c:v>28403</c:v>
                </c:pt>
                <c:pt idx="219">
                  <c:v>28419</c:v>
                </c:pt>
                <c:pt idx="220">
                  <c:v>28453</c:v>
                </c:pt>
                <c:pt idx="221">
                  <c:v>28478</c:v>
                </c:pt>
                <c:pt idx="222">
                  <c:v>28502</c:v>
                </c:pt>
                <c:pt idx="223">
                  <c:v>28512</c:v>
                </c:pt>
                <c:pt idx="224">
                  <c:v>28525</c:v>
                </c:pt>
                <c:pt idx="225">
                  <c:v>28533</c:v>
                </c:pt>
                <c:pt idx="226">
                  <c:v>28539</c:v>
                </c:pt>
                <c:pt idx="227">
                  <c:v>28594</c:v>
                </c:pt>
                <c:pt idx="228">
                  <c:v>28623</c:v>
                </c:pt>
                <c:pt idx="229">
                  <c:v>28640</c:v>
                </c:pt>
                <c:pt idx="230">
                  <c:v>28660</c:v>
                </c:pt>
                <c:pt idx="231">
                  <c:v>28671</c:v>
                </c:pt>
                <c:pt idx="232">
                  <c:v>28685</c:v>
                </c:pt>
                <c:pt idx="233">
                  <c:v>28692</c:v>
                </c:pt>
                <c:pt idx="234">
                  <c:v>28699</c:v>
                </c:pt>
                <c:pt idx="235">
                  <c:v>28711</c:v>
                </c:pt>
                <c:pt idx="236">
                  <c:v>28719</c:v>
                </c:pt>
                <c:pt idx="237">
                  <c:v>28722</c:v>
                </c:pt>
                <c:pt idx="238">
                  <c:v>28735</c:v>
                </c:pt>
                <c:pt idx="239">
                  <c:v>28743</c:v>
                </c:pt>
                <c:pt idx="240">
                  <c:v>28748</c:v>
                </c:pt>
                <c:pt idx="241">
                  <c:v>28759</c:v>
                </c:pt>
                <c:pt idx="242">
                  <c:v>28764</c:v>
                </c:pt>
                <c:pt idx="243">
                  <c:v>28781</c:v>
                </c:pt>
                <c:pt idx="244">
                  <c:v>28814</c:v>
                </c:pt>
                <c:pt idx="245">
                  <c:v>28818</c:v>
                </c:pt>
                <c:pt idx="246">
                  <c:v>28827</c:v>
                </c:pt>
                <c:pt idx="247">
                  <c:v>28856</c:v>
                </c:pt>
                <c:pt idx="248">
                  <c:v>28881</c:v>
                </c:pt>
                <c:pt idx="249">
                  <c:v>28887</c:v>
                </c:pt>
                <c:pt idx="250">
                  <c:v>28895</c:v>
                </c:pt>
                <c:pt idx="251">
                  <c:v>28904</c:v>
                </c:pt>
                <c:pt idx="252">
                  <c:v>28912</c:v>
                </c:pt>
                <c:pt idx="253">
                  <c:v>28918</c:v>
                </c:pt>
                <c:pt idx="254">
                  <c:v>28921</c:v>
                </c:pt>
                <c:pt idx="255">
                  <c:v>28921</c:v>
                </c:pt>
                <c:pt idx="256">
                  <c:v>28925</c:v>
                </c:pt>
                <c:pt idx="257">
                  <c:v>28931</c:v>
                </c:pt>
                <c:pt idx="258">
                  <c:v>28933</c:v>
                </c:pt>
                <c:pt idx="259">
                  <c:v>28940</c:v>
                </c:pt>
                <c:pt idx="260">
                  <c:v>28944</c:v>
                </c:pt>
                <c:pt idx="261">
                  <c:v>28951</c:v>
                </c:pt>
                <c:pt idx="262">
                  <c:v>28967</c:v>
                </c:pt>
                <c:pt idx="263">
                  <c:v>28987</c:v>
                </c:pt>
                <c:pt idx="264">
                  <c:v>29005</c:v>
                </c:pt>
                <c:pt idx="265">
                  <c:v>29016</c:v>
                </c:pt>
                <c:pt idx="266">
                  <c:v>29018</c:v>
                </c:pt>
                <c:pt idx="267">
                  <c:v>29030</c:v>
                </c:pt>
                <c:pt idx="268">
                  <c:v>29034</c:v>
                </c:pt>
                <c:pt idx="269">
                  <c:v>29037</c:v>
                </c:pt>
                <c:pt idx="270">
                  <c:v>29039</c:v>
                </c:pt>
                <c:pt idx="271">
                  <c:v>29042</c:v>
                </c:pt>
                <c:pt idx="272">
                  <c:v>29042</c:v>
                </c:pt>
                <c:pt idx="273">
                  <c:v>29045</c:v>
                </c:pt>
                <c:pt idx="274">
                  <c:v>29054</c:v>
                </c:pt>
                <c:pt idx="275">
                  <c:v>29053</c:v>
                </c:pt>
                <c:pt idx="276">
                  <c:v>29055</c:v>
                </c:pt>
                <c:pt idx="277">
                  <c:v>29058</c:v>
                </c:pt>
                <c:pt idx="278">
                  <c:v>29053</c:v>
                </c:pt>
                <c:pt idx="279">
                  <c:v>29058</c:v>
                </c:pt>
                <c:pt idx="280">
                  <c:v>29087</c:v>
                </c:pt>
                <c:pt idx="281">
                  <c:v>29100</c:v>
                </c:pt>
                <c:pt idx="282">
                  <c:v>29120</c:v>
                </c:pt>
                <c:pt idx="283">
                  <c:v>29132</c:v>
                </c:pt>
                <c:pt idx="284">
                  <c:v>29139</c:v>
                </c:pt>
                <c:pt idx="285">
                  <c:v>29151</c:v>
                </c:pt>
                <c:pt idx="286">
                  <c:v>29159</c:v>
                </c:pt>
                <c:pt idx="287">
                  <c:v>29164</c:v>
                </c:pt>
                <c:pt idx="288">
                  <c:v>29163</c:v>
                </c:pt>
                <c:pt idx="289">
                  <c:v>29171</c:v>
                </c:pt>
                <c:pt idx="290">
                  <c:v>29176</c:v>
                </c:pt>
                <c:pt idx="291">
                  <c:v>29184</c:v>
                </c:pt>
                <c:pt idx="292">
                  <c:v>29195</c:v>
                </c:pt>
                <c:pt idx="293">
                  <c:v>29201</c:v>
                </c:pt>
                <c:pt idx="294">
                  <c:v>29203</c:v>
                </c:pt>
                <c:pt idx="295">
                  <c:v>29216</c:v>
                </c:pt>
                <c:pt idx="296">
                  <c:v>29227</c:v>
                </c:pt>
                <c:pt idx="297">
                  <c:v>29245</c:v>
                </c:pt>
                <c:pt idx="298">
                  <c:v>29251</c:v>
                </c:pt>
                <c:pt idx="299">
                  <c:v>29259</c:v>
                </c:pt>
                <c:pt idx="300">
                  <c:v>29265</c:v>
                </c:pt>
                <c:pt idx="301">
                  <c:v>29273</c:v>
                </c:pt>
                <c:pt idx="302">
                  <c:v>29283</c:v>
                </c:pt>
                <c:pt idx="303">
                  <c:v>29290</c:v>
                </c:pt>
                <c:pt idx="304">
                  <c:v>29298</c:v>
                </c:pt>
                <c:pt idx="305">
                  <c:v>29308</c:v>
                </c:pt>
                <c:pt idx="306">
                  <c:v>29313</c:v>
                </c:pt>
                <c:pt idx="307">
                  <c:v>29324</c:v>
                </c:pt>
                <c:pt idx="308">
                  <c:v>29335</c:v>
                </c:pt>
                <c:pt idx="309">
                  <c:v>29343</c:v>
                </c:pt>
                <c:pt idx="310">
                  <c:v>29352</c:v>
                </c:pt>
                <c:pt idx="311">
                  <c:v>29360</c:v>
                </c:pt>
                <c:pt idx="312">
                  <c:v>29365</c:v>
                </c:pt>
                <c:pt idx="313">
                  <c:v>29421</c:v>
                </c:pt>
                <c:pt idx="314">
                  <c:v>29464</c:v>
                </c:pt>
                <c:pt idx="315">
                  <c:v>29483</c:v>
                </c:pt>
                <c:pt idx="316">
                  <c:v>29509</c:v>
                </c:pt>
                <c:pt idx="317">
                  <c:v>29529</c:v>
                </c:pt>
                <c:pt idx="318">
                  <c:v>29533</c:v>
                </c:pt>
                <c:pt idx="319">
                  <c:v>29544</c:v>
                </c:pt>
                <c:pt idx="320">
                  <c:v>29552</c:v>
                </c:pt>
                <c:pt idx="321">
                  <c:v>29562</c:v>
                </c:pt>
                <c:pt idx="322">
                  <c:v>29565</c:v>
                </c:pt>
                <c:pt idx="323">
                  <c:v>29572</c:v>
                </c:pt>
                <c:pt idx="324">
                  <c:v>29588</c:v>
                </c:pt>
                <c:pt idx="325">
                  <c:v>29597</c:v>
                </c:pt>
                <c:pt idx="326">
                  <c:v>29606</c:v>
                </c:pt>
                <c:pt idx="327">
                  <c:v>29616</c:v>
                </c:pt>
                <c:pt idx="328">
                  <c:v>29623</c:v>
                </c:pt>
                <c:pt idx="329">
                  <c:v>29632</c:v>
                </c:pt>
                <c:pt idx="330">
                  <c:v>29645</c:v>
                </c:pt>
                <c:pt idx="331">
                  <c:v>29656</c:v>
                </c:pt>
                <c:pt idx="332">
                  <c:v>29679</c:v>
                </c:pt>
                <c:pt idx="333">
                  <c:v>29686</c:v>
                </c:pt>
                <c:pt idx="334">
                  <c:v>29693</c:v>
                </c:pt>
                <c:pt idx="335">
                  <c:v>29701</c:v>
                </c:pt>
                <c:pt idx="336">
                  <c:v>29709</c:v>
                </c:pt>
                <c:pt idx="337">
                  <c:v>29717</c:v>
                </c:pt>
                <c:pt idx="338">
                  <c:v>29724</c:v>
                </c:pt>
                <c:pt idx="339">
                  <c:v>29732</c:v>
                </c:pt>
                <c:pt idx="340">
                  <c:v>29733</c:v>
                </c:pt>
                <c:pt idx="341">
                  <c:v>29731</c:v>
                </c:pt>
                <c:pt idx="342">
                  <c:v>29737</c:v>
                </c:pt>
                <c:pt idx="343">
                  <c:v>29739</c:v>
                </c:pt>
                <c:pt idx="344">
                  <c:v>29746</c:v>
                </c:pt>
                <c:pt idx="345">
                  <c:v>29759</c:v>
                </c:pt>
                <c:pt idx="346">
                  <c:v>29768</c:v>
                </c:pt>
                <c:pt idx="347">
                  <c:v>29782</c:v>
                </c:pt>
                <c:pt idx="348">
                  <c:v>29785</c:v>
                </c:pt>
                <c:pt idx="349">
                  <c:v>29796</c:v>
                </c:pt>
                <c:pt idx="350">
                  <c:v>29804</c:v>
                </c:pt>
                <c:pt idx="351">
                  <c:v>29815</c:v>
                </c:pt>
                <c:pt idx="352">
                  <c:v>29823</c:v>
                </c:pt>
                <c:pt idx="353">
                  <c:v>29830</c:v>
                </c:pt>
                <c:pt idx="354">
                  <c:v>29852</c:v>
                </c:pt>
                <c:pt idx="355">
                  <c:v>29859</c:v>
                </c:pt>
                <c:pt idx="356">
                  <c:v>29869</c:v>
                </c:pt>
                <c:pt idx="357">
                  <c:v>29871</c:v>
                </c:pt>
                <c:pt idx="358">
                  <c:v>29878</c:v>
                </c:pt>
                <c:pt idx="359">
                  <c:v>29883</c:v>
                </c:pt>
                <c:pt idx="360">
                  <c:v>29888</c:v>
                </c:pt>
              </c:numCache>
            </c:numRef>
          </c:val>
          <c:smooth val="0"/>
          <c:extLst>
            <c:ext xmlns:c16="http://schemas.microsoft.com/office/drawing/2014/chart" uri="{C3380CC4-5D6E-409C-BE32-E72D297353CC}">
              <c16:uniqueId val="{00000000-3BFD-42C4-BA29-EA87A1F7863A}"/>
            </c:ext>
          </c:extLst>
        </c:ser>
        <c:dLbls>
          <c:showLegendKey val="0"/>
          <c:showVal val="0"/>
          <c:showCatName val="0"/>
          <c:showSerName val="0"/>
          <c:showPercent val="0"/>
          <c:showBubbleSize val="0"/>
        </c:dLbls>
        <c:smooth val="0"/>
        <c:axId val="217102552"/>
        <c:axId val="217105504"/>
      </c:lineChart>
      <c:catAx>
        <c:axId val="21710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05504"/>
        <c:crosses val="autoZero"/>
        <c:auto val="1"/>
        <c:lblAlgn val="ctr"/>
        <c:lblOffset val="100"/>
        <c:noMultiLvlLbl val="0"/>
      </c:catAx>
      <c:valAx>
        <c:axId val="21710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0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24984</c:v>
                </c:pt>
                <c:pt idx="1">
                  <c:v>28316</c:v>
                </c:pt>
                <c:pt idx="2">
                  <c:v>19358</c:v>
                </c:pt>
                <c:pt idx="3">
                  <c:v>67143</c:v>
                </c:pt>
                <c:pt idx="4">
                  <c:v>134521</c:v>
                </c:pt>
                <c:pt idx="5">
                  <c:v>73234</c:v>
                </c:pt>
                <c:pt idx="6">
                  <c:v>47555</c:v>
                </c:pt>
                <c:pt idx="7">
                  <c:v>40382</c:v>
                </c:pt>
                <c:pt idx="8">
                  <c:v>28700</c:v>
                </c:pt>
                <c:pt idx="9">
                  <c:v>25487</c:v>
                </c:pt>
                <c:pt idx="10">
                  <c:v>22949</c:v>
                </c:pt>
                <c:pt idx="11">
                  <c:v>30787</c:v>
                </c:pt>
                <c:pt idx="12">
                  <c:v>20624</c:v>
                </c:pt>
                <c:pt idx="13">
                  <c:v>13301</c:v>
                </c:pt>
                <c:pt idx="14">
                  <c:v>14245</c:v>
                </c:pt>
                <c:pt idx="15">
                  <c:v>13923</c:v>
                </c:pt>
                <c:pt idx="16">
                  <c:v>20728</c:v>
                </c:pt>
                <c:pt idx="17">
                  <c:v>26817</c:v>
                </c:pt>
                <c:pt idx="18">
                  <c:v>25740</c:v>
                </c:pt>
                <c:pt idx="19">
                  <c:v>13416</c:v>
                </c:pt>
                <c:pt idx="20">
                  <c:v>12417</c:v>
                </c:pt>
                <c:pt idx="21">
                  <c:v>30206</c:v>
                </c:pt>
                <c:pt idx="22">
                  <c:v>17699</c:v>
                </c:pt>
                <c:pt idx="23">
                  <c:v>12607</c:v>
                </c:pt>
                <c:pt idx="24">
                  <c:v>30776</c:v>
                </c:pt>
                <c:pt idx="25">
                  <c:v>20466</c:v>
                </c:pt>
                <c:pt idx="26">
                  <c:v>15679</c:v>
                </c:pt>
                <c:pt idx="27">
                  <c:v>19950</c:v>
                </c:pt>
                <c:pt idx="28">
                  <c:v>12425</c:v>
                </c:pt>
                <c:pt idx="29">
                  <c:v>13219</c:v>
                </c:pt>
                <c:pt idx="30">
                  <c:v>15133</c:v>
                </c:pt>
                <c:pt idx="31">
                  <c:v>12985</c:v>
                </c:pt>
                <c:pt idx="32">
                  <c:v>12464</c:v>
                </c:pt>
                <c:pt idx="33">
                  <c:v>11081</c:v>
                </c:pt>
                <c:pt idx="34">
                  <c:v>15075</c:v>
                </c:pt>
                <c:pt idx="35">
                  <c:v>38437</c:v>
                </c:pt>
                <c:pt idx="36">
                  <c:v>33934</c:v>
                </c:pt>
                <c:pt idx="37">
                  <c:v>36205</c:v>
                </c:pt>
                <c:pt idx="38">
                  <c:v>68158</c:v>
                </c:pt>
                <c:pt idx="39">
                  <c:v>49826</c:v>
                </c:pt>
                <c:pt idx="40">
                  <c:v>38788</c:v>
                </c:pt>
                <c:pt idx="41">
                  <c:v>42660</c:v>
                </c:pt>
                <c:pt idx="42">
                  <c:v>63158</c:v>
                </c:pt>
                <c:pt idx="43">
                  <c:v>55467</c:v>
                </c:pt>
                <c:pt idx="44">
                  <c:v>24164</c:v>
                </c:pt>
                <c:pt idx="45">
                  <c:v>23338</c:v>
                </c:pt>
                <c:pt idx="46">
                  <c:v>18069</c:v>
                </c:pt>
                <c:pt idx="47">
                  <c:v>12430</c:v>
                </c:pt>
                <c:pt idx="48">
                  <c:v>22943</c:v>
                </c:pt>
                <c:pt idx="49">
                  <c:v>13705</c:v>
                </c:pt>
                <c:pt idx="50">
                  <c:v>19191</c:v>
                </c:pt>
                <c:pt idx="51">
                  <c:v>14835</c:v>
                </c:pt>
                <c:pt idx="52">
                  <c:v>12631</c:v>
                </c:pt>
                <c:pt idx="53">
                  <c:v>20103</c:v>
                </c:pt>
                <c:pt idx="54">
                  <c:v>14369</c:v>
                </c:pt>
                <c:pt idx="55">
                  <c:v>13199</c:v>
                </c:pt>
                <c:pt idx="56">
                  <c:v>19459</c:v>
                </c:pt>
                <c:pt idx="57">
                  <c:v>18745</c:v>
                </c:pt>
                <c:pt idx="58">
                  <c:v>16715</c:v>
                </c:pt>
                <c:pt idx="59">
                  <c:v>13297</c:v>
                </c:pt>
                <c:pt idx="60">
                  <c:v>12087</c:v>
                </c:pt>
                <c:pt idx="61">
                  <c:v>9520</c:v>
                </c:pt>
                <c:pt idx="62">
                  <c:v>8541</c:v>
                </c:pt>
                <c:pt idx="63">
                  <c:v>12365</c:v>
                </c:pt>
                <c:pt idx="64">
                  <c:v>47948</c:v>
                </c:pt>
                <c:pt idx="65">
                  <c:v>30687</c:v>
                </c:pt>
                <c:pt idx="66">
                  <c:v>22072</c:v>
                </c:pt>
                <c:pt idx="67">
                  <c:v>13669</c:v>
                </c:pt>
                <c:pt idx="68">
                  <c:v>9320</c:v>
                </c:pt>
                <c:pt idx="69">
                  <c:v>5547</c:v>
                </c:pt>
                <c:pt idx="70">
                  <c:v>6060</c:v>
                </c:pt>
                <c:pt idx="71">
                  <c:v>5677</c:v>
                </c:pt>
                <c:pt idx="72">
                  <c:v>7998</c:v>
                </c:pt>
                <c:pt idx="73">
                  <c:v>10126</c:v>
                </c:pt>
                <c:pt idx="74">
                  <c:v>6810</c:v>
                </c:pt>
                <c:pt idx="75">
                  <c:v>7268</c:v>
                </c:pt>
                <c:pt idx="76">
                  <c:v>5989</c:v>
                </c:pt>
                <c:pt idx="77">
                  <c:v>8680</c:v>
                </c:pt>
                <c:pt idx="78">
                  <c:v>17415</c:v>
                </c:pt>
                <c:pt idx="79">
                  <c:v>10437</c:v>
                </c:pt>
                <c:pt idx="80">
                  <c:v>8368</c:v>
                </c:pt>
                <c:pt idx="81">
                  <c:v>5159</c:v>
                </c:pt>
                <c:pt idx="82">
                  <c:v>5679</c:v>
                </c:pt>
                <c:pt idx="83">
                  <c:v>6800</c:v>
                </c:pt>
                <c:pt idx="84">
                  <c:v>9831</c:v>
                </c:pt>
                <c:pt idx="85">
                  <c:v>5798</c:v>
                </c:pt>
                <c:pt idx="86">
                  <c:v>10815</c:v>
                </c:pt>
                <c:pt idx="87">
                  <c:v>12532</c:v>
                </c:pt>
                <c:pt idx="88">
                  <c:v>5892</c:v>
                </c:pt>
                <c:pt idx="89">
                  <c:v>6548</c:v>
                </c:pt>
                <c:pt idx="90">
                  <c:v>13607</c:v>
                </c:pt>
                <c:pt idx="91">
                  <c:v>8109</c:v>
                </c:pt>
                <c:pt idx="92">
                  <c:v>13265</c:v>
                </c:pt>
                <c:pt idx="93">
                  <c:v>10668</c:v>
                </c:pt>
                <c:pt idx="94">
                  <c:v>15550</c:v>
                </c:pt>
                <c:pt idx="95">
                  <c:v>9931</c:v>
                </c:pt>
                <c:pt idx="96">
                  <c:v>8486</c:v>
                </c:pt>
                <c:pt idx="97">
                  <c:v>8363</c:v>
                </c:pt>
                <c:pt idx="98">
                  <c:v>9097</c:v>
                </c:pt>
                <c:pt idx="99">
                  <c:v>10279</c:v>
                </c:pt>
                <c:pt idx="100">
                  <c:v>10403</c:v>
                </c:pt>
                <c:pt idx="101">
                  <c:v>9200</c:v>
                </c:pt>
                <c:pt idx="102">
                  <c:v>23414</c:v>
                </c:pt>
                <c:pt idx="103">
                  <c:v>14586</c:v>
                </c:pt>
                <c:pt idx="104">
                  <c:v>8805</c:v>
                </c:pt>
                <c:pt idx="105">
                  <c:v>133573</c:v>
                </c:pt>
                <c:pt idx="106">
                  <c:v>55980</c:v>
                </c:pt>
                <c:pt idx="107">
                  <c:v>23318</c:v>
                </c:pt>
                <c:pt idx="108">
                  <c:v>12954</c:v>
                </c:pt>
                <c:pt idx="109">
                  <c:v>49812</c:v>
                </c:pt>
                <c:pt idx="110">
                  <c:v>19853</c:v>
                </c:pt>
                <c:pt idx="111">
                  <c:v>33807</c:v>
                </c:pt>
                <c:pt idx="112">
                  <c:v>11933</c:v>
                </c:pt>
                <c:pt idx="113">
                  <c:v>16489</c:v>
                </c:pt>
                <c:pt idx="114">
                  <c:v>12144</c:v>
                </c:pt>
                <c:pt idx="115">
                  <c:v>13229</c:v>
                </c:pt>
                <c:pt idx="116">
                  <c:v>13719</c:v>
                </c:pt>
                <c:pt idx="117">
                  <c:v>9214</c:v>
                </c:pt>
                <c:pt idx="118">
                  <c:v>13072</c:v>
                </c:pt>
                <c:pt idx="119">
                  <c:v>12287</c:v>
                </c:pt>
                <c:pt idx="120">
                  <c:v>9181</c:v>
                </c:pt>
                <c:pt idx="121">
                  <c:v>11843</c:v>
                </c:pt>
                <c:pt idx="122">
                  <c:v>19813</c:v>
                </c:pt>
                <c:pt idx="123">
                  <c:v>92598</c:v>
                </c:pt>
                <c:pt idx="124">
                  <c:v>29396</c:v>
                </c:pt>
                <c:pt idx="125">
                  <c:v>23935</c:v>
                </c:pt>
                <c:pt idx="126">
                  <c:v>19135</c:v>
                </c:pt>
                <c:pt idx="127">
                  <c:v>10004</c:v>
                </c:pt>
                <c:pt idx="128">
                  <c:v>9496</c:v>
                </c:pt>
                <c:pt idx="129">
                  <c:v>9300</c:v>
                </c:pt>
                <c:pt idx="130">
                  <c:v>5857</c:v>
                </c:pt>
                <c:pt idx="131">
                  <c:v>6037</c:v>
                </c:pt>
                <c:pt idx="132">
                  <c:v>8476</c:v>
                </c:pt>
                <c:pt idx="133">
                  <c:v>7499</c:v>
                </c:pt>
                <c:pt idx="134">
                  <c:v>8418</c:v>
                </c:pt>
                <c:pt idx="135">
                  <c:v>58056</c:v>
                </c:pt>
                <c:pt idx="136">
                  <c:v>34340</c:v>
                </c:pt>
                <c:pt idx="137">
                  <c:v>19552</c:v>
                </c:pt>
                <c:pt idx="138">
                  <c:v>13378</c:v>
                </c:pt>
                <c:pt idx="139">
                  <c:v>11533</c:v>
                </c:pt>
                <c:pt idx="140">
                  <c:v>36542</c:v>
                </c:pt>
                <c:pt idx="141">
                  <c:v>12310</c:v>
                </c:pt>
                <c:pt idx="142">
                  <c:v>13623</c:v>
                </c:pt>
                <c:pt idx="143">
                  <c:v>15985</c:v>
                </c:pt>
                <c:pt idx="144">
                  <c:v>19184</c:v>
                </c:pt>
                <c:pt idx="145">
                  <c:v>9347</c:v>
                </c:pt>
                <c:pt idx="146">
                  <c:v>14357</c:v>
                </c:pt>
                <c:pt idx="147">
                  <c:v>31080</c:v>
                </c:pt>
                <c:pt idx="148">
                  <c:v>20229</c:v>
                </c:pt>
                <c:pt idx="149">
                  <c:v>12222</c:v>
                </c:pt>
                <c:pt idx="150">
                  <c:v>12833</c:v>
                </c:pt>
                <c:pt idx="151">
                  <c:v>27942</c:v>
                </c:pt>
                <c:pt idx="152">
                  <c:v>24031</c:v>
                </c:pt>
                <c:pt idx="153">
                  <c:v>22574</c:v>
                </c:pt>
                <c:pt idx="154">
                  <c:v>26116</c:v>
                </c:pt>
                <c:pt idx="155">
                  <c:v>37431</c:v>
                </c:pt>
                <c:pt idx="156">
                  <c:v>14518</c:v>
                </c:pt>
                <c:pt idx="157">
                  <c:v>12596</c:v>
                </c:pt>
                <c:pt idx="158">
                  <c:v>13921</c:v>
                </c:pt>
                <c:pt idx="159">
                  <c:v>14113</c:v>
                </c:pt>
                <c:pt idx="160">
                  <c:v>28657</c:v>
                </c:pt>
                <c:pt idx="161">
                  <c:v>34761</c:v>
                </c:pt>
                <c:pt idx="162">
                  <c:v>34169</c:v>
                </c:pt>
                <c:pt idx="163">
                  <c:v>37018</c:v>
                </c:pt>
                <c:pt idx="164">
                  <c:v>19601</c:v>
                </c:pt>
                <c:pt idx="165">
                  <c:v>22944</c:v>
                </c:pt>
                <c:pt idx="166">
                  <c:v>11006</c:v>
                </c:pt>
                <c:pt idx="167">
                  <c:v>12055</c:v>
                </c:pt>
                <c:pt idx="168">
                  <c:v>12370</c:v>
                </c:pt>
                <c:pt idx="169">
                  <c:v>8912</c:v>
                </c:pt>
                <c:pt idx="170">
                  <c:v>9761</c:v>
                </c:pt>
                <c:pt idx="171">
                  <c:v>9449</c:v>
                </c:pt>
                <c:pt idx="172">
                  <c:v>13998</c:v>
                </c:pt>
                <c:pt idx="173">
                  <c:v>10785</c:v>
                </c:pt>
                <c:pt idx="174">
                  <c:v>11644</c:v>
                </c:pt>
                <c:pt idx="175">
                  <c:v>24002</c:v>
                </c:pt>
                <c:pt idx="176">
                  <c:v>25070</c:v>
                </c:pt>
                <c:pt idx="177">
                  <c:v>11940</c:v>
                </c:pt>
                <c:pt idx="178">
                  <c:v>9614</c:v>
                </c:pt>
                <c:pt idx="179">
                  <c:v>9796</c:v>
                </c:pt>
                <c:pt idx="180">
                  <c:v>7021</c:v>
                </c:pt>
                <c:pt idx="181">
                  <c:v>5962</c:v>
                </c:pt>
                <c:pt idx="182">
                  <c:v>7690</c:v>
                </c:pt>
                <c:pt idx="183">
                  <c:v>40825</c:v>
                </c:pt>
                <c:pt idx="184">
                  <c:v>31741</c:v>
                </c:pt>
                <c:pt idx="185">
                  <c:v>20266</c:v>
                </c:pt>
                <c:pt idx="186">
                  <c:v>16730</c:v>
                </c:pt>
                <c:pt idx="187">
                  <c:v>15638</c:v>
                </c:pt>
                <c:pt idx="188">
                  <c:v>12701</c:v>
                </c:pt>
                <c:pt idx="189">
                  <c:v>39581</c:v>
                </c:pt>
                <c:pt idx="190">
                  <c:v>19153</c:v>
                </c:pt>
                <c:pt idx="191">
                  <c:v>12266</c:v>
                </c:pt>
                <c:pt idx="192">
                  <c:v>12550</c:v>
                </c:pt>
                <c:pt idx="193">
                  <c:v>8910</c:v>
                </c:pt>
                <c:pt idx="194">
                  <c:v>5550</c:v>
                </c:pt>
                <c:pt idx="195">
                  <c:v>7977</c:v>
                </c:pt>
                <c:pt idx="196">
                  <c:v>11844</c:v>
                </c:pt>
                <c:pt idx="197">
                  <c:v>12086</c:v>
                </c:pt>
                <c:pt idx="198">
                  <c:v>9657</c:v>
                </c:pt>
                <c:pt idx="199">
                  <c:v>11856</c:v>
                </c:pt>
                <c:pt idx="200">
                  <c:v>8725</c:v>
                </c:pt>
                <c:pt idx="201">
                  <c:v>9096</c:v>
                </c:pt>
                <c:pt idx="202">
                  <c:v>12788</c:v>
                </c:pt>
                <c:pt idx="203">
                  <c:v>12869</c:v>
                </c:pt>
                <c:pt idx="204">
                  <c:v>18388</c:v>
                </c:pt>
                <c:pt idx="205">
                  <c:v>211361</c:v>
                </c:pt>
                <c:pt idx="206">
                  <c:v>117709</c:v>
                </c:pt>
                <c:pt idx="207">
                  <c:v>70881</c:v>
                </c:pt>
                <c:pt idx="208">
                  <c:v>52762</c:v>
                </c:pt>
                <c:pt idx="209">
                  <c:v>50955</c:v>
                </c:pt>
                <c:pt idx="210">
                  <c:v>24136</c:v>
                </c:pt>
                <c:pt idx="211">
                  <c:v>53342</c:v>
                </c:pt>
                <c:pt idx="212">
                  <c:v>37554</c:v>
                </c:pt>
                <c:pt idx="213">
                  <c:v>28395</c:v>
                </c:pt>
                <c:pt idx="214">
                  <c:v>22739</c:v>
                </c:pt>
                <c:pt idx="215">
                  <c:v>17904</c:v>
                </c:pt>
                <c:pt idx="216">
                  <c:v>29506</c:v>
                </c:pt>
                <c:pt idx="217">
                  <c:v>20229</c:v>
                </c:pt>
                <c:pt idx="218">
                  <c:v>20954</c:v>
                </c:pt>
                <c:pt idx="219">
                  <c:v>24243</c:v>
                </c:pt>
                <c:pt idx="220">
                  <c:v>23597</c:v>
                </c:pt>
                <c:pt idx="221">
                  <c:v>18083</c:v>
                </c:pt>
                <c:pt idx="222">
                  <c:v>12358</c:v>
                </c:pt>
                <c:pt idx="223">
                  <c:v>14233</c:v>
                </c:pt>
                <c:pt idx="224">
                  <c:v>10289</c:v>
                </c:pt>
                <c:pt idx="225">
                  <c:v>12248</c:v>
                </c:pt>
                <c:pt idx="226">
                  <c:v>13442</c:v>
                </c:pt>
                <c:pt idx="227">
                  <c:v>112422</c:v>
                </c:pt>
                <c:pt idx="228">
                  <c:v>48240</c:v>
                </c:pt>
                <c:pt idx="229">
                  <c:v>21433</c:v>
                </c:pt>
                <c:pt idx="230">
                  <c:v>17620</c:v>
                </c:pt>
                <c:pt idx="231">
                  <c:v>13967</c:v>
                </c:pt>
                <c:pt idx="232">
                  <c:v>12136</c:v>
                </c:pt>
                <c:pt idx="233">
                  <c:v>9477</c:v>
                </c:pt>
                <c:pt idx="234">
                  <c:v>10427</c:v>
                </c:pt>
                <c:pt idx="235">
                  <c:v>11678</c:v>
                </c:pt>
                <c:pt idx="236">
                  <c:v>9277</c:v>
                </c:pt>
                <c:pt idx="237">
                  <c:v>7893</c:v>
                </c:pt>
                <c:pt idx="238">
                  <c:v>8665</c:v>
                </c:pt>
                <c:pt idx="239">
                  <c:v>7745</c:v>
                </c:pt>
                <c:pt idx="240">
                  <c:v>6977</c:v>
                </c:pt>
                <c:pt idx="241">
                  <c:v>7230</c:v>
                </c:pt>
                <c:pt idx="242">
                  <c:v>7753</c:v>
                </c:pt>
                <c:pt idx="243">
                  <c:v>9625</c:v>
                </c:pt>
                <c:pt idx="244">
                  <c:v>11148</c:v>
                </c:pt>
                <c:pt idx="245">
                  <c:v>9518</c:v>
                </c:pt>
                <c:pt idx="246">
                  <c:v>7862</c:v>
                </c:pt>
                <c:pt idx="247">
                  <c:v>16858</c:v>
                </c:pt>
                <c:pt idx="248">
                  <c:v>72377</c:v>
                </c:pt>
                <c:pt idx="249">
                  <c:v>24335</c:v>
                </c:pt>
                <c:pt idx="250">
                  <c:v>14279</c:v>
                </c:pt>
                <c:pt idx="251">
                  <c:v>11005</c:v>
                </c:pt>
                <c:pt idx="252">
                  <c:v>11252</c:v>
                </c:pt>
                <c:pt idx="253">
                  <c:v>8606</c:v>
                </c:pt>
                <c:pt idx="254">
                  <c:v>8736</c:v>
                </c:pt>
                <c:pt idx="255">
                  <c:v>7901</c:v>
                </c:pt>
                <c:pt idx="256">
                  <c:v>8477</c:v>
                </c:pt>
                <c:pt idx="257">
                  <c:v>5804</c:v>
                </c:pt>
                <c:pt idx="258">
                  <c:v>8674</c:v>
                </c:pt>
                <c:pt idx="259">
                  <c:v>7085</c:v>
                </c:pt>
                <c:pt idx="260">
                  <c:v>6474</c:v>
                </c:pt>
                <c:pt idx="261">
                  <c:v>22061</c:v>
                </c:pt>
                <c:pt idx="262">
                  <c:v>21090</c:v>
                </c:pt>
                <c:pt idx="263">
                  <c:v>16168</c:v>
                </c:pt>
                <c:pt idx="264">
                  <c:v>12826</c:v>
                </c:pt>
                <c:pt idx="265">
                  <c:v>8637</c:v>
                </c:pt>
                <c:pt idx="266">
                  <c:v>15776</c:v>
                </c:pt>
                <c:pt idx="267">
                  <c:v>58821</c:v>
                </c:pt>
                <c:pt idx="268">
                  <c:v>25929</c:v>
                </c:pt>
                <c:pt idx="269">
                  <c:v>11188</c:v>
                </c:pt>
                <c:pt idx="270">
                  <c:v>10637</c:v>
                </c:pt>
                <c:pt idx="271">
                  <c:v>8116</c:v>
                </c:pt>
                <c:pt idx="272">
                  <c:v>10339</c:v>
                </c:pt>
                <c:pt idx="273">
                  <c:v>12828</c:v>
                </c:pt>
                <c:pt idx="274">
                  <c:v>12972</c:v>
                </c:pt>
                <c:pt idx="275">
                  <c:v>9236</c:v>
                </c:pt>
                <c:pt idx="276">
                  <c:v>11025</c:v>
                </c:pt>
                <c:pt idx="277">
                  <c:v>11601</c:v>
                </c:pt>
                <c:pt idx="278">
                  <c:v>9811</c:v>
                </c:pt>
                <c:pt idx="279">
                  <c:v>17603</c:v>
                </c:pt>
                <c:pt idx="280">
                  <c:v>168274</c:v>
                </c:pt>
                <c:pt idx="281">
                  <c:v>53694</c:v>
                </c:pt>
                <c:pt idx="282">
                  <c:v>29894</c:v>
                </c:pt>
                <c:pt idx="283">
                  <c:v>34115</c:v>
                </c:pt>
                <c:pt idx="284">
                  <c:v>31171</c:v>
                </c:pt>
                <c:pt idx="285">
                  <c:v>28162</c:v>
                </c:pt>
                <c:pt idx="286">
                  <c:v>23362</c:v>
                </c:pt>
                <c:pt idx="287">
                  <c:v>22606</c:v>
                </c:pt>
                <c:pt idx="288">
                  <c:v>16525</c:v>
                </c:pt>
                <c:pt idx="289">
                  <c:v>11818</c:v>
                </c:pt>
                <c:pt idx="290">
                  <c:v>12608</c:v>
                </c:pt>
                <c:pt idx="291">
                  <c:v>10993</c:v>
                </c:pt>
                <c:pt idx="292">
                  <c:v>23398</c:v>
                </c:pt>
                <c:pt idx="293">
                  <c:v>13583</c:v>
                </c:pt>
                <c:pt idx="294">
                  <c:v>14558</c:v>
                </c:pt>
                <c:pt idx="295">
                  <c:v>15091</c:v>
                </c:pt>
                <c:pt idx="296">
                  <c:v>11116</c:v>
                </c:pt>
                <c:pt idx="297">
                  <c:v>20028</c:v>
                </c:pt>
                <c:pt idx="298">
                  <c:v>24401</c:v>
                </c:pt>
                <c:pt idx="299">
                  <c:v>18154</c:v>
                </c:pt>
                <c:pt idx="300">
                  <c:v>13533</c:v>
                </c:pt>
                <c:pt idx="301">
                  <c:v>14118</c:v>
                </c:pt>
                <c:pt idx="302">
                  <c:v>19194</c:v>
                </c:pt>
                <c:pt idx="303">
                  <c:v>8148</c:v>
                </c:pt>
                <c:pt idx="304">
                  <c:v>15281</c:v>
                </c:pt>
                <c:pt idx="305">
                  <c:v>14522</c:v>
                </c:pt>
                <c:pt idx="306">
                  <c:v>15031</c:v>
                </c:pt>
                <c:pt idx="307">
                  <c:v>18959</c:v>
                </c:pt>
                <c:pt idx="308">
                  <c:v>12676</c:v>
                </c:pt>
                <c:pt idx="309">
                  <c:v>11699</c:v>
                </c:pt>
                <c:pt idx="310">
                  <c:v>12535</c:v>
                </c:pt>
                <c:pt idx="311">
                  <c:v>12822</c:v>
                </c:pt>
                <c:pt idx="312">
                  <c:v>17643</c:v>
                </c:pt>
                <c:pt idx="313">
                  <c:v>50172</c:v>
                </c:pt>
                <c:pt idx="314">
                  <c:v>40932</c:v>
                </c:pt>
                <c:pt idx="315">
                  <c:v>42966</c:v>
                </c:pt>
                <c:pt idx="316">
                  <c:v>35366</c:v>
                </c:pt>
                <c:pt idx="317">
                  <c:v>21937</c:v>
                </c:pt>
                <c:pt idx="318">
                  <c:v>16588</c:v>
                </c:pt>
                <c:pt idx="319">
                  <c:v>14128</c:v>
                </c:pt>
                <c:pt idx="320">
                  <c:v>11399</c:v>
                </c:pt>
                <c:pt idx="321">
                  <c:v>10790</c:v>
                </c:pt>
                <c:pt idx="322">
                  <c:v>8640</c:v>
                </c:pt>
                <c:pt idx="323">
                  <c:v>11685</c:v>
                </c:pt>
                <c:pt idx="324">
                  <c:v>39950</c:v>
                </c:pt>
                <c:pt idx="325">
                  <c:v>21802</c:v>
                </c:pt>
                <c:pt idx="326">
                  <c:v>25724</c:v>
                </c:pt>
                <c:pt idx="327">
                  <c:v>39809</c:v>
                </c:pt>
                <c:pt idx="328">
                  <c:v>18960</c:v>
                </c:pt>
                <c:pt idx="329">
                  <c:v>11017</c:v>
                </c:pt>
                <c:pt idx="330">
                  <c:v>14876</c:v>
                </c:pt>
                <c:pt idx="331">
                  <c:v>21587</c:v>
                </c:pt>
                <c:pt idx="332">
                  <c:v>24510</c:v>
                </c:pt>
                <c:pt idx="333">
                  <c:v>13055</c:v>
                </c:pt>
                <c:pt idx="334">
                  <c:v>10907</c:v>
                </c:pt>
                <c:pt idx="335">
                  <c:v>9502</c:v>
                </c:pt>
                <c:pt idx="336">
                  <c:v>13785</c:v>
                </c:pt>
                <c:pt idx="337">
                  <c:v>13579</c:v>
                </c:pt>
                <c:pt idx="338">
                  <c:v>10101</c:v>
                </c:pt>
                <c:pt idx="339">
                  <c:v>12910</c:v>
                </c:pt>
                <c:pt idx="340">
                  <c:v>9158</c:v>
                </c:pt>
                <c:pt idx="341">
                  <c:v>11708</c:v>
                </c:pt>
                <c:pt idx="342">
                  <c:v>10452</c:v>
                </c:pt>
                <c:pt idx="343">
                  <c:v>10345</c:v>
                </c:pt>
                <c:pt idx="344">
                  <c:v>16221</c:v>
                </c:pt>
                <c:pt idx="345">
                  <c:v>20943</c:v>
                </c:pt>
                <c:pt idx="346">
                  <c:v>15565</c:v>
                </c:pt>
                <c:pt idx="347">
                  <c:v>11938</c:v>
                </c:pt>
                <c:pt idx="348">
                  <c:v>13580</c:v>
                </c:pt>
                <c:pt idx="349">
                  <c:v>13670</c:v>
                </c:pt>
                <c:pt idx="350">
                  <c:v>19190</c:v>
                </c:pt>
                <c:pt idx="351">
                  <c:v>23061</c:v>
                </c:pt>
                <c:pt idx="352">
                  <c:v>21617</c:v>
                </c:pt>
                <c:pt idx="353">
                  <c:v>45065</c:v>
                </c:pt>
                <c:pt idx="354">
                  <c:v>23741</c:v>
                </c:pt>
                <c:pt idx="355">
                  <c:v>16286</c:v>
                </c:pt>
                <c:pt idx="356">
                  <c:v>15965</c:v>
                </c:pt>
                <c:pt idx="357">
                  <c:v>17364</c:v>
                </c:pt>
                <c:pt idx="358">
                  <c:v>31819</c:v>
                </c:pt>
                <c:pt idx="359">
                  <c:v>26167</c:v>
                </c:pt>
                <c:pt idx="360">
                  <c:v>27341</c:v>
                </c:pt>
              </c:numCache>
            </c:numRef>
          </c:val>
          <c:smooth val="0"/>
          <c:extLst>
            <c:ext xmlns:c16="http://schemas.microsoft.com/office/drawing/2014/chart" uri="{C3380CC4-5D6E-409C-BE32-E72D297353CC}">
              <c16:uniqueId val="{00000000-1C05-4ABB-B2F0-CD4E043C2F2E}"/>
            </c:ext>
          </c:extLst>
        </c:ser>
        <c:dLbls>
          <c:showLegendKey val="0"/>
          <c:showVal val="0"/>
          <c:showCatName val="0"/>
          <c:showSerName val="0"/>
          <c:showPercent val="0"/>
          <c:showBubbleSize val="0"/>
        </c:dLbls>
        <c:smooth val="0"/>
        <c:axId val="217107144"/>
        <c:axId val="217114032"/>
      </c:lineChart>
      <c:catAx>
        <c:axId val="21710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4032"/>
        <c:crosses val="autoZero"/>
        <c:auto val="1"/>
        <c:lblAlgn val="ctr"/>
        <c:lblOffset val="100"/>
        <c:noMultiLvlLbl val="0"/>
      </c:catAx>
      <c:valAx>
        <c:axId val="21711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0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1661</c:v>
                </c:pt>
                <c:pt idx="1">
                  <c:v>2363</c:v>
                </c:pt>
                <c:pt idx="2">
                  <c:v>1923</c:v>
                </c:pt>
                <c:pt idx="3">
                  <c:v>5978</c:v>
                </c:pt>
                <c:pt idx="4">
                  <c:v>9991</c:v>
                </c:pt>
                <c:pt idx="5">
                  <c:v>5361</c:v>
                </c:pt>
                <c:pt idx="6">
                  <c:v>3795</c:v>
                </c:pt>
                <c:pt idx="7">
                  <c:v>3240</c:v>
                </c:pt>
                <c:pt idx="8">
                  <c:v>2101</c:v>
                </c:pt>
                <c:pt idx="9">
                  <c:v>2398</c:v>
                </c:pt>
                <c:pt idx="10">
                  <c:v>1478</c:v>
                </c:pt>
                <c:pt idx="11">
                  <c:v>2726</c:v>
                </c:pt>
                <c:pt idx="12">
                  <c:v>1487</c:v>
                </c:pt>
                <c:pt idx="13">
                  <c:v>942</c:v>
                </c:pt>
                <c:pt idx="14">
                  <c:v>1351</c:v>
                </c:pt>
                <c:pt idx="15">
                  <c:v>1388</c:v>
                </c:pt>
                <c:pt idx="16">
                  <c:v>3975</c:v>
                </c:pt>
                <c:pt idx="17">
                  <c:v>3521</c:v>
                </c:pt>
                <c:pt idx="18">
                  <c:v>2993</c:v>
                </c:pt>
                <c:pt idx="19">
                  <c:v>987</c:v>
                </c:pt>
                <c:pt idx="20">
                  <c:v>1071</c:v>
                </c:pt>
                <c:pt idx="21">
                  <c:v>2674</c:v>
                </c:pt>
                <c:pt idx="22">
                  <c:v>1507</c:v>
                </c:pt>
                <c:pt idx="23">
                  <c:v>889</c:v>
                </c:pt>
                <c:pt idx="24">
                  <c:v>2491</c:v>
                </c:pt>
                <c:pt idx="25">
                  <c:v>1258</c:v>
                </c:pt>
                <c:pt idx="26">
                  <c:v>702</c:v>
                </c:pt>
                <c:pt idx="27">
                  <c:v>1915</c:v>
                </c:pt>
                <c:pt idx="28">
                  <c:v>810</c:v>
                </c:pt>
                <c:pt idx="29">
                  <c:v>937</c:v>
                </c:pt>
                <c:pt idx="30">
                  <c:v>1227</c:v>
                </c:pt>
                <c:pt idx="31">
                  <c:v>1378</c:v>
                </c:pt>
                <c:pt idx="32">
                  <c:v>1394</c:v>
                </c:pt>
                <c:pt idx="33">
                  <c:v>1048</c:v>
                </c:pt>
                <c:pt idx="34">
                  <c:v>1382</c:v>
                </c:pt>
                <c:pt idx="35">
                  <c:v>5616</c:v>
                </c:pt>
                <c:pt idx="36">
                  <c:v>2563</c:v>
                </c:pt>
                <c:pt idx="37">
                  <c:v>2341</c:v>
                </c:pt>
                <c:pt idx="38">
                  <c:v>3982</c:v>
                </c:pt>
                <c:pt idx="39">
                  <c:v>2656</c:v>
                </c:pt>
                <c:pt idx="40">
                  <c:v>2768</c:v>
                </c:pt>
                <c:pt idx="41">
                  <c:v>2267</c:v>
                </c:pt>
                <c:pt idx="42">
                  <c:v>6737</c:v>
                </c:pt>
                <c:pt idx="43">
                  <c:v>5833</c:v>
                </c:pt>
                <c:pt idx="44">
                  <c:v>2460</c:v>
                </c:pt>
                <c:pt idx="45">
                  <c:v>3187</c:v>
                </c:pt>
                <c:pt idx="46">
                  <c:v>1556</c:v>
                </c:pt>
                <c:pt idx="47">
                  <c:v>895</c:v>
                </c:pt>
                <c:pt idx="48">
                  <c:v>1253</c:v>
                </c:pt>
                <c:pt idx="49">
                  <c:v>878</c:v>
                </c:pt>
                <c:pt idx="50">
                  <c:v>1639</c:v>
                </c:pt>
                <c:pt idx="51">
                  <c:v>1200</c:v>
                </c:pt>
                <c:pt idx="52">
                  <c:v>1129</c:v>
                </c:pt>
                <c:pt idx="53">
                  <c:v>2088</c:v>
                </c:pt>
                <c:pt idx="54">
                  <c:v>1288</c:v>
                </c:pt>
                <c:pt idx="55">
                  <c:v>1582</c:v>
                </c:pt>
                <c:pt idx="56">
                  <c:v>2594</c:v>
                </c:pt>
                <c:pt idx="57">
                  <c:v>2757</c:v>
                </c:pt>
                <c:pt idx="58">
                  <c:v>1775</c:v>
                </c:pt>
                <c:pt idx="59">
                  <c:v>1220</c:v>
                </c:pt>
                <c:pt idx="60">
                  <c:v>1003</c:v>
                </c:pt>
                <c:pt idx="61">
                  <c:v>709</c:v>
                </c:pt>
                <c:pt idx="62">
                  <c:v>555</c:v>
                </c:pt>
                <c:pt idx="63">
                  <c:v>900</c:v>
                </c:pt>
                <c:pt idx="64">
                  <c:v>3880</c:v>
                </c:pt>
                <c:pt idx="65">
                  <c:v>2354</c:v>
                </c:pt>
                <c:pt idx="66">
                  <c:v>1772</c:v>
                </c:pt>
                <c:pt idx="67">
                  <c:v>1098</c:v>
                </c:pt>
                <c:pt idx="68">
                  <c:v>763</c:v>
                </c:pt>
                <c:pt idx="69">
                  <c:v>422</c:v>
                </c:pt>
                <c:pt idx="70">
                  <c:v>534</c:v>
                </c:pt>
                <c:pt idx="71">
                  <c:v>671</c:v>
                </c:pt>
                <c:pt idx="72">
                  <c:v>1016</c:v>
                </c:pt>
                <c:pt idx="73">
                  <c:v>1438</c:v>
                </c:pt>
                <c:pt idx="74">
                  <c:v>630</c:v>
                </c:pt>
                <c:pt idx="75">
                  <c:v>700</c:v>
                </c:pt>
                <c:pt idx="76">
                  <c:v>480</c:v>
                </c:pt>
                <c:pt idx="77">
                  <c:v>1474</c:v>
                </c:pt>
                <c:pt idx="78">
                  <c:v>2107</c:v>
                </c:pt>
                <c:pt idx="79">
                  <c:v>1005</c:v>
                </c:pt>
                <c:pt idx="80">
                  <c:v>829</c:v>
                </c:pt>
                <c:pt idx="81">
                  <c:v>448</c:v>
                </c:pt>
                <c:pt idx="82">
                  <c:v>450</c:v>
                </c:pt>
                <c:pt idx="83">
                  <c:v>789</c:v>
                </c:pt>
                <c:pt idx="84">
                  <c:v>662</c:v>
                </c:pt>
                <c:pt idx="85">
                  <c:v>500</c:v>
                </c:pt>
                <c:pt idx="86">
                  <c:v>1343</c:v>
                </c:pt>
                <c:pt idx="87">
                  <c:v>1460</c:v>
                </c:pt>
                <c:pt idx="88">
                  <c:v>507</c:v>
                </c:pt>
                <c:pt idx="89">
                  <c:v>333</c:v>
                </c:pt>
                <c:pt idx="90">
                  <c:v>3612</c:v>
                </c:pt>
                <c:pt idx="91">
                  <c:v>711</c:v>
                </c:pt>
                <c:pt idx="92">
                  <c:v>1562</c:v>
                </c:pt>
                <c:pt idx="93">
                  <c:v>1095</c:v>
                </c:pt>
                <c:pt idx="94">
                  <c:v>1749</c:v>
                </c:pt>
                <c:pt idx="95">
                  <c:v>775</c:v>
                </c:pt>
                <c:pt idx="96">
                  <c:v>934</c:v>
                </c:pt>
                <c:pt idx="97">
                  <c:v>550</c:v>
                </c:pt>
                <c:pt idx="98">
                  <c:v>776</c:v>
                </c:pt>
                <c:pt idx="99">
                  <c:v>1059</c:v>
                </c:pt>
                <c:pt idx="100">
                  <c:v>1114</c:v>
                </c:pt>
                <c:pt idx="101">
                  <c:v>967</c:v>
                </c:pt>
                <c:pt idx="102">
                  <c:v>2598</c:v>
                </c:pt>
                <c:pt idx="103">
                  <c:v>1326</c:v>
                </c:pt>
                <c:pt idx="104">
                  <c:v>844</c:v>
                </c:pt>
                <c:pt idx="105">
                  <c:v>12103</c:v>
                </c:pt>
                <c:pt idx="106">
                  <c:v>4806</c:v>
                </c:pt>
                <c:pt idx="107">
                  <c:v>1835</c:v>
                </c:pt>
                <c:pt idx="108">
                  <c:v>974</c:v>
                </c:pt>
                <c:pt idx="109">
                  <c:v>4560</c:v>
                </c:pt>
                <c:pt idx="110">
                  <c:v>1837</c:v>
                </c:pt>
                <c:pt idx="111">
                  <c:v>2619</c:v>
                </c:pt>
                <c:pt idx="112">
                  <c:v>832</c:v>
                </c:pt>
                <c:pt idx="113">
                  <c:v>783</c:v>
                </c:pt>
                <c:pt idx="114">
                  <c:v>1221</c:v>
                </c:pt>
                <c:pt idx="115">
                  <c:v>1236</c:v>
                </c:pt>
                <c:pt idx="116">
                  <c:v>1430</c:v>
                </c:pt>
                <c:pt idx="117">
                  <c:v>785</c:v>
                </c:pt>
                <c:pt idx="118">
                  <c:v>850</c:v>
                </c:pt>
                <c:pt idx="119">
                  <c:v>1434</c:v>
                </c:pt>
                <c:pt idx="120">
                  <c:v>716</c:v>
                </c:pt>
                <c:pt idx="121">
                  <c:v>795</c:v>
                </c:pt>
                <c:pt idx="122">
                  <c:v>2803</c:v>
                </c:pt>
                <c:pt idx="123">
                  <c:v>10003</c:v>
                </c:pt>
                <c:pt idx="124">
                  <c:v>2025</c:v>
                </c:pt>
                <c:pt idx="125">
                  <c:v>2011</c:v>
                </c:pt>
                <c:pt idx="126">
                  <c:v>1440</c:v>
                </c:pt>
                <c:pt idx="127">
                  <c:v>675</c:v>
                </c:pt>
                <c:pt idx="128">
                  <c:v>734</c:v>
                </c:pt>
                <c:pt idx="129">
                  <c:v>540</c:v>
                </c:pt>
                <c:pt idx="130">
                  <c:v>312</c:v>
                </c:pt>
                <c:pt idx="131">
                  <c:v>474</c:v>
                </c:pt>
                <c:pt idx="132">
                  <c:v>1006</c:v>
                </c:pt>
                <c:pt idx="133">
                  <c:v>632</c:v>
                </c:pt>
                <c:pt idx="134">
                  <c:v>979</c:v>
                </c:pt>
                <c:pt idx="135">
                  <c:v>4607</c:v>
                </c:pt>
                <c:pt idx="136">
                  <c:v>2450</c:v>
                </c:pt>
                <c:pt idx="137">
                  <c:v>1398</c:v>
                </c:pt>
                <c:pt idx="138">
                  <c:v>811</c:v>
                </c:pt>
                <c:pt idx="139">
                  <c:v>692</c:v>
                </c:pt>
                <c:pt idx="140">
                  <c:v>2138</c:v>
                </c:pt>
                <c:pt idx="141">
                  <c:v>710</c:v>
                </c:pt>
                <c:pt idx="142">
                  <c:v>1312</c:v>
                </c:pt>
                <c:pt idx="143">
                  <c:v>1414</c:v>
                </c:pt>
                <c:pt idx="144">
                  <c:v>2101</c:v>
                </c:pt>
                <c:pt idx="145">
                  <c:v>681</c:v>
                </c:pt>
                <c:pt idx="146">
                  <c:v>1606</c:v>
                </c:pt>
                <c:pt idx="147">
                  <c:v>3192</c:v>
                </c:pt>
                <c:pt idx="148">
                  <c:v>1803</c:v>
                </c:pt>
                <c:pt idx="149">
                  <c:v>1434</c:v>
                </c:pt>
                <c:pt idx="150">
                  <c:v>1610</c:v>
                </c:pt>
                <c:pt idx="151">
                  <c:v>3499</c:v>
                </c:pt>
                <c:pt idx="152">
                  <c:v>1825</c:v>
                </c:pt>
                <c:pt idx="153">
                  <c:v>1775</c:v>
                </c:pt>
                <c:pt idx="154">
                  <c:v>2170</c:v>
                </c:pt>
                <c:pt idx="155">
                  <c:v>2704</c:v>
                </c:pt>
                <c:pt idx="156">
                  <c:v>1143</c:v>
                </c:pt>
                <c:pt idx="157">
                  <c:v>873</c:v>
                </c:pt>
                <c:pt idx="158">
                  <c:v>2071</c:v>
                </c:pt>
                <c:pt idx="159">
                  <c:v>1410</c:v>
                </c:pt>
                <c:pt idx="160">
                  <c:v>3504</c:v>
                </c:pt>
                <c:pt idx="161">
                  <c:v>1803</c:v>
                </c:pt>
                <c:pt idx="162">
                  <c:v>1746</c:v>
                </c:pt>
                <c:pt idx="163">
                  <c:v>1850</c:v>
                </c:pt>
                <c:pt idx="164">
                  <c:v>1842</c:v>
                </c:pt>
                <c:pt idx="165">
                  <c:v>1406</c:v>
                </c:pt>
                <c:pt idx="166">
                  <c:v>617</c:v>
                </c:pt>
                <c:pt idx="167">
                  <c:v>1143</c:v>
                </c:pt>
                <c:pt idx="168">
                  <c:v>1143</c:v>
                </c:pt>
                <c:pt idx="169">
                  <c:v>903</c:v>
                </c:pt>
                <c:pt idx="170">
                  <c:v>1034</c:v>
                </c:pt>
                <c:pt idx="171">
                  <c:v>992</c:v>
                </c:pt>
                <c:pt idx="172">
                  <c:v>2291</c:v>
                </c:pt>
                <c:pt idx="173">
                  <c:v>963</c:v>
                </c:pt>
                <c:pt idx="174">
                  <c:v>1280</c:v>
                </c:pt>
                <c:pt idx="175">
                  <c:v>3355</c:v>
                </c:pt>
                <c:pt idx="176">
                  <c:v>3439</c:v>
                </c:pt>
                <c:pt idx="177">
                  <c:v>1171</c:v>
                </c:pt>
                <c:pt idx="178">
                  <c:v>1088</c:v>
                </c:pt>
                <c:pt idx="179">
                  <c:v>934</c:v>
                </c:pt>
                <c:pt idx="180">
                  <c:v>619</c:v>
                </c:pt>
                <c:pt idx="181">
                  <c:v>435</c:v>
                </c:pt>
                <c:pt idx="182">
                  <c:v>849</c:v>
                </c:pt>
                <c:pt idx="183">
                  <c:v>2645</c:v>
                </c:pt>
                <c:pt idx="184">
                  <c:v>2291</c:v>
                </c:pt>
                <c:pt idx="185">
                  <c:v>2267</c:v>
                </c:pt>
                <c:pt idx="186">
                  <c:v>1847</c:v>
                </c:pt>
                <c:pt idx="187">
                  <c:v>1704</c:v>
                </c:pt>
                <c:pt idx="188">
                  <c:v>879</c:v>
                </c:pt>
                <c:pt idx="189">
                  <c:v>2765</c:v>
                </c:pt>
                <c:pt idx="190">
                  <c:v>1917</c:v>
                </c:pt>
                <c:pt idx="191">
                  <c:v>1333</c:v>
                </c:pt>
                <c:pt idx="192">
                  <c:v>1100</c:v>
                </c:pt>
                <c:pt idx="193">
                  <c:v>703</c:v>
                </c:pt>
                <c:pt idx="194">
                  <c:v>317</c:v>
                </c:pt>
                <c:pt idx="195">
                  <c:v>1063</c:v>
                </c:pt>
                <c:pt idx="196">
                  <c:v>1630</c:v>
                </c:pt>
                <c:pt idx="197">
                  <c:v>1487</c:v>
                </c:pt>
                <c:pt idx="198">
                  <c:v>1295</c:v>
                </c:pt>
                <c:pt idx="199">
                  <c:v>1209</c:v>
                </c:pt>
                <c:pt idx="200">
                  <c:v>1227</c:v>
                </c:pt>
                <c:pt idx="201">
                  <c:v>993</c:v>
                </c:pt>
                <c:pt idx="202">
                  <c:v>925</c:v>
                </c:pt>
                <c:pt idx="203">
                  <c:v>1606</c:v>
                </c:pt>
                <c:pt idx="204">
                  <c:v>2310</c:v>
                </c:pt>
                <c:pt idx="205">
                  <c:v>16966</c:v>
                </c:pt>
                <c:pt idx="206">
                  <c:v>6333</c:v>
                </c:pt>
                <c:pt idx="207">
                  <c:v>3834</c:v>
                </c:pt>
                <c:pt idx="208">
                  <c:v>2322</c:v>
                </c:pt>
                <c:pt idx="209">
                  <c:v>2431</c:v>
                </c:pt>
                <c:pt idx="210">
                  <c:v>1260</c:v>
                </c:pt>
                <c:pt idx="211">
                  <c:v>7520</c:v>
                </c:pt>
                <c:pt idx="212">
                  <c:v>4039</c:v>
                </c:pt>
                <c:pt idx="213">
                  <c:v>2875</c:v>
                </c:pt>
                <c:pt idx="214">
                  <c:v>2101</c:v>
                </c:pt>
                <c:pt idx="215">
                  <c:v>1648</c:v>
                </c:pt>
                <c:pt idx="216">
                  <c:v>2827</c:v>
                </c:pt>
                <c:pt idx="217">
                  <c:v>1632</c:v>
                </c:pt>
                <c:pt idx="218">
                  <c:v>1664</c:v>
                </c:pt>
                <c:pt idx="219">
                  <c:v>1777</c:v>
                </c:pt>
                <c:pt idx="220">
                  <c:v>1760</c:v>
                </c:pt>
                <c:pt idx="221">
                  <c:v>1053</c:v>
                </c:pt>
                <c:pt idx="222">
                  <c:v>635</c:v>
                </c:pt>
                <c:pt idx="223">
                  <c:v>900</c:v>
                </c:pt>
                <c:pt idx="224">
                  <c:v>577</c:v>
                </c:pt>
                <c:pt idx="225">
                  <c:v>858</c:v>
                </c:pt>
                <c:pt idx="226">
                  <c:v>1586</c:v>
                </c:pt>
                <c:pt idx="227">
                  <c:v>12995</c:v>
                </c:pt>
                <c:pt idx="228">
                  <c:v>5236</c:v>
                </c:pt>
                <c:pt idx="229">
                  <c:v>2149</c:v>
                </c:pt>
                <c:pt idx="230">
                  <c:v>1539</c:v>
                </c:pt>
                <c:pt idx="231">
                  <c:v>1148</c:v>
                </c:pt>
                <c:pt idx="232">
                  <c:v>1021</c:v>
                </c:pt>
                <c:pt idx="233">
                  <c:v>785</c:v>
                </c:pt>
                <c:pt idx="234">
                  <c:v>714</c:v>
                </c:pt>
                <c:pt idx="235">
                  <c:v>1034</c:v>
                </c:pt>
                <c:pt idx="236">
                  <c:v>621</c:v>
                </c:pt>
                <c:pt idx="237">
                  <c:v>500</c:v>
                </c:pt>
                <c:pt idx="238">
                  <c:v>499</c:v>
                </c:pt>
                <c:pt idx="239">
                  <c:v>429</c:v>
                </c:pt>
                <c:pt idx="240">
                  <c:v>740</c:v>
                </c:pt>
                <c:pt idx="241">
                  <c:v>678</c:v>
                </c:pt>
                <c:pt idx="242">
                  <c:v>478</c:v>
                </c:pt>
                <c:pt idx="243">
                  <c:v>990</c:v>
                </c:pt>
                <c:pt idx="244">
                  <c:v>1402</c:v>
                </c:pt>
                <c:pt idx="245">
                  <c:v>847</c:v>
                </c:pt>
                <c:pt idx="246">
                  <c:v>608</c:v>
                </c:pt>
                <c:pt idx="247">
                  <c:v>2252</c:v>
                </c:pt>
                <c:pt idx="248">
                  <c:v>8664</c:v>
                </c:pt>
                <c:pt idx="249">
                  <c:v>2933</c:v>
                </c:pt>
                <c:pt idx="250">
                  <c:v>1380</c:v>
                </c:pt>
                <c:pt idx="251">
                  <c:v>904</c:v>
                </c:pt>
                <c:pt idx="252">
                  <c:v>1058</c:v>
                </c:pt>
                <c:pt idx="253">
                  <c:v>692</c:v>
                </c:pt>
                <c:pt idx="254">
                  <c:v>540</c:v>
                </c:pt>
                <c:pt idx="255">
                  <c:v>639</c:v>
                </c:pt>
                <c:pt idx="256">
                  <c:v>450</c:v>
                </c:pt>
                <c:pt idx="257">
                  <c:v>198</c:v>
                </c:pt>
                <c:pt idx="258">
                  <c:v>465</c:v>
                </c:pt>
                <c:pt idx="259">
                  <c:v>413</c:v>
                </c:pt>
                <c:pt idx="260">
                  <c:v>469</c:v>
                </c:pt>
                <c:pt idx="261">
                  <c:v>2373</c:v>
                </c:pt>
                <c:pt idx="262">
                  <c:v>1661</c:v>
                </c:pt>
                <c:pt idx="263">
                  <c:v>1292</c:v>
                </c:pt>
                <c:pt idx="264">
                  <c:v>1102</c:v>
                </c:pt>
                <c:pt idx="265">
                  <c:v>563</c:v>
                </c:pt>
                <c:pt idx="266">
                  <c:v>2261</c:v>
                </c:pt>
                <c:pt idx="267">
                  <c:v>3696</c:v>
                </c:pt>
                <c:pt idx="268">
                  <c:v>1606</c:v>
                </c:pt>
                <c:pt idx="269">
                  <c:v>697</c:v>
                </c:pt>
                <c:pt idx="270">
                  <c:v>1024</c:v>
                </c:pt>
                <c:pt idx="271">
                  <c:v>649</c:v>
                </c:pt>
                <c:pt idx="272">
                  <c:v>635</c:v>
                </c:pt>
                <c:pt idx="273">
                  <c:v>1852</c:v>
                </c:pt>
                <c:pt idx="274">
                  <c:v>1331</c:v>
                </c:pt>
                <c:pt idx="275">
                  <c:v>607</c:v>
                </c:pt>
                <c:pt idx="276">
                  <c:v>776</c:v>
                </c:pt>
                <c:pt idx="277">
                  <c:v>817</c:v>
                </c:pt>
                <c:pt idx="278">
                  <c:v>551</c:v>
                </c:pt>
                <c:pt idx="279">
                  <c:v>1133</c:v>
                </c:pt>
                <c:pt idx="280">
                  <c:v>6194</c:v>
                </c:pt>
                <c:pt idx="281">
                  <c:v>1951</c:v>
                </c:pt>
                <c:pt idx="282">
                  <c:v>1756</c:v>
                </c:pt>
                <c:pt idx="283">
                  <c:v>2892</c:v>
                </c:pt>
                <c:pt idx="284">
                  <c:v>1648</c:v>
                </c:pt>
                <c:pt idx="285">
                  <c:v>1277</c:v>
                </c:pt>
                <c:pt idx="286">
                  <c:v>1166</c:v>
                </c:pt>
                <c:pt idx="287">
                  <c:v>2036</c:v>
                </c:pt>
                <c:pt idx="288">
                  <c:v>1324</c:v>
                </c:pt>
                <c:pt idx="289">
                  <c:v>977</c:v>
                </c:pt>
                <c:pt idx="290">
                  <c:v>1207</c:v>
                </c:pt>
                <c:pt idx="291">
                  <c:v>964</c:v>
                </c:pt>
                <c:pt idx="292">
                  <c:v>1086</c:v>
                </c:pt>
                <c:pt idx="293">
                  <c:v>710</c:v>
                </c:pt>
                <c:pt idx="294">
                  <c:v>1370</c:v>
                </c:pt>
                <c:pt idx="295">
                  <c:v>1090</c:v>
                </c:pt>
                <c:pt idx="296">
                  <c:v>1632</c:v>
                </c:pt>
                <c:pt idx="297">
                  <c:v>2963</c:v>
                </c:pt>
                <c:pt idx="298">
                  <c:v>1023</c:v>
                </c:pt>
                <c:pt idx="299">
                  <c:v>1014</c:v>
                </c:pt>
                <c:pt idx="300">
                  <c:v>996</c:v>
                </c:pt>
                <c:pt idx="301">
                  <c:v>650</c:v>
                </c:pt>
                <c:pt idx="302">
                  <c:v>912</c:v>
                </c:pt>
                <c:pt idx="303">
                  <c:v>395</c:v>
                </c:pt>
                <c:pt idx="304">
                  <c:v>1772</c:v>
                </c:pt>
                <c:pt idx="305">
                  <c:v>1341</c:v>
                </c:pt>
                <c:pt idx="306">
                  <c:v>1366</c:v>
                </c:pt>
                <c:pt idx="307">
                  <c:v>1615</c:v>
                </c:pt>
                <c:pt idx="308">
                  <c:v>1038</c:v>
                </c:pt>
                <c:pt idx="309">
                  <c:v>967</c:v>
                </c:pt>
                <c:pt idx="310">
                  <c:v>1150</c:v>
                </c:pt>
                <c:pt idx="311">
                  <c:v>977</c:v>
                </c:pt>
                <c:pt idx="312">
                  <c:v>1380</c:v>
                </c:pt>
                <c:pt idx="313">
                  <c:v>8196</c:v>
                </c:pt>
                <c:pt idx="314">
                  <c:v>4785</c:v>
                </c:pt>
                <c:pt idx="315">
                  <c:v>3726</c:v>
                </c:pt>
                <c:pt idx="316">
                  <c:v>2521</c:v>
                </c:pt>
                <c:pt idx="317">
                  <c:v>1454</c:v>
                </c:pt>
                <c:pt idx="318">
                  <c:v>1114</c:v>
                </c:pt>
                <c:pt idx="319">
                  <c:v>1014</c:v>
                </c:pt>
                <c:pt idx="320">
                  <c:v>720</c:v>
                </c:pt>
                <c:pt idx="321">
                  <c:v>628</c:v>
                </c:pt>
                <c:pt idx="322">
                  <c:v>864</c:v>
                </c:pt>
                <c:pt idx="323">
                  <c:v>1357</c:v>
                </c:pt>
                <c:pt idx="324">
                  <c:v>3920</c:v>
                </c:pt>
                <c:pt idx="325">
                  <c:v>1842</c:v>
                </c:pt>
                <c:pt idx="326">
                  <c:v>2745</c:v>
                </c:pt>
                <c:pt idx="327">
                  <c:v>3660</c:v>
                </c:pt>
                <c:pt idx="328">
                  <c:v>1702</c:v>
                </c:pt>
                <c:pt idx="329">
                  <c:v>979</c:v>
                </c:pt>
                <c:pt idx="330">
                  <c:v>3941</c:v>
                </c:pt>
                <c:pt idx="331">
                  <c:v>1900</c:v>
                </c:pt>
                <c:pt idx="332">
                  <c:v>2184</c:v>
                </c:pt>
                <c:pt idx="333">
                  <c:v>1013</c:v>
                </c:pt>
                <c:pt idx="334">
                  <c:v>939</c:v>
                </c:pt>
                <c:pt idx="335">
                  <c:v>695</c:v>
                </c:pt>
                <c:pt idx="336">
                  <c:v>1264</c:v>
                </c:pt>
                <c:pt idx="337">
                  <c:v>1408</c:v>
                </c:pt>
                <c:pt idx="338">
                  <c:v>829</c:v>
                </c:pt>
                <c:pt idx="339">
                  <c:v>1890</c:v>
                </c:pt>
                <c:pt idx="340">
                  <c:v>819</c:v>
                </c:pt>
                <c:pt idx="341">
                  <c:v>490</c:v>
                </c:pt>
                <c:pt idx="342">
                  <c:v>881</c:v>
                </c:pt>
                <c:pt idx="343">
                  <c:v>804</c:v>
                </c:pt>
                <c:pt idx="344">
                  <c:v>1801</c:v>
                </c:pt>
                <c:pt idx="345">
                  <c:v>2454</c:v>
                </c:pt>
                <c:pt idx="346">
                  <c:v>1134</c:v>
                </c:pt>
                <c:pt idx="347">
                  <c:v>923</c:v>
                </c:pt>
                <c:pt idx="348">
                  <c:v>1526</c:v>
                </c:pt>
                <c:pt idx="349">
                  <c:v>1374</c:v>
                </c:pt>
                <c:pt idx="350">
                  <c:v>1438</c:v>
                </c:pt>
                <c:pt idx="351">
                  <c:v>2538</c:v>
                </c:pt>
                <c:pt idx="352">
                  <c:v>2405</c:v>
                </c:pt>
                <c:pt idx="353">
                  <c:v>2730</c:v>
                </c:pt>
                <c:pt idx="354">
                  <c:v>1604</c:v>
                </c:pt>
                <c:pt idx="355">
                  <c:v>1145</c:v>
                </c:pt>
                <c:pt idx="356">
                  <c:v>974</c:v>
                </c:pt>
                <c:pt idx="357">
                  <c:v>1103</c:v>
                </c:pt>
                <c:pt idx="358">
                  <c:v>2408</c:v>
                </c:pt>
                <c:pt idx="359">
                  <c:v>2216</c:v>
                </c:pt>
                <c:pt idx="360">
                  <c:v>2477</c:v>
                </c:pt>
              </c:numCache>
            </c:numRef>
          </c:val>
          <c:smooth val="0"/>
          <c:extLst>
            <c:ext xmlns:c16="http://schemas.microsoft.com/office/drawing/2014/chart" uri="{C3380CC4-5D6E-409C-BE32-E72D297353CC}">
              <c16:uniqueId val="{00000000-FB9D-42D8-A0BA-AC4B6C7BA2F2}"/>
            </c:ext>
          </c:extLst>
        </c:ser>
        <c:dLbls>
          <c:showLegendKey val="0"/>
          <c:showVal val="0"/>
          <c:showCatName val="0"/>
          <c:showSerName val="0"/>
          <c:showPercent val="0"/>
          <c:showBubbleSize val="0"/>
        </c:dLbls>
        <c:smooth val="0"/>
        <c:axId val="217110424"/>
        <c:axId val="217110752"/>
      </c:lineChart>
      <c:catAx>
        <c:axId val="21711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0752"/>
        <c:crosses val="autoZero"/>
        <c:auto val="1"/>
        <c:lblAlgn val="ctr"/>
        <c:lblOffset val="100"/>
        <c:noMultiLvlLbl val="0"/>
      </c:catAx>
      <c:valAx>
        <c:axId val="2171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Mecklenburg-Vorpommern</c:v>
                </c:pt>
              </c:strCache>
            </c:strRef>
          </c:tx>
          <c:spPr>
            <a:ln w="28575" cap="rnd">
              <a:solidFill>
                <a:schemeClr val="accent1"/>
              </a:solidFill>
              <a:round/>
            </a:ln>
            <a:effectLst/>
          </c:spPr>
          <c:marker>
            <c:symbol val="none"/>
          </c:marker>
          <c:cat>
            <c:strRef>
              <c:f>Sheet1!$A$2:$A$362</c:f>
              <c:strCache>
                <c:ptCount val="36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strCache>
            </c:strRef>
          </c:cat>
          <c:val>
            <c:numRef>
              <c:f>Sheet1!$B$2:$B$362</c:f>
              <c:numCache>
                <c:formatCode>General</c:formatCode>
                <c:ptCount val="361"/>
                <c:pt idx="0">
                  <c:v>4439</c:v>
                </c:pt>
                <c:pt idx="1">
                  <c:v>7130</c:v>
                </c:pt>
                <c:pt idx="2">
                  <c:v>4048</c:v>
                </c:pt>
                <c:pt idx="3">
                  <c:v>17311</c:v>
                </c:pt>
                <c:pt idx="4">
                  <c:v>10452</c:v>
                </c:pt>
                <c:pt idx="5">
                  <c:v>7140</c:v>
                </c:pt>
                <c:pt idx="6">
                  <c:v>6651</c:v>
                </c:pt>
                <c:pt idx="7">
                  <c:v>7273</c:v>
                </c:pt>
                <c:pt idx="8">
                  <c:v>5110</c:v>
                </c:pt>
                <c:pt idx="9">
                  <c:v>5671</c:v>
                </c:pt>
                <c:pt idx="10">
                  <c:v>3902</c:v>
                </c:pt>
                <c:pt idx="11">
                  <c:v>8624</c:v>
                </c:pt>
                <c:pt idx="12">
                  <c:v>4434</c:v>
                </c:pt>
                <c:pt idx="13">
                  <c:v>2575</c:v>
                </c:pt>
                <c:pt idx="14">
                  <c:v>1582</c:v>
                </c:pt>
                <c:pt idx="15">
                  <c:v>1076</c:v>
                </c:pt>
                <c:pt idx="16">
                  <c:v>4131</c:v>
                </c:pt>
                <c:pt idx="17">
                  <c:v>2733</c:v>
                </c:pt>
                <c:pt idx="18">
                  <c:v>8078</c:v>
                </c:pt>
                <c:pt idx="19">
                  <c:v>2430</c:v>
                </c:pt>
                <c:pt idx="20">
                  <c:v>1044</c:v>
                </c:pt>
                <c:pt idx="21">
                  <c:v>6074</c:v>
                </c:pt>
                <c:pt idx="22">
                  <c:v>1604</c:v>
                </c:pt>
                <c:pt idx="23">
                  <c:v>1457</c:v>
                </c:pt>
                <c:pt idx="24">
                  <c:v>5304</c:v>
                </c:pt>
                <c:pt idx="25">
                  <c:v>2108</c:v>
                </c:pt>
                <c:pt idx="26">
                  <c:v>1386</c:v>
                </c:pt>
                <c:pt idx="27">
                  <c:v>1682</c:v>
                </c:pt>
                <c:pt idx="28">
                  <c:v>550</c:v>
                </c:pt>
                <c:pt idx="29">
                  <c:v>1900</c:v>
                </c:pt>
                <c:pt idx="30">
                  <c:v>1199</c:v>
                </c:pt>
                <c:pt idx="31">
                  <c:v>994</c:v>
                </c:pt>
                <c:pt idx="32">
                  <c:v>2875</c:v>
                </c:pt>
                <c:pt idx="33">
                  <c:v>2384</c:v>
                </c:pt>
                <c:pt idx="34">
                  <c:v>2115</c:v>
                </c:pt>
                <c:pt idx="35">
                  <c:v>9011</c:v>
                </c:pt>
                <c:pt idx="36">
                  <c:v>4497</c:v>
                </c:pt>
                <c:pt idx="37">
                  <c:v>3719</c:v>
                </c:pt>
                <c:pt idx="38">
                  <c:v>5999</c:v>
                </c:pt>
                <c:pt idx="39">
                  <c:v>7016</c:v>
                </c:pt>
                <c:pt idx="40">
                  <c:v>5831</c:v>
                </c:pt>
                <c:pt idx="41">
                  <c:v>6248</c:v>
                </c:pt>
                <c:pt idx="42">
                  <c:v>10009</c:v>
                </c:pt>
                <c:pt idx="43">
                  <c:v>7872</c:v>
                </c:pt>
                <c:pt idx="44">
                  <c:v>4755</c:v>
                </c:pt>
                <c:pt idx="45">
                  <c:v>3870</c:v>
                </c:pt>
                <c:pt idx="46">
                  <c:v>2651</c:v>
                </c:pt>
                <c:pt idx="47">
                  <c:v>1754</c:v>
                </c:pt>
                <c:pt idx="48">
                  <c:v>2012</c:v>
                </c:pt>
                <c:pt idx="49">
                  <c:v>1490</c:v>
                </c:pt>
                <c:pt idx="50">
                  <c:v>3611</c:v>
                </c:pt>
                <c:pt idx="51">
                  <c:v>2127</c:v>
                </c:pt>
                <c:pt idx="52">
                  <c:v>2036</c:v>
                </c:pt>
                <c:pt idx="53">
                  <c:v>4496</c:v>
                </c:pt>
                <c:pt idx="54">
                  <c:v>2563</c:v>
                </c:pt>
                <c:pt idx="55">
                  <c:v>2632</c:v>
                </c:pt>
                <c:pt idx="56">
                  <c:v>6198</c:v>
                </c:pt>
                <c:pt idx="57">
                  <c:v>5885</c:v>
                </c:pt>
                <c:pt idx="58">
                  <c:v>4400</c:v>
                </c:pt>
                <c:pt idx="59">
                  <c:v>2491</c:v>
                </c:pt>
                <c:pt idx="60">
                  <c:v>1915</c:v>
                </c:pt>
                <c:pt idx="61">
                  <c:v>1427</c:v>
                </c:pt>
                <c:pt idx="62">
                  <c:v>1181</c:v>
                </c:pt>
                <c:pt idx="63">
                  <c:v>1432</c:v>
                </c:pt>
                <c:pt idx="64">
                  <c:v>2981</c:v>
                </c:pt>
                <c:pt idx="65">
                  <c:v>2140</c:v>
                </c:pt>
                <c:pt idx="66">
                  <c:v>1498</c:v>
                </c:pt>
                <c:pt idx="67">
                  <c:v>2077</c:v>
                </c:pt>
                <c:pt idx="68">
                  <c:v>1324</c:v>
                </c:pt>
                <c:pt idx="69">
                  <c:v>952</c:v>
                </c:pt>
                <c:pt idx="70">
                  <c:v>997</c:v>
                </c:pt>
                <c:pt idx="71">
                  <c:v>1010</c:v>
                </c:pt>
                <c:pt idx="72">
                  <c:v>926</c:v>
                </c:pt>
                <c:pt idx="73">
                  <c:v>2535</c:v>
                </c:pt>
                <c:pt idx="74">
                  <c:v>879</c:v>
                </c:pt>
                <c:pt idx="75">
                  <c:v>643</c:v>
                </c:pt>
                <c:pt idx="76">
                  <c:v>577</c:v>
                </c:pt>
                <c:pt idx="77">
                  <c:v>509</c:v>
                </c:pt>
                <c:pt idx="78">
                  <c:v>761</c:v>
                </c:pt>
                <c:pt idx="79">
                  <c:v>375</c:v>
                </c:pt>
                <c:pt idx="80">
                  <c:v>572</c:v>
                </c:pt>
                <c:pt idx="81">
                  <c:v>513</c:v>
                </c:pt>
                <c:pt idx="82">
                  <c:v>786</c:v>
                </c:pt>
                <c:pt idx="83">
                  <c:v>335</c:v>
                </c:pt>
                <c:pt idx="84">
                  <c:v>517</c:v>
                </c:pt>
                <c:pt idx="85">
                  <c:v>396</c:v>
                </c:pt>
                <c:pt idx="86">
                  <c:v>317</c:v>
                </c:pt>
                <c:pt idx="87">
                  <c:v>1802</c:v>
                </c:pt>
                <c:pt idx="88">
                  <c:v>591</c:v>
                </c:pt>
                <c:pt idx="89">
                  <c:v>516</c:v>
                </c:pt>
                <c:pt idx="90">
                  <c:v>916</c:v>
                </c:pt>
                <c:pt idx="91">
                  <c:v>481</c:v>
                </c:pt>
                <c:pt idx="92">
                  <c:v>194</c:v>
                </c:pt>
                <c:pt idx="93">
                  <c:v>1378</c:v>
                </c:pt>
                <c:pt idx="94">
                  <c:v>1580</c:v>
                </c:pt>
                <c:pt idx="95">
                  <c:v>1233</c:v>
                </c:pt>
                <c:pt idx="96">
                  <c:v>732</c:v>
                </c:pt>
                <c:pt idx="97">
                  <c:v>564</c:v>
                </c:pt>
                <c:pt idx="98">
                  <c:v>1371</c:v>
                </c:pt>
                <c:pt idx="99">
                  <c:v>1123</c:v>
                </c:pt>
                <c:pt idx="100">
                  <c:v>1855</c:v>
                </c:pt>
                <c:pt idx="101">
                  <c:v>1748</c:v>
                </c:pt>
                <c:pt idx="102">
                  <c:v>5138</c:v>
                </c:pt>
                <c:pt idx="103">
                  <c:v>2405</c:v>
                </c:pt>
                <c:pt idx="104">
                  <c:v>1267</c:v>
                </c:pt>
                <c:pt idx="105">
                  <c:v>29254</c:v>
                </c:pt>
                <c:pt idx="106">
                  <c:v>8631</c:v>
                </c:pt>
                <c:pt idx="107">
                  <c:v>3111</c:v>
                </c:pt>
                <c:pt idx="108">
                  <c:v>2048</c:v>
                </c:pt>
                <c:pt idx="109">
                  <c:v>2733</c:v>
                </c:pt>
                <c:pt idx="110">
                  <c:v>1555</c:v>
                </c:pt>
                <c:pt idx="111">
                  <c:v>1211</c:v>
                </c:pt>
                <c:pt idx="112">
                  <c:v>1029</c:v>
                </c:pt>
                <c:pt idx="113">
                  <c:v>1428</c:v>
                </c:pt>
                <c:pt idx="114">
                  <c:v>2166</c:v>
                </c:pt>
                <c:pt idx="115">
                  <c:v>2230</c:v>
                </c:pt>
                <c:pt idx="116">
                  <c:v>2266</c:v>
                </c:pt>
                <c:pt idx="117">
                  <c:v>1783</c:v>
                </c:pt>
                <c:pt idx="118">
                  <c:v>1908</c:v>
                </c:pt>
                <c:pt idx="119">
                  <c:v>4054</c:v>
                </c:pt>
                <c:pt idx="120">
                  <c:v>1315</c:v>
                </c:pt>
                <c:pt idx="121">
                  <c:v>1931</c:v>
                </c:pt>
                <c:pt idx="122">
                  <c:v>3544</c:v>
                </c:pt>
                <c:pt idx="123">
                  <c:v>10167</c:v>
                </c:pt>
                <c:pt idx="124">
                  <c:v>2383</c:v>
                </c:pt>
                <c:pt idx="125">
                  <c:v>3756</c:v>
                </c:pt>
                <c:pt idx="126">
                  <c:v>1079</c:v>
                </c:pt>
                <c:pt idx="127">
                  <c:v>575</c:v>
                </c:pt>
                <c:pt idx="128">
                  <c:v>1150</c:v>
                </c:pt>
                <c:pt idx="129">
                  <c:v>661</c:v>
                </c:pt>
                <c:pt idx="130">
                  <c:v>440</c:v>
                </c:pt>
                <c:pt idx="131">
                  <c:v>266</c:v>
                </c:pt>
                <c:pt idx="132">
                  <c:v>1223</c:v>
                </c:pt>
                <c:pt idx="133">
                  <c:v>479</c:v>
                </c:pt>
                <c:pt idx="134">
                  <c:v>3077</c:v>
                </c:pt>
                <c:pt idx="135">
                  <c:v>4317</c:v>
                </c:pt>
                <c:pt idx="136">
                  <c:v>3222</c:v>
                </c:pt>
                <c:pt idx="137">
                  <c:v>1480</c:v>
                </c:pt>
                <c:pt idx="138">
                  <c:v>675</c:v>
                </c:pt>
                <c:pt idx="139">
                  <c:v>1025</c:v>
                </c:pt>
                <c:pt idx="140">
                  <c:v>5523</c:v>
                </c:pt>
                <c:pt idx="141">
                  <c:v>781</c:v>
                </c:pt>
                <c:pt idx="142">
                  <c:v>2789</c:v>
                </c:pt>
                <c:pt idx="143">
                  <c:v>2120</c:v>
                </c:pt>
                <c:pt idx="144">
                  <c:v>5284</c:v>
                </c:pt>
                <c:pt idx="145">
                  <c:v>1366</c:v>
                </c:pt>
                <c:pt idx="146">
                  <c:v>1796</c:v>
                </c:pt>
                <c:pt idx="147">
                  <c:v>1028</c:v>
                </c:pt>
                <c:pt idx="148">
                  <c:v>526</c:v>
                </c:pt>
                <c:pt idx="149">
                  <c:v>2723</c:v>
                </c:pt>
                <c:pt idx="150">
                  <c:v>1368</c:v>
                </c:pt>
                <c:pt idx="151">
                  <c:v>5774</c:v>
                </c:pt>
                <c:pt idx="152">
                  <c:v>2972</c:v>
                </c:pt>
                <c:pt idx="153">
                  <c:v>2550</c:v>
                </c:pt>
                <c:pt idx="154">
                  <c:v>1916</c:v>
                </c:pt>
                <c:pt idx="155">
                  <c:v>2265</c:v>
                </c:pt>
                <c:pt idx="156">
                  <c:v>1062</c:v>
                </c:pt>
                <c:pt idx="157">
                  <c:v>807</c:v>
                </c:pt>
                <c:pt idx="158">
                  <c:v>2252</c:v>
                </c:pt>
                <c:pt idx="159">
                  <c:v>1898</c:v>
                </c:pt>
                <c:pt idx="160">
                  <c:v>6988</c:v>
                </c:pt>
                <c:pt idx="161">
                  <c:v>1344</c:v>
                </c:pt>
                <c:pt idx="162">
                  <c:v>2162</c:v>
                </c:pt>
                <c:pt idx="163">
                  <c:v>1111</c:v>
                </c:pt>
                <c:pt idx="164">
                  <c:v>1408</c:v>
                </c:pt>
                <c:pt idx="165">
                  <c:v>2265</c:v>
                </c:pt>
                <c:pt idx="166">
                  <c:v>1289</c:v>
                </c:pt>
                <c:pt idx="167">
                  <c:v>2640</c:v>
                </c:pt>
                <c:pt idx="168">
                  <c:v>691</c:v>
                </c:pt>
                <c:pt idx="169">
                  <c:v>306</c:v>
                </c:pt>
                <c:pt idx="170">
                  <c:v>1886</c:v>
                </c:pt>
                <c:pt idx="171">
                  <c:v>1501</c:v>
                </c:pt>
                <c:pt idx="172">
                  <c:v>1430</c:v>
                </c:pt>
                <c:pt idx="173">
                  <c:v>840</c:v>
                </c:pt>
                <c:pt idx="174">
                  <c:v>1731</c:v>
                </c:pt>
                <c:pt idx="175">
                  <c:v>5756</c:v>
                </c:pt>
                <c:pt idx="176">
                  <c:v>3595</c:v>
                </c:pt>
                <c:pt idx="177">
                  <c:v>1120</c:v>
                </c:pt>
                <c:pt idx="178">
                  <c:v>928</c:v>
                </c:pt>
                <c:pt idx="179">
                  <c:v>1458</c:v>
                </c:pt>
                <c:pt idx="180">
                  <c:v>487</c:v>
                </c:pt>
                <c:pt idx="181">
                  <c:v>318</c:v>
                </c:pt>
                <c:pt idx="182">
                  <c:v>301</c:v>
                </c:pt>
                <c:pt idx="183">
                  <c:v>285</c:v>
                </c:pt>
                <c:pt idx="184">
                  <c:v>1162</c:v>
                </c:pt>
                <c:pt idx="185">
                  <c:v>696</c:v>
                </c:pt>
                <c:pt idx="186">
                  <c:v>3659</c:v>
                </c:pt>
                <c:pt idx="187">
                  <c:v>1146</c:v>
                </c:pt>
                <c:pt idx="188">
                  <c:v>685</c:v>
                </c:pt>
                <c:pt idx="189">
                  <c:v>3248</c:v>
                </c:pt>
                <c:pt idx="190">
                  <c:v>4701</c:v>
                </c:pt>
                <c:pt idx="191">
                  <c:v>2409</c:v>
                </c:pt>
                <c:pt idx="192">
                  <c:v>1711</c:v>
                </c:pt>
                <c:pt idx="193">
                  <c:v>805</c:v>
                </c:pt>
                <c:pt idx="194">
                  <c:v>325</c:v>
                </c:pt>
                <c:pt idx="195">
                  <c:v>504</c:v>
                </c:pt>
                <c:pt idx="196">
                  <c:v>810</c:v>
                </c:pt>
                <c:pt idx="197">
                  <c:v>1838</c:v>
                </c:pt>
                <c:pt idx="198">
                  <c:v>1870</c:v>
                </c:pt>
                <c:pt idx="199">
                  <c:v>3203</c:v>
                </c:pt>
                <c:pt idx="200">
                  <c:v>1454</c:v>
                </c:pt>
                <c:pt idx="201">
                  <c:v>1601</c:v>
                </c:pt>
                <c:pt idx="202">
                  <c:v>1341</c:v>
                </c:pt>
                <c:pt idx="203">
                  <c:v>2739</c:v>
                </c:pt>
                <c:pt idx="204">
                  <c:v>6920</c:v>
                </c:pt>
                <c:pt idx="205">
                  <c:v>34807</c:v>
                </c:pt>
                <c:pt idx="206">
                  <c:v>12647</c:v>
                </c:pt>
                <c:pt idx="207">
                  <c:v>5593</c:v>
                </c:pt>
                <c:pt idx="208">
                  <c:v>3939</c:v>
                </c:pt>
                <c:pt idx="209">
                  <c:v>5265</c:v>
                </c:pt>
                <c:pt idx="210">
                  <c:v>1636</c:v>
                </c:pt>
                <c:pt idx="211">
                  <c:v>14624</c:v>
                </c:pt>
                <c:pt idx="212">
                  <c:v>6921</c:v>
                </c:pt>
                <c:pt idx="213">
                  <c:v>3421</c:v>
                </c:pt>
                <c:pt idx="214">
                  <c:v>2324</c:v>
                </c:pt>
                <c:pt idx="215">
                  <c:v>2250</c:v>
                </c:pt>
                <c:pt idx="216">
                  <c:v>3375</c:v>
                </c:pt>
                <c:pt idx="217">
                  <c:v>1609</c:v>
                </c:pt>
                <c:pt idx="218">
                  <c:v>777</c:v>
                </c:pt>
                <c:pt idx="219">
                  <c:v>980</c:v>
                </c:pt>
                <c:pt idx="220">
                  <c:v>575</c:v>
                </c:pt>
                <c:pt idx="221">
                  <c:v>525</c:v>
                </c:pt>
                <c:pt idx="222">
                  <c:v>360</c:v>
                </c:pt>
                <c:pt idx="223">
                  <c:v>966</c:v>
                </c:pt>
                <c:pt idx="224">
                  <c:v>529</c:v>
                </c:pt>
                <c:pt idx="225">
                  <c:v>345</c:v>
                </c:pt>
                <c:pt idx="226">
                  <c:v>870</c:v>
                </c:pt>
                <c:pt idx="227">
                  <c:v>755</c:v>
                </c:pt>
                <c:pt idx="228">
                  <c:v>1491</c:v>
                </c:pt>
                <c:pt idx="229">
                  <c:v>625</c:v>
                </c:pt>
                <c:pt idx="230">
                  <c:v>614</c:v>
                </c:pt>
                <c:pt idx="231">
                  <c:v>313</c:v>
                </c:pt>
                <c:pt idx="232">
                  <c:v>249</c:v>
                </c:pt>
                <c:pt idx="233">
                  <c:v>376</c:v>
                </c:pt>
                <c:pt idx="234">
                  <c:v>366</c:v>
                </c:pt>
                <c:pt idx="235">
                  <c:v>612</c:v>
                </c:pt>
                <c:pt idx="236">
                  <c:v>402</c:v>
                </c:pt>
                <c:pt idx="237">
                  <c:v>240</c:v>
                </c:pt>
                <c:pt idx="238">
                  <c:v>193</c:v>
                </c:pt>
                <c:pt idx="239">
                  <c:v>264</c:v>
                </c:pt>
                <c:pt idx="240">
                  <c:v>937</c:v>
                </c:pt>
                <c:pt idx="241">
                  <c:v>414</c:v>
                </c:pt>
                <c:pt idx="242">
                  <c:v>265</c:v>
                </c:pt>
                <c:pt idx="243">
                  <c:v>834</c:v>
                </c:pt>
                <c:pt idx="244">
                  <c:v>359</c:v>
                </c:pt>
                <c:pt idx="245">
                  <c:v>240</c:v>
                </c:pt>
                <c:pt idx="246">
                  <c:v>195</c:v>
                </c:pt>
                <c:pt idx="247">
                  <c:v>4133</c:v>
                </c:pt>
                <c:pt idx="248">
                  <c:v>1302</c:v>
                </c:pt>
                <c:pt idx="249">
                  <c:v>2315</c:v>
                </c:pt>
                <c:pt idx="250">
                  <c:v>675</c:v>
                </c:pt>
                <c:pt idx="251">
                  <c:v>398</c:v>
                </c:pt>
                <c:pt idx="252">
                  <c:v>276</c:v>
                </c:pt>
                <c:pt idx="253">
                  <c:v>138</c:v>
                </c:pt>
                <c:pt idx="254">
                  <c:v>135</c:v>
                </c:pt>
                <c:pt idx="255">
                  <c:v>389</c:v>
                </c:pt>
                <c:pt idx="256">
                  <c:v>1461</c:v>
                </c:pt>
                <c:pt idx="257">
                  <c:v>391</c:v>
                </c:pt>
                <c:pt idx="258">
                  <c:v>238</c:v>
                </c:pt>
                <c:pt idx="259">
                  <c:v>136</c:v>
                </c:pt>
                <c:pt idx="260">
                  <c:v>130</c:v>
                </c:pt>
                <c:pt idx="261">
                  <c:v>2505</c:v>
                </c:pt>
                <c:pt idx="262">
                  <c:v>2706</c:v>
                </c:pt>
                <c:pt idx="263">
                  <c:v>1232</c:v>
                </c:pt>
                <c:pt idx="264">
                  <c:v>2344</c:v>
                </c:pt>
                <c:pt idx="265">
                  <c:v>982</c:v>
                </c:pt>
                <c:pt idx="266">
                  <c:v>4910</c:v>
                </c:pt>
                <c:pt idx="267">
                  <c:v>2494</c:v>
                </c:pt>
                <c:pt idx="268">
                  <c:v>979</c:v>
                </c:pt>
                <c:pt idx="269">
                  <c:v>674</c:v>
                </c:pt>
                <c:pt idx="270">
                  <c:v>2333</c:v>
                </c:pt>
                <c:pt idx="271">
                  <c:v>610</c:v>
                </c:pt>
                <c:pt idx="272">
                  <c:v>561</c:v>
                </c:pt>
                <c:pt idx="273">
                  <c:v>397</c:v>
                </c:pt>
                <c:pt idx="274">
                  <c:v>956</c:v>
                </c:pt>
                <c:pt idx="275">
                  <c:v>344</c:v>
                </c:pt>
                <c:pt idx="276">
                  <c:v>189</c:v>
                </c:pt>
                <c:pt idx="277">
                  <c:v>1368</c:v>
                </c:pt>
                <c:pt idx="278">
                  <c:v>636</c:v>
                </c:pt>
                <c:pt idx="279">
                  <c:v>379</c:v>
                </c:pt>
                <c:pt idx="280">
                  <c:v>227</c:v>
                </c:pt>
                <c:pt idx="281">
                  <c:v>185</c:v>
                </c:pt>
                <c:pt idx="282">
                  <c:v>120</c:v>
                </c:pt>
                <c:pt idx="283">
                  <c:v>1186</c:v>
                </c:pt>
                <c:pt idx="284">
                  <c:v>365</c:v>
                </c:pt>
                <c:pt idx="285">
                  <c:v>237</c:v>
                </c:pt>
                <c:pt idx="286">
                  <c:v>1892</c:v>
                </c:pt>
                <c:pt idx="287">
                  <c:v>3578</c:v>
                </c:pt>
                <c:pt idx="288">
                  <c:v>3304</c:v>
                </c:pt>
                <c:pt idx="289">
                  <c:v>1476</c:v>
                </c:pt>
                <c:pt idx="290">
                  <c:v>1982</c:v>
                </c:pt>
                <c:pt idx="291">
                  <c:v>1471</c:v>
                </c:pt>
                <c:pt idx="292">
                  <c:v>590</c:v>
                </c:pt>
                <c:pt idx="293">
                  <c:v>374</c:v>
                </c:pt>
                <c:pt idx="294">
                  <c:v>219</c:v>
                </c:pt>
                <c:pt idx="295">
                  <c:v>657</c:v>
                </c:pt>
                <c:pt idx="296">
                  <c:v>3168</c:v>
                </c:pt>
                <c:pt idx="297">
                  <c:v>7845</c:v>
                </c:pt>
                <c:pt idx="298">
                  <c:v>1480</c:v>
                </c:pt>
                <c:pt idx="299">
                  <c:v>1304</c:v>
                </c:pt>
                <c:pt idx="300">
                  <c:v>738</c:v>
                </c:pt>
                <c:pt idx="301">
                  <c:v>256</c:v>
                </c:pt>
                <c:pt idx="302">
                  <c:v>956</c:v>
                </c:pt>
                <c:pt idx="303">
                  <c:v>354</c:v>
                </c:pt>
                <c:pt idx="304">
                  <c:v>193</c:v>
                </c:pt>
                <c:pt idx="305">
                  <c:v>1906</c:v>
                </c:pt>
                <c:pt idx="306">
                  <c:v>3682</c:v>
                </c:pt>
                <c:pt idx="307">
                  <c:v>5411</c:v>
                </c:pt>
                <c:pt idx="308">
                  <c:v>3045</c:v>
                </c:pt>
                <c:pt idx="309">
                  <c:v>1367</c:v>
                </c:pt>
                <c:pt idx="310">
                  <c:v>1402</c:v>
                </c:pt>
                <c:pt idx="311">
                  <c:v>1325</c:v>
                </c:pt>
                <c:pt idx="312">
                  <c:v>4308</c:v>
                </c:pt>
                <c:pt idx="313">
                  <c:v>14686</c:v>
                </c:pt>
                <c:pt idx="314">
                  <c:v>10077</c:v>
                </c:pt>
                <c:pt idx="315">
                  <c:v>9813</c:v>
                </c:pt>
                <c:pt idx="316">
                  <c:v>4363</c:v>
                </c:pt>
                <c:pt idx="317">
                  <c:v>2729</c:v>
                </c:pt>
                <c:pt idx="318">
                  <c:v>3676</c:v>
                </c:pt>
                <c:pt idx="319">
                  <c:v>2475</c:v>
                </c:pt>
                <c:pt idx="320">
                  <c:v>1526</c:v>
                </c:pt>
                <c:pt idx="321">
                  <c:v>1264</c:v>
                </c:pt>
                <c:pt idx="322">
                  <c:v>714</c:v>
                </c:pt>
                <c:pt idx="323">
                  <c:v>2609</c:v>
                </c:pt>
                <c:pt idx="324">
                  <c:v>5938</c:v>
                </c:pt>
                <c:pt idx="325">
                  <c:v>2338</c:v>
                </c:pt>
                <c:pt idx="326">
                  <c:v>3088</c:v>
                </c:pt>
                <c:pt idx="327">
                  <c:v>10243</c:v>
                </c:pt>
                <c:pt idx="328">
                  <c:v>2986</c:v>
                </c:pt>
                <c:pt idx="329">
                  <c:v>815</c:v>
                </c:pt>
                <c:pt idx="330">
                  <c:v>795</c:v>
                </c:pt>
                <c:pt idx="331">
                  <c:v>2295</c:v>
                </c:pt>
                <c:pt idx="332">
                  <c:v>1411</c:v>
                </c:pt>
                <c:pt idx="333">
                  <c:v>2710</c:v>
                </c:pt>
                <c:pt idx="334">
                  <c:v>1119</c:v>
                </c:pt>
                <c:pt idx="335">
                  <c:v>1360</c:v>
                </c:pt>
                <c:pt idx="336">
                  <c:v>1216</c:v>
                </c:pt>
                <c:pt idx="337">
                  <c:v>1120</c:v>
                </c:pt>
                <c:pt idx="338">
                  <c:v>603</c:v>
                </c:pt>
                <c:pt idx="339">
                  <c:v>2736</c:v>
                </c:pt>
                <c:pt idx="340">
                  <c:v>1255</c:v>
                </c:pt>
                <c:pt idx="341">
                  <c:v>496</c:v>
                </c:pt>
                <c:pt idx="342">
                  <c:v>473</c:v>
                </c:pt>
                <c:pt idx="343">
                  <c:v>440</c:v>
                </c:pt>
                <c:pt idx="344">
                  <c:v>1399</c:v>
                </c:pt>
                <c:pt idx="345">
                  <c:v>4822</c:v>
                </c:pt>
                <c:pt idx="346">
                  <c:v>2083</c:v>
                </c:pt>
                <c:pt idx="347">
                  <c:v>863</c:v>
                </c:pt>
                <c:pt idx="348">
                  <c:v>1349</c:v>
                </c:pt>
                <c:pt idx="349">
                  <c:v>2559</c:v>
                </c:pt>
                <c:pt idx="350">
                  <c:v>2761</c:v>
                </c:pt>
                <c:pt idx="351">
                  <c:v>3084</c:v>
                </c:pt>
                <c:pt idx="352">
                  <c:v>3649</c:v>
                </c:pt>
                <c:pt idx="353">
                  <c:v>5131</c:v>
                </c:pt>
                <c:pt idx="354">
                  <c:v>3292</c:v>
                </c:pt>
                <c:pt idx="355">
                  <c:v>2584</c:v>
                </c:pt>
                <c:pt idx="356">
                  <c:v>1981</c:v>
                </c:pt>
                <c:pt idx="357">
                  <c:v>3200</c:v>
                </c:pt>
                <c:pt idx="358">
                  <c:v>9666</c:v>
                </c:pt>
                <c:pt idx="359">
                  <c:v>10293</c:v>
                </c:pt>
                <c:pt idx="360">
                  <c:v>11027</c:v>
                </c:pt>
              </c:numCache>
            </c:numRef>
          </c:val>
          <c:smooth val="0"/>
          <c:extLst>
            <c:ext xmlns:c16="http://schemas.microsoft.com/office/drawing/2014/chart" uri="{C3380CC4-5D6E-409C-BE32-E72D297353CC}">
              <c16:uniqueId val="{00000000-B5AE-4700-98CD-2610E778EE7C}"/>
            </c:ext>
          </c:extLst>
        </c:ser>
        <c:dLbls>
          <c:showLegendKey val="0"/>
          <c:showVal val="0"/>
          <c:showCatName val="0"/>
          <c:showSerName val="0"/>
          <c:showPercent val="0"/>
          <c:showBubbleSize val="0"/>
        </c:dLbls>
        <c:smooth val="0"/>
        <c:axId val="217119608"/>
        <c:axId val="217125512"/>
      </c:lineChart>
      <c:catAx>
        <c:axId val="21711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25512"/>
        <c:crosses val="autoZero"/>
        <c:auto val="1"/>
        <c:lblAlgn val="ctr"/>
        <c:lblOffset val="100"/>
        <c:noMultiLvlLbl val="0"/>
      </c:catAx>
      <c:valAx>
        <c:axId val="21712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1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Mecklenburg-Vorpommern</c:v>
                </c:pt>
              </c:strCache>
            </c:strRef>
          </c:cat>
          <c:val>
            <c:numRef>
              <c:f>Sheet1!$B$2</c:f>
              <c:numCache>
                <c:formatCode>General</c:formatCode>
                <c:ptCount val="1"/>
                <c:pt idx="0">
                  <c:v>182</c:v>
                </c:pt>
              </c:numCache>
            </c:numRef>
          </c:val>
          <c:extLst>
            <c:ext xmlns:c16="http://schemas.microsoft.com/office/drawing/2014/chart" uri="{C3380CC4-5D6E-409C-BE32-E72D297353CC}">
              <c16:uniqueId val="{00000000-6E9C-4052-BFE1-4856B350E45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Mecklenburg-Vorpommern</c:v>
                </c:pt>
              </c:strCache>
            </c:strRef>
          </c:cat>
          <c:val>
            <c:numRef>
              <c:f>Sheet1!$C$2</c:f>
              <c:numCache>
                <c:formatCode>General</c:formatCode>
                <c:ptCount val="1"/>
                <c:pt idx="0">
                  <c:v>822</c:v>
                </c:pt>
              </c:numCache>
            </c:numRef>
          </c:val>
          <c:extLst>
            <c:ext xmlns:c16="http://schemas.microsoft.com/office/drawing/2014/chart" uri="{C3380CC4-5D6E-409C-BE32-E72D297353CC}">
              <c16:uniqueId val="{00000001-6E9C-4052-BFE1-4856B350E45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Mecklenburg-Vorpommern</c:v>
                </c:pt>
              </c:strCache>
            </c:strRef>
          </c:cat>
          <c:val>
            <c:numRef>
              <c:f>Sheet1!$D$2</c:f>
              <c:numCache>
                <c:formatCode>General</c:formatCode>
                <c:ptCount val="1"/>
                <c:pt idx="0">
                  <c:v>10</c:v>
                </c:pt>
              </c:numCache>
            </c:numRef>
          </c:val>
          <c:extLst>
            <c:ext xmlns:c16="http://schemas.microsoft.com/office/drawing/2014/chart" uri="{C3380CC4-5D6E-409C-BE32-E72D297353CC}">
              <c16:uniqueId val="{00000002-6E9C-4052-BFE1-4856B350E45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Mecklenburg-Vorpommern</c:v>
                </c:pt>
              </c:strCache>
            </c:strRef>
          </c:cat>
          <c:val>
            <c:numRef>
              <c:f>Sheet1!$E$2</c:f>
              <c:numCache>
                <c:formatCode>General</c:formatCode>
                <c:ptCount val="1"/>
                <c:pt idx="0">
                  <c:v>322</c:v>
                </c:pt>
              </c:numCache>
            </c:numRef>
          </c:val>
          <c:extLst>
            <c:ext xmlns:c16="http://schemas.microsoft.com/office/drawing/2014/chart" uri="{C3380CC4-5D6E-409C-BE32-E72D297353CC}">
              <c16:uniqueId val="{00000003-6E9C-4052-BFE1-4856B350E45B}"/>
            </c:ext>
          </c:extLst>
        </c:ser>
        <c:dLbls>
          <c:showLegendKey val="0"/>
          <c:showVal val="0"/>
          <c:showCatName val="0"/>
          <c:showSerName val="0"/>
          <c:showPercent val="0"/>
          <c:showBubbleSize val="0"/>
        </c:dLbls>
        <c:gapWidth val="150"/>
        <c:overlap val="100"/>
        <c:axId val="217127480"/>
        <c:axId val="217133712"/>
      </c:barChart>
      <c:catAx>
        <c:axId val="21712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33712"/>
        <c:crosses val="autoZero"/>
        <c:auto val="1"/>
        <c:lblAlgn val="ctr"/>
        <c:lblOffset val="100"/>
        <c:noMultiLvlLbl val="0"/>
      </c:catAx>
      <c:valAx>
        <c:axId val="217133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2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58F65-C751-47A3-92A5-E05DB5CB14CE}"/>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7D4994D-1007-488C-ABD8-6BC6DB20F57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64242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1536-CA30-44ED-958E-C7306C6E5C6E}"/>
              </a:ext>
            </a:extLst>
          </p:cNvPr>
          <p:cNvSpPr>
            <a:spLocks noGrp="1"/>
          </p:cNvSpPr>
          <p:nvPr>
            <p:ph type="title"/>
          </p:nvPr>
        </p:nvSpPr>
        <p:spPr/>
        <p:txBody>
          <a:bodyPr/>
          <a:lstStyle/>
          <a:p>
            <a:r>
              <a:rPr lang="en-US"/>
              <a:t>Facebook Profil - Potenz.Reichw.,Aktive Nutzer,I-Rate,Fans | NDR Mecklenburg-Vorpommern</a:t>
            </a:r>
          </a:p>
        </p:txBody>
      </p:sp>
      <p:graphicFrame>
        <p:nvGraphicFramePr>
          <p:cNvPr id="5" name="Table Placeholder 4">
            <a:extLst>
              <a:ext uri="{FF2B5EF4-FFF2-40B4-BE49-F238E27FC236}">
                <a16:creationId xmlns:a16="http://schemas.microsoft.com/office/drawing/2014/main" id="{6D52FE54-D117-4190-B5AB-52AADA4ED02C}"/>
              </a:ext>
            </a:extLst>
          </p:cNvPr>
          <p:cNvGraphicFramePr>
            <a:graphicFrameLocks noGrp="1"/>
          </p:cNvGraphicFramePr>
          <p:nvPr>
            <p:ph type="tbl" sz="quarter" idx="13"/>
            <p:extLst>
              <p:ext uri="{D42A27DB-BD31-4B8C-83A1-F6EECF244321}">
                <p14:modId xmlns:p14="http://schemas.microsoft.com/office/powerpoint/2010/main" val="32504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96020250"/>
                    </a:ext>
                  </a:extLst>
                </a:gridCol>
                <a:gridCol w="1645920">
                  <a:extLst>
                    <a:ext uri="{9D8B030D-6E8A-4147-A177-3AD203B41FA5}">
                      <a16:colId xmlns:a16="http://schemas.microsoft.com/office/drawing/2014/main" val="2024146816"/>
                    </a:ext>
                  </a:extLst>
                </a:gridCol>
                <a:gridCol w="1645920">
                  <a:extLst>
                    <a:ext uri="{9D8B030D-6E8A-4147-A177-3AD203B41FA5}">
                      <a16:colId xmlns:a16="http://schemas.microsoft.com/office/drawing/2014/main" val="1605198017"/>
                    </a:ext>
                  </a:extLst>
                </a:gridCol>
                <a:gridCol w="1234440">
                  <a:extLst>
                    <a:ext uri="{9D8B030D-6E8A-4147-A177-3AD203B41FA5}">
                      <a16:colId xmlns:a16="http://schemas.microsoft.com/office/drawing/2014/main" val="1458522585"/>
                    </a:ext>
                  </a:extLst>
                </a:gridCol>
                <a:gridCol w="1234440">
                  <a:extLst>
                    <a:ext uri="{9D8B030D-6E8A-4147-A177-3AD203B41FA5}">
                      <a16:colId xmlns:a16="http://schemas.microsoft.com/office/drawing/2014/main" val="39916700"/>
                    </a:ext>
                  </a:extLst>
                </a:gridCol>
                <a:gridCol w="822960">
                  <a:extLst>
                    <a:ext uri="{9D8B030D-6E8A-4147-A177-3AD203B41FA5}">
                      <a16:colId xmlns:a16="http://schemas.microsoft.com/office/drawing/2014/main" val="17723806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609862056"/>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159</a:t>
                      </a:r>
                    </a:p>
                  </a:txBody>
                  <a:tcPr/>
                </a:tc>
                <a:tc>
                  <a:txBody>
                    <a:bodyPr/>
                    <a:lstStyle/>
                    <a:p>
                      <a:r>
                        <a:rPr lang="en-US" sz="1000"/>
                        <a:t>1814</a:t>
                      </a:r>
                    </a:p>
                  </a:txBody>
                  <a:tcPr/>
                </a:tc>
                <a:tc>
                  <a:txBody>
                    <a:bodyPr/>
                    <a:lstStyle/>
                    <a:p>
                      <a:r>
                        <a:rPr lang="en-US" sz="1000"/>
                        <a:t>8.9 %</a:t>
                      </a:r>
                    </a:p>
                  </a:txBody>
                  <a:tcPr/>
                </a:tc>
                <a:tc>
                  <a:txBody>
                    <a:bodyPr/>
                    <a:lstStyle/>
                    <a:p>
                      <a:r>
                        <a:rPr lang="en-US" sz="1000"/>
                        <a:t>29888</a:t>
                      </a:r>
                    </a:p>
                  </a:txBody>
                  <a:tcPr/>
                </a:tc>
                <a:extLst>
                  <a:ext uri="{0D108BD9-81ED-4DB2-BD59-A6C34878D82A}">
                    <a16:rowId xmlns:a16="http://schemas.microsoft.com/office/drawing/2014/main" val="1042272426"/>
                  </a:ext>
                </a:extLst>
              </a:tr>
            </a:tbl>
          </a:graphicData>
        </a:graphic>
      </p:graphicFrame>
      <p:sp>
        <p:nvSpPr>
          <p:cNvPr id="4" name="Text Placeholder 3">
            <a:extLst>
              <a:ext uri="{FF2B5EF4-FFF2-40B4-BE49-F238E27FC236}">
                <a16:creationId xmlns:a16="http://schemas.microsoft.com/office/drawing/2014/main" id="{8054BF3D-EA68-41F0-9A89-90C4A7EC83A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724197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F6AF-1892-481A-BACC-639967AC1944}"/>
              </a:ext>
            </a:extLst>
          </p:cNvPr>
          <p:cNvSpPr>
            <a:spLocks noGrp="1"/>
          </p:cNvSpPr>
          <p:nvPr>
            <p:ph type="title"/>
          </p:nvPr>
        </p:nvSpPr>
        <p:spPr/>
        <p:txBody>
          <a:bodyPr/>
          <a:lstStyle/>
          <a:p>
            <a:r>
              <a:rPr lang="en-US"/>
              <a:t>Facebook Anzahl Post, Reaktionen (Kommentare, Shares, Likes) - FB Insights | NDR Mecklenburg-Vorpommern</a:t>
            </a:r>
          </a:p>
        </p:txBody>
      </p:sp>
      <p:graphicFrame>
        <p:nvGraphicFramePr>
          <p:cNvPr id="5" name="Table Placeholder 4">
            <a:extLst>
              <a:ext uri="{FF2B5EF4-FFF2-40B4-BE49-F238E27FC236}">
                <a16:creationId xmlns:a16="http://schemas.microsoft.com/office/drawing/2014/main" id="{D37AC8F5-77FB-448C-A333-B59189BEAC92}"/>
              </a:ext>
            </a:extLst>
          </p:cNvPr>
          <p:cNvGraphicFramePr>
            <a:graphicFrameLocks noGrp="1"/>
          </p:cNvGraphicFramePr>
          <p:nvPr>
            <p:ph type="tbl" sz="quarter" idx="13"/>
            <p:extLst>
              <p:ext uri="{D42A27DB-BD31-4B8C-83A1-F6EECF244321}">
                <p14:modId xmlns:p14="http://schemas.microsoft.com/office/powerpoint/2010/main" val="3002011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51393726"/>
                    </a:ext>
                  </a:extLst>
                </a:gridCol>
                <a:gridCol w="1234440">
                  <a:extLst>
                    <a:ext uri="{9D8B030D-6E8A-4147-A177-3AD203B41FA5}">
                      <a16:colId xmlns:a16="http://schemas.microsoft.com/office/drawing/2014/main" val="1037852748"/>
                    </a:ext>
                  </a:extLst>
                </a:gridCol>
                <a:gridCol w="1234440">
                  <a:extLst>
                    <a:ext uri="{9D8B030D-6E8A-4147-A177-3AD203B41FA5}">
                      <a16:colId xmlns:a16="http://schemas.microsoft.com/office/drawing/2014/main" val="2256313348"/>
                    </a:ext>
                  </a:extLst>
                </a:gridCol>
                <a:gridCol w="1234440">
                  <a:extLst>
                    <a:ext uri="{9D8B030D-6E8A-4147-A177-3AD203B41FA5}">
                      <a16:colId xmlns:a16="http://schemas.microsoft.com/office/drawing/2014/main" val="3178870818"/>
                    </a:ext>
                  </a:extLst>
                </a:gridCol>
                <a:gridCol w="1234440">
                  <a:extLst>
                    <a:ext uri="{9D8B030D-6E8A-4147-A177-3AD203B41FA5}">
                      <a16:colId xmlns:a16="http://schemas.microsoft.com/office/drawing/2014/main" val="1188453446"/>
                    </a:ext>
                  </a:extLst>
                </a:gridCol>
                <a:gridCol w="1234440">
                  <a:extLst>
                    <a:ext uri="{9D8B030D-6E8A-4147-A177-3AD203B41FA5}">
                      <a16:colId xmlns:a16="http://schemas.microsoft.com/office/drawing/2014/main" val="1592918773"/>
                    </a:ext>
                  </a:extLst>
                </a:gridCol>
                <a:gridCol w="822960">
                  <a:extLst>
                    <a:ext uri="{9D8B030D-6E8A-4147-A177-3AD203B41FA5}">
                      <a16:colId xmlns:a16="http://schemas.microsoft.com/office/drawing/2014/main" val="30539665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3098119963"/>
                  </a:ext>
                </a:extLst>
              </a:tr>
              <a:tr h="370840">
                <a:tc>
                  <a:txBody>
                    <a:bodyPr/>
                    <a:lstStyle/>
                    <a:p>
                      <a:r>
                        <a:rPr lang="en-US" sz="1000"/>
                        <a:t>NDR Mecklenburg-Vorpommern</a:t>
                      </a:r>
                    </a:p>
                  </a:txBody>
                  <a:tcPr/>
                </a:tc>
                <a:tc>
                  <a:txBody>
                    <a:bodyPr/>
                    <a:lstStyle/>
                    <a:p>
                      <a:r>
                        <a:rPr lang="en-US" sz="1000"/>
                        <a:t>29888</a:t>
                      </a:r>
                    </a:p>
                  </a:txBody>
                  <a:tcPr/>
                </a:tc>
                <a:tc>
                  <a:txBody>
                    <a:bodyPr/>
                    <a:lstStyle/>
                    <a:p>
                      <a:r>
                        <a:rPr lang="en-US" sz="1000"/>
                        <a:t>1336</a:t>
                      </a:r>
                    </a:p>
                  </a:txBody>
                  <a:tcPr/>
                </a:tc>
                <a:tc>
                  <a:txBody>
                    <a:bodyPr/>
                    <a:lstStyle/>
                    <a:p>
                      <a:r>
                        <a:rPr lang="en-US" sz="1000"/>
                        <a:t>147672</a:t>
                      </a:r>
                    </a:p>
                  </a:txBody>
                  <a:tcPr/>
                </a:tc>
                <a:tc>
                  <a:txBody>
                    <a:bodyPr/>
                    <a:lstStyle/>
                    <a:p>
                      <a:r>
                        <a:rPr lang="en-US" sz="1000"/>
                        <a:t>13526</a:t>
                      </a:r>
                    </a:p>
                  </a:txBody>
                  <a:tcPr/>
                </a:tc>
                <a:tc>
                  <a:txBody>
                    <a:bodyPr/>
                    <a:lstStyle/>
                    <a:p>
                      <a:r>
                        <a:rPr lang="en-US" sz="1000"/>
                        <a:t>23451</a:t>
                      </a:r>
                    </a:p>
                  </a:txBody>
                  <a:tcPr/>
                </a:tc>
                <a:tc>
                  <a:txBody>
                    <a:bodyPr/>
                    <a:lstStyle/>
                    <a:p>
                      <a:r>
                        <a:rPr lang="en-US" sz="1000"/>
                        <a:t>126114</a:t>
                      </a:r>
                    </a:p>
                  </a:txBody>
                  <a:tcPr/>
                </a:tc>
                <a:extLst>
                  <a:ext uri="{0D108BD9-81ED-4DB2-BD59-A6C34878D82A}">
                    <a16:rowId xmlns:a16="http://schemas.microsoft.com/office/drawing/2014/main" val="365123619"/>
                  </a:ext>
                </a:extLst>
              </a:tr>
            </a:tbl>
          </a:graphicData>
        </a:graphic>
      </p:graphicFrame>
      <p:sp>
        <p:nvSpPr>
          <p:cNvPr id="4" name="Text Placeholder 3">
            <a:extLst>
              <a:ext uri="{FF2B5EF4-FFF2-40B4-BE49-F238E27FC236}">
                <a16:creationId xmlns:a16="http://schemas.microsoft.com/office/drawing/2014/main" id="{520EE65B-09D1-43EB-BD76-3DE6C65735B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437573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BAE20-BB88-46A5-8F34-B8FCA4FCA3EE}"/>
              </a:ext>
            </a:extLst>
          </p:cNvPr>
          <p:cNvSpPr>
            <a:spLocks noGrp="1"/>
          </p:cNvSpPr>
          <p:nvPr>
            <p:ph type="title"/>
          </p:nvPr>
        </p:nvSpPr>
        <p:spPr/>
        <p:txBody>
          <a:bodyPr/>
          <a:lstStyle/>
          <a:p>
            <a:r>
              <a:rPr lang="en-US"/>
              <a:t>Facebook Profil - Fans | NDR Mecklenburg-Vorpommern</a:t>
            </a:r>
          </a:p>
        </p:txBody>
      </p:sp>
      <p:graphicFrame>
        <p:nvGraphicFramePr>
          <p:cNvPr id="6" name="Chart Placeholder 5">
            <a:extLst>
              <a:ext uri="{FF2B5EF4-FFF2-40B4-BE49-F238E27FC236}">
                <a16:creationId xmlns:a16="http://schemas.microsoft.com/office/drawing/2014/main" id="{44286EDA-9CDE-4B7E-B030-9B7EDD938631}"/>
              </a:ext>
            </a:extLst>
          </p:cNvPr>
          <p:cNvGraphicFramePr>
            <a:graphicFrameLocks noGrp="1"/>
          </p:cNvGraphicFramePr>
          <p:nvPr>
            <p:ph type="chart" sz="quarter" idx="13"/>
            <p:extLst>
              <p:ext uri="{D42A27DB-BD31-4B8C-83A1-F6EECF244321}">
                <p14:modId xmlns:p14="http://schemas.microsoft.com/office/powerpoint/2010/main" val="2619860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420E28-2437-4105-825A-659C239C0CA0}"/>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48DE1BA5-AE7D-426A-A714-683EEED156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1261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8210-DEA6-4C87-9AB9-433E82F0DD6D}"/>
              </a:ext>
            </a:extLst>
          </p:cNvPr>
          <p:cNvSpPr>
            <a:spLocks noGrp="1"/>
          </p:cNvSpPr>
          <p:nvPr>
            <p:ph type="title"/>
          </p:nvPr>
        </p:nvSpPr>
        <p:spPr/>
        <p:txBody>
          <a:bodyPr/>
          <a:lstStyle/>
          <a:p>
            <a:r>
              <a:rPr lang="en-US"/>
              <a:t>Facebook Profil - Potenzielle Reichweite | NDR Mecklenburg-Vorpommern</a:t>
            </a:r>
          </a:p>
        </p:txBody>
      </p:sp>
      <p:graphicFrame>
        <p:nvGraphicFramePr>
          <p:cNvPr id="6" name="Chart Placeholder 5">
            <a:extLst>
              <a:ext uri="{FF2B5EF4-FFF2-40B4-BE49-F238E27FC236}">
                <a16:creationId xmlns:a16="http://schemas.microsoft.com/office/drawing/2014/main" id="{500A4CE9-29A4-43EB-A280-C2B0BDAE9BEA}"/>
              </a:ext>
            </a:extLst>
          </p:cNvPr>
          <p:cNvGraphicFramePr>
            <a:graphicFrameLocks noGrp="1"/>
          </p:cNvGraphicFramePr>
          <p:nvPr>
            <p:ph type="chart" sz="quarter" idx="13"/>
            <p:extLst>
              <p:ext uri="{D42A27DB-BD31-4B8C-83A1-F6EECF244321}">
                <p14:modId xmlns:p14="http://schemas.microsoft.com/office/powerpoint/2010/main" val="2111605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09E02-FB68-4C7A-B121-B766317DB991}"/>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DB0BB797-2C48-4BEB-8708-2C393FC3D1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890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606D-3C07-4DF9-A15D-243C6DC76D78}"/>
              </a:ext>
            </a:extLst>
          </p:cNvPr>
          <p:cNvSpPr>
            <a:spLocks noGrp="1"/>
          </p:cNvSpPr>
          <p:nvPr>
            <p:ph type="title"/>
          </p:nvPr>
        </p:nvSpPr>
        <p:spPr/>
        <p:txBody>
          <a:bodyPr/>
          <a:lstStyle/>
          <a:p>
            <a:r>
              <a:rPr lang="en-US"/>
              <a:t>Facebook Profil - Aktive Nutzer | NDR Mecklenburg-Vorpommern</a:t>
            </a:r>
          </a:p>
        </p:txBody>
      </p:sp>
      <p:graphicFrame>
        <p:nvGraphicFramePr>
          <p:cNvPr id="6" name="Chart Placeholder 5">
            <a:extLst>
              <a:ext uri="{FF2B5EF4-FFF2-40B4-BE49-F238E27FC236}">
                <a16:creationId xmlns:a16="http://schemas.microsoft.com/office/drawing/2014/main" id="{F76EACAF-AD06-43D3-99A5-5B7EC692E36C}"/>
              </a:ext>
            </a:extLst>
          </p:cNvPr>
          <p:cNvGraphicFramePr>
            <a:graphicFrameLocks noGrp="1"/>
          </p:cNvGraphicFramePr>
          <p:nvPr>
            <p:ph type="chart" sz="quarter" idx="13"/>
            <p:extLst>
              <p:ext uri="{D42A27DB-BD31-4B8C-83A1-F6EECF244321}">
                <p14:modId xmlns:p14="http://schemas.microsoft.com/office/powerpoint/2010/main" val="4016635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772077-3246-4C79-A09D-108311BC527D}"/>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0C6D39E0-26E7-48A2-804A-3A04749F2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821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CD88-C21F-4794-BE19-45164B0F91C6}"/>
              </a:ext>
            </a:extLst>
          </p:cNvPr>
          <p:cNvSpPr>
            <a:spLocks noGrp="1"/>
          </p:cNvSpPr>
          <p:nvPr>
            <p:ph type="title"/>
          </p:nvPr>
        </p:nvSpPr>
        <p:spPr/>
        <p:txBody>
          <a:bodyPr/>
          <a:lstStyle/>
          <a:p>
            <a:r>
              <a:rPr lang="en-US"/>
              <a:t>Facebook Profil - Video-Starts ab 10 Sek. | NDR Mecklenburg-Vorpommern</a:t>
            </a:r>
          </a:p>
        </p:txBody>
      </p:sp>
      <p:graphicFrame>
        <p:nvGraphicFramePr>
          <p:cNvPr id="6" name="Chart Placeholder 5">
            <a:extLst>
              <a:ext uri="{FF2B5EF4-FFF2-40B4-BE49-F238E27FC236}">
                <a16:creationId xmlns:a16="http://schemas.microsoft.com/office/drawing/2014/main" id="{2C90D6EB-581D-4A4E-9056-D3A6D4DD6BC7}"/>
              </a:ext>
            </a:extLst>
          </p:cNvPr>
          <p:cNvGraphicFramePr>
            <a:graphicFrameLocks noGrp="1"/>
          </p:cNvGraphicFramePr>
          <p:nvPr>
            <p:ph type="chart" sz="quarter" idx="13"/>
            <p:extLst>
              <p:ext uri="{D42A27DB-BD31-4B8C-83A1-F6EECF244321}">
                <p14:modId xmlns:p14="http://schemas.microsoft.com/office/powerpoint/2010/main" val="2853096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CFE2B-1682-47AB-B274-DF555C558EB3}"/>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983519DA-989F-4F76-B4BB-BD70A636B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780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3B1C-A17F-4915-8FA6-09A5A44765C2}"/>
              </a:ext>
            </a:extLst>
          </p:cNvPr>
          <p:cNvSpPr>
            <a:spLocks noGrp="1"/>
          </p:cNvSpPr>
          <p:nvPr>
            <p:ph type="title"/>
          </p:nvPr>
        </p:nvSpPr>
        <p:spPr/>
        <p:txBody>
          <a:bodyPr/>
          <a:lstStyle/>
          <a:p>
            <a:r>
              <a:rPr lang="de-DE"/>
              <a:t>Facebook Profil - Durchschnitt Potenzi. Reichweite pro Tag | NDR Mecklenburg-Vorpommern</a:t>
            </a:r>
            <a:endParaRPr lang="en-US"/>
          </a:p>
        </p:txBody>
      </p:sp>
      <p:graphicFrame>
        <p:nvGraphicFramePr>
          <p:cNvPr id="5" name="Table Placeholder 4">
            <a:extLst>
              <a:ext uri="{FF2B5EF4-FFF2-40B4-BE49-F238E27FC236}">
                <a16:creationId xmlns:a16="http://schemas.microsoft.com/office/drawing/2014/main" id="{A04E3567-E66E-49DD-ACE6-14EFDF6F2FEE}"/>
              </a:ext>
            </a:extLst>
          </p:cNvPr>
          <p:cNvGraphicFramePr>
            <a:graphicFrameLocks noGrp="1"/>
          </p:cNvGraphicFramePr>
          <p:nvPr>
            <p:ph type="tbl" sz="quarter" idx="13"/>
            <p:extLst>
              <p:ext uri="{D42A27DB-BD31-4B8C-83A1-F6EECF244321}">
                <p14:modId xmlns:p14="http://schemas.microsoft.com/office/powerpoint/2010/main" val="232215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04864682"/>
                    </a:ext>
                  </a:extLst>
                </a:gridCol>
                <a:gridCol w="1645920">
                  <a:extLst>
                    <a:ext uri="{9D8B030D-6E8A-4147-A177-3AD203B41FA5}">
                      <a16:colId xmlns:a16="http://schemas.microsoft.com/office/drawing/2014/main" val="1965611215"/>
                    </a:ext>
                  </a:extLst>
                </a:gridCol>
                <a:gridCol w="1234440">
                  <a:extLst>
                    <a:ext uri="{9D8B030D-6E8A-4147-A177-3AD203B41FA5}">
                      <a16:colId xmlns:a16="http://schemas.microsoft.com/office/drawing/2014/main" val="2163104535"/>
                    </a:ext>
                  </a:extLst>
                </a:gridCol>
                <a:gridCol w="1234440">
                  <a:extLst>
                    <a:ext uri="{9D8B030D-6E8A-4147-A177-3AD203B41FA5}">
                      <a16:colId xmlns:a16="http://schemas.microsoft.com/office/drawing/2014/main" val="230252872"/>
                    </a:ext>
                  </a:extLst>
                </a:gridCol>
                <a:gridCol w="1234440">
                  <a:extLst>
                    <a:ext uri="{9D8B030D-6E8A-4147-A177-3AD203B41FA5}">
                      <a16:colId xmlns:a16="http://schemas.microsoft.com/office/drawing/2014/main" val="3242952153"/>
                    </a:ext>
                  </a:extLst>
                </a:gridCol>
                <a:gridCol w="1234440">
                  <a:extLst>
                    <a:ext uri="{9D8B030D-6E8A-4147-A177-3AD203B41FA5}">
                      <a16:colId xmlns:a16="http://schemas.microsoft.com/office/drawing/2014/main" val="384759697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463806990"/>
                  </a:ext>
                </a:extLst>
              </a:tr>
              <a:tr h="370840">
                <a:tc>
                  <a:txBody>
                    <a:bodyPr/>
                    <a:lstStyle/>
                    <a:p>
                      <a:r>
                        <a:rPr lang="en-US" sz="1000"/>
                        <a:t>NDR Mecklenburg-Vorpommern</a:t>
                      </a:r>
                    </a:p>
                  </a:txBody>
                  <a:tcPr/>
                </a:tc>
                <a:tc>
                  <a:txBody>
                    <a:bodyPr/>
                    <a:lstStyle/>
                    <a:p>
                      <a:r>
                        <a:rPr lang="en-US" sz="1000"/>
                        <a:t>21084</a:t>
                      </a:r>
                    </a:p>
                  </a:txBody>
                  <a:tcPr/>
                </a:tc>
                <a:tc>
                  <a:txBody>
                    <a:bodyPr/>
                    <a:lstStyle/>
                    <a:p>
                      <a:r>
                        <a:rPr lang="en-US" sz="1000"/>
                        <a:t>12971</a:t>
                      </a:r>
                    </a:p>
                  </a:txBody>
                  <a:tcPr/>
                </a:tc>
                <a:tc>
                  <a:txBody>
                    <a:bodyPr/>
                    <a:lstStyle/>
                    <a:p>
                      <a:r>
                        <a:rPr lang="en-US" sz="1000"/>
                        <a:t>159</a:t>
                      </a:r>
                    </a:p>
                  </a:txBody>
                  <a:tcPr/>
                </a:tc>
                <a:tc>
                  <a:txBody>
                    <a:bodyPr/>
                    <a:lstStyle/>
                    <a:p>
                      <a:r>
                        <a:rPr lang="en-US" sz="1000"/>
                        <a:t>8411</a:t>
                      </a:r>
                    </a:p>
                  </a:txBody>
                  <a:tcPr/>
                </a:tc>
                <a:tc>
                  <a:txBody>
                    <a:bodyPr/>
                    <a:lstStyle/>
                    <a:p>
                      <a:r>
                        <a:rPr lang="en-US" sz="1000"/>
                        <a:t>20925</a:t>
                      </a:r>
                    </a:p>
                  </a:txBody>
                  <a:tcPr/>
                </a:tc>
                <a:extLst>
                  <a:ext uri="{0D108BD9-81ED-4DB2-BD59-A6C34878D82A}">
                    <a16:rowId xmlns:a16="http://schemas.microsoft.com/office/drawing/2014/main" val="3255414311"/>
                  </a:ext>
                </a:extLst>
              </a:tr>
            </a:tbl>
          </a:graphicData>
        </a:graphic>
      </p:graphicFrame>
      <p:sp>
        <p:nvSpPr>
          <p:cNvPr id="4" name="Text Placeholder 3">
            <a:extLst>
              <a:ext uri="{FF2B5EF4-FFF2-40B4-BE49-F238E27FC236}">
                <a16:creationId xmlns:a16="http://schemas.microsoft.com/office/drawing/2014/main" id="{87F1BC8D-A75A-4957-8D05-46FA5643F80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64053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76BE-2E56-4C16-B80B-7F25CCFF0BE4}"/>
              </a:ext>
            </a:extLst>
          </p:cNvPr>
          <p:cNvSpPr>
            <a:spLocks noGrp="1"/>
          </p:cNvSpPr>
          <p:nvPr>
            <p:ph type="title"/>
          </p:nvPr>
        </p:nvSpPr>
        <p:spPr/>
        <p:txBody>
          <a:bodyPr/>
          <a:lstStyle/>
          <a:p>
            <a:r>
              <a:rPr lang="en-US"/>
              <a:t>Facebook Distributionstyp - FB Insights | NDR Mecklenburg-Vorpommern</a:t>
            </a:r>
          </a:p>
        </p:txBody>
      </p:sp>
      <p:graphicFrame>
        <p:nvGraphicFramePr>
          <p:cNvPr id="6" name="Chart Placeholder 5">
            <a:extLst>
              <a:ext uri="{FF2B5EF4-FFF2-40B4-BE49-F238E27FC236}">
                <a16:creationId xmlns:a16="http://schemas.microsoft.com/office/drawing/2014/main" id="{4157DDE4-4029-4C04-92FB-3DE136B5D9F3}"/>
              </a:ext>
            </a:extLst>
          </p:cNvPr>
          <p:cNvGraphicFramePr>
            <a:graphicFrameLocks noGrp="1"/>
          </p:cNvGraphicFramePr>
          <p:nvPr>
            <p:ph type="chart" sz="quarter" idx="13"/>
            <p:extLst>
              <p:ext uri="{D42A27DB-BD31-4B8C-83A1-F6EECF244321}">
                <p14:modId xmlns:p14="http://schemas.microsoft.com/office/powerpoint/2010/main" val="3655892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B8307-1EF0-4880-84B9-BB02ED0A0AAE}"/>
              </a:ext>
            </a:extLst>
          </p:cNvPr>
          <p:cNvSpPr>
            <a:spLocks noGrp="1"/>
          </p:cNvSpPr>
          <p:nvPr>
            <p:ph type="body" sz="quarter" idx="14"/>
          </p:nvPr>
        </p:nvSpPr>
        <p:spPr/>
        <p:txBody>
          <a:bodyPr/>
          <a:lstStyle/>
          <a:p>
            <a:r>
              <a:rPr lang="en-US"/>
              <a:t>01.01.2018 - 27.12.2018</a:t>
            </a:r>
          </a:p>
        </p:txBody>
      </p:sp>
      <p:sp>
        <p:nvSpPr>
          <p:cNvPr id="5" name="Footer Placeholder 4">
            <a:extLst>
              <a:ext uri="{FF2B5EF4-FFF2-40B4-BE49-F238E27FC236}">
                <a16:creationId xmlns:a16="http://schemas.microsoft.com/office/drawing/2014/main" id="{EE457D2E-D9B8-499F-BAFC-B2F7DE87CA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5637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499F-7AB2-4E7C-8828-21484989442F}"/>
              </a:ext>
            </a:extLst>
          </p:cNvPr>
          <p:cNvSpPr>
            <a:spLocks noGrp="1"/>
          </p:cNvSpPr>
          <p:nvPr>
            <p:ph type="title"/>
          </p:nvPr>
        </p:nvSpPr>
        <p:spPr/>
        <p:txBody>
          <a:bodyPr/>
          <a:lstStyle/>
          <a:p>
            <a:r>
              <a:rPr lang="en-US"/>
              <a:t>Facebook Distributionstyp - Tabelle - FB Insights | NDR Mecklenburg-Vorpommern</a:t>
            </a:r>
          </a:p>
        </p:txBody>
      </p:sp>
      <p:graphicFrame>
        <p:nvGraphicFramePr>
          <p:cNvPr id="5" name="Table Placeholder 4">
            <a:extLst>
              <a:ext uri="{FF2B5EF4-FFF2-40B4-BE49-F238E27FC236}">
                <a16:creationId xmlns:a16="http://schemas.microsoft.com/office/drawing/2014/main" id="{E1ABA8F4-5405-4186-A050-2BF193DEE2EB}"/>
              </a:ext>
            </a:extLst>
          </p:cNvPr>
          <p:cNvGraphicFramePr>
            <a:graphicFrameLocks noGrp="1"/>
          </p:cNvGraphicFramePr>
          <p:nvPr>
            <p:ph type="tbl" sz="quarter" idx="13"/>
            <p:extLst>
              <p:ext uri="{D42A27DB-BD31-4B8C-83A1-F6EECF244321}">
                <p14:modId xmlns:p14="http://schemas.microsoft.com/office/powerpoint/2010/main" val="918749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4073414"/>
                    </a:ext>
                  </a:extLst>
                </a:gridCol>
                <a:gridCol w="1234440">
                  <a:extLst>
                    <a:ext uri="{9D8B030D-6E8A-4147-A177-3AD203B41FA5}">
                      <a16:colId xmlns:a16="http://schemas.microsoft.com/office/drawing/2014/main" val="3336607221"/>
                    </a:ext>
                  </a:extLst>
                </a:gridCol>
                <a:gridCol w="822960">
                  <a:extLst>
                    <a:ext uri="{9D8B030D-6E8A-4147-A177-3AD203B41FA5}">
                      <a16:colId xmlns:a16="http://schemas.microsoft.com/office/drawing/2014/main" val="3031212353"/>
                    </a:ext>
                  </a:extLst>
                </a:gridCol>
                <a:gridCol w="822960">
                  <a:extLst>
                    <a:ext uri="{9D8B030D-6E8A-4147-A177-3AD203B41FA5}">
                      <a16:colId xmlns:a16="http://schemas.microsoft.com/office/drawing/2014/main" val="3564190936"/>
                    </a:ext>
                  </a:extLst>
                </a:gridCol>
                <a:gridCol w="822960">
                  <a:extLst>
                    <a:ext uri="{9D8B030D-6E8A-4147-A177-3AD203B41FA5}">
                      <a16:colId xmlns:a16="http://schemas.microsoft.com/office/drawing/2014/main" val="3548123261"/>
                    </a:ext>
                  </a:extLst>
                </a:gridCol>
                <a:gridCol w="822960">
                  <a:extLst>
                    <a:ext uri="{9D8B030D-6E8A-4147-A177-3AD203B41FA5}">
                      <a16:colId xmlns:a16="http://schemas.microsoft.com/office/drawing/2014/main" val="739254856"/>
                    </a:ext>
                  </a:extLst>
                </a:gridCol>
                <a:gridCol w="822960">
                  <a:extLst>
                    <a:ext uri="{9D8B030D-6E8A-4147-A177-3AD203B41FA5}">
                      <a16:colId xmlns:a16="http://schemas.microsoft.com/office/drawing/2014/main" val="3062038499"/>
                    </a:ext>
                  </a:extLst>
                </a:gridCol>
                <a:gridCol w="822960">
                  <a:extLst>
                    <a:ext uri="{9D8B030D-6E8A-4147-A177-3AD203B41FA5}">
                      <a16:colId xmlns:a16="http://schemas.microsoft.com/office/drawing/2014/main" val="346425184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016709717"/>
                  </a:ext>
                </a:extLst>
              </a:tr>
              <a:tr h="370840">
                <a:tc>
                  <a:txBody>
                    <a:bodyPr/>
                    <a:lstStyle/>
                    <a:p>
                      <a:r>
                        <a:rPr lang="en-US" sz="1000"/>
                        <a:t>NDR Mecklenburg-Vorpommern</a:t>
                      </a:r>
                    </a:p>
                  </a:txBody>
                  <a:tcPr/>
                </a:tc>
                <a:tc>
                  <a:txBody>
                    <a:bodyPr/>
                    <a:lstStyle/>
                    <a:p>
                      <a:r>
                        <a:rPr lang="en-US" sz="1000"/>
                        <a:t>1336</a:t>
                      </a:r>
                    </a:p>
                  </a:txBody>
                  <a:tcPr/>
                </a:tc>
                <a:tc>
                  <a:txBody>
                    <a:bodyPr/>
                    <a:lstStyle/>
                    <a:p>
                      <a:r>
                        <a:rPr lang="en-US" sz="1000"/>
                        <a:t>822</a:t>
                      </a:r>
                    </a:p>
                  </a:txBody>
                  <a:tcPr/>
                </a:tc>
                <a:tc>
                  <a:txBody>
                    <a:bodyPr/>
                    <a:lstStyle/>
                    <a:p>
                      <a:r>
                        <a:rPr lang="en-US" sz="1000"/>
                        <a:t>322</a:t>
                      </a:r>
                    </a:p>
                  </a:txBody>
                  <a:tcPr/>
                </a:tc>
                <a:tc>
                  <a:txBody>
                    <a:bodyPr/>
                    <a:lstStyle/>
                    <a:p>
                      <a:r>
                        <a:rPr lang="en-US" sz="1000"/>
                        <a:t>10</a:t>
                      </a:r>
                    </a:p>
                  </a:txBody>
                  <a:tcPr/>
                </a:tc>
                <a:tc>
                  <a:txBody>
                    <a:bodyPr/>
                    <a:lstStyle/>
                    <a:p>
                      <a:r>
                        <a:rPr lang="en-US" sz="1000"/>
                        <a:t>182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19623535"/>
                  </a:ext>
                </a:extLst>
              </a:tr>
            </a:tbl>
          </a:graphicData>
        </a:graphic>
      </p:graphicFrame>
      <p:sp>
        <p:nvSpPr>
          <p:cNvPr id="4" name="Text Placeholder 3">
            <a:extLst>
              <a:ext uri="{FF2B5EF4-FFF2-40B4-BE49-F238E27FC236}">
                <a16:creationId xmlns:a16="http://schemas.microsoft.com/office/drawing/2014/main" id="{F6D4CD85-B8C4-43D2-8501-BE7A0EDCD80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214610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B512-1901-4389-9391-9280AD201532}"/>
              </a:ext>
            </a:extLst>
          </p:cNvPr>
          <p:cNvSpPr>
            <a:spLocks noGrp="1"/>
          </p:cNvSpPr>
          <p:nvPr>
            <p:ph type="title"/>
          </p:nvPr>
        </p:nvSpPr>
        <p:spPr/>
        <p:txBody>
          <a:bodyPr/>
          <a:lstStyle/>
          <a:p>
            <a:r>
              <a:rPr lang="en-US"/>
              <a:t>Facebook Eigene Posts - Shares - Export | NDR Mecklenburg-Vorpommern - 1 of 3</a:t>
            </a:r>
          </a:p>
        </p:txBody>
      </p:sp>
      <p:graphicFrame>
        <p:nvGraphicFramePr>
          <p:cNvPr id="5" name="Table Placeholder 4">
            <a:extLst>
              <a:ext uri="{FF2B5EF4-FFF2-40B4-BE49-F238E27FC236}">
                <a16:creationId xmlns:a16="http://schemas.microsoft.com/office/drawing/2014/main" id="{E473AD7C-F69F-48D1-AC93-C6B92627DDF1}"/>
              </a:ext>
            </a:extLst>
          </p:cNvPr>
          <p:cNvGraphicFramePr>
            <a:graphicFrameLocks noGrp="1"/>
          </p:cNvGraphicFramePr>
          <p:nvPr>
            <p:ph type="tbl" sz="quarter" idx="13"/>
            <p:extLst>
              <p:ext uri="{D42A27DB-BD31-4B8C-83A1-F6EECF244321}">
                <p14:modId xmlns:p14="http://schemas.microsoft.com/office/powerpoint/2010/main" val="330323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9198350"/>
                    </a:ext>
                  </a:extLst>
                </a:gridCol>
                <a:gridCol w="822960">
                  <a:extLst>
                    <a:ext uri="{9D8B030D-6E8A-4147-A177-3AD203B41FA5}">
                      <a16:colId xmlns:a16="http://schemas.microsoft.com/office/drawing/2014/main" val="474866608"/>
                    </a:ext>
                  </a:extLst>
                </a:gridCol>
                <a:gridCol w="822960">
                  <a:extLst>
                    <a:ext uri="{9D8B030D-6E8A-4147-A177-3AD203B41FA5}">
                      <a16:colId xmlns:a16="http://schemas.microsoft.com/office/drawing/2014/main" val="1079853310"/>
                    </a:ext>
                  </a:extLst>
                </a:gridCol>
                <a:gridCol w="822960">
                  <a:extLst>
                    <a:ext uri="{9D8B030D-6E8A-4147-A177-3AD203B41FA5}">
                      <a16:colId xmlns:a16="http://schemas.microsoft.com/office/drawing/2014/main" val="3005485346"/>
                    </a:ext>
                  </a:extLst>
                </a:gridCol>
                <a:gridCol w="822960">
                  <a:extLst>
                    <a:ext uri="{9D8B030D-6E8A-4147-A177-3AD203B41FA5}">
                      <a16:colId xmlns:a16="http://schemas.microsoft.com/office/drawing/2014/main" val="1405469740"/>
                    </a:ext>
                  </a:extLst>
                </a:gridCol>
                <a:gridCol w="822960">
                  <a:extLst>
                    <a:ext uri="{9D8B030D-6E8A-4147-A177-3AD203B41FA5}">
                      <a16:colId xmlns:a16="http://schemas.microsoft.com/office/drawing/2014/main" val="3577627586"/>
                    </a:ext>
                  </a:extLst>
                </a:gridCol>
                <a:gridCol w="822960">
                  <a:extLst>
                    <a:ext uri="{9D8B030D-6E8A-4147-A177-3AD203B41FA5}">
                      <a16:colId xmlns:a16="http://schemas.microsoft.com/office/drawing/2014/main" val="1978943863"/>
                    </a:ext>
                  </a:extLst>
                </a:gridCol>
                <a:gridCol w="822960">
                  <a:extLst>
                    <a:ext uri="{9D8B030D-6E8A-4147-A177-3AD203B41FA5}">
                      <a16:colId xmlns:a16="http://schemas.microsoft.com/office/drawing/2014/main" val="123642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2271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7831996"/>
                  </a:ext>
                </a:extLst>
              </a:tr>
            </a:tbl>
          </a:graphicData>
        </a:graphic>
      </p:graphicFrame>
      <p:sp>
        <p:nvSpPr>
          <p:cNvPr id="4" name="Text Placeholder 3">
            <a:extLst>
              <a:ext uri="{FF2B5EF4-FFF2-40B4-BE49-F238E27FC236}">
                <a16:creationId xmlns:a16="http://schemas.microsoft.com/office/drawing/2014/main" id="{C57D0338-60CB-4572-A201-F768A814FD8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93844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9A760-0CA8-495C-802A-6B6459484734}"/>
              </a:ext>
            </a:extLst>
          </p:cNvPr>
          <p:cNvSpPr>
            <a:spLocks noGrp="1"/>
          </p:cNvSpPr>
          <p:nvPr>
            <p:ph type="title"/>
          </p:nvPr>
        </p:nvSpPr>
        <p:spPr/>
        <p:txBody>
          <a:bodyPr/>
          <a:lstStyle/>
          <a:p>
            <a:r>
              <a:rPr lang="en-US"/>
              <a:t>Facebook Eigene Posts - Shares - Export | NDR Mecklenburg-Vorpommern - 2 of 3</a:t>
            </a:r>
          </a:p>
        </p:txBody>
      </p:sp>
      <p:graphicFrame>
        <p:nvGraphicFramePr>
          <p:cNvPr id="5" name="Table Placeholder 4">
            <a:extLst>
              <a:ext uri="{FF2B5EF4-FFF2-40B4-BE49-F238E27FC236}">
                <a16:creationId xmlns:a16="http://schemas.microsoft.com/office/drawing/2014/main" id="{79D19528-7E76-4E08-A6F2-631C8D53F0C0}"/>
              </a:ext>
            </a:extLst>
          </p:cNvPr>
          <p:cNvGraphicFramePr>
            <a:graphicFrameLocks noGrp="1"/>
          </p:cNvGraphicFramePr>
          <p:nvPr>
            <p:ph type="tbl" sz="quarter" idx="13"/>
            <p:extLst>
              <p:ext uri="{D42A27DB-BD31-4B8C-83A1-F6EECF244321}">
                <p14:modId xmlns:p14="http://schemas.microsoft.com/office/powerpoint/2010/main" val="421655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0474145"/>
                    </a:ext>
                  </a:extLst>
                </a:gridCol>
                <a:gridCol w="822960">
                  <a:extLst>
                    <a:ext uri="{9D8B030D-6E8A-4147-A177-3AD203B41FA5}">
                      <a16:colId xmlns:a16="http://schemas.microsoft.com/office/drawing/2014/main" val="2046776990"/>
                    </a:ext>
                  </a:extLst>
                </a:gridCol>
                <a:gridCol w="822960">
                  <a:extLst>
                    <a:ext uri="{9D8B030D-6E8A-4147-A177-3AD203B41FA5}">
                      <a16:colId xmlns:a16="http://schemas.microsoft.com/office/drawing/2014/main" val="3011100606"/>
                    </a:ext>
                  </a:extLst>
                </a:gridCol>
                <a:gridCol w="822960">
                  <a:extLst>
                    <a:ext uri="{9D8B030D-6E8A-4147-A177-3AD203B41FA5}">
                      <a16:colId xmlns:a16="http://schemas.microsoft.com/office/drawing/2014/main" val="771247463"/>
                    </a:ext>
                  </a:extLst>
                </a:gridCol>
                <a:gridCol w="822960">
                  <a:extLst>
                    <a:ext uri="{9D8B030D-6E8A-4147-A177-3AD203B41FA5}">
                      <a16:colId xmlns:a16="http://schemas.microsoft.com/office/drawing/2014/main" val="23915181"/>
                    </a:ext>
                  </a:extLst>
                </a:gridCol>
                <a:gridCol w="822960">
                  <a:extLst>
                    <a:ext uri="{9D8B030D-6E8A-4147-A177-3AD203B41FA5}">
                      <a16:colId xmlns:a16="http://schemas.microsoft.com/office/drawing/2014/main" val="401925190"/>
                    </a:ext>
                  </a:extLst>
                </a:gridCol>
                <a:gridCol w="822960">
                  <a:extLst>
                    <a:ext uri="{9D8B030D-6E8A-4147-A177-3AD203B41FA5}">
                      <a16:colId xmlns:a16="http://schemas.microsoft.com/office/drawing/2014/main" val="2465382296"/>
                    </a:ext>
                  </a:extLst>
                </a:gridCol>
                <a:gridCol w="822960">
                  <a:extLst>
                    <a:ext uri="{9D8B030D-6E8A-4147-A177-3AD203B41FA5}">
                      <a16:colId xmlns:a16="http://schemas.microsoft.com/office/drawing/2014/main" val="346504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349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3473583"/>
                  </a:ext>
                </a:extLst>
              </a:tr>
            </a:tbl>
          </a:graphicData>
        </a:graphic>
      </p:graphicFrame>
      <p:sp>
        <p:nvSpPr>
          <p:cNvPr id="4" name="Text Placeholder 3">
            <a:extLst>
              <a:ext uri="{FF2B5EF4-FFF2-40B4-BE49-F238E27FC236}">
                <a16:creationId xmlns:a16="http://schemas.microsoft.com/office/drawing/2014/main" id="{DB4F9A48-08D1-45AB-A0A6-869B99A8D5F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699224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68417-848F-4C3A-9E65-99E0E75A3961}"/>
              </a:ext>
            </a:extLst>
          </p:cNvPr>
          <p:cNvSpPr>
            <a:spLocks noGrp="1"/>
          </p:cNvSpPr>
          <p:nvPr>
            <p:ph type="title"/>
          </p:nvPr>
        </p:nvSpPr>
        <p:spPr/>
        <p:txBody>
          <a:bodyPr/>
          <a:lstStyle/>
          <a:p>
            <a:r>
              <a:rPr lang="en-US"/>
              <a:t>Facebook Eigene Posts - Shares - Export | NDR Mecklenburg-Vorpommern - 3 of 3</a:t>
            </a:r>
          </a:p>
        </p:txBody>
      </p:sp>
      <p:graphicFrame>
        <p:nvGraphicFramePr>
          <p:cNvPr id="5" name="Table Placeholder 4">
            <a:extLst>
              <a:ext uri="{FF2B5EF4-FFF2-40B4-BE49-F238E27FC236}">
                <a16:creationId xmlns:a16="http://schemas.microsoft.com/office/drawing/2014/main" id="{0B6923B7-8827-455B-B671-751353B7490C}"/>
              </a:ext>
            </a:extLst>
          </p:cNvPr>
          <p:cNvGraphicFramePr>
            <a:graphicFrameLocks noGrp="1"/>
          </p:cNvGraphicFramePr>
          <p:nvPr>
            <p:ph type="tbl" sz="quarter" idx="13"/>
            <p:extLst>
              <p:ext uri="{D42A27DB-BD31-4B8C-83A1-F6EECF244321}">
                <p14:modId xmlns:p14="http://schemas.microsoft.com/office/powerpoint/2010/main" val="1644632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3672555"/>
                    </a:ext>
                  </a:extLst>
                </a:gridCol>
                <a:gridCol w="822960">
                  <a:extLst>
                    <a:ext uri="{9D8B030D-6E8A-4147-A177-3AD203B41FA5}">
                      <a16:colId xmlns:a16="http://schemas.microsoft.com/office/drawing/2014/main" val="1515993691"/>
                    </a:ext>
                  </a:extLst>
                </a:gridCol>
                <a:gridCol w="822960">
                  <a:extLst>
                    <a:ext uri="{9D8B030D-6E8A-4147-A177-3AD203B41FA5}">
                      <a16:colId xmlns:a16="http://schemas.microsoft.com/office/drawing/2014/main" val="926708551"/>
                    </a:ext>
                  </a:extLst>
                </a:gridCol>
                <a:gridCol w="822960">
                  <a:extLst>
                    <a:ext uri="{9D8B030D-6E8A-4147-A177-3AD203B41FA5}">
                      <a16:colId xmlns:a16="http://schemas.microsoft.com/office/drawing/2014/main" val="1679057764"/>
                    </a:ext>
                  </a:extLst>
                </a:gridCol>
                <a:gridCol w="822960">
                  <a:extLst>
                    <a:ext uri="{9D8B030D-6E8A-4147-A177-3AD203B41FA5}">
                      <a16:colId xmlns:a16="http://schemas.microsoft.com/office/drawing/2014/main" val="1388209118"/>
                    </a:ext>
                  </a:extLst>
                </a:gridCol>
                <a:gridCol w="822960">
                  <a:extLst>
                    <a:ext uri="{9D8B030D-6E8A-4147-A177-3AD203B41FA5}">
                      <a16:colId xmlns:a16="http://schemas.microsoft.com/office/drawing/2014/main" val="2650008112"/>
                    </a:ext>
                  </a:extLst>
                </a:gridCol>
                <a:gridCol w="822960">
                  <a:extLst>
                    <a:ext uri="{9D8B030D-6E8A-4147-A177-3AD203B41FA5}">
                      <a16:colId xmlns:a16="http://schemas.microsoft.com/office/drawing/2014/main" val="15361985"/>
                    </a:ext>
                  </a:extLst>
                </a:gridCol>
                <a:gridCol w="822960">
                  <a:extLst>
                    <a:ext uri="{9D8B030D-6E8A-4147-A177-3AD203B41FA5}">
                      <a16:colId xmlns:a16="http://schemas.microsoft.com/office/drawing/2014/main" val="3278734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7141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077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762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2233633"/>
                  </a:ext>
                </a:extLst>
              </a:tr>
            </a:tbl>
          </a:graphicData>
        </a:graphic>
      </p:graphicFrame>
      <p:sp>
        <p:nvSpPr>
          <p:cNvPr id="4" name="Text Placeholder 3">
            <a:extLst>
              <a:ext uri="{FF2B5EF4-FFF2-40B4-BE49-F238E27FC236}">
                <a16:creationId xmlns:a16="http://schemas.microsoft.com/office/drawing/2014/main" id="{C3726189-E7F8-4D8E-89DB-C381F088A8D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737838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45F17-2EB7-4293-BDE9-C186C796FFC8}"/>
              </a:ext>
            </a:extLst>
          </p:cNvPr>
          <p:cNvSpPr>
            <a:spLocks noGrp="1"/>
          </p:cNvSpPr>
          <p:nvPr>
            <p:ph type="title"/>
          </p:nvPr>
        </p:nvSpPr>
        <p:spPr/>
        <p:txBody>
          <a:bodyPr/>
          <a:lstStyle/>
          <a:p>
            <a:r>
              <a:rPr lang="en-US"/>
              <a:t>Facebook Eigene Posts - Kommentare - Export | NDR Mecklenburg-Vorpommern - 1 of 3</a:t>
            </a:r>
          </a:p>
        </p:txBody>
      </p:sp>
      <p:graphicFrame>
        <p:nvGraphicFramePr>
          <p:cNvPr id="5" name="Table Placeholder 4">
            <a:extLst>
              <a:ext uri="{FF2B5EF4-FFF2-40B4-BE49-F238E27FC236}">
                <a16:creationId xmlns:a16="http://schemas.microsoft.com/office/drawing/2014/main" id="{22E4BACD-E9F0-4D2A-825E-1B9B369C94D7}"/>
              </a:ext>
            </a:extLst>
          </p:cNvPr>
          <p:cNvGraphicFramePr>
            <a:graphicFrameLocks noGrp="1"/>
          </p:cNvGraphicFramePr>
          <p:nvPr>
            <p:ph type="tbl" sz="quarter" idx="13"/>
            <p:extLst>
              <p:ext uri="{D42A27DB-BD31-4B8C-83A1-F6EECF244321}">
                <p14:modId xmlns:p14="http://schemas.microsoft.com/office/powerpoint/2010/main" val="277318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82255916"/>
                    </a:ext>
                  </a:extLst>
                </a:gridCol>
                <a:gridCol w="822960">
                  <a:extLst>
                    <a:ext uri="{9D8B030D-6E8A-4147-A177-3AD203B41FA5}">
                      <a16:colId xmlns:a16="http://schemas.microsoft.com/office/drawing/2014/main" val="2015912549"/>
                    </a:ext>
                  </a:extLst>
                </a:gridCol>
                <a:gridCol w="822960">
                  <a:extLst>
                    <a:ext uri="{9D8B030D-6E8A-4147-A177-3AD203B41FA5}">
                      <a16:colId xmlns:a16="http://schemas.microsoft.com/office/drawing/2014/main" val="3570321748"/>
                    </a:ext>
                  </a:extLst>
                </a:gridCol>
                <a:gridCol w="822960">
                  <a:extLst>
                    <a:ext uri="{9D8B030D-6E8A-4147-A177-3AD203B41FA5}">
                      <a16:colId xmlns:a16="http://schemas.microsoft.com/office/drawing/2014/main" val="662531694"/>
                    </a:ext>
                  </a:extLst>
                </a:gridCol>
                <a:gridCol w="822960">
                  <a:extLst>
                    <a:ext uri="{9D8B030D-6E8A-4147-A177-3AD203B41FA5}">
                      <a16:colId xmlns:a16="http://schemas.microsoft.com/office/drawing/2014/main" val="3729501287"/>
                    </a:ext>
                  </a:extLst>
                </a:gridCol>
                <a:gridCol w="822960">
                  <a:extLst>
                    <a:ext uri="{9D8B030D-6E8A-4147-A177-3AD203B41FA5}">
                      <a16:colId xmlns:a16="http://schemas.microsoft.com/office/drawing/2014/main" val="945397594"/>
                    </a:ext>
                  </a:extLst>
                </a:gridCol>
                <a:gridCol w="822960">
                  <a:extLst>
                    <a:ext uri="{9D8B030D-6E8A-4147-A177-3AD203B41FA5}">
                      <a16:colId xmlns:a16="http://schemas.microsoft.com/office/drawing/2014/main" val="286613255"/>
                    </a:ext>
                  </a:extLst>
                </a:gridCol>
                <a:gridCol w="822960">
                  <a:extLst>
                    <a:ext uri="{9D8B030D-6E8A-4147-A177-3AD203B41FA5}">
                      <a16:colId xmlns:a16="http://schemas.microsoft.com/office/drawing/2014/main" val="315557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6142518"/>
                  </a:ext>
                </a:extLst>
              </a:tr>
            </a:tbl>
          </a:graphicData>
        </a:graphic>
      </p:graphicFrame>
      <p:sp>
        <p:nvSpPr>
          <p:cNvPr id="4" name="Text Placeholder 3">
            <a:extLst>
              <a:ext uri="{FF2B5EF4-FFF2-40B4-BE49-F238E27FC236}">
                <a16:creationId xmlns:a16="http://schemas.microsoft.com/office/drawing/2014/main" id="{A8C2AFC9-DA7B-46E3-8696-1A8FCE042387}"/>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075441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67746-B382-41F9-A02E-78817952B739}"/>
              </a:ext>
            </a:extLst>
          </p:cNvPr>
          <p:cNvSpPr>
            <a:spLocks noGrp="1"/>
          </p:cNvSpPr>
          <p:nvPr>
            <p:ph type="title"/>
          </p:nvPr>
        </p:nvSpPr>
        <p:spPr/>
        <p:txBody>
          <a:bodyPr/>
          <a:lstStyle/>
          <a:p>
            <a:r>
              <a:rPr lang="en-US"/>
              <a:t>Facebook Eigene Posts - Kommentare - Export | NDR Mecklenburg-Vorpommern - 2 of 3</a:t>
            </a:r>
          </a:p>
        </p:txBody>
      </p:sp>
      <p:graphicFrame>
        <p:nvGraphicFramePr>
          <p:cNvPr id="5" name="Table Placeholder 4">
            <a:extLst>
              <a:ext uri="{FF2B5EF4-FFF2-40B4-BE49-F238E27FC236}">
                <a16:creationId xmlns:a16="http://schemas.microsoft.com/office/drawing/2014/main" id="{75CFC1D3-369B-4EA2-A4CD-E99F63FB3FED}"/>
              </a:ext>
            </a:extLst>
          </p:cNvPr>
          <p:cNvGraphicFramePr>
            <a:graphicFrameLocks noGrp="1"/>
          </p:cNvGraphicFramePr>
          <p:nvPr>
            <p:ph type="tbl" sz="quarter" idx="13"/>
            <p:extLst>
              <p:ext uri="{D42A27DB-BD31-4B8C-83A1-F6EECF244321}">
                <p14:modId xmlns:p14="http://schemas.microsoft.com/office/powerpoint/2010/main" val="354726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175908"/>
                    </a:ext>
                  </a:extLst>
                </a:gridCol>
                <a:gridCol w="822960">
                  <a:extLst>
                    <a:ext uri="{9D8B030D-6E8A-4147-A177-3AD203B41FA5}">
                      <a16:colId xmlns:a16="http://schemas.microsoft.com/office/drawing/2014/main" val="2880140868"/>
                    </a:ext>
                  </a:extLst>
                </a:gridCol>
                <a:gridCol w="822960">
                  <a:extLst>
                    <a:ext uri="{9D8B030D-6E8A-4147-A177-3AD203B41FA5}">
                      <a16:colId xmlns:a16="http://schemas.microsoft.com/office/drawing/2014/main" val="1088177559"/>
                    </a:ext>
                  </a:extLst>
                </a:gridCol>
                <a:gridCol w="822960">
                  <a:extLst>
                    <a:ext uri="{9D8B030D-6E8A-4147-A177-3AD203B41FA5}">
                      <a16:colId xmlns:a16="http://schemas.microsoft.com/office/drawing/2014/main" val="1268488816"/>
                    </a:ext>
                  </a:extLst>
                </a:gridCol>
                <a:gridCol w="822960">
                  <a:extLst>
                    <a:ext uri="{9D8B030D-6E8A-4147-A177-3AD203B41FA5}">
                      <a16:colId xmlns:a16="http://schemas.microsoft.com/office/drawing/2014/main" val="80208018"/>
                    </a:ext>
                  </a:extLst>
                </a:gridCol>
                <a:gridCol w="822960">
                  <a:extLst>
                    <a:ext uri="{9D8B030D-6E8A-4147-A177-3AD203B41FA5}">
                      <a16:colId xmlns:a16="http://schemas.microsoft.com/office/drawing/2014/main" val="1862758514"/>
                    </a:ext>
                  </a:extLst>
                </a:gridCol>
                <a:gridCol w="822960">
                  <a:extLst>
                    <a:ext uri="{9D8B030D-6E8A-4147-A177-3AD203B41FA5}">
                      <a16:colId xmlns:a16="http://schemas.microsoft.com/office/drawing/2014/main" val="333145460"/>
                    </a:ext>
                  </a:extLst>
                </a:gridCol>
                <a:gridCol w="822960">
                  <a:extLst>
                    <a:ext uri="{9D8B030D-6E8A-4147-A177-3AD203B41FA5}">
                      <a16:colId xmlns:a16="http://schemas.microsoft.com/office/drawing/2014/main" val="2275327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922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5995101"/>
                  </a:ext>
                </a:extLst>
              </a:tr>
            </a:tbl>
          </a:graphicData>
        </a:graphic>
      </p:graphicFrame>
      <p:sp>
        <p:nvSpPr>
          <p:cNvPr id="4" name="Text Placeholder 3">
            <a:extLst>
              <a:ext uri="{FF2B5EF4-FFF2-40B4-BE49-F238E27FC236}">
                <a16:creationId xmlns:a16="http://schemas.microsoft.com/office/drawing/2014/main" id="{C2FA2261-5BBB-4F05-BF30-4E858D0B8F5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818554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B579A-D41A-46A1-847D-ADB524B80507}"/>
              </a:ext>
            </a:extLst>
          </p:cNvPr>
          <p:cNvSpPr>
            <a:spLocks noGrp="1"/>
          </p:cNvSpPr>
          <p:nvPr>
            <p:ph type="title"/>
          </p:nvPr>
        </p:nvSpPr>
        <p:spPr/>
        <p:txBody>
          <a:bodyPr/>
          <a:lstStyle/>
          <a:p>
            <a:r>
              <a:rPr lang="en-US"/>
              <a:t>Facebook Eigene Posts - Kommentare - Export | NDR Mecklenburg-Vorpommern - 3 of 3</a:t>
            </a:r>
          </a:p>
        </p:txBody>
      </p:sp>
      <p:graphicFrame>
        <p:nvGraphicFramePr>
          <p:cNvPr id="5" name="Table Placeholder 4">
            <a:extLst>
              <a:ext uri="{FF2B5EF4-FFF2-40B4-BE49-F238E27FC236}">
                <a16:creationId xmlns:a16="http://schemas.microsoft.com/office/drawing/2014/main" id="{337CAFF4-2A86-4B03-B79F-0C57269B1512}"/>
              </a:ext>
            </a:extLst>
          </p:cNvPr>
          <p:cNvGraphicFramePr>
            <a:graphicFrameLocks noGrp="1"/>
          </p:cNvGraphicFramePr>
          <p:nvPr>
            <p:ph type="tbl" sz="quarter" idx="13"/>
            <p:extLst>
              <p:ext uri="{D42A27DB-BD31-4B8C-83A1-F6EECF244321}">
                <p14:modId xmlns:p14="http://schemas.microsoft.com/office/powerpoint/2010/main" val="159195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2947863"/>
                    </a:ext>
                  </a:extLst>
                </a:gridCol>
                <a:gridCol w="822960">
                  <a:extLst>
                    <a:ext uri="{9D8B030D-6E8A-4147-A177-3AD203B41FA5}">
                      <a16:colId xmlns:a16="http://schemas.microsoft.com/office/drawing/2014/main" val="92526913"/>
                    </a:ext>
                  </a:extLst>
                </a:gridCol>
                <a:gridCol w="822960">
                  <a:extLst>
                    <a:ext uri="{9D8B030D-6E8A-4147-A177-3AD203B41FA5}">
                      <a16:colId xmlns:a16="http://schemas.microsoft.com/office/drawing/2014/main" val="3767288706"/>
                    </a:ext>
                  </a:extLst>
                </a:gridCol>
                <a:gridCol w="822960">
                  <a:extLst>
                    <a:ext uri="{9D8B030D-6E8A-4147-A177-3AD203B41FA5}">
                      <a16:colId xmlns:a16="http://schemas.microsoft.com/office/drawing/2014/main" val="299402591"/>
                    </a:ext>
                  </a:extLst>
                </a:gridCol>
                <a:gridCol w="822960">
                  <a:extLst>
                    <a:ext uri="{9D8B030D-6E8A-4147-A177-3AD203B41FA5}">
                      <a16:colId xmlns:a16="http://schemas.microsoft.com/office/drawing/2014/main" val="3309932610"/>
                    </a:ext>
                  </a:extLst>
                </a:gridCol>
                <a:gridCol w="822960">
                  <a:extLst>
                    <a:ext uri="{9D8B030D-6E8A-4147-A177-3AD203B41FA5}">
                      <a16:colId xmlns:a16="http://schemas.microsoft.com/office/drawing/2014/main" val="919094160"/>
                    </a:ext>
                  </a:extLst>
                </a:gridCol>
                <a:gridCol w="822960">
                  <a:extLst>
                    <a:ext uri="{9D8B030D-6E8A-4147-A177-3AD203B41FA5}">
                      <a16:colId xmlns:a16="http://schemas.microsoft.com/office/drawing/2014/main" val="338608116"/>
                    </a:ext>
                  </a:extLst>
                </a:gridCol>
                <a:gridCol w="822960">
                  <a:extLst>
                    <a:ext uri="{9D8B030D-6E8A-4147-A177-3AD203B41FA5}">
                      <a16:colId xmlns:a16="http://schemas.microsoft.com/office/drawing/2014/main" val="2071703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080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654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- 2018-09-06 09:43:13 </a:t>
                      </a:r>
                      <a:r>
                        <a:rPr kumimoji="0" lang="de-DE" sz="1000" b="0" i="0" u="none" strike="noStrike" kern="1200" cap="none" spc="0" normalizeH="0" baseline="0" noProof="0">
                          <a:ln>
                            <a:noFill/>
                          </a:ln>
                          <a:solidFill>
                            <a:prstClr val="black"/>
                          </a:solidFill>
                          <a:effectLst/>
                          <a:uLnTx/>
                          <a:uFillTx/>
                          <a:latin typeface="+mn-lt"/>
                          <a:ea typeface="+mn-ea"/>
                          <a:cs typeface="+mn-cs"/>
                        </a:rPr>
                        <a:t> 
 Die Hansestadt Rostock erklärt sich zur Aufnahme von Mittelmeer-Flüchtlingen bereit. Das hat die Bürgerschaft am Mittwochabend mehrheitlich beschlossen.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504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- 2018-10-11 07:23:30 </a:t>
                      </a:r>
                      <a:r>
                        <a:rPr kumimoji="0" lang="de-DE" sz="1000" b="0" i="0" u="none" strike="noStrike" kern="1200" cap="none" spc="0" normalizeH="0" baseline="0" noProof="0">
                          <a:ln>
                            <a:noFill/>
                          </a:ln>
                          <a:solidFill>
                            <a:prstClr val="black"/>
                          </a:solidFill>
                          <a:effectLst/>
                          <a:uLnTx/>
                          <a:uFillTx/>
                          <a:latin typeface="+mn-lt"/>
                          <a:ea typeface="+mn-ea"/>
                          <a:cs typeface="+mn-cs"/>
                        </a:rPr>
                        <a:t> 
 Die als Schädlingsbekämpfer eingesetzten asiatischen Marienkäfer krabbeln jetzt auf Hauswänden umher, weil sie ein Winterquartier suchen. Haben Sie die "Harlekine" auch schon gesichtet?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945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- 2018-03-28 15:45:00 </a:t>
                      </a:r>
                      <a:r>
                        <a:rPr kumimoji="0" lang="de-DE" sz="1000" b="0" i="0" u="none" strike="noStrike" kern="1200" cap="none" spc="0" normalizeH="0" baseline="0" noProof="0">
                          <a:ln>
                            <a:noFill/>
                          </a:ln>
                          <a:solidFill>
                            <a:prstClr val="black"/>
                          </a:solidFill>
                          <a:effectLst/>
                          <a:uLnTx/>
                          <a:uFillTx/>
                          <a:latin typeface="+mn-lt"/>
                          <a:ea typeface="+mn-ea"/>
                          <a:cs typeface="+mn-cs"/>
                        </a:rPr>
                        <a:t> 
 Erneut Marktführer in MV! 🙌🎤🎉 Toll, dass Sie einschalten!!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8552736"/>
                  </a:ext>
                </a:extLst>
              </a:tr>
            </a:tbl>
          </a:graphicData>
        </a:graphic>
      </p:graphicFrame>
      <p:sp>
        <p:nvSpPr>
          <p:cNvPr id="4" name="Text Placeholder 3">
            <a:extLst>
              <a:ext uri="{FF2B5EF4-FFF2-40B4-BE49-F238E27FC236}">
                <a16:creationId xmlns:a16="http://schemas.microsoft.com/office/drawing/2014/main" id="{1BED8FBF-E152-464C-B6A9-C607CA891D9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433047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A426D-6EB8-49FF-A4CD-5D9FF14C535D}"/>
              </a:ext>
            </a:extLst>
          </p:cNvPr>
          <p:cNvSpPr>
            <a:spLocks noGrp="1"/>
          </p:cNvSpPr>
          <p:nvPr>
            <p:ph type="title"/>
          </p:nvPr>
        </p:nvSpPr>
        <p:spPr/>
        <p:txBody>
          <a:bodyPr/>
          <a:lstStyle/>
          <a:p>
            <a:r>
              <a:rPr lang="en-US"/>
              <a:t>Facebook Eigene Posts - Links - Export | NDR Mecklenburg-Vorpommern - 1 of 3</a:t>
            </a:r>
          </a:p>
        </p:txBody>
      </p:sp>
      <p:graphicFrame>
        <p:nvGraphicFramePr>
          <p:cNvPr id="5" name="Table Placeholder 4">
            <a:extLst>
              <a:ext uri="{FF2B5EF4-FFF2-40B4-BE49-F238E27FC236}">
                <a16:creationId xmlns:a16="http://schemas.microsoft.com/office/drawing/2014/main" id="{6B45EB78-F159-4E19-AC95-AF3FA4040F09}"/>
              </a:ext>
            </a:extLst>
          </p:cNvPr>
          <p:cNvGraphicFramePr>
            <a:graphicFrameLocks noGrp="1"/>
          </p:cNvGraphicFramePr>
          <p:nvPr>
            <p:ph type="tbl" sz="quarter" idx="13"/>
            <p:extLst>
              <p:ext uri="{D42A27DB-BD31-4B8C-83A1-F6EECF244321}">
                <p14:modId xmlns:p14="http://schemas.microsoft.com/office/powerpoint/2010/main" val="284371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02446979"/>
                    </a:ext>
                  </a:extLst>
                </a:gridCol>
                <a:gridCol w="822960">
                  <a:extLst>
                    <a:ext uri="{9D8B030D-6E8A-4147-A177-3AD203B41FA5}">
                      <a16:colId xmlns:a16="http://schemas.microsoft.com/office/drawing/2014/main" val="2188818629"/>
                    </a:ext>
                  </a:extLst>
                </a:gridCol>
                <a:gridCol w="822960">
                  <a:extLst>
                    <a:ext uri="{9D8B030D-6E8A-4147-A177-3AD203B41FA5}">
                      <a16:colId xmlns:a16="http://schemas.microsoft.com/office/drawing/2014/main" val="2077223348"/>
                    </a:ext>
                  </a:extLst>
                </a:gridCol>
                <a:gridCol w="822960">
                  <a:extLst>
                    <a:ext uri="{9D8B030D-6E8A-4147-A177-3AD203B41FA5}">
                      <a16:colId xmlns:a16="http://schemas.microsoft.com/office/drawing/2014/main" val="2658694325"/>
                    </a:ext>
                  </a:extLst>
                </a:gridCol>
                <a:gridCol w="822960">
                  <a:extLst>
                    <a:ext uri="{9D8B030D-6E8A-4147-A177-3AD203B41FA5}">
                      <a16:colId xmlns:a16="http://schemas.microsoft.com/office/drawing/2014/main" val="4107204590"/>
                    </a:ext>
                  </a:extLst>
                </a:gridCol>
                <a:gridCol w="822960">
                  <a:extLst>
                    <a:ext uri="{9D8B030D-6E8A-4147-A177-3AD203B41FA5}">
                      <a16:colId xmlns:a16="http://schemas.microsoft.com/office/drawing/2014/main" val="3381900618"/>
                    </a:ext>
                  </a:extLst>
                </a:gridCol>
                <a:gridCol w="822960">
                  <a:extLst>
                    <a:ext uri="{9D8B030D-6E8A-4147-A177-3AD203B41FA5}">
                      <a16:colId xmlns:a16="http://schemas.microsoft.com/office/drawing/2014/main" val="3592392198"/>
                    </a:ext>
                  </a:extLst>
                </a:gridCol>
                <a:gridCol w="822960">
                  <a:extLst>
                    <a:ext uri="{9D8B030D-6E8A-4147-A177-3AD203B41FA5}">
                      <a16:colId xmlns:a16="http://schemas.microsoft.com/office/drawing/2014/main" val="3173832472"/>
                    </a:ext>
                  </a:extLst>
                </a:gridCol>
                <a:gridCol w="822960">
                  <a:extLst>
                    <a:ext uri="{9D8B030D-6E8A-4147-A177-3AD203B41FA5}">
                      <a16:colId xmlns:a16="http://schemas.microsoft.com/office/drawing/2014/main" val="125360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07376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- 2018-05-27 21:09:14 </a:t>
                      </a:r>
                      <a:r>
                        <a:rPr kumimoji="0" lang="de-DE" sz="1000" b="0" i="0" u="none" strike="noStrike" kern="1200" cap="none" spc="0" normalizeH="0" baseline="0" noProof="0">
                          <a:ln>
                            <a:noFill/>
                          </a:ln>
                          <a:solidFill>
                            <a:prstClr val="black"/>
                          </a:solidFill>
                          <a:effectLst/>
                          <a:uLnTx/>
                          <a:uFillTx/>
                          <a:latin typeface="+mn-lt"/>
                          <a:ea typeface="+mn-ea"/>
                          <a:cs typeface="+mn-cs"/>
                        </a:rPr>
                        <a:t> 
 Ein Sieger, drei Stichwahlen - alle Informationen zu den Landratswahlen in Mecklenburg-Vorpommern: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356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- 2018-08-22 15:35:26 </a:t>
                      </a:r>
                      <a:r>
                        <a:rPr kumimoji="0" lang="de-DE" sz="1000" b="0" i="0" u="none" strike="noStrike" kern="1200" cap="none" spc="0" normalizeH="0" baseline="0" noProof="0">
                          <a:ln>
                            <a:noFill/>
                          </a:ln>
                          <a:solidFill>
                            <a:prstClr val="black"/>
                          </a:solidFill>
                          <a:effectLst/>
                          <a:uLnTx/>
                          <a:uFillTx/>
                          <a:latin typeface="+mn-lt"/>
                          <a:ea typeface="+mn-ea"/>
                          <a:cs typeface="+mn-cs"/>
                        </a:rPr>
                        <a:t> 
 Obstbäume in Alleen und an Straßen in Mecklenburg-Vorpommern hängen voller Früchte. Darf ich mich als Bürger einfach so daran bedienen?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2078981"/>
                  </a:ext>
                </a:extLst>
              </a:tr>
            </a:tbl>
          </a:graphicData>
        </a:graphic>
      </p:graphicFrame>
      <p:sp>
        <p:nvSpPr>
          <p:cNvPr id="4" name="Text Placeholder 3">
            <a:extLst>
              <a:ext uri="{FF2B5EF4-FFF2-40B4-BE49-F238E27FC236}">
                <a16:creationId xmlns:a16="http://schemas.microsoft.com/office/drawing/2014/main" id="{451F093C-3B3A-49AC-8ED3-D32855FF50C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44971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64A-927A-4D7B-B788-EE320F65E0A0}"/>
              </a:ext>
            </a:extLst>
          </p:cNvPr>
          <p:cNvSpPr>
            <a:spLocks noGrp="1"/>
          </p:cNvSpPr>
          <p:nvPr>
            <p:ph type="title"/>
          </p:nvPr>
        </p:nvSpPr>
        <p:spPr/>
        <p:txBody>
          <a:bodyPr/>
          <a:lstStyle/>
          <a:p>
            <a:r>
              <a:rPr lang="en-US"/>
              <a:t>Facebook Eigene Posts - Links - Export | NDR Mecklenburg-Vorpommern - 2 of 3</a:t>
            </a:r>
          </a:p>
        </p:txBody>
      </p:sp>
      <p:graphicFrame>
        <p:nvGraphicFramePr>
          <p:cNvPr id="5" name="Table Placeholder 4">
            <a:extLst>
              <a:ext uri="{FF2B5EF4-FFF2-40B4-BE49-F238E27FC236}">
                <a16:creationId xmlns:a16="http://schemas.microsoft.com/office/drawing/2014/main" id="{4D4B23EA-DC35-4C38-A93F-3A86D7A0067C}"/>
              </a:ext>
            </a:extLst>
          </p:cNvPr>
          <p:cNvGraphicFramePr>
            <a:graphicFrameLocks noGrp="1"/>
          </p:cNvGraphicFramePr>
          <p:nvPr>
            <p:ph type="tbl" sz="quarter" idx="13"/>
            <p:extLst>
              <p:ext uri="{D42A27DB-BD31-4B8C-83A1-F6EECF244321}">
                <p14:modId xmlns:p14="http://schemas.microsoft.com/office/powerpoint/2010/main" val="128437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3241655"/>
                    </a:ext>
                  </a:extLst>
                </a:gridCol>
                <a:gridCol w="822960">
                  <a:extLst>
                    <a:ext uri="{9D8B030D-6E8A-4147-A177-3AD203B41FA5}">
                      <a16:colId xmlns:a16="http://schemas.microsoft.com/office/drawing/2014/main" val="2099189987"/>
                    </a:ext>
                  </a:extLst>
                </a:gridCol>
                <a:gridCol w="822960">
                  <a:extLst>
                    <a:ext uri="{9D8B030D-6E8A-4147-A177-3AD203B41FA5}">
                      <a16:colId xmlns:a16="http://schemas.microsoft.com/office/drawing/2014/main" val="2861551919"/>
                    </a:ext>
                  </a:extLst>
                </a:gridCol>
                <a:gridCol w="822960">
                  <a:extLst>
                    <a:ext uri="{9D8B030D-6E8A-4147-A177-3AD203B41FA5}">
                      <a16:colId xmlns:a16="http://schemas.microsoft.com/office/drawing/2014/main" val="2787169464"/>
                    </a:ext>
                  </a:extLst>
                </a:gridCol>
                <a:gridCol w="822960">
                  <a:extLst>
                    <a:ext uri="{9D8B030D-6E8A-4147-A177-3AD203B41FA5}">
                      <a16:colId xmlns:a16="http://schemas.microsoft.com/office/drawing/2014/main" val="1819694651"/>
                    </a:ext>
                  </a:extLst>
                </a:gridCol>
                <a:gridCol w="822960">
                  <a:extLst>
                    <a:ext uri="{9D8B030D-6E8A-4147-A177-3AD203B41FA5}">
                      <a16:colId xmlns:a16="http://schemas.microsoft.com/office/drawing/2014/main" val="513337160"/>
                    </a:ext>
                  </a:extLst>
                </a:gridCol>
                <a:gridCol w="822960">
                  <a:extLst>
                    <a:ext uri="{9D8B030D-6E8A-4147-A177-3AD203B41FA5}">
                      <a16:colId xmlns:a16="http://schemas.microsoft.com/office/drawing/2014/main" val="39223715"/>
                    </a:ext>
                  </a:extLst>
                </a:gridCol>
                <a:gridCol w="822960">
                  <a:extLst>
                    <a:ext uri="{9D8B030D-6E8A-4147-A177-3AD203B41FA5}">
                      <a16:colId xmlns:a16="http://schemas.microsoft.com/office/drawing/2014/main" val="2297195643"/>
                    </a:ext>
                  </a:extLst>
                </a:gridCol>
                <a:gridCol w="822960">
                  <a:extLst>
                    <a:ext uri="{9D8B030D-6E8A-4147-A177-3AD203B41FA5}">
                      <a16:colId xmlns:a16="http://schemas.microsoft.com/office/drawing/2014/main" val="2888914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009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- 2018-07-23 16:19:20 </a:t>
                      </a:r>
                      <a:r>
                        <a:rPr kumimoji="0" lang="de-DE" sz="1000" b="0" i="0" u="none" strike="noStrike" kern="1200" cap="none" spc="0" normalizeH="0" baseline="0" noProof="0">
                          <a:ln>
                            <a:noFill/>
                          </a:ln>
                          <a:solidFill>
                            <a:prstClr val="black"/>
                          </a:solidFill>
                          <a:effectLst/>
                          <a:uLnTx/>
                          <a:uFillTx/>
                          <a:latin typeface="+mn-lt"/>
                          <a:ea typeface="+mn-ea"/>
                          <a:cs typeface="+mn-cs"/>
                        </a:rPr>
                        <a:t> 
 Vibrionen-Gefahr: Wegen der hohen Wassertemperaturen sollten Menschen mit bestimmten chronischen Erkrankungen vorsichtig beim Baden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753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- 2018-07-07 11:09:00 </a:t>
                      </a:r>
                      <a:r>
                        <a:rPr kumimoji="0" lang="de-DE" sz="1000" b="0" i="0" u="none" strike="noStrike" kern="1200" cap="none" spc="0" normalizeH="0" baseline="0" noProof="0">
                          <a:ln>
                            <a:noFill/>
                          </a:ln>
                          <a:solidFill>
                            <a:prstClr val="black"/>
                          </a:solidFill>
                          <a:effectLst/>
                          <a:uLnTx/>
                          <a:uFillTx/>
                          <a:latin typeface="+mn-lt"/>
                          <a:ea typeface="+mn-ea"/>
                          <a:cs typeface="+mn-cs"/>
                        </a:rPr>
                        <a:t> 
 Seit fast drei Tagen kämpfen Feuerwehrleute gegen einen Waldbrand an der A14. Technisches Hilfswerk und Feuerwehr leiten derzeit tausende Liter Wasser aus dem Ludwigsluster Kanal in den Wald, um die Glutnester zu löschen.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7223040"/>
                  </a:ext>
                </a:extLst>
              </a:tr>
            </a:tbl>
          </a:graphicData>
        </a:graphic>
      </p:graphicFrame>
      <p:sp>
        <p:nvSpPr>
          <p:cNvPr id="4" name="Text Placeholder 3">
            <a:extLst>
              <a:ext uri="{FF2B5EF4-FFF2-40B4-BE49-F238E27FC236}">
                <a16:creationId xmlns:a16="http://schemas.microsoft.com/office/drawing/2014/main" id="{A22CED15-C1F5-474B-B0FF-4DB5783BA45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80505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CA8E3-CFD5-4A30-AF6C-884EFEC95936}"/>
              </a:ext>
            </a:extLst>
          </p:cNvPr>
          <p:cNvSpPr>
            <a:spLocks noGrp="1"/>
          </p:cNvSpPr>
          <p:nvPr>
            <p:ph type="title"/>
          </p:nvPr>
        </p:nvSpPr>
        <p:spPr/>
        <p:txBody>
          <a:bodyPr/>
          <a:lstStyle/>
          <a:p>
            <a:r>
              <a:rPr lang="en-US"/>
              <a:t>Facebook Eigene Posts - Links - Export | NDR Mecklenburg-Vorpommern - 3 of 3</a:t>
            </a:r>
          </a:p>
        </p:txBody>
      </p:sp>
      <p:graphicFrame>
        <p:nvGraphicFramePr>
          <p:cNvPr id="5" name="Table Placeholder 4">
            <a:extLst>
              <a:ext uri="{FF2B5EF4-FFF2-40B4-BE49-F238E27FC236}">
                <a16:creationId xmlns:a16="http://schemas.microsoft.com/office/drawing/2014/main" id="{F57ABFCC-1F72-4C83-BC70-48909F82DAE8}"/>
              </a:ext>
            </a:extLst>
          </p:cNvPr>
          <p:cNvGraphicFramePr>
            <a:graphicFrameLocks noGrp="1"/>
          </p:cNvGraphicFramePr>
          <p:nvPr>
            <p:ph type="tbl" sz="quarter" idx="13"/>
            <p:extLst>
              <p:ext uri="{D42A27DB-BD31-4B8C-83A1-F6EECF244321}">
                <p14:modId xmlns:p14="http://schemas.microsoft.com/office/powerpoint/2010/main" val="100756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5977417"/>
                    </a:ext>
                  </a:extLst>
                </a:gridCol>
                <a:gridCol w="822960">
                  <a:extLst>
                    <a:ext uri="{9D8B030D-6E8A-4147-A177-3AD203B41FA5}">
                      <a16:colId xmlns:a16="http://schemas.microsoft.com/office/drawing/2014/main" val="945658062"/>
                    </a:ext>
                  </a:extLst>
                </a:gridCol>
                <a:gridCol w="822960">
                  <a:extLst>
                    <a:ext uri="{9D8B030D-6E8A-4147-A177-3AD203B41FA5}">
                      <a16:colId xmlns:a16="http://schemas.microsoft.com/office/drawing/2014/main" val="3178160054"/>
                    </a:ext>
                  </a:extLst>
                </a:gridCol>
                <a:gridCol w="822960">
                  <a:extLst>
                    <a:ext uri="{9D8B030D-6E8A-4147-A177-3AD203B41FA5}">
                      <a16:colId xmlns:a16="http://schemas.microsoft.com/office/drawing/2014/main" val="306088446"/>
                    </a:ext>
                  </a:extLst>
                </a:gridCol>
                <a:gridCol w="822960">
                  <a:extLst>
                    <a:ext uri="{9D8B030D-6E8A-4147-A177-3AD203B41FA5}">
                      <a16:colId xmlns:a16="http://schemas.microsoft.com/office/drawing/2014/main" val="3832403627"/>
                    </a:ext>
                  </a:extLst>
                </a:gridCol>
                <a:gridCol w="822960">
                  <a:extLst>
                    <a:ext uri="{9D8B030D-6E8A-4147-A177-3AD203B41FA5}">
                      <a16:colId xmlns:a16="http://schemas.microsoft.com/office/drawing/2014/main" val="3721049073"/>
                    </a:ext>
                  </a:extLst>
                </a:gridCol>
                <a:gridCol w="822960">
                  <a:extLst>
                    <a:ext uri="{9D8B030D-6E8A-4147-A177-3AD203B41FA5}">
                      <a16:colId xmlns:a16="http://schemas.microsoft.com/office/drawing/2014/main" val="1508191625"/>
                    </a:ext>
                  </a:extLst>
                </a:gridCol>
                <a:gridCol w="822960">
                  <a:extLst>
                    <a:ext uri="{9D8B030D-6E8A-4147-A177-3AD203B41FA5}">
                      <a16:colId xmlns:a16="http://schemas.microsoft.com/office/drawing/2014/main" val="1144405340"/>
                    </a:ext>
                  </a:extLst>
                </a:gridCol>
                <a:gridCol w="822960">
                  <a:extLst>
                    <a:ext uri="{9D8B030D-6E8A-4147-A177-3AD203B41FA5}">
                      <a16:colId xmlns:a16="http://schemas.microsoft.com/office/drawing/2014/main" val="204814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6742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- 2018-07-05 18:38:39 </a:t>
                      </a:r>
                      <a:r>
                        <a:rPr kumimoji="0" lang="de-DE" sz="1000" b="0" i="0" u="none" strike="noStrike" kern="1200" cap="none" spc="0" normalizeH="0" baseline="0" noProof="0">
                          <a:ln>
                            <a:noFill/>
                          </a:ln>
                          <a:solidFill>
                            <a:prstClr val="black"/>
                          </a:solidFill>
                          <a:effectLst/>
                          <a:uLnTx/>
                          <a:uFillTx/>
                          <a:latin typeface="+mn-lt"/>
                          <a:ea typeface="+mn-ea"/>
                          <a:cs typeface="+mn-cs"/>
                        </a:rPr>
                        <a:t> 
 Der Großbrand an der A14 bei Ludwigslust ist laut Feuerwehr unter Kontrolle. Im Brandgebiet liegt Munition aus dem Zweiten Weltkrieg, einige Granaten sind bereits explodiert. Ein Lösch-Hubschrauber der Bundeswehr bekämpft den Brand aus der Luft.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2885242"/>
                  </a:ext>
                </a:extLst>
              </a:tr>
            </a:tbl>
          </a:graphicData>
        </a:graphic>
      </p:graphicFrame>
      <p:sp>
        <p:nvSpPr>
          <p:cNvPr id="4" name="Text Placeholder 3">
            <a:extLst>
              <a:ext uri="{FF2B5EF4-FFF2-40B4-BE49-F238E27FC236}">
                <a16:creationId xmlns:a16="http://schemas.microsoft.com/office/drawing/2014/main" id="{2585471C-158E-4B58-952E-B42D9DB79BC3}"/>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059000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6B2EC-EF61-42D9-B329-8C2D7CCFD209}"/>
              </a:ext>
            </a:extLst>
          </p:cNvPr>
          <p:cNvSpPr>
            <a:spLocks noGrp="1"/>
          </p:cNvSpPr>
          <p:nvPr>
            <p:ph type="title"/>
          </p:nvPr>
        </p:nvSpPr>
        <p:spPr/>
        <p:txBody>
          <a:bodyPr/>
          <a:lstStyle/>
          <a:p>
            <a:r>
              <a:rPr lang="en-US"/>
              <a:t>Facebook Eigene Posts - Videostartrate - Export | NDR Mecklenburg-Vorpommern</a:t>
            </a:r>
          </a:p>
        </p:txBody>
      </p:sp>
      <p:graphicFrame>
        <p:nvGraphicFramePr>
          <p:cNvPr id="5" name="Table Placeholder 4">
            <a:extLst>
              <a:ext uri="{FF2B5EF4-FFF2-40B4-BE49-F238E27FC236}">
                <a16:creationId xmlns:a16="http://schemas.microsoft.com/office/drawing/2014/main" id="{8B12B7AA-146E-4E29-98AC-F8EC2CF8CE84}"/>
              </a:ext>
            </a:extLst>
          </p:cNvPr>
          <p:cNvGraphicFramePr>
            <a:graphicFrameLocks noGrp="1"/>
          </p:cNvGraphicFramePr>
          <p:nvPr>
            <p:ph type="tbl" sz="quarter" idx="13"/>
            <p:extLst>
              <p:ext uri="{D42A27DB-BD31-4B8C-83A1-F6EECF244321}">
                <p14:modId xmlns:p14="http://schemas.microsoft.com/office/powerpoint/2010/main" val="45620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9780839"/>
                    </a:ext>
                  </a:extLst>
                </a:gridCol>
                <a:gridCol w="822960">
                  <a:extLst>
                    <a:ext uri="{9D8B030D-6E8A-4147-A177-3AD203B41FA5}">
                      <a16:colId xmlns:a16="http://schemas.microsoft.com/office/drawing/2014/main" val="3923370786"/>
                    </a:ext>
                  </a:extLst>
                </a:gridCol>
                <a:gridCol w="822960">
                  <a:extLst>
                    <a:ext uri="{9D8B030D-6E8A-4147-A177-3AD203B41FA5}">
                      <a16:colId xmlns:a16="http://schemas.microsoft.com/office/drawing/2014/main" val="3273052686"/>
                    </a:ext>
                  </a:extLst>
                </a:gridCol>
                <a:gridCol w="822960">
                  <a:extLst>
                    <a:ext uri="{9D8B030D-6E8A-4147-A177-3AD203B41FA5}">
                      <a16:colId xmlns:a16="http://schemas.microsoft.com/office/drawing/2014/main" val="401601194"/>
                    </a:ext>
                  </a:extLst>
                </a:gridCol>
                <a:gridCol w="822960">
                  <a:extLst>
                    <a:ext uri="{9D8B030D-6E8A-4147-A177-3AD203B41FA5}">
                      <a16:colId xmlns:a16="http://schemas.microsoft.com/office/drawing/2014/main" val="581905210"/>
                    </a:ext>
                  </a:extLst>
                </a:gridCol>
                <a:gridCol w="822960">
                  <a:extLst>
                    <a:ext uri="{9D8B030D-6E8A-4147-A177-3AD203B41FA5}">
                      <a16:colId xmlns:a16="http://schemas.microsoft.com/office/drawing/2014/main" val="4135380228"/>
                    </a:ext>
                  </a:extLst>
                </a:gridCol>
                <a:gridCol w="822960">
                  <a:extLst>
                    <a:ext uri="{9D8B030D-6E8A-4147-A177-3AD203B41FA5}">
                      <a16:colId xmlns:a16="http://schemas.microsoft.com/office/drawing/2014/main" val="237990153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46749368"/>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208.25 %</a:t>
                      </a:r>
                    </a:p>
                  </a:txBody>
                  <a:tcPr/>
                </a:tc>
                <a:tc>
                  <a:txBody>
                    <a:bodyPr/>
                    <a:lstStyle/>
                    <a:p>
                      <a:r>
                        <a:rPr lang="en-US" sz="1000"/>
                        <a:t>421.84 %</a:t>
                      </a:r>
                    </a:p>
                  </a:txBody>
                  <a:tcPr/>
                </a:tc>
                <a:tc>
                  <a:txBody>
                    <a:bodyPr/>
                    <a:lstStyle/>
                    <a:p>
                      <a:r>
                        <a:rPr lang="en-US" sz="1000"/>
                        <a:t>833</a:t>
                      </a:r>
                    </a:p>
                  </a:txBody>
                  <a:tcPr/>
                </a:tc>
                <a:tc>
                  <a:txBody>
                    <a:bodyPr/>
                    <a:lstStyle/>
                    <a:p>
                      <a:r>
                        <a:rPr lang="en-US" sz="1000"/>
                        <a:t>206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91107955"/>
                  </a:ext>
                </a:extLst>
              </a:tr>
              <a:tr h="370840">
                <a:tc>
                  <a:txBody>
                    <a:bodyPr/>
                    <a:lstStyle/>
                    <a:p>
                      <a:r>
                        <a:rPr lang="de-DE" sz="1000" b="1"/>
                        <a:t> NDR Mecklenburg-Vorpommern - 2018-10-25 07:25:47 </a:t>
                      </a:r>
                      <a:r>
                        <a:rPr lang="de-DE" sz="1000"/>
                        <a:t> 
 Am Mittwoch ist der Kutter "Jas von Mund" im Wismarer Hafen gesunken - ein Zeitraffervideo:</a:t>
                      </a:r>
                      <a:endParaRPr lang="en-US" sz="1000"/>
                    </a:p>
                  </a:txBody>
                  <a:tcPr/>
                </a:tc>
                <a:tc>
                  <a:txBody>
                    <a:bodyPr/>
                    <a:lstStyle/>
                    <a:p>
                      <a:r>
                        <a:rPr lang="en-US" sz="1000"/>
                        <a:t>42.78 %</a:t>
                      </a:r>
                    </a:p>
                  </a:txBody>
                  <a:tcPr/>
                </a:tc>
                <a:tc>
                  <a:txBody>
                    <a:bodyPr/>
                    <a:lstStyle/>
                    <a:p>
                      <a:r>
                        <a:rPr lang="en-US" sz="1000"/>
                        <a:t>53.59 %</a:t>
                      </a:r>
                    </a:p>
                  </a:txBody>
                  <a:tcPr/>
                </a:tc>
                <a:tc>
                  <a:txBody>
                    <a:bodyPr/>
                    <a:lstStyle/>
                    <a:p>
                      <a:r>
                        <a:rPr lang="en-US" sz="1000"/>
                        <a:t>11033</a:t>
                      </a:r>
                    </a:p>
                  </a:txBody>
                  <a:tcPr/>
                </a:tc>
                <a:tc>
                  <a:txBody>
                    <a:bodyPr/>
                    <a:lstStyle/>
                    <a:p>
                      <a:r>
                        <a:rPr lang="en-US" sz="1000"/>
                        <a:t>23634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4975933"/>
                  </a:ext>
                </a:extLst>
              </a:tr>
              <a:tr h="370840">
                <a:tc>
                  <a:txBody>
                    <a:bodyPr/>
                    <a:lstStyle/>
                    <a:p>
                      <a:r>
                        <a:rPr lang="de-DE" sz="1000" b="1"/>
                        <a:t> NDR Mecklenburg-Vorpommern - 2018-02-28 08:38:43 </a:t>
                      </a:r>
                      <a:r>
                        <a:rPr lang="de-DE" sz="1000"/>
                        <a:t> 
 Aus heißem Wasser wird Schnee: Bei diesen eisigen Temperaturen lohnt sich dieses besondere Experiment.</a:t>
                      </a:r>
                      <a:endParaRPr lang="en-US" sz="1000"/>
                    </a:p>
                  </a:txBody>
                  <a:tcPr/>
                </a:tc>
                <a:tc>
                  <a:txBody>
                    <a:bodyPr/>
                    <a:lstStyle/>
                    <a:p>
                      <a:r>
                        <a:rPr lang="en-US" sz="1000"/>
                        <a:t>38.69 %</a:t>
                      </a:r>
                    </a:p>
                  </a:txBody>
                  <a:tcPr/>
                </a:tc>
                <a:tc>
                  <a:txBody>
                    <a:bodyPr/>
                    <a:lstStyle/>
                    <a:p>
                      <a:r>
                        <a:rPr lang="en-US" sz="1000"/>
                        <a:t>50.68 %</a:t>
                      </a:r>
                    </a:p>
                  </a:txBody>
                  <a:tcPr/>
                </a:tc>
                <a:tc>
                  <a:txBody>
                    <a:bodyPr/>
                    <a:lstStyle/>
                    <a:p>
                      <a:r>
                        <a:rPr lang="en-US" sz="1000"/>
                        <a:t>2163</a:t>
                      </a:r>
                    </a:p>
                  </a:txBody>
                  <a:tcPr/>
                </a:tc>
                <a:tc>
                  <a:txBody>
                    <a:bodyPr/>
                    <a:lstStyle/>
                    <a:p>
                      <a:r>
                        <a:rPr lang="en-US" sz="1000"/>
                        <a:t>5247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3655579"/>
                  </a:ext>
                </a:extLst>
              </a:tr>
              <a:tr h="370840">
                <a:tc>
                  <a:txBody>
                    <a:bodyPr/>
                    <a:lstStyle/>
                    <a:p>
                      <a:r>
                        <a:rPr lang="de-DE" sz="1000" b="1"/>
                        <a:t> NDR Mecklenburg-Vorpommern - 2018-02-14 05:48:14 </a:t>
                      </a:r>
                      <a:r>
                        <a:rPr lang="de-DE" sz="1000"/>
                        <a:t> 
 😍 Was macht Ihren Partner zu Ihrer Traumfrau oder ihren Traummann?</a:t>
                      </a:r>
                      <a:endParaRPr lang="en-US" sz="1000"/>
                    </a:p>
                  </a:txBody>
                  <a:tcPr/>
                </a:tc>
                <a:tc>
                  <a:txBody>
                    <a:bodyPr/>
                    <a:lstStyle/>
                    <a:p>
                      <a:r>
                        <a:rPr lang="en-US" sz="1000"/>
                        <a:t>37.52 %</a:t>
                      </a:r>
                    </a:p>
                  </a:txBody>
                  <a:tcPr/>
                </a:tc>
                <a:tc>
                  <a:txBody>
                    <a:bodyPr/>
                    <a:lstStyle/>
                    <a:p>
                      <a:r>
                        <a:rPr lang="en-US" sz="1000"/>
                        <a:t>90.51 %</a:t>
                      </a:r>
                    </a:p>
                  </a:txBody>
                  <a:tcPr/>
                </a:tc>
                <a:tc>
                  <a:txBody>
                    <a:bodyPr/>
                    <a:lstStyle/>
                    <a:p>
                      <a:r>
                        <a:rPr lang="en-US" sz="1000"/>
                        <a:t>560</a:t>
                      </a:r>
                    </a:p>
                  </a:txBody>
                  <a:tcPr/>
                </a:tc>
                <a:tc>
                  <a:txBody>
                    <a:bodyPr/>
                    <a:lstStyle/>
                    <a:p>
                      <a:r>
                        <a:rPr lang="en-US" sz="1000"/>
                        <a:t>1402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7354099"/>
                  </a:ext>
                </a:extLst>
              </a:tr>
              <a:tr h="370840">
                <a:tc>
                  <a:txBody>
                    <a:bodyPr/>
                    <a:lstStyle/>
                    <a:p>
                      <a:r>
                        <a:rPr lang="en-US" sz="1000" b="1"/>
                        <a:t> NDR Mecklenburg-Vorpommern - 2018-02-23 13:39:26 </a:t>
                      </a:r>
                      <a:r>
                        <a:rPr lang="en-US" sz="1000"/>
                        <a:t> 
 Olympia ist fast vorbei - auch noch total im Olympia-Fieber? #OlympiaChallenge</a:t>
                      </a:r>
                    </a:p>
                  </a:txBody>
                  <a:tcPr/>
                </a:tc>
                <a:tc>
                  <a:txBody>
                    <a:bodyPr/>
                    <a:lstStyle/>
                    <a:p>
                      <a:r>
                        <a:rPr lang="en-US" sz="1000"/>
                        <a:t>36.66 %</a:t>
                      </a:r>
                    </a:p>
                  </a:txBody>
                  <a:tcPr/>
                </a:tc>
                <a:tc>
                  <a:txBody>
                    <a:bodyPr/>
                    <a:lstStyle/>
                    <a:p>
                      <a:r>
                        <a:rPr lang="en-US" sz="1000"/>
                        <a:t>47.18 %</a:t>
                      </a:r>
                    </a:p>
                  </a:txBody>
                  <a:tcPr/>
                </a:tc>
                <a:tc>
                  <a:txBody>
                    <a:bodyPr/>
                    <a:lstStyle/>
                    <a:p>
                      <a:r>
                        <a:rPr lang="en-US" sz="1000"/>
                        <a:t>3134</a:t>
                      </a:r>
                    </a:p>
                  </a:txBody>
                  <a:tcPr/>
                </a:tc>
                <a:tc>
                  <a:txBody>
                    <a:bodyPr/>
                    <a:lstStyle/>
                    <a:p>
                      <a:r>
                        <a:rPr lang="en-US" sz="1000"/>
                        <a:t>8071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745461"/>
                  </a:ext>
                </a:extLst>
              </a:tr>
            </a:tbl>
          </a:graphicData>
        </a:graphic>
      </p:graphicFrame>
      <p:sp>
        <p:nvSpPr>
          <p:cNvPr id="4" name="Text Placeholder 3">
            <a:extLst>
              <a:ext uri="{FF2B5EF4-FFF2-40B4-BE49-F238E27FC236}">
                <a16:creationId xmlns:a16="http://schemas.microsoft.com/office/drawing/2014/main" id="{99195A6E-D9C5-46D8-8992-1095354A050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61898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BAC66-72C0-4E2E-926E-7F923948493F}"/>
              </a:ext>
            </a:extLst>
          </p:cNvPr>
          <p:cNvSpPr>
            <a:spLocks noGrp="1"/>
          </p:cNvSpPr>
          <p:nvPr>
            <p:ph type="title"/>
          </p:nvPr>
        </p:nvSpPr>
        <p:spPr/>
        <p:txBody>
          <a:bodyPr/>
          <a:lstStyle/>
          <a:p>
            <a:r>
              <a:rPr lang="en-US"/>
              <a:t>Facebook Eigene Posts - Videostartrate - Flop - Export | NDR Mecklenburg-Vorpommern</a:t>
            </a:r>
          </a:p>
        </p:txBody>
      </p:sp>
      <p:graphicFrame>
        <p:nvGraphicFramePr>
          <p:cNvPr id="5" name="Table Placeholder 4">
            <a:extLst>
              <a:ext uri="{FF2B5EF4-FFF2-40B4-BE49-F238E27FC236}">
                <a16:creationId xmlns:a16="http://schemas.microsoft.com/office/drawing/2014/main" id="{E982D357-F8F8-4FC1-8601-301A2229B7F1}"/>
              </a:ext>
            </a:extLst>
          </p:cNvPr>
          <p:cNvGraphicFramePr>
            <a:graphicFrameLocks noGrp="1"/>
          </p:cNvGraphicFramePr>
          <p:nvPr>
            <p:ph type="tbl" sz="quarter" idx="13"/>
            <p:extLst>
              <p:ext uri="{D42A27DB-BD31-4B8C-83A1-F6EECF244321}">
                <p14:modId xmlns:p14="http://schemas.microsoft.com/office/powerpoint/2010/main" val="4128156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5890467"/>
                    </a:ext>
                  </a:extLst>
                </a:gridCol>
                <a:gridCol w="822960">
                  <a:extLst>
                    <a:ext uri="{9D8B030D-6E8A-4147-A177-3AD203B41FA5}">
                      <a16:colId xmlns:a16="http://schemas.microsoft.com/office/drawing/2014/main" val="3539684341"/>
                    </a:ext>
                  </a:extLst>
                </a:gridCol>
                <a:gridCol w="822960">
                  <a:extLst>
                    <a:ext uri="{9D8B030D-6E8A-4147-A177-3AD203B41FA5}">
                      <a16:colId xmlns:a16="http://schemas.microsoft.com/office/drawing/2014/main" val="1138527339"/>
                    </a:ext>
                  </a:extLst>
                </a:gridCol>
                <a:gridCol w="822960">
                  <a:extLst>
                    <a:ext uri="{9D8B030D-6E8A-4147-A177-3AD203B41FA5}">
                      <a16:colId xmlns:a16="http://schemas.microsoft.com/office/drawing/2014/main" val="2372338334"/>
                    </a:ext>
                  </a:extLst>
                </a:gridCol>
                <a:gridCol w="822960">
                  <a:extLst>
                    <a:ext uri="{9D8B030D-6E8A-4147-A177-3AD203B41FA5}">
                      <a16:colId xmlns:a16="http://schemas.microsoft.com/office/drawing/2014/main" val="2341322011"/>
                    </a:ext>
                  </a:extLst>
                </a:gridCol>
                <a:gridCol w="822960">
                  <a:extLst>
                    <a:ext uri="{9D8B030D-6E8A-4147-A177-3AD203B41FA5}">
                      <a16:colId xmlns:a16="http://schemas.microsoft.com/office/drawing/2014/main" val="573562243"/>
                    </a:ext>
                  </a:extLst>
                </a:gridCol>
                <a:gridCol w="822960">
                  <a:extLst>
                    <a:ext uri="{9D8B030D-6E8A-4147-A177-3AD203B41FA5}">
                      <a16:colId xmlns:a16="http://schemas.microsoft.com/office/drawing/2014/main" val="370123529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53632728"/>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0.0 %</a:t>
                      </a:r>
                    </a:p>
                  </a:txBody>
                  <a:tcPr/>
                </a:tc>
                <a:tc>
                  <a:txBody>
                    <a:bodyPr/>
                    <a:lstStyle/>
                    <a:p>
                      <a:r>
                        <a:rPr lang="en-US" sz="1000"/>
                        <a:t>284.5 %</a:t>
                      </a:r>
                    </a:p>
                  </a:txBody>
                  <a:tcPr/>
                </a:tc>
                <a:tc>
                  <a:txBody>
                    <a:bodyPr/>
                    <a:lstStyle/>
                    <a:p>
                      <a:r>
                        <a:rPr lang="en-US" sz="1000"/>
                        <a:t>0</a:t>
                      </a:r>
                    </a:p>
                  </a:txBody>
                  <a:tcPr/>
                </a:tc>
                <a:tc>
                  <a:txBody>
                    <a:bodyPr/>
                    <a:lstStyle/>
                    <a:p>
                      <a:r>
                        <a:rPr lang="en-US" sz="1000"/>
                        <a:t>998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37355522"/>
                  </a:ext>
                </a:extLst>
              </a:tr>
              <a:tr h="370840">
                <a:tc>
                  <a:txBody>
                    <a:bodyPr/>
                    <a:lstStyle/>
                    <a:p>
                      <a:r>
                        <a:rPr lang="de-DE" sz="1000" b="1"/>
                        <a:t> NDR Mecklenburg-Vorpommern - 2018-03-08 15:59:03 </a:t>
                      </a:r>
                      <a:r>
                        <a:rPr lang="de-DE" sz="1000"/>
                        <a:t> 
 Neue Sonderausstellung im Meeresmuseum Stralsund: "Insightfish" gibt faszinierende Einblicke in die Welt der Fische. 😮</a:t>
                      </a:r>
                      <a:endParaRPr lang="en-US" sz="1000"/>
                    </a:p>
                  </a:txBody>
                  <a:tcPr/>
                </a:tc>
                <a:tc>
                  <a:txBody>
                    <a:bodyPr/>
                    <a:lstStyle/>
                    <a:p>
                      <a:r>
                        <a:rPr lang="en-US" sz="1000"/>
                        <a:t>0.0 %</a:t>
                      </a:r>
                    </a:p>
                  </a:txBody>
                  <a:tcPr/>
                </a:tc>
                <a:tc>
                  <a:txBody>
                    <a:bodyPr/>
                    <a:lstStyle/>
                    <a:p>
                      <a:r>
                        <a:rPr lang="en-US" sz="1000"/>
                        <a:t>27.6 %</a:t>
                      </a:r>
                    </a:p>
                  </a:txBody>
                  <a:tcPr/>
                </a:tc>
                <a:tc>
                  <a:txBody>
                    <a:bodyPr/>
                    <a:lstStyle/>
                    <a:p>
                      <a:r>
                        <a:rPr lang="en-US" sz="1000"/>
                        <a:t>0</a:t>
                      </a:r>
                    </a:p>
                  </a:txBody>
                  <a:tcPr/>
                </a:tc>
                <a:tc>
                  <a:txBody>
                    <a:bodyPr/>
                    <a:lstStyle/>
                    <a:p>
                      <a:r>
                        <a:rPr lang="en-US" sz="1000"/>
                        <a:t>1404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1290053"/>
                  </a:ext>
                </a:extLst>
              </a:tr>
              <a:tr h="370840">
                <a:tc>
                  <a:txBody>
                    <a:bodyPr/>
                    <a:lstStyle/>
                    <a:p>
                      <a:r>
                        <a:rPr lang="de-DE" sz="1000" b="1"/>
                        <a:t> NDR Mecklenburg-Vorpommern - 2018-04-30 11:48:34 </a:t>
                      </a:r>
                      <a:r>
                        <a:rPr lang="de-DE" sz="1000"/>
                        <a:t> 
 😮</a:t>
                      </a:r>
                      <a:endParaRPr lang="en-US" sz="1000"/>
                    </a:p>
                  </a:txBody>
                  <a:tcPr/>
                </a:tc>
                <a:tc>
                  <a:txBody>
                    <a:bodyPr/>
                    <a:lstStyle/>
                    <a:p>
                      <a:r>
                        <a:rPr lang="en-US" sz="1000"/>
                        <a:t>0.0 %</a:t>
                      </a:r>
                    </a:p>
                  </a:txBody>
                  <a:tcPr/>
                </a:tc>
                <a:tc>
                  <a:txBody>
                    <a:bodyPr/>
                    <a:lstStyle/>
                    <a:p>
                      <a:r>
                        <a:rPr lang="en-US" sz="1000"/>
                        <a:t>47.8 %</a:t>
                      </a:r>
                    </a:p>
                  </a:txBody>
                  <a:tcPr/>
                </a:tc>
                <a:tc>
                  <a:txBody>
                    <a:bodyPr/>
                    <a:lstStyle/>
                    <a:p>
                      <a:r>
                        <a:rPr lang="en-US" sz="1000"/>
                        <a:t>0</a:t>
                      </a:r>
                    </a:p>
                  </a:txBody>
                  <a:tcPr/>
                </a:tc>
                <a:tc>
                  <a:txBody>
                    <a:bodyPr/>
                    <a:lstStyle/>
                    <a:p>
                      <a:r>
                        <a:rPr lang="en-US" sz="1000"/>
                        <a:t>6860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328994"/>
                  </a:ext>
                </a:extLst>
              </a:tr>
              <a:tr h="370840">
                <a:tc>
                  <a:txBody>
                    <a:bodyPr/>
                    <a:lstStyle/>
                    <a:p>
                      <a:r>
                        <a:rPr lang="de-DE" sz="1000" b="1"/>
                        <a:t> NDR Mecklenburg-Vorpommern - 2018-01-22 09:47:52 </a:t>
                      </a:r>
                      <a:r>
                        <a:rPr lang="de-DE" sz="1000"/>
                        <a:t> 
 Nur Fliegen ist schöner... Doch zum Sieg hat es leider nicht gereicht. Jetzt brauchen die #Badboys Schützenhilfe von Mazedonien und am Mittwoch einen Sieg gegen Spanien, um ins #Halbfinale zu kommen. 🤞
#aufgehtsDHB #ehfeuro2018 | Rune Dahmke</a:t>
                      </a:r>
                      <a:endParaRPr lang="en-US" sz="1000"/>
                    </a:p>
                  </a:txBody>
                  <a:tcPr/>
                </a:tc>
                <a:tc>
                  <a:txBody>
                    <a:bodyPr/>
                    <a:lstStyle/>
                    <a:p>
                      <a:r>
                        <a:rPr lang="en-US" sz="1000"/>
                        <a:t>0.0 %</a:t>
                      </a:r>
                    </a:p>
                  </a:txBody>
                  <a:tcPr/>
                </a:tc>
                <a:tc>
                  <a:txBody>
                    <a:bodyPr/>
                    <a:lstStyle/>
                    <a:p>
                      <a:r>
                        <a:rPr lang="en-US" sz="1000"/>
                        <a:t>24.9 %</a:t>
                      </a:r>
                    </a:p>
                  </a:txBody>
                  <a:tcPr/>
                </a:tc>
                <a:tc>
                  <a:txBody>
                    <a:bodyPr/>
                    <a:lstStyle/>
                    <a:p>
                      <a:r>
                        <a:rPr lang="en-US" sz="1000"/>
                        <a:t>0</a:t>
                      </a:r>
                    </a:p>
                  </a:txBody>
                  <a:tcPr/>
                </a:tc>
                <a:tc>
                  <a:txBody>
                    <a:bodyPr/>
                    <a:lstStyle/>
                    <a:p>
                      <a:r>
                        <a:rPr lang="en-US" sz="1000"/>
                        <a:t>6803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278507"/>
                  </a:ext>
                </a:extLst>
              </a:tr>
              <a:tr h="370840">
                <a:tc>
                  <a:txBody>
                    <a:bodyPr/>
                    <a:lstStyle/>
                    <a:p>
                      <a:r>
                        <a:rPr lang="de-DE" sz="1000" b="1"/>
                        <a:t> NDR Mecklenburg-Vorpommern - 2018-07-10 08:59:45 </a:t>
                      </a:r>
                      <a:r>
                        <a:rPr lang="de-DE" sz="1000"/>
                        <a:t> 
 Eine kleine Erinnerung an den lieben Regen, dass wir ihn hier gut gebrauchen könnten! 🌧️💧❤️ 😉</a:t>
                      </a:r>
                      <a:endParaRPr lang="en-US" sz="1000"/>
                    </a:p>
                  </a:txBody>
                  <a:tcPr/>
                </a:tc>
                <a:tc>
                  <a:txBody>
                    <a:bodyPr/>
                    <a:lstStyle/>
                    <a:p>
                      <a:r>
                        <a:rPr lang="en-US" sz="1000"/>
                        <a:t>0.0 %</a:t>
                      </a:r>
                    </a:p>
                  </a:txBody>
                  <a:tcPr/>
                </a:tc>
                <a:tc>
                  <a:txBody>
                    <a:bodyPr/>
                    <a:lstStyle/>
                    <a:p>
                      <a:r>
                        <a:rPr lang="en-US" sz="1000"/>
                        <a:t>218.3 %</a:t>
                      </a:r>
                    </a:p>
                  </a:txBody>
                  <a:tcPr/>
                </a:tc>
                <a:tc>
                  <a:txBody>
                    <a:bodyPr/>
                    <a:lstStyle/>
                    <a:p>
                      <a:r>
                        <a:rPr lang="en-US" sz="1000"/>
                        <a:t>0</a:t>
                      </a:r>
                    </a:p>
                  </a:txBody>
                  <a:tcPr/>
                </a:tc>
                <a:tc>
                  <a:txBody>
                    <a:bodyPr/>
                    <a:lstStyle/>
                    <a:p>
                      <a:r>
                        <a:rPr lang="en-US" sz="1000"/>
                        <a:t>1560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4023885"/>
                  </a:ext>
                </a:extLst>
              </a:tr>
            </a:tbl>
          </a:graphicData>
        </a:graphic>
      </p:graphicFrame>
      <p:sp>
        <p:nvSpPr>
          <p:cNvPr id="4" name="Text Placeholder 3">
            <a:extLst>
              <a:ext uri="{FF2B5EF4-FFF2-40B4-BE49-F238E27FC236}">
                <a16:creationId xmlns:a16="http://schemas.microsoft.com/office/drawing/2014/main" id="{07901F28-5089-4C4E-A640-057B34DDB151}"/>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750699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F9FF-D9AA-4A20-B085-1988EAFA5590}"/>
              </a:ext>
            </a:extLst>
          </p:cNvPr>
          <p:cNvSpPr>
            <a:spLocks noGrp="1"/>
          </p:cNvSpPr>
          <p:nvPr>
            <p:ph type="title"/>
          </p:nvPr>
        </p:nvSpPr>
        <p:spPr/>
        <p:txBody>
          <a:bodyPr/>
          <a:lstStyle/>
          <a:p>
            <a:r>
              <a:rPr lang="en-US"/>
              <a:t>Facebook Eigene Posts - Potenzielle Reichweite - Export | NDR Mecklenburg-Vorpommern - 1 of 2</a:t>
            </a:r>
          </a:p>
        </p:txBody>
      </p:sp>
      <p:graphicFrame>
        <p:nvGraphicFramePr>
          <p:cNvPr id="5" name="Table Placeholder 4">
            <a:extLst>
              <a:ext uri="{FF2B5EF4-FFF2-40B4-BE49-F238E27FC236}">
                <a16:creationId xmlns:a16="http://schemas.microsoft.com/office/drawing/2014/main" id="{548DE057-EFB2-4AC5-9842-5E8E42B2E4C6}"/>
              </a:ext>
            </a:extLst>
          </p:cNvPr>
          <p:cNvGraphicFramePr>
            <a:graphicFrameLocks noGrp="1"/>
          </p:cNvGraphicFramePr>
          <p:nvPr>
            <p:ph type="tbl" sz="quarter" idx="13"/>
            <p:extLst>
              <p:ext uri="{D42A27DB-BD31-4B8C-83A1-F6EECF244321}">
                <p14:modId xmlns:p14="http://schemas.microsoft.com/office/powerpoint/2010/main" val="391283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9971267"/>
                    </a:ext>
                  </a:extLst>
                </a:gridCol>
                <a:gridCol w="822960">
                  <a:extLst>
                    <a:ext uri="{9D8B030D-6E8A-4147-A177-3AD203B41FA5}">
                      <a16:colId xmlns:a16="http://schemas.microsoft.com/office/drawing/2014/main" val="2355073483"/>
                    </a:ext>
                  </a:extLst>
                </a:gridCol>
                <a:gridCol w="822960">
                  <a:extLst>
                    <a:ext uri="{9D8B030D-6E8A-4147-A177-3AD203B41FA5}">
                      <a16:colId xmlns:a16="http://schemas.microsoft.com/office/drawing/2014/main" val="1109585469"/>
                    </a:ext>
                  </a:extLst>
                </a:gridCol>
                <a:gridCol w="822960">
                  <a:extLst>
                    <a:ext uri="{9D8B030D-6E8A-4147-A177-3AD203B41FA5}">
                      <a16:colId xmlns:a16="http://schemas.microsoft.com/office/drawing/2014/main" val="2517367940"/>
                    </a:ext>
                  </a:extLst>
                </a:gridCol>
                <a:gridCol w="822960">
                  <a:extLst>
                    <a:ext uri="{9D8B030D-6E8A-4147-A177-3AD203B41FA5}">
                      <a16:colId xmlns:a16="http://schemas.microsoft.com/office/drawing/2014/main" val="374675028"/>
                    </a:ext>
                  </a:extLst>
                </a:gridCol>
                <a:gridCol w="822960">
                  <a:extLst>
                    <a:ext uri="{9D8B030D-6E8A-4147-A177-3AD203B41FA5}">
                      <a16:colId xmlns:a16="http://schemas.microsoft.com/office/drawing/2014/main" val="1603772443"/>
                    </a:ext>
                  </a:extLst>
                </a:gridCol>
                <a:gridCol w="411480">
                  <a:extLst>
                    <a:ext uri="{9D8B030D-6E8A-4147-A177-3AD203B41FA5}">
                      <a16:colId xmlns:a16="http://schemas.microsoft.com/office/drawing/2014/main" val="1622555960"/>
                    </a:ext>
                  </a:extLst>
                </a:gridCol>
                <a:gridCol w="822960">
                  <a:extLst>
                    <a:ext uri="{9D8B030D-6E8A-4147-A177-3AD203B41FA5}">
                      <a16:colId xmlns:a16="http://schemas.microsoft.com/office/drawing/2014/main" val="2516683302"/>
                    </a:ext>
                  </a:extLst>
                </a:gridCol>
                <a:gridCol w="822960">
                  <a:extLst>
                    <a:ext uri="{9D8B030D-6E8A-4147-A177-3AD203B41FA5}">
                      <a16:colId xmlns:a16="http://schemas.microsoft.com/office/drawing/2014/main" val="19413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4656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47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830975"/>
                  </a:ext>
                </a:extLst>
              </a:tr>
            </a:tbl>
          </a:graphicData>
        </a:graphic>
      </p:graphicFrame>
      <p:sp>
        <p:nvSpPr>
          <p:cNvPr id="4" name="Text Placeholder 3">
            <a:extLst>
              <a:ext uri="{FF2B5EF4-FFF2-40B4-BE49-F238E27FC236}">
                <a16:creationId xmlns:a16="http://schemas.microsoft.com/office/drawing/2014/main" id="{C701B2B3-5E2D-4867-BB1E-12D84B8CCDA9}"/>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41724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EB8D-245F-4F17-A7A3-6FF0156D08AD}"/>
              </a:ext>
            </a:extLst>
          </p:cNvPr>
          <p:cNvSpPr>
            <a:spLocks noGrp="1"/>
          </p:cNvSpPr>
          <p:nvPr>
            <p:ph type="title"/>
          </p:nvPr>
        </p:nvSpPr>
        <p:spPr/>
        <p:txBody>
          <a:bodyPr/>
          <a:lstStyle/>
          <a:p>
            <a:r>
              <a:rPr lang="en-US"/>
              <a:t>Facebook Eigene Posts - Potenzielle Reichweite - Export | NDR Mecklenburg-Vorpommern - 2 of 2</a:t>
            </a:r>
          </a:p>
        </p:txBody>
      </p:sp>
      <p:graphicFrame>
        <p:nvGraphicFramePr>
          <p:cNvPr id="5" name="Table Placeholder 4">
            <a:extLst>
              <a:ext uri="{FF2B5EF4-FFF2-40B4-BE49-F238E27FC236}">
                <a16:creationId xmlns:a16="http://schemas.microsoft.com/office/drawing/2014/main" id="{DB27B844-EB16-459A-B0F1-6184A8BC6A2E}"/>
              </a:ext>
            </a:extLst>
          </p:cNvPr>
          <p:cNvGraphicFramePr>
            <a:graphicFrameLocks noGrp="1"/>
          </p:cNvGraphicFramePr>
          <p:nvPr>
            <p:ph type="tbl" sz="quarter" idx="13"/>
            <p:extLst>
              <p:ext uri="{D42A27DB-BD31-4B8C-83A1-F6EECF244321}">
                <p14:modId xmlns:p14="http://schemas.microsoft.com/office/powerpoint/2010/main" val="78677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9714500"/>
                    </a:ext>
                  </a:extLst>
                </a:gridCol>
                <a:gridCol w="822960">
                  <a:extLst>
                    <a:ext uri="{9D8B030D-6E8A-4147-A177-3AD203B41FA5}">
                      <a16:colId xmlns:a16="http://schemas.microsoft.com/office/drawing/2014/main" val="1007766811"/>
                    </a:ext>
                  </a:extLst>
                </a:gridCol>
                <a:gridCol w="822960">
                  <a:extLst>
                    <a:ext uri="{9D8B030D-6E8A-4147-A177-3AD203B41FA5}">
                      <a16:colId xmlns:a16="http://schemas.microsoft.com/office/drawing/2014/main" val="912893413"/>
                    </a:ext>
                  </a:extLst>
                </a:gridCol>
                <a:gridCol w="822960">
                  <a:extLst>
                    <a:ext uri="{9D8B030D-6E8A-4147-A177-3AD203B41FA5}">
                      <a16:colId xmlns:a16="http://schemas.microsoft.com/office/drawing/2014/main" val="3995883879"/>
                    </a:ext>
                  </a:extLst>
                </a:gridCol>
                <a:gridCol w="822960">
                  <a:extLst>
                    <a:ext uri="{9D8B030D-6E8A-4147-A177-3AD203B41FA5}">
                      <a16:colId xmlns:a16="http://schemas.microsoft.com/office/drawing/2014/main" val="1421518835"/>
                    </a:ext>
                  </a:extLst>
                </a:gridCol>
                <a:gridCol w="822960">
                  <a:extLst>
                    <a:ext uri="{9D8B030D-6E8A-4147-A177-3AD203B41FA5}">
                      <a16:colId xmlns:a16="http://schemas.microsoft.com/office/drawing/2014/main" val="2811771519"/>
                    </a:ext>
                  </a:extLst>
                </a:gridCol>
                <a:gridCol w="411480">
                  <a:extLst>
                    <a:ext uri="{9D8B030D-6E8A-4147-A177-3AD203B41FA5}">
                      <a16:colId xmlns:a16="http://schemas.microsoft.com/office/drawing/2014/main" val="1815402380"/>
                    </a:ext>
                  </a:extLst>
                </a:gridCol>
                <a:gridCol w="822960">
                  <a:extLst>
                    <a:ext uri="{9D8B030D-6E8A-4147-A177-3AD203B41FA5}">
                      <a16:colId xmlns:a16="http://schemas.microsoft.com/office/drawing/2014/main" val="1261351087"/>
                    </a:ext>
                  </a:extLst>
                </a:gridCol>
                <a:gridCol w="822960">
                  <a:extLst>
                    <a:ext uri="{9D8B030D-6E8A-4147-A177-3AD203B41FA5}">
                      <a16:colId xmlns:a16="http://schemas.microsoft.com/office/drawing/2014/main" val="848005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013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352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- 2018-08-16 08:13:39 </a:t>
                      </a:r>
                      <a:r>
                        <a:rPr kumimoji="0" lang="de-DE" sz="1000" b="0" i="0" u="none" strike="noStrike" kern="1200" cap="none" spc="0" normalizeH="0" baseline="0" noProof="0">
                          <a:ln>
                            <a:noFill/>
                          </a:ln>
                          <a:solidFill>
                            <a:prstClr val="black"/>
                          </a:solidFill>
                          <a:effectLst/>
                          <a:uLnTx/>
                          <a:uFillTx/>
                          <a:latin typeface="+mn-lt"/>
                          <a:ea typeface="+mn-ea"/>
                          <a:cs typeface="+mn-cs"/>
                        </a:rPr>
                        <a:t> 
 Die einen finden es angebracht, die anderen einfach nur diskriminierend.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275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204861"/>
                  </a:ext>
                </a:extLst>
              </a:tr>
            </a:tbl>
          </a:graphicData>
        </a:graphic>
      </p:graphicFrame>
      <p:sp>
        <p:nvSpPr>
          <p:cNvPr id="4" name="Text Placeholder 3">
            <a:extLst>
              <a:ext uri="{FF2B5EF4-FFF2-40B4-BE49-F238E27FC236}">
                <a16:creationId xmlns:a16="http://schemas.microsoft.com/office/drawing/2014/main" id="{E1F4F103-645C-4BE6-86A5-C61A174E983D}"/>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82736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09FDE-733B-4F82-BF6E-042BEC0DC311}"/>
              </a:ext>
            </a:extLst>
          </p:cNvPr>
          <p:cNvSpPr>
            <a:spLocks noGrp="1"/>
          </p:cNvSpPr>
          <p:nvPr>
            <p:ph type="title"/>
          </p:nvPr>
        </p:nvSpPr>
        <p:spPr/>
        <p:txBody>
          <a:bodyPr/>
          <a:lstStyle/>
          <a:p>
            <a:r>
              <a:rPr lang="en-US"/>
              <a:t>Facebook Eigene Posts - Aktive Nutzer - Export | NDR Mecklenburg-Vorpommern</a:t>
            </a:r>
          </a:p>
        </p:txBody>
      </p:sp>
      <p:graphicFrame>
        <p:nvGraphicFramePr>
          <p:cNvPr id="5" name="Table Placeholder 4">
            <a:extLst>
              <a:ext uri="{FF2B5EF4-FFF2-40B4-BE49-F238E27FC236}">
                <a16:creationId xmlns:a16="http://schemas.microsoft.com/office/drawing/2014/main" id="{C25B8001-56B8-42D5-8C82-E8C732604DFF}"/>
              </a:ext>
            </a:extLst>
          </p:cNvPr>
          <p:cNvGraphicFramePr>
            <a:graphicFrameLocks noGrp="1"/>
          </p:cNvGraphicFramePr>
          <p:nvPr>
            <p:ph type="tbl" sz="quarter" idx="13"/>
            <p:extLst>
              <p:ext uri="{D42A27DB-BD31-4B8C-83A1-F6EECF244321}">
                <p14:modId xmlns:p14="http://schemas.microsoft.com/office/powerpoint/2010/main" val="305062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318315934"/>
                    </a:ext>
                  </a:extLst>
                </a:gridCol>
                <a:gridCol w="822960">
                  <a:extLst>
                    <a:ext uri="{9D8B030D-6E8A-4147-A177-3AD203B41FA5}">
                      <a16:colId xmlns:a16="http://schemas.microsoft.com/office/drawing/2014/main" val="3294912809"/>
                    </a:ext>
                  </a:extLst>
                </a:gridCol>
                <a:gridCol w="822960">
                  <a:extLst>
                    <a:ext uri="{9D8B030D-6E8A-4147-A177-3AD203B41FA5}">
                      <a16:colId xmlns:a16="http://schemas.microsoft.com/office/drawing/2014/main" val="2081807211"/>
                    </a:ext>
                  </a:extLst>
                </a:gridCol>
                <a:gridCol w="822960">
                  <a:extLst>
                    <a:ext uri="{9D8B030D-6E8A-4147-A177-3AD203B41FA5}">
                      <a16:colId xmlns:a16="http://schemas.microsoft.com/office/drawing/2014/main" val="1026206216"/>
                    </a:ext>
                  </a:extLst>
                </a:gridCol>
                <a:gridCol w="822960">
                  <a:extLst>
                    <a:ext uri="{9D8B030D-6E8A-4147-A177-3AD203B41FA5}">
                      <a16:colId xmlns:a16="http://schemas.microsoft.com/office/drawing/2014/main" val="2125767332"/>
                    </a:ext>
                  </a:extLst>
                </a:gridCol>
                <a:gridCol w="493776">
                  <a:extLst>
                    <a:ext uri="{9D8B030D-6E8A-4147-A177-3AD203B41FA5}">
                      <a16:colId xmlns:a16="http://schemas.microsoft.com/office/drawing/2014/main" val="3546527407"/>
                    </a:ext>
                  </a:extLst>
                </a:gridCol>
                <a:gridCol w="493776">
                  <a:extLst>
                    <a:ext uri="{9D8B030D-6E8A-4147-A177-3AD203B41FA5}">
                      <a16:colId xmlns:a16="http://schemas.microsoft.com/office/drawing/2014/main" val="1307847156"/>
                    </a:ext>
                  </a:extLst>
                </a:gridCol>
                <a:gridCol w="493776">
                  <a:extLst>
                    <a:ext uri="{9D8B030D-6E8A-4147-A177-3AD203B41FA5}">
                      <a16:colId xmlns:a16="http://schemas.microsoft.com/office/drawing/2014/main" val="112909587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26129831"/>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26388</a:t>
                      </a:r>
                    </a:p>
                  </a:txBody>
                  <a:tcPr/>
                </a:tc>
                <a:tc>
                  <a:txBody>
                    <a:bodyPr/>
                    <a:lstStyle/>
                    <a:p>
                      <a:r>
                        <a:rPr lang="en-US" sz="1000"/>
                        <a:t>413643</a:t>
                      </a:r>
                    </a:p>
                  </a:txBody>
                  <a:tcPr/>
                </a:tc>
                <a:tc>
                  <a:txBody>
                    <a:bodyPr/>
                    <a:lstStyle/>
                    <a:p>
                      <a:r>
                        <a:rPr lang="en-US" sz="1000"/>
                        <a:t>6.4 %</a:t>
                      </a:r>
                    </a:p>
                  </a:txBody>
                  <a:tcPr/>
                </a:tc>
                <a:tc>
                  <a:txBody>
                    <a:bodyPr/>
                    <a:lstStyle/>
                    <a:p>
                      <a:r>
                        <a:rPr lang="en-US" sz="1000"/>
                        <a:t>5361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7207260"/>
                  </a:ext>
                </a:extLst>
              </a:tr>
              <a:tr h="370840">
                <a:tc>
                  <a:txBody>
                    <a:bodyPr/>
                    <a:lstStyle/>
                    <a:p>
                      <a:r>
                        <a:rPr lang="de-DE" sz="1000" b="1"/>
                        <a:t> NDR Mecklenburg-Vorpommern - 2018-08-16 08:13:39 </a:t>
                      </a:r>
                      <a:r>
                        <a:rPr lang="de-DE" sz="1000"/>
                        <a:t> 
 Die einen finden es angebracht, die anderen einfach nur diskriminierend.</a:t>
                      </a:r>
                      <a:endParaRPr lang="en-US" sz="1000"/>
                    </a:p>
                  </a:txBody>
                  <a:tcPr/>
                </a:tc>
                <a:tc>
                  <a:txBody>
                    <a:bodyPr/>
                    <a:lstStyle/>
                    <a:p>
                      <a:r>
                        <a:rPr lang="en-US" sz="1000"/>
                        <a:t>18927</a:t>
                      </a:r>
                    </a:p>
                  </a:txBody>
                  <a:tcPr/>
                </a:tc>
                <a:tc>
                  <a:txBody>
                    <a:bodyPr/>
                    <a:lstStyle/>
                    <a:p>
                      <a:r>
                        <a:rPr lang="en-US" sz="1000"/>
                        <a:t>156701</a:t>
                      </a:r>
                    </a:p>
                  </a:txBody>
                  <a:tcPr/>
                </a:tc>
                <a:tc>
                  <a:txBody>
                    <a:bodyPr/>
                    <a:lstStyle/>
                    <a:p>
                      <a:r>
                        <a:rPr lang="en-US" sz="1000"/>
                        <a:t>12.1 %</a:t>
                      </a:r>
                    </a:p>
                  </a:txBody>
                  <a:tcPr/>
                </a:tc>
                <a:tc>
                  <a:txBody>
                    <a:bodyPr/>
                    <a:lstStyle/>
                    <a:p>
                      <a:r>
                        <a:rPr lang="en-US" sz="1000"/>
                        <a:t>3024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7421211"/>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17601</a:t>
                      </a:r>
                    </a:p>
                  </a:txBody>
                  <a:tcPr/>
                </a:tc>
                <a:tc>
                  <a:txBody>
                    <a:bodyPr/>
                    <a:lstStyle/>
                    <a:p>
                      <a:r>
                        <a:rPr lang="en-US" sz="1000"/>
                        <a:t>178557</a:t>
                      </a:r>
                    </a:p>
                  </a:txBody>
                  <a:tcPr/>
                </a:tc>
                <a:tc>
                  <a:txBody>
                    <a:bodyPr/>
                    <a:lstStyle/>
                    <a:p>
                      <a:r>
                        <a:rPr lang="en-US" sz="1000"/>
                        <a:t>9.9 %</a:t>
                      </a:r>
                    </a:p>
                  </a:txBody>
                  <a:tcPr/>
                </a:tc>
                <a:tc>
                  <a:txBody>
                    <a:bodyPr/>
                    <a:lstStyle/>
                    <a:p>
                      <a:r>
                        <a:rPr lang="en-US" sz="1000"/>
                        <a:t>2378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78190744"/>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16977</a:t>
                      </a:r>
                    </a:p>
                  </a:txBody>
                  <a:tcPr/>
                </a:tc>
                <a:tc>
                  <a:txBody>
                    <a:bodyPr/>
                    <a:lstStyle/>
                    <a:p>
                      <a:r>
                        <a:rPr lang="en-US" sz="1000"/>
                        <a:t>137685</a:t>
                      </a:r>
                    </a:p>
                  </a:txBody>
                  <a:tcPr/>
                </a:tc>
                <a:tc>
                  <a:txBody>
                    <a:bodyPr/>
                    <a:lstStyle/>
                    <a:p>
                      <a:r>
                        <a:rPr lang="en-US" sz="1000"/>
                        <a:t>12.3 %</a:t>
                      </a:r>
                    </a:p>
                  </a:txBody>
                  <a:tcPr/>
                </a:tc>
                <a:tc>
                  <a:txBody>
                    <a:bodyPr/>
                    <a:lstStyle/>
                    <a:p>
                      <a:r>
                        <a:rPr lang="en-US" sz="1000"/>
                        <a:t>3367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65815320"/>
                  </a:ext>
                </a:extLst>
              </a:tr>
              <a:tr h="370840">
                <a:tc>
                  <a:txBody>
                    <a:bodyPr/>
                    <a:lstStyle/>
                    <a:p>
                      <a:r>
                        <a:rPr lang="en-US" sz="1000" b="1"/>
                        <a:t> NDR Mecklenburg-Vorpommern - 2018-05-04 06:46:09 </a:t>
                      </a:r>
                      <a:r>
                        <a:rPr lang="en-US" sz="1000"/>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r>
                        <a:rPr lang="en-US" sz="1000"/>
                        <a:t>14404</a:t>
                      </a:r>
                    </a:p>
                  </a:txBody>
                  <a:tcPr/>
                </a:tc>
                <a:tc>
                  <a:txBody>
                    <a:bodyPr/>
                    <a:lstStyle/>
                    <a:p>
                      <a:r>
                        <a:rPr lang="en-US" sz="1000"/>
                        <a:t>136599</a:t>
                      </a:r>
                    </a:p>
                  </a:txBody>
                  <a:tcPr/>
                </a:tc>
                <a:tc>
                  <a:txBody>
                    <a:bodyPr/>
                    <a:lstStyle/>
                    <a:p>
                      <a:r>
                        <a:rPr lang="en-US" sz="1000"/>
                        <a:t>10.5 %</a:t>
                      </a:r>
                    </a:p>
                  </a:txBody>
                  <a:tcPr/>
                </a:tc>
                <a:tc>
                  <a:txBody>
                    <a:bodyPr/>
                    <a:lstStyle/>
                    <a:p>
                      <a:r>
                        <a:rPr lang="en-US" sz="1000"/>
                        <a:t>3582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99795510"/>
                  </a:ext>
                </a:extLst>
              </a:tr>
            </a:tbl>
          </a:graphicData>
        </a:graphic>
      </p:graphicFrame>
      <p:sp>
        <p:nvSpPr>
          <p:cNvPr id="4" name="Text Placeholder 3">
            <a:extLst>
              <a:ext uri="{FF2B5EF4-FFF2-40B4-BE49-F238E27FC236}">
                <a16:creationId xmlns:a16="http://schemas.microsoft.com/office/drawing/2014/main" id="{009D8316-797F-4FCB-A66A-236CCBF7BC3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95329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42FA-FBDF-4C6B-9531-BBE6CC9FD701}"/>
              </a:ext>
            </a:extLst>
          </p:cNvPr>
          <p:cNvSpPr>
            <a:spLocks noGrp="1"/>
          </p:cNvSpPr>
          <p:nvPr>
            <p:ph type="title"/>
          </p:nvPr>
        </p:nvSpPr>
        <p:spPr/>
        <p:txBody>
          <a:bodyPr/>
          <a:lstStyle/>
          <a:p>
            <a:r>
              <a:rPr lang="en-US"/>
              <a:t>Facebook Eigene Posts - I-Rate Aktive Nutzer - Export | NDR Mecklenburg-Vorpommern</a:t>
            </a:r>
          </a:p>
        </p:txBody>
      </p:sp>
      <p:graphicFrame>
        <p:nvGraphicFramePr>
          <p:cNvPr id="5" name="Table Placeholder 4">
            <a:extLst>
              <a:ext uri="{FF2B5EF4-FFF2-40B4-BE49-F238E27FC236}">
                <a16:creationId xmlns:a16="http://schemas.microsoft.com/office/drawing/2014/main" id="{959FCA25-105B-47B5-8EDB-988F88270826}"/>
              </a:ext>
            </a:extLst>
          </p:cNvPr>
          <p:cNvGraphicFramePr>
            <a:graphicFrameLocks noGrp="1"/>
          </p:cNvGraphicFramePr>
          <p:nvPr>
            <p:ph type="tbl" sz="quarter" idx="13"/>
            <p:extLst>
              <p:ext uri="{D42A27DB-BD31-4B8C-83A1-F6EECF244321}">
                <p14:modId xmlns:p14="http://schemas.microsoft.com/office/powerpoint/2010/main" val="166339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7373599"/>
                    </a:ext>
                  </a:extLst>
                </a:gridCol>
                <a:gridCol w="822960">
                  <a:extLst>
                    <a:ext uri="{9D8B030D-6E8A-4147-A177-3AD203B41FA5}">
                      <a16:colId xmlns:a16="http://schemas.microsoft.com/office/drawing/2014/main" val="3121225028"/>
                    </a:ext>
                  </a:extLst>
                </a:gridCol>
                <a:gridCol w="822960">
                  <a:extLst>
                    <a:ext uri="{9D8B030D-6E8A-4147-A177-3AD203B41FA5}">
                      <a16:colId xmlns:a16="http://schemas.microsoft.com/office/drawing/2014/main" val="1875394365"/>
                    </a:ext>
                  </a:extLst>
                </a:gridCol>
                <a:gridCol w="822960">
                  <a:extLst>
                    <a:ext uri="{9D8B030D-6E8A-4147-A177-3AD203B41FA5}">
                      <a16:colId xmlns:a16="http://schemas.microsoft.com/office/drawing/2014/main" val="1831495406"/>
                    </a:ext>
                  </a:extLst>
                </a:gridCol>
                <a:gridCol w="822960">
                  <a:extLst>
                    <a:ext uri="{9D8B030D-6E8A-4147-A177-3AD203B41FA5}">
                      <a16:colId xmlns:a16="http://schemas.microsoft.com/office/drawing/2014/main" val="510058965"/>
                    </a:ext>
                  </a:extLst>
                </a:gridCol>
                <a:gridCol w="822960">
                  <a:extLst>
                    <a:ext uri="{9D8B030D-6E8A-4147-A177-3AD203B41FA5}">
                      <a16:colId xmlns:a16="http://schemas.microsoft.com/office/drawing/2014/main" val="2791444369"/>
                    </a:ext>
                  </a:extLst>
                </a:gridCol>
                <a:gridCol w="822960">
                  <a:extLst>
                    <a:ext uri="{9D8B030D-6E8A-4147-A177-3AD203B41FA5}">
                      <a16:colId xmlns:a16="http://schemas.microsoft.com/office/drawing/2014/main" val="1359686551"/>
                    </a:ext>
                  </a:extLst>
                </a:gridCol>
                <a:gridCol w="822960">
                  <a:extLst>
                    <a:ext uri="{9D8B030D-6E8A-4147-A177-3AD203B41FA5}">
                      <a16:colId xmlns:a16="http://schemas.microsoft.com/office/drawing/2014/main" val="339988483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18278257"/>
                  </a:ext>
                </a:extLst>
              </a:tr>
              <a:tr h="370840">
                <a:tc>
                  <a:txBody>
                    <a:bodyPr/>
                    <a:lstStyle/>
                    <a:p>
                      <a:r>
                        <a:rPr lang="de-DE" sz="1000" b="1"/>
                        <a:t> NDR Mecklenburg-Vorpommern - 2018-11-02 06:01:40 </a:t>
                      </a:r>
                      <a:r>
                        <a:rPr lang="de-DE" sz="1000"/>
                        <a:t> 
 </a:t>
                      </a:r>
                      <a:endParaRPr lang="en-US" sz="1000"/>
                    </a:p>
                  </a:txBody>
                  <a:tcPr/>
                </a:tc>
                <a:tc>
                  <a:txBody>
                    <a:bodyPr/>
                    <a:lstStyle/>
                    <a:p>
                      <a:r>
                        <a:rPr lang="en-US" sz="1000"/>
                        <a:t>546.6 %</a:t>
                      </a:r>
                    </a:p>
                  </a:txBody>
                  <a:tcPr/>
                </a:tc>
                <a:tc>
                  <a:txBody>
                    <a:bodyPr/>
                    <a:lstStyle/>
                    <a:p>
                      <a:r>
                        <a:rPr lang="en-US" sz="1000"/>
                        <a:t>1126</a:t>
                      </a:r>
                    </a:p>
                  </a:txBody>
                  <a:tcPr/>
                </a:tc>
                <a:tc>
                  <a:txBody>
                    <a:bodyPr/>
                    <a:lstStyle/>
                    <a:p>
                      <a:r>
                        <a:rPr lang="en-US" sz="1000"/>
                        <a:t>206</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2850404"/>
                  </a:ext>
                </a:extLst>
              </a:tr>
              <a:tr h="370840">
                <a:tc>
                  <a:txBody>
                    <a:bodyPr/>
                    <a:lstStyle/>
                    <a:p>
                      <a:r>
                        <a:rPr lang="de-DE" sz="1000" b="1"/>
                        <a:t> NDR Mecklenburg-Vorpommern - 2018-06-01 11:24:09 </a:t>
                      </a:r>
                      <a:r>
                        <a:rPr lang="de-DE" sz="1000"/>
                        <a:t> 
 🚨 Polizeieskorte für eine junge Familie 💞</a:t>
                      </a:r>
                      <a:endParaRPr lang="en-US" sz="1000"/>
                    </a:p>
                  </a:txBody>
                  <a:tcPr/>
                </a:tc>
                <a:tc>
                  <a:txBody>
                    <a:bodyPr/>
                    <a:lstStyle/>
                    <a:p>
                      <a:r>
                        <a:rPr lang="en-US" sz="1000"/>
                        <a:t>69.2 %</a:t>
                      </a:r>
                    </a:p>
                  </a:txBody>
                  <a:tcPr/>
                </a:tc>
                <a:tc>
                  <a:txBody>
                    <a:bodyPr/>
                    <a:lstStyle/>
                    <a:p>
                      <a:r>
                        <a:rPr lang="en-US" sz="1000"/>
                        <a:t>1071</a:t>
                      </a:r>
                    </a:p>
                  </a:txBody>
                  <a:tcPr/>
                </a:tc>
                <a:tc>
                  <a:txBody>
                    <a:bodyPr/>
                    <a:lstStyle/>
                    <a:p>
                      <a:r>
                        <a:rPr lang="en-US" sz="1000"/>
                        <a:t>1547</a:t>
                      </a:r>
                    </a:p>
                  </a:txBody>
                  <a:tcPr/>
                </a:tc>
                <a:tc>
                  <a:txBody>
                    <a:bodyPr/>
                    <a:lstStyle/>
                    <a:p>
                      <a:r>
                        <a:rPr lang="en-US" sz="1000"/>
                        <a:t>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2931123"/>
                  </a:ext>
                </a:extLst>
              </a:tr>
              <a:tr h="370840">
                <a:tc>
                  <a:txBody>
                    <a:bodyPr/>
                    <a:lstStyle/>
                    <a:p>
                      <a:r>
                        <a:rPr lang="de-DE" sz="1000" b="1"/>
                        <a:t> NDR Mecklenburg-Vorpommern - 2018-05-25 08:04:03 </a:t>
                      </a:r>
                      <a:r>
                        <a:rPr lang="de-DE" sz="1000"/>
                        <a:t> 
 Die Liebe macht's möglich: Ein Waldrapp ist in den Vogelpark Marlow zurückgekehrt und hat sehnsüchtig in die Voliere geschaut - vermutlich zu seinem Partner. 💕</a:t>
                      </a:r>
                      <a:endParaRPr lang="en-US" sz="1000"/>
                    </a:p>
                  </a:txBody>
                  <a:tcPr/>
                </a:tc>
                <a:tc>
                  <a:txBody>
                    <a:bodyPr/>
                    <a:lstStyle/>
                    <a:p>
                      <a:r>
                        <a:rPr lang="en-US" sz="1000"/>
                        <a:t>58.1 %</a:t>
                      </a:r>
                    </a:p>
                  </a:txBody>
                  <a:tcPr/>
                </a:tc>
                <a:tc>
                  <a:txBody>
                    <a:bodyPr/>
                    <a:lstStyle/>
                    <a:p>
                      <a:r>
                        <a:rPr lang="en-US" sz="1000"/>
                        <a:t>654</a:t>
                      </a:r>
                    </a:p>
                  </a:txBody>
                  <a:tcPr/>
                </a:tc>
                <a:tc>
                  <a:txBody>
                    <a:bodyPr/>
                    <a:lstStyle/>
                    <a:p>
                      <a:r>
                        <a:rPr lang="en-US" sz="1000"/>
                        <a:t>1126</a:t>
                      </a:r>
                    </a:p>
                  </a:txBody>
                  <a:tcPr/>
                </a:tc>
                <a:tc>
                  <a:txBody>
                    <a:bodyPr/>
                    <a:lstStyle/>
                    <a:p>
                      <a:r>
                        <a:rPr lang="en-US" sz="1000"/>
                        <a:t>124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5907629"/>
                  </a:ext>
                </a:extLst>
              </a:tr>
              <a:tr h="370840">
                <a:tc>
                  <a:txBody>
                    <a:bodyPr/>
                    <a:lstStyle/>
                    <a:p>
                      <a:r>
                        <a:rPr lang="de-DE" sz="1000" b="1"/>
                        <a:t> NDR Mecklenburg-Vorpommern - 2018-10-24 17:27:51 </a:t>
                      </a:r>
                      <a:r>
                        <a:rPr lang="de-DE" sz="1000"/>
                        <a:t> 
 🎬 Alex C meldet sich vom Dreh bei MV Werften in Wismar - wir sind gespannt auf das Video!  🤩</a:t>
                      </a:r>
                      <a:endParaRPr lang="en-US" sz="1000"/>
                    </a:p>
                  </a:txBody>
                  <a:tcPr/>
                </a:tc>
                <a:tc>
                  <a:txBody>
                    <a:bodyPr/>
                    <a:lstStyle/>
                    <a:p>
                      <a:r>
                        <a:rPr lang="en-US" sz="1000"/>
                        <a:t>46.4 %</a:t>
                      </a:r>
                    </a:p>
                  </a:txBody>
                  <a:tcPr/>
                </a:tc>
                <a:tc>
                  <a:txBody>
                    <a:bodyPr/>
                    <a:lstStyle/>
                    <a:p>
                      <a:r>
                        <a:rPr lang="en-US" sz="1000"/>
                        <a:t>609</a:t>
                      </a:r>
                    </a:p>
                  </a:txBody>
                  <a:tcPr/>
                </a:tc>
                <a:tc>
                  <a:txBody>
                    <a:bodyPr/>
                    <a:lstStyle/>
                    <a:p>
                      <a:r>
                        <a:rPr lang="en-US" sz="1000"/>
                        <a:t>1312</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767510"/>
                  </a:ext>
                </a:extLst>
              </a:tr>
              <a:tr h="370840">
                <a:tc>
                  <a:txBody>
                    <a:bodyPr/>
                    <a:lstStyle/>
                    <a:p>
                      <a:r>
                        <a:rPr lang="de-DE" sz="1000" b="1"/>
                        <a:t> NDR Mecklenburg-Vorpommern - 2018-05-15 12:47:22 </a:t>
                      </a:r>
                      <a:r>
                        <a:rPr lang="de-DE" sz="1000"/>
                        <a:t> 
 😂😂😂 Welche lustigen Pannen haben Sie schon auf Hochzeiten erlebt? 😂😂😂</a:t>
                      </a:r>
                      <a:endParaRPr lang="en-US" sz="1000"/>
                    </a:p>
                  </a:txBody>
                  <a:tcPr/>
                </a:tc>
                <a:tc>
                  <a:txBody>
                    <a:bodyPr/>
                    <a:lstStyle/>
                    <a:p>
                      <a:r>
                        <a:rPr lang="en-US" sz="1000"/>
                        <a:t>46.2 %</a:t>
                      </a:r>
                    </a:p>
                  </a:txBody>
                  <a:tcPr/>
                </a:tc>
                <a:tc>
                  <a:txBody>
                    <a:bodyPr/>
                    <a:lstStyle/>
                    <a:p>
                      <a:r>
                        <a:rPr lang="en-US" sz="1000"/>
                        <a:t>461</a:t>
                      </a:r>
                    </a:p>
                  </a:txBody>
                  <a:tcPr/>
                </a:tc>
                <a:tc>
                  <a:txBody>
                    <a:bodyPr/>
                    <a:lstStyle/>
                    <a:p>
                      <a:r>
                        <a:rPr lang="en-US" sz="1000"/>
                        <a:t>998</a:t>
                      </a:r>
                    </a:p>
                  </a:txBody>
                  <a:tcPr/>
                </a:tc>
                <a:tc>
                  <a:txBody>
                    <a:bodyPr/>
                    <a:lstStyle/>
                    <a:p>
                      <a:r>
                        <a:rPr lang="en-US" sz="1000"/>
                        <a:t>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12044447"/>
                  </a:ext>
                </a:extLst>
              </a:tr>
            </a:tbl>
          </a:graphicData>
        </a:graphic>
      </p:graphicFrame>
      <p:sp>
        <p:nvSpPr>
          <p:cNvPr id="4" name="Text Placeholder 3">
            <a:extLst>
              <a:ext uri="{FF2B5EF4-FFF2-40B4-BE49-F238E27FC236}">
                <a16:creationId xmlns:a16="http://schemas.microsoft.com/office/drawing/2014/main" id="{82C1B013-343E-451E-BE6D-DF17462407C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367258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4BEA-2F6A-47D9-B99D-20585F52DB08}"/>
              </a:ext>
            </a:extLst>
          </p:cNvPr>
          <p:cNvSpPr>
            <a:spLocks noGrp="1"/>
          </p:cNvSpPr>
          <p:nvPr>
            <p:ph type="title"/>
          </p:nvPr>
        </p:nvSpPr>
        <p:spPr/>
        <p:txBody>
          <a:bodyPr/>
          <a:lstStyle/>
          <a:p>
            <a:r>
              <a:rPr lang="en-US"/>
              <a:t>Facebook Eigene Posts - I-Rate Aktive Nutzer-Flop - Export | NDR Mecklenburg-Vorpommern</a:t>
            </a:r>
          </a:p>
        </p:txBody>
      </p:sp>
      <p:graphicFrame>
        <p:nvGraphicFramePr>
          <p:cNvPr id="5" name="Table Placeholder 4">
            <a:extLst>
              <a:ext uri="{FF2B5EF4-FFF2-40B4-BE49-F238E27FC236}">
                <a16:creationId xmlns:a16="http://schemas.microsoft.com/office/drawing/2014/main" id="{B2DCD911-8926-4196-9331-8A1A6C72AA7F}"/>
              </a:ext>
            </a:extLst>
          </p:cNvPr>
          <p:cNvGraphicFramePr>
            <a:graphicFrameLocks noGrp="1"/>
          </p:cNvGraphicFramePr>
          <p:nvPr>
            <p:ph type="tbl" sz="quarter" idx="13"/>
            <p:extLst>
              <p:ext uri="{D42A27DB-BD31-4B8C-83A1-F6EECF244321}">
                <p14:modId xmlns:p14="http://schemas.microsoft.com/office/powerpoint/2010/main" val="2977925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7219051"/>
                    </a:ext>
                  </a:extLst>
                </a:gridCol>
                <a:gridCol w="822960">
                  <a:extLst>
                    <a:ext uri="{9D8B030D-6E8A-4147-A177-3AD203B41FA5}">
                      <a16:colId xmlns:a16="http://schemas.microsoft.com/office/drawing/2014/main" val="3210683802"/>
                    </a:ext>
                  </a:extLst>
                </a:gridCol>
                <a:gridCol w="822960">
                  <a:extLst>
                    <a:ext uri="{9D8B030D-6E8A-4147-A177-3AD203B41FA5}">
                      <a16:colId xmlns:a16="http://schemas.microsoft.com/office/drawing/2014/main" val="1514691034"/>
                    </a:ext>
                  </a:extLst>
                </a:gridCol>
                <a:gridCol w="822960">
                  <a:extLst>
                    <a:ext uri="{9D8B030D-6E8A-4147-A177-3AD203B41FA5}">
                      <a16:colId xmlns:a16="http://schemas.microsoft.com/office/drawing/2014/main" val="1676640081"/>
                    </a:ext>
                  </a:extLst>
                </a:gridCol>
                <a:gridCol w="822960">
                  <a:extLst>
                    <a:ext uri="{9D8B030D-6E8A-4147-A177-3AD203B41FA5}">
                      <a16:colId xmlns:a16="http://schemas.microsoft.com/office/drawing/2014/main" val="1926363812"/>
                    </a:ext>
                  </a:extLst>
                </a:gridCol>
                <a:gridCol w="822960">
                  <a:extLst>
                    <a:ext uri="{9D8B030D-6E8A-4147-A177-3AD203B41FA5}">
                      <a16:colId xmlns:a16="http://schemas.microsoft.com/office/drawing/2014/main" val="820565227"/>
                    </a:ext>
                  </a:extLst>
                </a:gridCol>
                <a:gridCol w="822960">
                  <a:extLst>
                    <a:ext uri="{9D8B030D-6E8A-4147-A177-3AD203B41FA5}">
                      <a16:colId xmlns:a16="http://schemas.microsoft.com/office/drawing/2014/main" val="2772108987"/>
                    </a:ext>
                  </a:extLst>
                </a:gridCol>
                <a:gridCol w="822960">
                  <a:extLst>
                    <a:ext uri="{9D8B030D-6E8A-4147-A177-3AD203B41FA5}">
                      <a16:colId xmlns:a16="http://schemas.microsoft.com/office/drawing/2014/main" val="245742387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31647655"/>
                  </a:ext>
                </a:extLst>
              </a:tr>
              <a:tr h="370840">
                <a:tc>
                  <a:txBody>
                    <a:bodyPr/>
                    <a:lstStyle/>
                    <a:p>
                      <a:r>
                        <a:rPr lang="de-DE" sz="1000" b="1"/>
                        <a:t> NDR Mecklenburg-Vorpommern - 2018-01-04 16:42:49 </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44778148"/>
                  </a:ext>
                </a:extLst>
              </a:tr>
              <a:tr h="370840">
                <a:tc>
                  <a:txBody>
                    <a:bodyPr/>
                    <a:lstStyle/>
                    <a:p>
                      <a:r>
                        <a:rPr lang="de-DE" sz="1000" b="1"/>
                        <a:t> NDR Mecklenburg-Vorpommern - 2018-11-07 08:04:49 </a:t>
                      </a:r>
                      <a:r>
                        <a:rPr lang="de-DE" sz="1000"/>
                        <a:t> 
 Heute ist Matthias Crone, der Bürgerbeauftragte von MV, zu Gast bei NDR 1 Radio MV. Stellen Sie schon jetzt Ihre Fragen - ab 10 Uhr geht es los.</a:t>
                      </a:r>
                      <a:endParaRPr lang="en-US" sz="1000"/>
                    </a:p>
                  </a:txBody>
                  <a:tcPr/>
                </a:tc>
                <a:tc>
                  <a:txBody>
                    <a:bodyPr/>
                    <a:lstStyle/>
                    <a:p>
                      <a:r>
                        <a:rPr lang="en-US" sz="1000"/>
                        <a:t>1.0 %</a:t>
                      </a:r>
                    </a:p>
                  </a:txBody>
                  <a:tcPr/>
                </a:tc>
                <a:tc>
                  <a:txBody>
                    <a:bodyPr/>
                    <a:lstStyle/>
                    <a:p>
                      <a:r>
                        <a:rPr lang="en-US" sz="1000"/>
                        <a:t>63</a:t>
                      </a:r>
                    </a:p>
                  </a:txBody>
                  <a:tcPr/>
                </a:tc>
                <a:tc>
                  <a:txBody>
                    <a:bodyPr/>
                    <a:lstStyle/>
                    <a:p>
                      <a:r>
                        <a:rPr lang="en-US" sz="1000"/>
                        <a:t>6360</a:t>
                      </a:r>
                    </a:p>
                  </a:txBody>
                  <a:tcPr/>
                </a:tc>
                <a:tc>
                  <a:txBody>
                    <a:bodyPr/>
                    <a:lstStyle/>
                    <a:p>
                      <a:r>
                        <a:rPr lang="en-US" sz="1000"/>
                        <a:t>11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16689008"/>
                  </a:ext>
                </a:extLst>
              </a:tr>
              <a:tr h="370840">
                <a:tc>
                  <a:txBody>
                    <a:bodyPr/>
                    <a:lstStyle/>
                    <a:p>
                      <a:r>
                        <a:rPr lang="de-DE" sz="1000" b="1"/>
                        <a:t> NDR Mecklenburg-Vorpommern - 2018-06-11 10:12:11 </a:t>
                      </a:r>
                      <a:r>
                        <a:rPr lang="de-DE" sz="1000"/>
                        <a:t> 
 Dieses Jahr sind deutlich mehr Unternehmen aus unserem Land als in den Vorjahren vertreten. 😊</a:t>
                      </a:r>
                      <a:endParaRPr lang="en-US" sz="1000"/>
                    </a:p>
                  </a:txBody>
                  <a:tcPr/>
                </a:tc>
                <a:tc>
                  <a:txBody>
                    <a:bodyPr/>
                    <a:lstStyle/>
                    <a:p>
                      <a:r>
                        <a:rPr lang="en-US" sz="1000"/>
                        <a:t>1.1 %</a:t>
                      </a:r>
                    </a:p>
                  </a:txBody>
                  <a:tcPr/>
                </a:tc>
                <a:tc>
                  <a:txBody>
                    <a:bodyPr/>
                    <a:lstStyle/>
                    <a:p>
                      <a:r>
                        <a:rPr lang="en-US" sz="1000"/>
                        <a:t>44</a:t>
                      </a:r>
                    </a:p>
                  </a:txBody>
                  <a:tcPr/>
                </a:tc>
                <a:tc>
                  <a:txBody>
                    <a:bodyPr/>
                    <a:lstStyle/>
                    <a:p>
                      <a:r>
                        <a:rPr lang="en-US" sz="1000"/>
                        <a:t>3948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1821406"/>
                  </a:ext>
                </a:extLst>
              </a:tr>
              <a:tr h="370840">
                <a:tc>
                  <a:txBody>
                    <a:bodyPr/>
                    <a:lstStyle/>
                    <a:p>
                      <a:r>
                        <a:rPr lang="de-DE" sz="1000" b="1"/>
                        <a:t> NDR Mecklenburg-Vorpommern - 2018-06-12 17:43:54 </a:t>
                      </a:r>
                      <a:r>
                        <a:rPr lang="de-DE" sz="1000"/>
                        <a:t> 
 Und heute Abend ab 21 Uhr läuft die 400. Episode der Jazztime!</a:t>
                      </a:r>
                      <a:endParaRPr lang="en-US" sz="1000"/>
                    </a:p>
                  </a:txBody>
                  <a:tcPr/>
                </a:tc>
                <a:tc>
                  <a:txBody>
                    <a:bodyPr/>
                    <a:lstStyle/>
                    <a:p>
                      <a:r>
                        <a:rPr lang="en-US" sz="1000"/>
                        <a:t>1.1 %</a:t>
                      </a:r>
                    </a:p>
                  </a:txBody>
                  <a:tcPr/>
                </a:tc>
                <a:tc>
                  <a:txBody>
                    <a:bodyPr/>
                    <a:lstStyle/>
                    <a:p>
                      <a:r>
                        <a:rPr lang="en-US" sz="1000"/>
                        <a:t>62</a:t>
                      </a:r>
                    </a:p>
                  </a:txBody>
                  <a:tcPr/>
                </a:tc>
                <a:tc>
                  <a:txBody>
                    <a:bodyPr/>
                    <a:lstStyle/>
                    <a:p>
                      <a:r>
                        <a:rPr lang="en-US" sz="1000"/>
                        <a:t>5848</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7212278"/>
                  </a:ext>
                </a:extLst>
              </a:tr>
              <a:tr h="370840">
                <a:tc>
                  <a:txBody>
                    <a:bodyPr/>
                    <a:lstStyle/>
                    <a:p>
                      <a:r>
                        <a:rPr lang="de-DE" sz="1000" b="1"/>
                        <a:t> NDR Mecklenburg-Vorpommern - 2018-10-02 16:48:21 </a:t>
                      </a:r>
                      <a:r>
                        <a:rPr lang="de-DE" sz="1000"/>
                        <a:t> 
 Rund 600 Schülerinnen und Schüler haben im Medienbildungsprojekt des NDR Landesfunkhauses Mecklenburg-Vorpommern gelernt, wie Journalisten arbeiten und wie Medien funktionieren.</a:t>
                      </a:r>
                      <a:endParaRPr lang="en-US" sz="1000"/>
                    </a:p>
                  </a:txBody>
                  <a:tcPr/>
                </a:tc>
                <a:tc>
                  <a:txBody>
                    <a:bodyPr/>
                    <a:lstStyle/>
                    <a:p>
                      <a:r>
                        <a:rPr lang="en-US" sz="1000"/>
                        <a:t>1.1 %</a:t>
                      </a:r>
                    </a:p>
                  </a:txBody>
                  <a:tcPr/>
                </a:tc>
                <a:tc>
                  <a:txBody>
                    <a:bodyPr/>
                    <a:lstStyle/>
                    <a:p>
                      <a:r>
                        <a:rPr lang="en-US" sz="1000"/>
                        <a:t>59</a:t>
                      </a:r>
                    </a:p>
                  </a:txBody>
                  <a:tcPr/>
                </a:tc>
                <a:tc>
                  <a:txBody>
                    <a:bodyPr/>
                    <a:lstStyle/>
                    <a:p>
                      <a:r>
                        <a:rPr lang="en-US" sz="1000"/>
                        <a:t>5303</a:t>
                      </a:r>
                    </a:p>
                  </a:txBody>
                  <a:tcPr/>
                </a:tc>
                <a:tc>
                  <a:txBody>
                    <a:bodyPr/>
                    <a:lstStyle/>
                    <a:p>
                      <a:r>
                        <a:rPr lang="en-US" sz="1000"/>
                        <a:t>21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0555717"/>
                  </a:ext>
                </a:extLst>
              </a:tr>
            </a:tbl>
          </a:graphicData>
        </a:graphic>
      </p:graphicFrame>
      <p:sp>
        <p:nvSpPr>
          <p:cNvPr id="4" name="Text Placeholder 3">
            <a:extLst>
              <a:ext uri="{FF2B5EF4-FFF2-40B4-BE49-F238E27FC236}">
                <a16:creationId xmlns:a16="http://schemas.microsoft.com/office/drawing/2014/main" id="{90716DA5-DCBC-43DF-9A58-5277D7F0976E}"/>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850905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94DF3-A34E-406A-9161-4AF59EAF86D4}"/>
              </a:ext>
            </a:extLst>
          </p:cNvPr>
          <p:cNvSpPr>
            <a:spLocks noGrp="1"/>
          </p:cNvSpPr>
          <p:nvPr>
            <p:ph type="title"/>
          </p:nvPr>
        </p:nvSpPr>
        <p:spPr/>
        <p:txBody>
          <a:bodyPr/>
          <a:lstStyle/>
          <a:p>
            <a:r>
              <a:rPr lang="en-US"/>
              <a:t>Facebook Eigene Post - Summe Interaktionen - Export | NDR Mecklenburg-Vorpommern - 1 of 3</a:t>
            </a:r>
          </a:p>
        </p:txBody>
      </p:sp>
      <p:graphicFrame>
        <p:nvGraphicFramePr>
          <p:cNvPr id="5" name="Table Placeholder 4">
            <a:extLst>
              <a:ext uri="{FF2B5EF4-FFF2-40B4-BE49-F238E27FC236}">
                <a16:creationId xmlns:a16="http://schemas.microsoft.com/office/drawing/2014/main" id="{6ABE762E-118D-4580-A4E7-5774354AF173}"/>
              </a:ext>
            </a:extLst>
          </p:cNvPr>
          <p:cNvGraphicFramePr>
            <a:graphicFrameLocks noGrp="1"/>
          </p:cNvGraphicFramePr>
          <p:nvPr>
            <p:ph type="tbl" sz="quarter" idx="13"/>
            <p:extLst>
              <p:ext uri="{D42A27DB-BD31-4B8C-83A1-F6EECF244321}">
                <p14:modId xmlns:p14="http://schemas.microsoft.com/office/powerpoint/2010/main" val="144202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5299567"/>
                    </a:ext>
                  </a:extLst>
                </a:gridCol>
                <a:gridCol w="822960">
                  <a:extLst>
                    <a:ext uri="{9D8B030D-6E8A-4147-A177-3AD203B41FA5}">
                      <a16:colId xmlns:a16="http://schemas.microsoft.com/office/drawing/2014/main" val="886579299"/>
                    </a:ext>
                  </a:extLst>
                </a:gridCol>
                <a:gridCol w="822960">
                  <a:extLst>
                    <a:ext uri="{9D8B030D-6E8A-4147-A177-3AD203B41FA5}">
                      <a16:colId xmlns:a16="http://schemas.microsoft.com/office/drawing/2014/main" val="990855780"/>
                    </a:ext>
                  </a:extLst>
                </a:gridCol>
                <a:gridCol w="822960">
                  <a:extLst>
                    <a:ext uri="{9D8B030D-6E8A-4147-A177-3AD203B41FA5}">
                      <a16:colId xmlns:a16="http://schemas.microsoft.com/office/drawing/2014/main" val="1510592959"/>
                    </a:ext>
                  </a:extLst>
                </a:gridCol>
                <a:gridCol w="822960">
                  <a:extLst>
                    <a:ext uri="{9D8B030D-6E8A-4147-A177-3AD203B41FA5}">
                      <a16:colId xmlns:a16="http://schemas.microsoft.com/office/drawing/2014/main" val="2463600998"/>
                    </a:ext>
                  </a:extLst>
                </a:gridCol>
                <a:gridCol w="822960">
                  <a:extLst>
                    <a:ext uri="{9D8B030D-6E8A-4147-A177-3AD203B41FA5}">
                      <a16:colId xmlns:a16="http://schemas.microsoft.com/office/drawing/2014/main" val="122982404"/>
                    </a:ext>
                  </a:extLst>
                </a:gridCol>
                <a:gridCol w="822960">
                  <a:extLst>
                    <a:ext uri="{9D8B030D-6E8A-4147-A177-3AD203B41FA5}">
                      <a16:colId xmlns:a16="http://schemas.microsoft.com/office/drawing/2014/main" val="3188754345"/>
                    </a:ext>
                  </a:extLst>
                </a:gridCol>
                <a:gridCol w="822960">
                  <a:extLst>
                    <a:ext uri="{9D8B030D-6E8A-4147-A177-3AD203B41FA5}">
                      <a16:colId xmlns:a16="http://schemas.microsoft.com/office/drawing/2014/main" val="4213042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67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- 2018-01-05 13:38:58 </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117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129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4631109"/>
                  </a:ext>
                </a:extLst>
              </a:tr>
            </a:tbl>
          </a:graphicData>
        </a:graphic>
      </p:graphicFrame>
      <p:sp>
        <p:nvSpPr>
          <p:cNvPr id="4" name="Text Placeholder 3">
            <a:extLst>
              <a:ext uri="{FF2B5EF4-FFF2-40B4-BE49-F238E27FC236}">
                <a16:creationId xmlns:a16="http://schemas.microsoft.com/office/drawing/2014/main" id="{FEDB88D2-5B75-48B6-95AC-D1F862BD9CE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747203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D2A14-22EE-4A5C-819B-02D30BED956B}"/>
              </a:ext>
            </a:extLst>
          </p:cNvPr>
          <p:cNvSpPr>
            <a:spLocks noGrp="1"/>
          </p:cNvSpPr>
          <p:nvPr>
            <p:ph type="title"/>
          </p:nvPr>
        </p:nvSpPr>
        <p:spPr/>
        <p:txBody>
          <a:bodyPr/>
          <a:lstStyle/>
          <a:p>
            <a:r>
              <a:rPr lang="en-US"/>
              <a:t>Facebook Eigene Post - Summe Interaktionen - Export | NDR Mecklenburg-Vorpommern - 2 of 3</a:t>
            </a:r>
          </a:p>
        </p:txBody>
      </p:sp>
      <p:graphicFrame>
        <p:nvGraphicFramePr>
          <p:cNvPr id="5" name="Table Placeholder 4">
            <a:extLst>
              <a:ext uri="{FF2B5EF4-FFF2-40B4-BE49-F238E27FC236}">
                <a16:creationId xmlns:a16="http://schemas.microsoft.com/office/drawing/2014/main" id="{150F3FBF-3001-46DB-8925-1B914F826250}"/>
              </a:ext>
            </a:extLst>
          </p:cNvPr>
          <p:cNvGraphicFramePr>
            <a:graphicFrameLocks noGrp="1"/>
          </p:cNvGraphicFramePr>
          <p:nvPr>
            <p:ph type="tbl" sz="quarter" idx="13"/>
            <p:extLst>
              <p:ext uri="{D42A27DB-BD31-4B8C-83A1-F6EECF244321}">
                <p14:modId xmlns:p14="http://schemas.microsoft.com/office/powerpoint/2010/main" val="333423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948590"/>
                    </a:ext>
                  </a:extLst>
                </a:gridCol>
                <a:gridCol w="822960">
                  <a:extLst>
                    <a:ext uri="{9D8B030D-6E8A-4147-A177-3AD203B41FA5}">
                      <a16:colId xmlns:a16="http://schemas.microsoft.com/office/drawing/2014/main" val="3322070200"/>
                    </a:ext>
                  </a:extLst>
                </a:gridCol>
                <a:gridCol w="822960">
                  <a:extLst>
                    <a:ext uri="{9D8B030D-6E8A-4147-A177-3AD203B41FA5}">
                      <a16:colId xmlns:a16="http://schemas.microsoft.com/office/drawing/2014/main" val="1301931223"/>
                    </a:ext>
                  </a:extLst>
                </a:gridCol>
                <a:gridCol w="822960">
                  <a:extLst>
                    <a:ext uri="{9D8B030D-6E8A-4147-A177-3AD203B41FA5}">
                      <a16:colId xmlns:a16="http://schemas.microsoft.com/office/drawing/2014/main" val="1758172730"/>
                    </a:ext>
                  </a:extLst>
                </a:gridCol>
                <a:gridCol w="822960">
                  <a:extLst>
                    <a:ext uri="{9D8B030D-6E8A-4147-A177-3AD203B41FA5}">
                      <a16:colId xmlns:a16="http://schemas.microsoft.com/office/drawing/2014/main" val="2450129390"/>
                    </a:ext>
                  </a:extLst>
                </a:gridCol>
                <a:gridCol w="822960">
                  <a:extLst>
                    <a:ext uri="{9D8B030D-6E8A-4147-A177-3AD203B41FA5}">
                      <a16:colId xmlns:a16="http://schemas.microsoft.com/office/drawing/2014/main" val="819746616"/>
                    </a:ext>
                  </a:extLst>
                </a:gridCol>
                <a:gridCol w="822960">
                  <a:extLst>
                    <a:ext uri="{9D8B030D-6E8A-4147-A177-3AD203B41FA5}">
                      <a16:colId xmlns:a16="http://schemas.microsoft.com/office/drawing/2014/main" val="1261705022"/>
                    </a:ext>
                  </a:extLst>
                </a:gridCol>
                <a:gridCol w="822960">
                  <a:extLst>
                    <a:ext uri="{9D8B030D-6E8A-4147-A177-3AD203B41FA5}">
                      <a16:colId xmlns:a16="http://schemas.microsoft.com/office/drawing/2014/main" val="53323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943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4408198"/>
                  </a:ext>
                </a:extLst>
              </a:tr>
            </a:tbl>
          </a:graphicData>
        </a:graphic>
      </p:graphicFrame>
      <p:sp>
        <p:nvSpPr>
          <p:cNvPr id="4" name="Text Placeholder 3">
            <a:extLst>
              <a:ext uri="{FF2B5EF4-FFF2-40B4-BE49-F238E27FC236}">
                <a16:creationId xmlns:a16="http://schemas.microsoft.com/office/drawing/2014/main" id="{0F91B5B9-B341-4DA6-A1B6-74E1E7025DD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812845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C3D5-49A3-413C-90CA-0A6F56538719}"/>
              </a:ext>
            </a:extLst>
          </p:cNvPr>
          <p:cNvSpPr>
            <a:spLocks noGrp="1"/>
          </p:cNvSpPr>
          <p:nvPr>
            <p:ph type="title"/>
          </p:nvPr>
        </p:nvSpPr>
        <p:spPr/>
        <p:txBody>
          <a:bodyPr/>
          <a:lstStyle/>
          <a:p>
            <a:r>
              <a:rPr lang="en-US"/>
              <a:t>Facebook Eigene Post - Summe Interaktionen - Export | NDR Mecklenburg-Vorpommern - 3 of 3</a:t>
            </a:r>
          </a:p>
        </p:txBody>
      </p:sp>
      <p:graphicFrame>
        <p:nvGraphicFramePr>
          <p:cNvPr id="5" name="Table Placeholder 4">
            <a:extLst>
              <a:ext uri="{FF2B5EF4-FFF2-40B4-BE49-F238E27FC236}">
                <a16:creationId xmlns:a16="http://schemas.microsoft.com/office/drawing/2014/main" id="{8D94E876-7762-43C7-9809-F35DA2873A32}"/>
              </a:ext>
            </a:extLst>
          </p:cNvPr>
          <p:cNvGraphicFramePr>
            <a:graphicFrameLocks noGrp="1"/>
          </p:cNvGraphicFramePr>
          <p:nvPr>
            <p:ph type="tbl" sz="quarter" idx="13"/>
            <p:extLst>
              <p:ext uri="{D42A27DB-BD31-4B8C-83A1-F6EECF244321}">
                <p14:modId xmlns:p14="http://schemas.microsoft.com/office/powerpoint/2010/main" val="2920059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0234949"/>
                    </a:ext>
                  </a:extLst>
                </a:gridCol>
                <a:gridCol w="822960">
                  <a:extLst>
                    <a:ext uri="{9D8B030D-6E8A-4147-A177-3AD203B41FA5}">
                      <a16:colId xmlns:a16="http://schemas.microsoft.com/office/drawing/2014/main" val="369357146"/>
                    </a:ext>
                  </a:extLst>
                </a:gridCol>
                <a:gridCol w="822960">
                  <a:extLst>
                    <a:ext uri="{9D8B030D-6E8A-4147-A177-3AD203B41FA5}">
                      <a16:colId xmlns:a16="http://schemas.microsoft.com/office/drawing/2014/main" val="3322376378"/>
                    </a:ext>
                  </a:extLst>
                </a:gridCol>
                <a:gridCol w="822960">
                  <a:extLst>
                    <a:ext uri="{9D8B030D-6E8A-4147-A177-3AD203B41FA5}">
                      <a16:colId xmlns:a16="http://schemas.microsoft.com/office/drawing/2014/main" val="1841691138"/>
                    </a:ext>
                  </a:extLst>
                </a:gridCol>
                <a:gridCol w="822960">
                  <a:extLst>
                    <a:ext uri="{9D8B030D-6E8A-4147-A177-3AD203B41FA5}">
                      <a16:colId xmlns:a16="http://schemas.microsoft.com/office/drawing/2014/main" val="3488124328"/>
                    </a:ext>
                  </a:extLst>
                </a:gridCol>
                <a:gridCol w="822960">
                  <a:extLst>
                    <a:ext uri="{9D8B030D-6E8A-4147-A177-3AD203B41FA5}">
                      <a16:colId xmlns:a16="http://schemas.microsoft.com/office/drawing/2014/main" val="229311777"/>
                    </a:ext>
                  </a:extLst>
                </a:gridCol>
                <a:gridCol w="822960">
                  <a:extLst>
                    <a:ext uri="{9D8B030D-6E8A-4147-A177-3AD203B41FA5}">
                      <a16:colId xmlns:a16="http://schemas.microsoft.com/office/drawing/2014/main" val="2581336900"/>
                    </a:ext>
                  </a:extLst>
                </a:gridCol>
                <a:gridCol w="822960">
                  <a:extLst>
                    <a:ext uri="{9D8B030D-6E8A-4147-A177-3AD203B41FA5}">
                      <a16:colId xmlns:a16="http://schemas.microsoft.com/office/drawing/2014/main" val="4002126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2054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1025848"/>
                  </a:ext>
                </a:extLst>
              </a:tr>
            </a:tbl>
          </a:graphicData>
        </a:graphic>
      </p:graphicFrame>
      <p:sp>
        <p:nvSpPr>
          <p:cNvPr id="4" name="Text Placeholder 3">
            <a:extLst>
              <a:ext uri="{FF2B5EF4-FFF2-40B4-BE49-F238E27FC236}">
                <a16:creationId xmlns:a16="http://schemas.microsoft.com/office/drawing/2014/main" id="{3219C28B-D6F0-4CBE-BA3A-DE735B7A6798}"/>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95142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1AFE3-F8E3-4BE3-AD68-53B24B05B523}"/>
              </a:ext>
            </a:extLst>
          </p:cNvPr>
          <p:cNvSpPr>
            <a:spLocks noGrp="1"/>
          </p:cNvSpPr>
          <p:nvPr>
            <p:ph type="title"/>
          </p:nvPr>
        </p:nvSpPr>
        <p:spPr/>
        <p:txBody>
          <a:bodyPr/>
          <a:lstStyle/>
          <a:p>
            <a:r>
              <a:rPr lang="en-US"/>
              <a:t>Facebook Eigene Posts - Reaktionen - Export | NDR Mecklenburg-Vorpommern - 1 of 4</a:t>
            </a:r>
          </a:p>
        </p:txBody>
      </p:sp>
      <p:graphicFrame>
        <p:nvGraphicFramePr>
          <p:cNvPr id="5" name="Table Placeholder 4">
            <a:extLst>
              <a:ext uri="{FF2B5EF4-FFF2-40B4-BE49-F238E27FC236}">
                <a16:creationId xmlns:a16="http://schemas.microsoft.com/office/drawing/2014/main" id="{0E7B3B19-80B0-45EF-8530-067B3369DB79}"/>
              </a:ext>
            </a:extLst>
          </p:cNvPr>
          <p:cNvGraphicFramePr>
            <a:graphicFrameLocks noGrp="1"/>
          </p:cNvGraphicFramePr>
          <p:nvPr>
            <p:ph type="tbl" sz="quarter" idx="13"/>
            <p:extLst>
              <p:ext uri="{D42A27DB-BD31-4B8C-83A1-F6EECF244321}">
                <p14:modId xmlns:p14="http://schemas.microsoft.com/office/powerpoint/2010/main" val="174072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362231048"/>
                    </a:ext>
                  </a:extLst>
                </a:gridCol>
                <a:gridCol w="822960">
                  <a:extLst>
                    <a:ext uri="{9D8B030D-6E8A-4147-A177-3AD203B41FA5}">
                      <a16:colId xmlns:a16="http://schemas.microsoft.com/office/drawing/2014/main" val="3410137072"/>
                    </a:ext>
                  </a:extLst>
                </a:gridCol>
                <a:gridCol w="493776">
                  <a:extLst>
                    <a:ext uri="{9D8B030D-6E8A-4147-A177-3AD203B41FA5}">
                      <a16:colId xmlns:a16="http://schemas.microsoft.com/office/drawing/2014/main" val="1799852894"/>
                    </a:ext>
                  </a:extLst>
                </a:gridCol>
                <a:gridCol w="493776">
                  <a:extLst>
                    <a:ext uri="{9D8B030D-6E8A-4147-A177-3AD203B41FA5}">
                      <a16:colId xmlns:a16="http://schemas.microsoft.com/office/drawing/2014/main" val="1000905791"/>
                    </a:ext>
                  </a:extLst>
                </a:gridCol>
                <a:gridCol w="493776">
                  <a:extLst>
                    <a:ext uri="{9D8B030D-6E8A-4147-A177-3AD203B41FA5}">
                      <a16:colId xmlns:a16="http://schemas.microsoft.com/office/drawing/2014/main" val="3591032161"/>
                    </a:ext>
                  </a:extLst>
                </a:gridCol>
                <a:gridCol w="493776">
                  <a:extLst>
                    <a:ext uri="{9D8B030D-6E8A-4147-A177-3AD203B41FA5}">
                      <a16:colId xmlns:a16="http://schemas.microsoft.com/office/drawing/2014/main" val="229446022"/>
                    </a:ext>
                  </a:extLst>
                </a:gridCol>
                <a:gridCol w="493776">
                  <a:extLst>
                    <a:ext uri="{9D8B030D-6E8A-4147-A177-3AD203B41FA5}">
                      <a16:colId xmlns:a16="http://schemas.microsoft.com/office/drawing/2014/main" val="1372076291"/>
                    </a:ext>
                  </a:extLst>
                </a:gridCol>
                <a:gridCol w="493776">
                  <a:extLst>
                    <a:ext uri="{9D8B030D-6E8A-4147-A177-3AD203B41FA5}">
                      <a16:colId xmlns:a16="http://schemas.microsoft.com/office/drawing/2014/main" val="4260309942"/>
                    </a:ext>
                  </a:extLst>
                </a:gridCol>
                <a:gridCol w="493776">
                  <a:extLst>
                    <a:ext uri="{9D8B030D-6E8A-4147-A177-3AD203B41FA5}">
                      <a16:colId xmlns:a16="http://schemas.microsoft.com/office/drawing/2014/main" val="2773911736"/>
                    </a:ext>
                  </a:extLst>
                </a:gridCol>
                <a:gridCol w="493776">
                  <a:extLst>
                    <a:ext uri="{9D8B030D-6E8A-4147-A177-3AD203B41FA5}">
                      <a16:colId xmlns:a16="http://schemas.microsoft.com/office/drawing/2014/main" val="2514840472"/>
                    </a:ext>
                  </a:extLst>
                </a:gridCol>
                <a:gridCol w="493776">
                  <a:extLst>
                    <a:ext uri="{9D8B030D-6E8A-4147-A177-3AD203B41FA5}">
                      <a16:colId xmlns:a16="http://schemas.microsoft.com/office/drawing/2014/main" val="285051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744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- 2018-01-05 13:38:58</a:t>
                      </a:r>
                      <a:r>
                        <a:rPr kumimoji="0" lang="de-DE" sz="1000" b="0" i="0" u="none" strike="noStrike" kern="1200" cap="none" spc="0" normalizeH="0" baseline="0" noProof="0">
                          <a:ln>
                            <a:noFill/>
                          </a:ln>
                          <a:solidFill>
                            <a:prstClr val="black"/>
                          </a:solidFill>
                          <a:effectLst/>
                          <a:uLnTx/>
                          <a:uFillTx/>
                          <a:latin typeface="+mn-lt"/>
                          <a:ea typeface="+mn-ea"/>
                          <a:cs typeface="+mn-cs"/>
                        </a:rPr>
                        <a:t>
Rostock verbietet als erste Kommune in MV die Nutzung von Glyphosat auf all ihren Flächen.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Rostock untersagt die Nutzung von Glyphosat
ndr.de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393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- 2018-07-25 07:03:33</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Wie geht das? - Freiwillige Feuerwehr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2707160"/>
                  </a:ext>
                </a:extLst>
              </a:tr>
            </a:tbl>
          </a:graphicData>
        </a:graphic>
      </p:graphicFrame>
      <p:sp>
        <p:nvSpPr>
          <p:cNvPr id="4" name="Text Placeholder 3">
            <a:extLst>
              <a:ext uri="{FF2B5EF4-FFF2-40B4-BE49-F238E27FC236}">
                <a16:creationId xmlns:a16="http://schemas.microsoft.com/office/drawing/2014/main" id="{D27EFFDC-87C2-4B00-875E-B85D73EC8305}"/>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06175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7E66-D4E3-416F-8EF2-DA02FE6DF7AE}"/>
              </a:ext>
            </a:extLst>
          </p:cNvPr>
          <p:cNvSpPr>
            <a:spLocks noGrp="1"/>
          </p:cNvSpPr>
          <p:nvPr>
            <p:ph type="title"/>
          </p:nvPr>
        </p:nvSpPr>
        <p:spPr/>
        <p:txBody>
          <a:bodyPr/>
          <a:lstStyle/>
          <a:p>
            <a:r>
              <a:rPr lang="en-US"/>
              <a:t>Facebook Eigene Posts - Reaktionen - Export | NDR Mecklenburg-Vorpommern - 2 of 4</a:t>
            </a:r>
          </a:p>
        </p:txBody>
      </p:sp>
      <p:graphicFrame>
        <p:nvGraphicFramePr>
          <p:cNvPr id="5" name="Table Placeholder 4">
            <a:extLst>
              <a:ext uri="{FF2B5EF4-FFF2-40B4-BE49-F238E27FC236}">
                <a16:creationId xmlns:a16="http://schemas.microsoft.com/office/drawing/2014/main" id="{194019F7-C996-4ABF-ADD8-BE9C4413D331}"/>
              </a:ext>
            </a:extLst>
          </p:cNvPr>
          <p:cNvGraphicFramePr>
            <a:graphicFrameLocks noGrp="1"/>
          </p:cNvGraphicFramePr>
          <p:nvPr>
            <p:ph type="tbl" sz="quarter" idx="13"/>
            <p:extLst>
              <p:ext uri="{D42A27DB-BD31-4B8C-83A1-F6EECF244321}">
                <p14:modId xmlns:p14="http://schemas.microsoft.com/office/powerpoint/2010/main" val="1170754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53013585"/>
                    </a:ext>
                  </a:extLst>
                </a:gridCol>
                <a:gridCol w="822960">
                  <a:extLst>
                    <a:ext uri="{9D8B030D-6E8A-4147-A177-3AD203B41FA5}">
                      <a16:colId xmlns:a16="http://schemas.microsoft.com/office/drawing/2014/main" val="1777912825"/>
                    </a:ext>
                  </a:extLst>
                </a:gridCol>
                <a:gridCol w="493776">
                  <a:extLst>
                    <a:ext uri="{9D8B030D-6E8A-4147-A177-3AD203B41FA5}">
                      <a16:colId xmlns:a16="http://schemas.microsoft.com/office/drawing/2014/main" val="3646125868"/>
                    </a:ext>
                  </a:extLst>
                </a:gridCol>
                <a:gridCol w="493776">
                  <a:extLst>
                    <a:ext uri="{9D8B030D-6E8A-4147-A177-3AD203B41FA5}">
                      <a16:colId xmlns:a16="http://schemas.microsoft.com/office/drawing/2014/main" val="2395357417"/>
                    </a:ext>
                  </a:extLst>
                </a:gridCol>
                <a:gridCol w="493776">
                  <a:extLst>
                    <a:ext uri="{9D8B030D-6E8A-4147-A177-3AD203B41FA5}">
                      <a16:colId xmlns:a16="http://schemas.microsoft.com/office/drawing/2014/main" val="864455329"/>
                    </a:ext>
                  </a:extLst>
                </a:gridCol>
                <a:gridCol w="493776">
                  <a:extLst>
                    <a:ext uri="{9D8B030D-6E8A-4147-A177-3AD203B41FA5}">
                      <a16:colId xmlns:a16="http://schemas.microsoft.com/office/drawing/2014/main" val="4190973396"/>
                    </a:ext>
                  </a:extLst>
                </a:gridCol>
                <a:gridCol w="493776">
                  <a:extLst>
                    <a:ext uri="{9D8B030D-6E8A-4147-A177-3AD203B41FA5}">
                      <a16:colId xmlns:a16="http://schemas.microsoft.com/office/drawing/2014/main" val="3163022645"/>
                    </a:ext>
                  </a:extLst>
                </a:gridCol>
                <a:gridCol w="493776">
                  <a:extLst>
                    <a:ext uri="{9D8B030D-6E8A-4147-A177-3AD203B41FA5}">
                      <a16:colId xmlns:a16="http://schemas.microsoft.com/office/drawing/2014/main" val="3035614527"/>
                    </a:ext>
                  </a:extLst>
                </a:gridCol>
                <a:gridCol w="493776">
                  <a:extLst>
                    <a:ext uri="{9D8B030D-6E8A-4147-A177-3AD203B41FA5}">
                      <a16:colId xmlns:a16="http://schemas.microsoft.com/office/drawing/2014/main" val="2268829963"/>
                    </a:ext>
                  </a:extLst>
                </a:gridCol>
                <a:gridCol w="493776">
                  <a:extLst>
                    <a:ext uri="{9D8B030D-6E8A-4147-A177-3AD203B41FA5}">
                      <a16:colId xmlns:a16="http://schemas.microsoft.com/office/drawing/2014/main" val="325276117"/>
                    </a:ext>
                  </a:extLst>
                </a:gridCol>
                <a:gridCol w="493776">
                  <a:extLst>
                    <a:ext uri="{9D8B030D-6E8A-4147-A177-3AD203B41FA5}">
                      <a16:colId xmlns:a16="http://schemas.microsoft.com/office/drawing/2014/main" val="2050863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3654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Mecklenburg-Vorpommern - 2018-04-16 09:27:38</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Rügen: Sensationsfund aus der Wikingerzeit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1247561"/>
                  </a:ext>
                </a:extLst>
              </a:tr>
            </a:tbl>
          </a:graphicData>
        </a:graphic>
      </p:graphicFrame>
      <p:sp>
        <p:nvSpPr>
          <p:cNvPr id="4" name="Text Placeholder 3">
            <a:extLst>
              <a:ext uri="{FF2B5EF4-FFF2-40B4-BE49-F238E27FC236}">
                <a16:creationId xmlns:a16="http://schemas.microsoft.com/office/drawing/2014/main" id="{A27C423D-F55F-450F-8446-207BFF32667B}"/>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078199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3FCE-171F-4478-87A7-6D7990840DF9}"/>
              </a:ext>
            </a:extLst>
          </p:cNvPr>
          <p:cNvSpPr>
            <a:spLocks noGrp="1"/>
          </p:cNvSpPr>
          <p:nvPr>
            <p:ph type="title"/>
          </p:nvPr>
        </p:nvSpPr>
        <p:spPr/>
        <p:txBody>
          <a:bodyPr/>
          <a:lstStyle/>
          <a:p>
            <a:r>
              <a:rPr lang="en-US"/>
              <a:t>Facebook Eigene Posts - Reaktionen - Export | NDR Mecklenburg-Vorpommern - 3 of 4</a:t>
            </a:r>
          </a:p>
        </p:txBody>
      </p:sp>
      <p:graphicFrame>
        <p:nvGraphicFramePr>
          <p:cNvPr id="5" name="Table Placeholder 4">
            <a:extLst>
              <a:ext uri="{FF2B5EF4-FFF2-40B4-BE49-F238E27FC236}">
                <a16:creationId xmlns:a16="http://schemas.microsoft.com/office/drawing/2014/main" id="{CB841CB9-6011-45F3-ACAA-030CAAFE5024}"/>
              </a:ext>
            </a:extLst>
          </p:cNvPr>
          <p:cNvGraphicFramePr>
            <a:graphicFrameLocks noGrp="1"/>
          </p:cNvGraphicFramePr>
          <p:nvPr>
            <p:ph type="tbl" sz="quarter" idx="13"/>
            <p:extLst>
              <p:ext uri="{D42A27DB-BD31-4B8C-83A1-F6EECF244321}">
                <p14:modId xmlns:p14="http://schemas.microsoft.com/office/powerpoint/2010/main" val="1751410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94179831"/>
                    </a:ext>
                  </a:extLst>
                </a:gridCol>
                <a:gridCol w="822960">
                  <a:extLst>
                    <a:ext uri="{9D8B030D-6E8A-4147-A177-3AD203B41FA5}">
                      <a16:colId xmlns:a16="http://schemas.microsoft.com/office/drawing/2014/main" val="3246980731"/>
                    </a:ext>
                  </a:extLst>
                </a:gridCol>
                <a:gridCol w="493776">
                  <a:extLst>
                    <a:ext uri="{9D8B030D-6E8A-4147-A177-3AD203B41FA5}">
                      <a16:colId xmlns:a16="http://schemas.microsoft.com/office/drawing/2014/main" val="3731213369"/>
                    </a:ext>
                  </a:extLst>
                </a:gridCol>
                <a:gridCol w="493776">
                  <a:extLst>
                    <a:ext uri="{9D8B030D-6E8A-4147-A177-3AD203B41FA5}">
                      <a16:colId xmlns:a16="http://schemas.microsoft.com/office/drawing/2014/main" val="2889119431"/>
                    </a:ext>
                  </a:extLst>
                </a:gridCol>
                <a:gridCol w="493776">
                  <a:extLst>
                    <a:ext uri="{9D8B030D-6E8A-4147-A177-3AD203B41FA5}">
                      <a16:colId xmlns:a16="http://schemas.microsoft.com/office/drawing/2014/main" val="1158860309"/>
                    </a:ext>
                  </a:extLst>
                </a:gridCol>
                <a:gridCol w="493776">
                  <a:extLst>
                    <a:ext uri="{9D8B030D-6E8A-4147-A177-3AD203B41FA5}">
                      <a16:colId xmlns:a16="http://schemas.microsoft.com/office/drawing/2014/main" val="1118008958"/>
                    </a:ext>
                  </a:extLst>
                </a:gridCol>
                <a:gridCol w="493776">
                  <a:extLst>
                    <a:ext uri="{9D8B030D-6E8A-4147-A177-3AD203B41FA5}">
                      <a16:colId xmlns:a16="http://schemas.microsoft.com/office/drawing/2014/main" val="2605521118"/>
                    </a:ext>
                  </a:extLst>
                </a:gridCol>
                <a:gridCol w="493776">
                  <a:extLst>
                    <a:ext uri="{9D8B030D-6E8A-4147-A177-3AD203B41FA5}">
                      <a16:colId xmlns:a16="http://schemas.microsoft.com/office/drawing/2014/main" val="423156880"/>
                    </a:ext>
                  </a:extLst>
                </a:gridCol>
                <a:gridCol w="493776">
                  <a:extLst>
                    <a:ext uri="{9D8B030D-6E8A-4147-A177-3AD203B41FA5}">
                      <a16:colId xmlns:a16="http://schemas.microsoft.com/office/drawing/2014/main" val="1541323040"/>
                    </a:ext>
                  </a:extLst>
                </a:gridCol>
                <a:gridCol w="493776">
                  <a:extLst>
                    <a:ext uri="{9D8B030D-6E8A-4147-A177-3AD203B41FA5}">
                      <a16:colId xmlns:a16="http://schemas.microsoft.com/office/drawing/2014/main" val="2755079691"/>
                    </a:ext>
                  </a:extLst>
                </a:gridCol>
                <a:gridCol w="493776">
                  <a:extLst>
                    <a:ext uri="{9D8B030D-6E8A-4147-A177-3AD203B41FA5}">
                      <a16:colId xmlns:a16="http://schemas.microsoft.com/office/drawing/2014/main" val="3341023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526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- 2018-05-04 06:46:09</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Ein großes Dankeschön an alle Feuerwehrleute!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9292657"/>
                  </a:ext>
                </a:extLst>
              </a:tr>
            </a:tbl>
          </a:graphicData>
        </a:graphic>
      </p:graphicFrame>
      <p:sp>
        <p:nvSpPr>
          <p:cNvPr id="4" name="Text Placeholder 3">
            <a:extLst>
              <a:ext uri="{FF2B5EF4-FFF2-40B4-BE49-F238E27FC236}">
                <a16:creationId xmlns:a16="http://schemas.microsoft.com/office/drawing/2014/main" id="{A360E94D-DF94-4057-A678-30AADB37B87C}"/>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60519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589BF-78D5-46BB-8684-33D0AB3BC3E9}"/>
              </a:ext>
            </a:extLst>
          </p:cNvPr>
          <p:cNvSpPr>
            <a:spLocks noGrp="1"/>
          </p:cNvSpPr>
          <p:nvPr>
            <p:ph type="title"/>
          </p:nvPr>
        </p:nvSpPr>
        <p:spPr/>
        <p:txBody>
          <a:bodyPr/>
          <a:lstStyle/>
          <a:p>
            <a:r>
              <a:rPr lang="en-US"/>
              <a:t>Facebook Eigene Posts - Reaktionen - Export | NDR Mecklenburg-Vorpommern - 4 of 4</a:t>
            </a:r>
          </a:p>
        </p:txBody>
      </p:sp>
      <p:graphicFrame>
        <p:nvGraphicFramePr>
          <p:cNvPr id="5" name="Table Placeholder 4">
            <a:extLst>
              <a:ext uri="{FF2B5EF4-FFF2-40B4-BE49-F238E27FC236}">
                <a16:creationId xmlns:a16="http://schemas.microsoft.com/office/drawing/2014/main" id="{C589216F-ABC9-4FCE-9BAD-A9A37021113F}"/>
              </a:ext>
            </a:extLst>
          </p:cNvPr>
          <p:cNvGraphicFramePr>
            <a:graphicFrameLocks noGrp="1"/>
          </p:cNvGraphicFramePr>
          <p:nvPr>
            <p:ph type="tbl" sz="quarter" idx="13"/>
            <p:extLst>
              <p:ext uri="{D42A27DB-BD31-4B8C-83A1-F6EECF244321}">
                <p14:modId xmlns:p14="http://schemas.microsoft.com/office/powerpoint/2010/main" val="1643613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57837480"/>
                    </a:ext>
                  </a:extLst>
                </a:gridCol>
                <a:gridCol w="822960">
                  <a:extLst>
                    <a:ext uri="{9D8B030D-6E8A-4147-A177-3AD203B41FA5}">
                      <a16:colId xmlns:a16="http://schemas.microsoft.com/office/drawing/2014/main" val="2139245808"/>
                    </a:ext>
                  </a:extLst>
                </a:gridCol>
                <a:gridCol w="493776">
                  <a:extLst>
                    <a:ext uri="{9D8B030D-6E8A-4147-A177-3AD203B41FA5}">
                      <a16:colId xmlns:a16="http://schemas.microsoft.com/office/drawing/2014/main" val="2694486569"/>
                    </a:ext>
                  </a:extLst>
                </a:gridCol>
                <a:gridCol w="493776">
                  <a:extLst>
                    <a:ext uri="{9D8B030D-6E8A-4147-A177-3AD203B41FA5}">
                      <a16:colId xmlns:a16="http://schemas.microsoft.com/office/drawing/2014/main" val="3377998538"/>
                    </a:ext>
                  </a:extLst>
                </a:gridCol>
                <a:gridCol w="493776">
                  <a:extLst>
                    <a:ext uri="{9D8B030D-6E8A-4147-A177-3AD203B41FA5}">
                      <a16:colId xmlns:a16="http://schemas.microsoft.com/office/drawing/2014/main" val="1681905441"/>
                    </a:ext>
                  </a:extLst>
                </a:gridCol>
                <a:gridCol w="493776">
                  <a:extLst>
                    <a:ext uri="{9D8B030D-6E8A-4147-A177-3AD203B41FA5}">
                      <a16:colId xmlns:a16="http://schemas.microsoft.com/office/drawing/2014/main" val="2085306269"/>
                    </a:ext>
                  </a:extLst>
                </a:gridCol>
                <a:gridCol w="493776">
                  <a:extLst>
                    <a:ext uri="{9D8B030D-6E8A-4147-A177-3AD203B41FA5}">
                      <a16:colId xmlns:a16="http://schemas.microsoft.com/office/drawing/2014/main" val="2103271686"/>
                    </a:ext>
                  </a:extLst>
                </a:gridCol>
                <a:gridCol w="493776">
                  <a:extLst>
                    <a:ext uri="{9D8B030D-6E8A-4147-A177-3AD203B41FA5}">
                      <a16:colId xmlns:a16="http://schemas.microsoft.com/office/drawing/2014/main" val="1289522170"/>
                    </a:ext>
                  </a:extLst>
                </a:gridCol>
                <a:gridCol w="493776">
                  <a:extLst>
                    <a:ext uri="{9D8B030D-6E8A-4147-A177-3AD203B41FA5}">
                      <a16:colId xmlns:a16="http://schemas.microsoft.com/office/drawing/2014/main" val="2910992244"/>
                    </a:ext>
                  </a:extLst>
                </a:gridCol>
                <a:gridCol w="493776">
                  <a:extLst>
                    <a:ext uri="{9D8B030D-6E8A-4147-A177-3AD203B41FA5}">
                      <a16:colId xmlns:a16="http://schemas.microsoft.com/office/drawing/2014/main" val="3588934686"/>
                    </a:ext>
                  </a:extLst>
                </a:gridCol>
                <a:gridCol w="493776">
                  <a:extLst>
                    <a:ext uri="{9D8B030D-6E8A-4147-A177-3AD203B41FA5}">
                      <a16:colId xmlns:a16="http://schemas.microsoft.com/office/drawing/2014/main" val="139390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916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Mecklenburg-Vorpommern - 2018-11-10 16:19:27</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Alle Tore des FC Hansa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8010826"/>
                  </a:ext>
                </a:extLst>
              </a:tr>
            </a:tbl>
          </a:graphicData>
        </a:graphic>
      </p:graphicFrame>
      <p:sp>
        <p:nvSpPr>
          <p:cNvPr id="4" name="Text Placeholder 3">
            <a:extLst>
              <a:ext uri="{FF2B5EF4-FFF2-40B4-BE49-F238E27FC236}">
                <a16:creationId xmlns:a16="http://schemas.microsoft.com/office/drawing/2014/main" id="{B75D05CF-AD1F-4BDE-807A-990F291DCFE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067719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82DB-AAE6-4AE2-A187-F9E683A9B131}"/>
              </a:ext>
            </a:extLst>
          </p:cNvPr>
          <p:cNvSpPr>
            <a:spLocks noGrp="1"/>
          </p:cNvSpPr>
          <p:nvPr>
            <p:ph type="title"/>
          </p:nvPr>
        </p:nvSpPr>
        <p:spPr/>
        <p:txBody>
          <a:bodyPr/>
          <a:lstStyle/>
          <a:p>
            <a:r>
              <a:rPr lang="de-DE"/>
              <a:t>Eigene Posts - Videostarts - Profil-bezogene Nutzung | NDR Mecklenburg-Vorpommern</a:t>
            </a:r>
            <a:endParaRPr lang="en-US"/>
          </a:p>
        </p:txBody>
      </p:sp>
      <p:graphicFrame>
        <p:nvGraphicFramePr>
          <p:cNvPr id="5" name="Table Placeholder 4">
            <a:extLst>
              <a:ext uri="{FF2B5EF4-FFF2-40B4-BE49-F238E27FC236}">
                <a16:creationId xmlns:a16="http://schemas.microsoft.com/office/drawing/2014/main" id="{D7CA8CB3-A686-4E20-BADA-3B97DB8CD487}"/>
              </a:ext>
            </a:extLst>
          </p:cNvPr>
          <p:cNvGraphicFramePr>
            <a:graphicFrameLocks noGrp="1"/>
          </p:cNvGraphicFramePr>
          <p:nvPr>
            <p:ph type="tbl" sz="quarter" idx="13"/>
            <p:extLst>
              <p:ext uri="{D42A27DB-BD31-4B8C-83A1-F6EECF244321}">
                <p14:modId xmlns:p14="http://schemas.microsoft.com/office/powerpoint/2010/main" val="128002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9072303"/>
                    </a:ext>
                  </a:extLst>
                </a:gridCol>
                <a:gridCol w="822960">
                  <a:extLst>
                    <a:ext uri="{9D8B030D-6E8A-4147-A177-3AD203B41FA5}">
                      <a16:colId xmlns:a16="http://schemas.microsoft.com/office/drawing/2014/main" val="765628913"/>
                    </a:ext>
                  </a:extLst>
                </a:gridCol>
                <a:gridCol w="822960">
                  <a:extLst>
                    <a:ext uri="{9D8B030D-6E8A-4147-A177-3AD203B41FA5}">
                      <a16:colId xmlns:a16="http://schemas.microsoft.com/office/drawing/2014/main" val="736814690"/>
                    </a:ext>
                  </a:extLst>
                </a:gridCol>
                <a:gridCol w="822960">
                  <a:extLst>
                    <a:ext uri="{9D8B030D-6E8A-4147-A177-3AD203B41FA5}">
                      <a16:colId xmlns:a16="http://schemas.microsoft.com/office/drawing/2014/main" val="299106981"/>
                    </a:ext>
                  </a:extLst>
                </a:gridCol>
                <a:gridCol w="822960">
                  <a:extLst>
                    <a:ext uri="{9D8B030D-6E8A-4147-A177-3AD203B41FA5}">
                      <a16:colId xmlns:a16="http://schemas.microsoft.com/office/drawing/2014/main" val="2646318313"/>
                    </a:ext>
                  </a:extLst>
                </a:gridCol>
                <a:gridCol w="822960">
                  <a:extLst>
                    <a:ext uri="{9D8B030D-6E8A-4147-A177-3AD203B41FA5}">
                      <a16:colId xmlns:a16="http://schemas.microsoft.com/office/drawing/2014/main" val="2576380733"/>
                    </a:ext>
                  </a:extLst>
                </a:gridCol>
                <a:gridCol w="822960">
                  <a:extLst>
                    <a:ext uri="{9D8B030D-6E8A-4147-A177-3AD203B41FA5}">
                      <a16:colId xmlns:a16="http://schemas.microsoft.com/office/drawing/2014/main" val="3477111568"/>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761683775"/>
                  </a:ext>
                </a:extLst>
              </a:tr>
              <a:tr h="370840">
                <a:tc>
                  <a:txBody>
                    <a:bodyPr/>
                    <a:lstStyle/>
                    <a:p>
                      <a:r>
                        <a:rPr lang="de-DE" sz="1000" b="1"/>
                        <a:t> NDR Mecklenburg-Vorpommern - 2018-02-05 18:03:53 </a:t>
                      </a:r>
                      <a:r>
                        <a:rPr lang="de-DE" sz="1000"/>
                        <a:t> 
 Fußball-Trainer Frank Pagelsdorf hat die größten Erfolge seiner Karriere im Norden gefeiert - mit dem  F.C. Hansa Rostock und dem HSV. Heute feiert der gebürtige Hannoveraner seinen 60. Geburtstag.
Alles Gute für den Rostocker Aufstiegshelden von 1995!</a:t>
                      </a:r>
                      <a:endParaRPr lang="en-US" sz="1000"/>
                    </a:p>
                  </a:txBody>
                  <a:tcPr/>
                </a:tc>
                <a:tc>
                  <a:txBody>
                    <a:bodyPr/>
                    <a:lstStyle/>
                    <a:p>
                      <a:r>
                        <a:rPr lang="en-US" sz="1000"/>
                        <a:t>93812</a:t>
                      </a:r>
                    </a:p>
                  </a:txBody>
                  <a:tcPr/>
                </a:tc>
                <a:tc>
                  <a:txBody>
                    <a:bodyPr/>
                    <a:lstStyle/>
                    <a:p>
                      <a:r>
                        <a:rPr lang="en-US" sz="1000"/>
                        <a:t>57063</a:t>
                      </a:r>
                    </a:p>
                  </a:txBody>
                  <a:tcPr/>
                </a:tc>
                <a:tc>
                  <a:txBody>
                    <a:bodyPr/>
                    <a:lstStyle/>
                    <a:p>
                      <a:r>
                        <a:rPr lang="en-US" sz="1000"/>
                        <a:t>27 %</a:t>
                      </a:r>
                    </a:p>
                  </a:txBody>
                  <a:tcPr/>
                </a:tc>
                <a:tc>
                  <a:txBody>
                    <a:bodyPr/>
                    <a:lstStyle/>
                    <a:p>
                      <a:r>
                        <a:rPr lang="en-US" sz="1000"/>
                        <a:t>1:58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819851443"/>
                  </a:ext>
                </a:extLst>
              </a:tr>
              <a:tr h="370840">
                <a:tc>
                  <a:txBody>
                    <a:bodyPr/>
                    <a:lstStyle/>
                    <a:p>
                      <a:r>
                        <a:rPr lang="de-DE" sz="1000" b="1"/>
                        <a:t> NDR Mecklenburg-Vorpommern - 2018-07-25 07:03:33 </a:t>
                      </a:r>
                      <a:r>
                        <a:rPr lang="de-DE" sz="1000"/>
                        <a:t> 
 Für unsere Sicherheit führen freiwillige Feuerwehr-Männer und -Frauen ein Leben auf Abruf. Dafür ein riesiges Dankeschön!
🚒 Markieren Sie die Wehren aus Ihrer Region und sagen Sie Danke!</a:t>
                      </a:r>
                      <a:endParaRPr lang="en-US" sz="1000"/>
                    </a:p>
                  </a:txBody>
                  <a:tcPr/>
                </a:tc>
                <a:tc>
                  <a:txBody>
                    <a:bodyPr/>
                    <a:lstStyle/>
                    <a:p>
                      <a:r>
                        <a:rPr lang="en-US" sz="1000"/>
                        <a:t>126463</a:t>
                      </a:r>
                    </a:p>
                  </a:txBody>
                  <a:tcPr/>
                </a:tc>
                <a:tc>
                  <a:txBody>
                    <a:bodyPr/>
                    <a:lstStyle/>
                    <a:p>
                      <a:r>
                        <a:rPr lang="en-US" sz="1000"/>
                        <a:t>56326</a:t>
                      </a:r>
                    </a:p>
                  </a:txBody>
                  <a:tcPr/>
                </a:tc>
                <a:tc>
                  <a:txBody>
                    <a:bodyPr/>
                    <a:lstStyle/>
                    <a:p>
                      <a:r>
                        <a:rPr lang="en-US" sz="1000"/>
                        <a:t>17 %</a:t>
                      </a:r>
                    </a:p>
                  </a:txBody>
                  <a:tcPr/>
                </a:tc>
                <a:tc>
                  <a:txBody>
                    <a:bodyPr/>
                    <a:lstStyle/>
                    <a:p>
                      <a:r>
                        <a:rPr lang="en-US" sz="1000"/>
                        <a:t>0:31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286805844"/>
                  </a:ext>
                </a:extLst>
              </a:tr>
              <a:tr h="370840">
                <a:tc>
                  <a:txBody>
                    <a:bodyPr/>
                    <a:lstStyle/>
                    <a:p>
                      <a:r>
                        <a:rPr lang="de-DE" sz="1000" b="1"/>
                        <a:t> NDR Mecklenburg-Vorpommern - 2018-04-16 09:27:38 </a:t>
                      </a:r>
                      <a:r>
                        <a:rPr lang="de-DE" sz="1000"/>
                        <a:t> 
 Schatz des einstigen Dänenkönigs Harald Blauzahn geborgen: Laut Experten handelt es sich um den größten Einzelfund im südlichen Ostseeraum.</a:t>
                      </a:r>
                      <a:endParaRPr lang="en-US" sz="1000"/>
                    </a:p>
                  </a:txBody>
                  <a:tcPr/>
                </a:tc>
                <a:tc>
                  <a:txBody>
                    <a:bodyPr/>
                    <a:lstStyle/>
                    <a:p>
                      <a:r>
                        <a:rPr lang="en-US" sz="1000"/>
                        <a:t>69709</a:t>
                      </a:r>
                    </a:p>
                  </a:txBody>
                  <a:tcPr/>
                </a:tc>
                <a:tc>
                  <a:txBody>
                    <a:bodyPr/>
                    <a:lstStyle/>
                    <a:p>
                      <a:r>
                        <a:rPr lang="en-US" sz="1000"/>
                        <a:t>36720</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663833126"/>
                  </a:ext>
                </a:extLst>
              </a:tr>
              <a:tr h="370840">
                <a:tc>
                  <a:txBody>
                    <a:bodyPr/>
                    <a:lstStyle/>
                    <a:p>
                      <a:r>
                        <a:rPr lang="de-DE" sz="1000" b="1"/>
                        <a:t> NDR Mecklenburg-Vorpommern - 2018-07-31 10:07:03 </a:t>
                      </a:r>
                      <a:r>
                        <a:rPr lang="de-DE" sz="1000"/>
                        <a:t> 
 Rostock und ganz MV verlieren ein echtes Original. 😢</a:t>
                      </a:r>
                      <a:endParaRPr lang="en-US" sz="1000"/>
                    </a:p>
                  </a:txBody>
                  <a:tcPr/>
                </a:tc>
                <a:tc>
                  <a:txBody>
                    <a:bodyPr/>
                    <a:lstStyle/>
                    <a:p>
                      <a:r>
                        <a:rPr lang="en-US" sz="1000"/>
                        <a:t>56596</a:t>
                      </a:r>
                    </a:p>
                  </a:txBody>
                  <a:tcPr/>
                </a:tc>
                <a:tc>
                  <a:txBody>
                    <a:bodyPr/>
                    <a:lstStyle/>
                    <a:p>
                      <a:r>
                        <a:rPr lang="en-US" sz="1000"/>
                        <a:t>34148</a:t>
                      </a:r>
                    </a:p>
                  </a:txBody>
                  <a:tcPr/>
                </a:tc>
                <a:tc>
                  <a:txBody>
                    <a:bodyPr/>
                    <a:lstStyle/>
                    <a:p>
                      <a:r>
                        <a:rPr lang="en-US" sz="1000"/>
                        <a:t>35 %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137108827"/>
                  </a:ext>
                </a:extLst>
              </a:tr>
              <a:tr h="370840">
                <a:tc>
                  <a:txBody>
                    <a:bodyPr/>
                    <a:lstStyle/>
                    <a:p>
                      <a:r>
                        <a:rPr lang="en-US" sz="1000" b="1"/>
                        <a:t> NDR Mecklenburg-Vorpommern - 2018-11-10 16:19:27 </a:t>
                      </a:r>
                      <a:r>
                        <a:rPr lang="en-US" sz="1000"/>
                        <a:t> 
 4:1 gegen den 1. FC Kaiserslautern! Alle Tore des F.C. Hansa Rostock!</a:t>
                      </a:r>
                    </a:p>
                  </a:txBody>
                  <a:tcPr/>
                </a:tc>
                <a:tc>
                  <a:txBody>
                    <a:bodyPr/>
                    <a:lstStyle/>
                    <a:p>
                      <a:r>
                        <a:rPr lang="en-US" sz="1000"/>
                        <a:t>38336</a:t>
                      </a:r>
                    </a:p>
                  </a:txBody>
                  <a:tcPr/>
                </a:tc>
                <a:tc>
                  <a:txBody>
                    <a:bodyPr/>
                    <a:lstStyle/>
                    <a:p>
                      <a:r>
                        <a:rPr lang="en-US" sz="1000"/>
                        <a:t>22411</a:t>
                      </a:r>
                    </a:p>
                  </a:txBody>
                  <a:tcPr/>
                </a:tc>
                <a:tc>
                  <a:txBody>
                    <a:bodyPr/>
                    <a:lstStyle/>
                    <a:p>
                      <a:r>
                        <a:rPr lang="en-US" sz="1000"/>
                        <a:t>19 %</a:t>
                      </a:r>
                    </a:p>
                  </a:txBody>
                  <a:tcPr/>
                </a:tc>
                <a:tc>
                  <a:txBody>
                    <a:bodyPr/>
                    <a:lstStyle/>
                    <a:p>
                      <a:r>
                        <a:rPr lang="en-US" sz="1000"/>
                        <a:t>2:43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195853192"/>
                  </a:ext>
                </a:extLst>
              </a:tr>
            </a:tbl>
          </a:graphicData>
        </a:graphic>
      </p:graphicFrame>
      <p:sp>
        <p:nvSpPr>
          <p:cNvPr id="4" name="Text Placeholder 3">
            <a:extLst>
              <a:ext uri="{FF2B5EF4-FFF2-40B4-BE49-F238E27FC236}">
                <a16:creationId xmlns:a16="http://schemas.microsoft.com/office/drawing/2014/main" id="{01651DD2-E5D9-4325-8596-AD0D6D69FDC4}"/>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1113728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29E0-6FE3-40D0-AD6D-AB0FEB6C937D}"/>
              </a:ext>
            </a:extLst>
          </p:cNvPr>
          <p:cNvSpPr>
            <a:spLocks noGrp="1"/>
          </p:cNvSpPr>
          <p:nvPr>
            <p:ph type="title"/>
          </p:nvPr>
        </p:nvSpPr>
        <p:spPr/>
        <p:txBody>
          <a:bodyPr/>
          <a:lstStyle/>
          <a:p>
            <a:r>
              <a:rPr lang="en-US"/>
              <a:t>Facebook Eigene Videos - Crossposts (ohne Ersteller) - Export | NDR Mecklenburg-Vorpommern - 1 of 3</a:t>
            </a:r>
          </a:p>
        </p:txBody>
      </p:sp>
      <p:graphicFrame>
        <p:nvGraphicFramePr>
          <p:cNvPr id="5" name="Table Placeholder 4">
            <a:extLst>
              <a:ext uri="{FF2B5EF4-FFF2-40B4-BE49-F238E27FC236}">
                <a16:creationId xmlns:a16="http://schemas.microsoft.com/office/drawing/2014/main" id="{DE37E2BE-A467-4E9A-A5E4-083FA8CF1901}"/>
              </a:ext>
            </a:extLst>
          </p:cNvPr>
          <p:cNvGraphicFramePr>
            <a:graphicFrameLocks noGrp="1"/>
          </p:cNvGraphicFramePr>
          <p:nvPr>
            <p:ph type="tbl" sz="quarter" idx="13"/>
            <p:extLst>
              <p:ext uri="{D42A27DB-BD31-4B8C-83A1-F6EECF244321}">
                <p14:modId xmlns:p14="http://schemas.microsoft.com/office/powerpoint/2010/main" val="243761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96825610"/>
                    </a:ext>
                  </a:extLst>
                </a:gridCol>
                <a:gridCol w="493776">
                  <a:extLst>
                    <a:ext uri="{9D8B030D-6E8A-4147-A177-3AD203B41FA5}">
                      <a16:colId xmlns:a16="http://schemas.microsoft.com/office/drawing/2014/main" val="2641852320"/>
                    </a:ext>
                  </a:extLst>
                </a:gridCol>
                <a:gridCol w="411480">
                  <a:extLst>
                    <a:ext uri="{9D8B030D-6E8A-4147-A177-3AD203B41FA5}">
                      <a16:colId xmlns:a16="http://schemas.microsoft.com/office/drawing/2014/main" val="3917272322"/>
                    </a:ext>
                  </a:extLst>
                </a:gridCol>
                <a:gridCol w="411480">
                  <a:extLst>
                    <a:ext uri="{9D8B030D-6E8A-4147-A177-3AD203B41FA5}">
                      <a16:colId xmlns:a16="http://schemas.microsoft.com/office/drawing/2014/main" val="3929108543"/>
                    </a:ext>
                  </a:extLst>
                </a:gridCol>
                <a:gridCol w="246888">
                  <a:extLst>
                    <a:ext uri="{9D8B030D-6E8A-4147-A177-3AD203B41FA5}">
                      <a16:colId xmlns:a16="http://schemas.microsoft.com/office/drawing/2014/main" val="959654997"/>
                    </a:ext>
                  </a:extLst>
                </a:gridCol>
                <a:gridCol w="658368">
                  <a:extLst>
                    <a:ext uri="{9D8B030D-6E8A-4147-A177-3AD203B41FA5}">
                      <a16:colId xmlns:a16="http://schemas.microsoft.com/office/drawing/2014/main" val="3039816430"/>
                    </a:ext>
                  </a:extLst>
                </a:gridCol>
                <a:gridCol w="576072">
                  <a:extLst>
                    <a:ext uri="{9D8B030D-6E8A-4147-A177-3AD203B41FA5}">
                      <a16:colId xmlns:a16="http://schemas.microsoft.com/office/drawing/2014/main" val="2330611843"/>
                    </a:ext>
                  </a:extLst>
                </a:gridCol>
                <a:gridCol w="576072">
                  <a:extLst>
                    <a:ext uri="{9D8B030D-6E8A-4147-A177-3AD203B41FA5}">
                      <a16:colId xmlns:a16="http://schemas.microsoft.com/office/drawing/2014/main" val="3793047153"/>
                    </a:ext>
                  </a:extLst>
                </a:gridCol>
                <a:gridCol w="411480">
                  <a:extLst>
                    <a:ext uri="{9D8B030D-6E8A-4147-A177-3AD203B41FA5}">
                      <a16:colId xmlns:a16="http://schemas.microsoft.com/office/drawing/2014/main" val="3476102604"/>
                    </a:ext>
                  </a:extLst>
                </a:gridCol>
                <a:gridCol w="658368">
                  <a:extLst>
                    <a:ext uri="{9D8B030D-6E8A-4147-A177-3AD203B41FA5}">
                      <a16:colId xmlns:a16="http://schemas.microsoft.com/office/drawing/2014/main" val="2351030780"/>
                    </a:ext>
                  </a:extLst>
                </a:gridCol>
                <a:gridCol w="329184">
                  <a:extLst>
                    <a:ext uri="{9D8B030D-6E8A-4147-A177-3AD203B41FA5}">
                      <a16:colId xmlns:a16="http://schemas.microsoft.com/office/drawing/2014/main" val="4001070109"/>
                    </a:ext>
                  </a:extLst>
                </a:gridCol>
                <a:gridCol w="493776">
                  <a:extLst>
                    <a:ext uri="{9D8B030D-6E8A-4147-A177-3AD203B41FA5}">
                      <a16:colId xmlns:a16="http://schemas.microsoft.com/office/drawing/2014/main" val="3097270899"/>
                    </a:ext>
                  </a:extLst>
                </a:gridCol>
                <a:gridCol w="329184">
                  <a:extLst>
                    <a:ext uri="{9D8B030D-6E8A-4147-A177-3AD203B41FA5}">
                      <a16:colId xmlns:a16="http://schemas.microsoft.com/office/drawing/2014/main" val="52000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5442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- 2018-02-05 18:03:53 </a:t>
                      </a:r>
                      <a:r>
                        <a:rPr kumimoji="0" lang="de-DE" sz="1000" b="0" i="0" u="none" strike="noStrike" kern="1200" cap="none" spc="0" normalizeH="0" baseline="0" noProof="0">
                          <a:ln>
                            <a:noFill/>
                          </a:ln>
                          <a:solidFill>
                            <a:prstClr val="black"/>
                          </a:solidFill>
                          <a:effectLst/>
                          <a:uLnTx/>
                          <a:uFillTx/>
                          <a:latin typeface="+mn-lt"/>
                          <a:ea typeface="+mn-ea"/>
                          <a:cs typeface="+mn-cs"/>
                        </a:rPr>
                        <a:t> 
 Fußball-Trainer Frank Pagelsdorf hat die größten Erfolge seiner Karriere im Norden gefeiert - mit dem  F.C. Hansa Rostock und dem HSV. Heute feiert der gebürtige Hannoveraner seinen 60. Geburtstag.
Alles Gute für den Rostocker Aufstiegshelden von 1995!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13314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- 2018-07-31 10:07:03 </a:t>
                      </a:r>
                      <a:r>
                        <a:rPr kumimoji="0" lang="de-DE" sz="1000" b="0" i="0" u="none" strike="noStrike" kern="1200" cap="none" spc="0" normalizeH="0" baseline="0" noProof="0">
                          <a:ln>
                            <a:noFill/>
                          </a:ln>
                          <a:solidFill>
                            <a:prstClr val="black"/>
                          </a:solidFill>
                          <a:effectLst/>
                          <a:uLnTx/>
                          <a:uFillTx/>
                          <a:latin typeface="+mn-lt"/>
                          <a:ea typeface="+mn-ea"/>
                          <a:cs typeface="+mn-cs"/>
                        </a:rPr>
                        <a:t> 
 Rostock und ganz MV verlieren ein echtes Original.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extLst>
                  <a:ext uri="{0D108BD9-81ED-4DB2-BD59-A6C34878D82A}">
                    <a16:rowId xmlns:a16="http://schemas.microsoft.com/office/drawing/2014/main" val="88170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- 2018-11-10 16:19:21 </a:t>
                      </a:r>
                      <a:r>
                        <a:rPr kumimoji="0" lang="en-US" sz="1000" b="0" i="0" u="none" strike="noStrike" kern="1200" cap="none" spc="0" normalizeH="0" baseline="0" noProof="0">
                          <a:ln>
                            <a:noFill/>
                          </a:ln>
                          <a:solidFill>
                            <a:prstClr val="black"/>
                          </a:solidFill>
                          <a:effectLst/>
                          <a:uLnTx/>
                          <a:uFillTx/>
                          <a:latin typeface="+mn-lt"/>
                          <a:ea typeface="+mn-ea"/>
                          <a:cs typeface="+mn-cs"/>
                        </a:rPr>
                        <a:t> 
 4:1 gegen den 1. FC Kaiserslautern! Alle Tore des F.C. Hansa Rostock!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extLst>
                  <a:ext uri="{0D108BD9-81ED-4DB2-BD59-A6C34878D82A}">
                    <a16:rowId xmlns:a16="http://schemas.microsoft.com/office/drawing/2014/main" val="195799193"/>
                  </a:ext>
                </a:extLst>
              </a:tr>
            </a:tbl>
          </a:graphicData>
        </a:graphic>
      </p:graphicFrame>
      <p:sp>
        <p:nvSpPr>
          <p:cNvPr id="4" name="Text Placeholder 3">
            <a:extLst>
              <a:ext uri="{FF2B5EF4-FFF2-40B4-BE49-F238E27FC236}">
                <a16:creationId xmlns:a16="http://schemas.microsoft.com/office/drawing/2014/main" id="{D49BBD3A-D2DB-4B1B-9414-40E5BAFB4C1A}"/>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163712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41B8-CBD8-48AF-AD46-1B13B926B14D}"/>
              </a:ext>
            </a:extLst>
          </p:cNvPr>
          <p:cNvSpPr>
            <a:spLocks noGrp="1"/>
          </p:cNvSpPr>
          <p:nvPr>
            <p:ph type="title"/>
          </p:nvPr>
        </p:nvSpPr>
        <p:spPr/>
        <p:txBody>
          <a:bodyPr/>
          <a:lstStyle/>
          <a:p>
            <a:r>
              <a:rPr lang="en-US"/>
              <a:t>Facebook Eigene Videos - Crossposts (ohne Ersteller) - Export | NDR Mecklenburg-Vorpommern - 2 of 3</a:t>
            </a:r>
          </a:p>
        </p:txBody>
      </p:sp>
      <p:graphicFrame>
        <p:nvGraphicFramePr>
          <p:cNvPr id="5" name="Table Placeholder 4">
            <a:extLst>
              <a:ext uri="{FF2B5EF4-FFF2-40B4-BE49-F238E27FC236}">
                <a16:creationId xmlns:a16="http://schemas.microsoft.com/office/drawing/2014/main" id="{5FC0BE98-61ED-4CA3-AB13-BAC00168A89D}"/>
              </a:ext>
            </a:extLst>
          </p:cNvPr>
          <p:cNvGraphicFramePr>
            <a:graphicFrameLocks noGrp="1"/>
          </p:cNvGraphicFramePr>
          <p:nvPr>
            <p:ph type="tbl" sz="quarter" idx="13"/>
            <p:extLst>
              <p:ext uri="{D42A27DB-BD31-4B8C-83A1-F6EECF244321}">
                <p14:modId xmlns:p14="http://schemas.microsoft.com/office/powerpoint/2010/main" val="286874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70889360"/>
                    </a:ext>
                  </a:extLst>
                </a:gridCol>
                <a:gridCol w="493776">
                  <a:extLst>
                    <a:ext uri="{9D8B030D-6E8A-4147-A177-3AD203B41FA5}">
                      <a16:colId xmlns:a16="http://schemas.microsoft.com/office/drawing/2014/main" val="1694637451"/>
                    </a:ext>
                  </a:extLst>
                </a:gridCol>
                <a:gridCol w="411480">
                  <a:extLst>
                    <a:ext uri="{9D8B030D-6E8A-4147-A177-3AD203B41FA5}">
                      <a16:colId xmlns:a16="http://schemas.microsoft.com/office/drawing/2014/main" val="3132929375"/>
                    </a:ext>
                  </a:extLst>
                </a:gridCol>
                <a:gridCol w="411480">
                  <a:extLst>
                    <a:ext uri="{9D8B030D-6E8A-4147-A177-3AD203B41FA5}">
                      <a16:colId xmlns:a16="http://schemas.microsoft.com/office/drawing/2014/main" val="2943872511"/>
                    </a:ext>
                  </a:extLst>
                </a:gridCol>
                <a:gridCol w="246888">
                  <a:extLst>
                    <a:ext uri="{9D8B030D-6E8A-4147-A177-3AD203B41FA5}">
                      <a16:colId xmlns:a16="http://schemas.microsoft.com/office/drawing/2014/main" val="372208387"/>
                    </a:ext>
                  </a:extLst>
                </a:gridCol>
                <a:gridCol w="658368">
                  <a:extLst>
                    <a:ext uri="{9D8B030D-6E8A-4147-A177-3AD203B41FA5}">
                      <a16:colId xmlns:a16="http://schemas.microsoft.com/office/drawing/2014/main" val="3269415311"/>
                    </a:ext>
                  </a:extLst>
                </a:gridCol>
                <a:gridCol w="576072">
                  <a:extLst>
                    <a:ext uri="{9D8B030D-6E8A-4147-A177-3AD203B41FA5}">
                      <a16:colId xmlns:a16="http://schemas.microsoft.com/office/drawing/2014/main" val="3442192161"/>
                    </a:ext>
                  </a:extLst>
                </a:gridCol>
                <a:gridCol w="576072">
                  <a:extLst>
                    <a:ext uri="{9D8B030D-6E8A-4147-A177-3AD203B41FA5}">
                      <a16:colId xmlns:a16="http://schemas.microsoft.com/office/drawing/2014/main" val="3297257620"/>
                    </a:ext>
                  </a:extLst>
                </a:gridCol>
                <a:gridCol w="411480">
                  <a:extLst>
                    <a:ext uri="{9D8B030D-6E8A-4147-A177-3AD203B41FA5}">
                      <a16:colId xmlns:a16="http://schemas.microsoft.com/office/drawing/2014/main" val="1046263351"/>
                    </a:ext>
                  </a:extLst>
                </a:gridCol>
                <a:gridCol w="658368">
                  <a:extLst>
                    <a:ext uri="{9D8B030D-6E8A-4147-A177-3AD203B41FA5}">
                      <a16:colId xmlns:a16="http://schemas.microsoft.com/office/drawing/2014/main" val="3674725571"/>
                    </a:ext>
                  </a:extLst>
                </a:gridCol>
                <a:gridCol w="329184">
                  <a:extLst>
                    <a:ext uri="{9D8B030D-6E8A-4147-A177-3AD203B41FA5}">
                      <a16:colId xmlns:a16="http://schemas.microsoft.com/office/drawing/2014/main" val="222021183"/>
                    </a:ext>
                  </a:extLst>
                </a:gridCol>
                <a:gridCol w="493776">
                  <a:extLst>
                    <a:ext uri="{9D8B030D-6E8A-4147-A177-3AD203B41FA5}">
                      <a16:colId xmlns:a16="http://schemas.microsoft.com/office/drawing/2014/main" val="3521005181"/>
                    </a:ext>
                  </a:extLst>
                </a:gridCol>
                <a:gridCol w="329184">
                  <a:extLst>
                    <a:ext uri="{9D8B030D-6E8A-4147-A177-3AD203B41FA5}">
                      <a16:colId xmlns:a16="http://schemas.microsoft.com/office/drawing/2014/main" val="301982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3085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Mecklenburg-Vorpommern - 2018-05-04 06:46:09 </a:t>
                      </a:r>
                      <a:r>
                        <a:rPr kumimoji="0" lang="en-US" sz="1000" b="0" i="0" u="none" strike="noStrike" kern="1200" cap="none" spc="0" normalizeH="0" baseline="0" noProof="0">
                          <a:ln>
                            <a:noFill/>
                          </a:ln>
                          <a:solidFill>
                            <a:prstClr val="black"/>
                          </a:solidFill>
                          <a:effectLst/>
                          <a:uLnTx/>
                          <a:uFillTx/>
                          <a:latin typeface="+mn-lt"/>
                          <a:ea typeface="+mn-ea"/>
                          <a:cs typeface="+mn-cs"/>
                        </a:rPr>
                        <a:t> 
 Zum Tag der Feuerwehrleute sagen wir DANKE! 🤗
Feuerwehren aus Mecklenburg Vorpommern Feuerwehr Klinken Feuerwehr Dorf Mecklenburg Feuerwehr Basedow in Mecklenburg Feuerwehr Schwerin-Warnitz Feuerwehr Rostock Feuerwehr-Rostock Gehlsdorf Feuerwehr Barth Freiwillige Feuerwehr Zingst Freiwillige Feuerwehr Ahrenshoop Feuerwehr Plau am See Feuerwehr Neustrelitz / Jugendfeuerwehr Neustrelitz Feuerwehr Neustrelitz /Ortsfeuerwehr Strelitz-Alt Feuerwehr Bergen Freiwillige Feuerwehr Ostseebad Binz Feuerwehr Zinnowitz Jugendfeuerwehr Zinnowitz Freiwillige Feuerwehr Koserow e.V. Freiwillige Feuerwehr Bansin-Heringsdorf Freiwillige Feuerwehr Seebad Ahlbeck Freiwillige Feuerwehr Wolgast Freiwillige Feuerwehr Torgelow Freiwillige Feuerwehr Penzlin Feuerwehr Goldberg Löschgruppe Wendisch Waren Freiwillige Feuerwehr Krakow am See Feuerwehr Lübz Feuerwehr Plau am See Feuerwehr Bützow Freiwillige Feuerwehr Bützow Freiwillige Feuerwehr der Stadt Laage Feuerwehr Schwaan Feuerwehr Tessin &amp; Förderverein FFw Tessin e.V. Freiwillige Feuerwehr Tribsees Freiwillige Feuerwehr Gnoien Freiwillige Feuerwehr Marlow Freiwillige Feuerwehr Crivitz Feuerwehr Ludwigslust Freiwillige Feuerwehr Gadebusch Freiwillige Feuerwehr Satow Feuerwehr Rövershagen Feuerwehr Boltenhagen Freiwillige Feuerwehr Hagenow Feuerwehr Wittenburg Freiwillige Feuerwehr der Stadt Penkun Freiwillige Feuerwehr Ueckermünde Feuerwehr Wustrow Freiwillige Feuerwehr Wismar Altstadt Freiwillige Feuerwehr Warnemünde Feuerwehr Dömitz Feuerwehr Neukloster
(Wir haben hoffentlich niemanden vergessen!)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extLst>
                  <a:ext uri="{0D108BD9-81ED-4DB2-BD59-A6C34878D82A}">
                    <a16:rowId xmlns:a16="http://schemas.microsoft.com/office/drawing/2014/main" val="3889250126"/>
                  </a:ext>
                </a:extLst>
              </a:tr>
            </a:tbl>
          </a:graphicData>
        </a:graphic>
      </p:graphicFrame>
      <p:sp>
        <p:nvSpPr>
          <p:cNvPr id="4" name="Text Placeholder 3">
            <a:extLst>
              <a:ext uri="{FF2B5EF4-FFF2-40B4-BE49-F238E27FC236}">
                <a16:creationId xmlns:a16="http://schemas.microsoft.com/office/drawing/2014/main" id="{F43A02A6-D9FC-4FB4-B74A-ABB6A96EFB40}"/>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224040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BEC1B-8D48-4F7E-B538-666A5E453F11}"/>
              </a:ext>
            </a:extLst>
          </p:cNvPr>
          <p:cNvSpPr>
            <a:spLocks noGrp="1"/>
          </p:cNvSpPr>
          <p:nvPr>
            <p:ph type="title"/>
          </p:nvPr>
        </p:nvSpPr>
        <p:spPr/>
        <p:txBody>
          <a:bodyPr/>
          <a:lstStyle/>
          <a:p>
            <a:r>
              <a:rPr lang="en-US"/>
              <a:t>Facebook Eigene Videos - Crossposts (ohne Ersteller) - Export | NDR Mecklenburg-Vorpommern - 3 of 3</a:t>
            </a:r>
          </a:p>
        </p:txBody>
      </p:sp>
      <p:graphicFrame>
        <p:nvGraphicFramePr>
          <p:cNvPr id="5" name="Table Placeholder 4">
            <a:extLst>
              <a:ext uri="{FF2B5EF4-FFF2-40B4-BE49-F238E27FC236}">
                <a16:creationId xmlns:a16="http://schemas.microsoft.com/office/drawing/2014/main" id="{C7126159-2CE8-4344-A008-B0CA830D9F59}"/>
              </a:ext>
            </a:extLst>
          </p:cNvPr>
          <p:cNvGraphicFramePr>
            <a:graphicFrameLocks noGrp="1"/>
          </p:cNvGraphicFramePr>
          <p:nvPr>
            <p:ph type="tbl" sz="quarter" idx="13"/>
            <p:extLst>
              <p:ext uri="{D42A27DB-BD31-4B8C-83A1-F6EECF244321}">
                <p14:modId xmlns:p14="http://schemas.microsoft.com/office/powerpoint/2010/main" val="75367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62100245"/>
                    </a:ext>
                  </a:extLst>
                </a:gridCol>
                <a:gridCol w="493776">
                  <a:extLst>
                    <a:ext uri="{9D8B030D-6E8A-4147-A177-3AD203B41FA5}">
                      <a16:colId xmlns:a16="http://schemas.microsoft.com/office/drawing/2014/main" val="304624744"/>
                    </a:ext>
                  </a:extLst>
                </a:gridCol>
                <a:gridCol w="411480">
                  <a:extLst>
                    <a:ext uri="{9D8B030D-6E8A-4147-A177-3AD203B41FA5}">
                      <a16:colId xmlns:a16="http://schemas.microsoft.com/office/drawing/2014/main" val="2215289708"/>
                    </a:ext>
                  </a:extLst>
                </a:gridCol>
                <a:gridCol w="411480">
                  <a:extLst>
                    <a:ext uri="{9D8B030D-6E8A-4147-A177-3AD203B41FA5}">
                      <a16:colId xmlns:a16="http://schemas.microsoft.com/office/drawing/2014/main" val="267111665"/>
                    </a:ext>
                  </a:extLst>
                </a:gridCol>
                <a:gridCol w="246888">
                  <a:extLst>
                    <a:ext uri="{9D8B030D-6E8A-4147-A177-3AD203B41FA5}">
                      <a16:colId xmlns:a16="http://schemas.microsoft.com/office/drawing/2014/main" val="4149156406"/>
                    </a:ext>
                  </a:extLst>
                </a:gridCol>
                <a:gridCol w="658368">
                  <a:extLst>
                    <a:ext uri="{9D8B030D-6E8A-4147-A177-3AD203B41FA5}">
                      <a16:colId xmlns:a16="http://schemas.microsoft.com/office/drawing/2014/main" val="3939184161"/>
                    </a:ext>
                  </a:extLst>
                </a:gridCol>
                <a:gridCol w="576072">
                  <a:extLst>
                    <a:ext uri="{9D8B030D-6E8A-4147-A177-3AD203B41FA5}">
                      <a16:colId xmlns:a16="http://schemas.microsoft.com/office/drawing/2014/main" val="750876147"/>
                    </a:ext>
                  </a:extLst>
                </a:gridCol>
                <a:gridCol w="576072">
                  <a:extLst>
                    <a:ext uri="{9D8B030D-6E8A-4147-A177-3AD203B41FA5}">
                      <a16:colId xmlns:a16="http://schemas.microsoft.com/office/drawing/2014/main" val="4096780256"/>
                    </a:ext>
                  </a:extLst>
                </a:gridCol>
                <a:gridCol w="411480">
                  <a:extLst>
                    <a:ext uri="{9D8B030D-6E8A-4147-A177-3AD203B41FA5}">
                      <a16:colId xmlns:a16="http://schemas.microsoft.com/office/drawing/2014/main" val="3418890345"/>
                    </a:ext>
                  </a:extLst>
                </a:gridCol>
                <a:gridCol w="658368">
                  <a:extLst>
                    <a:ext uri="{9D8B030D-6E8A-4147-A177-3AD203B41FA5}">
                      <a16:colId xmlns:a16="http://schemas.microsoft.com/office/drawing/2014/main" val="316931346"/>
                    </a:ext>
                  </a:extLst>
                </a:gridCol>
                <a:gridCol w="329184">
                  <a:extLst>
                    <a:ext uri="{9D8B030D-6E8A-4147-A177-3AD203B41FA5}">
                      <a16:colId xmlns:a16="http://schemas.microsoft.com/office/drawing/2014/main" val="792261192"/>
                    </a:ext>
                  </a:extLst>
                </a:gridCol>
                <a:gridCol w="493776">
                  <a:extLst>
                    <a:ext uri="{9D8B030D-6E8A-4147-A177-3AD203B41FA5}">
                      <a16:colId xmlns:a16="http://schemas.microsoft.com/office/drawing/2014/main" val="366207718"/>
                    </a:ext>
                  </a:extLst>
                </a:gridCol>
                <a:gridCol w="329184">
                  <a:extLst>
                    <a:ext uri="{9D8B030D-6E8A-4147-A177-3AD203B41FA5}">
                      <a16:colId xmlns:a16="http://schemas.microsoft.com/office/drawing/2014/main" val="63382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0646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- 2018-06-01 13:47:21 </a:t>
                      </a:r>
                      <a:r>
                        <a:rPr kumimoji="0" lang="de-DE" sz="1000" b="0" i="0" u="none" strike="noStrike" kern="1200" cap="none" spc="0" normalizeH="0" baseline="0" noProof="0">
                          <a:ln>
                            <a:noFill/>
                          </a:ln>
                          <a:solidFill>
                            <a:prstClr val="black"/>
                          </a:solidFill>
                          <a:effectLst/>
                          <a:uLnTx/>
                          <a:uFillTx/>
                          <a:latin typeface="+mn-lt"/>
                          <a:ea typeface="+mn-ea"/>
                          <a:cs typeface="+mn-cs"/>
                        </a:rPr>
                        <a:t> 
 Ist schon ganz schön hier in Mecklenburg-Vorpommern!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100546776"/>
                  </a:ext>
                </a:extLst>
              </a:tr>
            </a:tbl>
          </a:graphicData>
        </a:graphic>
      </p:graphicFrame>
      <p:sp>
        <p:nvSpPr>
          <p:cNvPr id="4" name="Text Placeholder 3">
            <a:extLst>
              <a:ext uri="{FF2B5EF4-FFF2-40B4-BE49-F238E27FC236}">
                <a16:creationId xmlns:a16="http://schemas.microsoft.com/office/drawing/2014/main" id="{C880CB9F-8FA4-4A5F-8799-23AC0A2D4722}"/>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20688669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41A7A-C8B8-4307-B201-BEA571457523}"/>
              </a:ext>
            </a:extLst>
          </p:cNvPr>
          <p:cNvSpPr>
            <a:spLocks noGrp="1"/>
          </p:cNvSpPr>
          <p:nvPr>
            <p:ph type="title"/>
          </p:nvPr>
        </p:nvSpPr>
        <p:spPr/>
        <p:txBody>
          <a:bodyPr/>
          <a:lstStyle/>
          <a:p>
            <a:r>
              <a:rPr lang="en-US"/>
              <a:t>Facebook Eigene Videos - Crossposts (nur Ersteller) - Export  | NDR Mecklenburg-Vorpommern - 1 of 2</a:t>
            </a:r>
          </a:p>
        </p:txBody>
      </p:sp>
      <p:graphicFrame>
        <p:nvGraphicFramePr>
          <p:cNvPr id="5" name="Table Placeholder 4">
            <a:extLst>
              <a:ext uri="{FF2B5EF4-FFF2-40B4-BE49-F238E27FC236}">
                <a16:creationId xmlns:a16="http://schemas.microsoft.com/office/drawing/2014/main" id="{F5D565B8-3509-4512-BA99-23B94F8FF602}"/>
              </a:ext>
            </a:extLst>
          </p:cNvPr>
          <p:cNvGraphicFramePr>
            <a:graphicFrameLocks noGrp="1"/>
          </p:cNvGraphicFramePr>
          <p:nvPr>
            <p:ph type="tbl" sz="quarter" idx="13"/>
            <p:extLst>
              <p:ext uri="{D42A27DB-BD31-4B8C-83A1-F6EECF244321}">
                <p14:modId xmlns:p14="http://schemas.microsoft.com/office/powerpoint/2010/main" val="3821033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90265082"/>
                    </a:ext>
                  </a:extLst>
                </a:gridCol>
                <a:gridCol w="493776">
                  <a:extLst>
                    <a:ext uri="{9D8B030D-6E8A-4147-A177-3AD203B41FA5}">
                      <a16:colId xmlns:a16="http://schemas.microsoft.com/office/drawing/2014/main" val="2813123834"/>
                    </a:ext>
                  </a:extLst>
                </a:gridCol>
                <a:gridCol w="411480">
                  <a:extLst>
                    <a:ext uri="{9D8B030D-6E8A-4147-A177-3AD203B41FA5}">
                      <a16:colId xmlns:a16="http://schemas.microsoft.com/office/drawing/2014/main" val="3174448471"/>
                    </a:ext>
                  </a:extLst>
                </a:gridCol>
                <a:gridCol w="411480">
                  <a:extLst>
                    <a:ext uri="{9D8B030D-6E8A-4147-A177-3AD203B41FA5}">
                      <a16:colId xmlns:a16="http://schemas.microsoft.com/office/drawing/2014/main" val="43090574"/>
                    </a:ext>
                  </a:extLst>
                </a:gridCol>
                <a:gridCol w="246888">
                  <a:extLst>
                    <a:ext uri="{9D8B030D-6E8A-4147-A177-3AD203B41FA5}">
                      <a16:colId xmlns:a16="http://schemas.microsoft.com/office/drawing/2014/main" val="1531619465"/>
                    </a:ext>
                  </a:extLst>
                </a:gridCol>
                <a:gridCol w="658368">
                  <a:extLst>
                    <a:ext uri="{9D8B030D-6E8A-4147-A177-3AD203B41FA5}">
                      <a16:colId xmlns:a16="http://schemas.microsoft.com/office/drawing/2014/main" val="1945177629"/>
                    </a:ext>
                  </a:extLst>
                </a:gridCol>
                <a:gridCol w="576072">
                  <a:extLst>
                    <a:ext uri="{9D8B030D-6E8A-4147-A177-3AD203B41FA5}">
                      <a16:colId xmlns:a16="http://schemas.microsoft.com/office/drawing/2014/main" val="2925821323"/>
                    </a:ext>
                  </a:extLst>
                </a:gridCol>
                <a:gridCol w="576072">
                  <a:extLst>
                    <a:ext uri="{9D8B030D-6E8A-4147-A177-3AD203B41FA5}">
                      <a16:colId xmlns:a16="http://schemas.microsoft.com/office/drawing/2014/main" val="3738142790"/>
                    </a:ext>
                  </a:extLst>
                </a:gridCol>
                <a:gridCol w="411480">
                  <a:extLst>
                    <a:ext uri="{9D8B030D-6E8A-4147-A177-3AD203B41FA5}">
                      <a16:colId xmlns:a16="http://schemas.microsoft.com/office/drawing/2014/main" val="3592952956"/>
                    </a:ext>
                  </a:extLst>
                </a:gridCol>
                <a:gridCol w="658368">
                  <a:extLst>
                    <a:ext uri="{9D8B030D-6E8A-4147-A177-3AD203B41FA5}">
                      <a16:colId xmlns:a16="http://schemas.microsoft.com/office/drawing/2014/main" val="2582091261"/>
                    </a:ext>
                  </a:extLst>
                </a:gridCol>
                <a:gridCol w="329184">
                  <a:extLst>
                    <a:ext uri="{9D8B030D-6E8A-4147-A177-3AD203B41FA5}">
                      <a16:colId xmlns:a16="http://schemas.microsoft.com/office/drawing/2014/main" val="2782487480"/>
                    </a:ext>
                  </a:extLst>
                </a:gridCol>
                <a:gridCol w="493776">
                  <a:extLst>
                    <a:ext uri="{9D8B030D-6E8A-4147-A177-3AD203B41FA5}">
                      <a16:colId xmlns:a16="http://schemas.microsoft.com/office/drawing/2014/main" val="3526660573"/>
                    </a:ext>
                  </a:extLst>
                </a:gridCol>
                <a:gridCol w="329184">
                  <a:extLst>
                    <a:ext uri="{9D8B030D-6E8A-4147-A177-3AD203B41FA5}">
                      <a16:colId xmlns:a16="http://schemas.microsoft.com/office/drawing/2014/main" val="76414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6272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- 2018-01-12 13:14:27 </a:t>
                      </a:r>
                      <a:r>
                        <a:rPr kumimoji="0" lang="de-DE" sz="1000" b="0" i="0" u="none" strike="noStrike" kern="1200" cap="none" spc="0" normalizeH="0" baseline="0" noProof="0">
                          <a:ln>
                            <a:noFill/>
                          </a:ln>
                          <a:solidFill>
                            <a:prstClr val="black"/>
                          </a:solidFill>
                          <a:effectLst/>
                          <a:uLnTx/>
                          <a:uFillTx/>
                          <a:latin typeface="+mn-lt"/>
                          <a:ea typeface="+mn-ea"/>
                          <a:cs typeface="+mn-cs"/>
                        </a:rPr>
                        <a:t> 
 Kein Grund, sich gleich nass zu machen: Im Herbst kommt die neue Staffel "Rute raus, der Spaß beginnt"!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extLst>
                  <a:ext uri="{0D108BD9-81ED-4DB2-BD59-A6C34878D82A}">
                    <a16:rowId xmlns:a16="http://schemas.microsoft.com/office/drawing/2014/main" val="86286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- 2018-07-25 07:03:33 </a:t>
                      </a:r>
                      <a:r>
                        <a:rPr kumimoji="0" lang="de-DE" sz="1000" b="0" i="0" u="none" strike="noStrike" kern="1200" cap="none" spc="0" normalizeH="0" baseline="0" noProof="0">
                          <a:ln>
                            <a:noFill/>
                          </a:ln>
                          <a:solidFill>
                            <a:prstClr val="black"/>
                          </a:solidFill>
                          <a:effectLst/>
                          <a:uLnTx/>
                          <a:uFillTx/>
                          <a:latin typeface="+mn-lt"/>
                          <a:ea typeface="+mn-ea"/>
                          <a:cs typeface="+mn-cs"/>
                        </a:rPr>
                        <a:t> 
 Für unsere Sicherheit führen freiwillige Feuerwehr-Männer und -Frauen ein Leben auf Abruf. Dafür ein riesiges Dankeschön!
🚒 Markieren Sie die Wehren aus Ihrer Region und sagen Sie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extLst>
                  <a:ext uri="{0D108BD9-81ED-4DB2-BD59-A6C34878D82A}">
                    <a16:rowId xmlns:a16="http://schemas.microsoft.com/office/drawing/2014/main" val="180556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- 2018-02-12 12:57:26 </a:t>
                      </a:r>
                      <a:r>
                        <a:rPr kumimoji="0" lang="de-DE" sz="1000" b="0" i="0" u="none" strike="noStrike" kern="1200" cap="none" spc="0" normalizeH="0" baseline="0" noProof="0">
                          <a:ln>
                            <a:noFill/>
                          </a:ln>
                          <a:solidFill>
                            <a:prstClr val="black"/>
                          </a:solidFill>
                          <a:effectLst/>
                          <a:uLnTx/>
                          <a:uFillTx/>
                          <a:latin typeface="+mn-lt"/>
                          <a:ea typeface="+mn-ea"/>
                          <a:cs typeface="+mn-cs"/>
                        </a:rPr>
                        <a:t> 
 Jetzt hat es auch die Fahrbahn in Richtung Stettin erwischt...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extLst>
                  <a:ext uri="{0D108BD9-81ED-4DB2-BD59-A6C34878D82A}">
                    <a16:rowId xmlns:a16="http://schemas.microsoft.com/office/drawing/2014/main" val="2094932951"/>
                  </a:ext>
                </a:extLst>
              </a:tr>
            </a:tbl>
          </a:graphicData>
        </a:graphic>
      </p:graphicFrame>
      <p:sp>
        <p:nvSpPr>
          <p:cNvPr id="4" name="Text Placeholder 3">
            <a:extLst>
              <a:ext uri="{FF2B5EF4-FFF2-40B4-BE49-F238E27FC236}">
                <a16:creationId xmlns:a16="http://schemas.microsoft.com/office/drawing/2014/main" id="{70991C74-21DD-4CD2-87CB-8D8F954275C6}"/>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602934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553FD-C9F2-4C02-B494-0D114E71C783}"/>
              </a:ext>
            </a:extLst>
          </p:cNvPr>
          <p:cNvSpPr>
            <a:spLocks noGrp="1"/>
          </p:cNvSpPr>
          <p:nvPr>
            <p:ph type="title"/>
          </p:nvPr>
        </p:nvSpPr>
        <p:spPr/>
        <p:txBody>
          <a:bodyPr/>
          <a:lstStyle/>
          <a:p>
            <a:r>
              <a:rPr lang="en-US"/>
              <a:t>Facebook Eigene Videos - Crossposts (nur Ersteller) - Export  | NDR Mecklenburg-Vorpommern - 2 of 2</a:t>
            </a:r>
          </a:p>
        </p:txBody>
      </p:sp>
      <p:graphicFrame>
        <p:nvGraphicFramePr>
          <p:cNvPr id="5" name="Table Placeholder 4">
            <a:extLst>
              <a:ext uri="{FF2B5EF4-FFF2-40B4-BE49-F238E27FC236}">
                <a16:creationId xmlns:a16="http://schemas.microsoft.com/office/drawing/2014/main" id="{CBB9CB37-6184-40F6-8625-8395123ACF0E}"/>
              </a:ext>
            </a:extLst>
          </p:cNvPr>
          <p:cNvGraphicFramePr>
            <a:graphicFrameLocks noGrp="1"/>
          </p:cNvGraphicFramePr>
          <p:nvPr>
            <p:ph type="tbl" sz="quarter" idx="13"/>
            <p:extLst>
              <p:ext uri="{D42A27DB-BD31-4B8C-83A1-F6EECF244321}">
                <p14:modId xmlns:p14="http://schemas.microsoft.com/office/powerpoint/2010/main" val="78932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91787195"/>
                    </a:ext>
                  </a:extLst>
                </a:gridCol>
                <a:gridCol w="493776">
                  <a:extLst>
                    <a:ext uri="{9D8B030D-6E8A-4147-A177-3AD203B41FA5}">
                      <a16:colId xmlns:a16="http://schemas.microsoft.com/office/drawing/2014/main" val="7676853"/>
                    </a:ext>
                  </a:extLst>
                </a:gridCol>
                <a:gridCol w="411480">
                  <a:extLst>
                    <a:ext uri="{9D8B030D-6E8A-4147-A177-3AD203B41FA5}">
                      <a16:colId xmlns:a16="http://schemas.microsoft.com/office/drawing/2014/main" val="3797397709"/>
                    </a:ext>
                  </a:extLst>
                </a:gridCol>
                <a:gridCol w="411480">
                  <a:extLst>
                    <a:ext uri="{9D8B030D-6E8A-4147-A177-3AD203B41FA5}">
                      <a16:colId xmlns:a16="http://schemas.microsoft.com/office/drawing/2014/main" val="927933984"/>
                    </a:ext>
                  </a:extLst>
                </a:gridCol>
                <a:gridCol w="246888">
                  <a:extLst>
                    <a:ext uri="{9D8B030D-6E8A-4147-A177-3AD203B41FA5}">
                      <a16:colId xmlns:a16="http://schemas.microsoft.com/office/drawing/2014/main" val="1528189076"/>
                    </a:ext>
                  </a:extLst>
                </a:gridCol>
                <a:gridCol w="658368">
                  <a:extLst>
                    <a:ext uri="{9D8B030D-6E8A-4147-A177-3AD203B41FA5}">
                      <a16:colId xmlns:a16="http://schemas.microsoft.com/office/drawing/2014/main" val="1932038575"/>
                    </a:ext>
                  </a:extLst>
                </a:gridCol>
                <a:gridCol w="576072">
                  <a:extLst>
                    <a:ext uri="{9D8B030D-6E8A-4147-A177-3AD203B41FA5}">
                      <a16:colId xmlns:a16="http://schemas.microsoft.com/office/drawing/2014/main" val="2344296721"/>
                    </a:ext>
                  </a:extLst>
                </a:gridCol>
                <a:gridCol w="576072">
                  <a:extLst>
                    <a:ext uri="{9D8B030D-6E8A-4147-A177-3AD203B41FA5}">
                      <a16:colId xmlns:a16="http://schemas.microsoft.com/office/drawing/2014/main" val="4026400351"/>
                    </a:ext>
                  </a:extLst>
                </a:gridCol>
                <a:gridCol w="411480">
                  <a:extLst>
                    <a:ext uri="{9D8B030D-6E8A-4147-A177-3AD203B41FA5}">
                      <a16:colId xmlns:a16="http://schemas.microsoft.com/office/drawing/2014/main" val="2916829623"/>
                    </a:ext>
                  </a:extLst>
                </a:gridCol>
                <a:gridCol w="658368">
                  <a:extLst>
                    <a:ext uri="{9D8B030D-6E8A-4147-A177-3AD203B41FA5}">
                      <a16:colId xmlns:a16="http://schemas.microsoft.com/office/drawing/2014/main" val="216237181"/>
                    </a:ext>
                  </a:extLst>
                </a:gridCol>
                <a:gridCol w="329184">
                  <a:extLst>
                    <a:ext uri="{9D8B030D-6E8A-4147-A177-3AD203B41FA5}">
                      <a16:colId xmlns:a16="http://schemas.microsoft.com/office/drawing/2014/main" val="2860142251"/>
                    </a:ext>
                  </a:extLst>
                </a:gridCol>
                <a:gridCol w="493776">
                  <a:extLst>
                    <a:ext uri="{9D8B030D-6E8A-4147-A177-3AD203B41FA5}">
                      <a16:colId xmlns:a16="http://schemas.microsoft.com/office/drawing/2014/main" val="2780332289"/>
                    </a:ext>
                  </a:extLst>
                </a:gridCol>
                <a:gridCol w="329184">
                  <a:extLst>
                    <a:ext uri="{9D8B030D-6E8A-4147-A177-3AD203B41FA5}">
                      <a16:colId xmlns:a16="http://schemas.microsoft.com/office/drawing/2014/main" val="1225843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1853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- 2018-10-05 14:38:08 </a:t>
                      </a:r>
                      <a:r>
                        <a:rPr kumimoji="0" lang="de-DE" sz="1000" b="0" i="0" u="none" strike="noStrike" kern="1200" cap="none" spc="0" normalizeH="0" baseline="0" noProof="0">
                          <a:ln>
                            <a:noFill/>
                          </a:ln>
                          <a:solidFill>
                            <a:prstClr val="black"/>
                          </a:solidFill>
                          <a:effectLst/>
                          <a:uLnTx/>
                          <a:uFillTx/>
                          <a:latin typeface="+mn-lt"/>
                          <a:ea typeface="+mn-ea"/>
                          <a:cs typeface="+mn-cs"/>
                        </a:rPr>
                        <a:t> 
 🐦 Wir sind so gut zu Vögeln!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extLst>
                  <a:ext uri="{0D108BD9-81ED-4DB2-BD59-A6C34878D82A}">
                    <a16:rowId xmlns:a16="http://schemas.microsoft.com/office/drawing/2014/main" val="323526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Mecklenburg-Vorpommern - 2018-04-16 09:27:38 </a:t>
                      </a:r>
                      <a:r>
                        <a:rPr kumimoji="0" lang="de-DE" sz="1000" b="0" i="0" u="none" strike="noStrike" kern="1200" cap="none" spc="0" normalizeH="0" baseline="0" noProof="0">
                          <a:ln>
                            <a:noFill/>
                          </a:ln>
                          <a:solidFill>
                            <a:prstClr val="black"/>
                          </a:solidFill>
                          <a:effectLst/>
                          <a:uLnTx/>
                          <a:uFillTx/>
                          <a:latin typeface="+mn-lt"/>
                          <a:ea typeface="+mn-ea"/>
                          <a:cs typeface="+mn-cs"/>
                        </a:rPr>
                        <a:t> 
 Schatz des einstigen Dänenkönigs Harald Blauzahn geborgen: Laut Experten handelt es sich um den größten Einzelfund im südlichen Ostseeraum.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1095517222"/>
                  </a:ext>
                </a:extLst>
              </a:tr>
            </a:tbl>
          </a:graphicData>
        </a:graphic>
      </p:graphicFrame>
      <p:sp>
        <p:nvSpPr>
          <p:cNvPr id="4" name="Text Placeholder 3">
            <a:extLst>
              <a:ext uri="{FF2B5EF4-FFF2-40B4-BE49-F238E27FC236}">
                <a16:creationId xmlns:a16="http://schemas.microsoft.com/office/drawing/2014/main" id="{A5286079-D614-4250-ACAC-E8D4A0319CFF}"/>
              </a:ext>
            </a:extLst>
          </p:cNvPr>
          <p:cNvSpPr>
            <a:spLocks noGrp="1"/>
          </p:cNvSpPr>
          <p:nvPr>
            <p:ph type="body" sz="quarter" idx="14"/>
          </p:nvPr>
        </p:nvSpPr>
        <p:spPr/>
        <p:txBody>
          <a:bodyPr/>
          <a:lstStyle/>
          <a:p>
            <a:r>
              <a:rPr lang="en-US"/>
              <a:t>01.01.2018 - 27.12.2018</a:t>
            </a:r>
          </a:p>
        </p:txBody>
      </p:sp>
    </p:spTree>
    <p:extLst>
      <p:ext uri="{BB962C8B-B14F-4D97-AF65-F5344CB8AC3E}">
        <p14:creationId xmlns:p14="http://schemas.microsoft.com/office/powerpoint/2010/main" val="35784999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2355</Words>
  <Application>Microsoft Office PowerPoint</Application>
  <PresentationFormat>On-screen Show (4:3)</PresentationFormat>
  <Paragraphs>1028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MeFo - Facebook - Social Media - Evaluation</vt:lpstr>
      <vt:lpstr>Facebook Profil - Potenz.Reichw.,Aktive Nutzer,I-Rate,Fans | NDR Mecklenburg-Vorpommern</vt:lpstr>
      <vt:lpstr>Facebook Anzahl Post, Reaktionen (Kommentare, Shares, Likes) - FB Insights | NDR Mecklenburg-Vorpommern</vt:lpstr>
      <vt:lpstr>Facebook Profil - Fans | NDR Mecklenburg-Vorpommern</vt:lpstr>
      <vt:lpstr>Facebook Profil - Potenzielle Reichweite | NDR Mecklenburg-Vorpommern</vt:lpstr>
      <vt:lpstr>Facebook Profil - Aktive Nutzer | NDR Mecklenburg-Vorpommern</vt:lpstr>
      <vt:lpstr>Facebook Profil - Video-Starts ab 10 Sek. | NDR Mecklenburg-Vorpommern</vt:lpstr>
      <vt:lpstr>Facebook Profil - Durchschnitt Potenzi. Reichweite pro Tag | NDR Mecklenburg-Vorpommern</vt:lpstr>
      <vt:lpstr>Facebook Distributionstyp - FB Insights | NDR Mecklenburg-Vorpommern</vt:lpstr>
      <vt:lpstr>Facebook Distributionstyp - Tabelle - FB Insights | NDR Mecklenburg-Vorpommern</vt:lpstr>
      <vt:lpstr>Facebook Eigene Posts - Shares - Export | NDR Mecklenburg-Vorpommern - 1 of 3</vt:lpstr>
      <vt:lpstr>Facebook Eigene Posts - Shares - Export | NDR Mecklenburg-Vorpommern - 2 of 3</vt:lpstr>
      <vt:lpstr>Facebook Eigene Posts - Shares - Export | NDR Mecklenburg-Vorpommern - 3 of 3</vt:lpstr>
      <vt:lpstr>Facebook Eigene Posts - Kommentare - Export | NDR Mecklenburg-Vorpommern - 1 of 3</vt:lpstr>
      <vt:lpstr>Facebook Eigene Posts - Kommentare - Export | NDR Mecklenburg-Vorpommern - 2 of 3</vt:lpstr>
      <vt:lpstr>Facebook Eigene Posts - Kommentare - Export | NDR Mecklenburg-Vorpommern - 3 of 3</vt:lpstr>
      <vt:lpstr>Facebook Eigene Posts - Links - Export | NDR Mecklenburg-Vorpommern - 1 of 3</vt:lpstr>
      <vt:lpstr>Facebook Eigene Posts - Links - Export | NDR Mecklenburg-Vorpommern - 2 of 3</vt:lpstr>
      <vt:lpstr>Facebook Eigene Posts - Links - Export | NDR Mecklenburg-Vorpommern - 3 of 3</vt:lpstr>
      <vt:lpstr>Facebook Eigene Posts - Videostartrate - Export | NDR Mecklenburg-Vorpommern</vt:lpstr>
      <vt:lpstr>Facebook Eigene Posts - Videostartrate - Flop - Export | NDR Mecklenburg-Vorpommern</vt:lpstr>
      <vt:lpstr>Facebook Eigene Posts - Potenzielle Reichweite - Export | NDR Mecklenburg-Vorpommern - 1 of 2</vt:lpstr>
      <vt:lpstr>Facebook Eigene Posts - Potenzielle Reichweite - Export | NDR Mecklenburg-Vorpommern - 2 of 2</vt:lpstr>
      <vt:lpstr>Facebook Eigene Posts - Aktive Nutzer - Export | NDR Mecklenburg-Vorpommern</vt:lpstr>
      <vt:lpstr>Facebook Eigene Posts - I-Rate Aktive Nutzer - Export | NDR Mecklenburg-Vorpommern</vt:lpstr>
      <vt:lpstr>Facebook Eigene Posts - I-Rate Aktive Nutzer-Flop - Export | NDR Mecklenburg-Vorpommern</vt:lpstr>
      <vt:lpstr>Facebook Eigene Post - Summe Interaktionen - Export | NDR Mecklenburg-Vorpommern - 1 of 3</vt:lpstr>
      <vt:lpstr>Facebook Eigene Post - Summe Interaktionen - Export | NDR Mecklenburg-Vorpommern - 2 of 3</vt:lpstr>
      <vt:lpstr>Facebook Eigene Post - Summe Interaktionen - Export | NDR Mecklenburg-Vorpommern - 3 of 3</vt:lpstr>
      <vt:lpstr>Facebook Eigene Posts - Reaktionen - Export | NDR Mecklenburg-Vorpommern - 1 of 4</vt:lpstr>
      <vt:lpstr>Facebook Eigene Posts - Reaktionen - Export | NDR Mecklenburg-Vorpommern - 2 of 4</vt:lpstr>
      <vt:lpstr>Facebook Eigene Posts - Reaktionen - Export | NDR Mecklenburg-Vorpommern - 3 of 4</vt:lpstr>
      <vt:lpstr>Facebook Eigene Posts - Reaktionen - Export | NDR Mecklenburg-Vorpommern - 4 of 4</vt:lpstr>
      <vt:lpstr>Eigene Posts - Videostarts - Profil-bezogene Nutzung | NDR Mecklenburg-Vorpommern</vt:lpstr>
      <vt:lpstr>Facebook Eigene Videos - Crossposts (ohne Ersteller) - Export | NDR Mecklenburg-Vorpommern - 1 of 3</vt:lpstr>
      <vt:lpstr>Facebook Eigene Videos - Crossposts (ohne Ersteller) - Export | NDR Mecklenburg-Vorpommern - 2 of 3</vt:lpstr>
      <vt:lpstr>Facebook Eigene Videos - Crossposts (ohne Ersteller) - Export | NDR Mecklenburg-Vorpommern - 3 of 3</vt:lpstr>
      <vt:lpstr>Facebook Eigene Videos - Crossposts (nur Ersteller) - Export  | NDR Mecklenburg-Vorpommern - 1 of 2</vt:lpstr>
      <vt:lpstr>Facebook Eigene Videos - Crossposts (nur Ersteller) - Export  | NDR Mecklenburg-Vorpommern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2018-12-28T08:32:48Z</dcterms:created>
  <dcterms:modified xsi:type="dcterms:W3CDTF">2018-12-28T08:33:55Z</dcterms:modified>
</cp:coreProperties>
</file>