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1" r:id="rId15"/>
    <p:sldId id="272" r:id="rId16"/>
    <p:sldId id="273" r:id="rId17"/>
    <p:sldId id="275" r:id="rId18"/>
    <p:sldId id="276" r:id="rId19"/>
    <p:sldId id="277" r:id="rId20"/>
    <p:sldId id="278" r:id="rId21"/>
    <p:sldId id="279" r:id="rId22"/>
    <p:sldId id="281" r:id="rId23"/>
    <p:sldId id="282" r:id="rId24"/>
    <p:sldId id="283" r:id="rId25"/>
    <p:sldId id="284" r:id="rId26"/>
    <p:sldId id="285" r:id="rId27"/>
    <p:sldId id="287" r:id="rId28"/>
    <p:sldId id="288" r:id="rId29"/>
    <p:sldId id="289" r:id="rId30"/>
    <p:sldId id="291" r:id="rId31"/>
    <p:sldId id="292" r:id="rId32"/>
    <p:sldId id="293" r:id="rId33"/>
    <p:sldId id="294" r:id="rId34"/>
    <p:sldId id="295" r:id="rId35"/>
    <p:sldId id="297" r:id="rId36"/>
    <p:sldId id="298" r:id="rId37"/>
    <p:sldId id="299" r:id="rId38"/>
    <p:sldId id="301" r:id="rId39"/>
    <p:sldId id="302"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Mecklenburg-Vorpommern</c:v>
                </c:pt>
              </c:strCache>
            </c:strRef>
          </c:tx>
          <c:spPr>
            <a:ln w="28575" cap="rnd">
              <a:solidFill>
                <a:schemeClr val="accent1"/>
              </a:solidFill>
              <a:round/>
            </a:ln>
            <a:effectLst/>
          </c:spPr>
          <c:marker>
            <c:symbol val="none"/>
          </c:marker>
          <c:cat>
            <c:strRef>
              <c:f>Sheet1!$A$2:$A$362</c:f>
              <c:strCache>
                <c:ptCount val="361"/>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strCache>
            </c:strRef>
          </c:cat>
          <c:val>
            <c:numRef>
              <c:f>Sheet1!$B$2:$B$362</c:f>
              <c:numCache>
                <c:formatCode>General</c:formatCode>
                <c:ptCount val="361"/>
                <c:pt idx="0">
                  <c:v>25214</c:v>
                </c:pt>
                <c:pt idx="1">
                  <c:v>25229</c:v>
                </c:pt>
                <c:pt idx="2">
                  <c:v>25243</c:v>
                </c:pt>
                <c:pt idx="3">
                  <c:v>25270</c:v>
                </c:pt>
                <c:pt idx="4">
                  <c:v>25331</c:v>
                </c:pt>
                <c:pt idx="5">
                  <c:v>25358</c:v>
                </c:pt>
                <c:pt idx="6">
                  <c:v>25372</c:v>
                </c:pt>
                <c:pt idx="7">
                  <c:v>25383</c:v>
                </c:pt>
                <c:pt idx="8">
                  <c:v>25402</c:v>
                </c:pt>
                <c:pt idx="9">
                  <c:v>25411</c:v>
                </c:pt>
                <c:pt idx="10">
                  <c:v>25430</c:v>
                </c:pt>
                <c:pt idx="11">
                  <c:v>25436</c:v>
                </c:pt>
                <c:pt idx="12">
                  <c:v>25451</c:v>
                </c:pt>
                <c:pt idx="13">
                  <c:v>25464</c:v>
                </c:pt>
                <c:pt idx="14">
                  <c:v>25479</c:v>
                </c:pt>
                <c:pt idx="15">
                  <c:v>25493</c:v>
                </c:pt>
                <c:pt idx="16">
                  <c:v>25509</c:v>
                </c:pt>
                <c:pt idx="17">
                  <c:v>25560</c:v>
                </c:pt>
                <c:pt idx="18">
                  <c:v>25574</c:v>
                </c:pt>
                <c:pt idx="19">
                  <c:v>25580</c:v>
                </c:pt>
                <c:pt idx="20">
                  <c:v>25589</c:v>
                </c:pt>
                <c:pt idx="21">
                  <c:v>25602</c:v>
                </c:pt>
                <c:pt idx="22">
                  <c:v>25611</c:v>
                </c:pt>
                <c:pt idx="23">
                  <c:v>25613</c:v>
                </c:pt>
                <c:pt idx="24">
                  <c:v>25631</c:v>
                </c:pt>
                <c:pt idx="25">
                  <c:v>25660</c:v>
                </c:pt>
                <c:pt idx="26">
                  <c:v>25680</c:v>
                </c:pt>
                <c:pt idx="27">
                  <c:v>25699</c:v>
                </c:pt>
                <c:pt idx="28">
                  <c:v>25718</c:v>
                </c:pt>
                <c:pt idx="29">
                  <c:v>25729</c:v>
                </c:pt>
                <c:pt idx="30">
                  <c:v>25750</c:v>
                </c:pt>
                <c:pt idx="31">
                  <c:v>25766</c:v>
                </c:pt>
                <c:pt idx="32">
                  <c:v>25771</c:v>
                </c:pt>
                <c:pt idx="33">
                  <c:v>25772</c:v>
                </c:pt>
                <c:pt idx="34">
                  <c:v>25781</c:v>
                </c:pt>
                <c:pt idx="35">
                  <c:v>25814</c:v>
                </c:pt>
                <c:pt idx="36">
                  <c:v>25842</c:v>
                </c:pt>
                <c:pt idx="37">
                  <c:v>25854</c:v>
                </c:pt>
                <c:pt idx="38">
                  <c:v>25874</c:v>
                </c:pt>
                <c:pt idx="39">
                  <c:v>25883</c:v>
                </c:pt>
                <c:pt idx="40">
                  <c:v>25922</c:v>
                </c:pt>
                <c:pt idx="41">
                  <c:v>25942</c:v>
                </c:pt>
                <c:pt idx="42">
                  <c:v>25975</c:v>
                </c:pt>
                <c:pt idx="43">
                  <c:v>26005</c:v>
                </c:pt>
                <c:pt idx="44">
                  <c:v>26023</c:v>
                </c:pt>
                <c:pt idx="45">
                  <c:v>26044</c:v>
                </c:pt>
                <c:pt idx="46">
                  <c:v>26060</c:v>
                </c:pt>
                <c:pt idx="47">
                  <c:v>26066</c:v>
                </c:pt>
                <c:pt idx="48">
                  <c:v>26082</c:v>
                </c:pt>
                <c:pt idx="49">
                  <c:v>26102</c:v>
                </c:pt>
                <c:pt idx="50">
                  <c:v>26129</c:v>
                </c:pt>
                <c:pt idx="51">
                  <c:v>26159</c:v>
                </c:pt>
                <c:pt idx="52">
                  <c:v>26170</c:v>
                </c:pt>
                <c:pt idx="53">
                  <c:v>26193</c:v>
                </c:pt>
                <c:pt idx="54">
                  <c:v>26215</c:v>
                </c:pt>
                <c:pt idx="55">
                  <c:v>26235</c:v>
                </c:pt>
                <c:pt idx="56">
                  <c:v>26275</c:v>
                </c:pt>
                <c:pt idx="57">
                  <c:v>26302</c:v>
                </c:pt>
                <c:pt idx="58">
                  <c:v>26319</c:v>
                </c:pt>
                <c:pt idx="59">
                  <c:v>26325</c:v>
                </c:pt>
                <c:pt idx="60">
                  <c:v>26337</c:v>
                </c:pt>
                <c:pt idx="61">
                  <c:v>26338</c:v>
                </c:pt>
                <c:pt idx="62">
                  <c:v>26354</c:v>
                </c:pt>
                <c:pt idx="63">
                  <c:v>26360</c:v>
                </c:pt>
                <c:pt idx="64">
                  <c:v>26375</c:v>
                </c:pt>
                <c:pt idx="65">
                  <c:v>26381</c:v>
                </c:pt>
                <c:pt idx="66">
                  <c:v>26394</c:v>
                </c:pt>
                <c:pt idx="67">
                  <c:v>26404</c:v>
                </c:pt>
                <c:pt idx="68">
                  <c:v>26421</c:v>
                </c:pt>
                <c:pt idx="69">
                  <c:v>26424</c:v>
                </c:pt>
                <c:pt idx="70">
                  <c:v>26430</c:v>
                </c:pt>
                <c:pt idx="71">
                  <c:v>26443</c:v>
                </c:pt>
                <c:pt idx="72">
                  <c:v>26455</c:v>
                </c:pt>
                <c:pt idx="73">
                  <c:v>26460</c:v>
                </c:pt>
                <c:pt idx="74">
                  <c:v>26465</c:v>
                </c:pt>
                <c:pt idx="75">
                  <c:v>26469</c:v>
                </c:pt>
                <c:pt idx="76">
                  <c:v>26475</c:v>
                </c:pt>
                <c:pt idx="77">
                  <c:v>26498</c:v>
                </c:pt>
                <c:pt idx="78">
                  <c:v>26514</c:v>
                </c:pt>
                <c:pt idx="79">
                  <c:v>26525</c:v>
                </c:pt>
                <c:pt idx="80">
                  <c:v>26533</c:v>
                </c:pt>
                <c:pt idx="81">
                  <c:v>26544</c:v>
                </c:pt>
                <c:pt idx="82">
                  <c:v>26560</c:v>
                </c:pt>
                <c:pt idx="83">
                  <c:v>26572</c:v>
                </c:pt>
                <c:pt idx="84">
                  <c:v>26574</c:v>
                </c:pt>
                <c:pt idx="85">
                  <c:v>26580</c:v>
                </c:pt>
                <c:pt idx="86">
                  <c:v>26594</c:v>
                </c:pt>
                <c:pt idx="87">
                  <c:v>26616</c:v>
                </c:pt>
                <c:pt idx="88">
                  <c:v>26630</c:v>
                </c:pt>
                <c:pt idx="89">
                  <c:v>26638</c:v>
                </c:pt>
                <c:pt idx="90">
                  <c:v>26665</c:v>
                </c:pt>
                <c:pt idx="91">
                  <c:v>26673</c:v>
                </c:pt>
                <c:pt idx="92">
                  <c:v>26675</c:v>
                </c:pt>
                <c:pt idx="93">
                  <c:v>26682</c:v>
                </c:pt>
                <c:pt idx="94">
                  <c:v>26679</c:v>
                </c:pt>
                <c:pt idx="95">
                  <c:v>26687</c:v>
                </c:pt>
                <c:pt idx="96">
                  <c:v>26689</c:v>
                </c:pt>
                <c:pt idx="97">
                  <c:v>26688</c:v>
                </c:pt>
                <c:pt idx="98">
                  <c:v>26688</c:v>
                </c:pt>
                <c:pt idx="99">
                  <c:v>26693</c:v>
                </c:pt>
                <c:pt idx="100">
                  <c:v>26702</c:v>
                </c:pt>
                <c:pt idx="101">
                  <c:v>26720</c:v>
                </c:pt>
                <c:pt idx="102">
                  <c:v>26730</c:v>
                </c:pt>
                <c:pt idx="103">
                  <c:v>26740</c:v>
                </c:pt>
                <c:pt idx="104">
                  <c:v>26754</c:v>
                </c:pt>
                <c:pt idx="105">
                  <c:v>26872</c:v>
                </c:pt>
                <c:pt idx="106">
                  <c:v>26904</c:v>
                </c:pt>
                <c:pt idx="107">
                  <c:v>26915</c:v>
                </c:pt>
                <c:pt idx="108">
                  <c:v>26922</c:v>
                </c:pt>
                <c:pt idx="109">
                  <c:v>26932</c:v>
                </c:pt>
                <c:pt idx="110">
                  <c:v>26933</c:v>
                </c:pt>
                <c:pt idx="111">
                  <c:v>26945</c:v>
                </c:pt>
                <c:pt idx="112">
                  <c:v>26950</c:v>
                </c:pt>
                <c:pt idx="113">
                  <c:v>26947</c:v>
                </c:pt>
                <c:pt idx="114">
                  <c:v>26949</c:v>
                </c:pt>
                <c:pt idx="115">
                  <c:v>26953</c:v>
                </c:pt>
                <c:pt idx="116">
                  <c:v>26957</c:v>
                </c:pt>
                <c:pt idx="117">
                  <c:v>26963</c:v>
                </c:pt>
                <c:pt idx="118">
                  <c:v>26969</c:v>
                </c:pt>
                <c:pt idx="119">
                  <c:v>26971</c:v>
                </c:pt>
                <c:pt idx="120">
                  <c:v>26976</c:v>
                </c:pt>
                <c:pt idx="121">
                  <c:v>26983</c:v>
                </c:pt>
                <c:pt idx="122">
                  <c:v>26998</c:v>
                </c:pt>
                <c:pt idx="123">
                  <c:v>27047</c:v>
                </c:pt>
                <c:pt idx="124">
                  <c:v>27053</c:v>
                </c:pt>
                <c:pt idx="125">
                  <c:v>27061</c:v>
                </c:pt>
                <c:pt idx="126">
                  <c:v>27067</c:v>
                </c:pt>
                <c:pt idx="127">
                  <c:v>27060</c:v>
                </c:pt>
                <c:pt idx="128">
                  <c:v>27061</c:v>
                </c:pt>
                <c:pt idx="129">
                  <c:v>27065</c:v>
                </c:pt>
                <c:pt idx="130">
                  <c:v>27061</c:v>
                </c:pt>
                <c:pt idx="131">
                  <c:v>27060</c:v>
                </c:pt>
                <c:pt idx="132">
                  <c:v>27057</c:v>
                </c:pt>
                <c:pt idx="133">
                  <c:v>27058</c:v>
                </c:pt>
                <c:pt idx="134">
                  <c:v>27059</c:v>
                </c:pt>
                <c:pt idx="135">
                  <c:v>27110</c:v>
                </c:pt>
                <c:pt idx="136">
                  <c:v>27131</c:v>
                </c:pt>
                <c:pt idx="137">
                  <c:v>27140</c:v>
                </c:pt>
                <c:pt idx="138">
                  <c:v>27156</c:v>
                </c:pt>
                <c:pt idx="139">
                  <c:v>27175</c:v>
                </c:pt>
                <c:pt idx="140">
                  <c:v>27185</c:v>
                </c:pt>
                <c:pt idx="141">
                  <c:v>27193</c:v>
                </c:pt>
                <c:pt idx="142">
                  <c:v>27202</c:v>
                </c:pt>
                <c:pt idx="143">
                  <c:v>27208</c:v>
                </c:pt>
                <c:pt idx="144">
                  <c:v>27217</c:v>
                </c:pt>
                <c:pt idx="145">
                  <c:v>27220</c:v>
                </c:pt>
                <c:pt idx="146">
                  <c:v>27228</c:v>
                </c:pt>
                <c:pt idx="147">
                  <c:v>27264</c:v>
                </c:pt>
                <c:pt idx="148">
                  <c:v>27282</c:v>
                </c:pt>
                <c:pt idx="149">
                  <c:v>27295</c:v>
                </c:pt>
                <c:pt idx="150">
                  <c:v>27309</c:v>
                </c:pt>
                <c:pt idx="151">
                  <c:v>27340</c:v>
                </c:pt>
                <c:pt idx="152">
                  <c:v>27362</c:v>
                </c:pt>
                <c:pt idx="153">
                  <c:v>27399</c:v>
                </c:pt>
                <c:pt idx="154">
                  <c:v>27420</c:v>
                </c:pt>
                <c:pt idx="155">
                  <c:v>27439</c:v>
                </c:pt>
                <c:pt idx="156">
                  <c:v>27457</c:v>
                </c:pt>
                <c:pt idx="157">
                  <c:v>27466</c:v>
                </c:pt>
                <c:pt idx="158">
                  <c:v>27479</c:v>
                </c:pt>
                <c:pt idx="159">
                  <c:v>27491</c:v>
                </c:pt>
                <c:pt idx="160">
                  <c:v>27517</c:v>
                </c:pt>
                <c:pt idx="161">
                  <c:v>27534</c:v>
                </c:pt>
                <c:pt idx="162">
                  <c:v>27558</c:v>
                </c:pt>
                <c:pt idx="163">
                  <c:v>27575</c:v>
                </c:pt>
                <c:pt idx="164">
                  <c:v>27575</c:v>
                </c:pt>
                <c:pt idx="165">
                  <c:v>27588</c:v>
                </c:pt>
                <c:pt idx="166">
                  <c:v>27585</c:v>
                </c:pt>
                <c:pt idx="167">
                  <c:v>27595</c:v>
                </c:pt>
                <c:pt idx="168">
                  <c:v>27604</c:v>
                </c:pt>
                <c:pt idx="169">
                  <c:v>27613</c:v>
                </c:pt>
                <c:pt idx="170">
                  <c:v>27611</c:v>
                </c:pt>
                <c:pt idx="171">
                  <c:v>27614</c:v>
                </c:pt>
                <c:pt idx="172">
                  <c:v>27645</c:v>
                </c:pt>
                <c:pt idx="173">
                  <c:v>27658</c:v>
                </c:pt>
                <c:pt idx="174">
                  <c:v>27674</c:v>
                </c:pt>
                <c:pt idx="175">
                  <c:v>27700</c:v>
                </c:pt>
                <c:pt idx="176">
                  <c:v>27716</c:v>
                </c:pt>
                <c:pt idx="177">
                  <c:v>27724</c:v>
                </c:pt>
                <c:pt idx="178">
                  <c:v>27731</c:v>
                </c:pt>
                <c:pt idx="179">
                  <c:v>27737</c:v>
                </c:pt>
                <c:pt idx="180">
                  <c:v>27750</c:v>
                </c:pt>
                <c:pt idx="181">
                  <c:v>27767</c:v>
                </c:pt>
                <c:pt idx="182">
                  <c:v>27775</c:v>
                </c:pt>
                <c:pt idx="183">
                  <c:v>27805</c:v>
                </c:pt>
                <c:pt idx="184">
                  <c:v>27815</c:v>
                </c:pt>
                <c:pt idx="185">
                  <c:v>27850</c:v>
                </c:pt>
                <c:pt idx="186">
                  <c:v>27861</c:v>
                </c:pt>
                <c:pt idx="187">
                  <c:v>27876</c:v>
                </c:pt>
                <c:pt idx="188">
                  <c:v>27885</c:v>
                </c:pt>
                <c:pt idx="189">
                  <c:v>27918</c:v>
                </c:pt>
                <c:pt idx="190">
                  <c:v>27932</c:v>
                </c:pt>
                <c:pt idx="191">
                  <c:v>27936</c:v>
                </c:pt>
                <c:pt idx="192">
                  <c:v>27942</c:v>
                </c:pt>
                <c:pt idx="193">
                  <c:v>27953</c:v>
                </c:pt>
                <c:pt idx="194">
                  <c:v>27964</c:v>
                </c:pt>
                <c:pt idx="195">
                  <c:v>27970</c:v>
                </c:pt>
                <c:pt idx="196">
                  <c:v>27982</c:v>
                </c:pt>
                <c:pt idx="197">
                  <c:v>27992</c:v>
                </c:pt>
                <c:pt idx="198">
                  <c:v>28002</c:v>
                </c:pt>
                <c:pt idx="199">
                  <c:v>28011</c:v>
                </c:pt>
                <c:pt idx="200">
                  <c:v>28024</c:v>
                </c:pt>
                <c:pt idx="201">
                  <c:v>28037</c:v>
                </c:pt>
                <c:pt idx="202">
                  <c:v>28046</c:v>
                </c:pt>
                <c:pt idx="203">
                  <c:v>28054</c:v>
                </c:pt>
                <c:pt idx="204">
                  <c:v>28070</c:v>
                </c:pt>
                <c:pt idx="205">
                  <c:v>28143</c:v>
                </c:pt>
                <c:pt idx="206">
                  <c:v>28176</c:v>
                </c:pt>
                <c:pt idx="207">
                  <c:v>28199</c:v>
                </c:pt>
                <c:pt idx="208">
                  <c:v>28218</c:v>
                </c:pt>
                <c:pt idx="209">
                  <c:v>28239</c:v>
                </c:pt>
                <c:pt idx="210">
                  <c:v>28243</c:v>
                </c:pt>
                <c:pt idx="211">
                  <c:v>28285</c:v>
                </c:pt>
                <c:pt idx="212">
                  <c:v>28311</c:v>
                </c:pt>
                <c:pt idx="213">
                  <c:v>28329</c:v>
                </c:pt>
                <c:pt idx="214">
                  <c:v>28337</c:v>
                </c:pt>
                <c:pt idx="215">
                  <c:v>28349</c:v>
                </c:pt>
                <c:pt idx="216">
                  <c:v>28372</c:v>
                </c:pt>
                <c:pt idx="217">
                  <c:v>28387</c:v>
                </c:pt>
                <c:pt idx="218">
                  <c:v>28403</c:v>
                </c:pt>
                <c:pt idx="219">
                  <c:v>28419</c:v>
                </c:pt>
                <c:pt idx="220">
                  <c:v>28453</c:v>
                </c:pt>
                <c:pt idx="221">
                  <c:v>28478</c:v>
                </c:pt>
                <c:pt idx="222">
                  <c:v>28502</c:v>
                </c:pt>
                <c:pt idx="223">
                  <c:v>28512</c:v>
                </c:pt>
                <c:pt idx="224">
                  <c:v>28525</c:v>
                </c:pt>
                <c:pt idx="225">
                  <c:v>28533</c:v>
                </c:pt>
                <c:pt idx="226">
                  <c:v>28539</c:v>
                </c:pt>
                <c:pt idx="227">
                  <c:v>28594</c:v>
                </c:pt>
                <c:pt idx="228">
                  <c:v>28623</c:v>
                </c:pt>
                <c:pt idx="229">
                  <c:v>28640</c:v>
                </c:pt>
                <c:pt idx="230">
                  <c:v>28660</c:v>
                </c:pt>
                <c:pt idx="231">
                  <c:v>28671</c:v>
                </c:pt>
                <c:pt idx="232">
                  <c:v>28685</c:v>
                </c:pt>
                <c:pt idx="233">
                  <c:v>28692</c:v>
                </c:pt>
                <c:pt idx="234">
                  <c:v>28699</c:v>
                </c:pt>
                <c:pt idx="235">
                  <c:v>28711</c:v>
                </c:pt>
                <c:pt idx="236">
                  <c:v>28719</c:v>
                </c:pt>
                <c:pt idx="237">
                  <c:v>28722</c:v>
                </c:pt>
                <c:pt idx="238">
                  <c:v>28735</c:v>
                </c:pt>
                <c:pt idx="239">
                  <c:v>28743</c:v>
                </c:pt>
                <c:pt idx="240">
                  <c:v>28748</c:v>
                </c:pt>
                <c:pt idx="241">
                  <c:v>28759</c:v>
                </c:pt>
                <c:pt idx="242">
                  <c:v>28764</c:v>
                </c:pt>
                <c:pt idx="243">
                  <c:v>28781</c:v>
                </c:pt>
                <c:pt idx="244">
                  <c:v>28814</c:v>
                </c:pt>
                <c:pt idx="245">
                  <c:v>28818</c:v>
                </c:pt>
                <c:pt idx="246">
                  <c:v>28827</c:v>
                </c:pt>
                <c:pt idx="247">
                  <c:v>28856</c:v>
                </c:pt>
                <c:pt idx="248">
                  <c:v>28881</c:v>
                </c:pt>
                <c:pt idx="249">
                  <c:v>28887</c:v>
                </c:pt>
                <c:pt idx="250">
                  <c:v>28895</c:v>
                </c:pt>
                <c:pt idx="251">
                  <c:v>28904</c:v>
                </c:pt>
                <c:pt idx="252">
                  <c:v>28912</c:v>
                </c:pt>
                <c:pt idx="253">
                  <c:v>28918</c:v>
                </c:pt>
                <c:pt idx="254">
                  <c:v>28921</c:v>
                </c:pt>
                <c:pt idx="255">
                  <c:v>28921</c:v>
                </c:pt>
                <c:pt idx="256">
                  <c:v>28925</c:v>
                </c:pt>
                <c:pt idx="257">
                  <c:v>28931</c:v>
                </c:pt>
                <c:pt idx="258">
                  <c:v>28933</c:v>
                </c:pt>
                <c:pt idx="259">
                  <c:v>28940</c:v>
                </c:pt>
                <c:pt idx="260">
                  <c:v>28944</c:v>
                </c:pt>
                <c:pt idx="261">
                  <c:v>28951</c:v>
                </c:pt>
                <c:pt idx="262">
                  <c:v>28967</c:v>
                </c:pt>
                <c:pt idx="263">
                  <c:v>28987</c:v>
                </c:pt>
                <c:pt idx="264">
                  <c:v>29005</c:v>
                </c:pt>
                <c:pt idx="265">
                  <c:v>29016</c:v>
                </c:pt>
                <c:pt idx="266">
                  <c:v>29018</c:v>
                </c:pt>
                <c:pt idx="267">
                  <c:v>29030</c:v>
                </c:pt>
                <c:pt idx="268">
                  <c:v>29034</c:v>
                </c:pt>
                <c:pt idx="269">
                  <c:v>29037</c:v>
                </c:pt>
                <c:pt idx="270">
                  <c:v>29039</c:v>
                </c:pt>
                <c:pt idx="271">
                  <c:v>29042</c:v>
                </c:pt>
                <c:pt idx="272">
                  <c:v>29042</c:v>
                </c:pt>
                <c:pt idx="273">
                  <c:v>29045</c:v>
                </c:pt>
                <c:pt idx="274">
                  <c:v>29054</c:v>
                </c:pt>
                <c:pt idx="275">
                  <c:v>29053</c:v>
                </c:pt>
                <c:pt idx="276">
                  <c:v>29055</c:v>
                </c:pt>
                <c:pt idx="277">
                  <c:v>29058</c:v>
                </c:pt>
                <c:pt idx="278">
                  <c:v>29053</c:v>
                </c:pt>
                <c:pt idx="279">
                  <c:v>29058</c:v>
                </c:pt>
                <c:pt idx="280">
                  <c:v>29087</c:v>
                </c:pt>
                <c:pt idx="281">
                  <c:v>29100</c:v>
                </c:pt>
                <c:pt idx="282">
                  <c:v>29120</c:v>
                </c:pt>
                <c:pt idx="283">
                  <c:v>29132</c:v>
                </c:pt>
                <c:pt idx="284">
                  <c:v>29139</c:v>
                </c:pt>
                <c:pt idx="285">
                  <c:v>29151</c:v>
                </c:pt>
                <c:pt idx="286">
                  <c:v>29159</c:v>
                </c:pt>
                <c:pt idx="287">
                  <c:v>29164</c:v>
                </c:pt>
                <c:pt idx="288">
                  <c:v>29163</c:v>
                </c:pt>
                <c:pt idx="289">
                  <c:v>29171</c:v>
                </c:pt>
                <c:pt idx="290">
                  <c:v>29176</c:v>
                </c:pt>
                <c:pt idx="291">
                  <c:v>29184</c:v>
                </c:pt>
                <c:pt idx="292">
                  <c:v>29195</c:v>
                </c:pt>
                <c:pt idx="293">
                  <c:v>29201</c:v>
                </c:pt>
                <c:pt idx="294">
                  <c:v>29203</c:v>
                </c:pt>
                <c:pt idx="295">
                  <c:v>29216</c:v>
                </c:pt>
                <c:pt idx="296">
                  <c:v>29227</c:v>
                </c:pt>
                <c:pt idx="297">
                  <c:v>29245</c:v>
                </c:pt>
                <c:pt idx="298">
                  <c:v>29251</c:v>
                </c:pt>
                <c:pt idx="299">
                  <c:v>29259</c:v>
                </c:pt>
                <c:pt idx="300">
                  <c:v>29265</c:v>
                </c:pt>
                <c:pt idx="301">
                  <c:v>29273</c:v>
                </c:pt>
                <c:pt idx="302">
                  <c:v>29283</c:v>
                </c:pt>
                <c:pt idx="303">
                  <c:v>29290</c:v>
                </c:pt>
                <c:pt idx="304">
                  <c:v>29298</c:v>
                </c:pt>
                <c:pt idx="305">
                  <c:v>29308</c:v>
                </c:pt>
                <c:pt idx="306">
                  <c:v>29313</c:v>
                </c:pt>
                <c:pt idx="307">
                  <c:v>29324</c:v>
                </c:pt>
                <c:pt idx="308">
                  <c:v>29335</c:v>
                </c:pt>
                <c:pt idx="309">
                  <c:v>29343</c:v>
                </c:pt>
                <c:pt idx="310">
                  <c:v>29352</c:v>
                </c:pt>
                <c:pt idx="311">
                  <c:v>29360</c:v>
                </c:pt>
                <c:pt idx="312">
                  <c:v>29365</c:v>
                </c:pt>
                <c:pt idx="313">
                  <c:v>29421</c:v>
                </c:pt>
                <c:pt idx="314">
                  <c:v>29464</c:v>
                </c:pt>
                <c:pt idx="315">
                  <c:v>29483</c:v>
                </c:pt>
                <c:pt idx="316">
                  <c:v>29509</c:v>
                </c:pt>
                <c:pt idx="317">
                  <c:v>29529</c:v>
                </c:pt>
                <c:pt idx="318">
                  <c:v>29533</c:v>
                </c:pt>
                <c:pt idx="319">
                  <c:v>29544</c:v>
                </c:pt>
                <c:pt idx="320">
                  <c:v>29552</c:v>
                </c:pt>
                <c:pt idx="321">
                  <c:v>29562</c:v>
                </c:pt>
                <c:pt idx="322">
                  <c:v>29565</c:v>
                </c:pt>
                <c:pt idx="323">
                  <c:v>29572</c:v>
                </c:pt>
                <c:pt idx="324">
                  <c:v>29588</c:v>
                </c:pt>
                <c:pt idx="325">
                  <c:v>29597</c:v>
                </c:pt>
                <c:pt idx="326">
                  <c:v>29606</c:v>
                </c:pt>
                <c:pt idx="327">
                  <c:v>29616</c:v>
                </c:pt>
                <c:pt idx="328">
                  <c:v>29623</c:v>
                </c:pt>
                <c:pt idx="329">
                  <c:v>29632</c:v>
                </c:pt>
                <c:pt idx="330">
                  <c:v>29645</c:v>
                </c:pt>
                <c:pt idx="331">
                  <c:v>29656</c:v>
                </c:pt>
                <c:pt idx="332">
                  <c:v>29679</c:v>
                </c:pt>
                <c:pt idx="333">
                  <c:v>29686</c:v>
                </c:pt>
                <c:pt idx="334">
                  <c:v>29693</c:v>
                </c:pt>
                <c:pt idx="335">
                  <c:v>29701</c:v>
                </c:pt>
                <c:pt idx="336">
                  <c:v>29709</c:v>
                </c:pt>
                <c:pt idx="337">
                  <c:v>29717</c:v>
                </c:pt>
                <c:pt idx="338">
                  <c:v>29724</c:v>
                </c:pt>
                <c:pt idx="339">
                  <c:v>29732</c:v>
                </c:pt>
                <c:pt idx="340">
                  <c:v>29733</c:v>
                </c:pt>
                <c:pt idx="341">
                  <c:v>29731</c:v>
                </c:pt>
                <c:pt idx="342">
                  <c:v>29737</c:v>
                </c:pt>
                <c:pt idx="343">
                  <c:v>29739</c:v>
                </c:pt>
                <c:pt idx="344">
                  <c:v>29746</c:v>
                </c:pt>
                <c:pt idx="345">
                  <c:v>29759</c:v>
                </c:pt>
                <c:pt idx="346">
                  <c:v>29768</c:v>
                </c:pt>
                <c:pt idx="347">
                  <c:v>29782</c:v>
                </c:pt>
                <c:pt idx="348">
                  <c:v>29785</c:v>
                </c:pt>
                <c:pt idx="349">
                  <c:v>29796</c:v>
                </c:pt>
                <c:pt idx="350">
                  <c:v>29804</c:v>
                </c:pt>
                <c:pt idx="351">
                  <c:v>29815</c:v>
                </c:pt>
                <c:pt idx="352">
                  <c:v>29823</c:v>
                </c:pt>
                <c:pt idx="353">
                  <c:v>29830</c:v>
                </c:pt>
                <c:pt idx="354">
                  <c:v>29852</c:v>
                </c:pt>
                <c:pt idx="355">
                  <c:v>29859</c:v>
                </c:pt>
                <c:pt idx="356">
                  <c:v>29869</c:v>
                </c:pt>
                <c:pt idx="357">
                  <c:v>29871</c:v>
                </c:pt>
                <c:pt idx="358">
                  <c:v>29878</c:v>
                </c:pt>
                <c:pt idx="359">
                  <c:v>29883</c:v>
                </c:pt>
                <c:pt idx="360">
                  <c:v>29888</c:v>
                </c:pt>
              </c:numCache>
            </c:numRef>
          </c:val>
          <c:smooth val="0"/>
          <c:extLst>
            <c:ext xmlns:c16="http://schemas.microsoft.com/office/drawing/2014/chart" uri="{C3380CC4-5D6E-409C-BE32-E72D297353CC}">
              <c16:uniqueId val="{00000000-511B-47A2-A504-E3E5B2CE57E8}"/>
            </c:ext>
          </c:extLst>
        </c:ser>
        <c:dLbls>
          <c:showLegendKey val="0"/>
          <c:showVal val="0"/>
          <c:showCatName val="0"/>
          <c:showSerName val="0"/>
          <c:showPercent val="0"/>
          <c:showBubbleSize val="0"/>
        </c:dLbls>
        <c:smooth val="0"/>
        <c:axId val="483447712"/>
        <c:axId val="483444432"/>
      </c:lineChart>
      <c:catAx>
        <c:axId val="48344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444432"/>
        <c:crosses val="autoZero"/>
        <c:auto val="1"/>
        <c:lblAlgn val="ctr"/>
        <c:lblOffset val="100"/>
        <c:noMultiLvlLbl val="0"/>
      </c:catAx>
      <c:valAx>
        <c:axId val="483444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447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Mecklenburg-Vorpommern</c:v>
                </c:pt>
              </c:strCache>
            </c:strRef>
          </c:tx>
          <c:spPr>
            <a:ln w="28575" cap="rnd">
              <a:solidFill>
                <a:schemeClr val="accent1"/>
              </a:solidFill>
              <a:round/>
            </a:ln>
            <a:effectLst/>
          </c:spPr>
          <c:marker>
            <c:symbol val="none"/>
          </c:marker>
          <c:cat>
            <c:strRef>
              <c:f>Sheet1!$A$2:$A$362</c:f>
              <c:strCache>
                <c:ptCount val="361"/>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strCache>
            </c:strRef>
          </c:cat>
          <c:val>
            <c:numRef>
              <c:f>Sheet1!$B$2:$B$362</c:f>
              <c:numCache>
                <c:formatCode>General</c:formatCode>
                <c:ptCount val="361"/>
                <c:pt idx="0">
                  <c:v>24984</c:v>
                </c:pt>
                <c:pt idx="1">
                  <c:v>28316</c:v>
                </c:pt>
                <c:pt idx="2">
                  <c:v>19358</c:v>
                </c:pt>
                <c:pt idx="3">
                  <c:v>67143</c:v>
                </c:pt>
                <c:pt idx="4">
                  <c:v>134521</c:v>
                </c:pt>
                <c:pt idx="5">
                  <c:v>73234</c:v>
                </c:pt>
                <c:pt idx="6">
                  <c:v>47555</c:v>
                </c:pt>
                <c:pt idx="7">
                  <c:v>40382</c:v>
                </c:pt>
                <c:pt idx="8">
                  <c:v>28700</c:v>
                </c:pt>
                <c:pt idx="9">
                  <c:v>25487</c:v>
                </c:pt>
                <c:pt idx="10">
                  <c:v>22949</c:v>
                </c:pt>
                <c:pt idx="11">
                  <c:v>30787</c:v>
                </c:pt>
                <c:pt idx="12">
                  <c:v>20624</c:v>
                </c:pt>
                <c:pt idx="13">
                  <c:v>13301</c:v>
                </c:pt>
                <c:pt idx="14">
                  <c:v>14245</c:v>
                </c:pt>
                <c:pt idx="15">
                  <c:v>13923</c:v>
                </c:pt>
                <c:pt idx="16">
                  <c:v>20728</c:v>
                </c:pt>
                <c:pt idx="17">
                  <c:v>26817</c:v>
                </c:pt>
                <c:pt idx="18">
                  <c:v>25740</c:v>
                </c:pt>
                <c:pt idx="19">
                  <c:v>13416</c:v>
                </c:pt>
                <c:pt idx="20">
                  <c:v>12417</c:v>
                </c:pt>
                <c:pt idx="21">
                  <c:v>30206</c:v>
                </c:pt>
                <c:pt idx="22">
                  <c:v>17699</c:v>
                </c:pt>
                <c:pt idx="23">
                  <c:v>12607</c:v>
                </c:pt>
                <c:pt idx="24">
                  <c:v>30776</c:v>
                </c:pt>
                <c:pt idx="25">
                  <c:v>20466</c:v>
                </c:pt>
                <c:pt idx="26">
                  <c:v>15679</c:v>
                </c:pt>
                <c:pt idx="27">
                  <c:v>19950</c:v>
                </c:pt>
                <c:pt idx="28">
                  <c:v>12425</c:v>
                </c:pt>
                <c:pt idx="29">
                  <c:v>13219</c:v>
                </c:pt>
                <c:pt idx="30">
                  <c:v>15133</c:v>
                </c:pt>
                <c:pt idx="31">
                  <c:v>12985</c:v>
                </c:pt>
                <c:pt idx="32">
                  <c:v>12464</c:v>
                </c:pt>
                <c:pt idx="33">
                  <c:v>11081</c:v>
                </c:pt>
                <c:pt idx="34">
                  <c:v>15075</c:v>
                </c:pt>
                <c:pt idx="35">
                  <c:v>38437</c:v>
                </c:pt>
                <c:pt idx="36">
                  <c:v>33934</c:v>
                </c:pt>
                <c:pt idx="37">
                  <c:v>36205</c:v>
                </c:pt>
                <c:pt idx="38">
                  <c:v>68158</c:v>
                </c:pt>
                <c:pt idx="39">
                  <c:v>49826</c:v>
                </c:pt>
                <c:pt idx="40">
                  <c:v>38788</c:v>
                </c:pt>
                <c:pt idx="41">
                  <c:v>42660</c:v>
                </c:pt>
                <c:pt idx="42">
                  <c:v>63158</c:v>
                </c:pt>
                <c:pt idx="43">
                  <c:v>55467</c:v>
                </c:pt>
                <c:pt idx="44">
                  <c:v>24164</c:v>
                </c:pt>
                <c:pt idx="45">
                  <c:v>23338</c:v>
                </c:pt>
                <c:pt idx="46">
                  <c:v>18069</c:v>
                </c:pt>
                <c:pt idx="47">
                  <c:v>12430</c:v>
                </c:pt>
                <c:pt idx="48">
                  <c:v>22943</c:v>
                </c:pt>
                <c:pt idx="49">
                  <c:v>13705</c:v>
                </c:pt>
                <c:pt idx="50">
                  <c:v>19191</c:v>
                </c:pt>
                <c:pt idx="51">
                  <c:v>14835</c:v>
                </c:pt>
                <c:pt idx="52">
                  <c:v>12631</c:v>
                </c:pt>
                <c:pt idx="53">
                  <c:v>20103</c:v>
                </c:pt>
                <c:pt idx="54">
                  <c:v>14369</c:v>
                </c:pt>
                <c:pt idx="55">
                  <c:v>13199</c:v>
                </c:pt>
                <c:pt idx="56">
                  <c:v>19459</c:v>
                </c:pt>
                <c:pt idx="57">
                  <c:v>18745</c:v>
                </c:pt>
                <c:pt idx="58">
                  <c:v>16715</c:v>
                </c:pt>
                <c:pt idx="59">
                  <c:v>13297</c:v>
                </c:pt>
                <c:pt idx="60">
                  <c:v>12087</c:v>
                </c:pt>
                <c:pt idx="61">
                  <c:v>9520</c:v>
                </c:pt>
                <c:pt idx="62">
                  <c:v>8541</c:v>
                </c:pt>
                <c:pt idx="63">
                  <c:v>12365</c:v>
                </c:pt>
                <c:pt idx="64">
                  <c:v>47948</c:v>
                </c:pt>
                <c:pt idx="65">
                  <c:v>30687</c:v>
                </c:pt>
                <c:pt idx="66">
                  <c:v>22072</c:v>
                </c:pt>
                <c:pt idx="67">
                  <c:v>13669</c:v>
                </c:pt>
                <c:pt idx="68">
                  <c:v>9320</c:v>
                </c:pt>
                <c:pt idx="69">
                  <c:v>5547</c:v>
                </c:pt>
                <c:pt idx="70">
                  <c:v>6060</c:v>
                </c:pt>
                <c:pt idx="71">
                  <c:v>5677</c:v>
                </c:pt>
                <c:pt idx="72">
                  <c:v>7998</c:v>
                </c:pt>
                <c:pt idx="73">
                  <c:v>10126</c:v>
                </c:pt>
                <c:pt idx="74">
                  <c:v>6810</c:v>
                </c:pt>
                <c:pt idx="75">
                  <c:v>7268</c:v>
                </c:pt>
                <c:pt idx="76">
                  <c:v>5989</c:v>
                </c:pt>
                <c:pt idx="77">
                  <c:v>8680</c:v>
                </c:pt>
                <c:pt idx="78">
                  <c:v>17415</c:v>
                </c:pt>
                <c:pt idx="79">
                  <c:v>10437</c:v>
                </c:pt>
                <c:pt idx="80">
                  <c:v>8368</c:v>
                </c:pt>
                <c:pt idx="81">
                  <c:v>5159</c:v>
                </c:pt>
                <c:pt idx="82">
                  <c:v>5679</c:v>
                </c:pt>
                <c:pt idx="83">
                  <c:v>6800</c:v>
                </c:pt>
                <c:pt idx="84">
                  <c:v>9831</c:v>
                </c:pt>
                <c:pt idx="85">
                  <c:v>5798</c:v>
                </c:pt>
                <c:pt idx="86">
                  <c:v>10815</c:v>
                </c:pt>
                <c:pt idx="87">
                  <c:v>12532</c:v>
                </c:pt>
                <c:pt idx="88">
                  <c:v>5892</c:v>
                </c:pt>
                <c:pt idx="89">
                  <c:v>6548</c:v>
                </c:pt>
                <c:pt idx="90">
                  <c:v>13607</c:v>
                </c:pt>
                <c:pt idx="91">
                  <c:v>8109</c:v>
                </c:pt>
                <c:pt idx="92">
                  <c:v>13265</c:v>
                </c:pt>
                <c:pt idx="93">
                  <c:v>10668</c:v>
                </c:pt>
                <c:pt idx="94">
                  <c:v>15550</c:v>
                </c:pt>
                <c:pt idx="95">
                  <c:v>9931</c:v>
                </c:pt>
                <c:pt idx="96">
                  <c:v>8486</c:v>
                </c:pt>
                <c:pt idx="97">
                  <c:v>8363</c:v>
                </c:pt>
                <c:pt idx="98">
                  <c:v>9097</c:v>
                </c:pt>
                <c:pt idx="99">
                  <c:v>10279</c:v>
                </c:pt>
                <c:pt idx="100">
                  <c:v>10403</c:v>
                </c:pt>
                <c:pt idx="101">
                  <c:v>9200</c:v>
                </c:pt>
                <c:pt idx="102">
                  <c:v>23414</c:v>
                </c:pt>
                <c:pt idx="103">
                  <c:v>14586</c:v>
                </c:pt>
                <c:pt idx="104">
                  <c:v>8805</c:v>
                </c:pt>
                <c:pt idx="105">
                  <c:v>133573</c:v>
                </c:pt>
                <c:pt idx="106">
                  <c:v>55980</c:v>
                </c:pt>
                <c:pt idx="107">
                  <c:v>23318</c:v>
                </c:pt>
                <c:pt idx="108">
                  <c:v>12954</c:v>
                </c:pt>
                <c:pt idx="109">
                  <c:v>49812</c:v>
                </c:pt>
                <c:pt idx="110">
                  <c:v>19853</c:v>
                </c:pt>
                <c:pt idx="111">
                  <c:v>33807</c:v>
                </c:pt>
                <c:pt idx="112">
                  <c:v>11933</c:v>
                </c:pt>
                <c:pt idx="113">
                  <c:v>16489</c:v>
                </c:pt>
                <c:pt idx="114">
                  <c:v>12144</c:v>
                </c:pt>
                <c:pt idx="115">
                  <c:v>13229</c:v>
                </c:pt>
                <c:pt idx="116">
                  <c:v>13719</c:v>
                </c:pt>
                <c:pt idx="117">
                  <c:v>9214</c:v>
                </c:pt>
                <c:pt idx="118">
                  <c:v>13072</c:v>
                </c:pt>
                <c:pt idx="119">
                  <c:v>12287</c:v>
                </c:pt>
                <c:pt idx="120">
                  <c:v>9181</c:v>
                </c:pt>
                <c:pt idx="121">
                  <c:v>11843</c:v>
                </c:pt>
                <c:pt idx="122">
                  <c:v>19813</c:v>
                </c:pt>
                <c:pt idx="123">
                  <c:v>92598</c:v>
                </c:pt>
                <c:pt idx="124">
                  <c:v>29396</c:v>
                </c:pt>
                <c:pt idx="125">
                  <c:v>23935</c:v>
                </c:pt>
                <c:pt idx="126">
                  <c:v>19135</c:v>
                </c:pt>
                <c:pt idx="127">
                  <c:v>10004</c:v>
                </c:pt>
                <c:pt idx="128">
                  <c:v>9496</c:v>
                </c:pt>
                <c:pt idx="129">
                  <c:v>9300</c:v>
                </c:pt>
                <c:pt idx="130">
                  <c:v>5857</c:v>
                </c:pt>
                <c:pt idx="131">
                  <c:v>6037</c:v>
                </c:pt>
                <c:pt idx="132">
                  <c:v>8476</c:v>
                </c:pt>
                <c:pt idx="133">
                  <c:v>7499</c:v>
                </c:pt>
                <c:pt idx="134">
                  <c:v>8418</c:v>
                </c:pt>
                <c:pt idx="135">
                  <c:v>58056</c:v>
                </c:pt>
                <c:pt idx="136">
                  <c:v>34340</c:v>
                </c:pt>
                <c:pt idx="137">
                  <c:v>19552</c:v>
                </c:pt>
                <c:pt idx="138">
                  <c:v>13378</c:v>
                </c:pt>
                <c:pt idx="139">
                  <c:v>11533</c:v>
                </c:pt>
                <c:pt idx="140">
                  <c:v>36542</c:v>
                </c:pt>
                <c:pt idx="141">
                  <c:v>12310</c:v>
                </c:pt>
                <c:pt idx="142">
                  <c:v>13623</c:v>
                </c:pt>
                <c:pt idx="143">
                  <c:v>15985</c:v>
                </c:pt>
                <c:pt idx="144">
                  <c:v>19184</c:v>
                </c:pt>
                <c:pt idx="145">
                  <c:v>9347</c:v>
                </c:pt>
                <c:pt idx="146">
                  <c:v>14357</c:v>
                </c:pt>
                <c:pt idx="147">
                  <c:v>31080</c:v>
                </c:pt>
                <c:pt idx="148">
                  <c:v>20229</c:v>
                </c:pt>
                <c:pt idx="149">
                  <c:v>12222</c:v>
                </c:pt>
                <c:pt idx="150">
                  <c:v>12833</c:v>
                </c:pt>
                <c:pt idx="151">
                  <c:v>27942</c:v>
                </c:pt>
                <c:pt idx="152">
                  <c:v>24031</c:v>
                </c:pt>
                <c:pt idx="153">
                  <c:v>22574</c:v>
                </c:pt>
                <c:pt idx="154">
                  <c:v>26116</c:v>
                </c:pt>
                <c:pt idx="155">
                  <c:v>37431</c:v>
                </c:pt>
                <c:pt idx="156">
                  <c:v>14518</c:v>
                </c:pt>
                <c:pt idx="157">
                  <c:v>12596</c:v>
                </c:pt>
                <c:pt idx="158">
                  <c:v>13921</c:v>
                </c:pt>
                <c:pt idx="159">
                  <c:v>14113</c:v>
                </c:pt>
                <c:pt idx="160">
                  <c:v>28657</c:v>
                </c:pt>
                <c:pt idx="161">
                  <c:v>34761</c:v>
                </c:pt>
                <c:pt idx="162">
                  <c:v>34169</c:v>
                </c:pt>
                <c:pt idx="163">
                  <c:v>37018</c:v>
                </c:pt>
                <c:pt idx="164">
                  <c:v>19601</c:v>
                </c:pt>
                <c:pt idx="165">
                  <c:v>22944</c:v>
                </c:pt>
                <c:pt idx="166">
                  <c:v>11006</c:v>
                </c:pt>
                <c:pt idx="167">
                  <c:v>12055</c:v>
                </c:pt>
                <c:pt idx="168">
                  <c:v>12370</c:v>
                </c:pt>
                <c:pt idx="169">
                  <c:v>8912</c:v>
                </c:pt>
                <c:pt idx="170">
                  <c:v>9761</c:v>
                </c:pt>
                <c:pt idx="171">
                  <c:v>9449</c:v>
                </c:pt>
                <c:pt idx="172">
                  <c:v>13998</c:v>
                </c:pt>
                <c:pt idx="173">
                  <c:v>10785</c:v>
                </c:pt>
                <c:pt idx="174">
                  <c:v>11644</c:v>
                </c:pt>
                <c:pt idx="175">
                  <c:v>24002</c:v>
                </c:pt>
                <c:pt idx="176">
                  <c:v>25070</c:v>
                </c:pt>
                <c:pt idx="177">
                  <c:v>11940</c:v>
                </c:pt>
                <c:pt idx="178">
                  <c:v>9614</c:v>
                </c:pt>
                <c:pt idx="179">
                  <c:v>9796</c:v>
                </c:pt>
                <c:pt idx="180">
                  <c:v>7021</c:v>
                </c:pt>
                <c:pt idx="181">
                  <c:v>5962</c:v>
                </c:pt>
                <c:pt idx="182">
                  <c:v>7690</c:v>
                </c:pt>
                <c:pt idx="183">
                  <c:v>40825</c:v>
                </c:pt>
                <c:pt idx="184">
                  <c:v>31741</c:v>
                </c:pt>
                <c:pt idx="185">
                  <c:v>20266</c:v>
                </c:pt>
                <c:pt idx="186">
                  <c:v>16730</c:v>
                </c:pt>
                <c:pt idx="187">
                  <c:v>15638</c:v>
                </c:pt>
                <c:pt idx="188">
                  <c:v>12701</c:v>
                </c:pt>
                <c:pt idx="189">
                  <c:v>39581</c:v>
                </c:pt>
                <c:pt idx="190">
                  <c:v>19153</c:v>
                </c:pt>
                <c:pt idx="191">
                  <c:v>12266</c:v>
                </c:pt>
                <c:pt idx="192">
                  <c:v>12550</c:v>
                </c:pt>
                <c:pt idx="193">
                  <c:v>8910</c:v>
                </c:pt>
                <c:pt idx="194">
                  <c:v>5550</c:v>
                </c:pt>
                <c:pt idx="195">
                  <c:v>7977</c:v>
                </c:pt>
                <c:pt idx="196">
                  <c:v>11844</c:v>
                </c:pt>
                <c:pt idx="197">
                  <c:v>12086</c:v>
                </c:pt>
                <c:pt idx="198">
                  <c:v>9657</c:v>
                </c:pt>
                <c:pt idx="199">
                  <c:v>11856</c:v>
                </c:pt>
                <c:pt idx="200">
                  <c:v>8725</c:v>
                </c:pt>
                <c:pt idx="201">
                  <c:v>9096</c:v>
                </c:pt>
                <c:pt idx="202">
                  <c:v>12788</c:v>
                </c:pt>
                <c:pt idx="203">
                  <c:v>12869</c:v>
                </c:pt>
                <c:pt idx="204">
                  <c:v>18388</c:v>
                </c:pt>
                <c:pt idx="205">
                  <c:v>211361</c:v>
                </c:pt>
                <c:pt idx="206">
                  <c:v>117709</c:v>
                </c:pt>
                <c:pt idx="207">
                  <c:v>70881</c:v>
                </c:pt>
                <c:pt idx="208">
                  <c:v>52762</c:v>
                </c:pt>
                <c:pt idx="209">
                  <c:v>50955</c:v>
                </c:pt>
                <c:pt idx="210">
                  <c:v>24136</c:v>
                </c:pt>
                <c:pt idx="211">
                  <c:v>53342</c:v>
                </c:pt>
                <c:pt idx="212">
                  <c:v>37554</c:v>
                </c:pt>
                <c:pt idx="213">
                  <c:v>28395</c:v>
                </c:pt>
                <c:pt idx="214">
                  <c:v>22739</c:v>
                </c:pt>
                <c:pt idx="215">
                  <c:v>17904</c:v>
                </c:pt>
                <c:pt idx="216">
                  <c:v>29506</c:v>
                </c:pt>
                <c:pt idx="217">
                  <c:v>20229</c:v>
                </c:pt>
                <c:pt idx="218">
                  <c:v>20954</c:v>
                </c:pt>
                <c:pt idx="219">
                  <c:v>24243</c:v>
                </c:pt>
                <c:pt idx="220">
                  <c:v>23597</c:v>
                </c:pt>
                <c:pt idx="221">
                  <c:v>18083</c:v>
                </c:pt>
                <c:pt idx="222">
                  <c:v>12358</c:v>
                </c:pt>
                <c:pt idx="223">
                  <c:v>14233</c:v>
                </c:pt>
                <c:pt idx="224">
                  <c:v>10289</c:v>
                </c:pt>
                <c:pt idx="225">
                  <c:v>12248</c:v>
                </c:pt>
                <c:pt idx="226">
                  <c:v>13442</c:v>
                </c:pt>
                <c:pt idx="227">
                  <c:v>112422</c:v>
                </c:pt>
                <c:pt idx="228">
                  <c:v>48240</c:v>
                </c:pt>
                <c:pt idx="229">
                  <c:v>21433</c:v>
                </c:pt>
                <c:pt idx="230">
                  <c:v>17620</c:v>
                </c:pt>
                <c:pt idx="231">
                  <c:v>13967</c:v>
                </c:pt>
                <c:pt idx="232">
                  <c:v>12136</c:v>
                </c:pt>
                <c:pt idx="233">
                  <c:v>9477</c:v>
                </c:pt>
                <c:pt idx="234">
                  <c:v>10427</c:v>
                </c:pt>
                <c:pt idx="235">
                  <c:v>11678</c:v>
                </c:pt>
                <c:pt idx="236">
                  <c:v>9277</c:v>
                </c:pt>
                <c:pt idx="237">
                  <c:v>7893</c:v>
                </c:pt>
                <c:pt idx="238">
                  <c:v>8665</c:v>
                </c:pt>
                <c:pt idx="239">
                  <c:v>7745</c:v>
                </c:pt>
                <c:pt idx="240">
                  <c:v>6977</c:v>
                </c:pt>
                <c:pt idx="241">
                  <c:v>7230</c:v>
                </c:pt>
                <c:pt idx="242">
                  <c:v>7753</c:v>
                </c:pt>
                <c:pt idx="243">
                  <c:v>9625</c:v>
                </c:pt>
                <c:pt idx="244">
                  <c:v>11148</c:v>
                </c:pt>
                <c:pt idx="245">
                  <c:v>9518</c:v>
                </c:pt>
                <c:pt idx="246">
                  <c:v>7862</c:v>
                </c:pt>
                <c:pt idx="247">
                  <c:v>16858</c:v>
                </c:pt>
                <c:pt idx="248">
                  <c:v>72377</c:v>
                </c:pt>
                <c:pt idx="249">
                  <c:v>24335</c:v>
                </c:pt>
                <c:pt idx="250">
                  <c:v>14279</c:v>
                </c:pt>
                <c:pt idx="251">
                  <c:v>11005</c:v>
                </c:pt>
                <c:pt idx="252">
                  <c:v>11252</c:v>
                </c:pt>
                <c:pt idx="253">
                  <c:v>8606</c:v>
                </c:pt>
                <c:pt idx="254">
                  <c:v>8736</c:v>
                </c:pt>
                <c:pt idx="255">
                  <c:v>7901</c:v>
                </c:pt>
                <c:pt idx="256">
                  <c:v>8477</c:v>
                </c:pt>
                <c:pt idx="257">
                  <c:v>5804</c:v>
                </c:pt>
                <c:pt idx="258">
                  <c:v>8674</c:v>
                </c:pt>
                <c:pt idx="259">
                  <c:v>7085</c:v>
                </c:pt>
                <c:pt idx="260">
                  <c:v>6474</c:v>
                </c:pt>
                <c:pt idx="261">
                  <c:v>22061</c:v>
                </c:pt>
                <c:pt idx="262">
                  <c:v>21090</c:v>
                </c:pt>
                <c:pt idx="263">
                  <c:v>16168</c:v>
                </c:pt>
                <c:pt idx="264">
                  <c:v>12826</c:v>
                </c:pt>
                <c:pt idx="265">
                  <c:v>8637</c:v>
                </c:pt>
                <c:pt idx="266">
                  <c:v>15776</c:v>
                </c:pt>
                <c:pt idx="267">
                  <c:v>58821</c:v>
                </c:pt>
                <c:pt idx="268">
                  <c:v>25929</c:v>
                </c:pt>
                <c:pt idx="269">
                  <c:v>11188</c:v>
                </c:pt>
                <c:pt idx="270">
                  <c:v>10637</c:v>
                </c:pt>
                <c:pt idx="271">
                  <c:v>8116</c:v>
                </c:pt>
                <c:pt idx="272">
                  <c:v>10339</c:v>
                </c:pt>
                <c:pt idx="273">
                  <c:v>12828</c:v>
                </c:pt>
                <c:pt idx="274">
                  <c:v>12972</c:v>
                </c:pt>
                <c:pt idx="275">
                  <c:v>9236</c:v>
                </c:pt>
                <c:pt idx="276">
                  <c:v>11025</c:v>
                </c:pt>
                <c:pt idx="277">
                  <c:v>11601</c:v>
                </c:pt>
                <c:pt idx="278">
                  <c:v>9811</c:v>
                </c:pt>
                <c:pt idx="279">
                  <c:v>17603</c:v>
                </c:pt>
                <c:pt idx="280">
                  <c:v>168274</c:v>
                </c:pt>
                <c:pt idx="281">
                  <c:v>53694</c:v>
                </c:pt>
                <c:pt idx="282">
                  <c:v>29894</c:v>
                </c:pt>
                <c:pt idx="283">
                  <c:v>34115</c:v>
                </c:pt>
                <c:pt idx="284">
                  <c:v>31171</c:v>
                </c:pt>
                <c:pt idx="285">
                  <c:v>28162</c:v>
                </c:pt>
                <c:pt idx="286">
                  <c:v>23362</c:v>
                </c:pt>
                <c:pt idx="287">
                  <c:v>22606</c:v>
                </c:pt>
                <c:pt idx="288">
                  <c:v>16525</c:v>
                </c:pt>
                <c:pt idx="289">
                  <c:v>11818</c:v>
                </c:pt>
                <c:pt idx="290">
                  <c:v>12608</c:v>
                </c:pt>
                <c:pt idx="291">
                  <c:v>10993</c:v>
                </c:pt>
                <c:pt idx="292">
                  <c:v>23398</c:v>
                </c:pt>
                <c:pt idx="293">
                  <c:v>13583</c:v>
                </c:pt>
                <c:pt idx="294">
                  <c:v>14558</c:v>
                </c:pt>
                <c:pt idx="295">
                  <c:v>15091</c:v>
                </c:pt>
                <c:pt idx="296">
                  <c:v>11116</c:v>
                </c:pt>
                <c:pt idx="297">
                  <c:v>20028</c:v>
                </c:pt>
                <c:pt idx="298">
                  <c:v>24401</c:v>
                </c:pt>
                <c:pt idx="299">
                  <c:v>18154</c:v>
                </c:pt>
                <c:pt idx="300">
                  <c:v>13533</c:v>
                </c:pt>
                <c:pt idx="301">
                  <c:v>14118</c:v>
                </c:pt>
                <c:pt idx="302">
                  <c:v>19194</c:v>
                </c:pt>
                <c:pt idx="303">
                  <c:v>8148</c:v>
                </c:pt>
                <c:pt idx="304">
                  <c:v>15281</c:v>
                </c:pt>
                <c:pt idx="305">
                  <c:v>14522</c:v>
                </c:pt>
                <c:pt idx="306">
                  <c:v>15031</c:v>
                </c:pt>
                <c:pt idx="307">
                  <c:v>18959</c:v>
                </c:pt>
                <c:pt idx="308">
                  <c:v>12676</c:v>
                </c:pt>
                <c:pt idx="309">
                  <c:v>11699</c:v>
                </c:pt>
                <c:pt idx="310">
                  <c:v>12535</c:v>
                </c:pt>
                <c:pt idx="311">
                  <c:v>12822</c:v>
                </c:pt>
                <c:pt idx="312">
                  <c:v>17643</c:v>
                </c:pt>
                <c:pt idx="313">
                  <c:v>50172</c:v>
                </c:pt>
                <c:pt idx="314">
                  <c:v>40932</c:v>
                </c:pt>
                <c:pt idx="315">
                  <c:v>42966</c:v>
                </c:pt>
                <c:pt idx="316">
                  <c:v>35366</c:v>
                </c:pt>
                <c:pt idx="317">
                  <c:v>21937</c:v>
                </c:pt>
                <c:pt idx="318">
                  <c:v>16588</c:v>
                </c:pt>
                <c:pt idx="319">
                  <c:v>14128</c:v>
                </c:pt>
                <c:pt idx="320">
                  <c:v>11399</c:v>
                </c:pt>
                <c:pt idx="321">
                  <c:v>10790</c:v>
                </c:pt>
                <c:pt idx="322">
                  <c:v>8640</c:v>
                </c:pt>
                <c:pt idx="323">
                  <c:v>11685</c:v>
                </c:pt>
                <c:pt idx="324">
                  <c:v>39950</c:v>
                </c:pt>
                <c:pt idx="325">
                  <c:v>21802</c:v>
                </c:pt>
                <c:pt idx="326">
                  <c:v>25724</c:v>
                </c:pt>
                <c:pt idx="327">
                  <c:v>39809</c:v>
                </c:pt>
                <c:pt idx="328">
                  <c:v>18960</c:v>
                </c:pt>
                <c:pt idx="329">
                  <c:v>11017</c:v>
                </c:pt>
                <c:pt idx="330">
                  <c:v>14876</c:v>
                </c:pt>
                <c:pt idx="331">
                  <c:v>21587</c:v>
                </c:pt>
                <c:pt idx="332">
                  <c:v>24510</c:v>
                </c:pt>
                <c:pt idx="333">
                  <c:v>13055</c:v>
                </c:pt>
                <c:pt idx="334">
                  <c:v>10907</c:v>
                </c:pt>
                <c:pt idx="335">
                  <c:v>9502</c:v>
                </c:pt>
                <c:pt idx="336">
                  <c:v>13785</c:v>
                </c:pt>
                <c:pt idx="337">
                  <c:v>13579</c:v>
                </c:pt>
                <c:pt idx="338">
                  <c:v>10101</c:v>
                </c:pt>
                <c:pt idx="339">
                  <c:v>12910</c:v>
                </c:pt>
                <c:pt idx="340">
                  <c:v>9158</c:v>
                </c:pt>
                <c:pt idx="341">
                  <c:v>11708</c:v>
                </c:pt>
                <c:pt idx="342">
                  <c:v>10452</c:v>
                </c:pt>
                <c:pt idx="343">
                  <c:v>10345</c:v>
                </c:pt>
                <c:pt idx="344">
                  <c:v>16221</c:v>
                </c:pt>
                <c:pt idx="345">
                  <c:v>20943</c:v>
                </c:pt>
                <c:pt idx="346">
                  <c:v>15565</c:v>
                </c:pt>
                <c:pt idx="347">
                  <c:v>11938</c:v>
                </c:pt>
                <c:pt idx="348">
                  <c:v>13580</c:v>
                </c:pt>
                <c:pt idx="349">
                  <c:v>13670</c:v>
                </c:pt>
                <c:pt idx="350">
                  <c:v>19190</c:v>
                </c:pt>
                <c:pt idx="351">
                  <c:v>23061</c:v>
                </c:pt>
                <c:pt idx="352">
                  <c:v>21617</c:v>
                </c:pt>
                <c:pt idx="353">
                  <c:v>45065</c:v>
                </c:pt>
                <c:pt idx="354">
                  <c:v>23741</c:v>
                </c:pt>
                <c:pt idx="355">
                  <c:v>16286</c:v>
                </c:pt>
                <c:pt idx="356">
                  <c:v>15965</c:v>
                </c:pt>
                <c:pt idx="357">
                  <c:v>17364</c:v>
                </c:pt>
                <c:pt idx="358">
                  <c:v>31819</c:v>
                </c:pt>
                <c:pt idx="359">
                  <c:v>26167</c:v>
                </c:pt>
                <c:pt idx="360">
                  <c:v>27341</c:v>
                </c:pt>
              </c:numCache>
            </c:numRef>
          </c:val>
          <c:smooth val="0"/>
          <c:extLst>
            <c:ext xmlns:c16="http://schemas.microsoft.com/office/drawing/2014/chart" uri="{C3380CC4-5D6E-409C-BE32-E72D297353CC}">
              <c16:uniqueId val="{00000000-617C-4DE5-A163-44E9AD2943CD}"/>
            </c:ext>
          </c:extLst>
        </c:ser>
        <c:dLbls>
          <c:showLegendKey val="0"/>
          <c:showVal val="0"/>
          <c:showCatName val="0"/>
          <c:showSerName val="0"/>
          <c:showPercent val="0"/>
          <c:showBubbleSize val="0"/>
        </c:dLbls>
        <c:smooth val="0"/>
        <c:axId val="483449024"/>
        <c:axId val="483462144"/>
      </c:lineChart>
      <c:catAx>
        <c:axId val="483449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462144"/>
        <c:crosses val="autoZero"/>
        <c:auto val="1"/>
        <c:lblAlgn val="ctr"/>
        <c:lblOffset val="100"/>
        <c:noMultiLvlLbl val="0"/>
      </c:catAx>
      <c:valAx>
        <c:axId val="483462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449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Mecklenburg-Vorpommern</c:v>
                </c:pt>
              </c:strCache>
            </c:strRef>
          </c:tx>
          <c:spPr>
            <a:ln w="28575" cap="rnd">
              <a:solidFill>
                <a:schemeClr val="accent1"/>
              </a:solidFill>
              <a:round/>
            </a:ln>
            <a:effectLst/>
          </c:spPr>
          <c:marker>
            <c:symbol val="none"/>
          </c:marker>
          <c:cat>
            <c:strRef>
              <c:f>Sheet1!$A$2:$A$362</c:f>
              <c:strCache>
                <c:ptCount val="361"/>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strCache>
            </c:strRef>
          </c:cat>
          <c:val>
            <c:numRef>
              <c:f>Sheet1!$B$2:$B$362</c:f>
              <c:numCache>
                <c:formatCode>General</c:formatCode>
                <c:ptCount val="361"/>
                <c:pt idx="0">
                  <c:v>1661</c:v>
                </c:pt>
                <c:pt idx="1">
                  <c:v>2363</c:v>
                </c:pt>
                <c:pt idx="2">
                  <c:v>1923</c:v>
                </c:pt>
                <c:pt idx="3">
                  <c:v>5978</c:v>
                </c:pt>
                <c:pt idx="4">
                  <c:v>9991</c:v>
                </c:pt>
                <c:pt idx="5">
                  <c:v>5361</c:v>
                </c:pt>
                <c:pt idx="6">
                  <c:v>3795</c:v>
                </c:pt>
                <c:pt idx="7">
                  <c:v>3240</c:v>
                </c:pt>
                <c:pt idx="8">
                  <c:v>2101</c:v>
                </c:pt>
                <c:pt idx="9">
                  <c:v>2398</c:v>
                </c:pt>
                <c:pt idx="10">
                  <c:v>1478</c:v>
                </c:pt>
                <c:pt idx="11">
                  <c:v>2726</c:v>
                </c:pt>
                <c:pt idx="12">
                  <c:v>1487</c:v>
                </c:pt>
                <c:pt idx="13">
                  <c:v>942</c:v>
                </c:pt>
                <c:pt idx="14">
                  <c:v>1351</c:v>
                </c:pt>
                <c:pt idx="15">
                  <c:v>1388</c:v>
                </c:pt>
                <c:pt idx="16">
                  <c:v>3975</c:v>
                </c:pt>
                <c:pt idx="17">
                  <c:v>3521</c:v>
                </c:pt>
                <c:pt idx="18">
                  <c:v>2993</c:v>
                </c:pt>
                <c:pt idx="19">
                  <c:v>987</c:v>
                </c:pt>
                <c:pt idx="20">
                  <c:v>1071</c:v>
                </c:pt>
                <c:pt idx="21">
                  <c:v>2674</c:v>
                </c:pt>
                <c:pt idx="22">
                  <c:v>1507</c:v>
                </c:pt>
                <c:pt idx="23">
                  <c:v>889</c:v>
                </c:pt>
                <c:pt idx="24">
                  <c:v>2491</c:v>
                </c:pt>
                <c:pt idx="25">
                  <c:v>1258</c:v>
                </c:pt>
                <c:pt idx="26">
                  <c:v>702</c:v>
                </c:pt>
                <c:pt idx="27">
                  <c:v>1915</c:v>
                </c:pt>
                <c:pt idx="28">
                  <c:v>810</c:v>
                </c:pt>
                <c:pt idx="29">
                  <c:v>937</c:v>
                </c:pt>
                <c:pt idx="30">
                  <c:v>1227</c:v>
                </c:pt>
                <c:pt idx="31">
                  <c:v>1378</c:v>
                </c:pt>
                <c:pt idx="32">
                  <c:v>1394</c:v>
                </c:pt>
                <c:pt idx="33">
                  <c:v>1048</c:v>
                </c:pt>
                <c:pt idx="34">
                  <c:v>1382</c:v>
                </c:pt>
                <c:pt idx="35">
                  <c:v>5616</c:v>
                </c:pt>
                <c:pt idx="36">
                  <c:v>2563</c:v>
                </c:pt>
                <c:pt idx="37">
                  <c:v>2341</c:v>
                </c:pt>
                <c:pt idx="38">
                  <c:v>3982</c:v>
                </c:pt>
                <c:pt idx="39">
                  <c:v>2656</c:v>
                </c:pt>
                <c:pt idx="40">
                  <c:v>2768</c:v>
                </c:pt>
                <c:pt idx="41">
                  <c:v>2267</c:v>
                </c:pt>
                <c:pt idx="42">
                  <c:v>6737</c:v>
                </c:pt>
                <c:pt idx="43">
                  <c:v>5833</c:v>
                </c:pt>
                <c:pt idx="44">
                  <c:v>2460</c:v>
                </c:pt>
                <c:pt idx="45">
                  <c:v>3187</c:v>
                </c:pt>
                <c:pt idx="46">
                  <c:v>1556</c:v>
                </c:pt>
                <c:pt idx="47">
                  <c:v>895</c:v>
                </c:pt>
                <c:pt idx="48">
                  <c:v>1253</c:v>
                </c:pt>
                <c:pt idx="49">
                  <c:v>878</c:v>
                </c:pt>
                <c:pt idx="50">
                  <c:v>1639</c:v>
                </c:pt>
                <c:pt idx="51">
                  <c:v>1200</c:v>
                </c:pt>
                <c:pt idx="52">
                  <c:v>1129</c:v>
                </c:pt>
                <c:pt idx="53">
                  <c:v>2088</c:v>
                </c:pt>
                <c:pt idx="54">
                  <c:v>1288</c:v>
                </c:pt>
                <c:pt idx="55">
                  <c:v>1582</c:v>
                </c:pt>
                <c:pt idx="56">
                  <c:v>2594</c:v>
                </c:pt>
                <c:pt idx="57">
                  <c:v>2757</c:v>
                </c:pt>
                <c:pt idx="58">
                  <c:v>1775</c:v>
                </c:pt>
                <c:pt idx="59">
                  <c:v>1220</c:v>
                </c:pt>
                <c:pt idx="60">
                  <c:v>1003</c:v>
                </c:pt>
                <c:pt idx="61">
                  <c:v>709</c:v>
                </c:pt>
                <c:pt idx="62">
                  <c:v>555</c:v>
                </c:pt>
                <c:pt idx="63">
                  <c:v>900</c:v>
                </c:pt>
                <c:pt idx="64">
                  <c:v>3880</c:v>
                </c:pt>
                <c:pt idx="65">
                  <c:v>2354</c:v>
                </c:pt>
                <c:pt idx="66">
                  <c:v>1772</c:v>
                </c:pt>
                <c:pt idx="67">
                  <c:v>1098</c:v>
                </c:pt>
                <c:pt idx="68">
                  <c:v>763</c:v>
                </c:pt>
                <c:pt idx="69">
                  <c:v>422</c:v>
                </c:pt>
                <c:pt idx="70">
                  <c:v>534</c:v>
                </c:pt>
                <c:pt idx="71">
                  <c:v>671</c:v>
                </c:pt>
                <c:pt idx="72">
                  <c:v>1016</c:v>
                </c:pt>
                <c:pt idx="73">
                  <c:v>1438</c:v>
                </c:pt>
                <c:pt idx="74">
                  <c:v>630</c:v>
                </c:pt>
                <c:pt idx="75">
                  <c:v>700</c:v>
                </c:pt>
                <c:pt idx="76">
                  <c:v>480</c:v>
                </c:pt>
                <c:pt idx="77">
                  <c:v>1474</c:v>
                </c:pt>
                <c:pt idx="78">
                  <c:v>2107</c:v>
                </c:pt>
                <c:pt idx="79">
                  <c:v>1005</c:v>
                </c:pt>
                <c:pt idx="80">
                  <c:v>829</c:v>
                </c:pt>
                <c:pt idx="81">
                  <c:v>448</c:v>
                </c:pt>
                <c:pt idx="82">
                  <c:v>450</c:v>
                </c:pt>
                <c:pt idx="83">
                  <c:v>789</c:v>
                </c:pt>
                <c:pt idx="84">
                  <c:v>662</c:v>
                </c:pt>
                <c:pt idx="85">
                  <c:v>500</c:v>
                </c:pt>
                <c:pt idx="86">
                  <c:v>1343</c:v>
                </c:pt>
                <c:pt idx="87">
                  <c:v>1460</c:v>
                </c:pt>
                <c:pt idx="88">
                  <c:v>507</c:v>
                </c:pt>
                <c:pt idx="89">
                  <c:v>333</c:v>
                </c:pt>
                <c:pt idx="90">
                  <c:v>3612</c:v>
                </c:pt>
                <c:pt idx="91">
                  <c:v>711</c:v>
                </c:pt>
                <c:pt idx="92">
                  <c:v>1562</c:v>
                </c:pt>
                <c:pt idx="93">
                  <c:v>1095</c:v>
                </c:pt>
                <c:pt idx="94">
                  <c:v>1749</c:v>
                </c:pt>
                <c:pt idx="95">
                  <c:v>775</c:v>
                </c:pt>
                <c:pt idx="96">
                  <c:v>934</c:v>
                </c:pt>
                <c:pt idx="97">
                  <c:v>550</c:v>
                </c:pt>
                <c:pt idx="98">
                  <c:v>776</c:v>
                </c:pt>
                <c:pt idx="99">
                  <c:v>1059</c:v>
                </c:pt>
                <c:pt idx="100">
                  <c:v>1114</c:v>
                </c:pt>
                <c:pt idx="101">
                  <c:v>967</c:v>
                </c:pt>
                <c:pt idx="102">
                  <c:v>2598</c:v>
                </c:pt>
                <c:pt idx="103">
                  <c:v>1326</c:v>
                </c:pt>
                <c:pt idx="104">
                  <c:v>844</c:v>
                </c:pt>
                <c:pt idx="105">
                  <c:v>12103</c:v>
                </c:pt>
                <c:pt idx="106">
                  <c:v>4806</c:v>
                </c:pt>
                <c:pt idx="107">
                  <c:v>1835</c:v>
                </c:pt>
                <c:pt idx="108">
                  <c:v>974</c:v>
                </c:pt>
                <c:pt idx="109">
                  <c:v>4560</c:v>
                </c:pt>
                <c:pt idx="110">
                  <c:v>1837</c:v>
                </c:pt>
                <c:pt idx="111">
                  <c:v>2619</c:v>
                </c:pt>
                <c:pt idx="112">
                  <c:v>832</c:v>
                </c:pt>
                <c:pt idx="113">
                  <c:v>783</c:v>
                </c:pt>
                <c:pt idx="114">
                  <c:v>1221</c:v>
                </c:pt>
                <c:pt idx="115">
                  <c:v>1236</c:v>
                </c:pt>
                <c:pt idx="116">
                  <c:v>1430</c:v>
                </c:pt>
                <c:pt idx="117">
                  <c:v>785</c:v>
                </c:pt>
                <c:pt idx="118">
                  <c:v>850</c:v>
                </c:pt>
                <c:pt idx="119">
                  <c:v>1434</c:v>
                </c:pt>
                <c:pt idx="120">
                  <c:v>716</c:v>
                </c:pt>
                <c:pt idx="121">
                  <c:v>795</c:v>
                </c:pt>
                <c:pt idx="122">
                  <c:v>2803</c:v>
                </c:pt>
                <c:pt idx="123">
                  <c:v>10003</c:v>
                </c:pt>
                <c:pt idx="124">
                  <c:v>2025</c:v>
                </c:pt>
                <c:pt idx="125">
                  <c:v>2011</c:v>
                </c:pt>
                <c:pt idx="126">
                  <c:v>1440</c:v>
                </c:pt>
                <c:pt idx="127">
                  <c:v>675</c:v>
                </c:pt>
                <c:pt idx="128">
                  <c:v>734</c:v>
                </c:pt>
                <c:pt idx="129">
                  <c:v>540</c:v>
                </c:pt>
                <c:pt idx="130">
                  <c:v>312</c:v>
                </c:pt>
                <c:pt idx="131">
                  <c:v>474</c:v>
                </c:pt>
                <c:pt idx="132">
                  <c:v>1006</c:v>
                </c:pt>
                <c:pt idx="133">
                  <c:v>632</c:v>
                </c:pt>
                <c:pt idx="134">
                  <c:v>979</c:v>
                </c:pt>
                <c:pt idx="135">
                  <c:v>4607</c:v>
                </c:pt>
                <c:pt idx="136">
                  <c:v>2450</c:v>
                </c:pt>
                <c:pt idx="137">
                  <c:v>1398</c:v>
                </c:pt>
                <c:pt idx="138">
                  <c:v>811</c:v>
                </c:pt>
                <c:pt idx="139">
                  <c:v>692</c:v>
                </c:pt>
                <c:pt idx="140">
                  <c:v>2138</c:v>
                </c:pt>
                <c:pt idx="141">
                  <c:v>710</c:v>
                </c:pt>
                <c:pt idx="142">
                  <c:v>1312</c:v>
                </c:pt>
                <c:pt idx="143">
                  <c:v>1414</c:v>
                </c:pt>
                <c:pt idx="144">
                  <c:v>2101</c:v>
                </c:pt>
                <c:pt idx="145">
                  <c:v>681</c:v>
                </c:pt>
                <c:pt idx="146">
                  <c:v>1606</c:v>
                </c:pt>
                <c:pt idx="147">
                  <c:v>3192</c:v>
                </c:pt>
                <c:pt idx="148">
                  <c:v>1803</c:v>
                </c:pt>
                <c:pt idx="149">
                  <c:v>1434</c:v>
                </c:pt>
                <c:pt idx="150">
                  <c:v>1610</c:v>
                </c:pt>
                <c:pt idx="151">
                  <c:v>3499</c:v>
                </c:pt>
                <c:pt idx="152">
                  <c:v>1825</c:v>
                </c:pt>
                <c:pt idx="153">
                  <c:v>1775</c:v>
                </c:pt>
                <c:pt idx="154">
                  <c:v>2170</c:v>
                </c:pt>
                <c:pt idx="155">
                  <c:v>2704</c:v>
                </c:pt>
                <c:pt idx="156">
                  <c:v>1143</c:v>
                </c:pt>
                <c:pt idx="157">
                  <c:v>873</c:v>
                </c:pt>
                <c:pt idx="158">
                  <c:v>2071</c:v>
                </c:pt>
                <c:pt idx="159">
                  <c:v>1410</c:v>
                </c:pt>
                <c:pt idx="160">
                  <c:v>3504</c:v>
                </c:pt>
                <c:pt idx="161">
                  <c:v>1803</c:v>
                </c:pt>
                <c:pt idx="162">
                  <c:v>1746</c:v>
                </c:pt>
                <c:pt idx="163">
                  <c:v>1850</c:v>
                </c:pt>
                <c:pt idx="164">
                  <c:v>1842</c:v>
                </c:pt>
                <c:pt idx="165">
                  <c:v>1406</c:v>
                </c:pt>
                <c:pt idx="166">
                  <c:v>617</c:v>
                </c:pt>
                <c:pt idx="167">
                  <c:v>1143</c:v>
                </c:pt>
                <c:pt idx="168">
                  <c:v>1143</c:v>
                </c:pt>
                <c:pt idx="169">
                  <c:v>903</c:v>
                </c:pt>
                <c:pt idx="170">
                  <c:v>1034</c:v>
                </c:pt>
                <c:pt idx="171">
                  <c:v>992</c:v>
                </c:pt>
                <c:pt idx="172">
                  <c:v>2291</c:v>
                </c:pt>
                <c:pt idx="173">
                  <c:v>963</c:v>
                </c:pt>
                <c:pt idx="174">
                  <c:v>1280</c:v>
                </c:pt>
                <c:pt idx="175">
                  <c:v>3355</c:v>
                </c:pt>
                <c:pt idx="176">
                  <c:v>3439</c:v>
                </c:pt>
                <c:pt idx="177">
                  <c:v>1171</c:v>
                </c:pt>
                <c:pt idx="178">
                  <c:v>1088</c:v>
                </c:pt>
                <c:pt idx="179">
                  <c:v>934</c:v>
                </c:pt>
                <c:pt idx="180">
                  <c:v>619</c:v>
                </c:pt>
                <c:pt idx="181">
                  <c:v>435</c:v>
                </c:pt>
                <c:pt idx="182">
                  <c:v>849</c:v>
                </c:pt>
                <c:pt idx="183">
                  <c:v>2645</c:v>
                </c:pt>
                <c:pt idx="184">
                  <c:v>2291</c:v>
                </c:pt>
                <c:pt idx="185">
                  <c:v>2267</c:v>
                </c:pt>
                <c:pt idx="186">
                  <c:v>1847</c:v>
                </c:pt>
                <c:pt idx="187">
                  <c:v>1704</c:v>
                </c:pt>
                <c:pt idx="188">
                  <c:v>879</c:v>
                </c:pt>
                <c:pt idx="189">
                  <c:v>2765</c:v>
                </c:pt>
                <c:pt idx="190">
                  <c:v>1917</c:v>
                </c:pt>
                <c:pt idx="191">
                  <c:v>1333</c:v>
                </c:pt>
                <c:pt idx="192">
                  <c:v>1100</c:v>
                </c:pt>
                <c:pt idx="193">
                  <c:v>703</c:v>
                </c:pt>
                <c:pt idx="194">
                  <c:v>317</c:v>
                </c:pt>
                <c:pt idx="195">
                  <c:v>1063</c:v>
                </c:pt>
                <c:pt idx="196">
                  <c:v>1630</c:v>
                </c:pt>
                <c:pt idx="197">
                  <c:v>1487</c:v>
                </c:pt>
                <c:pt idx="198">
                  <c:v>1295</c:v>
                </c:pt>
                <c:pt idx="199">
                  <c:v>1209</c:v>
                </c:pt>
                <c:pt idx="200">
                  <c:v>1227</c:v>
                </c:pt>
                <c:pt idx="201">
                  <c:v>993</c:v>
                </c:pt>
                <c:pt idx="202">
                  <c:v>925</c:v>
                </c:pt>
                <c:pt idx="203">
                  <c:v>1606</c:v>
                </c:pt>
                <c:pt idx="204">
                  <c:v>2310</c:v>
                </c:pt>
                <c:pt idx="205">
                  <c:v>16966</c:v>
                </c:pt>
                <c:pt idx="206">
                  <c:v>6333</c:v>
                </c:pt>
                <c:pt idx="207">
                  <c:v>3834</c:v>
                </c:pt>
                <c:pt idx="208">
                  <c:v>2322</c:v>
                </c:pt>
                <c:pt idx="209">
                  <c:v>2431</c:v>
                </c:pt>
                <c:pt idx="210">
                  <c:v>1260</c:v>
                </c:pt>
                <c:pt idx="211">
                  <c:v>7520</c:v>
                </c:pt>
                <c:pt idx="212">
                  <c:v>4039</c:v>
                </c:pt>
                <c:pt idx="213">
                  <c:v>2875</c:v>
                </c:pt>
                <c:pt idx="214">
                  <c:v>2101</c:v>
                </c:pt>
                <c:pt idx="215">
                  <c:v>1648</c:v>
                </c:pt>
                <c:pt idx="216">
                  <c:v>2827</c:v>
                </c:pt>
                <c:pt idx="217">
                  <c:v>1632</c:v>
                </c:pt>
                <c:pt idx="218">
                  <c:v>1664</c:v>
                </c:pt>
                <c:pt idx="219">
                  <c:v>1777</c:v>
                </c:pt>
                <c:pt idx="220">
                  <c:v>1760</c:v>
                </c:pt>
                <c:pt idx="221">
                  <c:v>1053</c:v>
                </c:pt>
                <c:pt idx="222">
                  <c:v>635</c:v>
                </c:pt>
                <c:pt idx="223">
                  <c:v>900</c:v>
                </c:pt>
                <c:pt idx="224">
                  <c:v>577</c:v>
                </c:pt>
                <c:pt idx="225">
                  <c:v>858</c:v>
                </c:pt>
                <c:pt idx="226">
                  <c:v>1586</c:v>
                </c:pt>
                <c:pt idx="227">
                  <c:v>12995</c:v>
                </c:pt>
                <c:pt idx="228">
                  <c:v>5236</c:v>
                </c:pt>
                <c:pt idx="229">
                  <c:v>2149</c:v>
                </c:pt>
                <c:pt idx="230">
                  <c:v>1539</c:v>
                </c:pt>
                <c:pt idx="231">
                  <c:v>1148</c:v>
                </c:pt>
                <c:pt idx="232">
                  <c:v>1021</c:v>
                </c:pt>
                <c:pt idx="233">
                  <c:v>785</c:v>
                </c:pt>
                <c:pt idx="234">
                  <c:v>714</c:v>
                </c:pt>
                <c:pt idx="235">
                  <c:v>1034</c:v>
                </c:pt>
                <c:pt idx="236">
                  <c:v>621</c:v>
                </c:pt>
                <c:pt idx="237">
                  <c:v>500</c:v>
                </c:pt>
                <c:pt idx="238">
                  <c:v>499</c:v>
                </c:pt>
                <c:pt idx="239">
                  <c:v>429</c:v>
                </c:pt>
                <c:pt idx="240">
                  <c:v>740</c:v>
                </c:pt>
                <c:pt idx="241">
                  <c:v>678</c:v>
                </c:pt>
                <c:pt idx="242">
                  <c:v>478</c:v>
                </c:pt>
                <c:pt idx="243">
                  <c:v>990</c:v>
                </c:pt>
                <c:pt idx="244">
                  <c:v>1402</c:v>
                </c:pt>
                <c:pt idx="245">
                  <c:v>847</c:v>
                </c:pt>
                <c:pt idx="246">
                  <c:v>608</c:v>
                </c:pt>
                <c:pt idx="247">
                  <c:v>2252</c:v>
                </c:pt>
                <c:pt idx="248">
                  <c:v>8664</c:v>
                </c:pt>
                <c:pt idx="249">
                  <c:v>2933</c:v>
                </c:pt>
                <c:pt idx="250">
                  <c:v>1380</c:v>
                </c:pt>
                <c:pt idx="251">
                  <c:v>904</c:v>
                </c:pt>
                <c:pt idx="252">
                  <c:v>1058</c:v>
                </c:pt>
                <c:pt idx="253">
                  <c:v>692</c:v>
                </c:pt>
                <c:pt idx="254">
                  <c:v>540</c:v>
                </c:pt>
                <c:pt idx="255">
                  <c:v>639</c:v>
                </c:pt>
                <c:pt idx="256">
                  <c:v>450</c:v>
                </c:pt>
                <c:pt idx="257">
                  <c:v>198</c:v>
                </c:pt>
                <c:pt idx="258">
                  <c:v>465</c:v>
                </c:pt>
                <c:pt idx="259">
                  <c:v>413</c:v>
                </c:pt>
                <c:pt idx="260">
                  <c:v>469</c:v>
                </c:pt>
                <c:pt idx="261">
                  <c:v>2373</c:v>
                </c:pt>
                <c:pt idx="262">
                  <c:v>1661</c:v>
                </c:pt>
                <c:pt idx="263">
                  <c:v>1292</c:v>
                </c:pt>
                <c:pt idx="264">
                  <c:v>1102</c:v>
                </c:pt>
                <c:pt idx="265">
                  <c:v>563</c:v>
                </c:pt>
                <c:pt idx="266">
                  <c:v>2261</c:v>
                </c:pt>
                <c:pt idx="267">
                  <c:v>3696</c:v>
                </c:pt>
                <c:pt idx="268">
                  <c:v>1606</c:v>
                </c:pt>
                <c:pt idx="269">
                  <c:v>697</c:v>
                </c:pt>
                <c:pt idx="270">
                  <c:v>1024</c:v>
                </c:pt>
                <c:pt idx="271">
                  <c:v>649</c:v>
                </c:pt>
                <c:pt idx="272">
                  <c:v>635</c:v>
                </c:pt>
                <c:pt idx="273">
                  <c:v>1852</c:v>
                </c:pt>
                <c:pt idx="274">
                  <c:v>1331</c:v>
                </c:pt>
                <c:pt idx="275">
                  <c:v>607</c:v>
                </c:pt>
                <c:pt idx="276">
                  <c:v>776</c:v>
                </c:pt>
                <c:pt idx="277">
                  <c:v>817</c:v>
                </c:pt>
                <c:pt idx="278">
                  <c:v>551</c:v>
                </c:pt>
                <c:pt idx="279">
                  <c:v>1133</c:v>
                </c:pt>
                <c:pt idx="280">
                  <c:v>6194</c:v>
                </c:pt>
                <c:pt idx="281">
                  <c:v>1951</c:v>
                </c:pt>
                <c:pt idx="282">
                  <c:v>1756</c:v>
                </c:pt>
                <c:pt idx="283">
                  <c:v>2892</c:v>
                </c:pt>
                <c:pt idx="284">
                  <c:v>1648</c:v>
                </c:pt>
                <c:pt idx="285">
                  <c:v>1277</c:v>
                </c:pt>
                <c:pt idx="286">
                  <c:v>1166</c:v>
                </c:pt>
                <c:pt idx="287">
                  <c:v>2036</c:v>
                </c:pt>
                <c:pt idx="288">
                  <c:v>1324</c:v>
                </c:pt>
                <c:pt idx="289">
                  <c:v>977</c:v>
                </c:pt>
                <c:pt idx="290">
                  <c:v>1207</c:v>
                </c:pt>
                <c:pt idx="291">
                  <c:v>964</c:v>
                </c:pt>
                <c:pt idx="292">
                  <c:v>1086</c:v>
                </c:pt>
                <c:pt idx="293">
                  <c:v>710</c:v>
                </c:pt>
                <c:pt idx="294">
                  <c:v>1370</c:v>
                </c:pt>
                <c:pt idx="295">
                  <c:v>1090</c:v>
                </c:pt>
                <c:pt idx="296">
                  <c:v>1632</c:v>
                </c:pt>
                <c:pt idx="297">
                  <c:v>2963</c:v>
                </c:pt>
                <c:pt idx="298">
                  <c:v>1023</c:v>
                </c:pt>
                <c:pt idx="299">
                  <c:v>1014</c:v>
                </c:pt>
                <c:pt idx="300">
                  <c:v>996</c:v>
                </c:pt>
                <c:pt idx="301">
                  <c:v>650</c:v>
                </c:pt>
                <c:pt idx="302">
                  <c:v>912</c:v>
                </c:pt>
                <c:pt idx="303">
                  <c:v>395</c:v>
                </c:pt>
                <c:pt idx="304">
                  <c:v>1772</c:v>
                </c:pt>
                <c:pt idx="305">
                  <c:v>1341</c:v>
                </c:pt>
                <c:pt idx="306">
                  <c:v>1366</c:v>
                </c:pt>
                <c:pt idx="307">
                  <c:v>1615</c:v>
                </c:pt>
                <c:pt idx="308">
                  <c:v>1038</c:v>
                </c:pt>
                <c:pt idx="309">
                  <c:v>967</c:v>
                </c:pt>
                <c:pt idx="310">
                  <c:v>1150</c:v>
                </c:pt>
                <c:pt idx="311">
                  <c:v>977</c:v>
                </c:pt>
                <c:pt idx="312">
                  <c:v>1380</c:v>
                </c:pt>
                <c:pt idx="313">
                  <c:v>8196</c:v>
                </c:pt>
                <c:pt idx="314">
                  <c:v>4785</c:v>
                </c:pt>
                <c:pt idx="315">
                  <c:v>3726</c:v>
                </c:pt>
                <c:pt idx="316">
                  <c:v>2521</c:v>
                </c:pt>
                <c:pt idx="317">
                  <c:v>1454</c:v>
                </c:pt>
                <c:pt idx="318">
                  <c:v>1114</c:v>
                </c:pt>
                <c:pt idx="319">
                  <c:v>1014</c:v>
                </c:pt>
                <c:pt idx="320">
                  <c:v>720</c:v>
                </c:pt>
                <c:pt idx="321">
                  <c:v>628</c:v>
                </c:pt>
                <c:pt idx="322">
                  <c:v>864</c:v>
                </c:pt>
                <c:pt idx="323">
                  <c:v>1357</c:v>
                </c:pt>
                <c:pt idx="324">
                  <c:v>3920</c:v>
                </c:pt>
                <c:pt idx="325">
                  <c:v>1842</c:v>
                </c:pt>
                <c:pt idx="326">
                  <c:v>2745</c:v>
                </c:pt>
                <c:pt idx="327">
                  <c:v>3660</c:v>
                </c:pt>
                <c:pt idx="328">
                  <c:v>1702</c:v>
                </c:pt>
                <c:pt idx="329">
                  <c:v>979</c:v>
                </c:pt>
                <c:pt idx="330">
                  <c:v>3941</c:v>
                </c:pt>
                <c:pt idx="331">
                  <c:v>1900</c:v>
                </c:pt>
                <c:pt idx="332">
                  <c:v>2184</c:v>
                </c:pt>
                <c:pt idx="333">
                  <c:v>1013</c:v>
                </c:pt>
                <c:pt idx="334">
                  <c:v>939</c:v>
                </c:pt>
                <c:pt idx="335">
                  <c:v>695</c:v>
                </c:pt>
                <c:pt idx="336">
                  <c:v>1264</c:v>
                </c:pt>
                <c:pt idx="337">
                  <c:v>1408</c:v>
                </c:pt>
                <c:pt idx="338">
                  <c:v>829</c:v>
                </c:pt>
                <c:pt idx="339">
                  <c:v>1890</c:v>
                </c:pt>
                <c:pt idx="340">
                  <c:v>819</c:v>
                </c:pt>
                <c:pt idx="341">
                  <c:v>490</c:v>
                </c:pt>
                <c:pt idx="342">
                  <c:v>881</c:v>
                </c:pt>
                <c:pt idx="343">
                  <c:v>804</c:v>
                </c:pt>
                <c:pt idx="344">
                  <c:v>1801</c:v>
                </c:pt>
                <c:pt idx="345">
                  <c:v>2454</c:v>
                </c:pt>
                <c:pt idx="346">
                  <c:v>1134</c:v>
                </c:pt>
                <c:pt idx="347">
                  <c:v>923</c:v>
                </c:pt>
                <c:pt idx="348">
                  <c:v>1526</c:v>
                </c:pt>
                <c:pt idx="349">
                  <c:v>1374</c:v>
                </c:pt>
                <c:pt idx="350">
                  <c:v>1438</c:v>
                </c:pt>
                <c:pt idx="351">
                  <c:v>2538</c:v>
                </c:pt>
                <c:pt idx="352">
                  <c:v>2405</c:v>
                </c:pt>
                <c:pt idx="353">
                  <c:v>2730</c:v>
                </c:pt>
                <c:pt idx="354">
                  <c:v>1604</c:v>
                </c:pt>
                <c:pt idx="355">
                  <c:v>1145</c:v>
                </c:pt>
                <c:pt idx="356">
                  <c:v>974</c:v>
                </c:pt>
                <c:pt idx="357">
                  <c:v>1103</c:v>
                </c:pt>
                <c:pt idx="358">
                  <c:v>2408</c:v>
                </c:pt>
                <c:pt idx="359">
                  <c:v>2216</c:v>
                </c:pt>
                <c:pt idx="360">
                  <c:v>2477</c:v>
                </c:pt>
              </c:numCache>
            </c:numRef>
          </c:val>
          <c:smooth val="0"/>
          <c:extLst>
            <c:ext xmlns:c16="http://schemas.microsoft.com/office/drawing/2014/chart" uri="{C3380CC4-5D6E-409C-BE32-E72D297353CC}">
              <c16:uniqueId val="{00000000-F652-4A13-9660-A68061C423D6}"/>
            </c:ext>
          </c:extLst>
        </c:ser>
        <c:dLbls>
          <c:showLegendKey val="0"/>
          <c:showVal val="0"/>
          <c:showCatName val="0"/>
          <c:showSerName val="0"/>
          <c:showPercent val="0"/>
          <c:showBubbleSize val="0"/>
        </c:dLbls>
        <c:smooth val="0"/>
        <c:axId val="483457224"/>
        <c:axId val="483462800"/>
      </c:lineChart>
      <c:catAx>
        <c:axId val="483457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462800"/>
        <c:crosses val="autoZero"/>
        <c:auto val="1"/>
        <c:lblAlgn val="ctr"/>
        <c:lblOffset val="100"/>
        <c:noMultiLvlLbl val="0"/>
      </c:catAx>
      <c:valAx>
        <c:axId val="483462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457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Mecklenburg-Vorpommern</c:v>
                </c:pt>
              </c:strCache>
            </c:strRef>
          </c:tx>
          <c:spPr>
            <a:ln w="28575" cap="rnd">
              <a:solidFill>
                <a:schemeClr val="accent1"/>
              </a:solidFill>
              <a:round/>
            </a:ln>
            <a:effectLst/>
          </c:spPr>
          <c:marker>
            <c:symbol val="none"/>
          </c:marker>
          <c:cat>
            <c:strRef>
              <c:f>Sheet1!$A$2:$A$362</c:f>
              <c:strCache>
                <c:ptCount val="361"/>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strCache>
            </c:strRef>
          </c:cat>
          <c:val>
            <c:numRef>
              <c:f>Sheet1!$B$2:$B$362</c:f>
              <c:numCache>
                <c:formatCode>General</c:formatCode>
                <c:ptCount val="361"/>
                <c:pt idx="0">
                  <c:v>4439</c:v>
                </c:pt>
                <c:pt idx="1">
                  <c:v>7130</c:v>
                </c:pt>
                <c:pt idx="2">
                  <c:v>4048</c:v>
                </c:pt>
                <c:pt idx="3">
                  <c:v>17311</c:v>
                </c:pt>
                <c:pt idx="4">
                  <c:v>10452</c:v>
                </c:pt>
                <c:pt idx="5">
                  <c:v>7140</c:v>
                </c:pt>
                <c:pt idx="6">
                  <c:v>6651</c:v>
                </c:pt>
                <c:pt idx="7">
                  <c:v>7273</c:v>
                </c:pt>
                <c:pt idx="8">
                  <c:v>5110</c:v>
                </c:pt>
                <c:pt idx="9">
                  <c:v>5671</c:v>
                </c:pt>
                <c:pt idx="10">
                  <c:v>3902</c:v>
                </c:pt>
                <c:pt idx="11">
                  <c:v>8624</c:v>
                </c:pt>
                <c:pt idx="12">
                  <c:v>4434</c:v>
                </c:pt>
                <c:pt idx="13">
                  <c:v>2575</c:v>
                </c:pt>
                <c:pt idx="14">
                  <c:v>1582</c:v>
                </c:pt>
                <c:pt idx="15">
                  <c:v>1076</c:v>
                </c:pt>
                <c:pt idx="16">
                  <c:v>4131</c:v>
                </c:pt>
                <c:pt idx="17">
                  <c:v>2733</c:v>
                </c:pt>
                <c:pt idx="18">
                  <c:v>8078</c:v>
                </c:pt>
                <c:pt idx="19">
                  <c:v>2430</c:v>
                </c:pt>
                <c:pt idx="20">
                  <c:v>1044</c:v>
                </c:pt>
                <c:pt idx="21">
                  <c:v>6074</c:v>
                </c:pt>
                <c:pt idx="22">
                  <c:v>1604</c:v>
                </c:pt>
                <c:pt idx="23">
                  <c:v>1457</c:v>
                </c:pt>
                <c:pt idx="24">
                  <c:v>5304</c:v>
                </c:pt>
                <c:pt idx="25">
                  <c:v>2108</c:v>
                </c:pt>
                <c:pt idx="26">
                  <c:v>1386</c:v>
                </c:pt>
                <c:pt idx="27">
                  <c:v>1682</c:v>
                </c:pt>
                <c:pt idx="28">
                  <c:v>550</c:v>
                </c:pt>
                <c:pt idx="29">
                  <c:v>1900</c:v>
                </c:pt>
                <c:pt idx="30">
                  <c:v>1199</c:v>
                </c:pt>
                <c:pt idx="31">
                  <c:v>994</c:v>
                </c:pt>
                <c:pt idx="32">
                  <c:v>2875</c:v>
                </c:pt>
                <c:pt idx="33">
                  <c:v>2384</c:v>
                </c:pt>
                <c:pt idx="34">
                  <c:v>2115</c:v>
                </c:pt>
                <c:pt idx="35">
                  <c:v>9011</c:v>
                </c:pt>
                <c:pt idx="36">
                  <c:v>4497</c:v>
                </c:pt>
                <c:pt idx="37">
                  <c:v>3719</c:v>
                </c:pt>
                <c:pt idx="38">
                  <c:v>5999</c:v>
                </c:pt>
                <c:pt idx="39">
                  <c:v>7016</c:v>
                </c:pt>
                <c:pt idx="40">
                  <c:v>5831</c:v>
                </c:pt>
                <c:pt idx="41">
                  <c:v>6248</c:v>
                </c:pt>
                <c:pt idx="42">
                  <c:v>10009</c:v>
                </c:pt>
                <c:pt idx="43">
                  <c:v>7872</c:v>
                </c:pt>
                <c:pt idx="44">
                  <c:v>4755</c:v>
                </c:pt>
                <c:pt idx="45">
                  <c:v>3870</c:v>
                </c:pt>
                <c:pt idx="46">
                  <c:v>2651</c:v>
                </c:pt>
                <c:pt idx="47">
                  <c:v>1754</c:v>
                </c:pt>
                <c:pt idx="48">
                  <c:v>2012</c:v>
                </c:pt>
                <c:pt idx="49">
                  <c:v>1490</c:v>
                </c:pt>
                <c:pt idx="50">
                  <c:v>3611</c:v>
                </c:pt>
                <c:pt idx="51">
                  <c:v>2127</c:v>
                </c:pt>
                <c:pt idx="52">
                  <c:v>2036</c:v>
                </c:pt>
                <c:pt idx="53">
                  <c:v>4496</c:v>
                </c:pt>
                <c:pt idx="54">
                  <c:v>2563</c:v>
                </c:pt>
                <c:pt idx="55">
                  <c:v>2632</c:v>
                </c:pt>
                <c:pt idx="56">
                  <c:v>6198</c:v>
                </c:pt>
                <c:pt idx="57">
                  <c:v>5885</c:v>
                </c:pt>
                <c:pt idx="58">
                  <c:v>4400</c:v>
                </c:pt>
                <c:pt idx="59">
                  <c:v>2491</c:v>
                </c:pt>
                <c:pt idx="60">
                  <c:v>1915</c:v>
                </c:pt>
                <c:pt idx="61">
                  <c:v>1427</c:v>
                </c:pt>
                <c:pt idx="62">
                  <c:v>1181</c:v>
                </c:pt>
                <c:pt idx="63">
                  <c:v>1432</c:v>
                </c:pt>
                <c:pt idx="64">
                  <c:v>2981</c:v>
                </c:pt>
                <c:pt idx="65">
                  <c:v>2140</c:v>
                </c:pt>
                <c:pt idx="66">
                  <c:v>1498</c:v>
                </c:pt>
                <c:pt idx="67">
                  <c:v>2077</c:v>
                </c:pt>
                <c:pt idx="68">
                  <c:v>1324</c:v>
                </c:pt>
                <c:pt idx="69">
                  <c:v>952</c:v>
                </c:pt>
                <c:pt idx="70">
                  <c:v>997</c:v>
                </c:pt>
                <c:pt idx="71">
                  <c:v>1010</c:v>
                </c:pt>
                <c:pt idx="72">
                  <c:v>926</c:v>
                </c:pt>
                <c:pt idx="73">
                  <c:v>2535</c:v>
                </c:pt>
                <c:pt idx="74">
                  <c:v>879</c:v>
                </c:pt>
                <c:pt idx="75">
                  <c:v>643</c:v>
                </c:pt>
                <c:pt idx="76">
                  <c:v>577</c:v>
                </c:pt>
                <c:pt idx="77">
                  <c:v>509</c:v>
                </c:pt>
                <c:pt idx="78">
                  <c:v>761</c:v>
                </c:pt>
                <c:pt idx="79">
                  <c:v>375</c:v>
                </c:pt>
                <c:pt idx="80">
                  <c:v>572</c:v>
                </c:pt>
                <c:pt idx="81">
                  <c:v>513</c:v>
                </c:pt>
                <c:pt idx="82">
                  <c:v>786</c:v>
                </c:pt>
                <c:pt idx="83">
                  <c:v>335</c:v>
                </c:pt>
                <c:pt idx="84">
                  <c:v>517</c:v>
                </c:pt>
                <c:pt idx="85">
                  <c:v>396</c:v>
                </c:pt>
                <c:pt idx="86">
                  <c:v>317</c:v>
                </c:pt>
                <c:pt idx="87">
                  <c:v>1802</c:v>
                </c:pt>
                <c:pt idx="88">
                  <c:v>591</c:v>
                </c:pt>
                <c:pt idx="89">
                  <c:v>516</c:v>
                </c:pt>
                <c:pt idx="90">
                  <c:v>916</c:v>
                </c:pt>
                <c:pt idx="91">
                  <c:v>481</c:v>
                </c:pt>
                <c:pt idx="92">
                  <c:v>194</c:v>
                </c:pt>
                <c:pt idx="93">
                  <c:v>1378</c:v>
                </c:pt>
                <c:pt idx="94">
                  <c:v>1580</c:v>
                </c:pt>
                <c:pt idx="95">
                  <c:v>1233</c:v>
                </c:pt>
                <c:pt idx="96">
                  <c:v>732</c:v>
                </c:pt>
                <c:pt idx="97">
                  <c:v>564</c:v>
                </c:pt>
                <c:pt idx="98">
                  <c:v>1371</c:v>
                </c:pt>
                <c:pt idx="99">
                  <c:v>1123</c:v>
                </c:pt>
                <c:pt idx="100">
                  <c:v>1855</c:v>
                </c:pt>
                <c:pt idx="101">
                  <c:v>1748</c:v>
                </c:pt>
                <c:pt idx="102">
                  <c:v>5138</c:v>
                </c:pt>
                <c:pt idx="103">
                  <c:v>2405</c:v>
                </c:pt>
                <c:pt idx="104">
                  <c:v>1267</c:v>
                </c:pt>
                <c:pt idx="105">
                  <c:v>29254</c:v>
                </c:pt>
                <c:pt idx="106">
                  <c:v>8631</c:v>
                </c:pt>
                <c:pt idx="107">
                  <c:v>3111</c:v>
                </c:pt>
                <c:pt idx="108">
                  <c:v>2048</c:v>
                </c:pt>
                <c:pt idx="109">
                  <c:v>2733</c:v>
                </c:pt>
                <c:pt idx="110">
                  <c:v>1555</c:v>
                </c:pt>
                <c:pt idx="111">
                  <c:v>1211</c:v>
                </c:pt>
                <c:pt idx="112">
                  <c:v>1029</c:v>
                </c:pt>
                <c:pt idx="113">
                  <c:v>1428</c:v>
                </c:pt>
                <c:pt idx="114">
                  <c:v>2166</c:v>
                </c:pt>
                <c:pt idx="115">
                  <c:v>2230</c:v>
                </c:pt>
                <c:pt idx="116">
                  <c:v>2266</c:v>
                </c:pt>
                <c:pt idx="117">
                  <c:v>1783</c:v>
                </c:pt>
                <c:pt idx="118">
                  <c:v>1908</c:v>
                </c:pt>
                <c:pt idx="119">
                  <c:v>4054</c:v>
                </c:pt>
                <c:pt idx="120">
                  <c:v>1315</c:v>
                </c:pt>
                <c:pt idx="121">
                  <c:v>1931</c:v>
                </c:pt>
                <c:pt idx="122">
                  <c:v>3544</c:v>
                </c:pt>
                <c:pt idx="123">
                  <c:v>10167</c:v>
                </c:pt>
                <c:pt idx="124">
                  <c:v>2383</c:v>
                </c:pt>
                <c:pt idx="125">
                  <c:v>3756</c:v>
                </c:pt>
                <c:pt idx="126">
                  <c:v>1079</c:v>
                </c:pt>
                <c:pt idx="127">
                  <c:v>575</c:v>
                </c:pt>
                <c:pt idx="128">
                  <c:v>1150</c:v>
                </c:pt>
                <c:pt idx="129">
                  <c:v>661</c:v>
                </c:pt>
                <c:pt idx="130">
                  <c:v>440</c:v>
                </c:pt>
                <c:pt idx="131">
                  <c:v>266</c:v>
                </c:pt>
                <c:pt idx="132">
                  <c:v>1223</c:v>
                </c:pt>
                <c:pt idx="133">
                  <c:v>479</c:v>
                </c:pt>
                <c:pt idx="134">
                  <c:v>3077</c:v>
                </c:pt>
                <c:pt idx="135">
                  <c:v>4317</c:v>
                </c:pt>
                <c:pt idx="136">
                  <c:v>3222</c:v>
                </c:pt>
                <c:pt idx="137">
                  <c:v>1480</c:v>
                </c:pt>
                <c:pt idx="138">
                  <c:v>675</c:v>
                </c:pt>
                <c:pt idx="139">
                  <c:v>1025</c:v>
                </c:pt>
                <c:pt idx="140">
                  <c:v>5523</c:v>
                </c:pt>
                <c:pt idx="141">
                  <c:v>781</c:v>
                </c:pt>
                <c:pt idx="142">
                  <c:v>2789</c:v>
                </c:pt>
                <c:pt idx="143">
                  <c:v>2120</c:v>
                </c:pt>
                <c:pt idx="144">
                  <c:v>5284</c:v>
                </c:pt>
                <c:pt idx="145">
                  <c:v>1366</c:v>
                </c:pt>
                <c:pt idx="146">
                  <c:v>1796</c:v>
                </c:pt>
                <c:pt idx="147">
                  <c:v>1028</c:v>
                </c:pt>
                <c:pt idx="148">
                  <c:v>526</c:v>
                </c:pt>
                <c:pt idx="149">
                  <c:v>2723</c:v>
                </c:pt>
                <c:pt idx="150">
                  <c:v>1368</c:v>
                </c:pt>
                <c:pt idx="151">
                  <c:v>5774</c:v>
                </c:pt>
                <c:pt idx="152">
                  <c:v>2972</c:v>
                </c:pt>
                <c:pt idx="153">
                  <c:v>2550</c:v>
                </c:pt>
                <c:pt idx="154">
                  <c:v>1916</c:v>
                </c:pt>
                <c:pt idx="155">
                  <c:v>2265</c:v>
                </c:pt>
                <c:pt idx="156">
                  <c:v>1062</c:v>
                </c:pt>
                <c:pt idx="157">
                  <c:v>807</c:v>
                </c:pt>
                <c:pt idx="158">
                  <c:v>2252</c:v>
                </c:pt>
                <c:pt idx="159">
                  <c:v>1898</c:v>
                </c:pt>
                <c:pt idx="160">
                  <c:v>6988</c:v>
                </c:pt>
                <c:pt idx="161">
                  <c:v>1344</c:v>
                </c:pt>
                <c:pt idx="162">
                  <c:v>2162</c:v>
                </c:pt>
                <c:pt idx="163">
                  <c:v>1111</c:v>
                </c:pt>
                <c:pt idx="164">
                  <c:v>1408</c:v>
                </c:pt>
                <c:pt idx="165">
                  <c:v>2265</c:v>
                </c:pt>
                <c:pt idx="166">
                  <c:v>1289</c:v>
                </c:pt>
                <c:pt idx="167">
                  <c:v>2640</c:v>
                </c:pt>
                <c:pt idx="168">
                  <c:v>691</c:v>
                </c:pt>
                <c:pt idx="169">
                  <c:v>306</c:v>
                </c:pt>
                <c:pt idx="170">
                  <c:v>1886</c:v>
                </c:pt>
                <c:pt idx="171">
                  <c:v>1501</c:v>
                </c:pt>
                <c:pt idx="172">
                  <c:v>1430</c:v>
                </c:pt>
                <c:pt idx="173">
                  <c:v>840</c:v>
                </c:pt>
                <c:pt idx="174">
                  <c:v>1731</c:v>
                </c:pt>
                <c:pt idx="175">
                  <c:v>5756</c:v>
                </c:pt>
                <c:pt idx="176">
                  <c:v>3595</c:v>
                </c:pt>
                <c:pt idx="177">
                  <c:v>1120</c:v>
                </c:pt>
                <c:pt idx="178">
                  <c:v>928</c:v>
                </c:pt>
                <c:pt idx="179">
                  <c:v>1458</c:v>
                </c:pt>
                <c:pt idx="180">
                  <c:v>487</c:v>
                </c:pt>
                <c:pt idx="181">
                  <c:v>318</c:v>
                </c:pt>
                <c:pt idx="182">
                  <c:v>301</c:v>
                </c:pt>
                <c:pt idx="183">
                  <c:v>285</c:v>
                </c:pt>
                <c:pt idx="184">
                  <c:v>1162</c:v>
                </c:pt>
                <c:pt idx="185">
                  <c:v>696</c:v>
                </c:pt>
                <c:pt idx="186">
                  <c:v>3659</c:v>
                </c:pt>
                <c:pt idx="187">
                  <c:v>1146</c:v>
                </c:pt>
                <c:pt idx="188">
                  <c:v>685</c:v>
                </c:pt>
                <c:pt idx="189">
                  <c:v>3248</c:v>
                </c:pt>
                <c:pt idx="190">
                  <c:v>4701</c:v>
                </c:pt>
                <c:pt idx="191">
                  <c:v>2409</c:v>
                </c:pt>
                <c:pt idx="192">
                  <c:v>1711</c:v>
                </c:pt>
                <c:pt idx="193">
                  <c:v>805</c:v>
                </c:pt>
                <c:pt idx="194">
                  <c:v>325</c:v>
                </c:pt>
                <c:pt idx="195">
                  <c:v>504</c:v>
                </c:pt>
                <c:pt idx="196">
                  <c:v>810</c:v>
                </c:pt>
                <c:pt idx="197">
                  <c:v>1838</c:v>
                </c:pt>
                <c:pt idx="198">
                  <c:v>1870</c:v>
                </c:pt>
                <c:pt idx="199">
                  <c:v>3203</c:v>
                </c:pt>
                <c:pt idx="200">
                  <c:v>1454</c:v>
                </c:pt>
                <c:pt idx="201">
                  <c:v>1601</c:v>
                </c:pt>
                <c:pt idx="202">
                  <c:v>1341</c:v>
                </c:pt>
                <c:pt idx="203">
                  <c:v>2739</c:v>
                </c:pt>
                <c:pt idx="204">
                  <c:v>6920</c:v>
                </c:pt>
                <c:pt idx="205">
                  <c:v>34807</c:v>
                </c:pt>
                <c:pt idx="206">
                  <c:v>12647</c:v>
                </c:pt>
                <c:pt idx="207">
                  <c:v>5593</c:v>
                </c:pt>
                <c:pt idx="208">
                  <c:v>3939</c:v>
                </c:pt>
                <c:pt idx="209">
                  <c:v>5265</c:v>
                </c:pt>
                <c:pt idx="210">
                  <c:v>1636</c:v>
                </c:pt>
                <c:pt idx="211">
                  <c:v>14624</c:v>
                </c:pt>
                <c:pt idx="212">
                  <c:v>6921</c:v>
                </c:pt>
                <c:pt idx="213">
                  <c:v>3421</c:v>
                </c:pt>
                <c:pt idx="214">
                  <c:v>2324</c:v>
                </c:pt>
                <c:pt idx="215">
                  <c:v>2250</c:v>
                </c:pt>
                <c:pt idx="216">
                  <c:v>3375</c:v>
                </c:pt>
                <c:pt idx="217">
                  <c:v>1609</c:v>
                </c:pt>
                <c:pt idx="218">
                  <c:v>777</c:v>
                </c:pt>
                <c:pt idx="219">
                  <c:v>980</c:v>
                </c:pt>
                <c:pt idx="220">
                  <c:v>575</c:v>
                </c:pt>
                <c:pt idx="221">
                  <c:v>525</c:v>
                </c:pt>
                <c:pt idx="222">
                  <c:v>360</c:v>
                </c:pt>
                <c:pt idx="223">
                  <c:v>966</c:v>
                </c:pt>
                <c:pt idx="224">
                  <c:v>529</c:v>
                </c:pt>
                <c:pt idx="225">
                  <c:v>345</c:v>
                </c:pt>
                <c:pt idx="226">
                  <c:v>870</c:v>
                </c:pt>
                <c:pt idx="227">
                  <c:v>755</c:v>
                </c:pt>
                <c:pt idx="228">
                  <c:v>1491</c:v>
                </c:pt>
                <c:pt idx="229">
                  <c:v>625</c:v>
                </c:pt>
                <c:pt idx="230">
                  <c:v>614</c:v>
                </c:pt>
                <c:pt idx="231">
                  <c:v>313</c:v>
                </c:pt>
                <c:pt idx="232">
                  <c:v>249</c:v>
                </c:pt>
                <c:pt idx="233">
                  <c:v>376</c:v>
                </c:pt>
                <c:pt idx="234">
                  <c:v>366</c:v>
                </c:pt>
                <c:pt idx="235">
                  <c:v>612</c:v>
                </c:pt>
                <c:pt idx="236">
                  <c:v>402</c:v>
                </c:pt>
                <c:pt idx="237">
                  <c:v>240</c:v>
                </c:pt>
                <c:pt idx="238">
                  <c:v>193</c:v>
                </c:pt>
                <c:pt idx="239">
                  <c:v>264</c:v>
                </c:pt>
                <c:pt idx="240">
                  <c:v>937</c:v>
                </c:pt>
                <c:pt idx="241">
                  <c:v>414</c:v>
                </c:pt>
                <c:pt idx="242">
                  <c:v>265</c:v>
                </c:pt>
                <c:pt idx="243">
                  <c:v>834</c:v>
                </c:pt>
                <c:pt idx="244">
                  <c:v>359</c:v>
                </c:pt>
                <c:pt idx="245">
                  <c:v>240</c:v>
                </c:pt>
                <c:pt idx="246">
                  <c:v>195</c:v>
                </c:pt>
                <c:pt idx="247">
                  <c:v>4133</c:v>
                </c:pt>
                <c:pt idx="248">
                  <c:v>1302</c:v>
                </c:pt>
                <c:pt idx="249">
                  <c:v>2315</c:v>
                </c:pt>
                <c:pt idx="250">
                  <c:v>675</c:v>
                </c:pt>
                <c:pt idx="251">
                  <c:v>398</c:v>
                </c:pt>
                <c:pt idx="252">
                  <c:v>276</c:v>
                </c:pt>
                <c:pt idx="253">
                  <c:v>138</c:v>
                </c:pt>
                <c:pt idx="254">
                  <c:v>135</c:v>
                </c:pt>
                <c:pt idx="255">
                  <c:v>389</c:v>
                </c:pt>
                <c:pt idx="256">
                  <c:v>1461</c:v>
                </c:pt>
                <c:pt idx="257">
                  <c:v>391</c:v>
                </c:pt>
                <c:pt idx="258">
                  <c:v>238</c:v>
                </c:pt>
                <c:pt idx="259">
                  <c:v>136</c:v>
                </c:pt>
                <c:pt idx="260">
                  <c:v>130</c:v>
                </c:pt>
                <c:pt idx="261">
                  <c:v>2505</c:v>
                </c:pt>
                <c:pt idx="262">
                  <c:v>2706</c:v>
                </c:pt>
                <c:pt idx="263">
                  <c:v>1232</c:v>
                </c:pt>
                <c:pt idx="264">
                  <c:v>2344</c:v>
                </c:pt>
                <c:pt idx="265">
                  <c:v>982</c:v>
                </c:pt>
                <c:pt idx="266">
                  <c:v>4910</c:v>
                </c:pt>
                <c:pt idx="267">
                  <c:v>2494</c:v>
                </c:pt>
                <c:pt idx="268">
                  <c:v>979</c:v>
                </c:pt>
                <c:pt idx="269">
                  <c:v>674</c:v>
                </c:pt>
                <c:pt idx="270">
                  <c:v>2333</c:v>
                </c:pt>
                <c:pt idx="271">
                  <c:v>610</c:v>
                </c:pt>
                <c:pt idx="272">
                  <c:v>561</c:v>
                </c:pt>
                <c:pt idx="273">
                  <c:v>397</c:v>
                </c:pt>
                <c:pt idx="274">
                  <c:v>956</c:v>
                </c:pt>
                <c:pt idx="275">
                  <c:v>344</c:v>
                </c:pt>
                <c:pt idx="276">
                  <c:v>189</c:v>
                </c:pt>
                <c:pt idx="277">
                  <c:v>1368</c:v>
                </c:pt>
                <c:pt idx="278">
                  <c:v>636</c:v>
                </c:pt>
                <c:pt idx="279">
                  <c:v>379</c:v>
                </c:pt>
                <c:pt idx="280">
                  <c:v>227</c:v>
                </c:pt>
                <c:pt idx="281">
                  <c:v>185</c:v>
                </c:pt>
                <c:pt idx="282">
                  <c:v>120</c:v>
                </c:pt>
                <c:pt idx="283">
                  <c:v>1186</c:v>
                </c:pt>
                <c:pt idx="284">
                  <c:v>365</c:v>
                </c:pt>
                <c:pt idx="285">
                  <c:v>237</c:v>
                </c:pt>
                <c:pt idx="286">
                  <c:v>1892</c:v>
                </c:pt>
                <c:pt idx="287">
                  <c:v>3578</c:v>
                </c:pt>
                <c:pt idx="288">
                  <c:v>3304</c:v>
                </c:pt>
                <c:pt idx="289">
                  <c:v>1476</c:v>
                </c:pt>
                <c:pt idx="290">
                  <c:v>1982</c:v>
                </c:pt>
                <c:pt idx="291">
                  <c:v>1471</c:v>
                </c:pt>
                <c:pt idx="292">
                  <c:v>590</c:v>
                </c:pt>
                <c:pt idx="293">
                  <c:v>374</c:v>
                </c:pt>
                <c:pt idx="294">
                  <c:v>219</c:v>
                </c:pt>
                <c:pt idx="295">
                  <c:v>657</c:v>
                </c:pt>
                <c:pt idx="296">
                  <c:v>3168</c:v>
                </c:pt>
                <c:pt idx="297">
                  <c:v>7845</c:v>
                </c:pt>
                <c:pt idx="298">
                  <c:v>1480</c:v>
                </c:pt>
                <c:pt idx="299">
                  <c:v>1304</c:v>
                </c:pt>
                <c:pt idx="300">
                  <c:v>738</c:v>
                </c:pt>
                <c:pt idx="301">
                  <c:v>256</c:v>
                </c:pt>
                <c:pt idx="302">
                  <c:v>956</c:v>
                </c:pt>
                <c:pt idx="303">
                  <c:v>354</c:v>
                </c:pt>
                <c:pt idx="304">
                  <c:v>193</c:v>
                </c:pt>
                <c:pt idx="305">
                  <c:v>1906</c:v>
                </c:pt>
                <c:pt idx="306">
                  <c:v>3682</c:v>
                </c:pt>
                <c:pt idx="307">
                  <c:v>5411</c:v>
                </c:pt>
                <c:pt idx="308">
                  <c:v>3045</c:v>
                </c:pt>
                <c:pt idx="309">
                  <c:v>1367</c:v>
                </c:pt>
                <c:pt idx="310">
                  <c:v>1402</c:v>
                </c:pt>
                <c:pt idx="311">
                  <c:v>1325</c:v>
                </c:pt>
                <c:pt idx="312">
                  <c:v>4308</c:v>
                </c:pt>
                <c:pt idx="313">
                  <c:v>14686</c:v>
                </c:pt>
                <c:pt idx="314">
                  <c:v>10077</c:v>
                </c:pt>
                <c:pt idx="315">
                  <c:v>9813</c:v>
                </c:pt>
                <c:pt idx="316">
                  <c:v>4363</c:v>
                </c:pt>
                <c:pt idx="317">
                  <c:v>2729</c:v>
                </c:pt>
                <c:pt idx="318">
                  <c:v>3676</c:v>
                </c:pt>
                <c:pt idx="319">
                  <c:v>2475</c:v>
                </c:pt>
                <c:pt idx="320">
                  <c:v>1526</c:v>
                </c:pt>
                <c:pt idx="321">
                  <c:v>1264</c:v>
                </c:pt>
                <c:pt idx="322">
                  <c:v>714</c:v>
                </c:pt>
                <c:pt idx="323">
                  <c:v>2609</c:v>
                </c:pt>
                <c:pt idx="324">
                  <c:v>5938</c:v>
                </c:pt>
                <c:pt idx="325">
                  <c:v>2338</c:v>
                </c:pt>
                <c:pt idx="326">
                  <c:v>3088</c:v>
                </c:pt>
                <c:pt idx="327">
                  <c:v>10243</c:v>
                </c:pt>
                <c:pt idx="328">
                  <c:v>2986</c:v>
                </c:pt>
                <c:pt idx="329">
                  <c:v>815</c:v>
                </c:pt>
                <c:pt idx="330">
                  <c:v>795</c:v>
                </c:pt>
                <c:pt idx="331">
                  <c:v>2295</c:v>
                </c:pt>
                <c:pt idx="332">
                  <c:v>1411</c:v>
                </c:pt>
                <c:pt idx="333">
                  <c:v>2710</c:v>
                </c:pt>
                <c:pt idx="334">
                  <c:v>1119</c:v>
                </c:pt>
                <c:pt idx="335">
                  <c:v>1360</c:v>
                </c:pt>
                <c:pt idx="336">
                  <c:v>1216</c:v>
                </c:pt>
                <c:pt idx="337">
                  <c:v>1120</c:v>
                </c:pt>
                <c:pt idx="338">
                  <c:v>603</c:v>
                </c:pt>
                <c:pt idx="339">
                  <c:v>2736</c:v>
                </c:pt>
                <c:pt idx="340">
                  <c:v>1255</c:v>
                </c:pt>
                <c:pt idx="341">
                  <c:v>496</c:v>
                </c:pt>
                <c:pt idx="342">
                  <c:v>473</c:v>
                </c:pt>
                <c:pt idx="343">
                  <c:v>440</c:v>
                </c:pt>
                <c:pt idx="344">
                  <c:v>1399</c:v>
                </c:pt>
                <c:pt idx="345">
                  <c:v>4822</c:v>
                </c:pt>
                <c:pt idx="346">
                  <c:v>2083</c:v>
                </c:pt>
                <c:pt idx="347">
                  <c:v>863</c:v>
                </c:pt>
                <c:pt idx="348">
                  <c:v>1349</c:v>
                </c:pt>
                <c:pt idx="349">
                  <c:v>2559</c:v>
                </c:pt>
                <c:pt idx="350">
                  <c:v>2761</c:v>
                </c:pt>
                <c:pt idx="351">
                  <c:v>3084</c:v>
                </c:pt>
                <c:pt idx="352">
                  <c:v>3649</c:v>
                </c:pt>
                <c:pt idx="353">
                  <c:v>5131</c:v>
                </c:pt>
                <c:pt idx="354">
                  <c:v>3292</c:v>
                </c:pt>
                <c:pt idx="355">
                  <c:v>2584</c:v>
                </c:pt>
                <c:pt idx="356">
                  <c:v>1981</c:v>
                </c:pt>
                <c:pt idx="357">
                  <c:v>3200</c:v>
                </c:pt>
                <c:pt idx="358">
                  <c:v>9666</c:v>
                </c:pt>
                <c:pt idx="359">
                  <c:v>10293</c:v>
                </c:pt>
                <c:pt idx="360">
                  <c:v>11027</c:v>
                </c:pt>
              </c:numCache>
            </c:numRef>
          </c:val>
          <c:smooth val="0"/>
          <c:extLst>
            <c:ext xmlns:c16="http://schemas.microsoft.com/office/drawing/2014/chart" uri="{C3380CC4-5D6E-409C-BE32-E72D297353CC}">
              <c16:uniqueId val="{00000000-7245-4633-BAA2-F573507E91B5}"/>
            </c:ext>
          </c:extLst>
        </c:ser>
        <c:dLbls>
          <c:showLegendKey val="0"/>
          <c:showVal val="0"/>
          <c:showCatName val="0"/>
          <c:showSerName val="0"/>
          <c:showPercent val="0"/>
          <c:showBubbleSize val="0"/>
        </c:dLbls>
        <c:smooth val="0"/>
        <c:axId val="483454600"/>
        <c:axId val="483455584"/>
      </c:lineChart>
      <c:catAx>
        <c:axId val="483454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455584"/>
        <c:crosses val="autoZero"/>
        <c:auto val="1"/>
        <c:lblAlgn val="ctr"/>
        <c:lblOffset val="100"/>
        <c:noMultiLvlLbl val="0"/>
      </c:catAx>
      <c:valAx>
        <c:axId val="483455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454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Mecklenburg-Vorpommern</c:v>
                </c:pt>
              </c:strCache>
            </c:strRef>
          </c:cat>
          <c:val>
            <c:numRef>
              <c:f>Sheet1!$B$2</c:f>
              <c:numCache>
                <c:formatCode>General</c:formatCode>
                <c:ptCount val="1"/>
                <c:pt idx="0">
                  <c:v>182</c:v>
                </c:pt>
              </c:numCache>
            </c:numRef>
          </c:val>
          <c:extLst>
            <c:ext xmlns:c16="http://schemas.microsoft.com/office/drawing/2014/chart" uri="{C3380CC4-5D6E-409C-BE32-E72D297353CC}">
              <c16:uniqueId val="{00000000-0CBF-4040-B81E-EF801BCA9587}"/>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NDR Mecklenburg-Vorpommern</c:v>
                </c:pt>
              </c:strCache>
            </c:strRef>
          </c:cat>
          <c:val>
            <c:numRef>
              <c:f>Sheet1!$C$2</c:f>
              <c:numCache>
                <c:formatCode>General</c:formatCode>
                <c:ptCount val="1"/>
                <c:pt idx="0">
                  <c:v>822</c:v>
                </c:pt>
              </c:numCache>
            </c:numRef>
          </c:val>
          <c:extLst>
            <c:ext xmlns:c16="http://schemas.microsoft.com/office/drawing/2014/chart" uri="{C3380CC4-5D6E-409C-BE32-E72D297353CC}">
              <c16:uniqueId val="{00000001-0CBF-4040-B81E-EF801BCA9587}"/>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NDR Mecklenburg-Vorpommern</c:v>
                </c:pt>
              </c:strCache>
            </c:strRef>
          </c:cat>
          <c:val>
            <c:numRef>
              <c:f>Sheet1!$D$2</c:f>
              <c:numCache>
                <c:formatCode>General</c:formatCode>
                <c:ptCount val="1"/>
                <c:pt idx="0">
                  <c:v>10</c:v>
                </c:pt>
              </c:numCache>
            </c:numRef>
          </c:val>
          <c:extLst>
            <c:ext xmlns:c16="http://schemas.microsoft.com/office/drawing/2014/chart" uri="{C3380CC4-5D6E-409C-BE32-E72D297353CC}">
              <c16:uniqueId val="{00000002-0CBF-4040-B81E-EF801BCA9587}"/>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NDR Mecklenburg-Vorpommern</c:v>
                </c:pt>
              </c:strCache>
            </c:strRef>
          </c:cat>
          <c:val>
            <c:numRef>
              <c:f>Sheet1!$E$2</c:f>
              <c:numCache>
                <c:formatCode>General</c:formatCode>
                <c:ptCount val="1"/>
                <c:pt idx="0">
                  <c:v>322</c:v>
                </c:pt>
              </c:numCache>
            </c:numRef>
          </c:val>
          <c:extLst>
            <c:ext xmlns:c16="http://schemas.microsoft.com/office/drawing/2014/chart" uri="{C3380CC4-5D6E-409C-BE32-E72D297353CC}">
              <c16:uniqueId val="{00000003-0CBF-4040-B81E-EF801BCA9587}"/>
            </c:ext>
          </c:extLst>
        </c:ser>
        <c:dLbls>
          <c:showLegendKey val="0"/>
          <c:showVal val="0"/>
          <c:showCatName val="0"/>
          <c:showSerName val="0"/>
          <c:showPercent val="0"/>
          <c:showBubbleSize val="0"/>
        </c:dLbls>
        <c:gapWidth val="150"/>
        <c:overlap val="100"/>
        <c:axId val="483468704"/>
        <c:axId val="483463784"/>
      </c:barChart>
      <c:catAx>
        <c:axId val="483468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463784"/>
        <c:crosses val="autoZero"/>
        <c:auto val="1"/>
        <c:lblAlgn val="ctr"/>
        <c:lblOffset val="100"/>
        <c:noMultiLvlLbl val="0"/>
      </c:catAx>
      <c:valAx>
        <c:axId val="4834637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46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7D205-FB18-494B-B655-700671D1C67A}"/>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856AB088-A114-456E-B82F-4DAF5CEE1D45}"/>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897128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FD8EA-E7E4-419F-A9DA-013B8F6A4184}"/>
              </a:ext>
            </a:extLst>
          </p:cNvPr>
          <p:cNvSpPr>
            <a:spLocks noGrp="1"/>
          </p:cNvSpPr>
          <p:nvPr>
            <p:ph type="title"/>
          </p:nvPr>
        </p:nvSpPr>
        <p:spPr/>
        <p:txBody>
          <a:bodyPr/>
          <a:lstStyle/>
          <a:p>
            <a:r>
              <a:rPr lang="en-US"/>
              <a:t>Facebook Profil - Potenz.Reichw.,Aktive Nutzer,I-Rate,Fans | NDR Mecklenburg-Vorpommern</a:t>
            </a:r>
          </a:p>
        </p:txBody>
      </p:sp>
      <p:graphicFrame>
        <p:nvGraphicFramePr>
          <p:cNvPr id="5" name="Table Placeholder 4">
            <a:extLst>
              <a:ext uri="{FF2B5EF4-FFF2-40B4-BE49-F238E27FC236}">
                <a16:creationId xmlns:a16="http://schemas.microsoft.com/office/drawing/2014/main" id="{ED2D898F-2F23-460C-B348-9ED78D92175F}"/>
              </a:ext>
            </a:extLst>
          </p:cNvPr>
          <p:cNvGraphicFramePr>
            <a:graphicFrameLocks noGrp="1"/>
          </p:cNvGraphicFramePr>
          <p:nvPr>
            <p:ph type="tbl" sz="quarter" idx="13"/>
            <p:extLst>
              <p:ext uri="{D42A27DB-BD31-4B8C-83A1-F6EECF244321}">
                <p14:modId xmlns:p14="http://schemas.microsoft.com/office/powerpoint/2010/main" val="410894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13349925"/>
                    </a:ext>
                  </a:extLst>
                </a:gridCol>
                <a:gridCol w="1645920">
                  <a:extLst>
                    <a:ext uri="{9D8B030D-6E8A-4147-A177-3AD203B41FA5}">
                      <a16:colId xmlns:a16="http://schemas.microsoft.com/office/drawing/2014/main" val="564143072"/>
                    </a:ext>
                  </a:extLst>
                </a:gridCol>
                <a:gridCol w="1645920">
                  <a:extLst>
                    <a:ext uri="{9D8B030D-6E8A-4147-A177-3AD203B41FA5}">
                      <a16:colId xmlns:a16="http://schemas.microsoft.com/office/drawing/2014/main" val="3760260611"/>
                    </a:ext>
                  </a:extLst>
                </a:gridCol>
                <a:gridCol w="1234440">
                  <a:extLst>
                    <a:ext uri="{9D8B030D-6E8A-4147-A177-3AD203B41FA5}">
                      <a16:colId xmlns:a16="http://schemas.microsoft.com/office/drawing/2014/main" val="2265668694"/>
                    </a:ext>
                  </a:extLst>
                </a:gridCol>
                <a:gridCol w="1234440">
                  <a:extLst>
                    <a:ext uri="{9D8B030D-6E8A-4147-A177-3AD203B41FA5}">
                      <a16:colId xmlns:a16="http://schemas.microsoft.com/office/drawing/2014/main" val="940366486"/>
                    </a:ext>
                  </a:extLst>
                </a:gridCol>
                <a:gridCol w="822960">
                  <a:extLst>
                    <a:ext uri="{9D8B030D-6E8A-4147-A177-3AD203B41FA5}">
                      <a16:colId xmlns:a16="http://schemas.microsoft.com/office/drawing/2014/main" val="591139320"/>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3641855122"/>
                  </a:ext>
                </a:extLst>
              </a:tr>
              <a:tr h="370840">
                <a:tc>
                  <a:txBody>
                    <a:bodyPr/>
                    <a:lstStyle/>
                    <a:p>
                      <a:r>
                        <a:rPr lang="en-US" sz="1000"/>
                        <a:t>NDR Mecklenburg-Vorpommern</a:t>
                      </a:r>
                    </a:p>
                  </a:txBody>
                  <a:tcPr/>
                </a:tc>
                <a:tc>
                  <a:txBody>
                    <a:bodyPr/>
                    <a:lstStyle/>
                    <a:p>
                      <a:r>
                        <a:rPr lang="en-US" sz="1000"/>
                        <a:t>21084</a:t>
                      </a:r>
                    </a:p>
                  </a:txBody>
                  <a:tcPr/>
                </a:tc>
                <a:tc>
                  <a:txBody>
                    <a:bodyPr/>
                    <a:lstStyle/>
                    <a:p>
                      <a:r>
                        <a:rPr lang="en-US" sz="1000"/>
                        <a:t>159</a:t>
                      </a:r>
                    </a:p>
                  </a:txBody>
                  <a:tcPr/>
                </a:tc>
                <a:tc>
                  <a:txBody>
                    <a:bodyPr/>
                    <a:lstStyle/>
                    <a:p>
                      <a:r>
                        <a:rPr lang="en-US" sz="1000"/>
                        <a:t>1814</a:t>
                      </a:r>
                    </a:p>
                  </a:txBody>
                  <a:tcPr/>
                </a:tc>
                <a:tc>
                  <a:txBody>
                    <a:bodyPr/>
                    <a:lstStyle/>
                    <a:p>
                      <a:r>
                        <a:rPr lang="en-US" sz="1000"/>
                        <a:t>8.9 %</a:t>
                      </a:r>
                    </a:p>
                  </a:txBody>
                  <a:tcPr/>
                </a:tc>
                <a:tc>
                  <a:txBody>
                    <a:bodyPr/>
                    <a:lstStyle/>
                    <a:p>
                      <a:r>
                        <a:rPr lang="en-US" sz="1000"/>
                        <a:t>29888</a:t>
                      </a:r>
                    </a:p>
                  </a:txBody>
                  <a:tcPr/>
                </a:tc>
                <a:extLst>
                  <a:ext uri="{0D108BD9-81ED-4DB2-BD59-A6C34878D82A}">
                    <a16:rowId xmlns:a16="http://schemas.microsoft.com/office/drawing/2014/main" val="635332705"/>
                  </a:ext>
                </a:extLst>
              </a:tr>
            </a:tbl>
          </a:graphicData>
        </a:graphic>
      </p:graphicFrame>
      <p:sp>
        <p:nvSpPr>
          <p:cNvPr id="4" name="Text Placeholder 3">
            <a:extLst>
              <a:ext uri="{FF2B5EF4-FFF2-40B4-BE49-F238E27FC236}">
                <a16:creationId xmlns:a16="http://schemas.microsoft.com/office/drawing/2014/main" id="{7E933F52-14EB-41C2-8536-05E454B83B67}"/>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65256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00E49-6E69-478A-9C63-23CD6D76F552}"/>
              </a:ext>
            </a:extLst>
          </p:cNvPr>
          <p:cNvSpPr>
            <a:spLocks noGrp="1"/>
          </p:cNvSpPr>
          <p:nvPr>
            <p:ph type="title"/>
          </p:nvPr>
        </p:nvSpPr>
        <p:spPr/>
        <p:txBody>
          <a:bodyPr/>
          <a:lstStyle/>
          <a:p>
            <a:r>
              <a:rPr lang="en-US"/>
              <a:t>Facebook Anzahl Post, Reaktionen (Kommentare, Shares, Likes) - FB Insights | NDR Mecklenburg-Vorpommern</a:t>
            </a:r>
          </a:p>
        </p:txBody>
      </p:sp>
      <p:graphicFrame>
        <p:nvGraphicFramePr>
          <p:cNvPr id="5" name="Table Placeholder 4">
            <a:extLst>
              <a:ext uri="{FF2B5EF4-FFF2-40B4-BE49-F238E27FC236}">
                <a16:creationId xmlns:a16="http://schemas.microsoft.com/office/drawing/2014/main" id="{56AC9DF8-DAA7-4EDA-88BE-52EC752B8102}"/>
              </a:ext>
            </a:extLst>
          </p:cNvPr>
          <p:cNvGraphicFramePr>
            <a:graphicFrameLocks noGrp="1"/>
          </p:cNvGraphicFramePr>
          <p:nvPr>
            <p:ph type="tbl" sz="quarter" idx="13"/>
            <p:extLst>
              <p:ext uri="{D42A27DB-BD31-4B8C-83A1-F6EECF244321}">
                <p14:modId xmlns:p14="http://schemas.microsoft.com/office/powerpoint/2010/main" val="4145728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555384538"/>
                    </a:ext>
                  </a:extLst>
                </a:gridCol>
                <a:gridCol w="1234440">
                  <a:extLst>
                    <a:ext uri="{9D8B030D-6E8A-4147-A177-3AD203B41FA5}">
                      <a16:colId xmlns:a16="http://schemas.microsoft.com/office/drawing/2014/main" val="1979882482"/>
                    </a:ext>
                  </a:extLst>
                </a:gridCol>
                <a:gridCol w="1234440">
                  <a:extLst>
                    <a:ext uri="{9D8B030D-6E8A-4147-A177-3AD203B41FA5}">
                      <a16:colId xmlns:a16="http://schemas.microsoft.com/office/drawing/2014/main" val="2544982298"/>
                    </a:ext>
                  </a:extLst>
                </a:gridCol>
                <a:gridCol w="1234440">
                  <a:extLst>
                    <a:ext uri="{9D8B030D-6E8A-4147-A177-3AD203B41FA5}">
                      <a16:colId xmlns:a16="http://schemas.microsoft.com/office/drawing/2014/main" val="3488654136"/>
                    </a:ext>
                  </a:extLst>
                </a:gridCol>
                <a:gridCol w="1234440">
                  <a:extLst>
                    <a:ext uri="{9D8B030D-6E8A-4147-A177-3AD203B41FA5}">
                      <a16:colId xmlns:a16="http://schemas.microsoft.com/office/drawing/2014/main" val="1615853633"/>
                    </a:ext>
                  </a:extLst>
                </a:gridCol>
                <a:gridCol w="1234440">
                  <a:extLst>
                    <a:ext uri="{9D8B030D-6E8A-4147-A177-3AD203B41FA5}">
                      <a16:colId xmlns:a16="http://schemas.microsoft.com/office/drawing/2014/main" val="2686594134"/>
                    </a:ext>
                  </a:extLst>
                </a:gridCol>
                <a:gridCol w="822960">
                  <a:extLst>
                    <a:ext uri="{9D8B030D-6E8A-4147-A177-3AD203B41FA5}">
                      <a16:colId xmlns:a16="http://schemas.microsoft.com/office/drawing/2014/main" val="352904124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87737340"/>
                  </a:ext>
                </a:extLst>
              </a:tr>
              <a:tr h="370840">
                <a:tc>
                  <a:txBody>
                    <a:bodyPr/>
                    <a:lstStyle/>
                    <a:p>
                      <a:r>
                        <a:rPr lang="en-US" sz="1000"/>
                        <a:t>NDR Mecklenburg-Vorpommern</a:t>
                      </a:r>
                    </a:p>
                  </a:txBody>
                  <a:tcPr/>
                </a:tc>
                <a:tc>
                  <a:txBody>
                    <a:bodyPr/>
                    <a:lstStyle/>
                    <a:p>
                      <a:r>
                        <a:rPr lang="en-US" sz="1000"/>
                        <a:t>29888</a:t>
                      </a:r>
                    </a:p>
                  </a:txBody>
                  <a:tcPr/>
                </a:tc>
                <a:tc>
                  <a:txBody>
                    <a:bodyPr/>
                    <a:lstStyle/>
                    <a:p>
                      <a:r>
                        <a:rPr lang="en-US" sz="1000"/>
                        <a:t>1336</a:t>
                      </a:r>
                    </a:p>
                  </a:txBody>
                  <a:tcPr/>
                </a:tc>
                <a:tc>
                  <a:txBody>
                    <a:bodyPr/>
                    <a:lstStyle/>
                    <a:p>
                      <a:r>
                        <a:rPr lang="en-US" sz="1000"/>
                        <a:t>147672</a:t>
                      </a:r>
                    </a:p>
                  </a:txBody>
                  <a:tcPr/>
                </a:tc>
                <a:tc>
                  <a:txBody>
                    <a:bodyPr/>
                    <a:lstStyle/>
                    <a:p>
                      <a:r>
                        <a:rPr lang="en-US" sz="1000"/>
                        <a:t>13526</a:t>
                      </a:r>
                    </a:p>
                  </a:txBody>
                  <a:tcPr/>
                </a:tc>
                <a:tc>
                  <a:txBody>
                    <a:bodyPr/>
                    <a:lstStyle/>
                    <a:p>
                      <a:r>
                        <a:rPr lang="en-US" sz="1000"/>
                        <a:t>23451</a:t>
                      </a:r>
                    </a:p>
                  </a:txBody>
                  <a:tcPr/>
                </a:tc>
                <a:tc>
                  <a:txBody>
                    <a:bodyPr/>
                    <a:lstStyle/>
                    <a:p>
                      <a:r>
                        <a:rPr lang="en-US" sz="1000"/>
                        <a:t>126114</a:t>
                      </a:r>
                    </a:p>
                  </a:txBody>
                  <a:tcPr/>
                </a:tc>
                <a:extLst>
                  <a:ext uri="{0D108BD9-81ED-4DB2-BD59-A6C34878D82A}">
                    <a16:rowId xmlns:a16="http://schemas.microsoft.com/office/drawing/2014/main" val="1434910430"/>
                  </a:ext>
                </a:extLst>
              </a:tr>
            </a:tbl>
          </a:graphicData>
        </a:graphic>
      </p:graphicFrame>
      <p:sp>
        <p:nvSpPr>
          <p:cNvPr id="4" name="Text Placeholder 3">
            <a:extLst>
              <a:ext uri="{FF2B5EF4-FFF2-40B4-BE49-F238E27FC236}">
                <a16:creationId xmlns:a16="http://schemas.microsoft.com/office/drawing/2014/main" id="{35002DB8-6D8E-445F-9D1F-EB6062269B35}"/>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334898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72D56-64B9-4066-A3C5-DA0EBB55A292}"/>
              </a:ext>
            </a:extLst>
          </p:cNvPr>
          <p:cNvSpPr>
            <a:spLocks noGrp="1"/>
          </p:cNvSpPr>
          <p:nvPr>
            <p:ph type="title"/>
          </p:nvPr>
        </p:nvSpPr>
        <p:spPr/>
        <p:txBody>
          <a:bodyPr/>
          <a:lstStyle/>
          <a:p>
            <a:r>
              <a:rPr lang="en-US"/>
              <a:t>Facebook Profil - Fans | NDR Mecklenburg-Vorpommern</a:t>
            </a:r>
          </a:p>
        </p:txBody>
      </p:sp>
      <p:graphicFrame>
        <p:nvGraphicFramePr>
          <p:cNvPr id="6" name="Chart Placeholder 5">
            <a:extLst>
              <a:ext uri="{FF2B5EF4-FFF2-40B4-BE49-F238E27FC236}">
                <a16:creationId xmlns:a16="http://schemas.microsoft.com/office/drawing/2014/main" id="{1008691E-FCE0-4216-A697-0F7D7CB842C8}"/>
              </a:ext>
            </a:extLst>
          </p:cNvPr>
          <p:cNvGraphicFramePr>
            <a:graphicFrameLocks noGrp="1"/>
          </p:cNvGraphicFramePr>
          <p:nvPr>
            <p:ph type="chart" sz="quarter" idx="13"/>
            <p:extLst>
              <p:ext uri="{D42A27DB-BD31-4B8C-83A1-F6EECF244321}">
                <p14:modId xmlns:p14="http://schemas.microsoft.com/office/powerpoint/2010/main" val="3448595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739554-A085-4677-B780-9B383F3CB5F6}"/>
              </a:ext>
            </a:extLst>
          </p:cNvPr>
          <p:cNvSpPr>
            <a:spLocks noGrp="1"/>
          </p:cNvSpPr>
          <p:nvPr>
            <p:ph type="body" sz="quarter" idx="14"/>
          </p:nvPr>
        </p:nvSpPr>
        <p:spPr/>
        <p:txBody>
          <a:bodyPr/>
          <a:lstStyle/>
          <a:p>
            <a:r>
              <a:rPr lang="en-US"/>
              <a:t>01.01.2018 - 27.12.2018</a:t>
            </a:r>
          </a:p>
        </p:txBody>
      </p:sp>
      <p:sp>
        <p:nvSpPr>
          <p:cNvPr id="5" name="Footer Placeholder 4">
            <a:extLst>
              <a:ext uri="{FF2B5EF4-FFF2-40B4-BE49-F238E27FC236}">
                <a16:creationId xmlns:a16="http://schemas.microsoft.com/office/drawing/2014/main" id="{2AAB1C88-EB5E-4F9B-8785-5B6D4C7A8F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4465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517CC-7533-4831-B20C-30CDE628D924}"/>
              </a:ext>
            </a:extLst>
          </p:cNvPr>
          <p:cNvSpPr>
            <a:spLocks noGrp="1"/>
          </p:cNvSpPr>
          <p:nvPr>
            <p:ph type="title"/>
          </p:nvPr>
        </p:nvSpPr>
        <p:spPr/>
        <p:txBody>
          <a:bodyPr/>
          <a:lstStyle/>
          <a:p>
            <a:r>
              <a:rPr lang="en-US"/>
              <a:t>Facebook Profil - Potenzielle Reichweite | NDR Mecklenburg-Vorpommern</a:t>
            </a:r>
          </a:p>
        </p:txBody>
      </p:sp>
      <p:graphicFrame>
        <p:nvGraphicFramePr>
          <p:cNvPr id="6" name="Chart Placeholder 5">
            <a:extLst>
              <a:ext uri="{FF2B5EF4-FFF2-40B4-BE49-F238E27FC236}">
                <a16:creationId xmlns:a16="http://schemas.microsoft.com/office/drawing/2014/main" id="{39525744-FBD6-4316-8830-095237591032}"/>
              </a:ext>
            </a:extLst>
          </p:cNvPr>
          <p:cNvGraphicFramePr>
            <a:graphicFrameLocks noGrp="1"/>
          </p:cNvGraphicFramePr>
          <p:nvPr>
            <p:ph type="chart" sz="quarter" idx="13"/>
            <p:extLst>
              <p:ext uri="{D42A27DB-BD31-4B8C-83A1-F6EECF244321}">
                <p14:modId xmlns:p14="http://schemas.microsoft.com/office/powerpoint/2010/main" val="9881448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193112-657A-4934-A41A-01A3E20215E2}"/>
              </a:ext>
            </a:extLst>
          </p:cNvPr>
          <p:cNvSpPr>
            <a:spLocks noGrp="1"/>
          </p:cNvSpPr>
          <p:nvPr>
            <p:ph type="body" sz="quarter" idx="14"/>
          </p:nvPr>
        </p:nvSpPr>
        <p:spPr/>
        <p:txBody>
          <a:bodyPr/>
          <a:lstStyle/>
          <a:p>
            <a:r>
              <a:rPr lang="en-US"/>
              <a:t>01.01.2018 - 27.12.2018</a:t>
            </a:r>
          </a:p>
        </p:txBody>
      </p:sp>
      <p:sp>
        <p:nvSpPr>
          <p:cNvPr id="5" name="Footer Placeholder 4">
            <a:extLst>
              <a:ext uri="{FF2B5EF4-FFF2-40B4-BE49-F238E27FC236}">
                <a16:creationId xmlns:a16="http://schemas.microsoft.com/office/drawing/2014/main" id="{2B47B2A6-AC04-4821-9190-BF53437E0F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8255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58A89-B59F-42F8-B3E6-EE11D934FDB0}"/>
              </a:ext>
            </a:extLst>
          </p:cNvPr>
          <p:cNvSpPr>
            <a:spLocks noGrp="1"/>
          </p:cNvSpPr>
          <p:nvPr>
            <p:ph type="title"/>
          </p:nvPr>
        </p:nvSpPr>
        <p:spPr/>
        <p:txBody>
          <a:bodyPr/>
          <a:lstStyle/>
          <a:p>
            <a:r>
              <a:rPr lang="en-US"/>
              <a:t>Facebook Profil - Aktive Nutzer | NDR Mecklenburg-Vorpommern</a:t>
            </a:r>
          </a:p>
        </p:txBody>
      </p:sp>
      <p:graphicFrame>
        <p:nvGraphicFramePr>
          <p:cNvPr id="6" name="Chart Placeholder 5">
            <a:extLst>
              <a:ext uri="{FF2B5EF4-FFF2-40B4-BE49-F238E27FC236}">
                <a16:creationId xmlns:a16="http://schemas.microsoft.com/office/drawing/2014/main" id="{077FED71-B9EF-4110-8371-839DA4EE9537}"/>
              </a:ext>
            </a:extLst>
          </p:cNvPr>
          <p:cNvGraphicFramePr>
            <a:graphicFrameLocks noGrp="1"/>
          </p:cNvGraphicFramePr>
          <p:nvPr>
            <p:ph type="chart" sz="quarter" idx="13"/>
            <p:extLst>
              <p:ext uri="{D42A27DB-BD31-4B8C-83A1-F6EECF244321}">
                <p14:modId xmlns:p14="http://schemas.microsoft.com/office/powerpoint/2010/main" val="25181222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5F6D9F-675F-4796-A09D-22C9C1719761}"/>
              </a:ext>
            </a:extLst>
          </p:cNvPr>
          <p:cNvSpPr>
            <a:spLocks noGrp="1"/>
          </p:cNvSpPr>
          <p:nvPr>
            <p:ph type="body" sz="quarter" idx="14"/>
          </p:nvPr>
        </p:nvSpPr>
        <p:spPr/>
        <p:txBody>
          <a:bodyPr/>
          <a:lstStyle/>
          <a:p>
            <a:r>
              <a:rPr lang="en-US"/>
              <a:t>01.01.2018 - 27.12.2018</a:t>
            </a:r>
          </a:p>
        </p:txBody>
      </p:sp>
      <p:sp>
        <p:nvSpPr>
          <p:cNvPr id="5" name="Footer Placeholder 4">
            <a:extLst>
              <a:ext uri="{FF2B5EF4-FFF2-40B4-BE49-F238E27FC236}">
                <a16:creationId xmlns:a16="http://schemas.microsoft.com/office/drawing/2014/main" id="{7C0C5174-409F-41D1-BC48-D7EF489802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6873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40FCC-5CB1-4D5C-A0FC-5C36DE11A2EC}"/>
              </a:ext>
            </a:extLst>
          </p:cNvPr>
          <p:cNvSpPr>
            <a:spLocks noGrp="1"/>
          </p:cNvSpPr>
          <p:nvPr>
            <p:ph type="title"/>
          </p:nvPr>
        </p:nvSpPr>
        <p:spPr/>
        <p:txBody>
          <a:bodyPr/>
          <a:lstStyle/>
          <a:p>
            <a:r>
              <a:rPr lang="en-US"/>
              <a:t>Facebook Profil - Video-Starts ab 10 Sek. | NDR Mecklenburg-Vorpommern</a:t>
            </a:r>
          </a:p>
        </p:txBody>
      </p:sp>
      <p:graphicFrame>
        <p:nvGraphicFramePr>
          <p:cNvPr id="6" name="Chart Placeholder 5">
            <a:extLst>
              <a:ext uri="{FF2B5EF4-FFF2-40B4-BE49-F238E27FC236}">
                <a16:creationId xmlns:a16="http://schemas.microsoft.com/office/drawing/2014/main" id="{3B22A924-ACC1-4924-807A-F95ABEF19FEF}"/>
              </a:ext>
            </a:extLst>
          </p:cNvPr>
          <p:cNvGraphicFramePr>
            <a:graphicFrameLocks noGrp="1"/>
          </p:cNvGraphicFramePr>
          <p:nvPr>
            <p:ph type="chart" sz="quarter" idx="13"/>
            <p:extLst>
              <p:ext uri="{D42A27DB-BD31-4B8C-83A1-F6EECF244321}">
                <p14:modId xmlns:p14="http://schemas.microsoft.com/office/powerpoint/2010/main" val="7020534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F89A1F-2BAB-4E0F-8AB6-065274EF39C8}"/>
              </a:ext>
            </a:extLst>
          </p:cNvPr>
          <p:cNvSpPr>
            <a:spLocks noGrp="1"/>
          </p:cNvSpPr>
          <p:nvPr>
            <p:ph type="body" sz="quarter" idx="14"/>
          </p:nvPr>
        </p:nvSpPr>
        <p:spPr/>
        <p:txBody>
          <a:bodyPr/>
          <a:lstStyle/>
          <a:p>
            <a:r>
              <a:rPr lang="en-US"/>
              <a:t>01.01.2018 - 27.12.2018</a:t>
            </a:r>
          </a:p>
        </p:txBody>
      </p:sp>
      <p:sp>
        <p:nvSpPr>
          <p:cNvPr id="5" name="Footer Placeholder 4">
            <a:extLst>
              <a:ext uri="{FF2B5EF4-FFF2-40B4-BE49-F238E27FC236}">
                <a16:creationId xmlns:a16="http://schemas.microsoft.com/office/drawing/2014/main" id="{AD1BB4FE-0E74-4740-A69E-8735AAD212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5741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5AAFB-C9AF-43E0-A96E-237817B19C76}"/>
              </a:ext>
            </a:extLst>
          </p:cNvPr>
          <p:cNvSpPr>
            <a:spLocks noGrp="1"/>
          </p:cNvSpPr>
          <p:nvPr>
            <p:ph type="title"/>
          </p:nvPr>
        </p:nvSpPr>
        <p:spPr/>
        <p:txBody>
          <a:bodyPr/>
          <a:lstStyle/>
          <a:p>
            <a:r>
              <a:rPr lang="de-DE"/>
              <a:t>Facebook Profil - Durchschnitt Potenzi. Reichweite pro Tag | NDR Mecklenburg-Vorpommern</a:t>
            </a:r>
            <a:endParaRPr lang="en-US"/>
          </a:p>
        </p:txBody>
      </p:sp>
      <p:graphicFrame>
        <p:nvGraphicFramePr>
          <p:cNvPr id="5" name="Table Placeholder 4">
            <a:extLst>
              <a:ext uri="{FF2B5EF4-FFF2-40B4-BE49-F238E27FC236}">
                <a16:creationId xmlns:a16="http://schemas.microsoft.com/office/drawing/2014/main" id="{C7B350F6-12C8-4368-8E87-06C6A18D477B}"/>
              </a:ext>
            </a:extLst>
          </p:cNvPr>
          <p:cNvGraphicFramePr>
            <a:graphicFrameLocks noGrp="1"/>
          </p:cNvGraphicFramePr>
          <p:nvPr>
            <p:ph type="tbl" sz="quarter" idx="13"/>
            <p:extLst>
              <p:ext uri="{D42A27DB-BD31-4B8C-83A1-F6EECF244321}">
                <p14:modId xmlns:p14="http://schemas.microsoft.com/office/powerpoint/2010/main" val="2131449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19964246"/>
                    </a:ext>
                  </a:extLst>
                </a:gridCol>
                <a:gridCol w="1645920">
                  <a:extLst>
                    <a:ext uri="{9D8B030D-6E8A-4147-A177-3AD203B41FA5}">
                      <a16:colId xmlns:a16="http://schemas.microsoft.com/office/drawing/2014/main" val="2004013404"/>
                    </a:ext>
                  </a:extLst>
                </a:gridCol>
                <a:gridCol w="1234440">
                  <a:extLst>
                    <a:ext uri="{9D8B030D-6E8A-4147-A177-3AD203B41FA5}">
                      <a16:colId xmlns:a16="http://schemas.microsoft.com/office/drawing/2014/main" val="1429548236"/>
                    </a:ext>
                  </a:extLst>
                </a:gridCol>
                <a:gridCol w="1234440">
                  <a:extLst>
                    <a:ext uri="{9D8B030D-6E8A-4147-A177-3AD203B41FA5}">
                      <a16:colId xmlns:a16="http://schemas.microsoft.com/office/drawing/2014/main" val="431799825"/>
                    </a:ext>
                  </a:extLst>
                </a:gridCol>
                <a:gridCol w="1234440">
                  <a:extLst>
                    <a:ext uri="{9D8B030D-6E8A-4147-A177-3AD203B41FA5}">
                      <a16:colId xmlns:a16="http://schemas.microsoft.com/office/drawing/2014/main" val="182101506"/>
                    </a:ext>
                  </a:extLst>
                </a:gridCol>
                <a:gridCol w="1234440">
                  <a:extLst>
                    <a:ext uri="{9D8B030D-6E8A-4147-A177-3AD203B41FA5}">
                      <a16:colId xmlns:a16="http://schemas.microsoft.com/office/drawing/2014/main" val="257761143"/>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3931889506"/>
                  </a:ext>
                </a:extLst>
              </a:tr>
              <a:tr h="370840">
                <a:tc>
                  <a:txBody>
                    <a:bodyPr/>
                    <a:lstStyle/>
                    <a:p>
                      <a:r>
                        <a:rPr lang="en-US" sz="1000"/>
                        <a:t>NDR Mecklenburg-Vorpommern</a:t>
                      </a:r>
                    </a:p>
                  </a:txBody>
                  <a:tcPr/>
                </a:tc>
                <a:tc>
                  <a:txBody>
                    <a:bodyPr/>
                    <a:lstStyle/>
                    <a:p>
                      <a:r>
                        <a:rPr lang="en-US" sz="1000"/>
                        <a:t>21084</a:t>
                      </a:r>
                    </a:p>
                  </a:txBody>
                  <a:tcPr/>
                </a:tc>
                <a:tc>
                  <a:txBody>
                    <a:bodyPr/>
                    <a:lstStyle/>
                    <a:p>
                      <a:r>
                        <a:rPr lang="en-US" sz="1000"/>
                        <a:t>12971</a:t>
                      </a:r>
                    </a:p>
                  </a:txBody>
                  <a:tcPr/>
                </a:tc>
                <a:tc>
                  <a:txBody>
                    <a:bodyPr/>
                    <a:lstStyle/>
                    <a:p>
                      <a:r>
                        <a:rPr lang="en-US" sz="1000"/>
                        <a:t>159</a:t>
                      </a:r>
                    </a:p>
                  </a:txBody>
                  <a:tcPr/>
                </a:tc>
                <a:tc>
                  <a:txBody>
                    <a:bodyPr/>
                    <a:lstStyle/>
                    <a:p>
                      <a:r>
                        <a:rPr lang="en-US" sz="1000"/>
                        <a:t>8411</a:t>
                      </a:r>
                    </a:p>
                  </a:txBody>
                  <a:tcPr/>
                </a:tc>
                <a:tc>
                  <a:txBody>
                    <a:bodyPr/>
                    <a:lstStyle/>
                    <a:p>
                      <a:r>
                        <a:rPr lang="en-US" sz="1000"/>
                        <a:t>20925</a:t>
                      </a:r>
                    </a:p>
                  </a:txBody>
                  <a:tcPr/>
                </a:tc>
                <a:extLst>
                  <a:ext uri="{0D108BD9-81ED-4DB2-BD59-A6C34878D82A}">
                    <a16:rowId xmlns:a16="http://schemas.microsoft.com/office/drawing/2014/main" val="3697744587"/>
                  </a:ext>
                </a:extLst>
              </a:tr>
            </a:tbl>
          </a:graphicData>
        </a:graphic>
      </p:graphicFrame>
      <p:sp>
        <p:nvSpPr>
          <p:cNvPr id="4" name="Text Placeholder 3">
            <a:extLst>
              <a:ext uri="{FF2B5EF4-FFF2-40B4-BE49-F238E27FC236}">
                <a16:creationId xmlns:a16="http://schemas.microsoft.com/office/drawing/2014/main" id="{F6348143-3D2A-4618-B474-6C3D9F3FB5AF}"/>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369504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6D5B9-AF1D-417E-9F82-376E31ECAA85}"/>
              </a:ext>
            </a:extLst>
          </p:cNvPr>
          <p:cNvSpPr>
            <a:spLocks noGrp="1"/>
          </p:cNvSpPr>
          <p:nvPr>
            <p:ph type="title"/>
          </p:nvPr>
        </p:nvSpPr>
        <p:spPr/>
        <p:txBody>
          <a:bodyPr/>
          <a:lstStyle/>
          <a:p>
            <a:r>
              <a:rPr lang="en-US"/>
              <a:t>Facebook Distributionstyp - FB Insights | NDR Mecklenburg-Vorpommern</a:t>
            </a:r>
          </a:p>
        </p:txBody>
      </p:sp>
      <p:graphicFrame>
        <p:nvGraphicFramePr>
          <p:cNvPr id="6" name="Chart Placeholder 5">
            <a:extLst>
              <a:ext uri="{FF2B5EF4-FFF2-40B4-BE49-F238E27FC236}">
                <a16:creationId xmlns:a16="http://schemas.microsoft.com/office/drawing/2014/main" id="{9694B77D-1101-4F10-A32A-FFD1A22C80B4}"/>
              </a:ext>
            </a:extLst>
          </p:cNvPr>
          <p:cNvGraphicFramePr>
            <a:graphicFrameLocks noGrp="1"/>
          </p:cNvGraphicFramePr>
          <p:nvPr>
            <p:ph type="chart" sz="quarter" idx="13"/>
            <p:extLst>
              <p:ext uri="{D42A27DB-BD31-4B8C-83A1-F6EECF244321}">
                <p14:modId xmlns:p14="http://schemas.microsoft.com/office/powerpoint/2010/main" val="1992448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AA432C-64C7-442F-B792-3F667FF600EE}"/>
              </a:ext>
            </a:extLst>
          </p:cNvPr>
          <p:cNvSpPr>
            <a:spLocks noGrp="1"/>
          </p:cNvSpPr>
          <p:nvPr>
            <p:ph type="body" sz="quarter" idx="14"/>
          </p:nvPr>
        </p:nvSpPr>
        <p:spPr/>
        <p:txBody>
          <a:bodyPr/>
          <a:lstStyle/>
          <a:p>
            <a:r>
              <a:rPr lang="en-US"/>
              <a:t>01.01.2018 - 27.12.2018</a:t>
            </a:r>
          </a:p>
        </p:txBody>
      </p:sp>
      <p:sp>
        <p:nvSpPr>
          <p:cNvPr id="5" name="Footer Placeholder 4">
            <a:extLst>
              <a:ext uri="{FF2B5EF4-FFF2-40B4-BE49-F238E27FC236}">
                <a16:creationId xmlns:a16="http://schemas.microsoft.com/office/drawing/2014/main" id="{D4417B03-ED42-4EFE-87F3-478066BCB8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8690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86CC3-ADD3-4E22-8F33-C5ED501BCBC8}"/>
              </a:ext>
            </a:extLst>
          </p:cNvPr>
          <p:cNvSpPr>
            <a:spLocks noGrp="1"/>
          </p:cNvSpPr>
          <p:nvPr>
            <p:ph type="title"/>
          </p:nvPr>
        </p:nvSpPr>
        <p:spPr/>
        <p:txBody>
          <a:bodyPr/>
          <a:lstStyle/>
          <a:p>
            <a:r>
              <a:rPr lang="en-US"/>
              <a:t>Facebook Distributionstyp - Tabelle - FB Insights | NDR Mecklenburg-Vorpommern</a:t>
            </a:r>
          </a:p>
        </p:txBody>
      </p:sp>
      <p:graphicFrame>
        <p:nvGraphicFramePr>
          <p:cNvPr id="5" name="Table Placeholder 4">
            <a:extLst>
              <a:ext uri="{FF2B5EF4-FFF2-40B4-BE49-F238E27FC236}">
                <a16:creationId xmlns:a16="http://schemas.microsoft.com/office/drawing/2014/main" id="{53EC764D-ED4F-44DC-A916-810BD3468269}"/>
              </a:ext>
            </a:extLst>
          </p:cNvPr>
          <p:cNvGraphicFramePr>
            <a:graphicFrameLocks noGrp="1"/>
          </p:cNvGraphicFramePr>
          <p:nvPr>
            <p:ph type="tbl" sz="quarter" idx="13"/>
            <p:extLst>
              <p:ext uri="{D42A27DB-BD31-4B8C-83A1-F6EECF244321}">
                <p14:modId xmlns:p14="http://schemas.microsoft.com/office/powerpoint/2010/main" val="1982314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5768224"/>
                    </a:ext>
                  </a:extLst>
                </a:gridCol>
                <a:gridCol w="1234440">
                  <a:extLst>
                    <a:ext uri="{9D8B030D-6E8A-4147-A177-3AD203B41FA5}">
                      <a16:colId xmlns:a16="http://schemas.microsoft.com/office/drawing/2014/main" val="912510288"/>
                    </a:ext>
                  </a:extLst>
                </a:gridCol>
                <a:gridCol w="822960">
                  <a:extLst>
                    <a:ext uri="{9D8B030D-6E8A-4147-A177-3AD203B41FA5}">
                      <a16:colId xmlns:a16="http://schemas.microsoft.com/office/drawing/2014/main" val="1425963697"/>
                    </a:ext>
                  </a:extLst>
                </a:gridCol>
                <a:gridCol w="822960">
                  <a:extLst>
                    <a:ext uri="{9D8B030D-6E8A-4147-A177-3AD203B41FA5}">
                      <a16:colId xmlns:a16="http://schemas.microsoft.com/office/drawing/2014/main" val="56388454"/>
                    </a:ext>
                  </a:extLst>
                </a:gridCol>
                <a:gridCol w="822960">
                  <a:extLst>
                    <a:ext uri="{9D8B030D-6E8A-4147-A177-3AD203B41FA5}">
                      <a16:colId xmlns:a16="http://schemas.microsoft.com/office/drawing/2014/main" val="2054250056"/>
                    </a:ext>
                  </a:extLst>
                </a:gridCol>
                <a:gridCol w="822960">
                  <a:extLst>
                    <a:ext uri="{9D8B030D-6E8A-4147-A177-3AD203B41FA5}">
                      <a16:colId xmlns:a16="http://schemas.microsoft.com/office/drawing/2014/main" val="2196945498"/>
                    </a:ext>
                  </a:extLst>
                </a:gridCol>
                <a:gridCol w="822960">
                  <a:extLst>
                    <a:ext uri="{9D8B030D-6E8A-4147-A177-3AD203B41FA5}">
                      <a16:colId xmlns:a16="http://schemas.microsoft.com/office/drawing/2014/main" val="3403625532"/>
                    </a:ext>
                  </a:extLst>
                </a:gridCol>
                <a:gridCol w="822960">
                  <a:extLst>
                    <a:ext uri="{9D8B030D-6E8A-4147-A177-3AD203B41FA5}">
                      <a16:colId xmlns:a16="http://schemas.microsoft.com/office/drawing/2014/main" val="600595582"/>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3546556086"/>
                  </a:ext>
                </a:extLst>
              </a:tr>
              <a:tr h="370840">
                <a:tc>
                  <a:txBody>
                    <a:bodyPr/>
                    <a:lstStyle/>
                    <a:p>
                      <a:r>
                        <a:rPr lang="en-US" sz="1000"/>
                        <a:t>NDR Mecklenburg-Vorpommern</a:t>
                      </a:r>
                    </a:p>
                  </a:txBody>
                  <a:tcPr/>
                </a:tc>
                <a:tc>
                  <a:txBody>
                    <a:bodyPr/>
                    <a:lstStyle/>
                    <a:p>
                      <a:r>
                        <a:rPr lang="en-US" sz="1000"/>
                        <a:t>1336</a:t>
                      </a:r>
                    </a:p>
                  </a:txBody>
                  <a:tcPr/>
                </a:tc>
                <a:tc>
                  <a:txBody>
                    <a:bodyPr/>
                    <a:lstStyle/>
                    <a:p>
                      <a:r>
                        <a:rPr lang="en-US" sz="1000"/>
                        <a:t>822</a:t>
                      </a:r>
                    </a:p>
                  </a:txBody>
                  <a:tcPr/>
                </a:tc>
                <a:tc>
                  <a:txBody>
                    <a:bodyPr/>
                    <a:lstStyle/>
                    <a:p>
                      <a:r>
                        <a:rPr lang="en-US" sz="1000"/>
                        <a:t>322</a:t>
                      </a:r>
                    </a:p>
                  </a:txBody>
                  <a:tcPr/>
                </a:tc>
                <a:tc>
                  <a:txBody>
                    <a:bodyPr/>
                    <a:lstStyle/>
                    <a:p>
                      <a:r>
                        <a:rPr lang="en-US" sz="1000"/>
                        <a:t>10</a:t>
                      </a:r>
                    </a:p>
                  </a:txBody>
                  <a:tcPr/>
                </a:tc>
                <a:tc>
                  <a:txBody>
                    <a:bodyPr/>
                    <a:lstStyle/>
                    <a:p>
                      <a:r>
                        <a:rPr lang="en-US" sz="1000"/>
                        <a:t>182</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034830329"/>
                  </a:ext>
                </a:extLst>
              </a:tr>
            </a:tbl>
          </a:graphicData>
        </a:graphic>
      </p:graphicFrame>
      <p:sp>
        <p:nvSpPr>
          <p:cNvPr id="4" name="Text Placeholder 3">
            <a:extLst>
              <a:ext uri="{FF2B5EF4-FFF2-40B4-BE49-F238E27FC236}">
                <a16:creationId xmlns:a16="http://schemas.microsoft.com/office/drawing/2014/main" id="{1215B9D5-7172-41F5-BE35-F04559086FDE}"/>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177307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A908F-96FC-4F77-BEEA-A211C7572231}"/>
              </a:ext>
            </a:extLst>
          </p:cNvPr>
          <p:cNvSpPr>
            <a:spLocks noGrp="1"/>
          </p:cNvSpPr>
          <p:nvPr>
            <p:ph type="title"/>
          </p:nvPr>
        </p:nvSpPr>
        <p:spPr/>
        <p:txBody>
          <a:bodyPr/>
          <a:lstStyle/>
          <a:p>
            <a:r>
              <a:rPr lang="en-US"/>
              <a:t>Facebook Eigene Posts - Shares - Export | NDR Mecklenburg-Vorpommern - 1 of 3</a:t>
            </a:r>
          </a:p>
        </p:txBody>
      </p:sp>
      <p:graphicFrame>
        <p:nvGraphicFramePr>
          <p:cNvPr id="5" name="Table Placeholder 4">
            <a:extLst>
              <a:ext uri="{FF2B5EF4-FFF2-40B4-BE49-F238E27FC236}">
                <a16:creationId xmlns:a16="http://schemas.microsoft.com/office/drawing/2014/main" id="{039B157A-1DC4-432A-ACCE-CD895458B6C8}"/>
              </a:ext>
            </a:extLst>
          </p:cNvPr>
          <p:cNvGraphicFramePr>
            <a:graphicFrameLocks noGrp="1"/>
          </p:cNvGraphicFramePr>
          <p:nvPr>
            <p:ph type="tbl" sz="quarter" idx="13"/>
            <p:extLst>
              <p:ext uri="{D42A27DB-BD31-4B8C-83A1-F6EECF244321}">
                <p14:modId xmlns:p14="http://schemas.microsoft.com/office/powerpoint/2010/main" val="301580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80446259"/>
                    </a:ext>
                  </a:extLst>
                </a:gridCol>
                <a:gridCol w="822960">
                  <a:extLst>
                    <a:ext uri="{9D8B030D-6E8A-4147-A177-3AD203B41FA5}">
                      <a16:colId xmlns:a16="http://schemas.microsoft.com/office/drawing/2014/main" val="438247102"/>
                    </a:ext>
                  </a:extLst>
                </a:gridCol>
                <a:gridCol w="822960">
                  <a:extLst>
                    <a:ext uri="{9D8B030D-6E8A-4147-A177-3AD203B41FA5}">
                      <a16:colId xmlns:a16="http://schemas.microsoft.com/office/drawing/2014/main" val="1212363724"/>
                    </a:ext>
                  </a:extLst>
                </a:gridCol>
                <a:gridCol w="822960">
                  <a:extLst>
                    <a:ext uri="{9D8B030D-6E8A-4147-A177-3AD203B41FA5}">
                      <a16:colId xmlns:a16="http://schemas.microsoft.com/office/drawing/2014/main" val="2789187041"/>
                    </a:ext>
                  </a:extLst>
                </a:gridCol>
                <a:gridCol w="822960">
                  <a:extLst>
                    <a:ext uri="{9D8B030D-6E8A-4147-A177-3AD203B41FA5}">
                      <a16:colId xmlns:a16="http://schemas.microsoft.com/office/drawing/2014/main" val="214520443"/>
                    </a:ext>
                  </a:extLst>
                </a:gridCol>
                <a:gridCol w="822960">
                  <a:extLst>
                    <a:ext uri="{9D8B030D-6E8A-4147-A177-3AD203B41FA5}">
                      <a16:colId xmlns:a16="http://schemas.microsoft.com/office/drawing/2014/main" val="2310717736"/>
                    </a:ext>
                  </a:extLst>
                </a:gridCol>
                <a:gridCol w="822960">
                  <a:extLst>
                    <a:ext uri="{9D8B030D-6E8A-4147-A177-3AD203B41FA5}">
                      <a16:colId xmlns:a16="http://schemas.microsoft.com/office/drawing/2014/main" val="1634763319"/>
                    </a:ext>
                  </a:extLst>
                </a:gridCol>
                <a:gridCol w="822960">
                  <a:extLst>
                    <a:ext uri="{9D8B030D-6E8A-4147-A177-3AD203B41FA5}">
                      <a16:colId xmlns:a16="http://schemas.microsoft.com/office/drawing/2014/main" val="3264728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66756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- 2018-07-25 07:03:33 </a:t>
                      </a:r>
                      <a:r>
                        <a:rPr kumimoji="0" lang="de-DE" sz="1000" b="0" i="0" u="none" strike="noStrike" kern="1200" cap="none" spc="0" normalizeH="0" baseline="0" noProof="0">
                          <a:ln>
                            <a:noFill/>
                          </a:ln>
                          <a:solidFill>
                            <a:prstClr val="black"/>
                          </a:solidFill>
                          <a:effectLst/>
                          <a:uLnTx/>
                          <a:uFillTx/>
                          <a:latin typeface="+mn-lt"/>
                          <a:ea typeface="+mn-ea"/>
                          <a:cs typeface="+mn-cs"/>
                        </a:rPr>
                        <a:t> 
 Für unsere Sicherheit führen freiwillige Feuerwehr-Männer und -Frauen ein Leben auf Abruf. Dafür ein riesiges Dankeschön!
🚒 Markieren Sie die Wehren aus Ihrer Region und sagen Sie 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59093631"/>
                  </a:ext>
                </a:extLst>
              </a:tr>
            </a:tbl>
          </a:graphicData>
        </a:graphic>
      </p:graphicFrame>
      <p:sp>
        <p:nvSpPr>
          <p:cNvPr id="4" name="Text Placeholder 3">
            <a:extLst>
              <a:ext uri="{FF2B5EF4-FFF2-40B4-BE49-F238E27FC236}">
                <a16:creationId xmlns:a16="http://schemas.microsoft.com/office/drawing/2014/main" id="{15AF2F9A-A613-465C-80A0-A6145C3E0F21}"/>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0630373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18E1B-558D-4D26-9B65-9F855CDB7A02}"/>
              </a:ext>
            </a:extLst>
          </p:cNvPr>
          <p:cNvSpPr>
            <a:spLocks noGrp="1"/>
          </p:cNvSpPr>
          <p:nvPr>
            <p:ph type="title"/>
          </p:nvPr>
        </p:nvSpPr>
        <p:spPr/>
        <p:txBody>
          <a:bodyPr/>
          <a:lstStyle/>
          <a:p>
            <a:r>
              <a:rPr lang="en-US"/>
              <a:t>Facebook Eigene Posts - Shares - Export | NDR Mecklenburg-Vorpommern - 2 of 3</a:t>
            </a:r>
          </a:p>
        </p:txBody>
      </p:sp>
      <p:graphicFrame>
        <p:nvGraphicFramePr>
          <p:cNvPr id="5" name="Table Placeholder 4">
            <a:extLst>
              <a:ext uri="{FF2B5EF4-FFF2-40B4-BE49-F238E27FC236}">
                <a16:creationId xmlns:a16="http://schemas.microsoft.com/office/drawing/2014/main" id="{C8E0D621-3BCF-4F01-AF63-E59F19EA0E31}"/>
              </a:ext>
            </a:extLst>
          </p:cNvPr>
          <p:cNvGraphicFramePr>
            <a:graphicFrameLocks noGrp="1"/>
          </p:cNvGraphicFramePr>
          <p:nvPr>
            <p:ph type="tbl" sz="quarter" idx="13"/>
            <p:extLst>
              <p:ext uri="{D42A27DB-BD31-4B8C-83A1-F6EECF244321}">
                <p14:modId xmlns:p14="http://schemas.microsoft.com/office/powerpoint/2010/main" val="1531008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26676909"/>
                    </a:ext>
                  </a:extLst>
                </a:gridCol>
                <a:gridCol w="822960">
                  <a:extLst>
                    <a:ext uri="{9D8B030D-6E8A-4147-A177-3AD203B41FA5}">
                      <a16:colId xmlns:a16="http://schemas.microsoft.com/office/drawing/2014/main" val="3743695453"/>
                    </a:ext>
                  </a:extLst>
                </a:gridCol>
                <a:gridCol w="822960">
                  <a:extLst>
                    <a:ext uri="{9D8B030D-6E8A-4147-A177-3AD203B41FA5}">
                      <a16:colId xmlns:a16="http://schemas.microsoft.com/office/drawing/2014/main" val="687515077"/>
                    </a:ext>
                  </a:extLst>
                </a:gridCol>
                <a:gridCol w="822960">
                  <a:extLst>
                    <a:ext uri="{9D8B030D-6E8A-4147-A177-3AD203B41FA5}">
                      <a16:colId xmlns:a16="http://schemas.microsoft.com/office/drawing/2014/main" val="3088462733"/>
                    </a:ext>
                  </a:extLst>
                </a:gridCol>
                <a:gridCol w="822960">
                  <a:extLst>
                    <a:ext uri="{9D8B030D-6E8A-4147-A177-3AD203B41FA5}">
                      <a16:colId xmlns:a16="http://schemas.microsoft.com/office/drawing/2014/main" val="3802745914"/>
                    </a:ext>
                  </a:extLst>
                </a:gridCol>
                <a:gridCol w="822960">
                  <a:extLst>
                    <a:ext uri="{9D8B030D-6E8A-4147-A177-3AD203B41FA5}">
                      <a16:colId xmlns:a16="http://schemas.microsoft.com/office/drawing/2014/main" val="4272538068"/>
                    </a:ext>
                  </a:extLst>
                </a:gridCol>
                <a:gridCol w="822960">
                  <a:extLst>
                    <a:ext uri="{9D8B030D-6E8A-4147-A177-3AD203B41FA5}">
                      <a16:colId xmlns:a16="http://schemas.microsoft.com/office/drawing/2014/main" val="2159828723"/>
                    </a:ext>
                  </a:extLst>
                </a:gridCol>
                <a:gridCol w="822960">
                  <a:extLst>
                    <a:ext uri="{9D8B030D-6E8A-4147-A177-3AD203B41FA5}">
                      <a16:colId xmlns:a16="http://schemas.microsoft.com/office/drawing/2014/main" val="3721816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88658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Mecklenburg-Vorpommern - 2018-05-04 06:46:09 </a:t>
                      </a:r>
                      <a:r>
                        <a:rPr kumimoji="0" lang="en-US" sz="1000" b="0" i="0" u="none" strike="noStrike" kern="1200" cap="none" spc="0" normalizeH="0" baseline="0" noProof="0">
                          <a:ln>
                            <a:noFill/>
                          </a:ln>
                          <a:solidFill>
                            <a:prstClr val="black"/>
                          </a:solidFill>
                          <a:effectLst/>
                          <a:uLnTx/>
                          <a:uFillTx/>
                          <a:latin typeface="+mn-lt"/>
                          <a:ea typeface="+mn-ea"/>
                          <a:cs typeface="+mn-cs"/>
                        </a:rPr>
                        <a:t> 
 Zum Tag der Feuerwehrleute sagen wir DANKE! 🤗
Feuerwehren aus Mecklenburg Vorpommern Feuerwehr Klinken Feuerwehr Dorf Mecklenburg Feuerwehr Basedow in Mecklenburg Feuerwehr Schwerin-Warnitz Feuerwehr Rostock Feuerwehr-Rostock Gehlsdorf Feuerwehr Barth Freiwillige Feuerwehr Zingst Freiwillige Feuerwehr Ahrenshoop Feuerwehr Plau am See Feuerwehr Neustrelitz / Jugendfeuerwehr Neustrelitz Feuerwehr Neustrelitz /Ortsfeuerwehr Strelitz-Alt Feuerwehr Bergen Freiwillige Feuerwehr Ostseebad Binz Feuerwehr Zinnowitz Jugendfeuerwehr Zinnowitz Freiwillige Feuerwehr Koserow e.V. Freiwillige Feuerwehr Bansin-Heringsdorf Freiwillige Feuerwehr Seebad Ahlbeck Freiwillige Feuerwehr Wolgast Freiwillige Feuerwehr Torgelow Freiwillige Feuerwehr Penzlin Feuerwehr Goldberg Löschgruppe Wendisch Waren Freiwillige Feuerwehr Krakow am See Feuerwehr Lübz Feuerwehr Plau am See Feuerwehr Bützow Freiwillige Feuerwehr Bützow Freiwillige Feuerwehr der Stadt Laage Feuerwehr Schwaan Feuerwehr Tessin &amp; Förderverein FFw Tessin e.V. Freiwillige Feuerwehr Tribsees Freiwillige Feuerwehr Gnoien Freiwillige Feuerwehr Marlow Freiwillige Feuerwehr Crivitz Feuerwehr Ludwigslust Freiwillige Feuerwehr Gadebusch Freiwillige Feuerwehr Satow Feuerwehr Rövershagen Feuerwehr Boltenhagen Freiwillige Feuerwehr Hagenow Feuerwehr Wittenburg Freiwillige Feuerwehr der Stadt Penkun Freiwillige Feuerwehr Ueckermünde Feuerwehr Wustrow Freiwillige Feuerwehr Wismar Altstadt Freiwillige Feuerwehr Warnemünde Feuerwehr Dömitz Feuerwehr Neukloster
(Wir haben hoffentlich niemanden vergessen!)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39138185"/>
                  </a:ext>
                </a:extLst>
              </a:tr>
            </a:tbl>
          </a:graphicData>
        </a:graphic>
      </p:graphicFrame>
      <p:sp>
        <p:nvSpPr>
          <p:cNvPr id="4" name="Text Placeholder 3">
            <a:extLst>
              <a:ext uri="{FF2B5EF4-FFF2-40B4-BE49-F238E27FC236}">
                <a16:creationId xmlns:a16="http://schemas.microsoft.com/office/drawing/2014/main" id="{2DB86A57-96AC-4085-AC1A-FEEE26CC2E48}"/>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7826984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F3353-2A31-447E-8AF5-0E95891C0E1B}"/>
              </a:ext>
            </a:extLst>
          </p:cNvPr>
          <p:cNvSpPr>
            <a:spLocks noGrp="1"/>
          </p:cNvSpPr>
          <p:nvPr>
            <p:ph type="title"/>
          </p:nvPr>
        </p:nvSpPr>
        <p:spPr/>
        <p:txBody>
          <a:bodyPr/>
          <a:lstStyle/>
          <a:p>
            <a:r>
              <a:rPr lang="en-US"/>
              <a:t>Facebook Eigene Posts - Shares - Export | NDR Mecklenburg-Vorpommern - 3 of 3</a:t>
            </a:r>
          </a:p>
        </p:txBody>
      </p:sp>
      <p:graphicFrame>
        <p:nvGraphicFramePr>
          <p:cNvPr id="5" name="Table Placeholder 4">
            <a:extLst>
              <a:ext uri="{FF2B5EF4-FFF2-40B4-BE49-F238E27FC236}">
                <a16:creationId xmlns:a16="http://schemas.microsoft.com/office/drawing/2014/main" id="{B3493DB1-1A64-465F-BAD0-C7310C7080D4}"/>
              </a:ext>
            </a:extLst>
          </p:cNvPr>
          <p:cNvGraphicFramePr>
            <a:graphicFrameLocks noGrp="1"/>
          </p:cNvGraphicFramePr>
          <p:nvPr>
            <p:ph type="tbl" sz="quarter" idx="13"/>
            <p:extLst>
              <p:ext uri="{D42A27DB-BD31-4B8C-83A1-F6EECF244321}">
                <p14:modId xmlns:p14="http://schemas.microsoft.com/office/powerpoint/2010/main" val="2176150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72692782"/>
                    </a:ext>
                  </a:extLst>
                </a:gridCol>
                <a:gridCol w="822960">
                  <a:extLst>
                    <a:ext uri="{9D8B030D-6E8A-4147-A177-3AD203B41FA5}">
                      <a16:colId xmlns:a16="http://schemas.microsoft.com/office/drawing/2014/main" val="2830424085"/>
                    </a:ext>
                  </a:extLst>
                </a:gridCol>
                <a:gridCol w="822960">
                  <a:extLst>
                    <a:ext uri="{9D8B030D-6E8A-4147-A177-3AD203B41FA5}">
                      <a16:colId xmlns:a16="http://schemas.microsoft.com/office/drawing/2014/main" val="450790482"/>
                    </a:ext>
                  </a:extLst>
                </a:gridCol>
                <a:gridCol w="822960">
                  <a:extLst>
                    <a:ext uri="{9D8B030D-6E8A-4147-A177-3AD203B41FA5}">
                      <a16:colId xmlns:a16="http://schemas.microsoft.com/office/drawing/2014/main" val="3226624225"/>
                    </a:ext>
                  </a:extLst>
                </a:gridCol>
                <a:gridCol w="822960">
                  <a:extLst>
                    <a:ext uri="{9D8B030D-6E8A-4147-A177-3AD203B41FA5}">
                      <a16:colId xmlns:a16="http://schemas.microsoft.com/office/drawing/2014/main" val="3125963544"/>
                    </a:ext>
                  </a:extLst>
                </a:gridCol>
                <a:gridCol w="822960">
                  <a:extLst>
                    <a:ext uri="{9D8B030D-6E8A-4147-A177-3AD203B41FA5}">
                      <a16:colId xmlns:a16="http://schemas.microsoft.com/office/drawing/2014/main" val="3128977307"/>
                    </a:ext>
                  </a:extLst>
                </a:gridCol>
                <a:gridCol w="822960">
                  <a:extLst>
                    <a:ext uri="{9D8B030D-6E8A-4147-A177-3AD203B41FA5}">
                      <a16:colId xmlns:a16="http://schemas.microsoft.com/office/drawing/2014/main" val="2464036544"/>
                    </a:ext>
                  </a:extLst>
                </a:gridCol>
                <a:gridCol w="822960">
                  <a:extLst>
                    <a:ext uri="{9D8B030D-6E8A-4147-A177-3AD203B41FA5}">
                      <a16:colId xmlns:a16="http://schemas.microsoft.com/office/drawing/2014/main" val="3062857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15593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- 2018-01-05 13:38:58 </a:t>
                      </a:r>
                      <a:r>
                        <a:rPr kumimoji="0" lang="de-DE" sz="1000" b="0" i="0" u="none" strike="noStrike" kern="1200" cap="none" spc="0" normalizeH="0" baseline="0" noProof="0">
                          <a:ln>
                            <a:noFill/>
                          </a:ln>
                          <a:solidFill>
                            <a:prstClr val="black"/>
                          </a:solidFill>
                          <a:effectLst/>
                          <a:uLnTx/>
                          <a:uFillTx/>
                          <a:latin typeface="+mn-lt"/>
                          <a:ea typeface="+mn-ea"/>
                          <a:cs typeface="+mn-cs"/>
                        </a:rPr>
                        <a:t> 
 Rostock verbietet als erste Kommune in MV die Nutzung von Glyphosat auf all ihren Flächen.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67027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- 2018-04-16 09:27:38 </a:t>
                      </a:r>
                      <a:r>
                        <a:rPr kumimoji="0" lang="de-DE" sz="1000" b="0" i="0" u="none" strike="noStrike" kern="1200" cap="none" spc="0" normalizeH="0" baseline="0" noProof="0">
                          <a:ln>
                            <a:noFill/>
                          </a:ln>
                          <a:solidFill>
                            <a:prstClr val="black"/>
                          </a:solidFill>
                          <a:effectLst/>
                          <a:uLnTx/>
                          <a:uFillTx/>
                          <a:latin typeface="+mn-lt"/>
                          <a:ea typeface="+mn-ea"/>
                          <a:cs typeface="+mn-cs"/>
                        </a:rPr>
                        <a:t> 
 Schatz des einstigen Dänenkönigs Harald Blauzahn geborgen: Laut Experten handelt es sich um den größten Einzelfund im südlichen Ostseeraum.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89769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- 2018-07-31 10:07:03 </a:t>
                      </a:r>
                      <a:r>
                        <a:rPr kumimoji="0" lang="de-DE" sz="1000" b="0" i="0" u="none" strike="noStrike" kern="1200" cap="none" spc="0" normalizeH="0" baseline="0" noProof="0">
                          <a:ln>
                            <a:noFill/>
                          </a:ln>
                          <a:solidFill>
                            <a:prstClr val="black"/>
                          </a:solidFill>
                          <a:effectLst/>
                          <a:uLnTx/>
                          <a:uFillTx/>
                          <a:latin typeface="+mn-lt"/>
                          <a:ea typeface="+mn-ea"/>
                          <a:cs typeface="+mn-cs"/>
                        </a:rPr>
                        <a:t> 
 Rostock und ganz MV verlieren ein echtes Original.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96083146"/>
                  </a:ext>
                </a:extLst>
              </a:tr>
            </a:tbl>
          </a:graphicData>
        </a:graphic>
      </p:graphicFrame>
      <p:sp>
        <p:nvSpPr>
          <p:cNvPr id="4" name="Text Placeholder 3">
            <a:extLst>
              <a:ext uri="{FF2B5EF4-FFF2-40B4-BE49-F238E27FC236}">
                <a16:creationId xmlns:a16="http://schemas.microsoft.com/office/drawing/2014/main" id="{D0CA05D0-D93F-4669-95AB-08F493C5DFF5}"/>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1308466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6F6EB-990D-4867-AE9E-F96A732F65E7}"/>
              </a:ext>
            </a:extLst>
          </p:cNvPr>
          <p:cNvSpPr>
            <a:spLocks noGrp="1"/>
          </p:cNvSpPr>
          <p:nvPr>
            <p:ph type="title"/>
          </p:nvPr>
        </p:nvSpPr>
        <p:spPr/>
        <p:txBody>
          <a:bodyPr/>
          <a:lstStyle/>
          <a:p>
            <a:r>
              <a:rPr lang="en-US"/>
              <a:t>Facebook Eigene Posts - Kommentare - Export | NDR Mecklenburg-Vorpommern - 1 of 3</a:t>
            </a:r>
          </a:p>
        </p:txBody>
      </p:sp>
      <p:graphicFrame>
        <p:nvGraphicFramePr>
          <p:cNvPr id="5" name="Table Placeholder 4">
            <a:extLst>
              <a:ext uri="{FF2B5EF4-FFF2-40B4-BE49-F238E27FC236}">
                <a16:creationId xmlns:a16="http://schemas.microsoft.com/office/drawing/2014/main" id="{6EA664DE-08FD-467D-BAFC-5ADE070E27E6}"/>
              </a:ext>
            </a:extLst>
          </p:cNvPr>
          <p:cNvGraphicFramePr>
            <a:graphicFrameLocks noGrp="1"/>
          </p:cNvGraphicFramePr>
          <p:nvPr>
            <p:ph type="tbl" sz="quarter" idx="13"/>
            <p:extLst>
              <p:ext uri="{D42A27DB-BD31-4B8C-83A1-F6EECF244321}">
                <p14:modId xmlns:p14="http://schemas.microsoft.com/office/powerpoint/2010/main" val="2204152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42568004"/>
                    </a:ext>
                  </a:extLst>
                </a:gridCol>
                <a:gridCol w="822960">
                  <a:extLst>
                    <a:ext uri="{9D8B030D-6E8A-4147-A177-3AD203B41FA5}">
                      <a16:colId xmlns:a16="http://schemas.microsoft.com/office/drawing/2014/main" val="1706065707"/>
                    </a:ext>
                  </a:extLst>
                </a:gridCol>
                <a:gridCol w="822960">
                  <a:extLst>
                    <a:ext uri="{9D8B030D-6E8A-4147-A177-3AD203B41FA5}">
                      <a16:colId xmlns:a16="http://schemas.microsoft.com/office/drawing/2014/main" val="230515712"/>
                    </a:ext>
                  </a:extLst>
                </a:gridCol>
                <a:gridCol w="822960">
                  <a:extLst>
                    <a:ext uri="{9D8B030D-6E8A-4147-A177-3AD203B41FA5}">
                      <a16:colId xmlns:a16="http://schemas.microsoft.com/office/drawing/2014/main" val="672263814"/>
                    </a:ext>
                  </a:extLst>
                </a:gridCol>
                <a:gridCol w="822960">
                  <a:extLst>
                    <a:ext uri="{9D8B030D-6E8A-4147-A177-3AD203B41FA5}">
                      <a16:colId xmlns:a16="http://schemas.microsoft.com/office/drawing/2014/main" val="1607736686"/>
                    </a:ext>
                  </a:extLst>
                </a:gridCol>
                <a:gridCol w="822960">
                  <a:extLst>
                    <a:ext uri="{9D8B030D-6E8A-4147-A177-3AD203B41FA5}">
                      <a16:colId xmlns:a16="http://schemas.microsoft.com/office/drawing/2014/main" val="1003630225"/>
                    </a:ext>
                  </a:extLst>
                </a:gridCol>
                <a:gridCol w="822960">
                  <a:extLst>
                    <a:ext uri="{9D8B030D-6E8A-4147-A177-3AD203B41FA5}">
                      <a16:colId xmlns:a16="http://schemas.microsoft.com/office/drawing/2014/main" val="2702764214"/>
                    </a:ext>
                  </a:extLst>
                </a:gridCol>
                <a:gridCol w="822960">
                  <a:extLst>
                    <a:ext uri="{9D8B030D-6E8A-4147-A177-3AD203B41FA5}">
                      <a16:colId xmlns:a16="http://schemas.microsoft.com/office/drawing/2014/main" val="3830528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84098204"/>
                  </a:ext>
                </a:extLst>
              </a:tr>
            </a:tbl>
          </a:graphicData>
        </a:graphic>
      </p:graphicFrame>
      <p:sp>
        <p:nvSpPr>
          <p:cNvPr id="4" name="Text Placeholder 3">
            <a:extLst>
              <a:ext uri="{FF2B5EF4-FFF2-40B4-BE49-F238E27FC236}">
                <a16:creationId xmlns:a16="http://schemas.microsoft.com/office/drawing/2014/main" id="{1DAA105C-E7DD-4B29-8131-72D98CAF0AEE}"/>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6357414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EA3E4-C586-4027-859C-555ED7CEB9EB}"/>
              </a:ext>
            </a:extLst>
          </p:cNvPr>
          <p:cNvSpPr>
            <a:spLocks noGrp="1"/>
          </p:cNvSpPr>
          <p:nvPr>
            <p:ph type="title"/>
          </p:nvPr>
        </p:nvSpPr>
        <p:spPr/>
        <p:txBody>
          <a:bodyPr/>
          <a:lstStyle/>
          <a:p>
            <a:r>
              <a:rPr lang="en-US"/>
              <a:t>Facebook Eigene Posts - Kommentare - Export | NDR Mecklenburg-Vorpommern - 2 of 3</a:t>
            </a:r>
          </a:p>
        </p:txBody>
      </p:sp>
      <p:graphicFrame>
        <p:nvGraphicFramePr>
          <p:cNvPr id="5" name="Table Placeholder 4">
            <a:extLst>
              <a:ext uri="{FF2B5EF4-FFF2-40B4-BE49-F238E27FC236}">
                <a16:creationId xmlns:a16="http://schemas.microsoft.com/office/drawing/2014/main" id="{8E71A4D6-EC0C-44D3-8641-2FFA062C115C}"/>
              </a:ext>
            </a:extLst>
          </p:cNvPr>
          <p:cNvGraphicFramePr>
            <a:graphicFrameLocks noGrp="1"/>
          </p:cNvGraphicFramePr>
          <p:nvPr>
            <p:ph type="tbl" sz="quarter" idx="13"/>
            <p:extLst>
              <p:ext uri="{D42A27DB-BD31-4B8C-83A1-F6EECF244321}">
                <p14:modId xmlns:p14="http://schemas.microsoft.com/office/powerpoint/2010/main" val="1521849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17729364"/>
                    </a:ext>
                  </a:extLst>
                </a:gridCol>
                <a:gridCol w="822960">
                  <a:extLst>
                    <a:ext uri="{9D8B030D-6E8A-4147-A177-3AD203B41FA5}">
                      <a16:colId xmlns:a16="http://schemas.microsoft.com/office/drawing/2014/main" val="1729805731"/>
                    </a:ext>
                  </a:extLst>
                </a:gridCol>
                <a:gridCol w="822960">
                  <a:extLst>
                    <a:ext uri="{9D8B030D-6E8A-4147-A177-3AD203B41FA5}">
                      <a16:colId xmlns:a16="http://schemas.microsoft.com/office/drawing/2014/main" val="2476829232"/>
                    </a:ext>
                  </a:extLst>
                </a:gridCol>
                <a:gridCol w="822960">
                  <a:extLst>
                    <a:ext uri="{9D8B030D-6E8A-4147-A177-3AD203B41FA5}">
                      <a16:colId xmlns:a16="http://schemas.microsoft.com/office/drawing/2014/main" val="3863357746"/>
                    </a:ext>
                  </a:extLst>
                </a:gridCol>
                <a:gridCol w="822960">
                  <a:extLst>
                    <a:ext uri="{9D8B030D-6E8A-4147-A177-3AD203B41FA5}">
                      <a16:colId xmlns:a16="http://schemas.microsoft.com/office/drawing/2014/main" val="3643312579"/>
                    </a:ext>
                  </a:extLst>
                </a:gridCol>
                <a:gridCol w="822960">
                  <a:extLst>
                    <a:ext uri="{9D8B030D-6E8A-4147-A177-3AD203B41FA5}">
                      <a16:colId xmlns:a16="http://schemas.microsoft.com/office/drawing/2014/main" val="488962998"/>
                    </a:ext>
                  </a:extLst>
                </a:gridCol>
                <a:gridCol w="822960">
                  <a:extLst>
                    <a:ext uri="{9D8B030D-6E8A-4147-A177-3AD203B41FA5}">
                      <a16:colId xmlns:a16="http://schemas.microsoft.com/office/drawing/2014/main" val="1986379971"/>
                    </a:ext>
                  </a:extLst>
                </a:gridCol>
                <a:gridCol w="822960">
                  <a:extLst>
                    <a:ext uri="{9D8B030D-6E8A-4147-A177-3AD203B41FA5}">
                      <a16:colId xmlns:a16="http://schemas.microsoft.com/office/drawing/2014/main" val="1221481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91403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Mecklenburg-Vorpommern - 2018-05-04 06:46:09 </a:t>
                      </a:r>
                      <a:r>
                        <a:rPr kumimoji="0" lang="en-US" sz="1000" b="0" i="0" u="none" strike="noStrike" kern="1200" cap="none" spc="0" normalizeH="0" baseline="0" noProof="0">
                          <a:ln>
                            <a:noFill/>
                          </a:ln>
                          <a:solidFill>
                            <a:prstClr val="black"/>
                          </a:solidFill>
                          <a:effectLst/>
                          <a:uLnTx/>
                          <a:uFillTx/>
                          <a:latin typeface="+mn-lt"/>
                          <a:ea typeface="+mn-ea"/>
                          <a:cs typeface="+mn-cs"/>
                        </a:rPr>
                        <a:t> 
 Zum Tag der Feuerwehrleute sagen wir DANKE! 🤗
Feuerwehren aus Mecklenburg Vorpommern Feuerwehr Klinken Feuerwehr Dorf Mecklenburg Feuerwehr Basedow in Mecklenburg Feuerwehr Schwerin-Warnitz Feuerwehr Rostock Feuerwehr-Rostock Gehlsdorf Feuerwehr Barth Freiwillige Feuerwehr Zingst Freiwillige Feuerwehr Ahrenshoop Feuerwehr Plau am See Feuerwehr Neustrelitz / Jugendfeuerwehr Neustrelitz Feuerwehr Neustrelitz /Ortsfeuerwehr Strelitz-Alt Feuerwehr Bergen Freiwillige Feuerwehr Ostseebad Binz Feuerwehr Zinnowitz Jugendfeuerwehr Zinnowitz Freiwillige Feuerwehr Koserow e.V. Freiwillige Feuerwehr Bansin-Heringsdorf Freiwillige Feuerwehr Seebad Ahlbeck Freiwillige Feuerwehr Wolgast Freiwillige Feuerwehr Torgelow Freiwillige Feuerwehr Penzlin Feuerwehr Goldberg Löschgruppe Wendisch Waren Freiwillige Feuerwehr Krakow am See Feuerwehr Lübz Feuerwehr Plau am See Feuerwehr Bützow Freiwillige Feuerwehr Bützow Freiwillige Feuerwehr der Stadt Laage Feuerwehr Schwaan Feuerwehr Tessin &amp; Förderverein FFw Tessin e.V. Freiwillige Feuerwehr Tribsees Freiwillige Feuerwehr Gnoien Freiwillige Feuerwehr Marlow Freiwillige Feuerwehr Crivitz Feuerwehr Ludwigslust Freiwillige Feuerwehr Gadebusch Freiwillige Feuerwehr Satow Feuerwehr Rövershagen Feuerwehr Boltenhagen Freiwillige Feuerwehr Hagenow Feuerwehr Wittenburg Freiwillige Feuerwehr der Stadt Penkun Freiwillige Feuerwehr Ueckermünde Feuerwehr Wustrow Freiwillige Feuerwehr Wismar Altstadt Freiwillige Feuerwehr Warnemünde Feuerwehr Dömitz Feuerwehr Neukloster
(Wir haben hoffentlich niemanden vergessen!)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64117834"/>
                  </a:ext>
                </a:extLst>
              </a:tr>
            </a:tbl>
          </a:graphicData>
        </a:graphic>
      </p:graphicFrame>
      <p:sp>
        <p:nvSpPr>
          <p:cNvPr id="4" name="Text Placeholder 3">
            <a:extLst>
              <a:ext uri="{FF2B5EF4-FFF2-40B4-BE49-F238E27FC236}">
                <a16:creationId xmlns:a16="http://schemas.microsoft.com/office/drawing/2014/main" id="{7AB24E7F-8BDC-4787-BCBC-A9A43F058125}"/>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2023146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63C21-487A-4C32-BD14-1B958686D964}"/>
              </a:ext>
            </a:extLst>
          </p:cNvPr>
          <p:cNvSpPr>
            <a:spLocks noGrp="1"/>
          </p:cNvSpPr>
          <p:nvPr>
            <p:ph type="title"/>
          </p:nvPr>
        </p:nvSpPr>
        <p:spPr/>
        <p:txBody>
          <a:bodyPr/>
          <a:lstStyle/>
          <a:p>
            <a:r>
              <a:rPr lang="en-US"/>
              <a:t>Facebook Eigene Posts - Kommentare - Export | NDR Mecklenburg-Vorpommern - 3 of 3</a:t>
            </a:r>
          </a:p>
        </p:txBody>
      </p:sp>
      <p:graphicFrame>
        <p:nvGraphicFramePr>
          <p:cNvPr id="5" name="Table Placeholder 4">
            <a:extLst>
              <a:ext uri="{FF2B5EF4-FFF2-40B4-BE49-F238E27FC236}">
                <a16:creationId xmlns:a16="http://schemas.microsoft.com/office/drawing/2014/main" id="{EFE3EF4B-7811-4385-B1B9-2197CC02188A}"/>
              </a:ext>
            </a:extLst>
          </p:cNvPr>
          <p:cNvGraphicFramePr>
            <a:graphicFrameLocks noGrp="1"/>
          </p:cNvGraphicFramePr>
          <p:nvPr>
            <p:ph type="tbl" sz="quarter" idx="13"/>
            <p:extLst>
              <p:ext uri="{D42A27DB-BD31-4B8C-83A1-F6EECF244321}">
                <p14:modId xmlns:p14="http://schemas.microsoft.com/office/powerpoint/2010/main" val="105847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93796242"/>
                    </a:ext>
                  </a:extLst>
                </a:gridCol>
                <a:gridCol w="822960">
                  <a:extLst>
                    <a:ext uri="{9D8B030D-6E8A-4147-A177-3AD203B41FA5}">
                      <a16:colId xmlns:a16="http://schemas.microsoft.com/office/drawing/2014/main" val="3246265505"/>
                    </a:ext>
                  </a:extLst>
                </a:gridCol>
                <a:gridCol w="822960">
                  <a:extLst>
                    <a:ext uri="{9D8B030D-6E8A-4147-A177-3AD203B41FA5}">
                      <a16:colId xmlns:a16="http://schemas.microsoft.com/office/drawing/2014/main" val="2184981794"/>
                    </a:ext>
                  </a:extLst>
                </a:gridCol>
                <a:gridCol w="822960">
                  <a:extLst>
                    <a:ext uri="{9D8B030D-6E8A-4147-A177-3AD203B41FA5}">
                      <a16:colId xmlns:a16="http://schemas.microsoft.com/office/drawing/2014/main" val="1544427063"/>
                    </a:ext>
                  </a:extLst>
                </a:gridCol>
                <a:gridCol w="822960">
                  <a:extLst>
                    <a:ext uri="{9D8B030D-6E8A-4147-A177-3AD203B41FA5}">
                      <a16:colId xmlns:a16="http://schemas.microsoft.com/office/drawing/2014/main" val="4124442451"/>
                    </a:ext>
                  </a:extLst>
                </a:gridCol>
                <a:gridCol w="822960">
                  <a:extLst>
                    <a:ext uri="{9D8B030D-6E8A-4147-A177-3AD203B41FA5}">
                      <a16:colId xmlns:a16="http://schemas.microsoft.com/office/drawing/2014/main" val="3217593191"/>
                    </a:ext>
                  </a:extLst>
                </a:gridCol>
                <a:gridCol w="822960">
                  <a:extLst>
                    <a:ext uri="{9D8B030D-6E8A-4147-A177-3AD203B41FA5}">
                      <a16:colId xmlns:a16="http://schemas.microsoft.com/office/drawing/2014/main" val="3689909560"/>
                    </a:ext>
                  </a:extLst>
                </a:gridCol>
                <a:gridCol w="822960">
                  <a:extLst>
                    <a:ext uri="{9D8B030D-6E8A-4147-A177-3AD203B41FA5}">
                      <a16:colId xmlns:a16="http://schemas.microsoft.com/office/drawing/2014/main" val="2805393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17949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- 2018-08-16 08:13:39 </a:t>
                      </a:r>
                      <a:r>
                        <a:rPr kumimoji="0" lang="de-DE" sz="1000" b="0" i="0" u="none" strike="noStrike" kern="1200" cap="none" spc="0" normalizeH="0" baseline="0" noProof="0">
                          <a:ln>
                            <a:noFill/>
                          </a:ln>
                          <a:solidFill>
                            <a:prstClr val="black"/>
                          </a:solidFill>
                          <a:effectLst/>
                          <a:uLnTx/>
                          <a:uFillTx/>
                          <a:latin typeface="+mn-lt"/>
                          <a:ea typeface="+mn-ea"/>
                          <a:cs typeface="+mn-cs"/>
                        </a:rPr>
                        <a:t> 
 Die einen finden es angebracht, die anderen einfach nur diskriminierend.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59379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- 2018-09-06 09:43:13 </a:t>
                      </a:r>
                      <a:r>
                        <a:rPr kumimoji="0" lang="de-DE" sz="1000" b="0" i="0" u="none" strike="noStrike" kern="1200" cap="none" spc="0" normalizeH="0" baseline="0" noProof="0">
                          <a:ln>
                            <a:noFill/>
                          </a:ln>
                          <a:solidFill>
                            <a:prstClr val="black"/>
                          </a:solidFill>
                          <a:effectLst/>
                          <a:uLnTx/>
                          <a:uFillTx/>
                          <a:latin typeface="+mn-lt"/>
                          <a:ea typeface="+mn-ea"/>
                          <a:cs typeface="+mn-cs"/>
                        </a:rPr>
                        <a:t> 
 Die Hansestadt Rostock erklärt sich zur Aufnahme von Mittelmeer-Flüchtlingen bereit. Das hat die Bürgerschaft am Mittwochabend mehrheitlich beschlossen.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82937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- 2018-10-11 07:23:30 </a:t>
                      </a:r>
                      <a:r>
                        <a:rPr kumimoji="0" lang="de-DE" sz="1000" b="0" i="0" u="none" strike="noStrike" kern="1200" cap="none" spc="0" normalizeH="0" baseline="0" noProof="0">
                          <a:ln>
                            <a:noFill/>
                          </a:ln>
                          <a:solidFill>
                            <a:prstClr val="black"/>
                          </a:solidFill>
                          <a:effectLst/>
                          <a:uLnTx/>
                          <a:uFillTx/>
                          <a:latin typeface="+mn-lt"/>
                          <a:ea typeface="+mn-ea"/>
                          <a:cs typeface="+mn-cs"/>
                        </a:rPr>
                        <a:t> 
 Die als Schädlingsbekämpfer eingesetzten asiatischen Marienkäfer krabbeln jetzt auf Hauswänden umher, weil sie ein Winterquartier suchen. Haben Sie die "Harlekine" auch schon gesichtet?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56966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- 2018-03-28 15:45:00 </a:t>
                      </a:r>
                      <a:r>
                        <a:rPr kumimoji="0" lang="de-DE" sz="1000" b="0" i="0" u="none" strike="noStrike" kern="1200" cap="none" spc="0" normalizeH="0" baseline="0" noProof="0">
                          <a:ln>
                            <a:noFill/>
                          </a:ln>
                          <a:solidFill>
                            <a:prstClr val="black"/>
                          </a:solidFill>
                          <a:effectLst/>
                          <a:uLnTx/>
                          <a:uFillTx/>
                          <a:latin typeface="+mn-lt"/>
                          <a:ea typeface="+mn-ea"/>
                          <a:cs typeface="+mn-cs"/>
                        </a:rPr>
                        <a:t> 
 Erneut Marktführer in MV! 🙌🎤🎉 Toll, dass Sie einschalten!!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16099080"/>
                  </a:ext>
                </a:extLst>
              </a:tr>
            </a:tbl>
          </a:graphicData>
        </a:graphic>
      </p:graphicFrame>
      <p:sp>
        <p:nvSpPr>
          <p:cNvPr id="4" name="Text Placeholder 3">
            <a:extLst>
              <a:ext uri="{FF2B5EF4-FFF2-40B4-BE49-F238E27FC236}">
                <a16:creationId xmlns:a16="http://schemas.microsoft.com/office/drawing/2014/main" id="{EAD6DF5F-A869-4733-976C-5F69700CB9B5}"/>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558347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3FC03-218C-46E4-AAFA-51A6A5663640}"/>
              </a:ext>
            </a:extLst>
          </p:cNvPr>
          <p:cNvSpPr>
            <a:spLocks noGrp="1"/>
          </p:cNvSpPr>
          <p:nvPr>
            <p:ph type="title"/>
          </p:nvPr>
        </p:nvSpPr>
        <p:spPr/>
        <p:txBody>
          <a:bodyPr/>
          <a:lstStyle/>
          <a:p>
            <a:r>
              <a:rPr lang="en-US"/>
              <a:t>Facebook Eigene Posts - Links - Export | NDR Mecklenburg-Vorpommern - 1 of 3</a:t>
            </a:r>
          </a:p>
        </p:txBody>
      </p:sp>
      <p:graphicFrame>
        <p:nvGraphicFramePr>
          <p:cNvPr id="5" name="Table Placeholder 4">
            <a:extLst>
              <a:ext uri="{FF2B5EF4-FFF2-40B4-BE49-F238E27FC236}">
                <a16:creationId xmlns:a16="http://schemas.microsoft.com/office/drawing/2014/main" id="{0E2C55C2-B591-4F62-A992-F8906597760B}"/>
              </a:ext>
            </a:extLst>
          </p:cNvPr>
          <p:cNvGraphicFramePr>
            <a:graphicFrameLocks noGrp="1"/>
          </p:cNvGraphicFramePr>
          <p:nvPr>
            <p:ph type="tbl" sz="quarter" idx="13"/>
            <p:extLst>
              <p:ext uri="{D42A27DB-BD31-4B8C-83A1-F6EECF244321}">
                <p14:modId xmlns:p14="http://schemas.microsoft.com/office/powerpoint/2010/main" val="3950435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38449196"/>
                    </a:ext>
                  </a:extLst>
                </a:gridCol>
                <a:gridCol w="822960">
                  <a:extLst>
                    <a:ext uri="{9D8B030D-6E8A-4147-A177-3AD203B41FA5}">
                      <a16:colId xmlns:a16="http://schemas.microsoft.com/office/drawing/2014/main" val="2733098874"/>
                    </a:ext>
                  </a:extLst>
                </a:gridCol>
                <a:gridCol w="822960">
                  <a:extLst>
                    <a:ext uri="{9D8B030D-6E8A-4147-A177-3AD203B41FA5}">
                      <a16:colId xmlns:a16="http://schemas.microsoft.com/office/drawing/2014/main" val="2724073261"/>
                    </a:ext>
                  </a:extLst>
                </a:gridCol>
                <a:gridCol w="822960">
                  <a:extLst>
                    <a:ext uri="{9D8B030D-6E8A-4147-A177-3AD203B41FA5}">
                      <a16:colId xmlns:a16="http://schemas.microsoft.com/office/drawing/2014/main" val="64024209"/>
                    </a:ext>
                  </a:extLst>
                </a:gridCol>
                <a:gridCol w="822960">
                  <a:extLst>
                    <a:ext uri="{9D8B030D-6E8A-4147-A177-3AD203B41FA5}">
                      <a16:colId xmlns:a16="http://schemas.microsoft.com/office/drawing/2014/main" val="695878651"/>
                    </a:ext>
                  </a:extLst>
                </a:gridCol>
                <a:gridCol w="822960">
                  <a:extLst>
                    <a:ext uri="{9D8B030D-6E8A-4147-A177-3AD203B41FA5}">
                      <a16:colId xmlns:a16="http://schemas.microsoft.com/office/drawing/2014/main" val="2620129129"/>
                    </a:ext>
                  </a:extLst>
                </a:gridCol>
                <a:gridCol w="822960">
                  <a:extLst>
                    <a:ext uri="{9D8B030D-6E8A-4147-A177-3AD203B41FA5}">
                      <a16:colId xmlns:a16="http://schemas.microsoft.com/office/drawing/2014/main" val="93350594"/>
                    </a:ext>
                  </a:extLst>
                </a:gridCol>
                <a:gridCol w="822960">
                  <a:extLst>
                    <a:ext uri="{9D8B030D-6E8A-4147-A177-3AD203B41FA5}">
                      <a16:colId xmlns:a16="http://schemas.microsoft.com/office/drawing/2014/main" val="954305419"/>
                    </a:ext>
                  </a:extLst>
                </a:gridCol>
                <a:gridCol w="822960">
                  <a:extLst>
                    <a:ext uri="{9D8B030D-6E8A-4147-A177-3AD203B41FA5}">
                      <a16:colId xmlns:a16="http://schemas.microsoft.com/office/drawing/2014/main" val="2892039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15803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- 2018-05-27 21:09:14 </a:t>
                      </a:r>
                      <a:r>
                        <a:rPr kumimoji="0" lang="de-DE" sz="1000" b="0" i="0" u="none" strike="noStrike" kern="1200" cap="none" spc="0" normalizeH="0" baseline="0" noProof="0">
                          <a:ln>
                            <a:noFill/>
                          </a:ln>
                          <a:solidFill>
                            <a:prstClr val="black"/>
                          </a:solidFill>
                          <a:effectLst/>
                          <a:uLnTx/>
                          <a:uFillTx/>
                          <a:latin typeface="+mn-lt"/>
                          <a:ea typeface="+mn-ea"/>
                          <a:cs typeface="+mn-cs"/>
                        </a:rPr>
                        <a:t> 
 Ein Sieger, drei Stichwahlen - alle Informationen zu den Landratswahlen in Mecklenburg-Vorpommern: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88098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- 2018-08-22 15:35:26 </a:t>
                      </a:r>
                      <a:r>
                        <a:rPr kumimoji="0" lang="de-DE" sz="1000" b="0" i="0" u="none" strike="noStrike" kern="1200" cap="none" spc="0" normalizeH="0" baseline="0" noProof="0">
                          <a:ln>
                            <a:noFill/>
                          </a:ln>
                          <a:solidFill>
                            <a:prstClr val="black"/>
                          </a:solidFill>
                          <a:effectLst/>
                          <a:uLnTx/>
                          <a:uFillTx/>
                          <a:latin typeface="+mn-lt"/>
                          <a:ea typeface="+mn-ea"/>
                          <a:cs typeface="+mn-cs"/>
                        </a:rPr>
                        <a:t> 
 Obstbäume in Alleen und an Straßen in Mecklenburg-Vorpommern hängen voller Früchte. Darf ich mich als Bürger einfach so daran bedienen?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6260427"/>
                  </a:ext>
                </a:extLst>
              </a:tr>
            </a:tbl>
          </a:graphicData>
        </a:graphic>
      </p:graphicFrame>
      <p:sp>
        <p:nvSpPr>
          <p:cNvPr id="4" name="Text Placeholder 3">
            <a:extLst>
              <a:ext uri="{FF2B5EF4-FFF2-40B4-BE49-F238E27FC236}">
                <a16:creationId xmlns:a16="http://schemas.microsoft.com/office/drawing/2014/main" id="{0C5F59CF-26F8-4455-8E75-24F298449D29}"/>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4230780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20C1D-9256-40E0-B2B5-47D6395FCF61}"/>
              </a:ext>
            </a:extLst>
          </p:cNvPr>
          <p:cNvSpPr>
            <a:spLocks noGrp="1"/>
          </p:cNvSpPr>
          <p:nvPr>
            <p:ph type="title"/>
          </p:nvPr>
        </p:nvSpPr>
        <p:spPr/>
        <p:txBody>
          <a:bodyPr/>
          <a:lstStyle/>
          <a:p>
            <a:r>
              <a:rPr lang="en-US"/>
              <a:t>Facebook Eigene Posts - Links - Export | NDR Mecklenburg-Vorpommern - 2 of 3</a:t>
            </a:r>
          </a:p>
        </p:txBody>
      </p:sp>
      <p:graphicFrame>
        <p:nvGraphicFramePr>
          <p:cNvPr id="5" name="Table Placeholder 4">
            <a:extLst>
              <a:ext uri="{FF2B5EF4-FFF2-40B4-BE49-F238E27FC236}">
                <a16:creationId xmlns:a16="http://schemas.microsoft.com/office/drawing/2014/main" id="{673F289A-6A89-4102-B47D-31142B97FBC3}"/>
              </a:ext>
            </a:extLst>
          </p:cNvPr>
          <p:cNvGraphicFramePr>
            <a:graphicFrameLocks noGrp="1"/>
          </p:cNvGraphicFramePr>
          <p:nvPr>
            <p:ph type="tbl" sz="quarter" idx="13"/>
            <p:extLst>
              <p:ext uri="{D42A27DB-BD31-4B8C-83A1-F6EECF244321}">
                <p14:modId xmlns:p14="http://schemas.microsoft.com/office/powerpoint/2010/main" val="4008891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41657979"/>
                    </a:ext>
                  </a:extLst>
                </a:gridCol>
                <a:gridCol w="822960">
                  <a:extLst>
                    <a:ext uri="{9D8B030D-6E8A-4147-A177-3AD203B41FA5}">
                      <a16:colId xmlns:a16="http://schemas.microsoft.com/office/drawing/2014/main" val="2717895026"/>
                    </a:ext>
                  </a:extLst>
                </a:gridCol>
                <a:gridCol w="822960">
                  <a:extLst>
                    <a:ext uri="{9D8B030D-6E8A-4147-A177-3AD203B41FA5}">
                      <a16:colId xmlns:a16="http://schemas.microsoft.com/office/drawing/2014/main" val="2738447837"/>
                    </a:ext>
                  </a:extLst>
                </a:gridCol>
                <a:gridCol w="822960">
                  <a:extLst>
                    <a:ext uri="{9D8B030D-6E8A-4147-A177-3AD203B41FA5}">
                      <a16:colId xmlns:a16="http://schemas.microsoft.com/office/drawing/2014/main" val="1893217021"/>
                    </a:ext>
                  </a:extLst>
                </a:gridCol>
                <a:gridCol w="822960">
                  <a:extLst>
                    <a:ext uri="{9D8B030D-6E8A-4147-A177-3AD203B41FA5}">
                      <a16:colId xmlns:a16="http://schemas.microsoft.com/office/drawing/2014/main" val="2726357945"/>
                    </a:ext>
                  </a:extLst>
                </a:gridCol>
                <a:gridCol w="822960">
                  <a:extLst>
                    <a:ext uri="{9D8B030D-6E8A-4147-A177-3AD203B41FA5}">
                      <a16:colId xmlns:a16="http://schemas.microsoft.com/office/drawing/2014/main" val="1101890579"/>
                    </a:ext>
                  </a:extLst>
                </a:gridCol>
                <a:gridCol w="822960">
                  <a:extLst>
                    <a:ext uri="{9D8B030D-6E8A-4147-A177-3AD203B41FA5}">
                      <a16:colId xmlns:a16="http://schemas.microsoft.com/office/drawing/2014/main" val="1042099321"/>
                    </a:ext>
                  </a:extLst>
                </a:gridCol>
                <a:gridCol w="822960">
                  <a:extLst>
                    <a:ext uri="{9D8B030D-6E8A-4147-A177-3AD203B41FA5}">
                      <a16:colId xmlns:a16="http://schemas.microsoft.com/office/drawing/2014/main" val="1787454619"/>
                    </a:ext>
                  </a:extLst>
                </a:gridCol>
                <a:gridCol w="822960">
                  <a:extLst>
                    <a:ext uri="{9D8B030D-6E8A-4147-A177-3AD203B41FA5}">
                      <a16:colId xmlns:a16="http://schemas.microsoft.com/office/drawing/2014/main" val="91068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78425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- 2018-07-23 16:19:20 </a:t>
                      </a:r>
                      <a:r>
                        <a:rPr kumimoji="0" lang="de-DE" sz="1000" b="0" i="0" u="none" strike="noStrike" kern="1200" cap="none" spc="0" normalizeH="0" baseline="0" noProof="0">
                          <a:ln>
                            <a:noFill/>
                          </a:ln>
                          <a:solidFill>
                            <a:prstClr val="black"/>
                          </a:solidFill>
                          <a:effectLst/>
                          <a:uLnTx/>
                          <a:uFillTx/>
                          <a:latin typeface="+mn-lt"/>
                          <a:ea typeface="+mn-ea"/>
                          <a:cs typeface="+mn-cs"/>
                        </a:rPr>
                        <a:t> 
 Vibrionen-Gefahr: Wegen der hohen Wassertemperaturen sollten Menschen mit bestimmten chronischen Erkrankungen vorsichtig beim Baden sein.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08851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- 2018-07-07 11:09:00 </a:t>
                      </a:r>
                      <a:r>
                        <a:rPr kumimoji="0" lang="de-DE" sz="1000" b="0" i="0" u="none" strike="noStrike" kern="1200" cap="none" spc="0" normalizeH="0" baseline="0" noProof="0">
                          <a:ln>
                            <a:noFill/>
                          </a:ln>
                          <a:solidFill>
                            <a:prstClr val="black"/>
                          </a:solidFill>
                          <a:effectLst/>
                          <a:uLnTx/>
                          <a:uFillTx/>
                          <a:latin typeface="+mn-lt"/>
                          <a:ea typeface="+mn-ea"/>
                          <a:cs typeface="+mn-cs"/>
                        </a:rPr>
                        <a:t> 
 Seit fast drei Tagen kämpfen Feuerwehrleute gegen einen Waldbrand an der A14. Technisches Hilfswerk und Feuerwehr leiten derzeit tausende Liter Wasser aus dem Ludwigsluster Kanal in den Wald, um die Glutnester zu löschen.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20555796"/>
                  </a:ext>
                </a:extLst>
              </a:tr>
            </a:tbl>
          </a:graphicData>
        </a:graphic>
      </p:graphicFrame>
      <p:sp>
        <p:nvSpPr>
          <p:cNvPr id="4" name="Text Placeholder 3">
            <a:extLst>
              <a:ext uri="{FF2B5EF4-FFF2-40B4-BE49-F238E27FC236}">
                <a16:creationId xmlns:a16="http://schemas.microsoft.com/office/drawing/2014/main" id="{DA24FCDC-B848-49D9-9960-72DF4B10C7CD}"/>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2590206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9755F-F7D3-434C-B3D2-E192049FAEE5}"/>
              </a:ext>
            </a:extLst>
          </p:cNvPr>
          <p:cNvSpPr>
            <a:spLocks noGrp="1"/>
          </p:cNvSpPr>
          <p:nvPr>
            <p:ph type="title"/>
          </p:nvPr>
        </p:nvSpPr>
        <p:spPr/>
        <p:txBody>
          <a:bodyPr/>
          <a:lstStyle/>
          <a:p>
            <a:r>
              <a:rPr lang="en-US"/>
              <a:t>Facebook Eigene Posts - Links - Export | NDR Mecklenburg-Vorpommern - 3 of 3</a:t>
            </a:r>
          </a:p>
        </p:txBody>
      </p:sp>
      <p:graphicFrame>
        <p:nvGraphicFramePr>
          <p:cNvPr id="5" name="Table Placeholder 4">
            <a:extLst>
              <a:ext uri="{FF2B5EF4-FFF2-40B4-BE49-F238E27FC236}">
                <a16:creationId xmlns:a16="http://schemas.microsoft.com/office/drawing/2014/main" id="{438D0673-4DAC-45F4-849E-D02662BE40C9}"/>
              </a:ext>
            </a:extLst>
          </p:cNvPr>
          <p:cNvGraphicFramePr>
            <a:graphicFrameLocks noGrp="1"/>
          </p:cNvGraphicFramePr>
          <p:nvPr>
            <p:ph type="tbl" sz="quarter" idx="13"/>
            <p:extLst>
              <p:ext uri="{D42A27DB-BD31-4B8C-83A1-F6EECF244321}">
                <p14:modId xmlns:p14="http://schemas.microsoft.com/office/powerpoint/2010/main" val="539160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39704669"/>
                    </a:ext>
                  </a:extLst>
                </a:gridCol>
                <a:gridCol w="822960">
                  <a:extLst>
                    <a:ext uri="{9D8B030D-6E8A-4147-A177-3AD203B41FA5}">
                      <a16:colId xmlns:a16="http://schemas.microsoft.com/office/drawing/2014/main" val="2032664126"/>
                    </a:ext>
                  </a:extLst>
                </a:gridCol>
                <a:gridCol w="822960">
                  <a:extLst>
                    <a:ext uri="{9D8B030D-6E8A-4147-A177-3AD203B41FA5}">
                      <a16:colId xmlns:a16="http://schemas.microsoft.com/office/drawing/2014/main" val="552991659"/>
                    </a:ext>
                  </a:extLst>
                </a:gridCol>
                <a:gridCol w="822960">
                  <a:extLst>
                    <a:ext uri="{9D8B030D-6E8A-4147-A177-3AD203B41FA5}">
                      <a16:colId xmlns:a16="http://schemas.microsoft.com/office/drawing/2014/main" val="1737317390"/>
                    </a:ext>
                  </a:extLst>
                </a:gridCol>
                <a:gridCol w="822960">
                  <a:extLst>
                    <a:ext uri="{9D8B030D-6E8A-4147-A177-3AD203B41FA5}">
                      <a16:colId xmlns:a16="http://schemas.microsoft.com/office/drawing/2014/main" val="1664096381"/>
                    </a:ext>
                  </a:extLst>
                </a:gridCol>
                <a:gridCol w="822960">
                  <a:extLst>
                    <a:ext uri="{9D8B030D-6E8A-4147-A177-3AD203B41FA5}">
                      <a16:colId xmlns:a16="http://schemas.microsoft.com/office/drawing/2014/main" val="2998231429"/>
                    </a:ext>
                  </a:extLst>
                </a:gridCol>
                <a:gridCol w="822960">
                  <a:extLst>
                    <a:ext uri="{9D8B030D-6E8A-4147-A177-3AD203B41FA5}">
                      <a16:colId xmlns:a16="http://schemas.microsoft.com/office/drawing/2014/main" val="3365026373"/>
                    </a:ext>
                  </a:extLst>
                </a:gridCol>
                <a:gridCol w="822960">
                  <a:extLst>
                    <a:ext uri="{9D8B030D-6E8A-4147-A177-3AD203B41FA5}">
                      <a16:colId xmlns:a16="http://schemas.microsoft.com/office/drawing/2014/main" val="1933080823"/>
                    </a:ext>
                  </a:extLst>
                </a:gridCol>
                <a:gridCol w="822960">
                  <a:extLst>
                    <a:ext uri="{9D8B030D-6E8A-4147-A177-3AD203B41FA5}">
                      <a16:colId xmlns:a16="http://schemas.microsoft.com/office/drawing/2014/main" val="3773214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67906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- 2018-07-05 18:38:39 </a:t>
                      </a:r>
                      <a:r>
                        <a:rPr kumimoji="0" lang="de-DE" sz="1000" b="0" i="0" u="none" strike="noStrike" kern="1200" cap="none" spc="0" normalizeH="0" baseline="0" noProof="0">
                          <a:ln>
                            <a:noFill/>
                          </a:ln>
                          <a:solidFill>
                            <a:prstClr val="black"/>
                          </a:solidFill>
                          <a:effectLst/>
                          <a:uLnTx/>
                          <a:uFillTx/>
                          <a:latin typeface="+mn-lt"/>
                          <a:ea typeface="+mn-ea"/>
                          <a:cs typeface="+mn-cs"/>
                        </a:rPr>
                        <a:t> 
 Der Großbrand an der A14 bei Ludwigslust ist laut Feuerwehr unter Kontrolle. Im Brandgebiet liegt Munition aus dem Zweiten Weltkrieg, einige Granaten sind bereits explodiert. Ein Lösch-Hubschrauber der Bundeswehr bekämpft den Brand aus der Luft.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36238021"/>
                  </a:ext>
                </a:extLst>
              </a:tr>
            </a:tbl>
          </a:graphicData>
        </a:graphic>
      </p:graphicFrame>
      <p:sp>
        <p:nvSpPr>
          <p:cNvPr id="4" name="Text Placeholder 3">
            <a:extLst>
              <a:ext uri="{FF2B5EF4-FFF2-40B4-BE49-F238E27FC236}">
                <a16:creationId xmlns:a16="http://schemas.microsoft.com/office/drawing/2014/main" id="{330932F5-B817-4983-A49E-BA5F1843220A}"/>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8633573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0C388-EFA1-4744-8090-B6C3B5624340}"/>
              </a:ext>
            </a:extLst>
          </p:cNvPr>
          <p:cNvSpPr>
            <a:spLocks noGrp="1"/>
          </p:cNvSpPr>
          <p:nvPr>
            <p:ph type="title"/>
          </p:nvPr>
        </p:nvSpPr>
        <p:spPr/>
        <p:txBody>
          <a:bodyPr/>
          <a:lstStyle/>
          <a:p>
            <a:r>
              <a:rPr lang="en-US"/>
              <a:t>Facebook Eigene Posts - Videostartrate - Export | NDR Mecklenburg-Vorpommern</a:t>
            </a:r>
          </a:p>
        </p:txBody>
      </p:sp>
      <p:graphicFrame>
        <p:nvGraphicFramePr>
          <p:cNvPr id="5" name="Table Placeholder 4">
            <a:extLst>
              <a:ext uri="{FF2B5EF4-FFF2-40B4-BE49-F238E27FC236}">
                <a16:creationId xmlns:a16="http://schemas.microsoft.com/office/drawing/2014/main" id="{806061A5-F79F-4203-BF6E-57E523D353B5}"/>
              </a:ext>
            </a:extLst>
          </p:cNvPr>
          <p:cNvGraphicFramePr>
            <a:graphicFrameLocks noGrp="1"/>
          </p:cNvGraphicFramePr>
          <p:nvPr>
            <p:ph type="tbl" sz="quarter" idx="13"/>
            <p:extLst>
              <p:ext uri="{D42A27DB-BD31-4B8C-83A1-F6EECF244321}">
                <p14:modId xmlns:p14="http://schemas.microsoft.com/office/powerpoint/2010/main" val="2432718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55221877"/>
                    </a:ext>
                  </a:extLst>
                </a:gridCol>
                <a:gridCol w="822960">
                  <a:extLst>
                    <a:ext uri="{9D8B030D-6E8A-4147-A177-3AD203B41FA5}">
                      <a16:colId xmlns:a16="http://schemas.microsoft.com/office/drawing/2014/main" val="4030474898"/>
                    </a:ext>
                  </a:extLst>
                </a:gridCol>
                <a:gridCol w="822960">
                  <a:extLst>
                    <a:ext uri="{9D8B030D-6E8A-4147-A177-3AD203B41FA5}">
                      <a16:colId xmlns:a16="http://schemas.microsoft.com/office/drawing/2014/main" val="2276709527"/>
                    </a:ext>
                  </a:extLst>
                </a:gridCol>
                <a:gridCol w="822960">
                  <a:extLst>
                    <a:ext uri="{9D8B030D-6E8A-4147-A177-3AD203B41FA5}">
                      <a16:colId xmlns:a16="http://schemas.microsoft.com/office/drawing/2014/main" val="2659732849"/>
                    </a:ext>
                  </a:extLst>
                </a:gridCol>
                <a:gridCol w="822960">
                  <a:extLst>
                    <a:ext uri="{9D8B030D-6E8A-4147-A177-3AD203B41FA5}">
                      <a16:colId xmlns:a16="http://schemas.microsoft.com/office/drawing/2014/main" val="1194457204"/>
                    </a:ext>
                  </a:extLst>
                </a:gridCol>
                <a:gridCol w="822960">
                  <a:extLst>
                    <a:ext uri="{9D8B030D-6E8A-4147-A177-3AD203B41FA5}">
                      <a16:colId xmlns:a16="http://schemas.microsoft.com/office/drawing/2014/main" val="1549311162"/>
                    </a:ext>
                  </a:extLst>
                </a:gridCol>
                <a:gridCol w="822960">
                  <a:extLst>
                    <a:ext uri="{9D8B030D-6E8A-4147-A177-3AD203B41FA5}">
                      <a16:colId xmlns:a16="http://schemas.microsoft.com/office/drawing/2014/main" val="2219937847"/>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941215290"/>
                  </a:ext>
                </a:extLst>
              </a:tr>
              <a:tr h="370840">
                <a:tc>
                  <a:txBody>
                    <a:bodyPr/>
                    <a:lstStyle/>
                    <a:p>
                      <a:r>
                        <a:rPr lang="de-DE" sz="1000" b="1"/>
                        <a:t> NDR Mecklenburg-Vorpommern - 2018-11-02 06:01:40 </a:t>
                      </a:r>
                      <a:r>
                        <a:rPr lang="de-DE" sz="1000"/>
                        <a:t> 
 </a:t>
                      </a:r>
                      <a:endParaRPr lang="en-US" sz="1000"/>
                    </a:p>
                  </a:txBody>
                  <a:tcPr/>
                </a:tc>
                <a:tc>
                  <a:txBody>
                    <a:bodyPr/>
                    <a:lstStyle/>
                    <a:p>
                      <a:r>
                        <a:rPr lang="en-US" sz="1000"/>
                        <a:t>208.25 %</a:t>
                      </a:r>
                    </a:p>
                  </a:txBody>
                  <a:tcPr/>
                </a:tc>
                <a:tc>
                  <a:txBody>
                    <a:bodyPr/>
                    <a:lstStyle/>
                    <a:p>
                      <a:r>
                        <a:rPr lang="en-US" sz="1000"/>
                        <a:t>421.84 %</a:t>
                      </a:r>
                    </a:p>
                  </a:txBody>
                  <a:tcPr/>
                </a:tc>
                <a:tc>
                  <a:txBody>
                    <a:bodyPr/>
                    <a:lstStyle/>
                    <a:p>
                      <a:r>
                        <a:rPr lang="en-US" sz="1000"/>
                        <a:t>833</a:t>
                      </a:r>
                    </a:p>
                  </a:txBody>
                  <a:tcPr/>
                </a:tc>
                <a:tc>
                  <a:txBody>
                    <a:bodyPr/>
                    <a:lstStyle/>
                    <a:p>
                      <a:r>
                        <a:rPr lang="en-US" sz="1000"/>
                        <a:t>206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77223528"/>
                  </a:ext>
                </a:extLst>
              </a:tr>
              <a:tr h="370840">
                <a:tc>
                  <a:txBody>
                    <a:bodyPr/>
                    <a:lstStyle/>
                    <a:p>
                      <a:r>
                        <a:rPr lang="de-DE" sz="1000" b="1"/>
                        <a:t> NDR Mecklenburg-Vorpommern - 2018-10-25 07:25:47 </a:t>
                      </a:r>
                      <a:r>
                        <a:rPr lang="de-DE" sz="1000"/>
                        <a:t> 
 Am Mittwoch ist der Kutter "Jas von Mund" im Wismarer Hafen gesunken - ein Zeitraffervideo:</a:t>
                      </a:r>
                      <a:endParaRPr lang="en-US" sz="1000"/>
                    </a:p>
                  </a:txBody>
                  <a:tcPr/>
                </a:tc>
                <a:tc>
                  <a:txBody>
                    <a:bodyPr/>
                    <a:lstStyle/>
                    <a:p>
                      <a:r>
                        <a:rPr lang="en-US" sz="1000"/>
                        <a:t>42.78 %</a:t>
                      </a:r>
                    </a:p>
                  </a:txBody>
                  <a:tcPr/>
                </a:tc>
                <a:tc>
                  <a:txBody>
                    <a:bodyPr/>
                    <a:lstStyle/>
                    <a:p>
                      <a:r>
                        <a:rPr lang="en-US" sz="1000"/>
                        <a:t>53.59 %</a:t>
                      </a:r>
                    </a:p>
                  </a:txBody>
                  <a:tcPr/>
                </a:tc>
                <a:tc>
                  <a:txBody>
                    <a:bodyPr/>
                    <a:lstStyle/>
                    <a:p>
                      <a:r>
                        <a:rPr lang="en-US" sz="1000"/>
                        <a:t>11033</a:t>
                      </a:r>
                    </a:p>
                  </a:txBody>
                  <a:tcPr/>
                </a:tc>
                <a:tc>
                  <a:txBody>
                    <a:bodyPr/>
                    <a:lstStyle/>
                    <a:p>
                      <a:r>
                        <a:rPr lang="en-US" sz="1000"/>
                        <a:t>23634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8267693"/>
                  </a:ext>
                </a:extLst>
              </a:tr>
              <a:tr h="370840">
                <a:tc>
                  <a:txBody>
                    <a:bodyPr/>
                    <a:lstStyle/>
                    <a:p>
                      <a:r>
                        <a:rPr lang="de-DE" sz="1000" b="1"/>
                        <a:t> NDR Mecklenburg-Vorpommern - 2018-02-28 08:38:43 </a:t>
                      </a:r>
                      <a:r>
                        <a:rPr lang="de-DE" sz="1000"/>
                        <a:t> 
 Aus heißem Wasser wird Schnee: Bei diesen eisigen Temperaturen lohnt sich dieses besondere Experiment.</a:t>
                      </a:r>
                      <a:endParaRPr lang="en-US" sz="1000"/>
                    </a:p>
                  </a:txBody>
                  <a:tcPr/>
                </a:tc>
                <a:tc>
                  <a:txBody>
                    <a:bodyPr/>
                    <a:lstStyle/>
                    <a:p>
                      <a:r>
                        <a:rPr lang="en-US" sz="1000"/>
                        <a:t>38.69 %</a:t>
                      </a:r>
                    </a:p>
                  </a:txBody>
                  <a:tcPr/>
                </a:tc>
                <a:tc>
                  <a:txBody>
                    <a:bodyPr/>
                    <a:lstStyle/>
                    <a:p>
                      <a:r>
                        <a:rPr lang="en-US" sz="1000"/>
                        <a:t>50.68 %</a:t>
                      </a:r>
                    </a:p>
                  </a:txBody>
                  <a:tcPr/>
                </a:tc>
                <a:tc>
                  <a:txBody>
                    <a:bodyPr/>
                    <a:lstStyle/>
                    <a:p>
                      <a:r>
                        <a:rPr lang="en-US" sz="1000"/>
                        <a:t>2163</a:t>
                      </a:r>
                    </a:p>
                  </a:txBody>
                  <a:tcPr/>
                </a:tc>
                <a:tc>
                  <a:txBody>
                    <a:bodyPr/>
                    <a:lstStyle/>
                    <a:p>
                      <a:r>
                        <a:rPr lang="en-US" sz="1000"/>
                        <a:t>5247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72741043"/>
                  </a:ext>
                </a:extLst>
              </a:tr>
              <a:tr h="370840">
                <a:tc>
                  <a:txBody>
                    <a:bodyPr/>
                    <a:lstStyle/>
                    <a:p>
                      <a:r>
                        <a:rPr lang="de-DE" sz="1000" b="1"/>
                        <a:t> NDR Mecklenburg-Vorpommern - 2018-02-14 05:48:14 </a:t>
                      </a:r>
                      <a:r>
                        <a:rPr lang="de-DE" sz="1000"/>
                        <a:t> 
 😍 Was macht Ihren Partner zu Ihrer Traumfrau oder ihren Traummann?</a:t>
                      </a:r>
                      <a:endParaRPr lang="en-US" sz="1000"/>
                    </a:p>
                  </a:txBody>
                  <a:tcPr/>
                </a:tc>
                <a:tc>
                  <a:txBody>
                    <a:bodyPr/>
                    <a:lstStyle/>
                    <a:p>
                      <a:r>
                        <a:rPr lang="en-US" sz="1000"/>
                        <a:t>37.52 %</a:t>
                      </a:r>
                    </a:p>
                  </a:txBody>
                  <a:tcPr/>
                </a:tc>
                <a:tc>
                  <a:txBody>
                    <a:bodyPr/>
                    <a:lstStyle/>
                    <a:p>
                      <a:r>
                        <a:rPr lang="en-US" sz="1000"/>
                        <a:t>90.51 %</a:t>
                      </a:r>
                    </a:p>
                  </a:txBody>
                  <a:tcPr/>
                </a:tc>
                <a:tc>
                  <a:txBody>
                    <a:bodyPr/>
                    <a:lstStyle/>
                    <a:p>
                      <a:r>
                        <a:rPr lang="en-US" sz="1000"/>
                        <a:t>560</a:t>
                      </a:r>
                    </a:p>
                  </a:txBody>
                  <a:tcPr/>
                </a:tc>
                <a:tc>
                  <a:txBody>
                    <a:bodyPr/>
                    <a:lstStyle/>
                    <a:p>
                      <a:r>
                        <a:rPr lang="en-US" sz="1000"/>
                        <a:t>1402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69666022"/>
                  </a:ext>
                </a:extLst>
              </a:tr>
              <a:tr h="370840">
                <a:tc>
                  <a:txBody>
                    <a:bodyPr/>
                    <a:lstStyle/>
                    <a:p>
                      <a:r>
                        <a:rPr lang="en-US" sz="1000" b="1"/>
                        <a:t> NDR Mecklenburg-Vorpommern - 2018-02-23 13:39:26 </a:t>
                      </a:r>
                      <a:r>
                        <a:rPr lang="en-US" sz="1000"/>
                        <a:t> 
 Olympia ist fast vorbei - auch noch total im Olympia-Fieber? #OlympiaChallenge</a:t>
                      </a:r>
                    </a:p>
                  </a:txBody>
                  <a:tcPr/>
                </a:tc>
                <a:tc>
                  <a:txBody>
                    <a:bodyPr/>
                    <a:lstStyle/>
                    <a:p>
                      <a:r>
                        <a:rPr lang="en-US" sz="1000"/>
                        <a:t>36.66 %</a:t>
                      </a:r>
                    </a:p>
                  </a:txBody>
                  <a:tcPr/>
                </a:tc>
                <a:tc>
                  <a:txBody>
                    <a:bodyPr/>
                    <a:lstStyle/>
                    <a:p>
                      <a:r>
                        <a:rPr lang="en-US" sz="1000"/>
                        <a:t>47.18 %</a:t>
                      </a:r>
                    </a:p>
                  </a:txBody>
                  <a:tcPr/>
                </a:tc>
                <a:tc>
                  <a:txBody>
                    <a:bodyPr/>
                    <a:lstStyle/>
                    <a:p>
                      <a:r>
                        <a:rPr lang="en-US" sz="1000"/>
                        <a:t>3134</a:t>
                      </a:r>
                    </a:p>
                  </a:txBody>
                  <a:tcPr/>
                </a:tc>
                <a:tc>
                  <a:txBody>
                    <a:bodyPr/>
                    <a:lstStyle/>
                    <a:p>
                      <a:r>
                        <a:rPr lang="en-US" sz="1000"/>
                        <a:t>8071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88080418"/>
                  </a:ext>
                </a:extLst>
              </a:tr>
            </a:tbl>
          </a:graphicData>
        </a:graphic>
      </p:graphicFrame>
      <p:sp>
        <p:nvSpPr>
          <p:cNvPr id="4" name="Text Placeholder 3">
            <a:extLst>
              <a:ext uri="{FF2B5EF4-FFF2-40B4-BE49-F238E27FC236}">
                <a16:creationId xmlns:a16="http://schemas.microsoft.com/office/drawing/2014/main" id="{086BA694-EFFD-464B-ABDB-7A5A2D1B1361}"/>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578642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5EAE1-6E6A-4ABA-85E8-7805970A79DA}"/>
              </a:ext>
            </a:extLst>
          </p:cNvPr>
          <p:cNvSpPr>
            <a:spLocks noGrp="1"/>
          </p:cNvSpPr>
          <p:nvPr>
            <p:ph type="title"/>
          </p:nvPr>
        </p:nvSpPr>
        <p:spPr/>
        <p:txBody>
          <a:bodyPr/>
          <a:lstStyle/>
          <a:p>
            <a:r>
              <a:rPr lang="en-US"/>
              <a:t>Facebook Eigene Posts - Videostartrate - Flop - Export | NDR Mecklenburg-Vorpommern</a:t>
            </a:r>
          </a:p>
        </p:txBody>
      </p:sp>
      <p:graphicFrame>
        <p:nvGraphicFramePr>
          <p:cNvPr id="5" name="Table Placeholder 4">
            <a:extLst>
              <a:ext uri="{FF2B5EF4-FFF2-40B4-BE49-F238E27FC236}">
                <a16:creationId xmlns:a16="http://schemas.microsoft.com/office/drawing/2014/main" id="{FCA3A9F7-5236-4105-B32E-D43DB4524FDE}"/>
              </a:ext>
            </a:extLst>
          </p:cNvPr>
          <p:cNvGraphicFramePr>
            <a:graphicFrameLocks noGrp="1"/>
          </p:cNvGraphicFramePr>
          <p:nvPr>
            <p:ph type="tbl" sz="quarter" idx="13"/>
            <p:extLst>
              <p:ext uri="{D42A27DB-BD31-4B8C-83A1-F6EECF244321}">
                <p14:modId xmlns:p14="http://schemas.microsoft.com/office/powerpoint/2010/main" val="2016295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77856453"/>
                    </a:ext>
                  </a:extLst>
                </a:gridCol>
                <a:gridCol w="822960">
                  <a:extLst>
                    <a:ext uri="{9D8B030D-6E8A-4147-A177-3AD203B41FA5}">
                      <a16:colId xmlns:a16="http://schemas.microsoft.com/office/drawing/2014/main" val="1680838340"/>
                    </a:ext>
                  </a:extLst>
                </a:gridCol>
                <a:gridCol w="822960">
                  <a:extLst>
                    <a:ext uri="{9D8B030D-6E8A-4147-A177-3AD203B41FA5}">
                      <a16:colId xmlns:a16="http://schemas.microsoft.com/office/drawing/2014/main" val="882511595"/>
                    </a:ext>
                  </a:extLst>
                </a:gridCol>
                <a:gridCol w="822960">
                  <a:extLst>
                    <a:ext uri="{9D8B030D-6E8A-4147-A177-3AD203B41FA5}">
                      <a16:colId xmlns:a16="http://schemas.microsoft.com/office/drawing/2014/main" val="3467037933"/>
                    </a:ext>
                  </a:extLst>
                </a:gridCol>
                <a:gridCol w="822960">
                  <a:extLst>
                    <a:ext uri="{9D8B030D-6E8A-4147-A177-3AD203B41FA5}">
                      <a16:colId xmlns:a16="http://schemas.microsoft.com/office/drawing/2014/main" val="2531686551"/>
                    </a:ext>
                  </a:extLst>
                </a:gridCol>
                <a:gridCol w="822960">
                  <a:extLst>
                    <a:ext uri="{9D8B030D-6E8A-4147-A177-3AD203B41FA5}">
                      <a16:colId xmlns:a16="http://schemas.microsoft.com/office/drawing/2014/main" val="211164424"/>
                    </a:ext>
                  </a:extLst>
                </a:gridCol>
                <a:gridCol w="822960">
                  <a:extLst>
                    <a:ext uri="{9D8B030D-6E8A-4147-A177-3AD203B41FA5}">
                      <a16:colId xmlns:a16="http://schemas.microsoft.com/office/drawing/2014/main" val="2869813279"/>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84323304"/>
                  </a:ext>
                </a:extLst>
              </a:tr>
              <a:tr h="370840">
                <a:tc>
                  <a:txBody>
                    <a:bodyPr/>
                    <a:lstStyle/>
                    <a:p>
                      <a:r>
                        <a:rPr lang="de-DE" sz="1000" b="1"/>
                        <a:t> NDR Mecklenburg-Vorpommern - 2018-05-15 12:47:22 </a:t>
                      </a:r>
                      <a:r>
                        <a:rPr lang="de-DE" sz="1000"/>
                        <a:t> 
 😂😂😂 Welche lustigen Pannen haben Sie schon auf Hochzeiten erlebt? 😂😂😂</a:t>
                      </a:r>
                      <a:endParaRPr lang="en-US" sz="1000"/>
                    </a:p>
                  </a:txBody>
                  <a:tcPr/>
                </a:tc>
                <a:tc>
                  <a:txBody>
                    <a:bodyPr/>
                    <a:lstStyle/>
                    <a:p>
                      <a:r>
                        <a:rPr lang="en-US" sz="1000"/>
                        <a:t>0.0 %</a:t>
                      </a:r>
                    </a:p>
                  </a:txBody>
                  <a:tcPr/>
                </a:tc>
                <a:tc>
                  <a:txBody>
                    <a:bodyPr/>
                    <a:lstStyle/>
                    <a:p>
                      <a:r>
                        <a:rPr lang="en-US" sz="1000"/>
                        <a:t>284.5 %</a:t>
                      </a:r>
                    </a:p>
                  </a:txBody>
                  <a:tcPr/>
                </a:tc>
                <a:tc>
                  <a:txBody>
                    <a:bodyPr/>
                    <a:lstStyle/>
                    <a:p>
                      <a:r>
                        <a:rPr lang="en-US" sz="1000"/>
                        <a:t>0</a:t>
                      </a:r>
                    </a:p>
                  </a:txBody>
                  <a:tcPr/>
                </a:tc>
                <a:tc>
                  <a:txBody>
                    <a:bodyPr/>
                    <a:lstStyle/>
                    <a:p>
                      <a:r>
                        <a:rPr lang="en-US" sz="1000"/>
                        <a:t>998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9610333"/>
                  </a:ext>
                </a:extLst>
              </a:tr>
              <a:tr h="370840">
                <a:tc>
                  <a:txBody>
                    <a:bodyPr/>
                    <a:lstStyle/>
                    <a:p>
                      <a:r>
                        <a:rPr lang="de-DE" sz="1000" b="1"/>
                        <a:t> NDR Mecklenburg-Vorpommern - 2018-03-08 15:59:03 </a:t>
                      </a:r>
                      <a:r>
                        <a:rPr lang="de-DE" sz="1000"/>
                        <a:t> 
 Neue Sonderausstellung im Meeresmuseum Stralsund: "Insightfish" gibt faszinierende Einblicke in die Welt der Fische. 😮</a:t>
                      </a:r>
                      <a:endParaRPr lang="en-US" sz="1000"/>
                    </a:p>
                  </a:txBody>
                  <a:tcPr/>
                </a:tc>
                <a:tc>
                  <a:txBody>
                    <a:bodyPr/>
                    <a:lstStyle/>
                    <a:p>
                      <a:r>
                        <a:rPr lang="en-US" sz="1000"/>
                        <a:t>0.0 %</a:t>
                      </a:r>
                    </a:p>
                  </a:txBody>
                  <a:tcPr/>
                </a:tc>
                <a:tc>
                  <a:txBody>
                    <a:bodyPr/>
                    <a:lstStyle/>
                    <a:p>
                      <a:r>
                        <a:rPr lang="en-US" sz="1000"/>
                        <a:t>27.6 %</a:t>
                      </a:r>
                    </a:p>
                  </a:txBody>
                  <a:tcPr/>
                </a:tc>
                <a:tc>
                  <a:txBody>
                    <a:bodyPr/>
                    <a:lstStyle/>
                    <a:p>
                      <a:r>
                        <a:rPr lang="en-US" sz="1000"/>
                        <a:t>0</a:t>
                      </a:r>
                    </a:p>
                  </a:txBody>
                  <a:tcPr/>
                </a:tc>
                <a:tc>
                  <a:txBody>
                    <a:bodyPr/>
                    <a:lstStyle/>
                    <a:p>
                      <a:r>
                        <a:rPr lang="en-US" sz="1000"/>
                        <a:t>1404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34311483"/>
                  </a:ext>
                </a:extLst>
              </a:tr>
              <a:tr h="370840">
                <a:tc>
                  <a:txBody>
                    <a:bodyPr/>
                    <a:lstStyle/>
                    <a:p>
                      <a:r>
                        <a:rPr lang="de-DE" sz="1000" b="1"/>
                        <a:t> NDR Mecklenburg-Vorpommern - 2018-04-30 11:48:34 </a:t>
                      </a:r>
                      <a:r>
                        <a:rPr lang="de-DE" sz="1000"/>
                        <a:t> 
 😮</a:t>
                      </a:r>
                      <a:endParaRPr lang="en-US" sz="1000"/>
                    </a:p>
                  </a:txBody>
                  <a:tcPr/>
                </a:tc>
                <a:tc>
                  <a:txBody>
                    <a:bodyPr/>
                    <a:lstStyle/>
                    <a:p>
                      <a:r>
                        <a:rPr lang="en-US" sz="1000"/>
                        <a:t>0.0 %</a:t>
                      </a:r>
                    </a:p>
                  </a:txBody>
                  <a:tcPr/>
                </a:tc>
                <a:tc>
                  <a:txBody>
                    <a:bodyPr/>
                    <a:lstStyle/>
                    <a:p>
                      <a:r>
                        <a:rPr lang="en-US" sz="1000"/>
                        <a:t>47.8 %</a:t>
                      </a:r>
                    </a:p>
                  </a:txBody>
                  <a:tcPr/>
                </a:tc>
                <a:tc>
                  <a:txBody>
                    <a:bodyPr/>
                    <a:lstStyle/>
                    <a:p>
                      <a:r>
                        <a:rPr lang="en-US" sz="1000"/>
                        <a:t>0</a:t>
                      </a:r>
                    </a:p>
                  </a:txBody>
                  <a:tcPr/>
                </a:tc>
                <a:tc>
                  <a:txBody>
                    <a:bodyPr/>
                    <a:lstStyle/>
                    <a:p>
                      <a:r>
                        <a:rPr lang="en-US" sz="1000"/>
                        <a:t>6860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94288885"/>
                  </a:ext>
                </a:extLst>
              </a:tr>
              <a:tr h="370840">
                <a:tc>
                  <a:txBody>
                    <a:bodyPr/>
                    <a:lstStyle/>
                    <a:p>
                      <a:r>
                        <a:rPr lang="de-DE" sz="1000" b="1"/>
                        <a:t> NDR Mecklenburg-Vorpommern - 2018-01-22 09:47:52 </a:t>
                      </a:r>
                      <a:r>
                        <a:rPr lang="de-DE" sz="1000"/>
                        <a:t> 
 Nur Fliegen ist schöner... Doch zum Sieg hat es leider nicht gereicht. Jetzt brauchen die #Badboys Schützenhilfe von Mazedonien und am Mittwoch einen Sieg gegen Spanien, um ins #Halbfinale zu kommen. 🤞
#aufgehtsDHB #ehfeuro2018 | Rune Dahmke</a:t>
                      </a:r>
                      <a:endParaRPr lang="en-US" sz="1000"/>
                    </a:p>
                  </a:txBody>
                  <a:tcPr/>
                </a:tc>
                <a:tc>
                  <a:txBody>
                    <a:bodyPr/>
                    <a:lstStyle/>
                    <a:p>
                      <a:r>
                        <a:rPr lang="en-US" sz="1000"/>
                        <a:t>0.0 %</a:t>
                      </a:r>
                    </a:p>
                  </a:txBody>
                  <a:tcPr/>
                </a:tc>
                <a:tc>
                  <a:txBody>
                    <a:bodyPr/>
                    <a:lstStyle/>
                    <a:p>
                      <a:r>
                        <a:rPr lang="en-US" sz="1000"/>
                        <a:t>24.9 %</a:t>
                      </a:r>
                    </a:p>
                  </a:txBody>
                  <a:tcPr/>
                </a:tc>
                <a:tc>
                  <a:txBody>
                    <a:bodyPr/>
                    <a:lstStyle/>
                    <a:p>
                      <a:r>
                        <a:rPr lang="en-US" sz="1000"/>
                        <a:t>0</a:t>
                      </a:r>
                    </a:p>
                  </a:txBody>
                  <a:tcPr/>
                </a:tc>
                <a:tc>
                  <a:txBody>
                    <a:bodyPr/>
                    <a:lstStyle/>
                    <a:p>
                      <a:r>
                        <a:rPr lang="en-US" sz="1000"/>
                        <a:t>6803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73629854"/>
                  </a:ext>
                </a:extLst>
              </a:tr>
              <a:tr h="370840">
                <a:tc>
                  <a:txBody>
                    <a:bodyPr/>
                    <a:lstStyle/>
                    <a:p>
                      <a:r>
                        <a:rPr lang="de-DE" sz="1000" b="1"/>
                        <a:t> NDR Mecklenburg-Vorpommern - 2018-07-10 08:59:45 </a:t>
                      </a:r>
                      <a:r>
                        <a:rPr lang="de-DE" sz="1000"/>
                        <a:t> 
 Eine kleine Erinnerung an den lieben Regen, dass wir ihn hier gut gebrauchen könnten! 🌧️💧❤️ 😉</a:t>
                      </a:r>
                      <a:endParaRPr lang="en-US" sz="1000"/>
                    </a:p>
                  </a:txBody>
                  <a:tcPr/>
                </a:tc>
                <a:tc>
                  <a:txBody>
                    <a:bodyPr/>
                    <a:lstStyle/>
                    <a:p>
                      <a:r>
                        <a:rPr lang="en-US" sz="1000"/>
                        <a:t>0.0 %</a:t>
                      </a:r>
                    </a:p>
                  </a:txBody>
                  <a:tcPr/>
                </a:tc>
                <a:tc>
                  <a:txBody>
                    <a:bodyPr/>
                    <a:lstStyle/>
                    <a:p>
                      <a:r>
                        <a:rPr lang="en-US" sz="1000"/>
                        <a:t>218.3 %</a:t>
                      </a:r>
                    </a:p>
                  </a:txBody>
                  <a:tcPr/>
                </a:tc>
                <a:tc>
                  <a:txBody>
                    <a:bodyPr/>
                    <a:lstStyle/>
                    <a:p>
                      <a:r>
                        <a:rPr lang="en-US" sz="1000"/>
                        <a:t>0</a:t>
                      </a:r>
                    </a:p>
                  </a:txBody>
                  <a:tcPr/>
                </a:tc>
                <a:tc>
                  <a:txBody>
                    <a:bodyPr/>
                    <a:lstStyle/>
                    <a:p>
                      <a:r>
                        <a:rPr lang="en-US" sz="1000"/>
                        <a:t>1560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57846471"/>
                  </a:ext>
                </a:extLst>
              </a:tr>
            </a:tbl>
          </a:graphicData>
        </a:graphic>
      </p:graphicFrame>
      <p:sp>
        <p:nvSpPr>
          <p:cNvPr id="4" name="Text Placeholder 3">
            <a:extLst>
              <a:ext uri="{FF2B5EF4-FFF2-40B4-BE49-F238E27FC236}">
                <a16:creationId xmlns:a16="http://schemas.microsoft.com/office/drawing/2014/main" id="{C4C06598-23F7-47B2-AA06-E848A7EA1AC6}"/>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4442037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6ADB4-8ED6-47D1-8240-5AC85931C4D5}"/>
              </a:ext>
            </a:extLst>
          </p:cNvPr>
          <p:cNvSpPr>
            <a:spLocks noGrp="1"/>
          </p:cNvSpPr>
          <p:nvPr>
            <p:ph type="title"/>
          </p:nvPr>
        </p:nvSpPr>
        <p:spPr/>
        <p:txBody>
          <a:bodyPr/>
          <a:lstStyle/>
          <a:p>
            <a:r>
              <a:rPr lang="en-US"/>
              <a:t>Facebook Eigene Posts - Potenzielle Reichweite - Export | NDR Mecklenburg-Vorpommern - 1 of 2</a:t>
            </a:r>
          </a:p>
        </p:txBody>
      </p:sp>
      <p:graphicFrame>
        <p:nvGraphicFramePr>
          <p:cNvPr id="5" name="Table Placeholder 4">
            <a:extLst>
              <a:ext uri="{FF2B5EF4-FFF2-40B4-BE49-F238E27FC236}">
                <a16:creationId xmlns:a16="http://schemas.microsoft.com/office/drawing/2014/main" id="{E37F87C5-1C79-4550-950C-73B284F61D40}"/>
              </a:ext>
            </a:extLst>
          </p:cNvPr>
          <p:cNvGraphicFramePr>
            <a:graphicFrameLocks noGrp="1"/>
          </p:cNvGraphicFramePr>
          <p:nvPr>
            <p:ph type="tbl" sz="quarter" idx="13"/>
            <p:extLst>
              <p:ext uri="{D42A27DB-BD31-4B8C-83A1-F6EECF244321}">
                <p14:modId xmlns:p14="http://schemas.microsoft.com/office/powerpoint/2010/main" val="972803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49235463"/>
                    </a:ext>
                  </a:extLst>
                </a:gridCol>
                <a:gridCol w="822960">
                  <a:extLst>
                    <a:ext uri="{9D8B030D-6E8A-4147-A177-3AD203B41FA5}">
                      <a16:colId xmlns:a16="http://schemas.microsoft.com/office/drawing/2014/main" val="1036644700"/>
                    </a:ext>
                  </a:extLst>
                </a:gridCol>
                <a:gridCol w="822960">
                  <a:extLst>
                    <a:ext uri="{9D8B030D-6E8A-4147-A177-3AD203B41FA5}">
                      <a16:colId xmlns:a16="http://schemas.microsoft.com/office/drawing/2014/main" val="3118803626"/>
                    </a:ext>
                  </a:extLst>
                </a:gridCol>
                <a:gridCol w="822960">
                  <a:extLst>
                    <a:ext uri="{9D8B030D-6E8A-4147-A177-3AD203B41FA5}">
                      <a16:colId xmlns:a16="http://schemas.microsoft.com/office/drawing/2014/main" val="3915283112"/>
                    </a:ext>
                  </a:extLst>
                </a:gridCol>
                <a:gridCol w="822960">
                  <a:extLst>
                    <a:ext uri="{9D8B030D-6E8A-4147-A177-3AD203B41FA5}">
                      <a16:colId xmlns:a16="http://schemas.microsoft.com/office/drawing/2014/main" val="329261286"/>
                    </a:ext>
                  </a:extLst>
                </a:gridCol>
                <a:gridCol w="822960">
                  <a:extLst>
                    <a:ext uri="{9D8B030D-6E8A-4147-A177-3AD203B41FA5}">
                      <a16:colId xmlns:a16="http://schemas.microsoft.com/office/drawing/2014/main" val="2860434681"/>
                    </a:ext>
                  </a:extLst>
                </a:gridCol>
                <a:gridCol w="411480">
                  <a:extLst>
                    <a:ext uri="{9D8B030D-6E8A-4147-A177-3AD203B41FA5}">
                      <a16:colId xmlns:a16="http://schemas.microsoft.com/office/drawing/2014/main" val="691353766"/>
                    </a:ext>
                  </a:extLst>
                </a:gridCol>
                <a:gridCol w="822960">
                  <a:extLst>
                    <a:ext uri="{9D8B030D-6E8A-4147-A177-3AD203B41FA5}">
                      <a16:colId xmlns:a16="http://schemas.microsoft.com/office/drawing/2014/main" val="2068075001"/>
                    </a:ext>
                  </a:extLst>
                </a:gridCol>
                <a:gridCol w="822960">
                  <a:extLst>
                    <a:ext uri="{9D8B030D-6E8A-4147-A177-3AD203B41FA5}">
                      <a16:colId xmlns:a16="http://schemas.microsoft.com/office/drawing/2014/main" val="3701262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08546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- 2018-07-25 07:03:33 </a:t>
                      </a:r>
                      <a:r>
                        <a:rPr kumimoji="0" lang="de-DE" sz="1000" b="0" i="0" u="none" strike="noStrike" kern="1200" cap="none" spc="0" normalizeH="0" baseline="0" noProof="0">
                          <a:ln>
                            <a:noFill/>
                          </a:ln>
                          <a:solidFill>
                            <a:prstClr val="black"/>
                          </a:solidFill>
                          <a:effectLst/>
                          <a:uLnTx/>
                          <a:uFillTx/>
                          <a:latin typeface="+mn-lt"/>
                          <a:ea typeface="+mn-ea"/>
                          <a:cs typeface="+mn-cs"/>
                        </a:rPr>
                        <a:t> 
 Für unsere Sicherheit führen freiwillige Feuerwehr-Männer und -Frauen ein Leben auf Abruf. Dafür ein riesiges Dankeschön!
🚒 Markieren Sie die Wehren aus Ihrer Region und sagen Sie 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2350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- 2018-02-05 18:03:53 </a:t>
                      </a:r>
                      <a:r>
                        <a:rPr kumimoji="0" lang="de-DE" sz="1000" b="0" i="0" u="none" strike="noStrike" kern="1200" cap="none" spc="0" normalizeH="0" baseline="0" noProof="0">
                          <a:ln>
                            <a:noFill/>
                          </a:ln>
                          <a:solidFill>
                            <a:prstClr val="black"/>
                          </a:solidFill>
                          <a:effectLst/>
                          <a:uLnTx/>
                          <a:uFillTx/>
                          <a:latin typeface="+mn-lt"/>
                          <a:ea typeface="+mn-ea"/>
                          <a:cs typeface="+mn-cs"/>
                        </a:rPr>
                        <a:t> 
 Fußball-Trainer Frank Pagelsdorf hat die größten Erfolge seiner Karriere im Norden gefeiert - mit dem  F.C. Hansa Rostock und dem HSV. Heute feiert der gebürtige Hannoveraner seinen 60. Geburtstag.
Alles Gute für den Rostocker Aufstiegshelden von 1995!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44789075"/>
                  </a:ext>
                </a:extLst>
              </a:tr>
            </a:tbl>
          </a:graphicData>
        </a:graphic>
      </p:graphicFrame>
      <p:sp>
        <p:nvSpPr>
          <p:cNvPr id="4" name="Text Placeholder 3">
            <a:extLst>
              <a:ext uri="{FF2B5EF4-FFF2-40B4-BE49-F238E27FC236}">
                <a16:creationId xmlns:a16="http://schemas.microsoft.com/office/drawing/2014/main" id="{CDAC1E1A-5CEC-486B-B64A-7E88EBCEE1CB}"/>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7285825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7D5E2-FFFA-4E9B-AE29-7502C2AA2F18}"/>
              </a:ext>
            </a:extLst>
          </p:cNvPr>
          <p:cNvSpPr>
            <a:spLocks noGrp="1"/>
          </p:cNvSpPr>
          <p:nvPr>
            <p:ph type="title"/>
          </p:nvPr>
        </p:nvSpPr>
        <p:spPr/>
        <p:txBody>
          <a:bodyPr/>
          <a:lstStyle/>
          <a:p>
            <a:r>
              <a:rPr lang="en-US"/>
              <a:t>Facebook Eigene Posts - Potenzielle Reichweite - Export | NDR Mecklenburg-Vorpommern - 2 of 2</a:t>
            </a:r>
          </a:p>
        </p:txBody>
      </p:sp>
      <p:graphicFrame>
        <p:nvGraphicFramePr>
          <p:cNvPr id="5" name="Table Placeholder 4">
            <a:extLst>
              <a:ext uri="{FF2B5EF4-FFF2-40B4-BE49-F238E27FC236}">
                <a16:creationId xmlns:a16="http://schemas.microsoft.com/office/drawing/2014/main" id="{9FC917E5-33E4-42D5-8784-549579B6ABB8}"/>
              </a:ext>
            </a:extLst>
          </p:cNvPr>
          <p:cNvGraphicFramePr>
            <a:graphicFrameLocks noGrp="1"/>
          </p:cNvGraphicFramePr>
          <p:nvPr>
            <p:ph type="tbl" sz="quarter" idx="13"/>
            <p:extLst>
              <p:ext uri="{D42A27DB-BD31-4B8C-83A1-F6EECF244321}">
                <p14:modId xmlns:p14="http://schemas.microsoft.com/office/powerpoint/2010/main" val="1264596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60109482"/>
                    </a:ext>
                  </a:extLst>
                </a:gridCol>
                <a:gridCol w="822960">
                  <a:extLst>
                    <a:ext uri="{9D8B030D-6E8A-4147-A177-3AD203B41FA5}">
                      <a16:colId xmlns:a16="http://schemas.microsoft.com/office/drawing/2014/main" val="980403387"/>
                    </a:ext>
                  </a:extLst>
                </a:gridCol>
                <a:gridCol w="822960">
                  <a:extLst>
                    <a:ext uri="{9D8B030D-6E8A-4147-A177-3AD203B41FA5}">
                      <a16:colId xmlns:a16="http://schemas.microsoft.com/office/drawing/2014/main" val="1466215523"/>
                    </a:ext>
                  </a:extLst>
                </a:gridCol>
                <a:gridCol w="822960">
                  <a:extLst>
                    <a:ext uri="{9D8B030D-6E8A-4147-A177-3AD203B41FA5}">
                      <a16:colId xmlns:a16="http://schemas.microsoft.com/office/drawing/2014/main" val="4174571660"/>
                    </a:ext>
                  </a:extLst>
                </a:gridCol>
                <a:gridCol w="822960">
                  <a:extLst>
                    <a:ext uri="{9D8B030D-6E8A-4147-A177-3AD203B41FA5}">
                      <a16:colId xmlns:a16="http://schemas.microsoft.com/office/drawing/2014/main" val="677694950"/>
                    </a:ext>
                  </a:extLst>
                </a:gridCol>
                <a:gridCol w="822960">
                  <a:extLst>
                    <a:ext uri="{9D8B030D-6E8A-4147-A177-3AD203B41FA5}">
                      <a16:colId xmlns:a16="http://schemas.microsoft.com/office/drawing/2014/main" val="732317031"/>
                    </a:ext>
                  </a:extLst>
                </a:gridCol>
                <a:gridCol w="411480">
                  <a:extLst>
                    <a:ext uri="{9D8B030D-6E8A-4147-A177-3AD203B41FA5}">
                      <a16:colId xmlns:a16="http://schemas.microsoft.com/office/drawing/2014/main" val="3485867315"/>
                    </a:ext>
                  </a:extLst>
                </a:gridCol>
                <a:gridCol w="822960">
                  <a:extLst>
                    <a:ext uri="{9D8B030D-6E8A-4147-A177-3AD203B41FA5}">
                      <a16:colId xmlns:a16="http://schemas.microsoft.com/office/drawing/2014/main" val="1841845780"/>
                    </a:ext>
                  </a:extLst>
                </a:gridCol>
                <a:gridCol w="822960">
                  <a:extLst>
                    <a:ext uri="{9D8B030D-6E8A-4147-A177-3AD203B41FA5}">
                      <a16:colId xmlns:a16="http://schemas.microsoft.com/office/drawing/2014/main" val="3538758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85138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- 2018-04-16 09:27:38 </a:t>
                      </a:r>
                      <a:r>
                        <a:rPr kumimoji="0" lang="de-DE" sz="1000" b="0" i="0" u="none" strike="noStrike" kern="1200" cap="none" spc="0" normalizeH="0" baseline="0" noProof="0">
                          <a:ln>
                            <a:noFill/>
                          </a:ln>
                          <a:solidFill>
                            <a:prstClr val="black"/>
                          </a:solidFill>
                          <a:effectLst/>
                          <a:uLnTx/>
                          <a:uFillTx/>
                          <a:latin typeface="+mn-lt"/>
                          <a:ea typeface="+mn-ea"/>
                          <a:cs typeface="+mn-cs"/>
                        </a:rPr>
                        <a:t> 
 Schatz des einstigen Dänenkönigs Harald Blauzahn geborgen: Laut Experten handelt es sich um den größten Einzelfund im südlichen Ostseeraum.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08877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- 2018-08-16 08:13:39 </a:t>
                      </a:r>
                      <a:r>
                        <a:rPr kumimoji="0" lang="de-DE" sz="1000" b="0" i="0" u="none" strike="noStrike" kern="1200" cap="none" spc="0" normalizeH="0" baseline="0" noProof="0">
                          <a:ln>
                            <a:noFill/>
                          </a:ln>
                          <a:solidFill>
                            <a:prstClr val="black"/>
                          </a:solidFill>
                          <a:effectLst/>
                          <a:uLnTx/>
                          <a:uFillTx/>
                          <a:latin typeface="+mn-lt"/>
                          <a:ea typeface="+mn-ea"/>
                          <a:cs typeface="+mn-cs"/>
                        </a:rPr>
                        <a:t> 
 Die einen finden es angebracht, die anderen einfach nur diskriminierend.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9704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- 2018-01-05 13:38:58 </a:t>
                      </a:r>
                      <a:r>
                        <a:rPr kumimoji="0" lang="de-DE" sz="1000" b="0" i="0" u="none" strike="noStrike" kern="1200" cap="none" spc="0" normalizeH="0" baseline="0" noProof="0">
                          <a:ln>
                            <a:noFill/>
                          </a:ln>
                          <a:solidFill>
                            <a:prstClr val="black"/>
                          </a:solidFill>
                          <a:effectLst/>
                          <a:uLnTx/>
                          <a:uFillTx/>
                          <a:latin typeface="+mn-lt"/>
                          <a:ea typeface="+mn-ea"/>
                          <a:cs typeface="+mn-cs"/>
                        </a:rPr>
                        <a:t> 
 Rostock verbietet als erste Kommune in MV die Nutzung von Glyphosat auf all ihren Flächen.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90286943"/>
                  </a:ext>
                </a:extLst>
              </a:tr>
            </a:tbl>
          </a:graphicData>
        </a:graphic>
      </p:graphicFrame>
      <p:sp>
        <p:nvSpPr>
          <p:cNvPr id="4" name="Text Placeholder 3">
            <a:extLst>
              <a:ext uri="{FF2B5EF4-FFF2-40B4-BE49-F238E27FC236}">
                <a16:creationId xmlns:a16="http://schemas.microsoft.com/office/drawing/2014/main" id="{EE64CCA6-99BB-45C2-8E28-2DD477A5FE43}"/>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5130765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2AB1C-079D-4320-A105-1808580C7A04}"/>
              </a:ext>
            </a:extLst>
          </p:cNvPr>
          <p:cNvSpPr>
            <a:spLocks noGrp="1"/>
          </p:cNvSpPr>
          <p:nvPr>
            <p:ph type="title"/>
          </p:nvPr>
        </p:nvSpPr>
        <p:spPr/>
        <p:txBody>
          <a:bodyPr/>
          <a:lstStyle/>
          <a:p>
            <a:r>
              <a:rPr lang="en-US"/>
              <a:t>Facebook Eigene Posts - Aktive Nutzer - Export | NDR Mecklenburg-Vorpommern</a:t>
            </a:r>
          </a:p>
        </p:txBody>
      </p:sp>
      <p:graphicFrame>
        <p:nvGraphicFramePr>
          <p:cNvPr id="5" name="Table Placeholder 4">
            <a:extLst>
              <a:ext uri="{FF2B5EF4-FFF2-40B4-BE49-F238E27FC236}">
                <a16:creationId xmlns:a16="http://schemas.microsoft.com/office/drawing/2014/main" id="{D79B104B-9545-4F65-BBFE-807195DAEA7D}"/>
              </a:ext>
            </a:extLst>
          </p:cNvPr>
          <p:cNvGraphicFramePr>
            <a:graphicFrameLocks noGrp="1"/>
          </p:cNvGraphicFramePr>
          <p:nvPr>
            <p:ph type="tbl" sz="quarter" idx="13"/>
            <p:extLst>
              <p:ext uri="{D42A27DB-BD31-4B8C-83A1-F6EECF244321}">
                <p14:modId xmlns:p14="http://schemas.microsoft.com/office/powerpoint/2010/main" val="718488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251461517"/>
                    </a:ext>
                  </a:extLst>
                </a:gridCol>
                <a:gridCol w="822960">
                  <a:extLst>
                    <a:ext uri="{9D8B030D-6E8A-4147-A177-3AD203B41FA5}">
                      <a16:colId xmlns:a16="http://schemas.microsoft.com/office/drawing/2014/main" val="3949746651"/>
                    </a:ext>
                  </a:extLst>
                </a:gridCol>
                <a:gridCol w="822960">
                  <a:extLst>
                    <a:ext uri="{9D8B030D-6E8A-4147-A177-3AD203B41FA5}">
                      <a16:colId xmlns:a16="http://schemas.microsoft.com/office/drawing/2014/main" val="516701995"/>
                    </a:ext>
                  </a:extLst>
                </a:gridCol>
                <a:gridCol w="822960">
                  <a:extLst>
                    <a:ext uri="{9D8B030D-6E8A-4147-A177-3AD203B41FA5}">
                      <a16:colId xmlns:a16="http://schemas.microsoft.com/office/drawing/2014/main" val="321233436"/>
                    </a:ext>
                  </a:extLst>
                </a:gridCol>
                <a:gridCol w="822960">
                  <a:extLst>
                    <a:ext uri="{9D8B030D-6E8A-4147-A177-3AD203B41FA5}">
                      <a16:colId xmlns:a16="http://schemas.microsoft.com/office/drawing/2014/main" val="2312364532"/>
                    </a:ext>
                  </a:extLst>
                </a:gridCol>
                <a:gridCol w="493776">
                  <a:extLst>
                    <a:ext uri="{9D8B030D-6E8A-4147-A177-3AD203B41FA5}">
                      <a16:colId xmlns:a16="http://schemas.microsoft.com/office/drawing/2014/main" val="507452338"/>
                    </a:ext>
                  </a:extLst>
                </a:gridCol>
                <a:gridCol w="493776">
                  <a:extLst>
                    <a:ext uri="{9D8B030D-6E8A-4147-A177-3AD203B41FA5}">
                      <a16:colId xmlns:a16="http://schemas.microsoft.com/office/drawing/2014/main" val="3474729337"/>
                    </a:ext>
                  </a:extLst>
                </a:gridCol>
                <a:gridCol w="493776">
                  <a:extLst>
                    <a:ext uri="{9D8B030D-6E8A-4147-A177-3AD203B41FA5}">
                      <a16:colId xmlns:a16="http://schemas.microsoft.com/office/drawing/2014/main" val="2476570292"/>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20518622"/>
                  </a:ext>
                </a:extLst>
              </a:tr>
              <a:tr h="370840">
                <a:tc>
                  <a:txBody>
                    <a:bodyPr/>
                    <a:lstStyle/>
                    <a:p>
                      <a:r>
                        <a:rPr lang="de-DE" sz="1000" b="1"/>
                        <a:t> NDR Mecklenburg-Vorpommern - 2018-07-25 07:03:33 </a:t>
                      </a:r>
                      <a:r>
                        <a:rPr lang="de-DE" sz="1000"/>
                        <a:t> 
 Für unsere Sicherheit führen freiwillige Feuerwehr-Männer und -Frauen ein Leben auf Abruf. Dafür ein riesiges Dankeschön!
🚒 Markieren Sie die Wehren aus Ihrer Region und sagen Sie Danke!</a:t>
                      </a:r>
                      <a:endParaRPr lang="en-US" sz="1000"/>
                    </a:p>
                  </a:txBody>
                  <a:tcPr/>
                </a:tc>
                <a:tc>
                  <a:txBody>
                    <a:bodyPr/>
                    <a:lstStyle/>
                    <a:p>
                      <a:r>
                        <a:rPr lang="en-US" sz="1000"/>
                        <a:t>26388</a:t>
                      </a:r>
                    </a:p>
                  </a:txBody>
                  <a:tcPr/>
                </a:tc>
                <a:tc>
                  <a:txBody>
                    <a:bodyPr/>
                    <a:lstStyle/>
                    <a:p>
                      <a:r>
                        <a:rPr lang="en-US" sz="1000"/>
                        <a:t>413643</a:t>
                      </a:r>
                    </a:p>
                  </a:txBody>
                  <a:tcPr/>
                </a:tc>
                <a:tc>
                  <a:txBody>
                    <a:bodyPr/>
                    <a:lstStyle/>
                    <a:p>
                      <a:r>
                        <a:rPr lang="en-US" sz="1000"/>
                        <a:t>6.4 %</a:t>
                      </a:r>
                    </a:p>
                  </a:txBody>
                  <a:tcPr/>
                </a:tc>
                <a:tc>
                  <a:txBody>
                    <a:bodyPr/>
                    <a:lstStyle/>
                    <a:p>
                      <a:r>
                        <a:rPr lang="en-US" sz="1000"/>
                        <a:t>5361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90444285"/>
                  </a:ext>
                </a:extLst>
              </a:tr>
              <a:tr h="370840">
                <a:tc>
                  <a:txBody>
                    <a:bodyPr/>
                    <a:lstStyle/>
                    <a:p>
                      <a:r>
                        <a:rPr lang="de-DE" sz="1000" b="1"/>
                        <a:t> NDR Mecklenburg-Vorpommern - 2018-08-16 08:13:39 </a:t>
                      </a:r>
                      <a:r>
                        <a:rPr lang="de-DE" sz="1000"/>
                        <a:t> 
 Die einen finden es angebracht, die anderen einfach nur diskriminierend.</a:t>
                      </a:r>
                      <a:endParaRPr lang="en-US" sz="1000"/>
                    </a:p>
                  </a:txBody>
                  <a:tcPr/>
                </a:tc>
                <a:tc>
                  <a:txBody>
                    <a:bodyPr/>
                    <a:lstStyle/>
                    <a:p>
                      <a:r>
                        <a:rPr lang="en-US" sz="1000"/>
                        <a:t>18927</a:t>
                      </a:r>
                    </a:p>
                  </a:txBody>
                  <a:tcPr/>
                </a:tc>
                <a:tc>
                  <a:txBody>
                    <a:bodyPr/>
                    <a:lstStyle/>
                    <a:p>
                      <a:r>
                        <a:rPr lang="en-US" sz="1000"/>
                        <a:t>156701</a:t>
                      </a:r>
                    </a:p>
                  </a:txBody>
                  <a:tcPr/>
                </a:tc>
                <a:tc>
                  <a:txBody>
                    <a:bodyPr/>
                    <a:lstStyle/>
                    <a:p>
                      <a:r>
                        <a:rPr lang="en-US" sz="1000"/>
                        <a:t>12.1 %</a:t>
                      </a:r>
                    </a:p>
                  </a:txBody>
                  <a:tcPr/>
                </a:tc>
                <a:tc>
                  <a:txBody>
                    <a:bodyPr/>
                    <a:lstStyle/>
                    <a:p>
                      <a:r>
                        <a:rPr lang="en-US" sz="1000"/>
                        <a:t>3024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2926711"/>
                  </a:ext>
                </a:extLst>
              </a:tr>
              <a:tr h="370840">
                <a:tc>
                  <a:txBody>
                    <a:bodyPr/>
                    <a:lstStyle/>
                    <a:p>
                      <a:r>
                        <a:rPr lang="de-DE" sz="1000" b="1"/>
                        <a:t> NDR Mecklenburg-Vorpommern - 2018-02-05 18:03:53 </a:t>
                      </a:r>
                      <a:r>
                        <a:rPr lang="de-DE" sz="1000"/>
                        <a:t> 
 Fußball-Trainer Frank Pagelsdorf hat die größten Erfolge seiner Karriere im Norden gefeiert - mit dem  F.C. Hansa Rostock und dem HSV. Heute feiert der gebürtige Hannoveraner seinen 60. Geburtstag.
Alles Gute für den Rostocker Aufstiegshelden von 1995!</a:t>
                      </a:r>
                      <a:endParaRPr lang="en-US" sz="1000"/>
                    </a:p>
                  </a:txBody>
                  <a:tcPr/>
                </a:tc>
                <a:tc>
                  <a:txBody>
                    <a:bodyPr/>
                    <a:lstStyle/>
                    <a:p>
                      <a:r>
                        <a:rPr lang="en-US" sz="1000"/>
                        <a:t>17601</a:t>
                      </a:r>
                    </a:p>
                  </a:txBody>
                  <a:tcPr/>
                </a:tc>
                <a:tc>
                  <a:txBody>
                    <a:bodyPr/>
                    <a:lstStyle/>
                    <a:p>
                      <a:r>
                        <a:rPr lang="en-US" sz="1000"/>
                        <a:t>178557</a:t>
                      </a:r>
                    </a:p>
                  </a:txBody>
                  <a:tcPr/>
                </a:tc>
                <a:tc>
                  <a:txBody>
                    <a:bodyPr/>
                    <a:lstStyle/>
                    <a:p>
                      <a:r>
                        <a:rPr lang="en-US" sz="1000"/>
                        <a:t>9.9 %</a:t>
                      </a:r>
                    </a:p>
                  </a:txBody>
                  <a:tcPr/>
                </a:tc>
                <a:tc>
                  <a:txBody>
                    <a:bodyPr/>
                    <a:lstStyle/>
                    <a:p>
                      <a:r>
                        <a:rPr lang="en-US" sz="1000"/>
                        <a:t>2378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72706987"/>
                  </a:ext>
                </a:extLst>
              </a:tr>
              <a:tr h="370840">
                <a:tc>
                  <a:txBody>
                    <a:bodyPr/>
                    <a:lstStyle/>
                    <a:p>
                      <a:r>
                        <a:rPr lang="de-DE" sz="1000" b="1"/>
                        <a:t> NDR Mecklenburg-Vorpommern - 2018-07-31 10:07:03 </a:t>
                      </a:r>
                      <a:r>
                        <a:rPr lang="de-DE" sz="1000"/>
                        <a:t> 
 Rostock und ganz MV verlieren ein echtes Original. 😢</a:t>
                      </a:r>
                      <a:endParaRPr lang="en-US" sz="1000"/>
                    </a:p>
                  </a:txBody>
                  <a:tcPr/>
                </a:tc>
                <a:tc>
                  <a:txBody>
                    <a:bodyPr/>
                    <a:lstStyle/>
                    <a:p>
                      <a:r>
                        <a:rPr lang="en-US" sz="1000"/>
                        <a:t>16977</a:t>
                      </a:r>
                    </a:p>
                  </a:txBody>
                  <a:tcPr/>
                </a:tc>
                <a:tc>
                  <a:txBody>
                    <a:bodyPr/>
                    <a:lstStyle/>
                    <a:p>
                      <a:r>
                        <a:rPr lang="en-US" sz="1000"/>
                        <a:t>137685</a:t>
                      </a:r>
                    </a:p>
                  </a:txBody>
                  <a:tcPr/>
                </a:tc>
                <a:tc>
                  <a:txBody>
                    <a:bodyPr/>
                    <a:lstStyle/>
                    <a:p>
                      <a:r>
                        <a:rPr lang="en-US" sz="1000"/>
                        <a:t>12.3 %</a:t>
                      </a:r>
                    </a:p>
                  </a:txBody>
                  <a:tcPr/>
                </a:tc>
                <a:tc>
                  <a:txBody>
                    <a:bodyPr/>
                    <a:lstStyle/>
                    <a:p>
                      <a:r>
                        <a:rPr lang="en-US" sz="1000"/>
                        <a:t>3367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41626550"/>
                  </a:ext>
                </a:extLst>
              </a:tr>
              <a:tr h="370840">
                <a:tc>
                  <a:txBody>
                    <a:bodyPr/>
                    <a:lstStyle/>
                    <a:p>
                      <a:r>
                        <a:rPr lang="en-US" sz="1000" b="1"/>
                        <a:t> NDR Mecklenburg-Vorpommern - 2018-05-04 06:46:09 </a:t>
                      </a:r>
                      <a:r>
                        <a:rPr lang="en-US" sz="1000"/>
                        <a:t> 
 Zum Tag der Feuerwehrleute sagen wir DANKE! 🤗
Feuerwehren aus Mecklenburg Vorpommern Feuerwehr Klinken Feuerwehr Dorf Mecklenburg Feuerwehr Basedow in Mecklenburg Feuerwehr Schwerin-Warnitz Feuerwehr Rostock Feuerwehr-Rostock Gehlsdorf Feuerwehr Barth Freiwillige Feuerwehr Zingst Freiwillige Feuerwehr Ahrenshoop Feuerwehr Plau am See Feuerwehr Neustrelitz / Jugendfeuerwehr Neustrelitz Feuerwehr Neustrelitz /Ortsfeuerwehr Strelitz-Alt Feuerwehr Bergen Freiwillige Feuerwehr Ostseebad Binz Feuerwehr Zinnowitz Jugendfeuerwehr Zinnowitz Freiwillige Feuerwehr Koserow e.V. Freiwillige Feuerwehr Bansin-Heringsdorf Freiwillige Feuerwehr Seebad Ahlbeck Freiwillige Feuerwehr Wolgast Freiwillige Feuerwehr Torgelow Freiwillige Feuerwehr Penzlin Feuerwehr Goldberg Löschgruppe Wendisch Waren Freiwillige Feuerwehr Krakow am See Feuerwehr Lübz Feuerwehr Plau am See Feuerwehr Bützow Freiwillige Feuerwehr Bützow Freiwillige Feuerwehr der Stadt Laage Feuerwehr Schwaan Feuerwehr Tessin &amp; Förderverein FFw Tessin e.V. Freiwillige Feuerwehr Tribsees Freiwillige Feuerwehr Gnoien Freiwillige Feuerwehr Marlow Freiwillige Feuerwehr Crivitz Feuerwehr Ludwigslust Freiwillige Feuerwehr Gadebusch Freiwillige Feuerwehr Satow Feuerwehr Rövershagen Feuerwehr Boltenhagen Freiwillige Feuerwehr Hagenow Feuerwehr Wittenburg Freiwillige Feuerwehr der Stadt Penkun Freiwillige Feuerwehr Ueckermünde Feuerwehr Wustrow Freiwillige Feuerwehr Wismar Altstadt Freiwillige Feuerwehr Warnemünde Feuerwehr Dömitz Feuerwehr Neukloster
(Wir haben hoffentlich niemanden vergessen!)</a:t>
                      </a:r>
                    </a:p>
                  </a:txBody>
                  <a:tcPr/>
                </a:tc>
                <a:tc>
                  <a:txBody>
                    <a:bodyPr/>
                    <a:lstStyle/>
                    <a:p>
                      <a:r>
                        <a:rPr lang="en-US" sz="1000"/>
                        <a:t>14404</a:t>
                      </a:r>
                    </a:p>
                  </a:txBody>
                  <a:tcPr/>
                </a:tc>
                <a:tc>
                  <a:txBody>
                    <a:bodyPr/>
                    <a:lstStyle/>
                    <a:p>
                      <a:r>
                        <a:rPr lang="en-US" sz="1000"/>
                        <a:t>136599</a:t>
                      </a:r>
                    </a:p>
                  </a:txBody>
                  <a:tcPr/>
                </a:tc>
                <a:tc>
                  <a:txBody>
                    <a:bodyPr/>
                    <a:lstStyle/>
                    <a:p>
                      <a:r>
                        <a:rPr lang="en-US" sz="1000"/>
                        <a:t>10.5 %</a:t>
                      </a:r>
                    </a:p>
                  </a:txBody>
                  <a:tcPr/>
                </a:tc>
                <a:tc>
                  <a:txBody>
                    <a:bodyPr/>
                    <a:lstStyle/>
                    <a:p>
                      <a:r>
                        <a:rPr lang="en-US" sz="1000"/>
                        <a:t>3582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04514819"/>
                  </a:ext>
                </a:extLst>
              </a:tr>
            </a:tbl>
          </a:graphicData>
        </a:graphic>
      </p:graphicFrame>
      <p:sp>
        <p:nvSpPr>
          <p:cNvPr id="4" name="Text Placeholder 3">
            <a:extLst>
              <a:ext uri="{FF2B5EF4-FFF2-40B4-BE49-F238E27FC236}">
                <a16:creationId xmlns:a16="http://schemas.microsoft.com/office/drawing/2014/main" id="{32F11B2B-4470-4690-AE14-DC5237A25C75}"/>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5195420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460FC-2054-4C99-9FA5-98A889724572}"/>
              </a:ext>
            </a:extLst>
          </p:cNvPr>
          <p:cNvSpPr>
            <a:spLocks noGrp="1"/>
          </p:cNvSpPr>
          <p:nvPr>
            <p:ph type="title"/>
          </p:nvPr>
        </p:nvSpPr>
        <p:spPr/>
        <p:txBody>
          <a:bodyPr/>
          <a:lstStyle/>
          <a:p>
            <a:r>
              <a:rPr lang="en-US"/>
              <a:t>Facebook Eigene Posts - I-Rate Aktive Nutzer - Export | NDR Mecklenburg-Vorpommern</a:t>
            </a:r>
          </a:p>
        </p:txBody>
      </p:sp>
      <p:graphicFrame>
        <p:nvGraphicFramePr>
          <p:cNvPr id="5" name="Table Placeholder 4">
            <a:extLst>
              <a:ext uri="{FF2B5EF4-FFF2-40B4-BE49-F238E27FC236}">
                <a16:creationId xmlns:a16="http://schemas.microsoft.com/office/drawing/2014/main" id="{A02855D2-F55D-45E1-B694-AA3D9A30A71D}"/>
              </a:ext>
            </a:extLst>
          </p:cNvPr>
          <p:cNvGraphicFramePr>
            <a:graphicFrameLocks noGrp="1"/>
          </p:cNvGraphicFramePr>
          <p:nvPr>
            <p:ph type="tbl" sz="quarter" idx="13"/>
            <p:extLst>
              <p:ext uri="{D42A27DB-BD31-4B8C-83A1-F6EECF244321}">
                <p14:modId xmlns:p14="http://schemas.microsoft.com/office/powerpoint/2010/main" val="931427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14339544"/>
                    </a:ext>
                  </a:extLst>
                </a:gridCol>
                <a:gridCol w="822960">
                  <a:extLst>
                    <a:ext uri="{9D8B030D-6E8A-4147-A177-3AD203B41FA5}">
                      <a16:colId xmlns:a16="http://schemas.microsoft.com/office/drawing/2014/main" val="3549918698"/>
                    </a:ext>
                  </a:extLst>
                </a:gridCol>
                <a:gridCol w="822960">
                  <a:extLst>
                    <a:ext uri="{9D8B030D-6E8A-4147-A177-3AD203B41FA5}">
                      <a16:colId xmlns:a16="http://schemas.microsoft.com/office/drawing/2014/main" val="63157259"/>
                    </a:ext>
                  </a:extLst>
                </a:gridCol>
                <a:gridCol w="822960">
                  <a:extLst>
                    <a:ext uri="{9D8B030D-6E8A-4147-A177-3AD203B41FA5}">
                      <a16:colId xmlns:a16="http://schemas.microsoft.com/office/drawing/2014/main" val="3295530316"/>
                    </a:ext>
                  </a:extLst>
                </a:gridCol>
                <a:gridCol w="822960">
                  <a:extLst>
                    <a:ext uri="{9D8B030D-6E8A-4147-A177-3AD203B41FA5}">
                      <a16:colId xmlns:a16="http://schemas.microsoft.com/office/drawing/2014/main" val="1661007279"/>
                    </a:ext>
                  </a:extLst>
                </a:gridCol>
                <a:gridCol w="822960">
                  <a:extLst>
                    <a:ext uri="{9D8B030D-6E8A-4147-A177-3AD203B41FA5}">
                      <a16:colId xmlns:a16="http://schemas.microsoft.com/office/drawing/2014/main" val="2818768088"/>
                    </a:ext>
                  </a:extLst>
                </a:gridCol>
                <a:gridCol w="822960">
                  <a:extLst>
                    <a:ext uri="{9D8B030D-6E8A-4147-A177-3AD203B41FA5}">
                      <a16:colId xmlns:a16="http://schemas.microsoft.com/office/drawing/2014/main" val="3209909695"/>
                    </a:ext>
                  </a:extLst>
                </a:gridCol>
                <a:gridCol w="822960">
                  <a:extLst>
                    <a:ext uri="{9D8B030D-6E8A-4147-A177-3AD203B41FA5}">
                      <a16:colId xmlns:a16="http://schemas.microsoft.com/office/drawing/2014/main" val="3684265363"/>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748755316"/>
                  </a:ext>
                </a:extLst>
              </a:tr>
              <a:tr h="370840">
                <a:tc>
                  <a:txBody>
                    <a:bodyPr/>
                    <a:lstStyle/>
                    <a:p>
                      <a:r>
                        <a:rPr lang="de-DE" sz="1000" b="1"/>
                        <a:t> NDR Mecklenburg-Vorpommern - 2018-11-02 06:01:40 </a:t>
                      </a:r>
                      <a:r>
                        <a:rPr lang="de-DE" sz="1000"/>
                        <a:t> 
 </a:t>
                      </a:r>
                      <a:endParaRPr lang="en-US" sz="1000"/>
                    </a:p>
                  </a:txBody>
                  <a:tcPr/>
                </a:tc>
                <a:tc>
                  <a:txBody>
                    <a:bodyPr/>
                    <a:lstStyle/>
                    <a:p>
                      <a:r>
                        <a:rPr lang="en-US" sz="1000"/>
                        <a:t>546.6 %</a:t>
                      </a:r>
                    </a:p>
                  </a:txBody>
                  <a:tcPr/>
                </a:tc>
                <a:tc>
                  <a:txBody>
                    <a:bodyPr/>
                    <a:lstStyle/>
                    <a:p>
                      <a:r>
                        <a:rPr lang="en-US" sz="1000"/>
                        <a:t>1126</a:t>
                      </a:r>
                    </a:p>
                  </a:txBody>
                  <a:tcPr/>
                </a:tc>
                <a:tc>
                  <a:txBody>
                    <a:bodyPr/>
                    <a:lstStyle/>
                    <a:p>
                      <a:r>
                        <a:rPr lang="en-US" sz="1000"/>
                        <a:t>206</a:t>
                      </a:r>
                    </a:p>
                  </a:txBody>
                  <a:tcPr/>
                </a:tc>
                <a:tc>
                  <a:txBody>
                    <a:bodyPr/>
                    <a:lstStyle/>
                    <a:p>
                      <a:r>
                        <a:rPr lang="en-US" sz="1000"/>
                        <a:t>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68767717"/>
                  </a:ext>
                </a:extLst>
              </a:tr>
              <a:tr h="370840">
                <a:tc>
                  <a:txBody>
                    <a:bodyPr/>
                    <a:lstStyle/>
                    <a:p>
                      <a:r>
                        <a:rPr lang="de-DE" sz="1000" b="1"/>
                        <a:t> NDR Mecklenburg-Vorpommern - 2018-06-01 11:24:09 </a:t>
                      </a:r>
                      <a:r>
                        <a:rPr lang="de-DE" sz="1000"/>
                        <a:t> 
 🚨 Polizeieskorte für eine junge Familie 💞</a:t>
                      </a:r>
                      <a:endParaRPr lang="en-US" sz="1000"/>
                    </a:p>
                  </a:txBody>
                  <a:tcPr/>
                </a:tc>
                <a:tc>
                  <a:txBody>
                    <a:bodyPr/>
                    <a:lstStyle/>
                    <a:p>
                      <a:r>
                        <a:rPr lang="en-US" sz="1000"/>
                        <a:t>69.2 %</a:t>
                      </a:r>
                    </a:p>
                  </a:txBody>
                  <a:tcPr/>
                </a:tc>
                <a:tc>
                  <a:txBody>
                    <a:bodyPr/>
                    <a:lstStyle/>
                    <a:p>
                      <a:r>
                        <a:rPr lang="en-US" sz="1000"/>
                        <a:t>1071</a:t>
                      </a:r>
                    </a:p>
                  </a:txBody>
                  <a:tcPr/>
                </a:tc>
                <a:tc>
                  <a:txBody>
                    <a:bodyPr/>
                    <a:lstStyle/>
                    <a:p>
                      <a:r>
                        <a:rPr lang="en-US" sz="1000"/>
                        <a:t>1547</a:t>
                      </a:r>
                    </a:p>
                  </a:txBody>
                  <a:tcPr/>
                </a:tc>
                <a:tc>
                  <a:txBody>
                    <a:bodyPr/>
                    <a:lstStyle/>
                    <a:p>
                      <a:r>
                        <a:rPr lang="en-US" sz="1000"/>
                        <a:t>378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09971478"/>
                  </a:ext>
                </a:extLst>
              </a:tr>
              <a:tr h="370840">
                <a:tc>
                  <a:txBody>
                    <a:bodyPr/>
                    <a:lstStyle/>
                    <a:p>
                      <a:r>
                        <a:rPr lang="de-DE" sz="1000" b="1"/>
                        <a:t> NDR Mecklenburg-Vorpommern - 2018-05-25 08:04:03 </a:t>
                      </a:r>
                      <a:r>
                        <a:rPr lang="de-DE" sz="1000"/>
                        <a:t> 
 Die Liebe macht's möglich: Ein Waldrapp ist in den Vogelpark Marlow zurückgekehrt und hat sehnsüchtig in die Voliere geschaut - vermutlich zu seinem Partner. 💕</a:t>
                      </a:r>
                      <a:endParaRPr lang="en-US" sz="1000"/>
                    </a:p>
                  </a:txBody>
                  <a:tcPr/>
                </a:tc>
                <a:tc>
                  <a:txBody>
                    <a:bodyPr/>
                    <a:lstStyle/>
                    <a:p>
                      <a:r>
                        <a:rPr lang="en-US" sz="1000"/>
                        <a:t>58.1 %</a:t>
                      </a:r>
                    </a:p>
                  </a:txBody>
                  <a:tcPr/>
                </a:tc>
                <a:tc>
                  <a:txBody>
                    <a:bodyPr/>
                    <a:lstStyle/>
                    <a:p>
                      <a:r>
                        <a:rPr lang="en-US" sz="1000"/>
                        <a:t>654</a:t>
                      </a:r>
                    </a:p>
                  </a:txBody>
                  <a:tcPr/>
                </a:tc>
                <a:tc>
                  <a:txBody>
                    <a:bodyPr/>
                    <a:lstStyle/>
                    <a:p>
                      <a:r>
                        <a:rPr lang="en-US" sz="1000"/>
                        <a:t>1126</a:t>
                      </a:r>
                    </a:p>
                  </a:txBody>
                  <a:tcPr/>
                </a:tc>
                <a:tc>
                  <a:txBody>
                    <a:bodyPr/>
                    <a:lstStyle/>
                    <a:p>
                      <a:r>
                        <a:rPr lang="en-US" sz="1000"/>
                        <a:t>124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58630075"/>
                  </a:ext>
                </a:extLst>
              </a:tr>
              <a:tr h="370840">
                <a:tc>
                  <a:txBody>
                    <a:bodyPr/>
                    <a:lstStyle/>
                    <a:p>
                      <a:r>
                        <a:rPr lang="de-DE" sz="1000" b="1"/>
                        <a:t> NDR Mecklenburg-Vorpommern - 2018-10-24 17:27:51 </a:t>
                      </a:r>
                      <a:r>
                        <a:rPr lang="de-DE" sz="1000"/>
                        <a:t> 
 🎬 Alex C meldet sich vom Dreh bei MV Werften in Wismar - wir sind gespannt auf das Video!  🤩</a:t>
                      </a:r>
                      <a:endParaRPr lang="en-US" sz="1000"/>
                    </a:p>
                  </a:txBody>
                  <a:tcPr/>
                </a:tc>
                <a:tc>
                  <a:txBody>
                    <a:bodyPr/>
                    <a:lstStyle/>
                    <a:p>
                      <a:r>
                        <a:rPr lang="en-US" sz="1000"/>
                        <a:t>46.4 %</a:t>
                      </a:r>
                    </a:p>
                  </a:txBody>
                  <a:tcPr/>
                </a:tc>
                <a:tc>
                  <a:txBody>
                    <a:bodyPr/>
                    <a:lstStyle/>
                    <a:p>
                      <a:r>
                        <a:rPr lang="en-US" sz="1000"/>
                        <a:t>609</a:t>
                      </a:r>
                    </a:p>
                  </a:txBody>
                  <a:tcPr/>
                </a:tc>
                <a:tc>
                  <a:txBody>
                    <a:bodyPr/>
                    <a:lstStyle/>
                    <a:p>
                      <a:r>
                        <a:rPr lang="en-US" sz="1000"/>
                        <a:t>1312</a:t>
                      </a:r>
                    </a:p>
                  </a:txBody>
                  <a:tcPr/>
                </a:tc>
                <a:tc>
                  <a:txBody>
                    <a:bodyPr/>
                    <a:lstStyle/>
                    <a:p>
                      <a:r>
                        <a:rPr lang="en-US" sz="1000"/>
                        <a:t>38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54963975"/>
                  </a:ext>
                </a:extLst>
              </a:tr>
              <a:tr h="370840">
                <a:tc>
                  <a:txBody>
                    <a:bodyPr/>
                    <a:lstStyle/>
                    <a:p>
                      <a:r>
                        <a:rPr lang="de-DE" sz="1000" b="1"/>
                        <a:t> NDR Mecklenburg-Vorpommern - 2018-05-15 12:47:22 </a:t>
                      </a:r>
                      <a:r>
                        <a:rPr lang="de-DE" sz="1000"/>
                        <a:t> 
 😂😂😂 Welche lustigen Pannen haben Sie schon auf Hochzeiten erlebt? 😂😂😂</a:t>
                      </a:r>
                      <a:endParaRPr lang="en-US" sz="1000"/>
                    </a:p>
                  </a:txBody>
                  <a:tcPr/>
                </a:tc>
                <a:tc>
                  <a:txBody>
                    <a:bodyPr/>
                    <a:lstStyle/>
                    <a:p>
                      <a:r>
                        <a:rPr lang="en-US" sz="1000"/>
                        <a:t>46.2 %</a:t>
                      </a:r>
                    </a:p>
                  </a:txBody>
                  <a:tcPr/>
                </a:tc>
                <a:tc>
                  <a:txBody>
                    <a:bodyPr/>
                    <a:lstStyle/>
                    <a:p>
                      <a:r>
                        <a:rPr lang="en-US" sz="1000"/>
                        <a:t>461</a:t>
                      </a:r>
                    </a:p>
                  </a:txBody>
                  <a:tcPr/>
                </a:tc>
                <a:tc>
                  <a:txBody>
                    <a:bodyPr/>
                    <a:lstStyle/>
                    <a:p>
                      <a:r>
                        <a:rPr lang="en-US" sz="1000"/>
                        <a:t>998</a:t>
                      </a:r>
                    </a:p>
                  </a:txBody>
                  <a:tcPr/>
                </a:tc>
                <a:tc>
                  <a:txBody>
                    <a:bodyPr/>
                    <a:lstStyle/>
                    <a:p>
                      <a:r>
                        <a:rPr lang="en-US" sz="1000"/>
                        <a:t>57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46230721"/>
                  </a:ext>
                </a:extLst>
              </a:tr>
            </a:tbl>
          </a:graphicData>
        </a:graphic>
      </p:graphicFrame>
      <p:sp>
        <p:nvSpPr>
          <p:cNvPr id="4" name="Text Placeholder 3">
            <a:extLst>
              <a:ext uri="{FF2B5EF4-FFF2-40B4-BE49-F238E27FC236}">
                <a16:creationId xmlns:a16="http://schemas.microsoft.com/office/drawing/2014/main" id="{42AA0A76-DF43-4C2D-8503-5B1E748EBD2A}"/>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4600404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AD76A-0A1C-4D77-8914-C969DB219CC8}"/>
              </a:ext>
            </a:extLst>
          </p:cNvPr>
          <p:cNvSpPr>
            <a:spLocks noGrp="1"/>
          </p:cNvSpPr>
          <p:nvPr>
            <p:ph type="title"/>
          </p:nvPr>
        </p:nvSpPr>
        <p:spPr/>
        <p:txBody>
          <a:bodyPr/>
          <a:lstStyle/>
          <a:p>
            <a:r>
              <a:rPr lang="en-US"/>
              <a:t>Facebook Eigene Posts - I-Rate Aktive Nutzer-Flop - Export | NDR Mecklenburg-Vorpommern</a:t>
            </a:r>
          </a:p>
        </p:txBody>
      </p:sp>
      <p:graphicFrame>
        <p:nvGraphicFramePr>
          <p:cNvPr id="5" name="Table Placeholder 4">
            <a:extLst>
              <a:ext uri="{FF2B5EF4-FFF2-40B4-BE49-F238E27FC236}">
                <a16:creationId xmlns:a16="http://schemas.microsoft.com/office/drawing/2014/main" id="{2E0D4C76-C71C-4739-8998-276048DEE5E0}"/>
              </a:ext>
            </a:extLst>
          </p:cNvPr>
          <p:cNvGraphicFramePr>
            <a:graphicFrameLocks noGrp="1"/>
          </p:cNvGraphicFramePr>
          <p:nvPr>
            <p:ph type="tbl" sz="quarter" idx="13"/>
            <p:extLst>
              <p:ext uri="{D42A27DB-BD31-4B8C-83A1-F6EECF244321}">
                <p14:modId xmlns:p14="http://schemas.microsoft.com/office/powerpoint/2010/main" val="2884392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99407788"/>
                    </a:ext>
                  </a:extLst>
                </a:gridCol>
                <a:gridCol w="822960">
                  <a:extLst>
                    <a:ext uri="{9D8B030D-6E8A-4147-A177-3AD203B41FA5}">
                      <a16:colId xmlns:a16="http://schemas.microsoft.com/office/drawing/2014/main" val="2533367871"/>
                    </a:ext>
                  </a:extLst>
                </a:gridCol>
                <a:gridCol w="822960">
                  <a:extLst>
                    <a:ext uri="{9D8B030D-6E8A-4147-A177-3AD203B41FA5}">
                      <a16:colId xmlns:a16="http://schemas.microsoft.com/office/drawing/2014/main" val="3084693594"/>
                    </a:ext>
                  </a:extLst>
                </a:gridCol>
                <a:gridCol w="822960">
                  <a:extLst>
                    <a:ext uri="{9D8B030D-6E8A-4147-A177-3AD203B41FA5}">
                      <a16:colId xmlns:a16="http://schemas.microsoft.com/office/drawing/2014/main" val="1326951843"/>
                    </a:ext>
                  </a:extLst>
                </a:gridCol>
                <a:gridCol w="822960">
                  <a:extLst>
                    <a:ext uri="{9D8B030D-6E8A-4147-A177-3AD203B41FA5}">
                      <a16:colId xmlns:a16="http://schemas.microsoft.com/office/drawing/2014/main" val="1356665193"/>
                    </a:ext>
                  </a:extLst>
                </a:gridCol>
                <a:gridCol w="822960">
                  <a:extLst>
                    <a:ext uri="{9D8B030D-6E8A-4147-A177-3AD203B41FA5}">
                      <a16:colId xmlns:a16="http://schemas.microsoft.com/office/drawing/2014/main" val="377748390"/>
                    </a:ext>
                  </a:extLst>
                </a:gridCol>
                <a:gridCol w="822960">
                  <a:extLst>
                    <a:ext uri="{9D8B030D-6E8A-4147-A177-3AD203B41FA5}">
                      <a16:colId xmlns:a16="http://schemas.microsoft.com/office/drawing/2014/main" val="2791763097"/>
                    </a:ext>
                  </a:extLst>
                </a:gridCol>
                <a:gridCol w="822960">
                  <a:extLst>
                    <a:ext uri="{9D8B030D-6E8A-4147-A177-3AD203B41FA5}">
                      <a16:colId xmlns:a16="http://schemas.microsoft.com/office/drawing/2014/main" val="1197624628"/>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66045896"/>
                  </a:ext>
                </a:extLst>
              </a:tr>
              <a:tr h="370840">
                <a:tc>
                  <a:txBody>
                    <a:bodyPr/>
                    <a:lstStyle/>
                    <a:p>
                      <a:r>
                        <a:rPr lang="de-DE" sz="1000" b="1"/>
                        <a:t> NDR Mecklenburg-Vorpommern - 2018-01-04 16:42:49 </a:t>
                      </a:r>
                      <a:r>
                        <a:rPr lang="de-DE" sz="1000"/>
                        <a:t> 
 </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54231461"/>
                  </a:ext>
                </a:extLst>
              </a:tr>
              <a:tr h="370840">
                <a:tc>
                  <a:txBody>
                    <a:bodyPr/>
                    <a:lstStyle/>
                    <a:p>
                      <a:r>
                        <a:rPr lang="de-DE" sz="1000" b="1"/>
                        <a:t> NDR Mecklenburg-Vorpommern - 2018-11-07 08:04:49 </a:t>
                      </a:r>
                      <a:r>
                        <a:rPr lang="de-DE" sz="1000"/>
                        <a:t> 
 Heute ist Matthias Crone, der Bürgerbeauftragte von MV, zu Gast bei NDR 1 Radio MV. Stellen Sie schon jetzt Ihre Fragen - ab 10 Uhr geht es los.</a:t>
                      </a:r>
                      <a:endParaRPr lang="en-US" sz="1000"/>
                    </a:p>
                  </a:txBody>
                  <a:tcPr/>
                </a:tc>
                <a:tc>
                  <a:txBody>
                    <a:bodyPr/>
                    <a:lstStyle/>
                    <a:p>
                      <a:r>
                        <a:rPr lang="en-US" sz="1000"/>
                        <a:t>1.0 %</a:t>
                      </a:r>
                    </a:p>
                  </a:txBody>
                  <a:tcPr/>
                </a:tc>
                <a:tc>
                  <a:txBody>
                    <a:bodyPr/>
                    <a:lstStyle/>
                    <a:p>
                      <a:r>
                        <a:rPr lang="en-US" sz="1000"/>
                        <a:t>63</a:t>
                      </a:r>
                    </a:p>
                  </a:txBody>
                  <a:tcPr/>
                </a:tc>
                <a:tc>
                  <a:txBody>
                    <a:bodyPr/>
                    <a:lstStyle/>
                    <a:p>
                      <a:r>
                        <a:rPr lang="en-US" sz="1000"/>
                        <a:t>6360</a:t>
                      </a:r>
                    </a:p>
                  </a:txBody>
                  <a:tcPr/>
                </a:tc>
                <a:tc>
                  <a:txBody>
                    <a:bodyPr/>
                    <a:lstStyle/>
                    <a:p>
                      <a:r>
                        <a:rPr lang="en-US" sz="1000"/>
                        <a:t>11</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57718474"/>
                  </a:ext>
                </a:extLst>
              </a:tr>
              <a:tr h="370840">
                <a:tc>
                  <a:txBody>
                    <a:bodyPr/>
                    <a:lstStyle/>
                    <a:p>
                      <a:r>
                        <a:rPr lang="de-DE" sz="1000" b="1"/>
                        <a:t> NDR Mecklenburg-Vorpommern - 2018-06-11 10:12:11 </a:t>
                      </a:r>
                      <a:r>
                        <a:rPr lang="de-DE" sz="1000"/>
                        <a:t> 
 Dieses Jahr sind deutlich mehr Unternehmen aus unserem Land als in den Vorjahren vertreten. 😊</a:t>
                      </a:r>
                      <a:endParaRPr lang="en-US" sz="1000"/>
                    </a:p>
                  </a:txBody>
                  <a:tcPr/>
                </a:tc>
                <a:tc>
                  <a:txBody>
                    <a:bodyPr/>
                    <a:lstStyle/>
                    <a:p>
                      <a:r>
                        <a:rPr lang="en-US" sz="1000"/>
                        <a:t>1.1 %</a:t>
                      </a:r>
                    </a:p>
                  </a:txBody>
                  <a:tcPr/>
                </a:tc>
                <a:tc>
                  <a:txBody>
                    <a:bodyPr/>
                    <a:lstStyle/>
                    <a:p>
                      <a:r>
                        <a:rPr lang="en-US" sz="1000"/>
                        <a:t>44</a:t>
                      </a:r>
                    </a:p>
                  </a:txBody>
                  <a:tcPr/>
                </a:tc>
                <a:tc>
                  <a:txBody>
                    <a:bodyPr/>
                    <a:lstStyle/>
                    <a:p>
                      <a:r>
                        <a:rPr lang="en-US" sz="1000"/>
                        <a:t>3948</a:t>
                      </a:r>
                    </a:p>
                  </a:txBody>
                  <a:tcPr/>
                </a:tc>
                <a:tc>
                  <a:txBody>
                    <a:bodyPr/>
                    <a:lstStyle/>
                    <a:p>
                      <a:r>
                        <a:rPr lang="en-US" sz="1000"/>
                        <a:t>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99712397"/>
                  </a:ext>
                </a:extLst>
              </a:tr>
              <a:tr h="370840">
                <a:tc>
                  <a:txBody>
                    <a:bodyPr/>
                    <a:lstStyle/>
                    <a:p>
                      <a:r>
                        <a:rPr lang="de-DE" sz="1000" b="1"/>
                        <a:t> NDR Mecklenburg-Vorpommern - 2018-06-12 17:43:54 </a:t>
                      </a:r>
                      <a:r>
                        <a:rPr lang="de-DE" sz="1000"/>
                        <a:t> 
 Und heute Abend ab 21 Uhr läuft die 400. Episode der Jazztime!</a:t>
                      </a:r>
                      <a:endParaRPr lang="en-US" sz="1000"/>
                    </a:p>
                  </a:txBody>
                  <a:tcPr/>
                </a:tc>
                <a:tc>
                  <a:txBody>
                    <a:bodyPr/>
                    <a:lstStyle/>
                    <a:p>
                      <a:r>
                        <a:rPr lang="en-US" sz="1000"/>
                        <a:t>1.1 %</a:t>
                      </a:r>
                    </a:p>
                  </a:txBody>
                  <a:tcPr/>
                </a:tc>
                <a:tc>
                  <a:txBody>
                    <a:bodyPr/>
                    <a:lstStyle/>
                    <a:p>
                      <a:r>
                        <a:rPr lang="en-US" sz="1000"/>
                        <a:t>62</a:t>
                      </a:r>
                    </a:p>
                  </a:txBody>
                  <a:tcPr/>
                </a:tc>
                <a:tc>
                  <a:txBody>
                    <a:bodyPr/>
                    <a:lstStyle/>
                    <a:p>
                      <a:r>
                        <a:rPr lang="en-US" sz="1000"/>
                        <a:t>5848</a:t>
                      </a:r>
                    </a:p>
                  </a:txBody>
                  <a:tcPr/>
                </a:tc>
                <a:tc>
                  <a:txBody>
                    <a:bodyPr/>
                    <a:lstStyle/>
                    <a:p>
                      <a:r>
                        <a:rPr lang="en-US" sz="1000"/>
                        <a:t>14</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20923540"/>
                  </a:ext>
                </a:extLst>
              </a:tr>
              <a:tr h="370840">
                <a:tc>
                  <a:txBody>
                    <a:bodyPr/>
                    <a:lstStyle/>
                    <a:p>
                      <a:r>
                        <a:rPr lang="de-DE" sz="1000" b="1"/>
                        <a:t> NDR Mecklenburg-Vorpommern - 2018-10-02 16:48:21 </a:t>
                      </a:r>
                      <a:r>
                        <a:rPr lang="de-DE" sz="1000"/>
                        <a:t> 
 Rund 600 Schülerinnen und Schüler haben im Medienbildungsprojekt des NDR Landesfunkhauses Mecklenburg-Vorpommern gelernt, wie Journalisten arbeiten und wie Medien funktionieren.</a:t>
                      </a:r>
                      <a:endParaRPr lang="en-US" sz="1000"/>
                    </a:p>
                  </a:txBody>
                  <a:tcPr/>
                </a:tc>
                <a:tc>
                  <a:txBody>
                    <a:bodyPr/>
                    <a:lstStyle/>
                    <a:p>
                      <a:r>
                        <a:rPr lang="en-US" sz="1000"/>
                        <a:t>1.1 %</a:t>
                      </a:r>
                    </a:p>
                  </a:txBody>
                  <a:tcPr/>
                </a:tc>
                <a:tc>
                  <a:txBody>
                    <a:bodyPr/>
                    <a:lstStyle/>
                    <a:p>
                      <a:r>
                        <a:rPr lang="en-US" sz="1000"/>
                        <a:t>59</a:t>
                      </a:r>
                    </a:p>
                  </a:txBody>
                  <a:tcPr/>
                </a:tc>
                <a:tc>
                  <a:txBody>
                    <a:bodyPr/>
                    <a:lstStyle/>
                    <a:p>
                      <a:r>
                        <a:rPr lang="en-US" sz="1000"/>
                        <a:t>5303</a:t>
                      </a:r>
                    </a:p>
                  </a:txBody>
                  <a:tcPr/>
                </a:tc>
                <a:tc>
                  <a:txBody>
                    <a:bodyPr/>
                    <a:lstStyle/>
                    <a:p>
                      <a:r>
                        <a:rPr lang="en-US" sz="1000"/>
                        <a:t>21</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54060930"/>
                  </a:ext>
                </a:extLst>
              </a:tr>
            </a:tbl>
          </a:graphicData>
        </a:graphic>
      </p:graphicFrame>
      <p:sp>
        <p:nvSpPr>
          <p:cNvPr id="4" name="Text Placeholder 3">
            <a:extLst>
              <a:ext uri="{FF2B5EF4-FFF2-40B4-BE49-F238E27FC236}">
                <a16:creationId xmlns:a16="http://schemas.microsoft.com/office/drawing/2014/main" id="{DDEC108B-EA29-47D4-8E64-151739218805}"/>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9377251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0A680-69E7-49B8-BFB3-F49119E6A8EA}"/>
              </a:ext>
            </a:extLst>
          </p:cNvPr>
          <p:cNvSpPr>
            <a:spLocks noGrp="1"/>
          </p:cNvSpPr>
          <p:nvPr>
            <p:ph type="title"/>
          </p:nvPr>
        </p:nvSpPr>
        <p:spPr/>
        <p:txBody>
          <a:bodyPr/>
          <a:lstStyle/>
          <a:p>
            <a:r>
              <a:rPr lang="en-US"/>
              <a:t>Facebook Eigene Post - Summe Interaktionen - Export | NDR Mecklenburg-Vorpommern - 1 of 3</a:t>
            </a:r>
          </a:p>
        </p:txBody>
      </p:sp>
      <p:graphicFrame>
        <p:nvGraphicFramePr>
          <p:cNvPr id="5" name="Table Placeholder 4">
            <a:extLst>
              <a:ext uri="{FF2B5EF4-FFF2-40B4-BE49-F238E27FC236}">
                <a16:creationId xmlns:a16="http://schemas.microsoft.com/office/drawing/2014/main" id="{74ABA937-9DC2-434D-8ECB-371E99CC9392}"/>
              </a:ext>
            </a:extLst>
          </p:cNvPr>
          <p:cNvGraphicFramePr>
            <a:graphicFrameLocks noGrp="1"/>
          </p:cNvGraphicFramePr>
          <p:nvPr>
            <p:ph type="tbl" sz="quarter" idx="13"/>
            <p:extLst>
              <p:ext uri="{D42A27DB-BD31-4B8C-83A1-F6EECF244321}">
                <p14:modId xmlns:p14="http://schemas.microsoft.com/office/powerpoint/2010/main" val="1955886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65104727"/>
                    </a:ext>
                  </a:extLst>
                </a:gridCol>
                <a:gridCol w="822960">
                  <a:extLst>
                    <a:ext uri="{9D8B030D-6E8A-4147-A177-3AD203B41FA5}">
                      <a16:colId xmlns:a16="http://schemas.microsoft.com/office/drawing/2014/main" val="2133126077"/>
                    </a:ext>
                  </a:extLst>
                </a:gridCol>
                <a:gridCol w="822960">
                  <a:extLst>
                    <a:ext uri="{9D8B030D-6E8A-4147-A177-3AD203B41FA5}">
                      <a16:colId xmlns:a16="http://schemas.microsoft.com/office/drawing/2014/main" val="2171782196"/>
                    </a:ext>
                  </a:extLst>
                </a:gridCol>
                <a:gridCol w="822960">
                  <a:extLst>
                    <a:ext uri="{9D8B030D-6E8A-4147-A177-3AD203B41FA5}">
                      <a16:colId xmlns:a16="http://schemas.microsoft.com/office/drawing/2014/main" val="3825475755"/>
                    </a:ext>
                  </a:extLst>
                </a:gridCol>
                <a:gridCol w="822960">
                  <a:extLst>
                    <a:ext uri="{9D8B030D-6E8A-4147-A177-3AD203B41FA5}">
                      <a16:colId xmlns:a16="http://schemas.microsoft.com/office/drawing/2014/main" val="1597544818"/>
                    </a:ext>
                  </a:extLst>
                </a:gridCol>
                <a:gridCol w="822960">
                  <a:extLst>
                    <a:ext uri="{9D8B030D-6E8A-4147-A177-3AD203B41FA5}">
                      <a16:colId xmlns:a16="http://schemas.microsoft.com/office/drawing/2014/main" val="1317866611"/>
                    </a:ext>
                  </a:extLst>
                </a:gridCol>
                <a:gridCol w="822960">
                  <a:extLst>
                    <a:ext uri="{9D8B030D-6E8A-4147-A177-3AD203B41FA5}">
                      <a16:colId xmlns:a16="http://schemas.microsoft.com/office/drawing/2014/main" val="2520360635"/>
                    </a:ext>
                  </a:extLst>
                </a:gridCol>
                <a:gridCol w="822960">
                  <a:extLst>
                    <a:ext uri="{9D8B030D-6E8A-4147-A177-3AD203B41FA5}">
                      <a16:colId xmlns:a16="http://schemas.microsoft.com/office/drawing/2014/main" val="577007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63521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- 2018-01-05 13:38:58 </a:t>
                      </a:r>
                      <a:r>
                        <a:rPr kumimoji="0" lang="de-DE" sz="1000" b="0" i="0" u="none" strike="noStrike" kern="1200" cap="none" spc="0" normalizeH="0" baseline="0" noProof="0">
                          <a:ln>
                            <a:noFill/>
                          </a:ln>
                          <a:solidFill>
                            <a:prstClr val="black"/>
                          </a:solidFill>
                          <a:effectLst/>
                          <a:uLnTx/>
                          <a:uFillTx/>
                          <a:latin typeface="+mn-lt"/>
                          <a:ea typeface="+mn-ea"/>
                          <a:cs typeface="+mn-cs"/>
                        </a:rPr>
                        <a:t> 
 Rostock verbietet als erste Kommune in MV die Nutzung von Glyphosat auf all ihren Flächen.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31018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- 2018-07-25 07:03:33 </a:t>
                      </a:r>
                      <a:r>
                        <a:rPr kumimoji="0" lang="de-DE" sz="1000" b="0" i="0" u="none" strike="noStrike" kern="1200" cap="none" spc="0" normalizeH="0" baseline="0" noProof="0">
                          <a:ln>
                            <a:noFill/>
                          </a:ln>
                          <a:solidFill>
                            <a:prstClr val="black"/>
                          </a:solidFill>
                          <a:effectLst/>
                          <a:uLnTx/>
                          <a:uFillTx/>
                          <a:latin typeface="+mn-lt"/>
                          <a:ea typeface="+mn-ea"/>
                          <a:cs typeface="+mn-cs"/>
                        </a:rPr>
                        <a:t> 
 Für unsere Sicherheit führen freiwillige Feuerwehr-Männer und -Frauen ein Leben auf Abruf. Dafür ein riesiges Dankeschön!
🚒 Markieren Sie die Wehren aus Ihrer Region und sagen Sie 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27588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- 2018-04-16 09:27:38 </a:t>
                      </a:r>
                      <a:r>
                        <a:rPr kumimoji="0" lang="de-DE" sz="1000" b="0" i="0" u="none" strike="noStrike" kern="1200" cap="none" spc="0" normalizeH="0" baseline="0" noProof="0">
                          <a:ln>
                            <a:noFill/>
                          </a:ln>
                          <a:solidFill>
                            <a:prstClr val="black"/>
                          </a:solidFill>
                          <a:effectLst/>
                          <a:uLnTx/>
                          <a:uFillTx/>
                          <a:latin typeface="+mn-lt"/>
                          <a:ea typeface="+mn-ea"/>
                          <a:cs typeface="+mn-cs"/>
                        </a:rPr>
                        <a:t> 
 Schatz des einstigen Dänenkönigs Harald Blauzahn geborgen: Laut Experten handelt es sich um den größten Einzelfund im südlichen Ostseeraum.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29959730"/>
                  </a:ext>
                </a:extLst>
              </a:tr>
            </a:tbl>
          </a:graphicData>
        </a:graphic>
      </p:graphicFrame>
      <p:sp>
        <p:nvSpPr>
          <p:cNvPr id="4" name="Text Placeholder 3">
            <a:extLst>
              <a:ext uri="{FF2B5EF4-FFF2-40B4-BE49-F238E27FC236}">
                <a16:creationId xmlns:a16="http://schemas.microsoft.com/office/drawing/2014/main" id="{E7E965E1-1CF7-48D2-ABE1-198A18A6B4AD}"/>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6692976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F5C07-AC80-4A5F-8DF4-FAE92EFBE3E3}"/>
              </a:ext>
            </a:extLst>
          </p:cNvPr>
          <p:cNvSpPr>
            <a:spLocks noGrp="1"/>
          </p:cNvSpPr>
          <p:nvPr>
            <p:ph type="title"/>
          </p:nvPr>
        </p:nvSpPr>
        <p:spPr/>
        <p:txBody>
          <a:bodyPr/>
          <a:lstStyle/>
          <a:p>
            <a:r>
              <a:rPr lang="en-US"/>
              <a:t>Facebook Eigene Post - Summe Interaktionen - Export | NDR Mecklenburg-Vorpommern - 2 of 3</a:t>
            </a:r>
          </a:p>
        </p:txBody>
      </p:sp>
      <p:graphicFrame>
        <p:nvGraphicFramePr>
          <p:cNvPr id="5" name="Table Placeholder 4">
            <a:extLst>
              <a:ext uri="{FF2B5EF4-FFF2-40B4-BE49-F238E27FC236}">
                <a16:creationId xmlns:a16="http://schemas.microsoft.com/office/drawing/2014/main" id="{7FCDE021-C086-4D7A-9EE7-0B98DCE70607}"/>
              </a:ext>
            </a:extLst>
          </p:cNvPr>
          <p:cNvGraphicFramePr>
            <a:graphicFrameLocks noGrp="1"/>
          </p:cNvGraphicFramePr>
          <p:nvPr>
            <p:ph type="tbl" sz="quarter" idx="13"/>
            <p:extLst>
              <p:ext uri="{D42A27DB-BD31-4B8C-83A1-F6EECF244321}">
                <p14:modId xmlns:p14="http://schemas.microsoft.com/office/powerpoint/2010/main" val="3579196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20683903"/>
                    </a:ext>
                  </a:extLst>
                </a:gridCol>
                <a:gridCol w="822960">
                  <a:extLst>
                    <a:ext uri="{9D8B030D-6E8A-4147-A177-3AD203B41FA5}">
                      <a16:colId xmlns:a16="http://schemas.microsoft.com/office/drawing/2014/main" val="877167120"/>
                    </a:ext>
                  </a:extLst>
                </a:gridCol>
                <a:gridCol w="822960">
                  <a:extLst>
                    <a:ext uri="{9D8B030D-6E8A-4147-A177-3AD203B41FA5}">
                      <a16:colId xmlns:a16="http://schemas.microsoft.com/office/drawing/2014/main" val="321146344"/>
                    </a:ext>
                  </a:extLst>
                </a:gridCol>
                <a:gridCol w="822960">
                  <a:extLst>
                    <a:ext uri="{9D8B030D-6E8A-4147-A177-3AD203B41FA5}">
                      <a16:colId xmlns:a16="http://schemas.microsoft.com/office/drawing/2014/main" val="618298763"/>
                    </a:ext>
                  </a:extLst>
                </a:gridCol>
                <a:gridCol w="822960">
                  <a:extLst>
                    <a:ext uri="{9D8B030D-6E8A-4147-A177-3AD203B41FA5}">
                      <a16:colId xmlns:a16="http://schemas.microsoft.com/office/drawing/2014/main" val="3420910199"/>
                    </a:ext>
                  </a:extLst>
                </a:gridCol>
                <a:gridCol w="822960">
                  <a:extLst>
                    <a:ext uri="{9D8B030D-6E8A-4147-A177-3AD203B41FA5}">
                      <a16:colId xmlns:a16="http://schemas.microsoft.com/office/drawing/2014/main" val="3552900063"/>
                    </a:ext>
                  </a:extLst>
                </a:gridCol>
                <a:gridCol w="822960">
                  <a:extLst>
                    <a:ext uri="{9D8B030D-6E8A-4147-A177-3AD203B41FA5}">
                      <a16:colId xmlns:a16="http://schemas.microsoft.com/office/drawing/2014/main" val="1075896090"/>
                    </a:ext>
                  </a:extLst>
                </a:gridCol>
                <a:gridCol w="822960">
                  <a:extLst>
                    <a:ext uri="{9D8B030D-6E8A-4147-A177-3AD203B41FA5}">
                      <a16:colId xmlns:a16="http://schemas.microsoft.com/office/drawing/2014/main" val="3678694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3096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Mecklenburg-Vorpommern - 2018-05-04 06:46:09 </a:t>
                      </a:r>
                      <a:r>
                        <a:rPr kumimoji="0" lang="en-US" sz="1000" b="0" i="0" u="none" strike="noStrike" kern="1200" cap="none" spc="0" normalizeH="0" baseline="0" noProof="0">
                          <a:ln>
                            <a:noFill/>
                          </a:ln>
                          <a:solidFill>
                            <a:prstClr val="black"/>
                          </a:solidFill>
                          <a:effectLst/>
                          <a:uLnTx/>
                          <a:uFillTx/>
                          <a:latin typeface="+mn-lt"/>
                          <a:ea typeface="+mn-ea"/>
                          <a:cs typeface="+mn-cs"/>
                        </a:rPr>
                        <a:t> 
 Zum Tag der Feuerwehrleute sagen wir DANKE! 🤗
Feuerwehren aus Mecklenburg Vorpommern Feuerwehr Klinken Feuerwehr Dorf Mecklenburg Feuerwehr Basedow in Mecklenburg Feuerwehr Schwerin-Warnitz Feuerwehr Rostock Feuerwehr-Rostock Gehlsdorf Feuerwehr Barth Freiwillige Feuerwehr Zingst Freiwillige Feuerwehr Ahrenshoop Feuerwehr Plau am See Feuerwehr Neustrelitz / Jugendfeuerwehr Neustrelitz Feuerwehr Neustrelitz /Ortsfeuerwehr Strelitz-Alt Feuerwehr Bergen Freiwillige Feuerwehr Ostseebad Binz Feuerwehr Zinnowitz Jugendfeuerwehr Zinnowitz Freiwillige Feuerwehr Koserow e.V. Freiwillige Feuerwehr Bansin-Heringsdorf Freiwillige Feuerwehr Seebad Ahlbeck Freiwillige Feuerwehr Wolgast Freiwillige Feuerwehr Torgelow Freiwillige Feuerwehr Penzlin Feuerwehr Goldberg Löschgruppe Wendisch Waren Freiwillige Feuerwehr Krakow am See Feuerwehr Lübz Feuerwehr Plau am See Feuerwehr Bützow Freiwillige Feuerwehr Bützow Freiwillige Feuerwehr der Stadt Laage Feuerwehr Schwaan Feuerwehr Tessin &amp; Förderverein FFw Tessin e.V. Freiwillige Feuerwehr Tribsees Freiwillige Feuerwehr Gnoien Freiwillige Feuerwehr Marlow Freiwillige Feuerwehr Crivitz Feuerwehr Ludwigslust Freiwillige Feuerwehr Gadebusch Freiwillige Feuerwehr Satow Feuerwehr Rövershagen Feuerwehr Boltenhagen Freiwillige Feuerwehr Hagenow Feuerwehr Wittenburg Freiwillige Feuerwehr der Stadt Penkun Freiwillige Feuerwehr Ueckermünde Feuerwehr Wustrow Freiwillige Feuerwehr Wismar Altstadt Freiwillige Feuerwehr Warnemünde Feuerwehr Dömitz Feuerwehr Neukloster
(Wir haben hoffentlich niemanden vergessen!)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66014585"/>
                  </a:ext>
                </a:extLst>
              </a:tr>
            </a:tbl>
          </a:graphicData>
        </a:graphic>
      </p:graphicFrame>
      <p:sp>
        <p:nvSpPr>
          <p:cNvPr id="4" name="Text Placeholder 3">
            <a:extLst>
              <a:ext uri="{FF2B5EF4-FFF2-40B4-BE49-F238E27FC236}">
                <a16:creationId xmlns:a16="http://schemas.microsoft.com/office/drawing/2014/main" id="{A25FFC48-D66B-4905-8ECA-FD6342D43625}"/>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4050915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A4328-8E16-44DF-AB30-4AB1E926DDC4}"/>
              </a:ext>
            </a:extLst>
          </p:cNvPr>
          <p:cNvSpPr>
            <a:spLocks noGrp="1"/>
          </p:cNvSpPr>
          <p:nvPr>
            <p:ph type="title"/>
          </p:nvPr>
        </p:nvSpPr>
        <p:spPr/>
        <p:txBody>
          <a:bodyPr/>
          <a:lstStyle/>
          <a:p>
            <a:r>
              <a:rPr lang="en-US"/>
              <a:t>Facebook Eigene Post - Summe Interaktionen - Export | NDR Mecklenburg-Vorpommern - 3 of 3</a:t>
            </a:r>
          </a:p>
        </p:txBody>
      </p:sp>
      <p:graphicFrame>
        <p:nvGraphicFramePr>
          <p:cNvPr id="5" name="Table Placeholder 4">
            <a:extLst>
              <a:ext uri="{FF2B5EF4-FFF2-40B4-BE49-F238E27FC236}">
                <a16:creationId xmlns:a16="http://schemas.microsoft.com/office/drawing/2014/main" id="{C56DC3A4-0E87-48EC-BCFD-856D7ECDBC0B}"/>
              </a:ext>
            </a:extLst>
          </p:cNvPr>
          <p:cNvGraphicFramePr>
            <a:graphicFrameLocks noGrp="1"/>
          </p:cNvGraphicFramePr>
          <p:nvPr>
            <p:ph type="tbl" sz="quarter" idx="13"/>
            <p:extLst>
              <p:ext uri="{D42A27DB-BD31-4B8C-83A1-F6EECF244321}">
                <p14:modId xmlns:p14="http://schemas.microsoft.com/office/powerpoint/2010/main" val="2385234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62026931"/>
                    </a:ext>
                  </a:extLst>
                </a:gridCol>
                <a:gridCol w="822960">
                  <a:extLst>
                    <a:ext uri="{9D8B030D-6E8A-4147-A177-3AD203B41FA5}">
                      <a16:colId xmlns:a16="http://schemas.microsoft.com/office/drawing/2014/main" val="375271529"/>
                    </a:ext>
                  </a:extLst>
                </a:gridCol>
                <a:gridCol w="822960">
                  <a:extLst>
                    <a:ext uri="{9D8B030D-6E8A-4147-A177-3AD203B41FA5}">
                      <a16:colId xmlns:a16="http://schemas.microsoft.com/office/drawing/2014/main" val="1271000142"/>
                    </a:ext>
                  </a:extLst>
                </a:gridCol>
                <a:gridCol w="822960">
                  <a:extLst>
                    <a:ext uri="{9D8B030D-6E8A-4147-A177-3AD203B41FA5}">
                      <a16:colId xmlns:a16="http://schemas.microsoft.com/office/drawing/2014/main" val="4280623141"/>
                    </a:ext>
                  </a:extLst>
                </a:gridCol>
                <a:gridCol w="822960">
                  <a:extLst>
                    <a:ext uri="{9D8B030D-6E8A-4147-A177-3AD203B41FA5}">
                      <a16:colId xmlns:a16="http://schemas.microsoft.com/office/drawing/2014/main" val="4164767872"/>
                    </a:ext>
                  </a:extLst>
                </a:gridCol>
                <a:gridCol w="822960">
                  <a:extLst>
                    <a:ext uri="{9D8B030D-6E8A-4147-A177-3AD203B41FA5}">
                      <a16:colId xmlns:a16="http://schemas.microsoft.com/office/drawing/2014/main" val="518077640"/>
                    </a:ext>
                  </a:extLst>
                </a:gridCol>
                <a:gridCol w="822960">
                  <a:extLst>
                    <a:ext uri="{9D8B030D-6E8A-4147-A177-3AD203B41FA5}">
                      <a16:colId xmlns:a16="http://schemas.microsoft.com/office/drawing/2014/main" val="2566003738"/>
                    </a:ext>
                  </a:extLst>
                </a:gridCol>
                <a:gridCol w="822960">
                  <a:extLst>
                    <a:ext uri="{9D8B030D-6E8A-4147-A177-3AD203B41FA5}">
                      <a16:colId xmlns:a16="http://schemas.microsoft.com/office/drawing/2014/main" val="450681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19575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- 2018-07-31 10:07:03 </a:t>
                      </a:r>
                      <a:r>
                        <a:rPr kumimoji="0" lang="de-DE" sz="1000" b="0" i="0" u="none" strike="noStrike" kern="1200" cap="none" spc="0" normalizeH="0" baseline="0" noProof="0">
                          <a:ln>
                            <a:noFill/>
                          </a:ln>
                          <a:solidFill>
                            <a:prstClr val="black"/>
                          </a:solidFill>
                          <a:effectLst/>
                          <a:uLnTx/>
                          <a:uFillTx/>
                          <a:latin typeface="+mn-lt"/>
                          <a:ea typeface="+mn-ea"/>
                          <a:cs typeface="+mn-cs"/>
                        </a:rPr>
                        <a:t> 
 Rostock und ganz MV verlieren ein echtes Original.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09829540"/>
                  </a:ext>
                </a:extLst>
              </a:tr>
            </a:tbl>
          </a:graphicData>
        </a:graphic>
      </p:graphicFrame>
      <p:sp>
        <p:nvSpPr>
          <p:cNvPr id="4" name="Text Placeholder 3">
            <a:extLst>
              <a:ext uri="{FF2B5EF4-FFF2-40B4-BE49-F238E27FC236}">
                <a16:creationId xmlns:a16="http://schemas.microsoft.com/office/drawing/2014/main" id="{F93AB6C6-6285-421F-81E4-F7417E098BFE}"/>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884810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7393A-F9FE-40EE-A257-3E6D4627AC68}"/>
              </a:ext>
            </a:extLst>
          </p:cNvPr>
          <p:cNvSpPr>
            <a:spLocks noGrp="1"/>
          </p:cNvSpPr>
          <p:nvPr>
            <p:ph type="title"/>
          </p:nvPr>
        </p:nvSpPr>
        <p:spPr/>
        <p:txBody>
          <a:bodyPr/>
          <a:lstStyle/>
          <a:p>
            <a:r>
              <a:rPr lang="en-US"/>
              <a:t>Facebook Eigene Posts - Reaktionen - Export | NDR Mecklenburg-Vorpommern - 1 of 4</a:t>
            </a:r>
          </a:p>
        </p:txBody>
      </p:sp>
      <p:graphicFrame>
        <p:nvGraphicFramePr>
          <p:cNvPr id="5" name="Table Placeholder 4">
            <a:extLst>
              <a:ext uri="{FF2B5EF4-FFF2-40B4-BE49-F238E27FC236}">
                <a16:creationId xmlns:a16="http://schemas.microsoft.com/office/drawing/2014/main" id="{1B4F6AEE-4185-4CBC-8716-BC62512228F7}"/>
              </a:ext>
            </a:extLst>
          </p:cNvPr>
          <p:cNvGraphicFramePr>
            <a:graphicFrameLocks noGrp="1"/>
          </p:cNvGraphicFramePr>
          <p:nvPr>
            <p:ph type="tbl" sz="quarter" idx="13"/>
            <p:extLst>
              <p:ext uri="{D42A27DB-BD31-4B8C-83A1-F6EECF244321}">
                <p14:modId xmlns:p14="http://schemas.microsoft.com/office/powerpoint/2010/main" val="3656511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796775765"/>
                    </a:ext>
                  </a:extLst>
                </a:gridCol>
                <a:gridCol w="822960">
                  <a:extLst>
                    <a:ext uri="{9D8B030D-6E8A-4147-A177-3AD203B41FA5}">
                      <a16:colId xmlns:a16="http://schemas.microsoft.com/office/drawing/2014/main" val="1297600949"/>
                    </a:ext>
                  </a:extLst>
                </a:gridCol>
                <a:gridCol w="493776">
                  <a:extLst>
                    <a:ext uri="{9D8B030D-6E8A-4147-A177-3AD203B41FA5}">
                      <a16:colId xmlns:a16="http://schemas.microsoft.com/office/drawing/2014/main" val="2860086925"/>
                    </a:ext>
                  </a:extLst>
                </a:gridCol>
                <a:gridCol w="493776">
                  <a:extLst>
                    <a:ext uri="{9D8B030D-6E8A-4147-A177-3AD203B41FA5}">
                      <a16:colId xmlns:a16="http://schemas.microsoft.com/office/drawing/2014/main" val="222995770"/>
                    </a:ext>
                  </a:extLst>
                </a:gridCol>
                <a:gridCol w="493776">
                  <a:extLst>
                    <a:ext uri="{9D8B030D-6E8A-4147-A177-3AD203B41FA5}">
                      <a16:colId xmlns:a16="http://schemas.microsoft.com/office/drawing/2014/main" val="1798768903"/>
                    </a:ext>
                  </a:extLst>
                </a:gridCol>
                <a:gridCol w="493776">
                  <a:extLst>
                    <a:ext uri="{9D8B030D-6E8A-4147-A177-3AD203B41FA5}">
                      <a16:colId xmlns:a16="http://schemas.microsoft.com/office/drawing/2014/main" val="2415584627"/>
                    </a:ext>
                  </a:extLst>
                </a:gridCol>
                <a:gridCol w="493776">
                  <a:extLst>
                    <a:ext uri="{9D8B030D-6E8A-4147-A177-3AD203B41FA5}">
                      <a16:colId xmlns:a16="http://schemas.microsoft.com/office/drawing/2014/main" val="1817908172"/>
                    </a:ext>
                  </a:extLst>
                </a:gridCol>
                <a:gridCol w="493776">
                  <a:extLst>
                    <a:ext uri="{9D8B030D-6E8A-4147-A177-3AD203B41FA5}">
                      <a16:colId xmlns:a16="http://schemas.microsoft.com/office/drawing/2014/main" val="2061460822"/>
                    </a:ext>
                  </a:extLst>
                </a:gridCol>
                <a:gridCol w="493776">
                  <a:extLst>
                    <a:ext uri="{9D8B030D-6E8A-4147-A177-3AD203B41FA5}">
                      <a16:colId xmlns:a16="http://schemas.microsoft.com/office/drawing/2014/main" val="3686342397"/>
                    </a:ext>
                  </a:extLst>
                </a:gridCol>
                <a:gridCol w="493776">
                  <a:extLst>
                    <a:ext uri="{9D8B030D-6E8A-4147-A177-3AD203B41FA5}">
                      <a16:colId xmlns:a16="http://schemas.microsoft.com/office/drawing/2014/main" val="1126388802"/>
                    </a:ext>
                  </a:extLst>
                </a:gridCol>
                <a:gridCol w="493776">
                  <a:extLst>
                    <a:ext uri="{9D8B030D-6E8A-4147-A177-3AD203B41FA5}">
                      <a16:colId xmlns:a16="http://schemas.microsoft.com/office/drawing/2014/main" val="674904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19301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Mecklenburg-Vorpommern - 2018-01-05 13:38:58</a:t>
                      </a:r>
                      <a:r>
                        <a:rPr kumimoji="0" lang="de-DE" sz="1000" b="0" i="0" u="none" strike="noStrike" kern="1200" cap="none" spc="0" normalizeH="0" baseline="0" noProof="0">
                          <a:ln>
                            <a:noFill/>
                          </a:ln>
                          <a:solidFill>
                            <a:prstClr val="black"/>
                          </a:solidFill>
                          <a:effectLst/>
                          <a:uLnTx/>
                          <a:uFillTx/>
                          <a:latin typeface="+mn-lt"/>
                          <a:ea typeface="+mn-ea"/>
                          <a:cs typeface="+mn-cs"/>
                        </a:rPr>
                        <a:t>
Rostock verbietet als erste Kommune in MV die Nutzung von Glyphosat auf all ihren Flächen.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Rostock untersagt die Nutzung von Glyphosat
ndr.de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10370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Mecklenburg-Vorpommern - 2018-07-25 07:03:33</a:t>
                      </a:r>
                      <a:r>
                        <a:rPr kumimoji="0" lang="de-DE" sz="1000" b="0" i="0" u="none" strike="noStrike" kern="1200" cap="none" spc="0" normalizeH="0" baseline="0" noProof="0">
                          <a:ln>
                            <a:noFill/>
                          </a:ln>
                          <a:solidFill>
                            <a:prstClr val="black"/>
                          </a:solidFill>
                          <a:effectLst/>
                          <a:uLnTx/>
                          <a:uFillTx/>
                          <a:latin typeface="+mn-lt"/>
                          <a:ea typeface="+mn-ea"/>
                          <a:cs typeface="+mn-cs"/>
                        </a:rPr>
                        <a:t>
Für unsere Sicherheit führen freiwillige Feuerwehr-Männer und -Frauen ein Leben auf Abruf. Dafür ein riesiges Dankeschön!
🚒 Markieren Sie die Wehren aus Ihrer Region und sagen Sie Danke!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Wie geht das? - Freiwillige Feuerwehr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01307180"/>
                  </a:ext>
                </a:extLst>
              </a:tr>
            </a:tbl>
          </a:graphicData>
        </a:graphic>
      </p:graphicFrame>
      <p:sp>
        <p:nvSpPr>
          <p:cNvPr id="4" name="Text Placeholder 3">
            <a:extLst>
              <a:ext uri="{FF2B5EF4-FFF2-40B4-BE49-F238E27FC236}">
                <a16:creationId xmlns:a16="http://schemas.microsoft.com/office/drawing/2014/main" id="{59E77942-C5BD-40A2-831F-BB77BE0CB74A}"/>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4444218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D92BD-55D9-48F0-9ECD-239B51D6E7FB}"/>
              </a:ext>
            </a:extLst>
          </p:cNvPr>
          <p:cNvSpPr>
            <a:spLocks noGrp="1"/>
          </p:cNvSpPr>
          <p:nvPr>
            <p:ph type="title"/>
          </p:nvPr>
        </p:nvSpPr>
        <p:spPr/>
        <p:txBody>
          <a:bodyPr/>
          <a:lstStyle/>
          <a:p>
            <a:r>
              <a:rPr lang="en-US"/>
              <a:t>Facebook Eigene Posts - Reaktionen - Export | NDR Mecklenburg-Vorpommern - 2 of 4</a:t>
            </a:r>
          </a:p>
        </p:txBody>
      </p:sp>
      <p:graphicFrame>
        <p:nvGraphicFramePr>
          <p:cNvPr id="5" name="Table Placeholder 4">
            <a:extLst>
              <a:ext uri="{FF2B5EF4-FFF2-40B4-BE49-F238E27FC236}">
                <a16:creationId xmlns:a16="http://schemas.microsoft.com/office/drawing/2014/main" id="{E4FB6AB1-3F7F-4C9C-9C15-E4DE5C913397}"/>
              </a:ext>
            </a:extLst>
          </p:cNvPr>
          <p:cNvGraphicFramePr>
            <a:graphicFrameLocks noGrp="1"/>
          </p:cNvGraphicFramePr>
          <p:nvPr>
            <p:ph type="tbl" sz="quarter" idx="13"/>
            <p:extLst>
              <p:ext uri="{D42A27DB-BD31-4B8C-83A1-F6EECF244321}">
                <p14:modId xmlns:p14="http://schemas.microsoft.com/office/powerpoint/2010/main" val="2294719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445767940"/>
                    </a:ext>
                  </a:extLst>
                </a:gridCol>
                <a:gridCol w="822960">
                  <a:extLst>
                    <a:ext uri="{9D8B030D-6E8A-4147-A177-3AD203B41FA5}">
                      <a16:colId xmlns:a16="http://schemas.microsoft.com/office/drawing/2014/main" val="932079281"/>
                    </a:ext>
                  </a:extLst>
                </a:gridCol>
                <a:gridCol w="493776">
                  <a:extLst>
                    <a:ext uri="{9D8B030D-6E8A-4147-A177-3AD203B41FA5}">
                      <a16:colId xmlns:a16="http://schemas.microsoft.com/office/drawing/2014/main" val="3400180787"/>
                    </a:ext>
                  </a:extLst>
                </a:gridCol>
                <a:gridCol w="493776">
                  <a:extLst>
                    <a:ext uri="{9D8B030D-6E8A-4147-A177-3AD203B41FA5}">
                      <a16:colId xmlns:a16="http://schemas.microsoft.com/office/drawing/2014/main" val="2319558670"/>
                    </a:ext>
                  </a:extLst>
                </a:gridCol>
                <a:gridCol w="493776">
                  <a:extLst>
                    <a:ext uri="{9D8B030D-6E8A-4147-A177-3AD203B41FA5}">
                      <a16:colId xmlns:a16="http://schemas.microsoft.com/office/drawing/2014/main" val="1433363455"/>
                    </a:ext>
                  </a:extLst>
                </a:gridCol>
                <a:gridCol w="493776">
                  <a:extLst>
                    <a:ext uri="{9D8B030D-6E8A-4147-A177-3AD203B41FA5}">
                      <a16:colId xmlns:a16="http://schemas.microsoft.com/office/drawing/2014/main" val="3266570272"/>
                    </a:ext>
                  </a:extLst>
                </a:gridCol>
                <a:gridCol w="493776">
                  <a:extLst>
                    <a:ext uri="{9D8B030D-6E8A-4147-A177-3AD203B41FA5}">
                      <a16:colId xmlns:a16="http://schemas.microsoft.com/office/drawing/2014/main" val="1876363273"/>
                    </a:ext>
                  </a:extLst>
                </a:gridCol>
                <a:gridCol w="493776">
                  <a:extLst>
                    <a:ext uri="{9D8B030D-6E8A-4147-A177-3AD203B41FA5}">
                      <a16:colId xmlns:a16="http://schemas.microsoft.com/office/drawing/2014/main" val="349323803"/>
                    </a:ext>
                  </a:extLst>
                </a:gridCol>
                <a:gridCol w="493776">
                  <a:extLst>
                    <a:ext uri="{9D8B030D-6E8A-4147-A177-3AD203B41FA5}">
                      <a16:colId xmlns:a16="http://schemas.microsoft.com/office/drawing/2014/main" val="3664230312"/>
                    </a:ext>
                  </a:extLst>
                </a:gridCol>
                <a:gridCol w="493776">
                  <a:extLst>
                    <a:ext uri="{9D8B030D-6E8A-4147-A177-3AD203B41FA5}">
                      <a16:colId xmlns:a16="http://schemas.microsoft.com/office/drawing/2014/main" val="906434131"/>
                    </a:ext>
                  </a:extLst>
                </a:gridCol>
                <a:gridCol w="493776">
                  <a:extLst>
                    <a:ext uri="{9D8B030D-6E8A-4147-A177-3AD203B41FA5}">
                      <a16:colId xmlns:a16="http://schemas.microsoft.com/office/drawing/2014/main" val="2474241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67787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Mecklenburg-Vorpommern - 2018-04-16 09:27:38</a:t>
                      </a:r>
                      <a:r>
                        <a:rPr kumimoji="0" lang="de-DE" sz="1000" b="0" i="0" u="none" strike="noStrike" kern="1200" cap="none" spc="0" normalizeH="0" baseline="0" noProof="0">
                          <a:ln>
                            <a:noFill/>
                          </a:ln>
                          <a:solidFill>
                            <a:prstClr val="black"/>
                          </a:solidFill>
                          <a:effectLst/>
                          <a:uLnTx/>
                          <a:uFillTx/>
                          <a:latin typeface="+mn-lt"/>
                          <a:ea typeface="+mn-ea"/>
                          <a:cs typeface="+mn-cs"/>
                        </a:rPr>
                        <a:t>
Schatz des einstigen Dänenkönigs Harald Blauzahn geborgen: Laut Experten handelt es sich um den größten Einzelfund im südlichen Ostseeraum.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Rügen: Sensationsfund aus der Wikingerzeit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02683291"/>
                  </a:ext>
                </a:extLst>
              </a:tr>
            </a:tbl>
          </a:graphicData>
        </a:graphic>
      </p:graphicFrame>
      <p:sp>
        <p:nvSpPr>
          <p:cNvPr id="4" name="Text Placeholder 3">
            <a:extLst>
              <a:ext uri="{FF2B5EF4-FFF2-40B4-BE49-F238E27FC236}">
                <a16:creationId xmlns:a16="http://schemas.microsoft.com/office/drawing/2014/main" id="{80CCBDBF-59F8-428F-B690-A31F63D29186}"/>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0035535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FE1F4-5795-4DF9-A3CE-8E55442A7B09}"/>
              </a:ext>
            </a:extLst>
          </p:cNvPr>
          <p:cNvSpPr>
            <a:spLocks noGrp="1"/>
          </p:cNvSpPr>
          <p:nvPr>
            <p:ph type="title"/>
          </p:nvPr>
        </p:nvSpPr>
        <p:spPr/>
        <p:txBody>
          <a:bodyPr/>
          <a:lstStyle/>
          <a:p>
            <a:r>
              <a:rPr lang="en-US"/>
              <a:t>Facebook Eigene Posts - Reaktionen - Export | NDR Mecklenburg-Vorpommern - 3 of 4</a:t>
            </a:r>
          </a:p>
        </p:txBody>
      </p:sp>
      <p:graphicFrame>
        <p:nvGraphicFramePr>
          <p:cNvPr id="5" name="Table Placeholder 4">
            <a:extLst>
              <a:ext uri="{FF2B5EF4-FFF2-40B4-BE49-F238E27FC236}">
                <a16:creationId xmlns:a16="http://schemas.microsoft.com/office/drawing/2014/main" id="{00F904E4-406F-44C6-972E-EA57CF8723CA}"/>
              </a:ext>
            </a:extLst>
          </p:cNvPr>
          <p:cNvGraphicFramePr>
            <a:graphicFrameLocks noGrp="1"/>
          </p:cNvGraphicFramePr>
          <p:nvPr>
            <p:ph type="tbl" sz="quarter" idx="13"/>
            <p:extLst>
              <p:ext uri="{D42A27DB-BD31-4B8C-83A1-F6EECF244321}">
                <p14:modId xmlns:p14="http://schemas.microsoft.com/office/powerpoint/2010/main" val="1664047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843359484"/>
                    </a:ext>
                  </a:extLst>
                </a:gridCol>
                <a:gridCol w="822960">
                  <a:extLst>
                    <a:ext uri="{9D8B030D-6E8A-4147-A177-3AD203B41FA5}">
                      <a16:colId xmlns:a16="http://schemas.microsoft.com/office/drawing/2014/main" val="3212085383"/>
                    </a:ext>
                  </a:extLst>
                </a:gridCol>
                <a:gridCol w="493776">
                  <a:extLst>
                    <a:ext uri="{9D8B030D-6E8A-4147-A177-3AD203B41FA5}">
                      <a16:colId xmlns:a16="http://schemas.microsoft.com/office/drawing/2014/main" val="54853287"/>
                    </a:ext>
                  </a:extLst>
                </a:gridCol>
                <a:gridCol w="493776">
                  <a:extLst>
                    <a:ext uri="{9D8B030D-6E8A-4147-A177-3AD203B41FA5}">
                      <a16:colId xmlns:a16="http://schemas.microsoft.com/office/drawing/2014/main" val="2501067687"/>
                    </a:ext>
                  </a:extLst>
                </a:gridCol>
                <a:gridCol w="493776">
                  <a:extLst>
                    <a:ext uri="{9D8B030D-6E8A-4147-A177-3AD203B41FA5}">
                      <a16:colId xmlns:a16="http://schemas.microsoft.com/office/drawing/2014/main" val="3783843970"/>
                    </a:ext>
                  </a:extLst>
                </a:gridCol>
                <a:gridCol w="493776">
                  <a:extLst>
                    <a:ext uri="{9D8B030D-6E8A-4147-A177-3AD203B41FA5}">
                      <a16:colId xmlns:a16="http://schemas.microsoft.com/office/drawing/2014/main" val="2977335881"/>
                    </a:ext>
                  </a:extLst>
                </a:gridCol>
                <a:gridCol w="493776">
                  <a:extLst>
                    <a:ext uri="{9D8B030D-6E8A-4147-A177-3AD203B41FA5}">
                      <a16:colId xmlns:a16="http://schemas.microsoft.com/office/drawing/2014/main" val="3927815372"/>
                    </a:ext>
                  </a:extLst>
                </a:gridCol>
                <a:gridCol w="493776">
                  <a:extLst>
                    <a:ext uri="{9D8B030D-6E8A-4147-A177-3AD203B41FA5}">
                      <a16:colId xmlns:a16="http://schemas.microsoft.com/office/drawing/2014/main" val="1720514537"/>
                    </a:ext>
                  </a:extLst>
                </a:gridCol>
                <a:gridCol w="493776">
                  <a:extLst>
                    <a:ext uri="{9D8B030D-6E8A-4147-A177-3AD203B41FA5}">
                      <a16:colId xmlns:a16="http://schemas.microsoft.com/office/drawing/2014/main" val="1658216601"/>
                    </a:ext>
                  </a:extLst>
                </a:gridCol>
                <a:gridCol w="493776">
                  <a:extLst>
                    <a:ext uri="{9D8B030D-6E8A-4147-A177-3AD203B41FA5}">
                      <a16:colId xmlns:a16="http://schemas.microsoft.com/office/drawing/2014/main" val="500836041"/>
                    </a:ext>
                  </a:extLst>
                </a:gridCol>
                <a:gridCol w="493776">
                  <a:extLst>
                    <a:ext uri="{9D8B030D-6E8A-4147-A177-3AD203B41FA5}">
                      <a16:colId xmlns:a16="http://schemas.microsoft.com/office/drawing/2014/main" val="1967408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01531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Mecklenburg-Vorpommern - 2018-05-04 06:46:09</a:t>
                      </a:r>
                      <a:r>
                        <a:rPr kumimoji="0" lang="en-US" sz="1000" b="0" i="0" u="none" strike="noStrike" kern="1200" cap="none" spc="0" normalizeH="0" baseline="0" noProof="0">
                          <a:ln>
                            <a:noFill/>
                          </a:ln>
                          <a:solidFill>
                            <a:prstClr val="black"/>
                          </a:solidFill>
                          <a:effectLst/>
                          <a:uLnTx/>
                          <a:uFillTx/>
                          <a:latin typeface="+mn-lt"/>
                          <a:ea typeface="+mn-ea"/>
                          <a:cs typeface="+mn-cs"/>
                        </a:rPr>
                        <a:t>
Zum Tag der Feuerwehrleute sagen wir DANKE! 🤗
Feuerwehren aus Mecklenburg Vorpommern Feuerwehr Klinken Feuerwehr Dorf Mecklenburg Feuerwehr Basedow in Mecklenburg Feuerwehr Schwerin-Warnitz Feuerwehr Rostock Feuerwehr-Rostock Gehlsdorf Feuerwehr Barth Freiwillige Feuerwehr Zingst Freiwillige Feuerwehr Ahrenshoop Feuerwehr Plau am See Feuerwehr Neustrelitz / Jugendfeuerwehr Neustrelitz Feuerwehr Neustrelitz /Ortsfeuerwehr Strelitz-Alt Feuerwehr Bergen Freiwillige Feuerwehr Ostseebad Binz Feuerwehr Zinnowitz Jugendfeuerwehr Zinnowitz Freiwillige Feuerwehr Koserow e.V. Freiwillige Feuerwehr Bansin-Heringsdorf Freiwillige Feuerwehr Seebad Ahlbeck Freiwillige Feuerwehr Wolgast Freiwillige Feuerwehr Torgelow Freiwillige Feuerwehr Penzlin Feuerwehr Goldberg Löschgruppe Wendisch Waren Freiwillige Feuerwehr Krakow am See Feuerwehr Lübz Feuerwehr Plau am See Feuerwehr Bützow Freiwillige Feuerwehr Bützow Freiwillige Feuerwehr der Stadt Laage Feuerwehr Schwaan Feuerwehr Tessin &amp; Förderverein FFw Tessin e.V. Freiwillige Feuerwehr Tribsees Freiwillige Feuerwehr Gnoien Freiwillige Feuerwehr Marlow Freiwillige Feuerwehr Crivitz Feuerwehr Ludwigslust Freiwillige Feuerwehr Gadebusch Freiwillige Feuerwehr Satow Feuerwehr Rövershagen Feuerwehr Boltenhagen Freiwillige Feuerwehr Hagenow Feuerwehr Wittenburg Freiwillige Feuerwehr der Stadt Penkun Freiwillige Feuerwehr Ueckermünde Feuerwehr Wustrow Freiwillige Feuerwehr Wismar Altstadt Freiwillige Feuerwehr Warnemünde Feuerwehr Dömitz Feuerwehr Neukloster
(Wir haben hoffentlich niemanden vergessen!)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Ein großes Dankeschön an alle Feuerwehrleute!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98384148"/>
                  </a:ext>
                </a:extLst>
              </a:tr>
            </a:tbl>
          </a:graphicData>
        </a:graphic>
      </p:graphicFrame>
      <p:sp>
        <p:nvSpPr>
          <p:cNvPr id="4" name="Text Placeholder 3">
            <a:extLst>
              <a:ext uri="{FF2B5EF4-FFF2-40B4-BE49-F238E27FC236}">
                <a16:creationId xmlns:a16="http://schemas.microsoft.com/office/drawing/2014/main" id="{2A045B54-C9CB-4EB9-9245-E5A2F3778084}"/>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2809111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ED13A-EE22-4237-8778-A0A3A4D358AE}"/>
              </a:ext>
            </a:extLst>
          </p:cNvPr>
          <p:cNvSpPr>
            <a:spLocks noGrp="1"/>
          </p:cNvSpPr>
          <p:nvPr>
            <p:ph type="title"/>
          </p:nvPr>
        </p:nvSpPr>
        <p:spPr/>
        <p:txBody>
          <a:bodyPr/>
          <a:lstStyle/>
          <a:p>
            <a:r>
              <a:rPr lang="en-US"/>
              <a:t>Facebook Eigene Posts - Reaktionen - Export | NDR Mecklenburg-Vorpommern - 4 of 4</a:t>
            </a:r>
          </a:p>
        </p:txBody>
      </p:sp>
      <p:graphicFrame>
        <p:nvGraphicFramePr>
          <p:cNvPr id="5" name="Table Placeholder 4">
            <a:extLst>
              <a:ext uri="{FF2B5EF4-FFF2-40B4-BE49-F238E27FC236}">
                <a16:creationId xmlns:a16="http://schemas.microsoft.com/office/drawing/2014/main" id="{C8B09162-7EBA-4E67-8003-C8A3E39FA12C}"/>
              </a:ext>
            </a:extLst>
          </p:cNvPr>
          <p:cNvGraphicFramePr>
            <a:graphicFrameLocks noGrp="1"/>
          </p:cNvGraphicFramePr>
          <p:nvPr>
            <p:ph type="tbl" sz="quarter" idx="13"/>
            <p:extLst>
              <p:ext uri="{D42A27DB-BD31-4B8C-83A1-F6EECF244321}">
                <p14:modId xmlns:p14="http://schemas.microsoft.com/office/powerpoint/2010/main" val="71313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898163270"/>
                    </a:ext>
                  </a:extLst>
                </a:gridCol>
                <a:gridCol w="822960">
                  <a:extLst>
                    <a:ext uri="{9D8B030D-6E8A-4147-A177-3AD203B41FA5}">
                      <a16:colId xmlns:a16="http://schemas.microsoft.com/office/drawing/2014/main" val="3798243642"/>
                    </a:ext>
                  </a:extLst>
                </a:gridCol>
                <a:gridCol w="493776">
                  <a:extLst>
                    <a:ext uri="{9D8B030D-6E8A-4147-A177-3AD203B41FA5}">
                      <a16:colId xmlns:a16="http://schemas.microsoft.com/office/drawing/2014/main" val="4021645573"/>
                    </a:ext>
                  </a:extLst>
                </a:gridCol>
                <a:gridCol w="493776">
                  <a:extLst>
                    <a:ext uri="{9D8B030D-6E8A-4147-A177-3AD203B41FA5}">
                      <a16:colId xmlns:a16="http://schemas.microsoft.com/office/drawing/2014/main" val="2835780615"/>
                    </a:ext>
                  </a:extLst>
                </a:gridCol>
                <a:gridCol w="493776">
                  <a:extLst>
                    <a:ext uri="{9D8B030D-6E8A-4147-A177-3AD203B41FA5}">
                      <a16:colId xmlns:a16="http://schemas.microsoft.com/office/drawing/2014/main" val="2577935751"/>
                    </a:ext>
                  </a:extLst>
                </a:gridCol>
                <a:gridCol w="493776">
                  <a:extLst>
                    <a:ext uri="{9D8B030D-6E8A-4147-A177-3AD203B41FA5}">
                      <a16:colId xmlns:a16="http://schemas.microsoft.com/office/drawing/2014/main" val="931623154"/>
                    </a:ext>
                  </a:extLst>
                </a:gridCol>
                <a:gridCol w="493776">
                  <a:extLst>
                    <a:ext uri="{9D8B030D-6E8A-4147-A177-3AD203B41FA5}">
                      <a16:colId xmlns:a16="http://schemas.microsoft.com/office/drawing/2014/main" val="2992218697"/>
                    </a:ext>
                  </a:extLst>
                </a:gridCol>
                <a:gridCol w="493776">
                  <a:extLst>
                    <a:ext uri="{9D8B030D-6E8A-4147-A177-3AD203B41FA5}">
                      <a16:colId xmlns:a16="http://schemas.microsoft.com/office/drawing/2014/main" val="903478088"/>
                    </a:ext>
                  </a:extLst>
                </a:gridCol>
                <a:gridCol w="493776">
                  <a:extLst>
                    <a:ext uri="{9D8B030D-6E8A-4147-A177-3AD203B41FA5}">
                      <a16:colId xmlns:a16="http://schemas.microsoft.com/office/drawing/2014/main" val="1005720181"/>
                    </a:ext>
                  </a:extLst>
                </a:gridCol>
                <a:gridCol w="493776">
                  <a:extLst>
                    <a:ext uri="{9D8B030D-6E8A-4147-A177-3AD203B41FA5}">
                      <a16:colId xmlns:a16="http://schemas.microsoft.com/office/drawing/2014/main" val="1039675036"/>
                    </a:ext>
                  </a:extLst>
                </a:gridCol>
                <a:gridCol w="493776">
                  <a:extLst>
                    <a:ext uri="{9D8B030D-6E8A-4147-A177-3AD203B41FA5}">
                      <a16:colId xmlns:a16="http://schemas.microsoft.com/office/drawing/2014/main" val="2838135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09804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Mecklenburg-Vorpommern - 2018-11-10 16:19:27</a:t>
                      </a:r>
                      <a:r>
                        <a:rPr kumimoji="0" lang="en-US" sz="1000" b="0" i="0" u="none" strike="noStrike" kern="1200" cap="none" spc="0" normalizeH="0" baseline="0" noProof="0">
                          <a:ln>
                            <a:noFill/>
                          </a:ln>
                          <a:solidFill>
                            <a:prstClr val="black"/>
                          </a:solidFill>
                          <a:effectLst/>
                          <a:uLnTx/>
                          <a:uFillTx/>
                          <a:latin typeface="+mn-lt"/>
                          <a:ea typeface="+mn-ea"/>
                          <a:cs typeface="+mn-cs"/>
                        </a:rPr>
                        <a:t>
4:1 gegen den 1. FC Kaiserslautern! Alle Tore des F.C. Hansa Rostock!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Alle Tore des FC Hansa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54401246"/>
                  </a:ext>
                </a:extLst>
              </a:tr>
            </a:tbl>
          </a:graphicData>
        </a:graphic>
      </p:graphicFrame>
      <p:sp>
        <p:nvSpPr>
          <p:cNvPr id="4" name="Text Placeholder 3">
            <a:extLst>
              <a:ext uri="{FF2B5EF4-FFF2-40B4-BE49-F238E27FC236}">
                <a16:creationId xmlns:a16="http://schemas.microsoft.com/office/drawing/2014/main" id="{0A0EAF17-250D-4680-A6D4-AC37D645438B}"/>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9076149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183AC-F824-43BA-83C5-2C606153A187}"/>
              </a:ext>
            </a:extLst>
          </p:cNvPr>
          <p:cNvSpPr>
            <a:spLocks noGrp="1"/>
          </p:cNvSpPr>
          <p:nvPr>
            <p:ph type="title"/>
          </p:nvPr>
        </p:nvSpPr>
        <p:spPr/>
        <p:txBody>
          <a:bodyPr/>
          <a:lstStyle/>
          <a:p>
            <a:r>
              <a:rPr lang="de-DE"/>
              <a:t>Eigene Posts - Videostarts - Profil-bezogene Nutzung | NDR Mecklenburg-Vorpommern</a:t>
            </a:r>
            <a:endParaRPr lang="en-US"/>
          </a:p>
        </p:txBody>
      </p:sp>
      <p:graphicFrame>
        <p:nvGraphicFramePr>
          <p:cNvPr id="5" name="Table Placeholder 4">
            <a:extLst>
              <a:ext uri="{FF2B5EF4-FFF2-40B4-BE49-F238E27FC236}">
                <a16:creationId xmlns:a16="http://schemas.microsoft.com/office/drawing/2014/main" id="{911E7123-94EE-4890-8D88-5C26B112F67E}"/>
              </a:ext>
            </a:extLst>
          </p:cNvPr>
          <p:cNvGraphicFramePr>
            <a:graphicFrameLocks noGrp="1"/>
          </p:cNvGraphicFramePr>
          <p:nvPr>
            <p:ph type="tbl" sz="quarter" idx="13"/>
            <p:extLst>
              <p:ext uri="{D42A27DB-BD31-4B8C-83A1-F6EECF244321}">
                <p14:modId xmlns:p14="http://schemas.microsoft.com/office/powerpoint/2010/main" val="683776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20839880"/>
                    </a:ext>
                  </a:extLst>
                </a:gridCol>
                <a:gridCol w="822960">
                  <a:extLst>
                    <a:ext uri="{9D8B030D-6E8A-4147-A177-3AD203B41FA5}">
                      <a16:colId xmlns:a16="http://schemas.microsoft.com/office/drawing/2014/main" val="3744647793"/>
                    </a:ext>
                  </a:extLst>
                </a:gridCol>
                <a:gridCol w="822960">
                  <a:extLst>
                    <a:ext uri="{9D8B030D-6E8A-4147-A177-3AD203B41FA5}">
                      <a16:colId xmlns:a16="http://schemas.microsoft.com/office/drawing/2014/main" val="2161069545"/>
                    </a:ext>
                  </a:extLst>
                </a:gridCol>
                <a:gridCol w="822960">
                  <a:extLst>
                    <a:ext uri="{9D8B030D-6E8A-4147-A177-3AD203B41FA5}">
                      <a16:colId xmlns:a16="http://schemas.microsoft.com/office/drawing/2014/main" val="897802337"/>
                    </a:ext>
                  </a:extLst>
                </a:gridCol>
                <a:gridCol w="822960">
                  <a:extLst>
                    <a:ext uri="{9D8B030D-6E8A-4147-A177-3AD203B41FA5}">
                      <a16:colId xmlns:a16="http://schemas.microsoft.com/office/drawing/2014/main" val="3665326561"/>
                    </a:ext>
                  </a:extLst>
                </a:gridCol>
                <a:gridCol w="822960">
                  <a:extLst>
                    <a:ext uri="{9D8B030D-6E8A-4147-A177-3AD203B41FA5}">
                      <a16:colId xmlns:a16="http://schemas.microsoft.com/office/drawing/2014/main" val="1676434492"/>
                    </a:ext>
                  </a:extLst>
                </a:gridCol>
                <a:gridCol w="822960">
                  <a:extLst>
                    <a:ext uri="{9D8B030D-6E8A-4147-A177-3AD203B41FA5}">
                      <a16:colId xmlns:a16="http://schemas.microsoft.com/office/drawing/2014/main" val="2437514572"/>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1571615710"/>
                  </a:ext>
                </a:extLst>
              </a:tr>
              <a:tr h="370840">
                <a:tc>
                  <a:txBody>
                    <a:bodyPr/>
                    <a:lstStyle/>
                    <a:p>
                      <a:r>
                        <a:rPr lang="de-DE" sz="1000" b="1"/>
                        <a:t> NDR Mecklenburg-Vorpommern - 2018-02-05 18:03:53 </a:t>
                      </a:r>
                      <a:r>
                        <a:rPr lang="de-DE" sz="1000"/>
                        <a:t> 
 Fußball-Trainer Frank Pagelsdorf hat die größten Erfolge seiner Karriere im Norden gefeiert - mit dem  F.C. Hansa Rostock und dem HSV. Heute feiert der gebürtige Hannoveraner seinen 60. Geburtstag.
Alles Gute für den Rostocker Aufstiegshelden von 1995!</a:t>
                      </a:r>
                      <a:endParaRPr lang="en-US" sz="1000"/>
                    </a:p>
                  </a:txBody>
                  <a:tcPr/>
                </a:tc>
                <a:tc>
                  <a:txBody>
                    <a:bodyPr/>
                    <a:lstStyle/>
                    <a:p>
                      <a:r>
                        <a:rPr lang="en-US" sz="1000"/>
                        <a:t>93812</a:t>
                      </a:r>
                    </a:p>
                  </a:txBody>
                  <a:tcPr/>
                </a:tc>
                <a:tc>
                  <a:txBody>
                    <a:bodyPr/>
                    <a:lstStyle/>
                    <a:p>
                      <a:r>
                        <a:rPr lang="en-US" sz="1000"/>
                        <a:t>57063</a:t>
                      </a:r>
                    </a:p>
                  </a:txBody>
                  <a:tcPr/>
                </a:tc>
                <a:tc>
                  <a:txBody>
                    <a:bodyPr/>
                    <a:lstStyle/>
                    <a:p>
                      <a:r>
                        <a:rPr lang="en-US" sz="1000"/>
                        <a:t>27 %</a:t>
                      </a:r>
                    </a:p>
                  </a:txBody>
                  <a:tcPr/>
                </a:tc>
                <a:tc>
                  <a:txBody>
                    <a:bodyPr/>
                    <a:lstStyle/>
                    <a:p>
                      <a:r>
                        <a:rPr lang="en-US" sz="1000"/>
                        <a:t>1:58</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2287242087"/>
                  </a:ext>
                </a:extLst>
              </a:tr>
              <a:tr h="370840">
                <a:tc>
                  <a:txBody>
                    <a:bodyPr/>
                    <a:lstStyle/>
                    <a:p>
                      <a:r>
                        <a:rPr lang="de-DE" sz="1000" b="1"/>
                        <a:t> NDR Mecklenburg-Vorpommern - 2018-07-25 07:03:33 </a:t>
                      </a:r>
                      <a:r>
                        <a:rPr lang="de-DE" sz="1000"/>
                        <a:t> 
 Für unsere Sicherheit führen freiwillige Feuerwehr-Männer und -Frauen ein Leben auf Abruf. Dafür ein riesiges Dankeschön!
🚒 Markieren Sie die Wehren aus Ihrer Region und sagen Sie Danke!</a:t>
                      </a:r>
                      <a:endParaRPr lang="en-US" sz="1000"/>
                    </a:p>
                  </a:txBody>
                  <a:tcPr/>
                </a:tc>
                <a:tc>
                  <a:txBody>
                    <a:bodyPr/>
                    <a:lstStyle/>
                    <a:p>
                      <a:r>
                        <a:rPr lang="en-US" sz="1000"/>
                        <a:t>126463</a:t>
                      </a:r>
                    </a:p>
                  </a:txBody>
                  <a:tcPr/>
                </a:tc>
                <a:tc>
                  <a:txBody>
                    <a:bodyPr/>
                    <a:lstStyle/>
                    <a:p>
                      <a:r>
                        <a:rPr lang="en-US" sz="1000"/>
                        <a:t>56326</a:t>
                      </a:r>
                    </a:p>
                  </a:txBody>
                  <a:tcPr/>
                </a:tc>
                <a:tc>
                  <a:txBody>
                    <a:bodyPr/>
                    <a:lstStyle/>
                    <a:p>
                      <a:r>
                        <a:rPr lang="en-US" sz="1000"/>
                        <a:t>17 %</a:t>
                      </a:r>
                    </a:p>
                  </a:txBody>
                  <a:tcPr/>
                </a:tc>
                <a:tc>
                  <a:txBody>
                    <a:bodyPr/>
                    <a:lstStyle/>
                    <a:p>
                      <a:r>
                        <a:rPr lang="en-US" sz="1000"/>
                        <a:t>0:31</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482223800"/>
                  </a:ext>
                </a:extLst>
              </a:tr>
              <a:tr h="370840">
                <a:tc>
                  <a:txBody>
                    <a:bodyPr/>
                    <a:lstStyle/>
                    <a:p>
                      <a:r>
                        <a:rPr lang="de-DE" sz="1000" b="1"/>
                        <a:t> NDR Mecklenburg-Vorpommern - 2018-04-16 09:27:38 </a:t>
                      </a:r>
                      <a:r>
                        <a:rPr lang="de-DE" sz="1000"/>
                        <a:t> 
 Schatz des einstigen Dänenkönigs Harald Blauzahn geborgen: Laut Experten handelt es sich um den größten Einzelfund im südlichen Ostseeraum.</a:t>
                      </a:r>
                      <a:endParaRPr lang="en-US" sz="1000"/>
                    </a:p>
                  </a:txBody>
                  <a:tcPr/>
                </a:tc>
                <a:tc>
                  <a:txBody>
                    <a:bodyPr/>
                    <a:lstStyle/>
                    <a:p>
                      <a:r>
                        <a:rPr lang="en-US" sz="1000"/>
                        <a:t>69709</a:t>
                      </a:r>
                    </a:p>
                  </a:txBody>
                  <a:tcPr/>
                </a:tc>
                <a:tc>
                  <a:txBody>
                    <a:bodyPr/>
                    <a:lstStyle/>
                    <a:p>
                      <a:r>
                        <a:rPr lang="en-US" sz="1000"/>
                        <a:t>36720</a:t>
                      </a:r>
                    </a:p>
                  </a:txBody>
                  <a:tcPr/>
                </a:tc>
                <a:tc>
                  <a:txBody>
                    <a:bodyPr/>
                    <a:lstStyle/>
                    <a:p>
                      <a:r>
                        <a:rPr lang="en-US" sz="1000"/>
                        <a:t>32 %</a:t>
                      </a:r>
                    </a:p>
                  </a:txBody>
                  <a:tcPr/>
                </a:tc>
                <a:tc>
                  <a:txBody>
                    <a:bodyPr/>
                    <a:lstStyle/>
                    <a:p>
                      <a:r>
                        <a:rPr lang="en-US" sz="1000"/>
                        <a:t>0:28</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018590937"/>
                  </a:ext>
                </a:extLst>
              </a:tr>
              <a:tr h="370840">
                <a:tc>
                  <a:txBody>
                    <a:bodyPr/>
                    <a:lstStyle/>
                    <a:p>
                      <a:r>
                        <a:rPr lang="de-DE" sz="1000" b="1"/>
                        <a:t> NDR Mecklenburg-Vorpommern - 2018-07-31 10:07:03 </a:t>
                      </a:r>
                      <a:r>
                        <a:rPr lang="de-DE" sz="1000"/>
                        <a:t> 
 Rostock und ganz MV verlieren ein echtes Original. 😢</a:t>
                      </a:r>
                      <a:endParaRPr lang="en-US" sz="1000"/>
                    </a:p>
                  </a:txBody>
                  <a:tcPr/>
                </a:tc>
                <a:tc>
                  <a:txBody>
                    <a:bodyPr/>
                    <a:lstStyle/>
                    <a:p>
                      <a:r>
                        <a:rPr lang="en-US" sz="1000"/>
                        <a:t>56596</a:t>
                      </a:r>
                    </a:p>
                  </a:txBody>
                  <a:tcPr/>
                </a:tc>
                <a:tc>
                  <a:txBody>
                    <a:bodyPr/>
                    <a:lstStyle/>
                    <a:p>
                      <a:r>
                        <a:rPr lang="en-US" sz="1000"/>
                        <a:t>34148</a:t>
                      </a:r>
                    </a:p>
                  </a:txBody>
                  <a:tcPr/>
                </a:tc>
                <a:tc>
                  <a:txBody>
                    <a:bodyPr/>
                    <a:lstStyle/>
                    <a:p>
                      <a:r>
                        <a:rPr lang="en-US" sz="1000"/>
                        <a:t>35 %</a:t>
                      </a:r>
                    </a:p>
                  </a:txBody>
                  <a:tcPr/>
                </a:tc>
                <a:tc>
                  <a:txBody>
                    <a:bodyPr/>
                    <a:lstStyle/>
                    <a:p>
                      <a:r>
                        <a:rPr lang="en-US" sz="1000"/>
                        <a:t>0:33</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1460239214"/>
                  </a:ext>
                </a:extLst>
              </a:tr>
              <a:tr h="370840">
                <a:tc>
                  <a:txBody>
                    <a:bodyPr/>
                    <a:lstStyle/>
                    <a:p>
                      <a:r>
                        <a:rPr lang="en-US" sz="1000" b="1"/>
                        <a:t> NDR Mecklenburg-Vorpommern - 2018-11-10 16:19:27 </a:t>
                      </a:r>
                      <a:r>
                        <a:rPr lang="en-US" sz="1000"/>
                        <a:t> 
 4:1 gegen den 1. FC Kaiserslautern! Alle Tore des F.C. Hansa Rostock!</a:t>
                      </a:r>
                    </a:p>
                  </a:txBody>
                  <a:tcPr/>
                </a:tc>
                <a:tc>
                  <a:txBody>
                    <a:bodyPr/>
                    <a:lstStyle/>
                    <a:p>
                      <a:r>
                        <a:rPr lang="en-US" sz="1000"/>
                        <a:t>38336</a:t>
                      </a:r>
                    </a:p>
                  </a:txBody>
                  <a:tcPr/>
                </a:tc>
                <a:tc>
                  <a:txBody>
                    <a:bodyPr/>
                    <a:lstStyle/>
                    <a:p>
                      <a:r>
                        <a:rPr lang="en-US" sz="1000"/>
                        <a:t>22411</a:t>
                      </a:r>
                    </a:p>
                  </a:txBody>
                  <a:tcPr/>
                </a:tc>
                <a:tc>
                  <a:txBody>
                    <a:bodyPr/>
                    <a:lstStyle/>
                    <a:p>
                      <a:r>
                        <a:rPr lang="en-US" sz="1000"/>
                        <a:t>19 %</a:t>
                      </a:r>
                    </a:p>
                  </a:txBody>
                  <a:tcPr/>
                </a:tc>
                <a:tc>
                  <a:txBody>
                    <a:bodyPr/>
                    <a:lstStyle/>
                    <a:p>
                      <a:r>
                        <a:rPr lang="en-US" sz="1000"/>
                        <a:t>2:43</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3021446676"/>
                  </a:ext>
                </a:extLst>
              </a:tr>
            </a:tbl>
          </a:graphicData>
        </a:graphic>
      </p:graphicFrame>
      <p:sp>
        <p:nvSpPr>
          <p:cNvPr id="4" name="Text Placeholder 3">
            <a:extLst>
              <a:ext uri="{FF2B5EF4-FFF2-40B4-BE49-F238E27FC236}">
                <a16:creationId xmlns:a16="http://schemas.microsoft.com/office/drawing/2014/main" id="{BEFB215A-290A-4781-8D14-A61FEEB7EEB2}"/>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6058219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CEDB9-A894-4834-8F94-50B015ACD72F}"/>
              </a:ext>
            </a:extLst>
          </p:cNvPr>
          <p:cNvSpPr>
            <a:spLocks noGrp="1"/>
          </p:cNvSpPr>
          <p:nvPr>
            <p:ph type="title"/>
          </p:nvPr>
        </p:nvSpPr>
        <p:spPr/>
        <p:txBody>
          <a:bodyPr/>
          <a:lstStyle/>
          <a:p>
            <a:r>
              <a:rPr lang="en-US"/>
              <a:t>Facebook Eigene Videos - Crossposts (ohne Ersteller) - Export | NDR Mecklenburg-Vorpommern - 1 of 3</a:t>
            </a:r>
          </a:p>
        </p:txBody>
      </p:sp>
      <p:graphicFrame>
        <p:nvGraphicFramePr>
          <p:cNvPr id="5" name="Table Placeholder 4">
            <a:extLst>
              <a:ext uri="{FF2B5EF4-FFF2-40B4-BE49-F238E27FC236}">
                <a16:creationId xmlns:a16="http://schemas.microsoft.com/office/drawing/2014/main" id="{DA7A0F03-715E-4BDC-96EE-8DBB01C4F5D6}"/>
              </a:ext>
            </a:extLst>
          </p:cNvPr>
          <p:cNvGraphicFramePr>
            <a:graphicFrameLocks noGrp="1"/>
          </p:cNvGraphicFramePr>
          <p:nvPr>
            <p:ph type="tbl" sz="quarter" idx="13"/>
            <p:extLst>
              <p:ext uri="{D42A27DB-BD31-4B8C-83A1-F6EECF244321}">
                <p14:modId xmlns:p14="http://schemas.microsoft.com/office/powerpoint/2010/main" val="788026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013258700"/>
                    </a:ext>
                  </a:extLst>
                </a:gridCol>
                <a:gridCol w="493776">
                  <a:extLst>
                    <a:ext uri="{9D8B030D-6E8A-4147-A177-3AD203B41FA5}">
                      <a16:colId xmlns:a16="http://schemas.microsoft.com/office/drawing/2014/main" val="3020623184"/>
                    </a:ext>
                  </a:extLst>
                </a:gridCol>
                <a:gridCol w="411480">
                  <a:extLst>
                    <a:ext uri="{9D8B030D-6E8A-4147-A177-3AD203B41FA5}">
                      <a16:colId xmlns:a16="http://schemas.microsoft.com/office/drawing/2014/main" val="1215361074"/>
                    </a:ext>
                  </a:extLst>
                </a:gridCol>
                <a:gridCol w="411480">
                  <a:extLst>
                    <a:ext uri="{9D8B030D-6E8A-4147-A177-3AD203B41FA5}">
                      <a16:colId xmlns:a16="http://schemas.microsoft.com/office/drawing/2014/main" val="1344332138"/>
                    </a:ext>
                  </a:extLst>
                </a:gridCol>
                <a:gridCol w="246888">
                  <a:extLst>
                    <a:ext uri="{9D8B030D-6E8A-4147-A177-3AD203B41FA5}">
                      <a16:colId xmlns:a16="http://schemas.microsoft.com/office/drawing/2014/main" val="1565135063"/>
                    </a:ext>
                  </a:extLst>
                </a:gridCol>
                <a:gridCol w="658368">
                  <a:extLst>
                    <a:ext uri="{9D8B030D-6E8A-4147-A177-3AD203B41FA5}">
                      <a16:colId xmlns:a16="http://schemas.microsoft.com/office/drawing/2014/main" val="2835907870"/>
                    </a:ext>
                  </a:extLst>
                </a:gridCol>
                <a:gridCol w="576072">
                  <a:extLst>
                    <a:ext uri="{9D8B030D-6E8A-4147-A177-3AD203B41FA5}">
                      <a16:colId xmlns:a16="http://schemas.microsoft.com/office/drawing/2014/main" val="566298932"/>
                    </a:ext>
                  </a:extLst>
                </a:gridCol>
                <a:gridCol w="576072">
                  <a:extLst>
                    <a:ext uri="{9D8B030D-6E8A-4147-A177-3AD203B41FA5}">
                      <a16:colId xmlns:a16="http://schemas.microsoft.com/office/drawing/2014/main" val="3274810118"/>
                    </a:ext>
                  </a:extLst>
                </a:gridCol>
                <a:gridCol w="411480">
                  <a:extLst>
                    <a:ext uri="{9D8B030D-6E8A-4147-A177-3AD203B41FA5}">
                      <a16:colId xmlns:a16="http://schemas.microsoft.com/office/drawing/2014/main" val="1101573386"/>
                    </a:ext>
                  </a:extLst>
                </a:gridCol>
                <a:gridCol w="658368">
                  <a:extLst>
                    <a:ext uri="{9D8B030D-6E8A-4147-A177-3AD203B41FA5}">
                      <a16:colId xmlns:a16="http://schemas.microsoft.com/office/drawing/2014/main" val="1989250858"/>
                    </a:ext>
                  </a:extLst>
                </a:gridCol>
                <a:gridCol w="329184">
                  <a:extLst>
                    <a:ext uri="{9D8B030D-6E8A-4147-A177-3AD203B41FA5}">
                      <a16:colId xmlns:a16="http://schemas.microsoft.com/office/drawing/2014/main" val="2361438927"/>
                    </a:ext>
                  </a:extLst>
                </a:gridCol>
                <a:gridCol w="493776">
                  <a:extLst>
                    <a:ext uri="{9D8B030D-6E8A-4147-A177-3AD203B41FA5}">
                      <a16:colId xmlns:a16="http://schemas.microsoft.com/office/drawing/2014/main" val="2551748203"/>
                    </a:ext>
                  </a:extLst>
                </a:gridCol>
                <a:gridCol w="329184">
                  <a:extLst>
                    <a:ext uri="{9D8B030D-6E8A-4147-A177-3AD203B41FA5}">
                      <a16:colId xmlns:a16="http://schemas.microsoft.com/office/drawing/2014/main" val="2846847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012889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- 2018-02-05 18:03:53 </a:t>
                      </a:r>
                      <a:r>
                        <a:rPr kumimoji="0" lang="de-DE" sz="1000" b="0" i="0" u="none" strike="noStrike" kern="1200" cap="none" spc="0" normalizeH="0" baseline="0" noProof="0">
                          <a:ln>
                            <a:noFill/>
                          </a:ln>
                          <a:solidFill>
                            <a:prstClr val="black"/>
                          </a:solidFill>
                          <a:effectLst/>
                          <a:uLnTx/>
                          <a:uFillTx/>
                          <a:latin typeface="+mn-lt"/>
                          <a:ea typeface="+mn-ea"/>
                          <a:cs typeface="+mn-cs"/>
                        </a:rPr>
                        <a:t> 
 Fußball-Trainer Frank Pagelsdorf hat die größten Erfolge seiner Karriere im Norden gefeiert - mit dem  F.C. Hansa Rostock und dem HSV. Heute feiert der gebürtige Hannoveraner seinen 60. Geburtstag.
Alles Gute für den Rostocker Aufstiegshelden von 1995!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extLst>
                  <a:ext uri="{0D108BD9-81ED-4DB2-BD59-A6C34878D82A}">
                    <a16:rowId xmlns:a16="http://schemas.microsoft.com/office/drawing/2014/main" val="2395394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- 2018-07-31 10:07:03 </a:t>
                      </a:r>
                      <a:r>
                        <a:rPr kumimoji="0" lang="de-DE" sz="1000" b="0" i="0" u="none" strike="noStrike" kern="1200" cap="none" spc="0" normalizeH="0" baseline="0" noProof="0">
                          <a:ln>
                            <a:noFill/>
                          </a:ln>
                          <a:solidFill>
                            <a:prstClr val="black"/>
                          </a:solidFill>
                          <a:effectLst/>
                          <a:uLnTx/>
                          <a:uFillTx/>
                          <a:latin typeface="+mn-lt"/>
                          <a:ea typeface="+mn-ea"/>
                          <a:cs typeface="+mn-cs"/>
                        </a:rPr>
                        <a:t> 
 Rostock und ganz MV verlieren ein echtes Original.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a:t>
                      </a:r>
                    </a:p>
                  </a:txBody>
                  <a:tcPr/>
                </a:tc>
                <a:extLst>
                  <a:ext uri="{0D108BD9-81ED-4DB2-BD59-A6C34878D82A}">
                    <a16:rowId xmlns:a16="http://schemas.microsoft.com/office/drawing/2014/main" val="1047849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Mecklenburg-Vorpommern - 2018-11-10 16:19:21 </a:t>
                      </a:r>
                      <a:r>
                        <a:rPr kumimoji="0" lang="en-US" sz="1000" b="0" i="0" u="none" strike="noStrike" kern="1200" cap="none" spc="0" normalizeH="0" baseline="0" noProof="0">
                          <a:ln>
                            <a:noFill/>
                          </a:ln>
                          <a:solidFill>
                            <a:prstClr val="black"/>
                          </a:solidFill>
                          <a:effectLst/>
                          <a:uLnTx/>
                          <a:uFillTx/>
                          <a:latin typeface="+mn-lt"/>
                          <a:ea typeface="+mn-ea"/>
                          <a:cs typeface="+mn-cs"/>
                        </a:rPr>
                        <a:t> 
 4:1 gegen den 1. FC Kaiserslautern! Alle Tore des F.C. Hansa Rostock!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extLst>
                  <a:ext uri="{0D108BD9-81ED-4DB2-BD59-A6C34878D82A}">
                    <a16:rowId xmlns:a16="http://schemas.microsoft.com/office/drawing/2014/main" val="1562605269"/>
                  </a:ext>
                </a:extLst>
              </a:tr>
            </a:tbl>
          </a:graphicData>
        </a:graphic>
      </p:graphicFrame>
      <p:sp>
        <p:nvSpPr>
          <p:cNvPr id="4" name="Text Placeholder 3">
            <a:extLst>
              <a:ext uri="{FF2B5EF4-FFF2-40B4-BE49-F238E27FC236}">
                <a16:creationId xmlns:a16="http://schemas.microsoft.com/office/drawing/2014/main" id="{B0FA7DA6-5865-42DD-8FBA-5AC9E1EB5A2F}"/>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823020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F8EB2-680B-4866-9FF3-4AF903471E78}"/>
              </a:ext>
            </a:extLst>
          </p:cNvPr>
          <p:cNvSpPr>
            <a:spLocks noGrp="1"/>
          </p:cNvSpPr>
          <p:nvPr>
            <p:ph type="title"/>
          </p:nvPr>
        </p:nvSpPr>
        <p:spPr/>
        <p:txBody>
          <a:bodyPr/>
          <a:lstStyle/>
          <a:p>
            <a:r>
              <a:rPr lang="en-US"/>
              <a:t>Facebook Eigene Videos - Crossposts (ohne Ersteller) - Export | NDR Mecklenburg-Vorpommern - 2 of 3</a:t>
            </a:r>
          </a:p>
        </p:txBody>
      </p:sp>
      <p:graphicFrame>
        <p:nvGraphicFramePr>
          <p:cNvPr id="5" name="Table Placeholder 4">
            <a:extLst>
              <a:ext uri="{FF2B5EF4-FFF2-40B4-BE49-F238E27FC236}">
                <a16:creationId xmlns:a16="http://schemas.microsoft.com/office/drawing/2014/main" id="{5AFC73F3-D572-459C-8819-7E932730C39C}"/>
              </a:ext>
            </a:extLst>
          </p:cNvPr>
          <p:cNvGraphicFramePr>
            <a:graphicFrameLocks noGrp="1"/>
          </p:cNvGraphicFramePr>
          <p:nvPr>
            <p:ph type="tbl" sz="quarter" idx="13"/>
            <p:extLst>
              <p:ext uri="{D42A27DB-BD31-4B8C-83A1-F6EECF244321}">
                <p14:modId xmlns:p14="http://schemas.microsoft.com/office/powerpoint/2010/main" val="2993383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637738835"/>
                    </a:ext>
                  </a:extLst>
                </a:gridCol>
                <a:gridCol w="493776">
                  <a:extLst>
                    <a:ext uri="{9D8B030D-6E8A-4147-A177-3AD203B41FA5}">
                      <a16:colId xmlns:a16="http://schemas.microsoft.com/office/drawing/2014/main" val="941675260"/>
                    </a:ext>
                  </a:extLst>
                </a:gridCol>
                <a:gridCol w="411480">
                  <a:extLst>
                    <a:ext uri="{9D8B030D-6E8A-4147-A177-3AD203B41FA5}">
                      <a16:colId xmlns:a16="http://schemas.microsoft.com/office/drawing/2014/main" val="573420342"/>
                    </a:ext>
                  </a:extLst>
                </a:gridCol>
                <a:gridCol w="411480">
                  <a:extLst>
                    <a:ext uri="{9D8B030D-6E8A-4147-A177-3AD203B41FA5}">
                      <a16:colId xmlns:a16="http://schemas.microsoft.com/office/drawing/2014/main" val="1234426447"/>
                    </a:ext>
                  </a:extLst>
                </a:gridCol>
                <a:gridCol w="246888">
                  <a:extLst>
                    <a:ext uri="{9D8B030D-6E8A-4147-A177-3AD203B41FA5}">
                      <a16:colId xmlns:a16="http://schemas.microsoft.com/office/drawing/2014/main" val="3230538128"/>
                    </a:ext>
                  </a:extLst>
                </a:gridCol>
                <a:gridCol w="658368">
                  <a:extLst>
                    <a:ext uri="{9D8B030D-6E8A-4147-A177-3AD203B41FA5}">
                      <a16:colId xmlns:a16="http://schemas.microsoft.com/office/drawing/2014/main" val="3150777125"/>
                    </a:ext>
                  </a:extLst>
                </a:gridCol>
                <a:gridCol w="576072">
                  <a:extLst>
                    <a:ext uri="{9D8B030D-6E8A-4147-A177-3AD203B41FA5}">
                      <a16:colId xmlns:a16="http://schemas.microsoft.com/office/drawing/2014/main" val="3463015749"/>
                    </a:ext>
                  </a:extLst>
                </a:gridCol>
                <a:gridCol w="576072">
                  <a:extLst>
                    <a:ext uri="{9D8B030D-6E8A-4147-A177-3AD203B41FA5}">
                      <a16:colId xmlns:a16="http://schemas.microsoft.com/office/drawing/2014/main" val="3431283648"/>
                    </a:ext>
                  </a:extLst>
                </a:gridCol>
                <a:gridCol w="411480">
                  <a:extLst>
                    <a:ext uri="{9D8B030D-6E8A-4147-A177-3AD203B41FA5}">
                      <a16:colId xmlns:a16="http://schemas.microsoft.com/office/drawing/2014/main" val="2965755497"/>
                    </a:ext>
                  </a:extLst>
                </a:gridCol>
                <a:gridCol w="658368">
                  <a:extLst>
                    <a:ext uri="{9D8B030D-6E8A-4147-A177-3AD203B41FA5}">
                      <a16:colId xmlns:a16="http://schemas.microsoft.com/office/drawing/2014/main" val="2681857135"/>
                    </a:ext>
                  </a:extLst>
                </a:gridCol>
                <a:gridCol w="329184">
                  <a:extLst>
                    <a:ext uri="{9D8B030D-6E8A-4147-A177-3AD203B41FA5}">
                      <a16:colId xmlns:a16="http://schemas.microsoft.com/office/drawing/2014/main" val="2211266023"/>
                    </a:ext>
                  </a:extLst>
                </a:gridCol>
                <a:gridCol w="493776">
                  <a:extLst>
                    <a:ext uri="{9D8B030D-6E8A-4147-A177-3AD203B41FA5}">
                      <a16:colId xmlns:a16="http://schemas.microsoft.com/office/drawing/2014/main" val="2971866134"/>
                    </a:ext>
                  </a:extLst>
                </a:gridCol>
                <a:gridCol w="329184">
                  <a:extLst>
                    <a:ext uri="{9D8B030D-6E8A-4147-A177-3AD203B41FA5}">
                      <a16:colId xmlns:a16="http://schemas.microsoft.com/office/drawing/2014/main" val="3886107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03790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Mecklenburg-Vorpommern - 2018-05-04 06:46:09 </a:t>
                      </a:r>
                      <a:r>
                        <a:rPr kumimoji="0" lang="en-US" sz="1000" b="0" i="0" u="none" strike="noStrike" kern="1200" cap="none" spc="0" normalizeH="0" baseline="0" noProof="0">
                          <a:ln>
                            <a:noFill/>
                          </a:ln>
                          <a:solidFill>
                            <a:prstClr val="black"/>
                          </a:solidFill>
                          <a:effectLst/>
                          <a:uLnTx/>
                          <a:uFillTx/>
                          <a:latin typeface="+mn-lt"/>
                          <a:ea typeface="+mn-ea"/>
                          <a:cs typeface="+mn-cs"/>
                        </a:rPr>
                        <a:t> 
 Zum Tag der Feuerwehrleute sagen wir DANKE! 🤗
Feuerwehren aus Mecklenburg Vorpommern Feuerwehr Klinken Feuerwehr Dorf Mecklenburg Feuerwehr Basedow in Mecklenburg Feuerwehr Schwerin-Warnitz Feuerwehr Rostock Feuerwehr-Rostock Gehlsdorf Feuerwehr Barth Freiwillige Feuerwehr Zingst Freiwillige Feuerwehr Ahrenshoop Feuerwehr Plau am See Feuerwehr Neustrelitz / Jugendfeuerwehr Neustrelitz Feuerwehr Neustrelitz /Ortsfeuerwehr Strelitz-Alt Feuerwehr Bergen Freiwillige Feuerwehr Ostseebad Binz Feuerwehr Zinnowitz Jugendfeuerwehr Zinnowitz Freiwillige Feuerwehr Koserow e.V. Freiwillige Feuerwehr Bansin-Heringsdorf Freiwillige Feuerwehr Seebad Ahlbeck Freiwillige Feuerwehr Wolgast Freiwillige Feuerwehr Torgelow Freiwillige Feuerwehr Penzlin Feuerwehr Goldberg Löschgruppe Wendisch Waren Freiwillige Feuerwehr Krakow am See Feuerwehr Lübz Feuerwehr Plau am See Feuerwehr Bützow Freiwillige Feuerwehr Bützow Freiwillige Feuerwehr der Stadt Laage Feuerwehr Schwaan Feuerwehr Tessin &amp; Förderverein FFw Tessin e.V. Freiwillige Feuerwehr Tribsees Freiwillige Feuerwehr Gnoien Freiwillige Feuerwehr Marlow Freiwillige Feuerwehr Crivitz Feuerwehr Ludwigslust Freiwillige Feuerwehr Gadebusch Freiwillige Feuerwehr Satow Feuerwehr Rövershagen Feuerwehr Boltenhagen Freiwillige Feuerwehr Hagenow Feuerwehr Wittenburg Freiwillige Feuerwehr der Stadt Penkun Freiwillige Feuerwehr Ueckermünde Feuerwehr Wustrow Freiwillige Feuerwehr Wismar Altstadt Freiwillige Feuerwehr Warnemünde Feuerwehr Dömitz Feuerwehr Neukloster
(Wir haben hoffentlich niemanden vergessen!)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a:t>
                      </a:r>
                    </a:p>
                  </a:txBody>
                  <a:tcPr/>
                </a:tc>
                <a:extLst>
                  <a:ext uri="{0D108BD9-81ED-4DB2-BD59-A6C34878D82A}">
                    <a16:rowId xmlns:a16="http://schemas.microsoft.com/office/drawing/2014/main" val="3313942902"/>
                  </a:ext>
                </a:extLst>
              </a:tr>
            </a:tbl>
          </a:graphicData>
        </a:graphic>
      </p:graphicFrame>
      <p:sp>
        <p:nvSpPr>
          <p:cNvPr id="4" name="Text Placeholder 3">
            <a:extLst>
              <a:ext uri="{FF2B5EF4-FFF2-40B4-BE49-F238E27FC236}">
                <a16:creationId xmlns:a16="http://schemas.microsoft.com/office/drawing/2014/main" id="{7B4323DB-1613-4D1F-B4E5-493DC829D43C}"/>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5352478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B6FA3-1A04-4985-8465-43B0093D7C26}"/>
              </a:ext>
            </a:extLst>
          </p:cNvPr>
          <p:cNvSpPr>
            <a:spLocks noGrp="1"/>
          </p:cNvSpPr>
          <p:nvPr>
            <p:ph type="title"/>
          </p:nvPr>
        </p:nvSpPr>
        <p:spPr/>
        <p:txBody>
          <a:bodyPr/>
          <a:lstStyle/>
          <a:p>
            <a:r>
              <a:rPr lang="en-US"/>
              <a:t>Facebook Eigene Videos - Crossposts (ohne Ersteller) - Export | NDR Mecklenburg-Vorpommern - 3 of 3</a:t>
            </a:r>
          </a:p>
        </p:txBody>
      </p:sp>
      <p:graphicFrame>
        <p:nvGraphicFramePr>
          <p:cNvPr id="5" name="Table Placeholder 4">
            <a:extLst>
              <a:ext uri="{FF2B5EF4-FFF2-40B4-BE49-F238E27FC236}">
                <a16:creationId xmlns:a16="http://schemas.microsoft.com/office/drawing/2014/main" id="{3ED986BF-0F66-4159-AB60-F2273A294B47}"/>
              </a:ext>
            </a:extLst>
          </p:cNvPr>
          <p:cNvGraphicFramePr>
            <a:graphicFrameLocks noGrp="1"/>
          </p:cNvGraphicFramePr>
          <p:nvPr>
            <p:ph type="tbl" sz="quarter" idx="13"/>
            <p:extLst>
              <p:ext uri="{D42A27DB-BD31-4B8C-83A1-F6EECF244321}">
                <p14:modId xmlns:p14="http://schemas.microsoft.com/office/powerpoint/2010/main" val="2816273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412021739"/>
                    </a:ext>
                  </a:extLst>
                </a:gridCol>
                <a:gridCol w="493776">
                  <a:extLst>
                    <a:ext uri="{9D8B030D-6E8A-4147-A177-3AD203B41FA5}">
                      <a16:colId xmlns:a16="http://schemas.microsoft.com/office/drawing/2014/main" val="3434277184"/>
                    </a:ext>
                  </a:extLst>
                </a:gridCol>
                <a:gridCol w="411480">
                  <a:extLst>
                    <a:ext uri="{9D8B030D-6E8A-4147-A177-3AD203B41FA5}">
                      <a16:colId xmlns:a16="http://schemas.microsoft.com/office/drawing/2014/main" val="4209420760"/>
                    </a:ext>
                  </a:extLst>
                </a:gridCol>
                <a:gridCol w="411480">
                  <a:extLst>
                    <a:ext uri="{9D8B030D-6E8A-4147-A177-3AD203B41FA5}">
                      <a16:colId xmlns:a16="http://schemas.microsoft.com/office/drawing/2014/main" val="3629345641"/>
                    </a:ext>
                  </a:extLst>
                </a:gridCol>
                <a:gridCol w="246888">
                  <a:extLst>
                    <a:ext uri="{9D8B030D-6E8A-4147-A177-3AD203B41FA5}">
                      <a16:colId xmlns:a16="http://schemas.microsoft.com/office/drawing/2014/main" val="3073321218"/>
                    </a:ext>
                  </a:extLst>
                </a:gridCol>
                <a:gridCol w="658368">
                  <a:extLst>
                    <a:ext uri="{9D8B030D-6E8A-4147-A177-3AD203B41FA5}">
                      <a16:colId xmlns:a16="http://schemas.microsoft.com/office/drawing/2014/main" val="1494636149"/>
                    </a:ext>
                  </a:extLst>
                </a:gridCol>
                <a:gridCol w="576072">
                  <a:extLst>
                    <a:ext uri="{9D8B030D-6E8A-4147-A177-3AD203B41FA5}">
                      <a16:colId xmlns:a16="http://schemas.microsoft.com/office/drawing/2014/main" val="3786613755"/>
                    </a:ext>
                  </a:extLst>
                </a:gridCol>
                <a:gridCol w="576072">
                  <a:extLst>
                    <a:ext uri="{9D8B030D-6E8A-4147-A177-3AD203B41FA5}">
                      <a16:colId xmlns:a16="http://schemas.microsoft.com/office/drawing/2014/main" val="3024353683"/>
                    </a:ext>
                  </a:extLst>
                </a:gridCol>
                <a:gridCol w="411480">
                  <a:extLst>
                    <a:ext uri="{9D8B030D-6E8A-4147-A177-3AD203B41FA5}">
                      <a16:colId xmlns:a16="http://schemas.microsoft.com/office/drawing/2014/main" val="4014068674"/>
                    </a:ext>
                  </a:extLst>
                </a:gridCol>
                <a:gridCol w="658368">
                  <a:extLst>
                    <a:ext uri="{9D8B030D-6E8A-4147-A177-3AD203B41FA5}">
                      <a16:colId xmlns:a16="http://schemas.microsoft.com/office/drawing/2014/main" val="1974326126"/>
                    </a:ext>
                  </a:extLst>
                </a:gridCol>
                <a:gridCol w="329184">
                  <a:extLst>
                    <a:ext uri="{9D8B030D-6E8A-4147-A177-3AD203B41FA5}">
                      <a16:colId xmlns:a16="http://schemas.microsoft.com/office/drawing/2014/main" val="28513341"/>
                    </a:ext>
                  </a:extLst>
                </a:gridCol>
                <a:gridCol w="493776">
                  <a:extLst>
                    <a:ext uri="{9D8B030D-6E8A-4147-A177-3AD203B41FA5}">
                      <a16:colId xmlns:a16="http://schemas.microsoft.com/office/drawing/2014/main" val="790952661"/>
                    </a:ext>
                  </a:extLst>
                </a:gridCol>
                <a:gridCol w="329184">
                  <a:extLst>
                    <a:ext uri="{9D8B030D-6E8A-4147-A177-3AD203B41FA5}">
                      <a16:colId xmlns:a16="http://schemas.microsoft.com/office/drawing/2014/main" val="1311065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136387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- 2018-06-01 13:47:21 </a:t>
                      </a:r>
                      <a:r>
                        <a:rPr kumimoji="0" lang="de-DE" sz="1000" b="0" i="0" u="none" strike="noStrike" kern="1200" cap="none" spc="0" normalizeH="0" baseline="0" noProof="0">
                          <a:ln>
                            <a:noFill/>
                          </a:ln>
                          <a:solidFill>
                            <a:prstClr val="black"/>
                          </a:solidFill>
                          <a:effectLst/>
                          <a:uLnTx/>
                          <a:uFillTx/>
                          <a:latin typeface="+mn-lt"/>
                          <a:ea typeface="+mn-ea"/>
                          <a:cs typeface="+mn-cs"/>
                        </a:rPr>
                        <a:t> 
 Ist schon ganz schön hier in Mecklenburg-Vorpommern!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a:t>
                      </a:r>
                    </a:p>
                  </a:txBody>
                  <a:tcPr/>
                </a:tc>
                <a:extLst>
                  <a:ext uri="{0D108BD9-81ED-4DB2-BD59-A6C34878D82A}">
                    <a16:rowId xmlns:a16="http://schemas.microsoft.com/office/drawing/2014/main" val="4210523199"/>
                  </a:ext>
                </a:extLst>
              </a:tr>
            </a:tbl>
          </a:graphicData>
        </a:graphic>
      </p:graphicFrame>
      <p:sp>
        <p:nvSpPr>
          <p:cNvPr id="4" name="Text Placeholder 3">
            <a:extLst>
              <a:ext uri="{FF2B5EF4-FFF2-40B4-BE49-F238E27FC236}">
                <a16:creationId xmlns:a16="http://schemas.microsoft.com/office/drawing/2014/main" id="{762E40E0-3173-4EAF-99A2-A8706F55FE8F}"/>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5715305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944EE-C5BC-4D8B-8C71-A7DC63FA8B0B}"/>
              </a:ext>
            </a:extLst>
          </p:cNvPr>
          <p:cNvSpPr>
            <a:spLocks noGrp="1"/>
          </p:cNvSpPr>
          <p:nvPr>
            <p:ph type="title"/>
          </p:nvPr>
        </p:nvSpPr>
        <p:spPr/>
        <p:txBody>
          <a:bodyPr/>
          <a:lstStyle/>
          <a:p>
            <a:r>
              <a:rPr lang="en-US"/>
              <a:t>Facebook Eigene Videos - Crossposts (nur Ersteller) - Export  | NDR Mecklenburg-Vorpommern - 1 of 2</a:t>
            </a:r>
          </a:p>
        </p:txBody>
      </p:sp>
      <p:graphicFrame>
        <p:nvGraphicFramePr>
          <p:cNvPr id="5" name="Table Placeholder 4">
            <a:extLst>
              <a:ext uri="{FF2B5EF4-FFF2-40B4-BE49-F238E27FC236}">
                <a16:creationId xmlns:a16="http://schemas.microsoft.com/office/drawing/2014/main" id="{98B798A2-AE75-41E7-A168-C64871D56CAD}"/>
              </a:ext>
            </a:extLst>
          </p:cNvPr>
          <p:cNvGraphicFramePr>
            <a:graphicFrameLocks noGrp="1"/>
          </p:cNvGraphicFramePr>
          <p:nvPr>
            <p:ph type="tbl" sz="quarter" idx="13"/>
            <p:extLst>
              <p:ext uri="{D42A27DB-BD31-4B8C-83A1-F6EECF244321}">
                <p14:modId xmlns:p14="http://schemas.microsoft.com/office/powerpoint/2010/main" val="986010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451061370"/>
                    </a:ext>
                  </a:extLst>
                </a:gridCol>
                <a:gridCol w="493776">
                  <a:extLst>
                    <a:ext uri="{9D8B030D-6E8A-4147-A177-3AD203B41FA5}">
                      <a16:colId xmlns:a16="http://schemas.microsoft.com/office/drawing/2014/main" val="914450313"/>
                    </a:ext>
                  </a:extLst>
                </a:gridCol>
                <a:gridCol w="411480">
                  <a:extLst>
                    <a:ext uri="{9D8B030D-6E8A-4147-A177-3AD203B41FA5}">
                      <a16:colId xmlns:a16="http://schemas.microsoft.com/office/drawing/2014/main" val="2340354752"/>
                    </a:ext>
                  </a:extLst>
                </a:gridCol>
                <a:gridCol w="411480">
                  <a:extLst>
                    <a:ext uri="{9D8B030D-6E8A-4147-A177-3AD203B41FA5}">
                      <a16:colId xmlns:a16="http://schemas.microsoft.com/office/drawing/2014/main" val="2765511586"/>
                    </a:ext>
                  </a:extLst>
                </a:gridCol>
                <a:gridCol w="246888">
                  <a:extLst>
                    <a:ext uri="{9D8B030D-6E8A-4147-A177-3AD203B41FA5}">
                      <a16:colId xmlns:a16="http://schemas.microsoft.com/office/drawing/2014/main" val="377349554"/>
                    </a:ext>
                  </a:extLst>
                </a:gridCol>
                <a:gridCol w="658368">
                  <a:extLst>
                    <a:ext uri="{9D8B030D-6E8A-4147-A177-3AD203B41FA5}">
                      <a16:colId xmlns:a16="http://schemas.microsoft.com/office/drawing/2014/main" val="1764184394"/>
                    </a:ext>
                  </a:extLst>
                </a:gridCol>
                <a:gridCol w="576072">
                  <a:extLst>
                    <a:ext uri="{9D8B030D-6E8A-4147-A177-3AD203B41FA5}">
                      <a16:colId xmlns:a16="http://schemas.microsoft.com/office/drawing/2014/main" val="2875888425"/>
                    </a:ext>
                  </a:extLst>
                </a:gridCol>
                <a:gridCol w="576072">
                  <a:extLst>
                    <a:ext uri="{9D8B030D-6E8A-4147-A177-3AD203B41FA5}">
                      <a16:colId xmlns:a16="http://schemas.microsoft.com/office/drawing/2014/main" val="1011509836"/>
                    </a:ext>
                  </a:extLst>
                </a:gridCol>
                <a:gridCol w="411480">
                  <a:extLst>
                    <a:ext uri="{9D8B030D-6E8A-4147-A177-3AD203B41FA5}">
                      <a16:colId xmlns:a16="http://schemas.microsoft.com/office/drawing/2014/main" val="799939002"/>
                    </a:ext>
                  </a:extLst>
                </a:gridCol>
                <a:gridCol w="658368">
                  <a:extLst>
                    <a:ext uri="{9D8B030D-6E8A-4147-A177-3AD203B41FA5}">
                      <a16:colId xmlns:a16="http://schemas.microsoft.com/office/drawing/2014/main" val="2109911369"/>
                    </a:ext>
                  </a:extLst>
                </a:gridCol>
                <a:gridCol w="329184">
                  <a:extLst>
                    <a:ext uri="{9D8B030D-6E8A-4147-A177-3AD203B41FA5}">
                      <a16:colId xmlns:a16="http://schemas.microsoft.com/office/drawing/2014/main" val="1844207579"/>
                    </a:ext>
                  </a:extLst>
                </a:gridCol>
                <a:gridCol w="493776">
                  <a:extLst>
                    <a:ext uri="{9D8B030D-6E8A-4147-A177-3AD203B41FA5}">
                      <a16:colId xmlns:a16="http://schemas.microsoft.com/office/drawing/2014/main" val="2895320999"/>
                    </a:ext>
                  </a:extLst>
                </a:gridCol>
                <a:gridCol w="329184">
                  <a:extLst>
                    <a:ext uri="{9D8B030D-6E8A-4147-A177-3AD203B41FA5}">
                      <a16:colId xmlns:a16="http://schemas.microsoft.com/office/drawing/2014/main" val="1350760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648414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- 2018-01-12 13:14:27 </a:t>
                      </a:r>
                      <a:r>
                        <a:rPr kumimoji="0" lang="de-DE" sz="1000" b="0" i="0" u="none" strike="noStrike" kern="1200" cap="none" spc="0" normalizeH="0" baseline="0" noProof="0">
                          <a:ln>
                            <a:noFill/>
                          </a:ln>
                          <a:solidFill>
                            <a:prstClr val="black"/>
                          </a:solidFill>
                          <a:effectLst/>
                          <a:uLnTx/>
                          <a:uFillTx/>
                          <a:latin typeface="+mn-lt"/>
                          <a:ea typeface="+mn-ea"/>
                          <a:cs typeface="+mn-cs"/>
                        </a:rPr>
                        <a:t> 
 Kein Grund, sich gleich nass zu machen: Im Herbst kommt die neue Staffel "Rute raus, der Spaß beginnt"!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a:t>
                      </a:r>
                    </a:p>
                  </a:txBody>
                  <a:tcPr/>
                </a:tc>
                <a:extLst>
                  <a:ext uri="{0D108BD9-81ED-4DB2-BD59-A6C34878D82A}">
                    <a16:rowId xmlns:a16="http://schemas.microsoft.com/office/drawing/2014/main" val="2590086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- 2018-07-25 07:03:33 </a:t>
                      </a:r>
                      <a:r>
                        <a:rPr kumimoji="0" lang="de-DE" sz="1000" b="0" i="0" u="none" strike="noStrike" kern="1200" cap="none" spc="0" normalizeH="0" baseline="0" noProof="0">
                          <a:ln>
                            <a:noFill/>
                          </a:ln>
                          <a:solidFill>
                            <a:prstClr val="black"/>
                          </a:solidFill>
                          <a:effectLst/>
                          <a:uLnTx/>
                          <a:uFillTx/>
                          <a:latin typeface="+mn-lt"/>
                          <a:ea typeface="+mn-ea"/>
                          <a:cs typeface="+mn-cs"/>
                        </a:rPr>
                        <a:t> 
 Für unsere Sicherheit führen freiwillige Feuerwehr-Männer und -Frauen ein Leben auf Abruf. Dafür ein riesiges Dankeschön!
🚒 Markieren Sie die Wehren aus Ihrer Region und sagen Sie 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a:t>
                      </a:r>
                    </a:p>
                  </a:txBody>
                  <a:tcPr/>
                </a:tc>
                <a:extLst>
                  <a:ext uri="{0D108BD9-81ED-4DB2-BD59-A6C34878D82A}">
                    <a16:rowId xmlns:a16="http://schemas.microsoft.com/office/drawing/2014/main" val="339865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- 2018-02-12 12:57:26 </a:t>
                      </a:r>
                      <a:r>
                        <a:rPr kumimoji="0" lang="de-DE" sz="1000" b="0" i="0" u="none" strike="noStrike" kern="1200" cap="none" spc="0" normalizeH="0" baseline="0" noProof="0">
                          <a:ln>
                            <a:noFill/>
                          </a:ln>
                          <a:solidFill>
                            <a:prstClr val="black"/>
                          </a:solidFill>
                          <a:effectLst/>
                          <a:uLnTx/>
                          <a:uFillTx/>
                          <a:latin typeface="+mn-lt"/>
                          <a:ea typeface="+mn-ea"/>
                          <a:cs typeface="+mn-cs"/>
                        </a:rPr>
                        <a:t> 
 Jetzt hat es auch die Fahrbahn in Richtung Stettin erwischt...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extLst>
                  <a:ext uri="{0D108BD9-81ED-4DB2-BD59-A6C34878D82A}">
                    <a16:rowId xmlns:a16="http://schemas.microsoft.com/office/drawing/2014/main" val="3465521249"/>
                  </a:ext>
                </a:extLst>
              </a:tr>
            </a:tbl>
          </a:graphicData>
        </a:graphic>
      </p:graphicFrame>
      <p:sp>
        <p:nvSpPr>
          <p:cNvPr id="4" name="Text Placeholder 3">
            <a:extLst>
              <a:ext uri="{FF2B5EF4-FFF2-40B4-BE49-F238E27FC236}">
                <a16:creationId xmlns:a16="http://schemas.microsoft.com/office/drawing/2014/main" id="{2E19017C-DA69-494F-932C-7169855B61C9}"/>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9169494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280E7-19C2-41CE-9D56-38D0D27273A4}"/>
              </a:ext>
            </a:extLst>
          </p:cNvPr>
          <p:cNvSpPr>
            <a:spLocks noGrp="1"/>
          </p:cNvSpPr>
          <p:nvPr>
            <p:ph type="title"/>
          </p:nvPr>
        </p:nvSpPr>
        <p:spPr/>
        <p:txBody>
          <a:bodyPr/>
          <a:lstStyle/>
          <a:p>
            <a:r>
              <a:rPr lang="en-US"/>
              <a:t>Facebook Eigene Videos - Crossposts (nur Ersteller) - Export  | NDR Mecklenburg-Vorpommern - 2 of 2</a:t>
            </a:r>
          </a:p>
        </p:txBody>
      </p:sp>
      <p:graphicFrame>
        <p:nvGraphicFramePr>
          <p:cNvPr id="5" name="Table Placeholder 4">
            <a:extLst>
              <a:ext uri="{FF2B5EF4-FFF2-40B4-BE49-F238E27FC236}">
                <a16:creationId xmlns:a16="http://schemas.microsoft.com/office/drawing/2014/main" id="{17A70DC9-4D05-408D-B90B-76B786398988}"/>
              </a:ext>
            </a:extLst>
          </p:cNvPr>
          <p:cNvGraphicFramePr>
            <a:graphicFrameLocks noGrp="1"/>
          </p:cNvGraphicFramePr>
          <p:nvPr>
            <p:ph type="tbl" sz="quarter" idx="13"/>
            <p:extLst>
              <p:ext uri="{D42A27DB-BD31-4B8C-83A1-F6EECF244321}">
                <p14:modId xmlns:p14="http://schemas.microsoft.com/office/powerpoint/2010/main" val="649759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194804032"/>
                    </a:ext>
                  </a:extLst>
                </a:gridCol>
                <a:gridCol w="493776">
                  <a:extLst>
                    <a:ext uri="{9D8B030D-6E8A-4147-A177-3AD203B41FA5}">
                      <a16:colId xmlns:a16="http://schemas.microsoft.com/office/drawing/2014/main" val="498636314"/>
                    </a:ext>
                  </a:extLst>
                </a:gridCol>
                <a:gridCol w="411480">
                  <a:extLst>
                    <a:ext uri="{9D8B030D-6E8A-4147-A177-3AD203B41FA5}">
                      <a16:colId xmlns:a16="http://schemas.microsoft.com/office/drawing/2014/main" val="2549833878"/>
                    </a:ext>
                  </a:extLst>
                </a:gridCol>
                <a:gridCol w="411480">
                  <a:extLst>
                    <a:ext uri="{9D8B030D-6E8A-4147-A177-3AD203B41FA5}">
                      <a16:colId xmlns:a16="http://schemas.microsoft.com/office/drawing/2014/main" val="3049297839"/>
                    </a:ext>
                  </a:extLst>
                </a:gridCol>
                <a:gridCol w="246888">
                  <a:extLst>
                    <a:ext uri="{9D8B030D-6E8A-4147-A177-3AD203B41FA5}">
                      <a16:colId xmlns:a16="http://schemas.microsoft.com/office/drawing/2014/main" val="263675830"/>
                    </a:ext>
                  </a:extLst>
                </a:gridCol>
                <a:gridCol w="658368">
                  <a:extLst>
                    <a:ext uri="{9D8B030D-6E8A-4147-A177-3AD203B41FA5}">
                      <a16:colId xmlns:a16="http://schemas.microsoft.com/office/drawing/2014/main" val="2553087487"/>
                    </a:ext>
                  </a:extLst>
                </a:gridCol>
                <a:gridCol w="576072">
                  <a:extLst>
                    <a:ext uri="{9D8B030D-6E8A-4147-A177-3AD203B41FA5}">
                      <a16:colId xmlns:a16="http://schemas.microsoft.com/office/drawing/2014/main" val="442709804"/>
                    </a:ext>
                  </a:extLst>
                </a:gridCol>
                <a:gridCol w="576072">
                  <a:extLst>
                    <a:ext uri="{9D8B030D-6E8A-4147-A177-3AD203B41FA5}">
                      <a16:colId xmlns:a16="http://schemas.microsoft.com/office/drawing/2014/main" val="4030529581"/>
                    </a:ext>
                  </a:extLst>
                </a:gridCol>
                <a:gridCol w="411480">
                  <a:extLst>
                    <a:ext uri="{9D8B030D-6E8A-4147-A177-3AD203B41FA5}">
                      <a16:colId xmlns:a16="http://schemas.microsoft.com/office/drawing/2014/main" val="649680236"/>
                    </a:ext>
                  </a:extLst>
                </a:gridCol>
                <a:gridCol w="658368">
                  <a:extLst>
                    <a:ext uri="{9D8B030D-6E8A-4147-A177-3AD203B41FA5}">
                      <a16:colId xmlns:a16="http://schemas.microsoft.com/office/drawing/2014/main" val="3394821610"/>
                    </a:ext>
                  </a:extLst>
                </a:gridCol>
                <a:gridCol w="329184">
                  <a:extLst>
                    <a:ext uri="{9D8B030D-6E8A-4147-A177-3AD203B41FA5}">
                      <a16:colId xmlns:a16="http://schemas.microsoft.com/office/drawing/2014/main" val="3178128564"/>
                    </a:ext>
                  </a:extLst>
                </a:gridCol>
                <a:gridCol w="493776">
                  <a:extLst>
                    <a:ext uri="{9D8B030D-6E8A-4147-A177-3AD203B41FA5}">
                      <a16:colId xmlns:a16="http://schemas.microsoft.com/office/drawing/2014/main" val="3943441510"/>
                    </a:ext>
                  </a:extLst>
                </a:gridCol>
                <a:gridCol w="329184">
                  <a:extLst>
                    <a:ext uri="{9D8B030D-6E8A-4147-A177-3AD203B41FA5}">
                      <a16:colId xmlns:a16="http://schemas.microsoft.com/office/drawing/2014/main" val="514143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414378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- 2018-10-05 14:38:08 </a:t>
                      </a:r>
                      <a:r>
                        <a:rPr kumimoji="0" lang="de-DE" sz="1000" b="0" i="0" u="none" strike="noStrike" kern="1200" cap="none" spc="0" normalizeH="0" baseline="0" noProof="0">
                          <a:ln>
                            <a:noFill/>
                          </a:ln>
                          <a:solidFill>
                            <a:prstClr val="black"/>
                          </a:solidFill>
                          <a:effectLst/>
                          <a:uLnTx/>
                          <a:uFillTx/>
                          <a:latin typeface="+mn-lt"/>
                          <a:ea typeface="+mn-ea"/>
                          <a:cs typeface="+mn-cs"/>
                        </a:rPr>
                        <a:t> 
 🐦 Wir sind so gut zu Vögeln!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a:t>
                      </a:r>
                    </a:p>
                  </a:txBody>
                  <a:tcPr/>
                </a:tc>
                <a:extLst>
                  <a:ext uri="{0D108BD9-81ED-4DB2-BD59-A6C34878D82A}">
                    <a16:rowId xmlns:a16="http://schemas.microsoft.com/office/drawing/2014/main" val="603564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- 2018-04-16 09:27:38 </a:t>
                      </a:r>
                      <a:r>
                        <a:rPr kumimoji="0" lang="de-DE" sz="1000" b="0" i="0" u="none" strike="noStrike" kern="1200" cap="none" spc="0" normalizeH="0" baseline="0" noProof="0">
                          <a:ln>
                            <a:noFill/>
                          </a:ln>
                          <a:solidFill>
                            <a:prstClr val="black"/>
                          </a:solidFill>
                          <a:effectLst/>
                          <a:uLnTx/>
                          <a:uFillTx/>
                          <a:latin typeface="+mn-lt"/>
                          <a:ea typeface="+mn-ea"/>
                          <a:cs typeface="+mn-cs"/>
                        </a:rPr>
                        <a:t> 
 Schatz des einstigen Dänenkönigs Harald Blauzahn geborgen: Laut Experten handelt es sich um den größten Einzelfund im südlichen Ostseeraum.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extLst>
                  <a:ext uri="{0D108BD9-81ED-4DB2-BD59-A6C34878D82A}">
                    <a16:rowId xmlns:a16="http://schemas.microsoft.com/office/drawing/2014/main" val="1526849095"/>
                  </a:ext>
                </a:extLst>
              </a:tr>
            </a:tbl>
          </a:graphicData>
        </a:graphic>
      </p:graphicFrame>
      <p:sp>
        <p:nvSpPr>
          <p:cNvPr id="4" name="Text Placeholder 3">
            <a:extLst>
              <a:ext uri="{FF2B5EF4-FFF2-40B4-BE49-F238E27FC236}">
                <a16:creationId xmlns:a16="http://schemas.microsoft.com/office/drawing/2014/main" id="{48F19819-9F6F-49F7-8D1E-CA3656E727A2}"/>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0365841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2355</Words>
  <Application>Microsoft Office PowerPoint</Application>
  <PresentationFormat>On-screen Show (4:3)</PresentationFormat>
  <Paragraphs>1028</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MeFo - Facebook - Social Media - Evaluation</vt:lpstr>
      <vt:lpstr>Facebook Profil - Potenz.Reichw.,Aktive Nutzer,I-Rate,Fans | NDR Mecklenburg-Vorpommern</vt:lpstr>
      <vt:lpstr>Facebook Anzahl Post, Reaktionen (Kommentare, Shares, Likes) - FB Insights | NDR Mecklenburg-Vorpommern</vt:lpstr>
      <vt:lpstr>Facebook Profil - Fans | NDR Mecklenburg-Vorpommern</vt:lpstr>
      <vt:lpstr>Facebook Profil - Potenzielle Reichweite | NDR Mecklenburg-Vorpommern</vt:lpstr>
      <vt:lpstr>Facebook Profil - Aktive Nutzer | NDR Mecklenburg-Vorpommern</vt:lpstr>
      <vt:lpstr>Facebook Profil - Video-Starts ab 10 Sek. | NDR Mecklenburg-Vorpommern</vt:lpstr>
      <vt:lpstr>Facebook Profil - Durchschnitt Potenzi. Reichweite pro Tag | NDR Mecklenburg-Vorpommern</vt:lpstr>
      <vt:lpstr>Facebook Distributionstyp - FB Insights | NDR Mecklenburg-Vorpommern</vt:lpstr>
      <vt:lpstr>Facebook Distributionstyp - Tabelle - FB Insights | NDR Mecklenburg-Vorpommern</vt:lpstr>
      <vt:lpstr>Facebook Eigene Posts - Shares - Export | NDR Mecklenburg-Vorpommern - 1 of 3</vt:lpstr>
      <vt:lpstr>Facebook Eigene Posts - Shares - Export | NDR Mecklenburg-Vorpommern - 2 of 3</vt:lpstr>
      <vt:lpstr>Facebook Eigene Posts - Shares - Export | NDR Mecklenburg-Vorpommern - 3 of 3</vt:lpstr>
      <vt:lpstr>Facebook Eigene Posts - Kommentare - Export | NDR Mecklenburg-Vorpommern - 1 of 3</vt:lpstr>
      <vt:lpstr>Facebook Eigene Posts - Kommentare - Export | NDR Mecklenburg-Vorpommern - 2 of 3</vt:lpstr>
      <vt:lpstr>Facebook Eigene Posts - Kommentare - Export | NDR Mecklenburg-Vorpommern - 3 of 3</vt:lpstr>
      <vt:lpstr>Facebook Eigene Posts - Links - Export | NDR Mecklenburg-Vorpommern - 1 of 3</vt:lpstr>
      <vt:lpstr>Facebook Eigene Posts - Links - Export | NDR Mecklenburg-Vorpommern - 2 of 3</vt:lpstr>
      <vt:lpstr>Facebook Eigene Posts - Links - Export | NDR Mecklenburg-Vorpommern - 3 of 3</vt:lpstr>
      <vt:lpstr>Facebook Eigene Posts - Videostartrate - Export | NDR Mecklenburg-Vorpommern</vt:lpstr>
      <vt:lpstr>Facebook Eigene Posts - Videostartrate - Flop - Export | NDR Mecklenburg-Vorpommern</vt:lpstr>
      <vt:lpstr>Facebook Eigene Posts - Potenzielle Reichweite - Export | NDR Mecklenburg-Vorpommern - 1 of 2</vt:lpstr>
      <vt:lpstr>Facebook Eigene Posts - Potenzielle Reichweite - Export | NDR Mecklenburg-Vorpommern - 2 of 2</vt:lpstr>
      <vt:lpstr>Facebook Eigene Posts - Aktive Nutzer - Export | NDR Mecklenburg-Vorpommern</vt:lpstr>
      <vt:lpstr>Facebook Eigene Posts - I-Rate Aktive Nutzer - Export | NDR Mecklenburg-Vorpommern</vt:lpstr>
      <vt:lpstr>Facebook Eigene Posts - I-Rate Aktive Nutzer-Flop - Export | NDR Mecklenburg-Vorpommern</vt:lpstr>
      <vt:lpstr>Facebook Eigene Post - Summe Interaktionen - Export | NDR Mecklenburg-Vorpommern - 1 of 3</vt:lpstr>
      <vt:lpstr>Facebook Eigene Post - Summe Interaktionen - Export | NDR Mecklenburg-Vorpommern - 2 of 3</vt:lpstr>
      <vt:lpstr>Facebook Eigene Post - Summe Interaktionen - Export | NDR Mecklenburg-Vorpommern - 3 of 3</vt:lpstr>
      <vt:lpstr>Facebook Eigene Posts - Reaktionen - Export | NDR Mecklenburg-Vorpommern - 1 of 4</vt:lpstr>
      <vt:lpstr>Facebook Eigene Posts - Reaktionen - Export | NDR Mecklenburg-Vorpommern - 2 of 4</vt:lpstr>
      <vt:lpstr>Facebook Eigene Posts - Reaktionen - Export | NDR Mecklenburg-Vorpommern - 3 of 4</vt:lpstr>
      <vt:lpstr>Facebook Eigene Posts - Reaktionen - Export | NDR Mecklenburg-Vorpommern - 4 of 4</vt:lpstr>
      <vt:lpstr>Eigene Posts - Videostarts - Profil-bezogene Nutzung | NDR Mecklenburg-Vorpommern</vt:lpstr>
      <vt:lpstr>Facebook Eigene Videos - Crossposts (ohne Ersteller) - Export | NDR Mecklenburg-Vorpommern - 1 of 3</vt:lpstr>
      <vt:lpstr>Facebook Eigene Videos - Crossposts (ohne Ersteller) - Export | NDR Mecklenburg-Vorpommern - 2 of 3</vt:lpstr>
      <vt:lpstr>Facebook Eigene Videos - Crossposts (ohne Ersteller) - Export | NDR Mecklenburg-Vorpommern - 3 of 3</vt:lpstr>
      <vt:lpstr>Facebook Eigene Videos - Crossposts (nur Ersteller) - Export  | NDR Mecklenburg-Vorpommern - 1 of 2</vt:lpstr>
      <vt:lpstr>Facebook Eigene Videos - Crossposts (nur Ersteller) - Export  | NDR Mecklenburg-Vorpommern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2018-12-28T08:30:29Z</dcterms:created>
  <dcterms:modified xsi:type="dcterms:W3CDTF">2018-12-28T08:31:37Z</dcterms:modified>
</cp:coreProperties>
</file>