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7" r:id="rId12"/>
    <p:sldId id="268" r:id="rId13"/>
    <p:sldId id="269" r:id="rId14"/>
    <p:sldId id="271" r:id="rId15"/>
    <p:sldId id="272" r:id="rId16"/>
    <p:sldId id="273" r:id="rId17"/>
    <p:sldId id="275" r:id="rId18"/>
    <p:sldId id="276" r:id="rId19"/>
    <p:sldId id="277" r:id="rId20"/>
    <p:sldId id="278" r:id="rId21"/>
    <p:sldId id="279" r:id="rId22"/>
    <p:sldId id="281" r:id="rId23"/>
    <p:sldId id="282" r:id="rId24"/>
    <p:sldId id="283" r:id="rId25"/>
    <p:sldId id="284" r:id="rId26"/>
    <p:sldId id="285" r:id="rId27"/>
    <p:sldId id="287" r:id="rId28"/>
    <p:sldId id="288" r:id="rId29"/>
    <p:sldId id="289" r:id="rId30"/>
    <p:sldId id="291" r:id="rId31"/>
    <p:sldId id="292" r:id="rId32"/>
    <p:sldId id="293" r:id="rId33"/>
    <p:sldId id="294" r:id="rId34"/>
    <p:sldId id="295" r:id="rId35"/>
    <p:sldId id="297" r:id="rId36"/>
    <p:sldId id="298" r:id="rId37"/>
    <p:sldId id="299" r:id="rId38"/>
    <p:sldId id="301" r:id="rId39"/>
    <p:sldId id="302" r:id="rId40"/>
  </p:sldIdLst>
  <p:sldSz cx="9144000" cy="6858000" type="screen4x3"/>
  <p:notesSz cx="6858000" cy="9144000"/>
  <p:embeddedFontLst>
    <p:embeddedFont>
      <p:font typeface="Calibri" panose="020F0502020204030204" pitchFamily="34" charset="0"/>
      <p:regular r:id="rId41"/>
      <p:bold r:id="rId42"/>
      <p:italic r:id="rId43"/>
      <p:boldItalic r:id="rId4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5" autoAdjust="0"/>
    <p:restoredTop sz="94692" autoAdjust="0"/>
  </p:normalViewPr>
  <p:slideViewPr>
    <p:cSldViewPr snapToGrid="0">
      <p:cViewPr varScale="1">
        <p:scale>
          <a:sx n="98" d="100"/>
          <a:sy n="98" d="100"/>
        </p:scale>
        <p:origin x="1764" y="84"/>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2.fntdata"/><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3.fntdata"/><Relationship Id="rId48"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NDR Mecklenburg-Vorpommern</c:v>
                </c:pt>
              </c:strCache>
            </c:strRef>
          </c:tx>
          <c:spPr>
            <a:ln w="28575" cap="rnd">
              <a:solidFill>
                <a:schemeClr val="accent1"/>
              </a:solidFill>
              <a:round/>
            </a:ln>
            <a:effectLst/>
          </c:spPr>
          <c:marker>
            <c:symbol val="none"/>
          </c:marker>
          <c:cat>
            <c:strRef>
              <c:f>Sheet1!$A$2:$A$362</c:f>
              <c:strCache>
                <c:ptCount val="361"/>
                <c:pt idx="0">
                  <c:v>01.01.2018</c:v>
                </c:pt>
                <c:pt idx="1">
                  <c:v>02.01.2018</c:v>
                </c:pt>
                <c:pt idx="2">
                  <c:v>03.01.2018</c:v>
                </c:pt>
                <c:pt idx="3">
                  <c:v>04.01.2018</c:v>
                </c:pt>
                <c:pt idx="4">
                  <c:v>05.01.2018</c:v>
                </c:pt>
                <c:pt idx="5">
                  <c:v>06.01.2018</c:v>
                </c:pt>
                <c:pt idx="6">
                  <c:v>07.01.2018</c:v>
                </c:pt>
                <c:pt idx="7">
                  <c:v>08.01.2018</c:v>
                </c:pt>
                <c:pt idx="8">
                  <c:v>09.01.2018</c:v>
                </c:pt>
                <c:pt idx="9">
                  <c:v>10.01.2018</c:v>
                </c:pt>
                <c:pt idx="10">
                  <c:v>11.01.2018</c:v>
                </c:pt>
                <c:pt idx="11">
                  <c:v>12.01.2018</c:v>
                </c:pt>
                <c:pt idx="12">
                  <c:v>13.01.2018</c:v>
                </c:pt>
                <c:pt idx="13">
                  <c:v>14.01.2018</c:v>
                </c:pt>
                <c:pt idx="14">
                  <c:v>15.01.2018</c:v>
                </c:pt>
                <c:pt idx="15">
                  <c:v>16.01.2018</c:v>
                </c:pt>
                <c:pt idx="16">
                  <c:v>17.01.2018</c:v>
                </c:pt>
                <c:pt idx="17">
                  <c:v>18.01.2018</c:v>
                </c:pt>
                <c:pt idx="18">
                  <c:v>19.01.2018</c:v>
                </c:pt>
                <c:pt idx="19">
                  <c:v>20.01.2018</c:v>
                </c:pt>
                <c:pt idx="20">
                  <c:v>21.01.2018</c:v>
                </c:pt>
                <c:pt idx="21">
                  <c:v>22.01.2018</c:v>
                </c:pt>
                <c:pt idx="22">
                  <c:v>23.01.2018</c:v>
                </c:pt>
                <c:pt idx="23">
                  <c:v>24.01.2018</c:v>
                </c:pt>
                <c:pt idx="24">
                  <c:v>25.01.2018</c:v>
                </c:pt>
                <c:pt idx="25">
                  <c:v>26.01.2018</c:v>
                </c:pt>
                <c:pt idx="26">
                  <c:v>27.01.2018</c:v>
                </c:pt>
                <c:pt idx="27">
                  <c:v>28.01.2018</c:v>
                </c:pt>
                <c:pt idx="28">
                  <c:v>29.01.2018</c:v>
                </c:pt>
                <c:pt idx="29">
                  <c:v>30.01.2018</c:v>
                </c:pt>
                <c:pt idx="30">
                  <c:v>31.01.2018</c:v>
                </c:pt>
                <c:pt idx="31">
                  <c:v>01.02.2018</c:v>
                </c:pt>
                <c:pt idx="32">
                  <c:v>02.02.2018</c:v>
                </c:pt>
                <c:pt idx="33">
                  <c:v>03.02.2018</c:v>
                </c:pt>
                <c:pt idx="34">
                  <c:v>04.02.2018</c:v>
                </c:pt>
                <c:pt idx="35">
                  <c:v>05.02.2018</c:v>
                </c:pt>
                <c:pt idx="36">
                  <c:v>06.02.2018</c:v>
                </c:pt>
                <c:pt idx="37">
                  <c:v>07.02.2018</c:v>
                </c:pt>
                <c:pt idx="38">
                  <c:v>08.02.2018</c:v>
                </c:pt>
                <c:pt idx="39">
                  <c:v>09.02.2018</c:v>
                </c:pt>
                <c:pt idx="40">
                  <c:v>10.02.2018</c:v>
                </c:pt>
                <c:pt idx="41">
                  <c:v>11.02.2018</c:v>
                </c:pt>
                <c:pt idx="42">
                  <c:v>12.02.2018</c:v>
                </c:pt>
                <c:pt idx="43">
                  <c:v>13.02.2018</c:v>
                </c:pt>
                <c:pt idx="44">
                  <c:v>14.02.2018</c:v>
                </c:pt>
                <c:pt idx="45">
                  <c:v>15.02.2018</c:v>
                </c:pt>
                <c:pt idx="46">
                  <c:v>16.02.2018</c:v>
                </c:pt>
                <c:pt idx="47">
                  <c:v>17.02.2018</c:v>
                </c:pt>
                <c:pt idx="48">
                  <c:v>18.02.2018</c:v>
                </c:pt>
                <c:pt idx="49">
                  <c:v>19.02.2018</c:v>
                </c:pt>
                <c:pt idx="50">
                  <c:v>20.02.2018</c:v>
                </c:pt>
                <c:pt idx="51">
                  <c:v>21.02.2018</c:v>
                </c:pt>
                <c:pt idx="52">
                  <c:v>22.02.2018</c:v>
                </c:pt>
                <c:pt idx="53">
                  <c:v>23.02.2018</c:v>
                </c:pt>
                <c:pt idx="54">
                  <c:v>24.02.2018</c:v>
                </c:pt>
                <c:pt idx="55">
                  <c:v>25.02.2018</c:v>
                </c:pt>
                <c:pt idx="56">
                  <c:v>26.02.2018</c:v>
                </c:pt>
                <c:pt idx="57">
                  <c:v>27.02.2018</c:v>
                </c:pt>
                <c:pt idx="58">
                  <c:v>28.02.2018</c:v>
                </c:pt>
                <c:pt idx="59">
                  <c:v>01.03.2018</c:v>
                </c:pt>
                <c:pt idx="60">
                  <c:v>02.03.2018</c:v>
                </c:pt>
                <c:pt idx="61">
                  <c:v>03.03.2018</c:v>
                </c:pt>
                <c:pt idx="62">
                  <c:v>04.03.2018</c:v>
                </c:pt>
                <c:pt idx="63">
                  <c:v>05.03.2018</c:v>
                </c:pt>
                <c:pt idx="64">
                  <c:v>06.03.2018</c:v>
                </c:pt>
                <c:pt idx="65">
                  <c:v>07.03.2018</c:v>
                </c:pt>
                <c:pt idx="66">
                  <c:v>08.03.2018</c:v>
                </c:pt>
                <c:pt idx="67">
                  <c:v>09.03.2018</c:v>
                </c:pt>
                <c:pt idx="68">
                  <c:v>10.03.2018</c:v>
                </c:pt>
                <c:pt idx="69">
                  <c:v>11.03.2018</c:v>
                </c:pt>
                <c:pt idx="70">
                  <c:v>12.03.2018</c:v>
                </c:pt>
                <c:pt idx="71">
                  <c:v>13.03.2018</c:v>
                </c:pt>
                <c:pt idx="72">
                  <c:v>14.03.2018</c:v>
                </c:pt>
                <c:pt idx="73">
                  <c:v>15.03.2018</c:v>
                </c:pt>
                <c:pt idx="74">
                  <c:v>16.03.2018</c:v>
                </c:pt>
                <c:pt idx="75">
                  <c:v>17.03.2018</c:v>
                </c:pt>
                <c:pt idx="76">
                  <c:v>18.03.2018</c:v>
                </c:pt>
                <c:pt idx="77">
                  <c:v>19.03.2018</c:v>
                </c:pt>
                <c:pt idx="78">
                  <c:v>20.03.2018</c:v>
                </c:pt>
                <c:pt idx="79">
                  <c:v>21.03.2018</c:v>
                </c:pt>
                <c:pt idx="80">
                  <c:v>22.03.2018</c:v>
                </c:pt>
                <c:pt idx="81">
                  <c:v>23.03.2018</c:v>
                </c:pt>
                <c:pt idx="82">
                  <c:v>24.03.2018</c:v>
                </c:pt>
                <c:pt idx="83">
                  <c:v>25.03.2018</c:v>
                </c:pt>
                <c:pt idx="84">
                  <c:v>26.03.2018</c:v>
                </c:pt>
                <c:pt idx="85">
                  <c:v>27.03.2018</c:v>
                </c:pt>
                <c:pt idx="86">
                  <c:v>28.03.2018</c:v>
                </c:pt>
                <c:pt idx="87">
                  <c:v>29.03.2018</c:v>
                </c:pt>
                <c:pt idx="88">
                  <c:v>30.03.2018</c:v>
                </c:pt>
                <c:pt idx="89">
                  <c:v>31.03.2018</c:v>
                </c:pt>
                <c:pt idx="90">
                  <c:v>01.04.2018</c:v>
                </c:pt>
                <c:pt idx="91">
                  <c:v>02.04.2018</c:v>
                </c:pt>
                <c:pt idx="92">
                  <c:v>03.04.2018</c:v>
                </c:pt>
                <c:pt idx="93">
                  <c:v>04.04.2018</c:v>
                </c:pt>
                <c:pt idx="94">
                  <c:v>05.04.2018</c:v>
                </c:pt>
                <c:pt idx="95">
                  <c:v>06.04.2018</c:v>
                </c:pt>
                <c:pt idx="96">
                  <c:v>07.04.2018</c:v>
                </c:pt>
                <c:pt idx="97">
                  <c:v>08.04.2018</c:v>
                </c:pt>
                <c:pt idx="98">
                  <c:v>09.04.2018</c:v>
                </c:pt>
                <c:pt idx="99">
                  <c:v>10.04.2018</c:v>
                </c:pt>
                <c:pt idx="100">
                  <c:v>11.04.2018</c:v>
                </c:pt>
                <c:pt idx="101">
                  <c:v>12.04.2018</c:v>
                </c:pt>
                <c:pt idx="102">
                  <c:v>13.04.2018</c:v>
                </c:pt>
                <c:pt idx="103">
                  <c:v>14.04.2018</c:v>
                </c:pt>
                <c:pt idx="104">
                  <c:v>15.04.2018</c:v>
                </c:pt>
                <c:pt idx="105">
                  <c:v>16.04.2018</c:v>
                </c:pt>
                <c:pt idx="106">
                  <c:v>17.04.2018</c:v>
                </c:pt>
                <c:pt idx="107">
                  <c:v>18.04.2018</c:v>
                </c:pt>
                <c:pt idx="108">
                  <c:v>19.04.2018</c:v>
                </c:pt>
                <c:pt idx="109">
                  <c:v>20.04.2018</c:v>
                </c:pt>
                <c:pt idx="110">
                  <c:v>21.04.2018</c:v>
                </c:pt>
                <c:pt idx="111">
                  <c:v>22.04.2018</c:v>
                </c:pt>
                <c:pt idx="112">
                  <c:v>23.04.2018</c:v>
                </c:pt>
                <c:pt idx="113">
                  <c:v>24.04.2018</c:v>
                </c:pt>
                <c:pt idx="114">
                  <c:v>25.04.2018</c:v>
                </c:pt>
                <c:pt idx="115">
                  <c:v>26.04.2018</c:v>
                </c:pt>
                <c:pt idx="116">
                  <c:v>27.04.2018</c:v>
                </c:pt>
                <c:pt idx="117">
                  <c:v>28.04.2018</c:v>
                </c:pt>
                <c:pt idx="118">
                  <c:v>29.04.2018</c:v>
                </c:pt>
                <c:pt idx="119">
                  <c:v>30.04.2018</c:v>
                </c:pt>
                <c:pt idx="120">
                  <c:v>01.05.2018</c:v>
                </c:pt>
                <c:pt idx="121">
                  <c:v>02.05.2018</c:v>
                </c:pt>
                <c:pt idx="122">
                  <c:v>03.05.2018</c:v>
                </c:pt>
                <c:pt idx="123">
                  <c:v>04.05.2018</c:v>
                </c:pt>
                <c:pt idx="124">
                  <c:v>05.05.2018</c:v>
                </c:pt>
                <c:pt idx="125">
                  <c:v>06.05.2018</c:v>
                </c:pt>
                <c:pt idx="126">
                  <c:v>07.05.2018</c:v>
                </c:pt>
                <c:pt idx="127">
                  <c:v>08.05.2018</c:v>
                </c:pt>
                <c:pt idx="128">
                  <c:v>09.05.2018</c:v>
                </c:pt>
                <c:pt idx="129">
                  <c:v>10.05.2018</c:v>
                </c:pt>
                <c:pt idx="130">
                  <c:v>11.05.2018</c:v>
                </c:pt>
                <c:pt idx="131">
                  <c:v>12.05.2018</c:v>
                </c:pt>
                <c:pt idx="132">
                  <c:v>13.05.2018</c:v>
                </c:pt>
                <c:pt idx="133">
                  <c:v>14.05.2018</c:v>
                </c:pt>
                <c:pt idx="134">
                  <c:v>15.05.2018</c:v>
                </c:pt>
                <c:pt idx="135">
                  <c:v>16.05.2018</c:v>
                </c:pt>
                <c:pt idx="136">
                  <c:v>17.05.2018</c:v>
                </c:pt>
                <c:pt idx="137">
                  <c:v>18.05.2018</c:v>
                </c:pt>
                <c:pt idx="138">
                  <c:v>19.05.2018</c:v>
                </c:pt>
                <c:pt idx="139">
                  <c:v>20.05.2018</c:v>
                </c:pt>
                <c:pt idx="140">
                  <c:v>21.05.2018</c:v>
                </c:pt>
                <c:pt idx="141">
                  <c:v>22.05.2018</c:v>
                </c:pt>
                <c:pt idx="142">
                  <c:v>23.05.2018</c:v>
                </c:pt>
                <c:pt idx="143">
                  <c:v>24.05.2018</c:v>
                </c:pt>
                <c:pt idx="144">
                  <c:v>25.05.2018</c:v>
                </c:pt>
                <c:pt idx="145">
                  <c:v>26.05.2018</c:v>
                </c:pt>
                <c:pt idx="146">
                  <c:v>27.05.2018</c:v>
                </c:pt>
                <c:pt idx="147">
                  <c:v>28.05.2018</c:v>
                </c:pt>
                <c:pt idx="148">
                  <c:v>29.05.2018</c:v>
                </c:pt>
                <c:pt idx="149">
                  <c:v>30.05.2018</c:v>
                </c:pt>
                <c:pt idx="150">
                  <c:v>31.05.2018</c:v>
                </c:pt>
                <c:pt idx="151">
                  <c:v>01.06.2018</c:v>
                </c:pt>
                <c:pt idx="152">
                  <c:v>02.06.2018</c:v>
                </c:pt>
                <c:pt idx="153">
                  <c:v>03.06.2018</c:v>
                </c:pt>
                <c:pt idx="154">
                  <c:v>04.06.2018</c:v>
                </c:pt>
                <c:pt idx="155">
                  <c:v>05.06.2018</c:v>
                </c:pt>
                <c:pt idx="156">
                  <c:v>06.06.2018</c:v>
                </c:pt>
                <c:pt idx="157">
                  <c:v>07.06.2018</c:v>
                </c:pt>
                <c:pt idx="158">
                  <c:v>08.06.2018</c:v>
                </c:pt>
                <c:pt idx="159">
                  <c:v>09.06.2018</c:v>
                </c:pt>
                <c:pt idx="160">
                  <c:v>10.06.2018</c:v>
                </c:pt>
                <c:pt idx="161">
                  <c:v>11.06.2018</c:v>
                </c:pt>
                <c:pt idx="162">
                  <c:v>12.06.2018</c:v>
                </c:pt>
                <c:pt idx="163">
                  <c:v>13.06.2018</c:v>
                </c:pt>
                <c:pt idx="164">
                  <c:v>14.06.2018</c:v>
                </c:pt>
                <c:pt idx="165">
                  <c:v>15.06.2018</c:v>
                </c:pt>
                <c:pt idx="166">
                  <c:v>16.06.2018</c:v>
                </c:pt>
                <c:pt idx="167">
                  <c:v>17.06.2018</c:v>
                </c:pt>
                <c:pt idx="168">
                  <c:v>18.06.2018</c:v>
                </c:pt>
                <c:pt idx="169">
                  <c:v>19.06.2018</c:v>
                </c:pt>
                <c:pt idx="170">
                  <c:v>20.06.2018</c:v>
                </c:pt>
                <c:pt idx="171">
                  <c:v>21.06.2018</c:v>
                </c:pt>
                <c:pt idx="172">
                  <c:v>22.06.2018</c:v>
                </c:pt>
                <c:pt idx="173">
                  <c:v>23.06.2018</c:v>
                </c:pt>
                <c:pt idx="174">
                  <c:v>24.06.2018</c:v>
                </c:pt>
                <c:pt idx="175">
                  <c:v>25.06.2018</c:v>
                </c:pt>
                <c:pt idx="176">
                  <c:v>26.06.2018</c:v>
                </c:pt>
                <c:pt idx="177">
                  <c:v>27.06.2018</c:v>
                </c:pt>
                <c:pt idx="178">
                  <c:v>28.06.2018</c:v>
                </c:pt>
                <c:pt idx="179">
                  <c:v>29.06.2018</c:v>
                </c:pt>
                <c:pt idx="180">
                  <c:v>30.06.2018</c:v>
                </c:pt>
                <c:pt idx="181">
                  <c:v>01.07.2018</c:v>
                </c:pt>
                <c:pt idx="182">
                  <c:v>02.07.2018</c:v>
                </c:pt>
                <c:pt idx="183">
                  <c:v>03.07.2018</c:v>
                </c:pt>
                <c:pt idx="184">
                  <c:v>04.07.2018</c:v>
                </c:pt>
                <c:pt idx="185">
                  <c:v>05.07.2018</c:v>
                </c:pt>
                <c:pt idx="186">
                  <c:v>06.07.2018</c:v>
                </c:pt>
                <c:pt idx="187">
                  <c:v>07.07.2018</c:v>
                </c:pt>
                <c:pt idx="188">
                  <c:v>08.07.2018</c:v>
                </c:pt>
                <c:pt idx="189">
                  <c:v>09.07.2018</c:v>
                </c:pt>
                <c:pt idx="190">
                  <c:v>10.07.2018</c:v>
                </c:pt>
                <c:pt idx="191">
                  <c:v>11.07.2018</c:v>
                </c:pt>
                <c:pt idx="192">
                  <c:v>12.07.2018</c:v>
                </c:pt>
                <c:pt idx="193">
                  <c:v>13.07.2018</c:v>
                </c:pt>
                <c:pt idx="194">
                  <c:v>14.07.2018</c:v>
                </c:pt>
                <c:pt idx="195">
                  <c:v>15.07.2018</c:v>
                </c:pt>
                <c:pt idx="196">
                  <c:v>16.07.2018</c:v>
                </c:pt>
                <c:pt idx="197">
                  <c:v>17.07.2018</c:v>
                </c:pt>
                <c:pt idx="198">
                  <c:v>18.07.2018</c:v>
                </c:pt>
                <c:pt idx="199">
                  <c:v>19.07.2018</c:v>
                </c:pt>
                <c:pt idx="200">
                  <c:v>20.07.2018</c:v>
                </c:pt>
                <c:pt idx="201">
                  <c:v>21.07.2018</c:v>
                </c:pt>
                <c:pt idx="202">
                  <c:v>22.07.2018</c:v>
                </c:pt>
                <c:pt idx="203">
                  <c:v>23.07.2018</c:v>
                </c:pt>
                <c:pt idx="204">
                  <c:v>24.07.2018</c:v>
                </c:pt>
                <c:pt idx="205">
                  <c:v>25.07.2018</c:v>
                </c:pt>
                <c:pt idx="206">
                  <c:v>26.07.2018</c:v>
                </c:pt>
                <c:pt idx="207">
                  <c:v>27.07.2018</c:v>
                </c:pt>
                <c:pt idx="208">
                  <c:v>28.07.2018</c:v>
                </c:pt>
                <c:pt idx="209">
                  <c:v>29.07.2018</c:v>
                </c:pt>
                <c:pt idx="210">
                  <c:v>30.07.2018</c:v>
                </c:pt>
                <c:pt idx="211">
                  <c:v>31.07.2018</c:v>
                </c:pt>
                <c:pt idx="212">
                  <c:v>01.08.2018</c:v>
                </c:pt>
                <c:pt idx="213">
                  <c:v>02.08.2018</c:v>
                </c:pt>
                <c:pt idx="214">
                  <c:v>03.08.2018</c:v>
                </c:pt>
                <c:pt idx="215">
                  <c:v>04.08.2018</c:v>
                </c:pt>
                <c:pt idx="216">
                  <c:v>05.08.2018</c:v>
                </c:pt>
                <c:pt idx="217">
                  <c:v>06.08.2018</c:v>
                </c:pt>
                <c:pt idx="218">
                  <c:v>07.08.2018</c:v>
                </c:pt>
                <c:pt idx="219">
                  <c:v>08.08.2018</c:v>
                </c:pt>
                <c:pt idx="220">
                  <c:v>09.08.2018</c:v>
                </c:pt>
                <c:pt idx="221">
                  <c:v>10.08.2018</c:v>
                </c:pt>
                <c:pt idx="222">
                  <c:v>11.08.2018</c:v>
                </c:pt>
                <c:pt idx="223">
                  <c:v>12.08.2018</c:v>
                </c:pt>
                <c:pt idx="224">
                  <c:v>13.08.2018</c:v>
                </c:pt>
                <c:pt idx="225">
                  <c:v>14.08.2018</c:v>
                </c:pt>
                <c:pt idx="226">
                  <c:v>15.08.2018</c:v>
                </c:pt>
                <c:pt idx="227">
                  <c:v>16.08.2018</c:v>
                </c:pt>
                <c:pt idx="228">
                  <c:v>17.08.2018</c:v>
                </c:pt>
                <c:pt idx="229">
                  <c:v>18.08.2018</c:v>
                </c:pt>
                <c:pt idx="230">
                  <c:v>19.08.2018</c:v>
                </c:pt>
                <c:pt idx="231">
                  <c:v>20.08.2018</c:v>
                </c:pt>
                <c:pt idx="232">
                  <c:v>21.08.2018</c:v>
                </c:pt>
                <c:pt idx="233">
                  <c:v>22.08.2018</c:v>
                </c:pt>
                <c:pt idx="234">
                  <c:v>23.08.2018</c:v>
                </c:pt>
                <c:pt idx="235">
                  <c:v>24.08.2018</c:v>
                </c:pt>
                <c:pt idx="236">
                  <c:v>25.08.2018</c:v>
                </c:pt>
                <c:pt idx="237">
                  <c:v>26.08.2018</c:v>
                </c:pt>
                <c:pt idx="238">
                  <c:v>27.08.2018</c:v>
                </c:pt>
                <c:pt idx="239">
                  <c:v>28.08.2018</c:v>
                </c:pt>
                <c:pt idx="240">
                  <c:v>29.08.2018</c:v>
                </c:pt>
                <c:pt idx="241">
                  <c:v>30.08.2018</c:v>
                </c:pt>
                <c:pt idx="242">
                  <c:v>31.08.2018</c:v>
                </c:pt>
                <c:pt idx="243">
                  <c:v>01.09.2018</c:v>
                </c:pt>
                <c:pt idx="244">
                  <c:v>02.09.2018</c:v>
                </c:pt>
                <c:pt idx="245">
                  <c:v>03.09.2018</c:v>
                </c:pt>
                <c:pt idx="246">
                  <c:v>04.09.2018</c:v>
                </c:pt>
                <c:pt idx="247">
                  <c:v>05.09.2018</c:v>
                </c:pt>
                <c:pt idx="248">
                  <c:v>06.09.2018</c:v>
                </c:pt>
                <c:pt idx="249">
                  <c:v>07.09.2018</c:v>
                </c:pt>
                <c:pt idx="250">
                  <c:v>08.09.2018</c:v>
                </c:pt>
                <c:pt idx="251">
                  <c:v>09.09.2018</c:v>
                </c:pt>
                <c:pt idx="252">
                  <c:v>10.09.2018</c:v>
                </c:pt>
                <c:pt idx="253">
                  <c:v>11.09.2018</c:v>
                </c:pt>
                <c:pt idx="254">
                  <c:v>12.09.2018</c:v>
                </c:pt>
                <c:pt idx="255">
                  <c:v>13.09.2018</c:v>
                </c:pt>
                <c:pt idx="256">
                  <c:v>14.09.2018</c:v>
                </c:pt>
                <c:pt idx="257">
                  <c:v>15.09.2018</c:v>
                </c:pt>
                <c:pt idx="258">
                  <c:v>16.09.2018</c:v>
                </c:pt>
                <c:pt idx="259">
                  <c:v>17.09.2018</c:v>
                </c:pt>
                <c:pt idx="260">
                  <c:v>18.09.2018</c:v>
                </c:pt>
                <c:pt idx="261">
                  <c:v>19.09.2018</c:v>
                </c:pt>
                <c:pt idx="262">
                  <c:v>20.09.2018</c:v>
                </c:pt>
                <c:pt idx="263">
                  <c:v>21.09.2018</c:v>
                </c:pt>
                <c:pt idx="264">
                  <c:v>22.09.2018</c:v>
                </c:pt>
                <c:pt idx="265">
                  <c:v>23.09.2018</c:v>
                </c:pt>
                <c:pt idx="266">
                  <c:v>24.09.2018</c:v>
                </c:pt>
                <c:pt idx="267">
                  <c:v>25.09.2018</c:v>
                </c:pt>
                <c:pt idx="268">
                  <c:v>26.09.2018</c:v>
                </c:pt>
                <c:pt idx="269">
                  <c:v>27.09.2018</c:v>
                </c:pt>
                <c:pt idx="270">
                  <c:v>28.09.2018</c:v>
                </c:pt>
                <c:pt idx="271">
                  <c:v>29.09.2018</c:v>
                </c:pt>
                <c:pt idx="272">
                  <c:v>30.09.2018</c:v>
                </c:pt>
                <c:pt idx="273">
                  <c:v>01.10.2018</c:v>
                </c:pt>
                <c:pt idx="274">
                  <c:v>02.10.2018</c:v>
                </c:pt>
                <c:pt idx="275">
                  <c:v>03.10.2018</c:v>
                </c:pt>
                <c:pt idx="276">
                  <c:v>04.10.2018</c:v>
                </c:pt>
                <c:pt idx="277">
                  <c:v>05.10.2018</c:v>
                </c:pt>
                <c:pt idx="278">
                  <c:v>06.10.2018</c:v>
                </c:pt>
                <c:pt idx="279">
                  <c:v>07.10.2018</c:v>
                </c:pt>
                <c:pt idx="280">
                  <c:v>08.10.2018</c:v>
                </c:pt>
                <c:pt idx="281">
                  <c:v>09.10.2018</c:v>
                </c:pt>
                <c:pt idx="282">
                  <c:v>10.10.2018</c:v>
                </c:pt>
                <c:pt idx="283">
                  <c:v>11.10.2018</c:v>
                </c:pt>
                <c:pt idx="284">
                  <c:v>12.10.2018</c:v>
                </c:pt>
                <c:pt idx="285">
                  <c:v>13.10.2018</c:v>
                </c:pt>
                <c:pt idx="286">
                  <c:v>14.10.2018</c:v>
                </c:pt>
                <c:pt idx="287">
                  <c:v>15.10.2018</c:v>
                </c:pt>
                <c:pt idx="288">
                  <c:v>16.10.2018</c:v>
                </c:pt>
                <c:pt idx="289">
                  <c:v>17.10.2018</c:v>
                </c:pt>
                <c:pt idx="290">
                  <c:v>18.10.2018</c:v>
                </c:pt>
                <c:pt idx="291">
                  <c:v>19.10.2018</c:v>
                </c:pt>
                <c:pt idx="292">
                  <c:v>20.10.2018</c:v>
                </c:pt>
                <c:pt idx="293">
                  <c:v>21.10.2018</c:v>
                </c:pt>
                <c:pt idx="294">
                  <c:v>22.10.2018</c:v>
                </c:pt>
                <c:pt idx="295">
                  <c:v>23.10.2018</c:v>
                </c:pt>
                <c:pt idx="296">
                  <c:v>24.10.2018</c:v>
                </c:pt>
                <c:pt idx="297">
                  <c:v>25.10.2018</c:v>
                </c:pt>
                <c:pt idx="298">
                  <c:v>26.10.2018</c:v>
                </c:pt>
                <c:pt idx="299">
                  <c:v>27.10.2018</c:v>
                </c:pt>
                <c:pt idx="300">
                  <c:v>28.10.2018</c:v>
                </c:pt>
                <c:pt idx="301">
                  <c:v>29.10.2018</c:v>
                </c:pt>
                <c:pt idx="302">
                  <c:v>30.10.2018</c:v>
                </c:pt>
                <c:pt idx="303">
                  <c:v>31.10.2018</c:v>
                </c:pt>
                <c:pt idx="304">
                  <c:v>01.11.2018</c:v>
                </c:pt>
                <c:pt idx="305">
                  <c:v>02.11.2018</c:v>
                </c:pt>
                <c:pt idx="306">
                  <c:v>03.11.2018</c:v>
                </c:pt>
                <c:pt idx="307">
                  <c:v>04.11.2018</c:v>
                </c:pt>
                <c:pt idx="308">
                  <c:v>05.11.2018</c:v>
                </c:pt>
                <c:pt idx="309">
                  <c:v>06.11.2018</c:v>
                </c:pt>
                <c:pt idx="310">
                  <c:v>07.11.2018</c:v>
                </c:pt>
                <c:pt idx="311">
                  <c:v>08.11.2018</c:v>
                </c:pt>
                <c:pt idx="312">
                  <c:v>09.11.2018</c:v>
                </c:pt>
                <c:pt idx="313">
                  <c:v>10.11.2018</c:v>
                </c:pt>
                <c:pt idx="314">
                  <c:v>11.11.2018</c:v>
                </c:pt>
                <c:pt idx="315">
                  <c:v>12.11.2018</c:v>
                </c:pt>
                <c:pt idx="316">
                  <c:v>13.11.2018</c:v>
                </c:pt>
                <c:pt idx="317">
                  <c:v>14.11.2018</c:v>
                </c:pt>
                <c:pt idx="318">
                  <c:v>15.11.2018</c:v>
                </c:pt>
                <c:pt idx="319">
                  <c:v>16.11.2018</c:v>
                </c:pt>
                <c:pt idx="320">
                  <c:v>17.11.2018</c:v>
                </c:pt>
                <c:pt idx="321">
                  <c:v>18.11.2018</c:v>
                </c:pt>
                <c:pt idx="322">
                  <c:v>19.11.2018</c:v>
                </c:pt>
                <c:pt idx="323">
                  <c:v>20.11.2018</c:v>
                </c:pt>
                <c:pt idx="324">
                  <c:v>21.11.2018</c:v>
                </c:pt>
                <c:pt idx="325">
                  <c:v>22.11.2018</c:v>
                </c:pt>
                <c:pt idx="326">
                  <c:v>23.11.2018</c:v>
                </c:pt>
                <c:pt idx="327">
                  <c:v>24.11.2018</c:v>
                </c:pt>
                <c:pt idx="328">
                  <c:v>25.11.2018</c:v>
                </c:pt>
                <c:pt idx="329">
                  <c:v>26.11.2018</c:v>
                </c:pt>
                <c:pt idx="330">
                  <c:v>27.11.2018</c:v>
                </c:pt>
                <c:pt idx="331">
                  <c:v>28.11.2018</c:v>
                </c:pt>
                <c:pt idx="332">
                  <c:v>29.11.2018</c:v>
                </c:pt>
                <c:pt idx="333">
                  <c:v>30.11.2018</c:v>
                </c:pt>
                <c:pt idx="334">
                  <c:v>01.12.2018</c:v>
                </c:pt>
                <c:pt idx="335">
                  <c:v>02.12.2018</c:v>
                </c:pt>
                <c:pt idx="336">
                  <c:v>03.12.2018</c:v>
                </c:pt>
                <c:pt idx="337">
                  <c:v>04.12.2018</c:v>
                </c:pt>
                <c:pt idx="338">
                  <c:v>05.12.2018</c:v>
                </c:pt>
                <c:pt idx="339">
                  <c:v>06.12.2018</c:v>
                </c:pt>
                <c:pt idx="340">
                  <c:v>07.12.2018</c:v>
                </c:pt>
                <c:pt idx="341">
                  <c:v>08.12.2018</c:v>
                </c:pt>
                <c:pt idx="342">
                  <c:v>09.12.2018</c:v>
                </c:pt>
                <c:pt idx="343">
                  <c:v>10.12.2018</c:v>
                </c:pt>
                <c:pt idx="344">
                  <c:v>11.12.2018</c:v>
                </c:pt>
                <c:pt idx="345">
                  <c:v>12.12.2018</c:v>
                </c:pt>
                <c:pt idx="346">
                  <c:v>13.12.2018</c:v>
                </c:pt>
                <c:pt idx="347">
                  <c:v>14.12.2018</c:v>
                </c:pt>
                <c:pt idx="348">
                  <c:v>15.12.2018</c:v>
                </c:pt>
                <c:pt idx="349">
                  <c:v>16.12.2018</c:v>
                </c:pt>
                <c:pt idx="350">
                  <c:v>17.12.2018</c:v>
                </c:pt>
                <c:pt idx="351">
                  <c:v>18.12.2018</c:v>
                </c:pt>
                <c:pt idx="352">
                  <c:v>19.12.2018</c:v>
                </c:pt>
                <c:pt idx="353">
                  <c:v>20.12.2018</c:v>
                </c:pt>
                <c:pt idx="354">
                  <c:v>21.12.2018</c:v>
                </c:pt>
                <c:pt idx="355">
                  <c:v>22.12.2018</c:v>
                </c:pt>
                <c:pt idx="356">
                  <c:v>23.12.2018</c:v>
                </c:pt>
                <c:pt idx="357">
                  <c:v>24.12.2018</c:v>
                </c:pt>
                <c:pt idx="358">
                  <c:v>25.12.2018</c:v>
                </c:pt>
                <c:pt idx="359">
                  <c:v>26.12.2018</c:v>
                </c:pt>
                <c:pt idx="360">
                  <c:v>27.12.2018</c:v>
                </c:pt>
              </c:strCache>
            </c:strRef>
          </c:cat>
          <c:val>
            <c:numRef>
              <c:f>Sheet1!$B$2:$B$362</c:f>
              <c:numCache>
                <c:formatCode>General</c:formatCode>
                <c:ptCount val="361"/>
                <c:pt idx="0">
                  <c:v>25214</c:v>
                </c:pt>
                <c:pt idx="1">
                  <c:v>25229</c:v>
                </c:pt>
                <c:pt idx="2">
                  <c:v>25243</c:v>
                </c:pt>
                <c:pt idx="3">
                  <c:v>25270</c:v>
                </c:pt>
                <c:pt idx="4">
                  <c:v>25331</c:v>
                </c:pt>
                <c:pt idx="5">
                  <c:v>25358</c:v>
                </c:pt>
                <c:pt idx="6">
                  <c:v>25372</c:v>
                </c:pt>
                <c:pt idx="7">
                  <c:v>25383</c:v>
                </c:pt>
                <c:pt idx="8">
                  <c:v>25402</c:v>
                </c:pt>
                <c:pt idx="9">
                  <c:v>25411</c:v>
                </c:pt>
                <c:pt idx="10">
                  <c:v>25430</c:v>
                </c:pt>
                <c:pt idx="11">
                  <c:v>25436</c:v>
                </c:pt>
                <c:pt idx="12">
                  <c:v>25451</c:v>
                </c:pt>
                <c:pt idx="13">
                  <c:v>25464</c:v>
                </c:pt>
                <c:pt idx="14">
                  <c:v>25479</c:v>
                </c:pt>
                <c:pt idx="15">
                  <c:v>25493</c:v>
                </c:pt>
                <c:pt idx="16">
                  <c:v>25509</c:v>
                </c:pt>
                <c:pt idx="17">
                  <c:v>25560</c:v>
                </c:pt>
                <c:pt idx="18">
                  <c:v>25574</c:v>
                </c:pt>
                <c:pt idx="19">
                  <c:v>25580</c:v>
                </c:pt>
                <c:pt idx="20">
                  <c:v>25589</c:v>
                </c:pt>
                <c:pt idx="21">
                  <c:v>25602</c:v>
                </c:pt>
                <c:pt idx="22">
                  <c:v>25611</c:v>
                </c:pt>
                <c:pt idx="23">
                  <c:v>25613</c:v>
                </c:pt>
                <c:pt idx="24">
                  <c:v>25631</c:v>
                </c:pt>
                <c:pt idx="25">
                  <c:v>25660</c:v>
                </c:pt>
                <c:pt idx="26">
                  <c:v>25680</c:v>
                </c:pt>
                <c:pt idx="27">
                  <c:v>25699</c:v>
                </c:pt>
                <c:pt idx="28">
                  <c:v>25718</c:v>
                </c:pt>
                <c:pt idx="29">
                  <c:v>25729</c:v>
                </c:pt>
                <c:pt idx="30">
                  <c:v>25750</c:v>
                </c:pt>
                <c:pt idx="31">
                  <c:v>25766</c:v>
                </c:pt>
                <c:pt idx="32">
                  <c:v>25771</c:v>
                </c:pt>
                <c:pt idx="33">
                  <c:v>25772</c:v>
                </c:pt>
                <c:pt idx="34">
                  <c:v>25781</c:v>
                </c:pt>
                <c:pt idx="35">
                  <c:v>25814</c:v>
                </c:pt>
                <c:pt idx="36">
                  <c:v>25842</c:v>
                </c:pt>
                <c:pt idx="37">
                  <c:v>25854</c:v>
                </c:pt>
                <c:pt idx="38">
                  <c:v>25874</c:v>
                </c:pt>
                <c:pt idx="39">
                  <c:v>25883</c:v>
                </c:pt>
                <c:pt idx="40">
                  <c:v>25922</c:v>
                </c:pt>
                <c:pt idx="41">
                  <c:v>25942</c:v>
                </c:pt>
                <c:pt idx="42">
                  <c:v>25975</c:v>
                </c:pt>
                <c:pt idx="43">
                  <c:v>26005</c:v>
                </c:pt>
                <c:pt idx="44">
                  <c:v>26023</c:v>
                </c:pt>
                <c:pt idx="45">
                  <c:v>26044</c:v>
                </c:pt>
                <c:pt idx="46">
                  <c:v>26060</c:v>
                </c:pt>
                <c:pt idx="47">
                  <c:v>26066</c:v>
                </c:pt>
                <c:pt idx="48">
                  <c:v>26082</c:v>
                </c:pt>
                <c:pt idx="49">
                  <c:v>26102</c:v>
                </c:pt>
                <c:pt idx="50">
                  <c:v>26129</c:v>
                </c:pt>
                <c:pt idx="51">
                  <c:v>26159</c:v>
                </c:pt>
                <c:pt idx="52">
                  <c:v>26170</c:v>
                </c:pt>
                <c:pt idx="53">
                  <c:v>26193</c:v>
                </c:pt>
                <c:pt idx="54">
                  <c:v>26215</c:v>
                </c:pt>
                <c:pt idx="55">
                  <c:v>26235</c:v>
                </c:pt>
                <c:pt idx="56">
                  <c:v>26275</c:v>
                </c:pt>
                <c:pt idx="57">
                  <c:v>26302</c:v>
                </c:pt>
                <c:pt idx="58">
                  <c:v>26319</c:v>
                </c:pt>
                <c:pt idx="59">
                  <c:v>26325</c:v>
                </c:pt>
                <c:pt idx="60">
                  <c:v>26337</c:v>
                </c:pt>
                <c:pt idx="61">
                  <c:v>26338</c:v>
                </c:pt>
                <c:pt idx="62">
                  <c:v>26354</c:v>
                </c:pt>
                <c:pt idx="63">
                  <c:v>26360</c:v>
                </c:pt>
                <c:pt idx="64">
                  <c:v>26375</c:v>
                </c:pt>
                <c:pt idx="65">
                  <c:v>26381</c:v>
                </c:pt>
                <c:pt idx="66">
                  <c:v>26394</c:v>
                </c:pt>
                <c:pt idx="67">
                  <c:v>26404</c:v>
                </c:pt>
                <c:pt idx="68">
                  <c:v>26421</c:v>
                </c:pt>
                <c:pt idx="69">
                  <c:v>26424</c:v>
                </c:pt>
                <c:pt idx="70">
                  <c:v>26430</c:v>
                </c:pt>
                <c:pt idx="71">
                  <c:v>26443</c:v>
                </c:pt>
                <c:pt idx="72">
                  <c:v>26455</c:v>
                </c:pt>
                <c:pt idx="73">
                  <c:v>26460</c:v>
                </c:pt>
                <c:pt idx="74">
                  <c:v>26465</c:v>
                </c:pt>
                <c:pt idx="75">
                  <c:v>26469</c:v>
                </c:pt>
                <c:pt idx="76">
                  <c:v>26475</c:v>
                </c:pt>
                <c:pt idx="77">
                  <c:v>26498</c:v>
                </c:pt>
                <c:pt idx="78">
                  <c:v>26514</c:v>
                </c:pt>
                <c:pt idx="79">
                  <c:v>26525</c:v>
                </c:pt>
                <c:pt idx="80">
                  <c:v>26533</c:v>
                </c:pt>
                <c:pt idx="81">
                  <c:v>26544</c:v>
                </c:pt>
                <c:pt idx="82">
                  <c:v>26560</c:v>
                </c:pt>
                <c:pt idx="83">
                  <c:v>26572</c:v>
                </c:pt>
                <c:pt idx="84">
                  <c:v>26574</c:v>
                </c:pt>
                <c:pt idx="85">
                  <c:v>26580</c:v>
                </c:pt>
                <c:pt idx="86">
                  <c:v>26594</c:v>
                </c:pt>
                <c:pt idx="87">
                  <c:v>26616</c:v>
                </c:pt>
                <c:pt idx="88">
                  <c:v>26630</c:v>
                </c:pt>
                <c:pt idx="89">
                  <c:v>26638</c:v>
                </c:pt>
                <c:pt idx="90">
                  <c:v>26665</c:v>
                </c:pt>
                <c:pt idx="91">
                  <c:v>26673</c:v>
                </c:pt>
                <c:pt idx="92">
                  <c:v>26675</c:v>
                </c:pt>
                <c:pt idx="93">
                  <c:v>26682</c:v>
                </c:pt>
                <c:pt idx="94">
                  <c:v>26679</c:v>
                </c:pt>
                <c:pt idx="95">
                  <c:v>26687</c:v>
                </c:pt>
                <c:pt idx="96">
                  <c:v>26689</c:v>
                </c:pt>
                <c:pt idx="97">
                  <c:v>26688</c:v>
                </c:pt>
                <c:pt idx="98">
                  <c:v>26688</c:v>
                </c:pt>
                <c:pt idx="99">
                  <c:v>26693</c:v>
                </c:pt>
                <c:pt idx="100">
                  <c:v>26702</c:v>
                </c:pt>
                <c:pt idx="101">
                  <c:v>26720</c:v>
                </c:pt>
                <c:pt idx="102">
                  <c:v>26730</c:v>
                </c:pt>
                <c:pt idx="103">
                  <c:v>26740</c:v>
                </c:pt>
                <c:pt idx="104">
                  <c:v>26754</c:v>
                </c:pt>
                <c:pt idx="105">
                  <c:v>26872</c:v>
                </c:pt>
                <c:pt idx="106">
                  <c:v>26904</c:v>
                </c:pt>
                <c:pt idx="107">
                  <c:v>26915</c:v>
                </c:pt>
                <c:pt idx="108">
                  <c:v>26922</c:v>
                </c:pt>
                <c:pt idx="109">
                  <c:v>26932</c:v>
                </c:pt>
                <c:pt idx="110">
                  <c:v>26933</c:v>
                </c:pt>
                <c:pt idx="111">
                  <c:v>26945</c:v>
                </c:pt>
                <c:pt idx="112">
                  <c:v>26950</c:v>
                </c:pt>
                <c:pt idx="113">
                  <c:v>26947</c:v>
                </c:pt>
                <c:pt idx="114">
                  <c:v>26949</c:v>
                </c:pt>
                <c:pt idx="115">
                  <c:v>26953</c:v>
                </c:pt>
                <c:pt idx="116">
                  <c:v>26957</c:v>
                </c:pt>
                <c:pt idx="117">
                  <c:v>26963</c:v>
                </c:pt>
                <c:pt idx="118">
                  <c:v>26969</c:v>
                </c:pt>
                <c:pt idx="119">
                  <c:v>26971</c:v>
                </c:pt>
                <c:pt idx="120">
                  <c:v>26976</c:v>
                </c:pt>
                <c:pt idx="121">
                  <c:v>26983</c:v>
                </c:pt>
                <c:pt idx="122">
                  <c:v>26998</c:v>
                </c:pt>
                <c:pt idx="123">
                  <c:v>27047</c:v>
                </c:pt>
                <c:pt idx="124">
                  <c:v>27053</c:v>
                </c:pt>
                <c:pt idx="125">
                  <c:v>27061</c:v>
                </c:pt>
                <c:pt idx="126">
                  <c:v>27067</c:v>
                </c:pt>
                <c:pt idx="127">
                  <c:v>27060</c:v>
                </c:pt>
                <c:pt idx="128">
                  <c:v>27061</c:v>
                </c:pt>
                <c:pt idx="129">
                  <c:v>27065</c:v>
                </c:pt>
                <c:pt idx="130">
                  <c:v>27061</c:v>
                </c:pt>
                <c:pt idx="131">
                  <c:v>27060</c:v>
                </c:pt>
                <c:pt idx="132">
                  <c:v>27057</c:v>
                </c:pt>
                <c:pt idx="133">
                  <c:v>27058</c:v>
                </c:pt>
                <c:pt idx="134">
                  <c:v>27059</c:v>
                </c:pt>
                <c:pt idx="135">
                  <c:v>27110</c:v>
                </c:pt>
                <c:pt idx="136">
                  <c:v>27131</c:v>
                </c:pt>
                <c:pt idx="137">
                  <c:v>27140</c:v>
                </c:pt>
                <c:pt idx="138">
                  <c:v>27156</c:v>
                </c:pt>
                <c:pt idx="139">
                  <c:v>27175</c:v>
                </c:pt>
                <c:pt idx="140">
                  <c:v>27185</c:v>
                </c:pt>
                <c:pt idx="141">
                  <c:v>27193</c:v>
                </c:pt>
                <c:pt idx="142">
                  <c:v>27202</c:v>
                </c:pt>
                <c:pt idx="143">
                  <c:v>27208</c:v>
                </c:pt>
                <c:pt idx="144">
                  <c:v>27217</c:v>
                </c:pt>
                <c:pt idx="145">
                  <c:v>27220</c:v>
                </c:pt>
                <c:pt idx="146">
                  <c:v>27228</c:v>
                </c:pt>
                <c:pt idx="147">
                  <c:v>27264</c:v>
                </c:pt>
                <c:pt idx="148">
                  <c:v>27282</c:v>
                </c:pt>
                <c:pt idx="149">
                  <c:v>27295</c:v>
                </c:pt>
                <c:pt idx="150">
                  <c:v>27309</c:v>
                </c:pt>
                <c:pt idx="151">
                  <c:v>27340</c:v>
                </c:pt>
                <c:pt idx="152">
                  <c:v>27362</c:v>
                </c:pt>
                <c:pt idx="153">
                  <c:v>27399</c:v>
                </c:pt>
                <c:pt idx="154">
                  <c:v>27420</c:v>
                </c:pt>
                <c:pt idx="155">
                  <c:v>27439</c:v>
                </c:pt>
                <c:pt idx="156">
                  <c:v>27457</c:v>
                </c:pt>
                <c:pt idx="157">
                  <c:v>27466</c:v>
                </c:pt>
                <c:pt idx="158">
                  <c:v>27479</c:v>
                </c:pt>
                <c:pt idx="159">
                  <c:v>27491</c:v>
                </c:pt>
                <c:pt idx="160">
                  <c:v>27517</c:v>
                </c:pt>
                <c:pt idx="161">
                  <c:v>27534</c:v>
                </c:pt>
                <c:pt idx="162">
                  <c:v>27558</c:v>
                </c:pt>
                <c:pt idx="163">
                  <c:v>27575</c:v>
                </c:pt>
                <c:pt idx="164">
                  <c:v>27575</c:v>
                </c:pt>
                <c:pt idx="165">
                  <c:v>27588</c:v>
                </c:pt>
                <c:pt idx="166">
                  <c:v>27585</c:v>
                </c:pt>
                <c:pt idx="167">
                  <c:v>27595</c:v>
                </c:pt>
                <c:pt idx="168">
                  <c:v>27604</c:v>
                </c:pt>
                <c:pt idx="169">
                  <c:v>27613</c:v>
                </c:pt>
                <c:pt idx="170">
                  <c:v>27611</c:v>
                </c:pt>
                <c:pt idx="171">
                  <c:v>27614</c:v>
                </c:pt>
                <c:pt idx="172">
                  <c:v>27645</c:v>
                </c:pt>
                <c:pt idx="173">
                  <c:v>27658</c:v>
                </c:pt>
                <c:pt idx="174">
                  <c:v>27674</c:v>
                </c:pt>
                <c:pt idx="175">
                  <c:v>27700</c:v>
                </c:pt>
                <c:pt idx="176">
                  <c:v>27716</c:v>
                </c:pt>
                <c:pt idx="177">
                  <c:v>27724</c:v>
                </c:pt>
                <c:pt idx="178">
                  <c:v>27731</c:v>
                </c:pt>
                <c:pt idx="179">
                  <c:v>27737</c:v>
                </c:pt>
                <c:pt idx="180">
                  <c:v>27750</c:v>
                </c:pt>
                <c:pt idx="181">
                  <c:v>27767</c:v>
                </c:pt>
                <c:pt idx="182">
                  <c:v>27775</c:v>
                </c:pt>
                <c:pt idx="183">
                  <c:v>27805</c:v>
                </c:pt>
                <c:pt idx="184">
                  <c:v>27815</c:v>
                </c:pt>
                <c:pt idx="185">
                  <c:v>27850</c:v>
                </c:pt>
                <c:pt idx="186">
                  <c:v>27861</c:v>
                </c:pt>
                <c:pt idx="187">
                  <c:v>27876</c:v>
                </c:pt>
                <c:pt idx="188">
                  <c:v>27885</c:v>
                </c:pt>
                <c:pt idx="189">
                  <c:v>27918</c:v>
                </c:pt>
                <c:pt idx="190">
                  <c:v>27932</c:v>
                </c:pt>
                <c:pt idx="191">
                  <c:v>27936</c:v>
                </c:pt>
                <c:pt idx="192">
                  <c:v>27942</c:v>
                </c:pt>
                <c:pt idx="193">
                  <c:v>27953</c:v>
                </c:pt>
                <c:pt idx="194">
                  <c:v>27964</c:v>
                </c:pt>
                <c:pt idx="195">
                  <c:v>27970</c:v>
                </c:pt>
                <c:pt idx="196">
                  <c:v>27982</c:v>
                </c:pt>
                <c:pt idx="197">
                  <c:v>27992</c:v>
                </c:pt>
                <c:pt idx="198">
                  <c:v>28002</c:v>
                </c:pt>
                <c:pt idx="199">
                  <c:v>28011</c:v>
                </c:pt>
                <c:pt idx="200">
                  <c:v>28024</c:v>
                </c:pt>
                <c:pt idx="201">
                  <c:v>28037</c:v>
                </c:pt>
                <c:pt idx="202">
                  <c:v>28046</c:v>
                </c:pt>
                <c:pt idx="203">
                  <c:v>28054</c:v>
                </c:pt>
                <c:pt idx="204">
                  <c:v>28070</c:v>
                </c:pt>
                <c:pt idx="205">
                  <c:v>28143</c:v>
                </c:pt>
                <c:pt idx="206">
                  <c:v>28176</c:v>
                </c:pt>
                <c:pt idx="207">
                  <c:v>28199</c:v>
                </c:pt>
                <c:pt idx="208">
                  <c:v>28218</c:v>
                </c:pt>
                <c:pt idx="209">
                  <c:v>28239</c:v>
                </c:pt>
                <c:pt idx="210">
                  <c:v>28243</c:v>
                </c:pt>
                <c:pt idx="211">
                  <c:v>28285</c:v>
                </c:pt>
                <c:pt idx="212">
                  <c:v>28311</c:v>
                </c:pt>
                <c:pt idx="213">
                  <c:v>28329</c:v>
                </c:pt>
                <c:pt idx="214">
                  <c:v>28337</c:v>
                </c:pt>
                <c:pt idx="215">
                  <c:v>28349</c:v>
                </c:pt>
                <c:pt idx="216">
                  <c:v>28372</c:v>
                </c:pt>
                <c:pt idx="217">
                  <c:v>28387</c:v>
                </c:pt>
                <c:pt idx="218">
                  <c:v>28403</c:v>
                </c:pt>
                <c:pt idx="219">
                  <c:v>28419</c:v>
                </c:pt>
                <c:pt idx="220">
                  <c:v>28453</c:v>
                </c:pt>
                <c:pt idx="221">
                  <c:v>28478</c:v>
                </c:pt>
                <c:pt idx="222">
                  <c:v>28502</c:v>
                </c:pt>
                <c:pt idx="223">
                  <c:v>28512</c:v>
                </c:pt>
                <c:pt idx="224">
                  <c:v>28525</c:v>
                </c:pt>
                <c:pt idx="225">
                  <c:v>28533</c:v>
                </c:pt>
                <c:pt idx="226">
                  <c:v>28539</c:v>
                </c:pt>
                <c:pt idx="227">
                  <c:v>28594</c:v>
                </c:pt>
                <c:pt idx="228">
                  <c:v>28623</c:v>
                </c:pt>
                <c:pt idx="229">
                  <c:v>28640</c:v>
                </c:pt>
                <c:pt idx="230">
                  <c:v>28660</c:v>
                </c:pt>
                <c:pt idx="231">
                  <c:v>28671</c:v>
                </c:pt>
                <c:pt idx="232">
                  <c:v>28685</c:v>
                </c:pt>
                <c:pt idx="233">
                  <c:v>28692</c:v>
                </c:pt>
                <c:pt idx="234">
                  <c:v>28699</c:v>
                </c:pt>
                <c:pt idx="235">
                  <c:v>28711</c:v>
                </c:pt>
                <c:pt idx="236">
                  <c:v>28719</c:v>
                </c:pt>
                <c:pt idx="237">
                  <c:v>28722</c:v>
                </c:pt>
                <c:pt idx="238">
                  <c:v>28735</c:v>
                </c:pt>
                <c:pt idx="239">
                  <c:v>28743</c:v>
                </c:pt>
                <c:pt idx="240">
                  <c:v>28748</c:v>
                </c:pt>
                <c:pt idx="241">
                  <c:v>28759</c:v>
                </c:pt>
                <c:pt idx="242">
                  <c:v>28764</c:v>
                </c:pt>
                <c:pt idx="243">
                  <c:v>28781</c:v>
                </c:pt>
                <c:pt idx="244">
                  <c:v>28814</c:v>
                </c:pt>
                <c:pt idx="245">
                  <c:v>28818</c:v>
                </c:pt>
                <c:pt idx="246">
                  <c:v>28827</c:v>
                </c:pt>
                <c:pt idx="247">
                  <c:v>28856</c:v>
                </c:pt>
                <c:pt idx="248">
                  <c:v>28881</c:v>
                </c:pt>
                <c:pt idx="249">
                  <c:v>28887</c:v>
                </c:pt>
                <c:pt idx="250">
                  <c:v>28895</c:v>
                </c:pt>
                <c:pt idx="251">
                  <c:v>28904</c:v>
                </c:pt>
                <c:pt idx="252">
                  <c:v>28912</c:v>
                </c:pt>
                <c:pt idx="253">
                  <c:v>28918</c:v>
                </c:pt>
                <c:pt idx="254">
                  <c:v>28921</c:v>
                </c:pt>
                <c:pt idx="255">
                  <c:v>28921</c:v>
                </c:pt>
                <c:pt idx="256">
                  <c:v>28925</c:v>
                </c:pt>
                <c:pt idx="257">
                  <c:v>28931</c:v>
                </c:pt>
                <c:pt idx="258">
                  <c:v>28933</c:v>
                </c:pt>
                <c:pt idx="259">
                  <c:v>28940</c:v>
                </c:pt>
                <c:pt idx="260">
                  <c:v>28944</c:v>
                </c:pt>
                <c:pt idx="261">
                  <c:v>28951</c:v>
                </c:pt>
                <c:pt idx="262">
                  <c:v>28967</c:v>
                </c:pt>
                <c:pt idx="263">
                  <c:v>28987</c:v>
                </c:pt>
                <c:pt idx="264">
                  <c:v>29005</c:v>
                </c:pt>
                <c:pt idx="265">
                  <c:v>29016</c:v>
                </c:pt>
                <c:pt idx="266">
                  <c:v>29018</c:v>
                </c:pt>
                <c:pt idx="267">
                  <c:v>29030</c:v>
                </c:pt>
                <c:pt idx="268">
                  <c:v>29034</c:v>
                </c:pt>
                <c:pt idx="269">
                  <c:v>29037</c:v>
                </c:pt>
                <c:pt idx="270">
                  <c:v>29039</c:v>
                </c:pt>
                <c:pt idx="271">
                  <c:v>29042</c:v>
                </c:pt>
                <c:pt idx="272">
                  <c:v>29042</c:v>
                </c:pt>
                <c:pt idx="273">
                  <c:v>29045</c:v>
                </c:pt>
                <c:pt idx="274">
                  <c:v>29054</c:v>
                </c:pt>
                <c:pt idx="275">
                  <c:v>29053</c:v>
                </c:pt>
                <c:pt idx="276">
                  <c:v>29055</c:v>
                </c:pt>
                <c:pt idx="277">
                  <c:v>29058</c:v>
                </c:pt>
                <c:pt idx="278">
                  <c:v>29053</c:v>
                </c:pt>
                <c:pt idx="279">
                  <c:v>29058</c:v>
                </c:pt>
                <c:pt idx="280">
                  <c:v>29087</c:v>
                </c:pt>
                <c:pt idx="281">
                  <c:v>29100</c:v>
                </c:pt>
                <c:pt idx="282">
                  <c:v>29120</c:v>
                </c:pt>
                <c:pt idx="283">
                  <c:v>29132</c:v>
                </c:pt>
                <c:pt idx="284">
                  <c:v>29139</c:v>
                </c:pt>
                <c:pt idx="285">
                  <c:v>29151</c:v>
                </c:pt>
                <c:pt idx="286">
                  <c:v>29159</c:v>
                </c:pt>
                <c:pt idx="287">
                  <c:v>29164</c:v>
                </c:pt>
                <c:pt idx="288">
                  <c:v>29163</c:v>
                </c:pt>
                <c:pt idx="289">
                  <c:v>29171</c:v>
                </c:pt>
                <c:pt idx="290">
                  <c:v>29176</c:v>
                </c:pt>
                <c:pt idx="291">
                  <c:v>29184</c:v>
                </c:pt>
                <c:pt idx="292">
                  <c:v>29195</c:v>
                </c:pt>
                <c:pt idx="293">
                  <c:v>29201</c:v>
                </c:pt>
                <c:pt idx="294">
                  <c:v>29203</c:v>
                </c:pt>
                <c:pt idx="295">
                  <c:v>29216</c:v>
                </c:pt>
                <c:pt idx="296">
                  <c:v>29227</c:v>
                </c:pt>
                <c:pt idx="297">
                  <c:v>29245</c:v>
                </c:pt>
                <c:pt idx="298">
                  <c:v>29251</c:v>
                </c:pt>
                <c:pt idx="299">
                  <c:v>29259</c:v>
                </c:pt>
                <c:pt idx="300">
                  <c:v>29265</c:v>
                </c:pt>
                <c:pt idx="301">
                  <c:v>29273</c:v>
                </c:pt>
                <c:pt idx="302">
                  <c:v>29283</c:v>
                </c:pt>
                <c:pt idx="303">
                  <c:v>29290</c:v>
                </c:pt>
                <c:pt idx="304">
                  <c:v>29298</c:v>
                </c:pt>
                <c:pt idx="305">
                  <c:v>29308</c:v>
                </c:pt>
                <c:pt idx="306">
                  <c:v>29313</c:v>
                </c:pt>
                <c:pt idx="307">
                  <c:v>29324</c:v>
                </c:pt>
                <c:pt idx="308">
                  <c:v>29335</c:v>
                </c:pt>
                <c:pt idx="309">
                  <c:v>29343</c:v>
                </c:pt>
                <c:pt idx="310">
                  <c:v>29352</c:v>
                </c:pt>
                <c:pt idx="311">
                  <c:v>29360</c:v>
                </c:pt>
                <c:pt idx="312">
                  <c:v>29365</c:v>
                </c:pt>
                <c:pt idx="313">
                  <c:v>29421</c:v>
                </c:pt>
                <c:pt idx="314">
                  <c:v>29464</c:v>
                </c:pt>
                <c:pt idx="315">
                  <c:v>29483</c:v>
                </c:pt>
                <c:pt idx="316">
                  <c:v>29509</c:v>
                </c:pt>
                <c:pt idx="317">
                  <c:v>29529</c:v>
                </c:pt>
                <c:pt idx="318">
                  <c:v>29533</c:v>
                </c:pt>
                <c:pt idx="319">
                  <c:v>29544</c:v>
                </c:pt>
                <c:pt idx="320">
                  <c:v>29552</c:v>
                </c:pt>
                <c:pt idx="321">
                  <c:v>29562</c:v>
                </c:pt>
                <c:pt idx="322">
                  <c:v>29565</c:v>
                </c:pt>
                <c:pt idx="323">
                  <c:v>29572</c:v>
                </c:pt>
                <c:pt idx="324">
                  <c:v>29588</c:v>
                </c:pt>
                <c:pt idx="325">
                  <c:v>29597</c:v>
                </c:pt>
                <c:pt idx="326">
                  <c:v>29606</c:v>
                </c:pt>
                <c:pt idx="327">
                  <c:v>29616</c:v>
                </c:pt>
                <c:pt idx="328">
                  <c:v>29623</c:v>
                </c:pt>
                <c:pt idx="329">
                  <c:v>29632</c:v>
                </c:pt>
                <c:pt idx="330">
                  <c:v>29645</c:v>
                </c:pt>
                <c:pt idx="331">
                  <c:v>29656</c:v>
                </c:pt>
                <c:pt idx="332">
                  <c:v>29679</c:v>
                </c:pt>
                <c:pt idx="333">
                  <c:v>29686</c:v>
                </c:pt>
                <c:pt idx="334">
                  <c:v>29693</c:v>
                </c:pt>
                <c:pt idx="335">
                  <c:v>29701</c:v>
                </c:pt>
                <c:pt idx="336">
                  <c:v>29709</c:v>
                </c:pt>
                <c:pt idx="337">
                  <c:v>29717</c:v>
                </c:pt>
                <c:pt idx="338">
                  <c:v>29724</c:v>
                </c:pt>
                <c:pt idx="339">
                  <c:v>29732</c:v>
                </c:pt>
                <c:pt idx="340">
                  <c:v>29733</c:v>
                </c:pt>
                <c:pt idx="341">
                  <c:v>29731</c:v>
                </c:pt>
                <c:pt idx="342">
                  <c:v>29737</c:v>
                </c:pt>
                <c:pt idx="343">
                  <c:v>29739</c:v>
                </c:pt>
                <c:pt idx="344">
                  <c:v>29746</c:v>
                </c:pt>
                <c:pt idx="345">
                  <c:v>29759</c:v>
                </c:pt>
                <c:pt idx="346">
                  <c:v>29768</c:v>
                </c:pt>
                <c:pt idx="347">
                  <c:v>29782</c:v>
                </c:pt>
                <c:pt idx="348">
                  <c:v>29785</c:v>
                </c:pt>
                <c:pt idx="349">
                  <c:v>29796</c:v>
                </c:pt>
                <c:pt idx="350">
                  <c:v>29804</c:v>
                </c:pt>
                <c:pt idx="351">
                  <c:v>29815</c:v>
                </c:pt>
                <c:pt idx="352">
                  <c:v>29823</c:v>
                </c:pt>
                <c:pt idx="353">
                  <c:v>29830</c:v>
                </c:pt>
                <c:pt idx="354">
                  <c:v>29852</c:v>
                </c:pt>
                <c:pt idx="355">
                  <c:v>29859</c:v>
                </c:pt>
                <c:pt idx="356">
                  <c:v>29869</c:v>
                </c:pt>
                <c:pt idx="357">
                  <c:v>29871</c:v>
                </c:pt>
                <c:pt idx="358">
                  <c:v>29878</c:v>
                </c:pt>
                <c:pt idx="359">
                  <c:v>29883</c:v>
                </c:pt>
                <c:pt idx="360">
                  <c:v>29888</c:v>
                </c:pt>
              </c:numCache>
            </c:numRef>
          </c:val>
          <c:smooth val="0"/>
          <c:extLst>
            <c:ext xmlns:c16="http://schemas.microsoft.com/office/drawing/2014/chart" uri="{C3380CC4-5D6E-409C-BE32-E72D297353CC}">
              <c16:uniqueId val="{00000000-B6D0-4D8A-81B5-7FB7B6F34A15}"/>
            </c:ext>
          </c:extLst>
        </c:ser>
        <c:dLbls>
          <c:showLegendKey val="0"/>
          <c:showVal val="0"/>
          <c:showCatName val="0"/>
          <c:showSerName val="0"/>
          <c:showPercent val="0"/>
          <c:showBubbleSize val="0"/>
        </c:dLbls>
        <c:smooth val="0"/>
        <c:axId val="217097960"/>
        <c:axId val="217107144"/>
      </c:lineChart>
      <c:catAx>
        <c:axId val="2170979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7107144"/>
        <c:crosses val="autoZero"/>
        <c:auto val="1"/>
        <c:lblAlgn val="ctr"/>
        <c:lblOffset val="100"/>
        <c:noMultiLvlLbl val="0"/>
      </c:catAx>
      <c:valAx>
        <c:axId val="2171071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7097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NDR Mecklenburg-Vorpommern</c:v>
                </c:pt>
              </c:strCache>
            </c:strRef>
          </c:tx>
          <c:spPr>
            <a:ln w="28575" cap="rnd">
              <a:solidFill>
                <a:schemeClr val="accent1"/>
              </a:solidFill>
              <a:round/>
            </a:ln>
            <a:effectLst/>
          </c:spPr>
          <c:marker>
            <c:symbol val="none"/>
          </c:marker>
          <c:cat>
            <c:strRef>
              <c:f>Sheet1!$A$2:$A$362</c:f>
              <c:strCache>
                <c:ptCount val="361"/>
                <c:pt idx="0">
                  <c:v>01.01.2018</c:v>
                </c:pt>
                <c:pt idx="1">
                  <c:v>02.01.2018</c:v>
                </c:pt>
                <c:pt idx="2">
                  <c:v>03.01.2018</c:v>
                </c:pt>
                <c:pt idx="3">
                  <c:v>04.01.2018</c:v>
                </c:pt>
                <c:pt idx="4">
                  <c:v>05.01.2018</c:v>
                </c:pt>
                <c:pt idx="5">
                  <c:v>06.01.2018</c:v>
                </c:pt>
                <c:pt idx="6">
                  <c:v>07.01.2018</c:v>
                </c:pt>
                <c:pt idx="7">
                  <c:v>08.01.2018</c:v>
                </c:pt>
                <c:pt idx="8">
                  <c:v>09.01.2018</c:v>
                </c:pt>
                <c:pt idx="9">
                  <c:v>10.01.2018</c:v>
                </c:pt>
                <c:pt idx="10">
                  <c:v>11.01.2018</c:v>
                </c:pt>
                <c:pt idx="11">
                  <c:v>12.01.2018</c:v>
                </c:pt>
                <c:pt idx="12">
                  <c:v>13.01.2018</c:v>
                </c:pt>
                <c:pt idx="13">
                  <c:v>14.01.2018</c:v>
                </c:pt>
                <c:pt idx="14">
                  <c:v>15.01.2018</c:v>
                </c:pt>
                <c:pt idx="15">
                  <c:v>16.01.2018</c:v>
                </c:pt>
                <c:pt idx="16">
                  <c:v>17.01.2018</c:v>
                </c:pt>
                <c:pt idx="17">
                  <c:v>18.01.2018</c:v>
                </c:pt>
                <c:pt idx="18">
                  <c:v>19.01.2018</c:v>
                </c:pt>
                <c:pt idx="19">
                  <c:v>20.01.2018</c:v>
                </c:pt>
                <c:pt idx="20">
                  <c:v>21.01.2018</c:v>
                </c:pt>
                <c:pt idx="21">
                  <c:v>22.01.2018</c:v>
                </c:pt>
                <c:pt idx="22">
                  <c:v>23.01.2018</c:v>
                </c:pt>
                <c:pt idx="23">
                  <c:v>24.01.2018</c:v>
                </c:pt>
                <c:pt idx="24">
                  <c:v>25.01.2018</c:v>
                </c:pt>
                <c:pt idx="25">
                  <c:v>26.01.2018</c:v>
                </c:pt>
                <c:pt idx="26">
                  <c:v>27.01.2018</c:v>
                </c:pt>
                <c:pt idx="27">
                  <c:v>28.01.2018</c:v>
                </c:pt>
                <c:pt idx="28">
                  <c:v>29.01.2018</c:v>
                </c:pt>
                <c:pt idx="29">
                  <c:v>30.01.2018</c:v>
                </c:pt>
                <c:pt idx="30">
                  <c:v>31.01.2018</c:v>
                </c:pt>
                <c:pt idx="31">
                  <c:v>01.02.2018</c:v>
                </c:pt>
                <c:pt idx="32">
                  <c:v>02.02.2018</c:v>
                </c:pt>
                <c:pt idx="33">
                  <c:v>03.02.2018</c:v>
                </c:pt>
                <c:pt idx="34">
                  <c:v>04.02.2018</c:v>
                </c:pt>
                <c:pt idx="35">
                  <c:v>05.02.2018</c:v>
                </c:pt>
                <c:pt idx="36">
                  <c:v>06.02.2018</c:v>
                </c:pt>
                <c:pt idx="37">
                  <c:v>07.02.2018</c:v>
                </c:pt>
                <c:pt idx="38">
                  <c:v>08.02.2018</c:v>
                </c:pt>
                <c:pt idx="39">
                  <c:v>09.02.2018</c:v>
                </c:pt>
                <c:pt idx="40">
                  <c:v>10.02.2018</c:v>
                </c:pt>
                <c:pt idx="41">
                  <c:v>11.02.2018</c:v>
                </c:pt>
                <c:pt idx="42">
                  <c:v>12.02.2018</c:v>
                </c:pt>
                <c:pt idx="43">
                  <c:v>13.02.2018</c:v>
                </c:pt>
                <c:pt idx="44">
                  <c:v>14.02.2018</c:v>
                </c:pt>
                <c:pt idx="45">
                  <c:v>15.02.2018</c:v>
                </c:pt>
                <c:pt idx="46">
                  <c:v>16.02.2018</c:v>
                </c:pt>
                <c:pt idx="47">
                  <c:v>17.02.2018</c:v>
                </c:pt>
                <c:pt idx="48">
                  <c:v>18.02.2018</c:v>
                </c:pt>
                <c:pt idx="49">
                  <c:v>19.02.2018</c:v>
                </c:pt>
                <c:pt idx="50">
                  <c:v>20.02.2018</c:v>
                </c:pt>
                <c:pt idx="51">
                  <c:v>21.02.2018</c:v>
                </c:pt>
                <c:pt idx="52">
                  <c:v>22.02.2018</c:v>
                </c:pt>
                <c:pt idx="53">
                  <c:v>23.02.2018</c:v>
                </c:pt>
                <c:pt idx="54">
                  <c:v>24.02.2018</c:v>
                </c:pt>
                <c:pt idx="55">
                  <c:v>25.02.2018</c:v>
                </c:pt>
                <c:pt idx="56">
                  <c:v>26.02.2018</c:v>
                </c:pt>
                <c:pt idx="57">
                  <c:v>27.02.2018</c:v>
                </c:pt>
                <c:pt idx="58">
                  <c:v>28.02.2018</c:v>
                </c:pt>
                <c:pt idx="59">
                  <c:v>01.03.2018</c:v>
                </c:pt>
                <c:pt idx="60">
                  <c:v>02.03.2018</c:v>
                </c:pt>
                <c:pt idx="61">
                  <c:v>03.03.2018</c:v>
                </c:pt>
                <c:pt idx="62">
                  <c:v>04.03.2018</c:v>
                </c:pt>
                <c:pt idx="63">
                  <c:v>05.03.2018</c:v>
                </c:pt>
                <c:pt idx="64">
                  <c:v>06.03.2018</c:v>
                </c:pt>
                <c:pt idx="65">
                  <c:v>07.03.2018</c:v>
                </c:pt>
                <c:pt idx="66">
                  <c:v>08.03.2018</c:v>
                </c:pt>
                <c:pt idx="67">
                  <c:v>09.03.2018</c:v>
                </c:pt>
                <c:pt idx="68">
                  <c:v>10.03.2018</c:v>
                </c:pt>
                <c:pt idx="69">
                  <c:v>11.03.2018</c:v>
                </c:pt>
                <c:pt idx="70">
                  <c:v>12.03.2018</c:v>
                </c:pt>
                <c:pt idx="71">
                  <c:v>13.03.2018</c:v>
                </c:pt>
                <c:pt idx="72">
                  <c:v>14.03.2018</c:v>
                </c:pt>
                <c:pt idx="73">
                  <c:v>15.03.2018</c:v>
                </c:pt>
                <c:pt idx="74">
                  <c:v>16.03.2018</c:v>
                </c:pt>
                <c:pt idx="75">
                  <c:v>17.03.2018</c:v>
                </c:pt>
                <c:pt idx="76">
                  <c:v>18.03.2018</c:v>
                </c:pt>
                <c:pt idx="77">
                  <c:v>19.03.2018</c:v>
                </c:pt>
                <c:pt idx="78">
                  <c:v>20.03.2018</c:v>
                </c:pt>
                <c:pt idx="79">
                  <c:v>21.03.2018</c:v>
                </c:pt>
                <c:pt idx="80">
                  <c:v>22.03.2018</c:v>
                </c:pt>
                <c:pt idx="81">
                  <c:v>23.03.2018</c:v>
                </c:pt>
                <c:pt idx="82">
                  <c:v>24.03.2018</c:v>
                </c:pt>
                <c:pt idx="83">
                  <c:v>25.03.2018</c:v>
                </c:pt>
                <c:pt idx="84">
                  <c:v>26.03.2018</c:v>
                </c:pt>
                <c:pt idx="85">
                  <c:v>27.03.2018</c:v>
                </c:pt>
                <c:pt idx="86">
                  <c:v>28.03.2018</c:v>
                </c:pt>
                <c:pt idx="87">
                  <c:v>29.03.2018</c:v>
                </c:pt>
                <c:pt idx="88">
                  <c:v>30.03.2018</c:v>
                </c:pt>
                <c:pt idx="89">
                  <c:v>31.03.2018</c:v>
                </c:pt>
                <c:pt idx="90">
                  <c:v>01.04.2018</c:v>
                </c:pt>
                <c:pt idx="91">
                  <c:v>02.04.2018</c:v>
                </c:pt>
                <c:pt idx="92">
                  <c:v>03.04.2018</c:v>
                </c:pt>
                <c:pt idx="93">
                  <c:v>04.04.2018</c:v>
                </c:pt>
                <c:pt idx="94">
                  <c:v>05.04.2018</c:v>
                </c:pt>
                <c:pt idx="95">
                  <c:v>06.04.2018</c:v>
                </c:pt>
                <c:pt idx="96">
                  <c:v>07.04.2018</c:v>
                </c:pt>
                <c:pt idx="97">
                  <c:v>08.04.2018</c:v>
                </c:pt>
                <c:pt idx="98">
                  <c:v>09.04.2018</c:v>
                </c:pt>
                <c:pt idx="99">
                  <c:v>10.04.2018</c:v>
                </c:pt>
                <c:pt idx="100">
                  <c:v>11.04.2018</c:v>
                </c:pt>
                <c:pt idx="101">
                  <c:v>12.04.2018</c:v>
                </c:pt>
                <c:pt idx="102">
                  <c:v>13.04.2018</c:v>
                </c:pt>
                <c:pt idx="103">
                  <c:v>14.04.2018</c:v>
                </c:pt>
                <c:pt idx="104">
                  <c:v>15.04.2018</c:v>
                </c:pt>
                <c:pt idx="105">
                  <c:v>16.04.2018</c:v>
                </c:pt>
                <c:pt idx="106">
                  <c:v>17.04.2018</c:v>
                </c:pt>
                <c:pt idx="107">
                  <c:v>18.04.2018</c:v>
                </c:pt>
                <c:pt idx="108">
                  <c:v>19.04.2018</c:v>
                </c:pt>
                <c:pt idx="109">
                  <c:v>20.04.2018</c:v>
                </c:pt>
                <c:pt idx="110">
                  <c:v>21.04.2018</c:v>
                </c:pt>
                <c:pt idx="111">
                  <c:v>22.04.2018</c:v>
                </c:pt>
                <c:pt idx="112">
                  <c:v>23.04.2018</c:v>
                </c:pt>
                <c:pt idx="113">
                  <c:v>24.04.2018</c:v>
                </c:pt>
                <c:pt idx="114">
                  <c:v>25.04.2018</c:v>
                </c:pt>
                <c:pt idx="115">
                  <c:v>26.04.2018</c:v>
                </c:pt>
                <c:pt idx="116">
                  <c:v>27.04.2018</c:v>
                </c:pt>
                <c:pt idx="117">
                  <c:v>28.04.2018</c:v>
                </c:pt>
                <c:pt idx="118">
                  <c:v>29.04.2018</c:v>
                </c:pt>
                <c:pt idx="119">
                  <c:v>30.04.2018</c:v>
                </c:pt>
                <c:pt idx="120">
                  <c:v>01.05.2018</c:v>
                </c:pt>
                <c:pt idx="121">
                  <c:v>02.05.2018</c:v>
                </c:pt>
                <c:pt idx="122">
                  <c:v>03.05.2018</c:v>
                </c:pt>
                <c:pt idx="123">
                  <c:v>04.05.2018</c:v>
                </c:pt>
                <c:pt idx="124">
                  <c:v>05.05.2018</c:v>
                </c:pt>
                <c:pt idx="125">
                  <c:v>06.05.2018</c:v>
                </c:pt>
                <c:pt idx="126">
                  <c:v>07.05.2018</c:v>
                </c:pt>
                <c:pt idx="127">
                  <c:v>08.05.2018</c:v>
                </c:pt>
                <c:pt idx="128">
                  <c:v>09.05.2018</c:v>
                </c:pt>
                <c:pt idx="129">
                  <c:v>10.05.2018</c:v>
                </c:pt>
                <c:pt idx="130">
                  <c:v>11.05.2018</c:v>
                </c:pt>
                <c:pt idx="131">
                  <c:v>12.05.2018</c:v>
                </c:pt>
                <c:pt idx="132">
                  <c:v>13.05.2018</c:v>
                </c:pt>
                <c:pt idx="133">
                  <c:v>14.05.2018</c:v>
                </c:pt>
                <c:pt idx="134">
                  <c:v>15.05.2018</c:v>
                </c:pt>
                <c:pt idx="135">
                  <c:v>16.05.2018</c:v>
                </c:pt>
                <c:pt idx="136">
                  <c:v>17.05.2018</c:v>
                </c:pt>
                <c:pt idx="137">
                  <c:v>18.05.2018</c:v>
                </c:pt>
                <c:pt idx="138">
                  <c:v>19.05.2018</c:v>
                </c:pt>
                <c:pt idx="139">
                  <c:v>20.05.2018</c:v>
                </c:pt>
                <c:pt idx="140">
                  <c:v>21.05.2018</c:v>
                </c:pt>
                <c:pt idx="141">
                  <c:v>22.05.2018</c:v>
                </c:pt>
                <c:pt idx="142">
                  <c:v>23.05.2018</c:v>
                </c:pt>
                <c:pt idx="143">
                  <c:v>24.05.2018</c:v>
                </c:pt>
                <c:pt idx="144">
                  <c:v>25.05.2018</c:v>
                </c:pt>
                <c:pt idx="145">
                  <c:v>26.05.2018</c:v>
                </c:pt>
                <c:pt idx="146">
                  <c:v>27.05.2018</c:v>
                </c:pt>
                <c:pt idx="147">
                  <c:v>28.05.2018</c:v>
                </c:pt>
                <c:pt idx="148">
                  <c:v>29.05.2018</c:v>
                </c:pt>
                <c:pt idx="149">
                  <c:v>30.05.2018</c:v>
                </c:pt>
                <c:pt idx="150">
                  <c:v>31.05.2018</c:v>
                </c:pt>
                <c:pt idx="151">
                  <c:v>01.06.2018</c:v>
                </c:pt>
                <c:pt idx="152">
                  <c:v>02.06.2018</c:v>
                </c:pt>
                <c:pt idx="153">
                  <c:v>03.06.2018</c:v>
                </c:pt>
                <c:pt idx="154">
                  <c:v>04.06.2018</c:v>
                </c:pt>
                <c:pt idx="155">
                  <c:v>05.06.2018</c:v>
                </c:pt>
                <c:pt idx="156">
                  <c:v>06.06.2018</c:v>
                </c:pt>
                <c:pt idx="157">
                  <c:v>07.06.2018</c:v>
                </c:pt>
                <c:pt idx="158">
                  <c:v>08.06.2018</c:v>
                </c:pt>
                <c:pt idx="159">
                  <c:v>09.06.2018</c:v>
                </c:pt>
                <c:pt idx="160">
                  <c:v>10.06.2018</c:v>
                </c:pt>
                <c:pt idx="161">
                  <c:v>11.06.2018</c:v>
                </c:pt>
                <c:pt idx="162">
                  <c:v>12.06.2018</c:v>
                </c:pt>
                <c:pt idx="163">
                  <c:v>13.06.2018</c:v>
                </c:pt>
                <c:pt idx="164">
                  <c:v>14.06.2018</c:v>
                </c:pt>
                <c:pt idx="165">
                  <c:v>15.06.2018</c:v>
                </c:pt>
                <c:pt idx="166">
                  <c:v>16.06.2018</c:v>
                </c:pt>
                <c:pt idx="167">
                  <c:v>17.06.2018</c:v>
                </c:pt>
                <c:pt idx="168">
                  <c:v>18.06.2018</c:v>
                </c:pt>
                <c:pt idx="169">
                  <c:v>19.06.2018</c:v>
                </c:pt>
                <c:pt idx="170">
                  <c:v>20.06.2018</c:v>
                </c:pt>
                <c:pt idx="171">
                  <c:v>21.06.2018</c:v>
                </c:pt>
                <c:pt idx="172">
                  <c:v>22.06.2018</c:v>
                </c:pt>
                <c:pt idx="173">
                  <c:v>23.06.2018</c:v>
                </c:pt>
                <c:pt idx="174">
                  <c:v>24.06.2018</c:v>
                </c:pt>
                <c:pt idx="175">
                  <c:v>25.06.2018</c:v>
                </c:pt>
                <c:pt idx="176">
                  <c:v>26.06.2018</c:v>
                </c:pt>
                <c:pt idx="177">
                  <c:v>27.06.2018</c:v>
                </c:pt>
                <c:pt idx="178">
                  <c:v>28.06.2018</c:v>
                </c:pt>
                <c:pt idx="179">
                  <c:v>29.06.2018</c:v>
                </c:pt>
                <c:pt idx="180">
                  <c:v>30.06.2018</c:v>
                </c:pt>
                <c:pt idx="181">
                  <c:v>01.07.2018</c:v>
                </c:pt>
                <c:pt idx="182">
                  <c:v>02.07.2018</c:v>
                </c:pt>
                <c:pt idx="183">
                  <c:v>03.07.2018</c:v>
                </c:pt>
                <c:pt idx="184">
                  <c:v>04.07.2018</c:v>
                </c:pt>
                <c:pt idx="185">
                  <c:v>05.07.2018</c:v>
                </c:pt>
                <c:pt idx="186">
                  <c:v>06.07.2018</c:v>
                </c:pt>
                <c:pt idx="187">
                  <c:v>07.07.2018</c:v>
                </c:pt>
                <c:pt idx="188">
                  <c:v>08.07.2018</c:v>
                </c:pt>
                <c:pt idx="189">
                  <c:v>09.07.2018</c:v>
                </c:pt>
                <c:pt idx="190">
                  <c:v>10.07.2018</c:v>
                </c:pt>
                <c:pt idx="191">
                  <c:v>11.07.2018</c:v>
                </c:pt>
                <c:pt idx="192">
                  <c:v>12.07.2018</c:v>
                </c:pt>
                <c:pt idx="193">
                  <c:v>13.07.2018</c:v>
                </c:pt>
                <c:pt idx="194">
                  <c:v>14.07.2018</c:v>
                </c:pt>
                <c:pt idx="195">
                  <c:v>15.07.2018</c:v>
                </c:pt>
                <c:pt idx="196">
                  <c:v>16.07.2018</c:v>
                </c:pt>
                <c:pt idx="197">
                  <c:v>17.07.2018</c:v>
                </c:pt>
                <c:pt idx="198">
                  <c:v>18.07.2018</c:v>
                </c:pt>
                <c:pt idx="199">
                  <c:v>19.07.2018</c:v>
                </c:pt>
                <c:pt idx="200">
                  <c:v>20.07.2018</c:v>
                </c:pt>
                <c:pt idx="201">
                  <c:v>21.07.2018</c:v>
                </c:pt>
                <c:pt idx="202">
                  <c:v>22.07.2018</c:v>
                </c:pt>
                <c:pt idx="203">
                  <c:v>23.07.2018</c:v>
                </c:pt>
                <c:pt idx="204">
                  <c:v>24.07.2018</c:v>
                </c:pt>
                <c:pt idx="205">
                  <c:v>25.07.2018</c:v>
                </c:pt>
                <c:pt idx="206">
                  <c:v>26.07.2018</c:v>
                </c:pt>
                <c:pt idx="207">
                  <c:v>27.07.2018</c:v>
                </c:pt>
                <c:pt idx="208">
                  <c:v>28.07.2018</c:v>
                </c:pt>
                <c:pt idx="209">
                  <c:v>29.07.2018</c:v>
                </c:pt>
                <c:pt idx="210">
                  <c:v>30.07.2018</c:v>
                </c:pt>
                <c:pt idx="211">
                  <c:v>31.07.2018</c:v>
                </c:pt>
                <c:pt idx="212">
                  <c:v>01.08.2018</c:v>
                </c:pt>
                <c:pt idx="213">
                  <c:v>02.08.2018</c:v>
                </c:pt>
                <c:pt idx="214">
                  <c:v>03.08.2018</c:v>
                </c:pt>
                <c:pt idx="215">
                  <c:v>04.08.2018</c:v>
                </c:pt>
                <c:pt idx="216">
                  <c:v>05.08.2018</c:v>
                </c:pt>
                <c:pt idx="217">
                  <c:v>06.08.2018</c:v>
                </c:pt>
                <c:pt idx="218">
                  <c:v>07.08.2018</c:v>
                </c:pt>
                <c:pt idx="219">
                  <c:v>08.08.2018</c:v>
                </c:pt>
                <c:pt idx="220">
                  <c:v>09.08.2018</c:v>
                </c:pt>
                <c:pt idx="221">
                  <c:v>10.08.2018</c:v>
                </c:pt>
                <c:pt idx="222">
                  <c:v>11.08.2018</c:v>
                </c:pt>
                <c:pt idx="223">
                  <c:v>12.08.2018</c:v>
                </c:pt>
                <c:pt idx="224">
                  <c:v>13.08.2018</c:v>
                </c:pt>
                <c:pt idx="225">
                  <c:v>14.08.2018</c:v>
                </c:pt>
                <c:pt idx="226">
                  <c:v>15.08.2018</c:v>
                </c:pt>
                <c:pt idx="227">
                  <c:v>16.08.2018</c:v>
                </c:pt>
                <c:pt idx="228">
                  <c:v>17.08.2018</c:v>
                </c:pt>
                <c:pt idx="229">
                  <c:v>18.08.2018</c:v>
                </c:pt>
                <c:pt idx="230">
                  <c:v>19.08.2018</c:v>
                </c:pt>
                <c:pt idx="231">
                  <c:v>20.08.2018</c:v>
                </c:pt>
                <c:pt idx="232">
                  <c:v>21.08.2018</c:v>
                </c:pt>
                <c:pt idx="233">
                  <c:v>22.08.2018</c:v>
                </c:pt>
                <c:pt idx="234">
                  <c:v>23.08.2018</c:v>
                </c:pt>
                <c:pt idx="235">
                  <c:v>24.08.2018</c:v>
                </c:pt>
                <c:pt idx="236">
                  <c:v>25.08.2018</c:v>
                </c:pt>
                <c:pt idx="237">
                  <c:v>26.08.2018</c:v>
                </c:pt>
                <c:pt idx="238">
                  <c:v>27.08.2018</c:v>
                </c:pt>
                <c:pt idx="239">
                  <c:v>28.08.2018</c:v>
                </c:pt>
                <c:pt idx="240">
                  <c:v>29.08.2018</c:v>
                </c:pt>
                <c:pt idx="241">
                  <c:v>30.08.2018</c:v>
                </c:pt>
                <c:pt idx="242">
                  <c:v>31.08.2018</c:v>
                </c:pt>
                <c:pt idx="243">
                  <c:v>01.09.2018</c:v>
                </c:pt>
                <c:pt idx="244">
                  <c:v>02.09.2018</c:v>
                </c:pt>
                <c:pt idx="245">
                  <c:v>03.09.2018</c:v>
                </c:pt>
                <c:pt idx="246">
                  <c:v>04.09.2018</c:v>
                </c:pt>
                <c:pt idx="247">
                  <c:v>05.09.2018</c:v>
                </c:pt>
                <c:pt idx="248">
                  <c:v>06.09.2018</c:v>
                </c:pt>
                <c:pt idx="249">
                  <c:v>07.09.2018</c:v>
                </c:pt>
                <c:pt idx="250">
                  <c:v>08.09.2018</c:v>
                </c:pt>
                <c:pt idx="251">
                  <c:v>09.09.2018</c:v>
                </c:pt>
                <c:pt idx="252">
                  <c:v>10.09.2018</c:v>
                </c:pt>
                <c:pt idx="253">
                  <c:v>11.09.2018</c:v>
                </c:pt>
                <c:pt idx="254">
                  <c:v>12.09.2018</c:v>
                </c:pt>
                <c:pt idx="255">
                  <c:v>13.09.2018</c:v>
                </c:pt>
                <c:pt idx="256">
                  <c:v>14.09.2018</c:v>
                </c:pt>
                <c:pt idx="257">
                  <c:v>15.09.2018</c:v>
                </c:pt>
                <c:pt idx="258">
                  <c:v>16.09.2018</c:v>
                </c:pt>
                <c:pt idx="259">
                  <c:v>17.09.2018</c:v>
                </c:pt>
                <c:pt idx="260">
                  <c:v>18.09.2018</c:v>
                </c:pt>
                <c:pt idx="261">
                  <c:v>19.09.2018</c:v>
                </c:pt>
                <c:pt idx="262">
                  <c:v>20.09.2018</c:v>
                </c:pt>
                <c:pt idx="263">
                  <c:v>21.09.2018</c:v>
                </c:pt>
                <c:pt idx="264">
                  <c:v>22.09.2018</c:v>
                </c:pt>
                <c:pt idx="265">
                  <c:v>23.09.2018</c:v>
                </c:pt>
                <c:pt idx="266">
                  <c:v>24.09.2018</c:v>
                </c:pt>
                <c:pt idx="267">
                  <c:v>25.09.2018</c:v>
                </c:pt>
                <c:pt idx="268">
                  <c:v>26.09.2018</c:v>
                </c:pt>
                <c:pt idx="269">
                  <c:v>27.09.2018</c:v>
                </c:pt>
                <c:pt idx="270">
                  <c:v>28.09.2018</c:v>
                </c:pt>
                <c:pt idx="271">
                  <c:v>29.09.2018</c:v>
                </c:pt>
                <c:pt idx="272">
                  <c:v>30.09.2018</c:v>
                </c:pt>
                <c:pt idx="273">
                  <c:v>01.10.2018</c:v>
                </c:pt>
                <c:pt idx="274">
                  <c:v>02.10.2018</c:v>
                </c:pt>
                <c:pt idx="275">
                  <c:v>03.10.2018</c:v>
                </c:pt>
                <c:pt idx="276">
                  <c:v>04.10.2018</c:v>
                </c:pt>
                <c:pt idx="277">
                  <c:v>05.10.2018</c:v>
                </c:pt>
                <c:pt idx="278">
                  <c:v>06.10.2018</c:v>
                </c:pt>
                <c:pt idx="279">
                  <c:v>07.10.2018</c:v>
                </c:pt>
                <c:pt idx="280">
                  <c:v>08.10.2018</c:v>
                </c:pt>
                <c:pt idx="281">
                  <c:v>09.10.2018</c:v>
                </c:pt>
                <c:pt idx="282">
                  <c:v>10.10.2018</c:v>
                </c:pt>
                <c:pt idx="283">
                  <c:v>11.10.2018</c:v>
                </c:pt>
                <c:pt idx="284">
                  <c:v>12.10.2018</c:v>
                </c:pt>
                <c:pt idx="285">
                  <c:v>13.10.2018</c:v>
                </c:pt>
                <c:pt idx="286">
                  <c:v>14.10.2018</c:v>
                </c:pt>
                <c:pt idx="287">
                  <c:v>15.10.2018</c:v>
                </c:pt>
                <c:pt idx="288">
                  <c:v>16.10.2018</c:v>
                </c:pt>
                <c:pt idx="289">
                  <c:v>17.10.2018</c:v>
                </c:pt>
                <c:pt idx="290">
                  <c:v>18.10.2018</c:v>
                </c:pt>
                <c:pt idx="291">
                  <c:v>19.10.2018</c:v>
                </c:pt>
                <c:pt idx="292">
                  <c:v>20.10.2018</c:v>
                </c:pt>
                <c:pt idx="293">
                  <c:v>21.10.2018</c:v>
                </c:pt>
                <c:pt idx="294">
                  <c:v>22.10.2018</c:v>
                </c:pt>
                <c:pt idx="295">
                  <c:v>23.10.2018</c:v>
                </c:pt>
                <c:pt idx="296">
                  <c:v>24.10.2018</c:v>
                </c:pt>
                <c:pt idx="297">
                  <c:v>25.10.2018</c:v>
                </c:pt>
                <c:pt idx="298">
                  <c:v>26.10.2018</c:v>
                </c:pt>
                <c:pt idx="299">
                  <c:v>27.10.2018</c:v>
                </c:pt>
                <c:pt idx="300">
                  <c:v>28.10.2018</c:v>
                </c:pt>
                <c:pt idx="301">
                  <c:v>29.10.2018</c:v>
                </c:pt>
                <c:pt idx="302">
                  <c:v>30.10.2018</c:v>
                </c:pt>
                <c:pt idx="303">
                  <c:v>31.10.2018</c:v>
                </c:pt>
                <c:pt idx="304">
                  <c:v>01.11.2018</c:v>
                </c:pt>
                <c:pt idx="305">
                  <c:v>02.11.2018</c:v>
                </c:pt>
                <c:pt idx="306">
                  <c:v>03.11.2018</c:v>
                </c:pt>
                <c:pt idx="307">
                  <c:v>04.11.2018</c:v>
                </c:pt>
                <c:pt idx="308">
                  <c:v>05.11.2018</c:v>
                </c:pt>
                <c:pt idx="309">
                  <c:v>06.11.2018</c:v>
                </c:pt>
                <c:pt idx="310">
                  <c:v>07.11.2018</c:v>
                </c:pt>
                <c:pt idx="311">
                  <c:v>08.11.2018</c:v>
                </c:pt>
                <c:pt idx="312">
                  <c:v>09.11.2018</c:v>
                </c:pt>
                <c:pt idx="313">
                  <c:v>10.11.2018</c:v>
                </c:pt>
                <c:pt idx="314">
                  <c:v>11.11.2018</c:v>
                </c:pt>
                <c:pt idx="315">
                  <c:v>12.11.2018</c:v>
                </c:pt>
                <c:pt idx="316">
                  <c:v>13.11.2018</c:v>
                </c:pt>
                <c:pt idx="317">
                  <c:v>14.11.2018</c:v>
                </c:pt>
                <c:pt idx="318">
                  <c:v>15.11.2018</c:v>
                </c:pt>
                <c:pt idx="319">
                  <c:v>16.11.2018</c:v>
                </c:pt>
                <c:pt idx="320">
                  <c:v>17.11.2018</c:v>
                </c:pt>
                <c:pt idx="321">
                  <c:v>18.11.2018</c:v>
                </c:pt>
                <c:pt idx="322">
                  <c:v>19.11.2018</c:v>
                </c:pt>
                <c:pt idx="323">
                  <c:v>20.11.2018</c:v>
                </c:pt>
                <c:pt idx="324">
                  <c:v>21.11.2018</c:v>
                </c:pt>
                <c:pt idx="325">
                  <c:v>22.11.2018</c:v>
                </c:pt>
                <c:pt idx="326">
                  <c:v>23.11.2018</c:v>
                </c:pt>
                <c:pt idx="327">
                  <c:v>24.11.2018</c:v>
                </c:pt>
                <c:pt idx="328">
                  <c:v>25.11.2018</c:v>
                </c:pt>
                <c:pt idx="329">
                  <c:v>26.11.2018</c:v>
                </c:pt>
                <c:pt idx="330">
                  <c:v>27.11.2018</c:v>
                </c:pt>
                <c:pt idx="331">
                  <c:v>28.11.2018</c:v>
                </c:pt>
                <c:pt idx="332">
                  <c:v>29.11.2018</c:v>
                </c:pt>
                <c:pt idx="333">
                  <c:v>30.11.2018</c:v>
                </c:pt>
                <c:pt idx="334">
                  <c:v>01.12.2018</c:v>
                </c:pt>
                <c:pt idx="335">
                  <c:v>02.12.2018</c:v>
                </c:pt>
                <c:pt idx="336">
                  <c:v>03.12.2018</c:v>
                </c:pt>
                <c:pt idx="337">
                  <c:v>04.12.2018</c:v>
                </c:pt>
                <c:pt idx="338">
                  <c:v>05.12.2018</c:v>
                </c:pt>
                <c:pt idx="339">
                  <c:v>06.12.2018</c:v>
                </c:pt>
                <c:pt idx="340">
                  <c:v>07.12.2018</c:v>
                </c:pt>
                <c:pt idx="341">
                  <c:v>08.12.2018</c:v>
                </c:pt>
                <c:pt idx="342">
                  <c:v>09.12.2018</c:v>
                </c:pt>
                <c:pt idx="343">
                  <c:v>10.12.2018</c:v>
                </c:pt>
                <c:pt idx="344">
                  <c:v>11.12.2018</c:v>
                </c:pt>
                <c:pt idx="345">
                  <c:v>12.12.2018</c:v>
                </c:pt>
                <c:pt idx="346">
                  <c:v>13.12.2018</c:v>
                </c:pt>
                <c:pt idx="347">
                  <c:v>14.12.2018</c:v>
                </c:pt>
                <c:pt idx="348">
                  <c:v>15.12.2018</c:v>
                </c:pt>
                <c:pt idx="349">
                  <c:v>16.12.2018</c:v>
                </c:pt>
                <c:pt idx="350">
                  <c:v>17.12.2018</c:v>
                </c:pt>
                <c:pt idx="351">
                  <c:v>18.12.2018</c:v>
                </c:pt>
                <c:pt idx="352">
                  <c:v>19.12.2018</c:v>
                </c:pt>
                <c:pt idx="353">
                  <c:v>20.12.2018</c:v>
                </c:pt>
                <c:pt idx="354">
                  <c:v>21.12.2018</c:v>
                </c:pt>
                <c:pt idx="355">
                  <c:v>22.12.2018</c:v>
                </c:pt>
                <c:pt idx="356">
                  <c:v>23.12.2018</c:v>
                </c:pt>
                <c:pt idx="357">
                  <c:v>24.12.2018</c:v>
                </c:pt>
                <c:pt idx="358">
                  <c:v>25.12.2018</c:v>
                </c:pt>
                <c:pt idx="359">
                  <c:v>26.12.2018</c:v>
                </c:pt>
                <c:pt idx="360">
                  <c:v>27.12.2018</c:v>
                </c:pt>
              </c:strCache>
            </c:strRef>
          </c:cat>
          <c:val>
            <c:numRef>
              <c:f>Sheet1!$B$2:$B$362</c:f>
              <c:numCache>
                <c:formatCode>General</c:formatCode>
                <c:ptCount val="361"/>
                <c:pt idx="0">
                  <c:v>24984</c:v>
                </c:pt>
                <c:pt idx="1">
                  <c:v>28316</c:v>
                </c:pt>
                <c:pt idx="2">
                  <c:v>19358</c:v>
                </c:pt>
                <c:pt idx="3">
                  <c:v>67143</c:v>
                </c:pt>
                <c:pt idx="4">
                  <c:v>134521</c:v>
                </c:pt>
                <c:pt idx="5">
                  <c:v>73234</c:v>
                </c:pt>
                <c:pt idx="6">
                  <c:v>47555</c:v>
                </c:pt>
                <c:pt idx="7">
                  <c:v>40382</c:v>
                </c:pt>
                <c:pt idx="8">
                  <c:v>28700</c:v>
                </c:pt>
                <c:pt idx="9">
                  <c:v>25487</c:v>
                </c:pt>
                <c:pt idx="10">
                  <c:v>22949</c:v>
                </c:pt>
                <c:pt idx="11">
                  <c:v>30787</c:v>
                </c:pt>
                <c:pt idx="12">
                  <c:v>20624</c:v>
                </c:pt>
                <c:pt idx="13">
                  <c:v>13301</c:v>
                </c:pt>
                <c:pt idx="14">
                  <c:v>14245</c:v>
                </c:pt>
                <c:pt idx="15">
                  <c:v>13923</c:v>
                </c:pt>
                <c:pt idx="16">
                  <c:v>20728</c:v>
                </c:pt>
                <c:pt idx="17">
                  <c:v>26817</c:v>
                </c:pt>
                <c:pt idx="18">
                  <c:v>25740</c:v>
                </c:pt>
                <c:pt idx="19">
                  <c:v>13416</c:v>
                </c:pt>
                <c:pt idx="20">
                  <c:v>12417</c:v>
                </c:pt>
                <c:pt idx="21">
                  <c:v>30206</c:v>
                </c:pt>
                <c:pt idx="22">
                  <c:v>17699</c:v>
                </c:pt>
                <c:pt idx="23">
                  <c:v>12607</c:v>
                </c:pt>
                <c:pt idx="24">
                  <c:v>30776</c:v>
                </c:pt>
                <c:pt idx="25">
                  <c:v>20466</c:v>
                </c:pt>
                <c:pt idx="26">
                  <c:v>15679</c:v>
                </c:pt>
                <c:pt idx="27">
                  <c:v>19950</c:v>
                </c:pt>
                <c:pt idx="28">
                  <c:v>12425</c:v>
                </c:pt>
                <c:pt idx="29">
                  <c:v>13219</c:v>
                </c:pt>
                <c:pt idx="30">
                  <c:v>15133</c:v>
                </c:pt>
                <c:pt idx="31">
                  <c:v>12985</c:v>
                </c:pt>
                <c:pt idx="32">
                  <c:v>12464</c:v>
                </c:pt>
                <c:pt idx="33">
                  <c:v>11081</c:v>
                </c:pt>
                <c:pt idx="34">
                  <c:v>15075</c:v>
                </c:pt>
                <c:pt idx="35">
                  <c:v>38437</c:v>
                </c:pt>
                <c:pt idx="36">
                  <c:v>33934</c:v>
                </c:pt>
                <c:pt idx="37">
                  <c:v>36205</c:v>
                </c:pt>
                <c:pt idx="38">
                  <c:v>68158</c:v>
                </c:pt>
                <c:pt idx="39">
                  <c:v>49826</c:v>
                </c:pt>
                <c:pt idx="40">
                  <c:v>38788</c:v>
                </c:pt>
                <c:pt idx="41">
                  <c:v>42660</c:v>
                </c:pt>
                <c:pt idx="42">
                  <c:v>63158</c:v>
                </c:pt>
                <c:pt idx="43">
                  <c:v>55467</c:v>
                </c:pt>
                <c:pt idx="44">
                  <c:v>24164</c:v>
                </c:pt>
                <c:pt idx="45">
                  <c:v>23338</c:v>
                </c:pt>
                <c:pt idx="46">
                  <c:v>18069</c:v>
                </c:pt>
                <c:pt idx="47">
                  <c:v>12430</c:v>
                </c:pt>
                <c:pt idx="48">
                  <c:v>22943</c:v>
                </c:pt>
                <c:pt idx="49">
                  <c:v>13705</c:v>
                </c:pt>
                <c:pt idx="50">
                  <c:v>19191</c:v>
                </c:pt>
                <c:pt idx="51">
                  <c:v>14835</c:v>
                </c:pt>
                <c:pt idx="52">
                  <c:v>12631</c:v>
                </c:pt>
                <c:pt idx="53">
                  <c:v>20103</c:v>
                </c:pt>
                <c:pt idx="54">
                  <c:v>14369</c:v>
                </c:pt>
                <c:pt idx="55">
                  <c:v>13199</c:v>
                </c:pt>
                <c:pt idx="56">
                  <c:v>19459</c:v>
                </c:pt>
                <c:pt idx="57">
                  <c:v>18745</c:v>
                </c:pt>
                <c:pt idx="58">
                  <c:v>16715</c:v>
                </c:pt>
                <c:pt idx="59">
                  <c:v>13297</c:v>
                </c:pt>
                <c:pt idx="60">
                  <c:v>12087</c:v>
                </c:pt>
                <c:pt idx="61">
                  <c:v>9520</c:v>
                </c:pt>
                <c:pt idx="62">
                  <c:v>8541</c:v>
                </c:pt>
                <c:pt idx="63">
                  <c:v>12365</c:v>
                </c:pt>
                <c:pt idx="64">
                  <c:v>47948</c:v>
                </c:pt>
                <c:pt idx="65">
                  <c:v>30687</c:v>
                </c:pt>
                <c:pt idx="66">
                  <c:v>22072</c:v>
                </c:pt>
                <c:pt idx="67">
                  <c:v>13669</c:v>
                </c:pt>
                <c:pt idx="68">
                  <c:v>9320</c:v>
                </c:pt>
                <c:pt idx="69">
                  <c:v>5547</c:v>
                </c:pt>
                <c:pt idx="70">
                  <c:v>6060</c:v>
                </c:pt>
                <c:pt idx="71">
                  <c:v>5677</c:v>
                </c:pt>
                <c:pt idx="72">
                  <c:v>7998</c:v>
                </c:pt>
                <c:pt idx="73">
                  <c:v>10126</c:v>
                </c:pt>
                <c:pt idx="74">
                  <c:v>6810</c:v>
                </c:pt>
                <c:pt idx="75">
                  <c:v>7268</c:v>
                </c:pt>
                <c:pt idx="76">
                  <c:v>5989</c:v>
                </c:pt>
                <c:pt idx="77">
                  <c:v>8680</c:v>
                </c:pt>
                <c:pt idx="78">
                  <c:v>17415</c:v>
                </c:pt>
                <c:pt idx="79">
                  <c:v>10437</c:v>
                </c:pt>
                <c:pt idx="80">
                  <c:v>8368</c:v>
                </c:pt>
                <c:pt idx="81">
                  <c:v>5159</c:v>
                </c:pt>
                <c:pt idx="82">
                  <c:v>5679</c:v>
                </c:pt>
                <c:pt idx="83">
                  <c:v>6800</c:v>
                </c:pt>
                <c:pt idx="84">
                  <c:v>9831</c:v>
                </c:pt>
                <c:pt idx="85">
                  <c:v>5798</c:v>
                </c:pt>
                <c:pt idx="86">
                  <c:v>10815</c:v>
                </c:pt>
                <c:pt idx="87">
                  <c:v>12532</c:v>
                </c:pt>
                <c:pt idx="88">
                  <c:v>5892</c:v>
                </c:pt>
                <c:pt idx="89">
                  <c:v>6548</c:v>
                </c:pt>
                <c:pt idx="90">
                  <c:v>13607</c:v>
                </c:pt>
                <c:pt idx="91">
                  <c:v>8109</c:v>
                </c:pt>
                <c:pt idx="92">
                  <c:v>13265</c:v>
                </c:pt>
                <c:pt idx="93">
                  <c:v>10668</c:v>
                </c:pt>
                <c:pt idx="94">
                  <c:v>15550</c:v>
                </c:pt>
                <c:pt idx="95">
                  <c:v>9931</c:v>
                </c:pt>
                <c:pt idx="96">
                  <c:v>8486</c:v>
                </c:pt>
                <c:pt idx="97">
                  <c:v>8363</c:v>
                </c:pt>
                <c:pt idx="98">
                  <c:v>9097</c:v>
                </c:pt>
                <c:pt idx="99">
                  <c:v>10279</c:v>
                </c:pt>
                <c:pt idx="100">
                  <c:v>10403</c:v>
                </c:pt>
                <c:pt idx="101">
                  <c:v>9200</c:v>
                </c:pt>
                <c:pt idx="102">
                  <c:v>23414</c:v>
                </c:pt>
                <c:pt idx="103">
                  <c:v>14586</c:v>
                </c:pt>
                <c:pt idx="104">
                  <c:v>8805</c:v>
                </c:pt>
                <c:pt idx="105">
                  <c:v>133573</c:v>
                </c:pt>
                <c:pt idx="106">
                  <c:v>55980</c:v>
                </c:pt>
                <c:pt idx="107">
                  <c:v>23318</c:v>
                </c:pt>
                <c:pt idx="108">
                  <c:v>12954</c:v>
                </c:pt>
                <c:pt idx="109">
                  <c:v>49812</c:v>
                </c:pt>
                <c:pt idx="110">
                  <c:v>19853</c:v>
                </c:pt>
                <c:pt idx="111">
                  <c:v>33807</c:v>
                </c:pt>
                <c:pt idx="112">
                  <c:v>11933</c:v>
                </c:pt>
                <c:pt idx="113">
                  <c:v>16489</c:v>
                </c:pt>
                <c:pt idx="114">
                  <c:v>12144</c:v>
                </c:pt>
                <c:pt idx="115">
                  <c:v>13229</c:v>
                </c:pt>
                <c:pt idx="116">
                  <c:v>13719</c:v>
                </c:pt>
                <c:pt idx="117">
                  <c:v>9214</c:v>
                </c:pt>
                <c:pt idx="118">
                  <c:v>13072</c:v>
                </c:pt>
                <c:pt idx="119">
                  <c:v>12287</c:v>
                </c:pt>
                <c:pt idx="120">
                  <c:v>9181</c:v>
                </c:pt>
                <c:pt idx="121">
                  <c:v>11843</c:v>
                </c:pt>
                <c:pt idx="122">
                  <c:v>19813</c:v>
                </c:pt>
                <c:pt idx="123">
                  <c:v>92598</c:v>
                </c:pt>
                <c:pt idx="124">
                  <c:v>29396</c:v>
                </c:pt>
                <c:pt idx="125">
                  <c:v>23935</c:v>
                </c:pt>
                <c:pt idx="126">
                  <c:v>19135</c:v>
                </c:pt>
                <c:pt idx="127">
                  <c:v>10004</c:v>
                </c:pt>
                <c:pt idx="128">
                  <c:v>9496</c:v>
                </c:pt>
                <c:pt idx="129">
                  <c:v>9300</c:v>
                </c:pt>
                <c:pt idx="130">
                  <c:v>5857</c:v>
                </c:pt>
                <c:pt idx="131">
                  <c:v>6037</c:v>
                </c:pt>
                <c:pt idx="132">
                  <c:v>8476</c:v>
                </c:pt>
                <c:pt idx="133">
                  <c:v>7499</c:v>
                </c:pt>
                <c:pt idx="134">
                  <c:v>8418</c:v>
                </c:pt>
                <c:pt idx="135">
                  <c:v>58056</c:v>
                </c:pt>
                <c:pt idx="136">
                  <c:v>34340</c:v>
                </c:pt>
                <c:pt idx="137">
                  <c:v>19552</c:v>
                </c:pt>
                <c:pt idx="138">
                  <c:v>13378</c:v>
                </c:pt>
                <c:pt idx="139">
                  <c:v>11533</c:v>
                </c:pt>
                <c:pt idx="140">
                  <c:v>36542</c:v>
                </c:pt>
                <c:pt idx="141">
                  <c:v>12310</c:v>
                </c:pt>
                <c:pt idx="142">
                  <c:v>13623</c:v>
                </c:pt>
                <c:pt idx="143">
                  <c:v>15985</c:v>
                </c:pt>
                <c:pt idx="144">
                  <c:v>19184</c:v>
                </c:pt>
                <c:pt idx="145">
                  <c:v>9347</c:v>
                </c:pt>
                <c:pt idx="146">
                  <c:v>14357</c:v>
                </c:pt>
                <c:pt idx="147">
                  <c:v>31080</c:v>
                </c:pt>
                <c:pt idx="148">
                  <c:v>20229</c:v>
                </c:pt>
                <c:pt idx="149">
                  <c:v>12222</c:v>
                </c:pt>
                <c:pt idx="150">
                  <c:v>12833</c:v>
                </c:pt>
                <c:pt idx="151">
                  <c:v>27942</c:v>
                </c:pt>
                <c:pt idx="152">
                  <c:v>24031</c:v>
                </c:pt>
                <c:pt idx="153">
                  <c:v>22574</c:v>
                </c:pt>
                <c:pt idx="154">
                  <c:v>26116</c:v>
                </c:pt>
                <c:pt idx="155">
                  <c:v>37431</c:v>
                </c:pt>
                <c:pt idx="156">
                  <c:v>14518</c:v>
                </c:pt>
                <c:pt idx="157">
                  <c:v>12596</c:v>
                </c:pt>
                <c:pt idx="158">
                  <c:v>13921</c:v>
                </c:pt>
                <c:pt idx="159">
                  <c:v>14113</c:v>
                </c:pt>
                <c:pt idx="160">
                  <c:v>28657</c:v>
                </c:pt>
                <c:pt idx="161">
                  <c:v>34761</c:v>
                </c:pt>
                <c:pt idx="162">
                  <c:v>34169</c:v>
                </c:pt>
                <c:pt idx="163">
                  <c:v>37018</c:v>
                </c:pt>
                <c:pt idx="164">
                  <c:v>19601</c:v>
                </c:pt>
                <c:pt idx="165">
                  <c:v>22944</c:v>
                </c:pt>
                <c:pt idx="166">
                  <c:v>11006</c:v>
                </c:pt>
                <c:pt idx="167">
                  <c:v>12055</c:v>
                </c:pt>
                <c:pt idx="168">
                  <c:v>12370</c:v>
                </c:pt>
                <c:pt idx="169">
                  <c:v>8912</c:v>
                </c:pt>
                <c:pt idx="170">
                  <c:v>9761</c:v>
                </c:pt>
                <c:pt idx="171">
                  <c:v>9449</c:v>
                </c:pt>
                <c:pt idx="172">
                  <c:v>13998</c:v>
                </c:pt>
                <c:pt idx="173">
                  <c:v>10785</c:v>
                </c:pt>
                <c:pt idx="174">
                  <c:v>11644</c:v>
                </c:pt>
                <c:pt idx="175">
                  <c:v>24002</c:v>
                </c:pt>
                <c:pt idx="176">
                  <c:v>25070</c:v>
                </c:pt>
                <c:pt idx="177">
                  <c:v>11940</c:v>
                </c:pt>
                <c:pt idx="178">
                  <c:v>9614</c:v>
                </c:pt>
                <c:pt idx="179">
                  <c:v>9796</c:v>
                </c:pt>
                <c:pt idx="180">
                  <c:v>7021</c:v>
                </c:pt>
                <c:pt idx="181">
                  <c:v>5962</c:v>
                </c:pt>
                <c:pt idx="182">
                  <c:v>7690</c:v>
                </c:pt>
                <c:pt idx="183">
                  <c:v>40825</c:v>
                </c:pt>
                <c:pt idx="184">
                  <c:v>31741</c:v>
                </c:pt>
                <c:pt idx="185">
                  <c:v>20266</c:v>
                </c:pt>
                <c:pt idx="186">
                  <c:v>16730</c:v>
                </c:pt>
                <c:pt idx="187">
                  <c:v>15638</c:v>
                </c:pt>
                <c:pt idx="188">
                  <c:v>12701</c:v>
                </c:pt>
                <c:pt idx="189">
                  <c:v>39581</c:v>
                </c:pt>
                <c:pt idx="190">
                  <c:v>19153</c:v>
                </c:pt>
                <c:pt idx="191">
                  <c:v>12266</c:v>
                </c:pt>
                <c:pt idx="192">
                  <c:v>12550</c:v>
                </c:pt>
                <c:pt idx="193">
                  <c:v>8910</c:v>
                </c:pt>
                <c:pt idx="194">
                  <c:v>5550</c:v>
                </c:pt>
                <c:pt idx="195">
                  <c:v>7977</c:v>
                </c:pt>
                <c:pt idx="196">
                  <c:v>11844</c:v>
                </c:pt>
                <c:pt idx="197">
                  <c:v>12086</c:v>
                </c:pt>
                <c:pt idx="198">
                  <c:v>9657</c:v>
                </c:pt>
                <c:pt idx="199">
                  <c:v>11856</c:v>
                </c:pt>
                <c:pt idx="200">
                  <c:v>8725</c:v>
                </c:pt>
                <c:pt idx="201">
                  <c:v>9096</c:v>
                </c:pt>
                <c:pt idx="202">
                  <c:v>12788</c:v>
                </c:pt>
                <c:pt idx="203">
                  <c:v>12869</c:v>
                </c:pt>
                <c:pt idx="204">
                  <c:v>18388</c:v>
                </c:pt>
                <c:pt idx="205">
                  <c:v>211361</c:v>
                </c:pt>
                <c:pt idx="206">
                  <c:v>117709</c:v>
                </c:pt>
                <c:pt idx="207">
                  <c:v>70881</c:v>
                </c:pt>
                <c:pt idx="208">
                  <c:v>52762</c:v>
                </c:pt>
                <c:pt idx="209">
                  <c:v>50955</c:v>
                </c:pt>
                <c:pt idx="210">
                  <c:v>24136</c:v>
                </c:pt>
                <c:pt idx="211">
                  <c:v>53342</c:v>
                </c:pt>
                <c:pt idx="212">
                  <c:v>37554</c:v>
                </c:pt>
                <c:pt idx="213">
                  <c:v>28395</c:v>
                </c:pt>
                <c:pt idx="214">
                  <c:v>22739</c:v>
                </c:pt>
                <c:pt idx="215">
                  <c:v>17904</c:v>
                </c:pt>
                <c:pt idx="216">
                  <c:v>29506</c:v>
                </c:pt>
                <c:pt idx="217">
                  <c:v>20229</c:v>
                </c:pt>
                <c:pt idx="218">
                  <c:v>20954</c:v>
                </c:pt>
                <c:pt idx="219">
                  <c:v>24243</c:v>
                </c:pt>
                <c:pt idx="220">
                  <c:v>23597</c:v>
                </c:pt>
                <c:pt idx="221">
                  <c:v>18083</c:v>
                </c:pt>
                <c:pt idx="222">
                  <c:v>12358</c:v>
                </c:pt>
                <c:pt idx="223">
                  <c:v>14233</c:v>
                </c:pt>
                <c:pt idx="224">
                  <c:v>10289</c:v>
                </c:pt>
                <c:pt idx="225">
                  <c:v>12248</c:v>
                </c:pt>
                <c:pt idx="226">
                  <c:v>13442</c:v>
                </c:pt>
                <c:pt idx="227">
                  <c:v>112422</c:v>
                </c:pt>
                <c:pt idx="228">
                  <c:v>48240</c:v>
                </c:pt>
                <c:pt idx="229">
                  <c:v>21433</c:v>
                </c:pt>
                <c:pt idx="230">
                  <c:v>17620</c:v>
                </c:pt>
                <c:pt idx="231">
                  <c:v>13967</c:v>
                </c:pt>
                <c:pt idx="232">
                  <c:v>12136</c:v>
                </c:pt>
                <c:pt idx="233">
                  <c:v>9477</c:v>
                </c:pt>
                <c:pt idx="234">
                  <c:v>10427</c:v>
                </c:pt>
                <c:pt idx="235">
                  <c:v>11678</c:v>
                </c:pt>
                <c:pt idx="236">
                  <c:v>9277</c:v>
                </c:pt>
                <c:pt idx="237">
                  <c:v>7893</c:v>
                </c:pt>
                <c:pt idx="238">
                  <c:v>8665</c:v>
                </c:pt>
                <c:pt idx="239">
                  <c:v>7745</c:v>
                </c:pt>
                <c:pt idx="240">
                  <c:v>6977</c:v>
                </c:pt>
                <c:pt idx="241">
                  <c:v>7230</c:v>
                </c:pt>
                <c:pt idx="242">
                  <c:v>7753</c:v>
                </c:pt>
                <c:pt idx="243">
                  <c:v>9625</c:v>
                </c:pt>
                <c:pt idx="244">
                  <c:v>11148</c:v>
                </c:pt>
                <c:pt idx="245">
                  <c:v>9518</c:v>
                </c:pt>
                <c:pt idx="246">
                  <c:v>7862</c:v>
                </c:pt>
                <c:pt idx="247">
                  <c:v>16858</c:v>
                </c:pt>
                <c:pt idx="248">
                  <c:v>72377</c:v>
                </c:pt>
                <c:pt idx="249">
                  <c:v>24335</c:v>
                </c:pt>
                <c:pt idx="250">
                  <c:v>14279</c:v>
                </c:pt>
                <c:pt idx="251">
                  <c:v>11005</c:v>
                </c:pt>
                <c:pt idx="252">
                  <c:v>11252</c:v>
                </c:pt>
                <c:pt idx="253">
                  <c:v>8606</c:v>
                </c:pt>
                <c:pt idx="254">
                  <c:v>8736</c:v>
                </c:pt>
                <c:pt idx="255">
                  <c:v>7901</c:v>
                </c:pt>
                <c:pt idx="256">
                  <c:v>8477</c:v>
                </c:pt>
                <c:pt idx="257">
                  <c:v>5804</c:v>
                </c:pt>
                <c:pt idx="258">
                  <c:v>8674</c:v>
                </c:pt>
                <c:pt idx="259">
                  <c:v>7085</c:v>
                </c:pt>
                <c:pt idx="260">
                  <c:v>6474</c:v>
                </c:pt>
                <c:pt idx="261">
                  <c:v>22061</c:v>
                </c:pt>
                <c:pt idx="262">
                  <c:v>21090</c:v>
                </c:pt>
                <c:pt idx="263">
                  <c:v>16168</c:v>
                </c:pt>
                <c:pt idx="264">
                  <c:v>12826</c:v>
                </c:pt>
                <c:pt idx="265">
                  <c:v>8637</c:v>
                </c:pt>
                <c:pt idx="266">
                  <c:v>15776</c:v>
                </c:pt>
                <c:pt idx="267">
                  <c:v>58821</c:v>
                </c:pt>
                <c:pt idx="268">
                  <c:v>25929</c:v>
                </c:pt>
                <c:pt idx="269">
                  <c:v>11188</c:v>
                </c:pt>
                <c:pt idx="270">
                  <c:v>10637</c:v>
                </c:pt>
                <c:pt idx="271">
                  <c:v>8116</c:v>
                </c:pt>
                <c:pt idx="272">
                  <c:v>10339</c:v>
                </c:pt>
                <c:pt idx="273">
                  <c:v>12828</c:v>
                </c:pt>
                <c:pt idx="274">
                  <c:v>12972</c:v>
                </c:pt>
                <c:pt idx="275">
                  <c:v>9236</c:v>
                </c:pt>
                <c:pt idx="276">
                  <c:v>11025</c:v>
                </c:pt>
                <c:pt idx="277">
                  <c:v>11601</c:v>
                </c:pt>
                <c:pt idx="278">
                  <c:v>9811</c:v>
                </c:pt>
                <c:pt idx="279">
                  <c:v>17603</c:v>
                </c:pt>
                <c:pt idx="280">
                  <c:v>168274</c:v>
                </c:pt>
                <c:pt idx="281">
                  <c:v>53694</c:v>
                </c:pt>
                <c:pt idx="282">
                  <c:v>29894</c:v>
                </c:pt>
                <c:pt idx="283">
                  <c:v>34115</c:v>
                </c:pt>
                <c:pt idx="284">
                  <c:v>31171</c:v>
                </c:pt>
                <c:pt idx="285">
                  <c:v>28162</c:v>
                </c:pt>
                <c:pt idx="286">
                  <c:v>23362</c:v>
                </c:pt>
                <c:pt idx="287">
                  <c:v>22606</c:v>
                </c:pt>
                <c:pt idx="288">
                  <c:v>16525</c:v>
                </c:pt>
                <c:pt idx="289">
                  <c:v>11818</c:v>
                </c:pt>
                <c:pt idx="290">
                  <c:v>12608</c:v>
                </c:pt>
                <c:pt idx="291">
                  <c:v>10993</c:v>
                </c:pt>
                <c:pt idx="292">
                  <c:v>23398</c:v>
                </c:pt>
                <c:pt idx="293">
                  <c:v>13583</c:v>
                </c:pt>
                <c:pt idx="294">
                  <c:v>14558</c:v>
                </c:pt>
                <c:pt idx="295">
                  <c:v>15091</c:v>
                </c:pt>
                <c:pt idx="296">
                  <c:v>11116</c:v>
                </c:pt>
                <c:pt idx="297">
                  <c:v>20028</c:v>
                </c:pt>
                <c:pt idx="298">
                  <c:v>24401</c:v>
                </c:pt>
                <c:pt idx="299">
                  <c:v>18154</c:v>
                </c:pt>
                <c:pt idx="300">
                  <c:v>13533</c:v>
                </c:pt>
                <c:pt idx="301">
                  <c:v>14118</c:v>
                </c:pt>
                <c:pt idx="302">
                  <c:v>19194</c:v>
                </c:pt>
                <c:pt idx="303">
                  <c:v>8148</c:v>
                </c:pt>
                <c:pt idx="304">
                  <c:v>15281</c:v>
                </c:pt>
                <c:pt idx="305">
                  <c:v>14522</c:v>
                </c:pt>
                <c:pt idx="306">
                  <c:v>15031</c:v>
                </c:pt>
                <c:pt idx="307">
                  <c:v>18959</c:v>
                </c:pt>
                <c:pt idx="308">
                  <c:v>12676</c:v>
                </c:pt>
                <c:pt idx="309">
                  <c:v>11699</c:v>
                </c:pt>
                <c:pt idx="310">
                  <c:v>12535</c:v>
                </c:pt>
                <c:pt idx="311">
                  <c:v>12822</c:v>
                </c:pt>
                <c:pt idx="312">
                  <c:v>17643</c:v>
                </c:pt>
                <c:pt idx="313">
                  <c:v>50172</c:v>
                </c:pt>
                <c:pt idx="314">
                  <c:v>40932</c:v>
                </c:pt>
                <c:pt idx="315">
                  <c:v>42966</c:v>
                </c:pt>
                <c:pt idx="316">
                  <c:v>35366</c:v>
                </c:pt>
                <c:pt idx="317">
                  <c:v>21937</c:v>
                </c:pt>
                <c:pt idx="318">
                  <c:v>16588</c:v>
                </c:pt>
                <c:pt idx="319">
                  <c:v>14128</c:v>
                </c:pt>
                <c:pt idx="320">
                  <c:v>11399</c:v>
                </c:pt>
                <c:pt idx="321">
                  <c:v>10790</c:v>
                </c:pt>
                <c:pt idx="322">
                  <c:v>8640</c:v>
                </c:pt>
                <c:pt idx="323">
                  <c:v>11685</c:v>
                </c:pt>
                <c:pt idx="324">
                  <c:v>39950</c:v>
                </c:pt>
                <c:pt idx="325">
                  <c:v>21802</c:v>
                </c:pt>
                <c:pt idx="326">
                  <c:v>25724</c:v>
                </c:pt>
                <c:pt idx="327">
                  <c:v>39809</c:v>
                </c:pt>
                <c:pt idx="328">
                  <c:v>18960</c:v>
                </c:pt>
                <c:pt idx="329">
                  <c:v>11017</c:v>
                </c:pt>
                <c:pt idx="330">
                  <c:v>14876</c:v>
                </c:pt>
                <c:pt idx="331">
                  <c:v>21587</c:v>
                </c:pt>
                <c:pt idx="332">
                  <c:v>24510</c:v>
                </c:pt>
                <c:pt idx="333">
                  <c:v>13055</c:v>
                </c:pt>
                <c:pt idx="334">
                  <c:v>10907</c:v>
                </c:pt>
                <c:pt idx="335">
                  <c:v>9502</c:v>
                </c:pt>
                <c:pt idx="336">
                  <c:v>13785</c:v>
                </c:pt>
                <c:pt idx="337">
                  <c:v>13579</c:v>
                </c:pt>
                <c:pt idx="338">
                  <c:v>10101</c:v>
                </c:pt>
                <c:pt idx="339">
                  <c:v>12910</c:v>
                </c:pt>
                <c:pt idx="340">
                  <c:v>9158</c:v>
                </c:pt>
                <c:pt idx="341">
                  <c:v>11708</c:v>
                </c:pt>
                <c:pt idx="342">
                  <c:v>10452</c:v>
                </c:pt>
                <c:pt idx="343">
                  <c:v>10345</c:v>
                </c:pt>
                <c:pt idx="344">
                  <c:v>16221</c:v>
                </c:pt>
                <c:pt idx="345">
                  <c:v>20943</c:v>
                </c:pt>
                <c:pt idx="346">
                  <c:v>15565</c:v>
                </c:pt>
                <c:pt idx="347">
                  <c:v>11938</c:v>
                </c:pt>
                <c:pt idx="348">
                  <c:v>13580</c:v>
                </c:pt>
                <c:pt idx="349">
                  <c:v>13670</c:v>
                </c:pt>
                <c:pt idx="350">
                  <c:v>19190</c:v>
                </c:pt>
                <c:pt idx="351">
                  <c:v>23061</c:v>
                </c:pt>
                <c:pt idx="352">
                  <c:v>21617</c:v>
                </c:pt>
                <c:pt idx="353">
                  <c:v>45065</c:v>
                </c:pt>
                <c:pt idx="354">
                  <c:v>23741</c:v>
                </c:pt>
                <c:pt idx="355">
                  <c:v>16286</c:v>
                </c:pt>
                <c:pt idx="356">
                  <c:v>15965</c:v>
                </c:pt>
                <c:pt idx="357">
                  <c:v>17364</c:v>
                </c:pt>
                <c:pt idx="358">
                  <c:v>31819</c:v>
                </c:pt>
                <c:pt idx="359">
                  <c:v>26167</c:v>
                </c:pt>
                <c:pt idx="360">
                  <c:v>27341</c:v>
                </c:pt>
              </c:numCache>
            </c:numRef>
          </c:val>
          <c:smooth val="0"/>
          <c:extLst>
            <c:ext xmlns:c16="http://schemas.microsoft.com/office/drawing/2014/chart" uri="{C3380CC4-5D6E-409C-BE32-E72D297353CC}">
              <c16:uniqueId val="{00000000-9040-4B7A-8135-0FFD2D422651}"/>
            </c:ext>
          </c:extLst>
        </c:ser>
        <c:dLbls>
          <c:showLegendKey val="0"/>
          <c:showVal val="0"/>
          <c:showCatName val="0"/>
          <c:showSerName val="0"/>
          <c:showPercent val="0"/>
          <c:showBubbleSize val="0"/>
        </c:dLbls>
        <c:smooth val="0"/>
        <c:axId val="217109768"/>
        <c:axId val="217113704"/>
      </c:lineChart>
      <c:catAx>
        <c:axId val="2171097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7113704"/>
        <c:crosses val="autoZero"/>
        <c:auto val="1"/>
        <c:lblAlgn val="ctr"/>
        <c:lblOffset val="100"/>
        <c:noMultiLvlLbl val="0"/>
      </c:catAx>
      <c:valAx>
        <c:axId val="2171137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7109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NDR Mecklenburg-Vorpommern</c:v>
                </c:pt>
              </c:strCache>
            </c:strRef>
          </c:tx>
          <c:spPr>
            <a:ln w="28575" cap="rnd">
              <a:solidFill>
                <a:schemeClr val="accent1"/>
              </a:solidFill>
              <a:round/>
            </a:ln>
            <a:effectLst/>
          </c:spPr>
          <c:marker>
            <c:symbol val="none"/>
          </c:marker>
          <c:cat>
            <c:strRef>
              <c:f>Sheet1!$A$2:$A$362</c:f>
              <c:strCache>
                <c:ptCount val="361"/>
                <c:pt idx="0">
                  <c:v>01.01.2018</c:v>
                </c:pt>
                <c:pt idx="1">
                  <c:v>02.01.2018</c:v>
                </c:pt>
                <c:pt idx="2">
                  <c:v>03.01.2018</c:v>
                </c:pt>
                <c:pt idx="3">
                  <c:v>04.01.2018</c:v>
                </c:pt>
                <c:pt idx="4">
                  <c:v>05.01.2018</c:v>
                </c:pt>
                <c:pt idx="5">
                  <c:v>06.01.2018</c:v>
                </c:pt>
                <c:pt idx="6">
                  <c:v>07.01.2018</c:v>
                </c:pt>
                <c:pt idx="7">
                  <c:v>08.01.2018</c:v>
                </c:pt>
                <c:pt idx="8">
                  <c:v>09.01.2018</c:v>
                </c:pt>
                <c:pt idx="9">
                  <c:v>10.01.2018</c:v>
                </c:pt>
                <c:pt idx="10">
                  <c:v>11.01.2018</c:v>
                </c:pt>
                <c:pt idx="11">
                  <c:v>12.01.2018</c:v>
                </c:pt>
                <c:pt idx="12">
                  <c:v>13.01.2018</c:v>
                </c:pt>
                <c:pt idx="13">
                  <c:v>14.01.2018</c:v>
                </c:pt>
                <c:pt idx="14">
                  <c:v>15.01.2018</c:v>
                </c:pt>
                <c:pt idx="15">
                  <c:v>16.01.2018</c:v>
                </c:pt>
                <c:pt idx="16">
                  <c:v>17.01.2018</c:v>
                </c:pt>
                <c:pt idx="17">
                  <c:v>18.01.2018</c:v>
                </c:pt>
                <c:pt idx="18">
                  <c:v>19.01.2018</c:v>
                </c:pt>
                <c:pt idx="19">
                  <c:v>20.01.2018</c:v>
                </c:pt>
                <c:pt idx="20">
                  <c:v>21.01.2018</c:v>
                </c:pt>
                <c:pt idx="21">
                  <c:v>22.01.2018</c:v>
                </c:pt>
                <c:pt idx="22">
                  <c:v>23.01.2018</c:v>
                </c:pt>
                <c:pt idx="23">
                  <c:v>24.01.2018</c:v>
                </c:pt>
                <c:pt idx="24">
                  <c:v>25.01.2018</c:v>
                </c:pt>
                <c:pt idx="25">
                  <c:v>26.01.2018</c:v>
                </c:pt>
                <c:pt idx="26">
                  <c:v>27.01.2018</c:v>
                </c:pt>
                <c:pt idx="27">
                  <c:v>28.01.2018</c:v>
                </c:pt>
                <c:pt idx="28">
                  <c:v>29.01.2018</c:v>
                </c:pt>
                <c:pt idx="29">
                  <c:v>30.01.2018</c:v>
                </c:pt>
                <c:pt idx="30">
                  <c:v>31.01.2018</c:v>
                </c:pt>
                <c:pt idx="31">
                  <c:v>01.02.2018</c:v>
                </c:pt>
                <c:pt idx="32">
                  <c:v>02.02.2018</c:v>
                </c:pt>
                <c:pt idx="33">
                  <c:v>03.02.2018</c:v>
                </c:pt>
                <c:pt idx="34">
                  <c:v>04.02.2018</c:v>
                </c:pt>
                <c:pt idx="35">
                  <c:v>05.02.2018</c:v>
                </c:pt>
                <c:pt idx="36">
                  <c:v>06.02.2018</c:v>
                </c:pt>
                <c:pt idx="37">
                  <c:v>07.02.2018</c:v>
                </c:pt>
                <c:pt idx="38">
                  <c:v>08.02.2018</c:v>
                </c:pt>
                <c:pt idx="39">
                  <c:v>09.02.2018</c:v>
                </c:pt>
                <c:pt idx="40">
                  <c:v>10.02.2018</c:v>
                </c:pt>
                <c:pt idx="41">
                  <c:v>11.02.2018</c:v>
                </c:pt>
                <c:pt idx="42">
                  <c:v>12.02.2018</c:v>
                </c:pt>
                <c:pt idx="43">
                  <c:v>13.02.2018</c:v>
                </c:pt>
                <c:pt idx="44">
                  <c:v>14.02.2018</c:v>
                </c:pt>
                <c:pt idx="45">
                  <c:v>15.02.2018</c:v>
                </c:pt>
                <c:pt idx="46">
                  <c:v>16.02.2018</c:v>
                </c:pt>
                <c:pt idx="47">
                  <c:v>17.02.2018</c:v>
                </c:pt>
                <c:pt idx="48">
                  <c:v>18.02.2018</c:v>
                </c:pt>
                <c:pt idx="49">
                  <c:v>19.02.2018</c:v>
                </c:pt>
                <c:pt idx="50">
                  <c:v>20.02.2018</c:v>
                </c:pt>
                <c:pt idx="51">
                  <c:v>21.02.2018</c:v>
                </c:pt>
                <c:pt idx="52">
                  <c:v>22.02.2018</c:v>
                </c:pt>
                <c:pt idx="53">
                  <c:v>23.02.2018</c:v>
                </c:pt>
                <c:pt idx="54">
                  <c:v>24.02.2018</c:v>
                </c:pt>
                <c:pt idx="55">
                  <c:v>25.02.2018</c:v>
                </c:pt>
                <c:pt idx="56">
                  <c:v>26.02.2018</c:v>
                </c:pt>
                <c:pt idx="57">
                  <c:v>27.02.2018</c:v>
                </c:pt>
                <c:pt idx="58">
                  <c:v>28.02.2018</c:v>
                </c:pt>
                <c:pt idx="59">
                  <c:v>01.03.2018</c:v>
                </c:pt>
                <c:pt idx="60">
                  <c:v>02.03.2018</c:v>
                </c:pt>
                <c:pt idx="61">
                  <c:v>03.03.2018</c:v>
                </c:pt>
                <c:pt idx="62">
                  <c:v>04.03.2018</c:v>
                </c:pt>
                <c:pt idx="63">
                  <c:v>05.03.2018</c:v>
                </c:pt>
                <c:pt idx="64">
                  <c:v>06.03.2018</c:v>
                </c:pt>
                <c:pt idx="65">
                  <c:v>07.03.2018</c:v>
                </c:pt>
                <c:pt idx="66">
                  <c:v>08.03.2018</c:v>
                </c:pt>
                <c:pt idx="67">
                  <c:v>09.03.2018</c:v>
                </c:pt>
                <c:pt idx="68">
                  <c:v>10.03.2018</c:v>
                </c:pt>
                <c:pt idx="69">
                  <c:v>11.03.2018</c:v>
                </c:pt>
                <c:pt idx="70">
                  <c:v>12.03.2018</c:v>
                </c:pt>
                <c:pt idx="71">
                  <c:v>13.03.2018</c:v>
                </c:pt>
                <c:pt idx="72">
                  <c:v>14.03.2018</c:v>
                </c:pt>
                <c:pt idx="73">
                  <c:v>15.03.2018</c:v>
                </c:pt>
                <c:pt idx="74">
                  <c:v>16.03.2018</c:v>
                </c:pt>
                <c:pt idx="75">
                  <c:v>17.03.2018</c:v>
                </c:pt>
                <c:pt idx="76">
                  <c:v>18.03.2018</c:v>
                </c:pt>
                <c:pt idx="77">
                  <c:v>19.03.2018</c:v>
                </c:pt>
                <c:pt idx="78">
                  <c:v>20.03.2018</c:v>
                </c:pt>
                <c:pt idx="79">
                  <c:v>21.03.2018</c:v>
                </c:pt>
                <c:pt idx="80">
                  <c:v>22.03.2018</c:v>
                </c:pt>
                <c:pt idx="81">
                  <c:v>23.03.2018</c:v>
                </c:pt>
                <c:pt idx="82">
                  <c:v>24.03.2018</c:v>
                </c:pt>
                <c:pt idx="83">
                  <c:v>25.03.2018</c:v>
                </c:pt>
                <c:pt idx="84">
                  <c:v>26.03.2018</c:v>
                </c:pt>
                <c:pt idx="85">
                  <c:v>27.03.2018</c:v>
                </c:pt>
                <c:pt idx="86">
                  <c:v>28.03.2018</c:v>
                </c:pt>
                <c:pt idx="87">
                  <c:v>29.03.2018</c:v>
                </c:pt>
                <c:pt idx="88">
                  <c:v>30.03.2018</c:v>
                </c:pt>
                <c:pt idx="89">
                  <c:v>31.03.2018</c:v>
                </c:pt>
                <c:pt idx="90">
                  <c:v>01.04.2018</c:v>
                </c:pt>
                <c:pt idx="91">
                  <c:v>02.04.2018</c:v>
                </c:pt>
                <c:pt idx="92">
                  <c:v>03.04.2018</c:v>
                </c:pt>
                <c:pt idx="93">
                  <c:v>04.04.2018</c:v>
                </c:pt>
                <c:pt idx="94">
                  <c:v>05.04.2018</c:v>
                </c:pt>
                <c:pt idx="95">
                  <c:v>06.04.2018</c:v>
                </c:pt>
                <c:pt idx="96">
                  <c:v>07.04.2018</c:v>
                </c:pt>
                <c:pt idx="97">
                  <c:v>08.04.2018</c:v>
                </c:pt>
                <c:pt idx="98">
                  <c:v>09.04.2018</c:v>
                </c:pt>
                <c:pt idx="99">
                  <c:v>10.04.2018</c:v>
                </c:pt>
                <c:pt idx="100">
                  <c:v>11.04.2018</c:v>
                </c:pt>
                <c:pt idx="101">
                  <c:v>12.04.2018</c:v>
                </c:pt>
                <c:pt idx="102">
                  <c:v>13.04.2018</c:v>
                </c:pt>
                <c:pt idx="103">
                  <c:v>14.04.2018</c:v>
                </c:pt>
                <c:pt idx="104">
                  <c:v>15.04.2018</c:v>
                </c:pt>
                <c:pt idx="105">
                  <c:v>16.04.2018</c:v>
                </c:pt>
                <c:pt idx="106">
                  <c:v>17.04.2018</c:v>
                </c:pt>
                <c:pt idx="107">
                  <c:v>18.04.2018</c:v>
                </c:pt>
                <c:pt idx="108">
                  <c:v>19.04.2018</c:v>
                </c:pt>
                <c:pt idx="109">
                  <c:v>20.04.2018</c:v>
                </c:pt>
                <c:pt idx="110">
                  <c:v>21.04.2018</c:v>
                </c:pt>
                <c:pt idx="111">
                  <c:v>22.04.2018</c:v>
                </c:pt>
                <c:pt idx="112">
                  <c:v>23.04.2018</c:v>
                </c:pt>
                <c:pt idx="113">
                  <c:v>24.04.2018</c:v>
                </c:pt>
                <c:pt idx="114">
                  <c:v>25.04.2018</c:v>
                </c:pt>
                <c:pt idx="115">
                  <c:v>26.04.2018</c:v>
                </c:pt>
                <c:pt idx="116">
                  <c:v>27.04.2018</c:v>
                </c:pt>
                <c:pt idx="117">
                  <c:v>28.04.2018</c:v>
                </c:pt>
                <c:pt idx="118">
                  <c:v>29.04.2018</c:v>
                </c:pt>
                <c:pt idx="119">
                  <c:v>30.04.2018</c:v>
                </c:pt>
                <c:pt idx="120">
                  <c:v>01.05.2018</c:v>
                </c:pt>
                <c:pt idx="121">
                  <c:v>02.05.2018</c:v>
                </c:pt>
                <c:pt idx="122">
                  <c:v>03.05.2018</c:v>
                </c:pt>
                <c:pt idx="123">
                  <c:v>04.05.2018</c:v>
                </c:pt>
                <c:pt idx="124">
                  <c:v>05.05.2018</c:v>
                </c:pt>
                <c:pt idx="125">
                  <c:v>06.05.2018</c:v>
                </c:pt>
                <c:pt idx="126">
                  <c:v>07.05.2018</c:v>
                </c:pt>
                <c:pt idx="127">
                  <c:v>08.05.2018</c:v>
                </c:pt>
                <c:pt idx="128">
                  <c:v>09.05.2018</c:v>
                </c:pt>
                <c:pt idx="129">
                  <c:v>10.05.2018</c:v>
                </c:pt>
                <c:pt idx="130">
                  <c:v>11.05.2018</c:v>
                </c:pt>
                <c:pt idx="131">
                  <c:v>12.05.2018</c:v>
                </c:pt>
                <c:pt idx="132">
                  <c:v>13.05.2018</c:v>
                </c:pt>
                <c:pt idx="133">
                  <c:v>14.05.2018</c:v>
                </c:pt>
                <c:pt idx="134">
                  <c:v>15.05.2018</c:v>
                </c:pt>
                <c:pt idx="135">
                  <c:v>16.05.2018</c:v>
                </c:pt>
                <c:pt idx="136">
                  <c:v>17.05.2018</c:v>
                </c:pt>
                <c:pt idx="137">
                  <c:v>18.05.2018</c:v>
                </c:pt>
                <c:pt idx="138">
                  <c:v>19.05.2018</c:v>
                </c:pt>
                <c:pt idx="139">
                  <c:v>20.05.2018</c:v>
                </c:pt>
                <c:pt idx="140">
                  <c:v>21.05.2018</c:v>
                </c:pt>
                <c:pt idx="141">
                  <c:v>22.05.2018</c:v>
                </c:pt>
                <c:pt idx="142">
                  <c:v>23.05.2018</c:v>
                </c:pt>
                <c:pt idx="143">
                  <c:v>24.05.2018</c:v>
                </c:pt>
                <c:pt idx="144">
                  <c:v>25.05.2018</c:v>
                </c:pt>
                <c:pt idx="145">
                  <c:v>26.05.2018</c:v>
                </c:pt>
                <c:pt idx="146">
                  <c:v>27.05.2018</c:v>
                </c:pt>
                <c:pt idx="147">
                  <c:v>28.05.2018</c:v>
                </c:pt>
                <c:pt idx="148">
                  <c:v>29.05.2018</c:v>
                </c:pt>
                <c:pt idx="149">
                  <c:v>30.05.2018</c:v>
                </c:pt>
                <c:pt idx="150">
                  <c:v>31.05.2018</c:v>
                </c:pt>
                <c:pt idx="151">
                  <c:v>01.06.2018</c:v>
                </c:pt>
                <c:pt idx="152">
                  <c:v>02.06.2018</c:v>
                </c:pt>
                <c:pt idx="153">
                  <c:v>03.06.2018</c:v>
                </c:pt>
                <c:pt idx="154">
                  <c:v>04.06.2018</c:v>
                </c:pt>
                <c:pt idx="155">
                  <c:v>05.06.2018</c:v>
                </c:pt>
                <c:pt idx="156">
                  <c:v>06.06.2018</c:v>
                </c:pt>
                <c:pt idx="157">
                  <c:v>07.06.2018</c:v>
                </c:pt>
                <c:pt idx="158">
                  <c:v>08.06.2018</c:v>
                </c:pt>
                <c:pt idx="159">
                  <c:v>09.06.2018</c:v>
                </c:pt>
                <c:pt idx="160">
                  <c:v>10.06.2018</c:v>
                </c:pt>
                <c:pt idx="161">
                  <c:v>11.06.2018</c:v>
                </c:pt>
                <c:pt idx="162">
                  <c:v>12.06.2018</c:v>
                </c:pt>
                <c:pt idx="163">
                  <c:v>13.06.2018</c:v>
                </c:pt>
                <c:pt idx="164">
                  <c:v>14.06.2018</c:v>
                </c:pt>
                <c:pt idx="165">
                  <c:v>15.06.2018</c:v>
                </c:pt>
                <c:pt idx="166">
                  <c:v>16.06.2018</c:v>
                </c:pt>
                <c:pt idx="167">
                  <c:v>17.06.2018</c:v>
                </c:pt>
                <c:pt idx="168">
                  <c:v>18.06.2018</c:v>
                </c:pt>
                <c:pt idx="169">
                  <c:v>19.06.2018</c:v>
                </c:pt>
                <c:pt idx="170">
                  <c:v>20.06.2018</c:v>
                </c:pt>
                <c:pt idx="171">
                  <c:v>21.06.2018</c:v>
                </c:pt>
                <c:pt idx="172">
                  <c:v>22.06.2018</c:v>
                </c:pt>
                <c:pt idx="173">
                  <c:v>23.06.2018</c:v>
                </c:pt>
                <c:pt idx="174">
                  <c:v>24.06.2018</c:v>
                </c:pt>
                <c:pt idx="175">
                  <c:v>25.06.2018</c:v>
                </c:pt>
                <c:pt idx="176">
                  <c:v>26.06.2018</c:v>
                </c:pt>
                <c:pt idx="177">
                  <c:v>27.06.2018</c:v>
                </c:pt>
                <c:pt idx="178">
                  <c:v>28.06.2018</c:v>
                </c:pt>
                <c:pt idx="179">
                  <c:v>29.06.2018</c:v>
                </c:pt>
                <c:pt idx="180">
                  <c:v>30.06.2018</c:v>
                </c:pt>
                <c:pt idx="181">
                  <c:v>01.07.2018</c:v>
                </c:pt>
                <c:pt idx="182">
                  <c:v>02.07.2018</c:v>
                </c:pt>
                <c:pt idx="183">
                  <c:v>03.07.2018</c:v>
                </c:pt>
                <c:pt idx="184">
                  <c:v>04.07.2018</c:v>
                </c:pt>
                <c:pt idx="185">
                  <c:v>05.07.2018</c:v>
                </c:pt>
                <c:pt idx="186">
                  <c:v>06.07.2018</c:v>
                </c:pt>
                <c:pt idx="187">
                  <c:v>07.07.2018</c:v>
                </c:pt>
                <c:pt idx="188">
                  <c:v>08.07.2018</c:v>
                </c:pt>
                <c:pt idx="189">
                  <c:v>09.07.2018</c:v>
                </c:pt>
                <c:pt idx="190">
                  <c:v>10.07.2018</c:v>
                </c:pt>
                <c:pt idx="191">
                  <c:v>11.07.2018</c:v>
                </c:pt>
                <c:pt idx="192">
                  <c:v>12.07.2018</c:v>
                </c:pt>
                <c:pt idx="193">
                  <c:v>13.07.2018</c:v>
                </c:pt>
                <c:pt idx="194">
                  <c:v>14.07.2018</c:v>
                </c:pt>
                <c:pt idx="195">
                  <c:v>15.07.2018</c:v>
                </c:pt>
                <c:pt idx="196">
                  <c:v>16.07.2018</c:v>
                </c:pt>
                <c:pt idx="197">
                  <c:v>17.07.2018</c:v>
                </c:pt>
                <c:pt idx="198">
                  <c:v>18.07.2018</c:v>
                </c:pt>
                <c:pt idx="199">
                  <c:v>19.07.2018</c:v>
                </c:pt>
                <c:pt idx="200">
                  <c:v>20.07.2018</c:v>
                </c:pt>
                <c:pt idx="201">
                  <c:v>21.07.2018</c:v>
                </c:pt>
                <c:pt idx="202">
                  <c:v>22.07.2018</c:v>
                </c:pt>
                <c:pt idx="203">
                  <c:v>23.07.2018</c:v>
                </c:pt>
                <c:pt idx="204">
                  <c:v>24.07.2018</c:v>
                </c:pt>
                <c:pt idx="205">
                  <c:v>25.07.2018</c:v>
                </c:pt>
                <c:pt idx="206">
                  <c:v>26.07.2018</c:v>
                </c:pt>
                <c:pt idx="207">
                  <c:v>27.07.2018</c:v>
                </c:pt>
                <c:pt idx="208">
                  <c:v>28.07.2018</c:v>
                </c:pt>
                <c:pt idx="209">
                  <c:v>29.07.2018</c:v>
                </c:pt>
                <c:pt idx="210">
                  <c:v>30.07.2018</c:v>
                </c:pt>
                <c:pt idx="211">
                  <c:v>31.07.2018</c:v>
                </c:pt>
                <c:pt idx="212">
                  <c:v>01.08.2018</c:v>
                </c:pt>
                <c:pt idx="213">
                  <c:v>02.08.2018</c:v>
                </c:pt>
                <c:pt idx="214">
                  <c:v>03.08.2018</c:v>
                </c:pt>
                <c:pt idx="215">
                  <c:v>04.08.2018</c:v>
                </c:pt>
                <c:pt idx="216">
                  <c:v>05.08.2018</c:v>
                </c:pt>
                <c:pt idx="217">
                  <c:v>06.08.2018</c:v>
                </c:pt>
                <c:pt idx="218">
                  <c:v>07.08.2018</c:v>
                </c:pt>
                <c:pt idx="219">
                  <c:v>08.08.2018</c:v>
                </c:pt>
                <c:pt idx="220">
                  <c:v>09.08.2018</c:v>
                </c:pt>
                <c:pt idx="221">
                  <c:v>10.08.2018</c:v>
                </c:pt>
                <c:pt idx="222">
                  <c:v>11.08.2018</c:v>
                </c:pt>
                <c:pt idx="223">
                  <c:v>12.08.2018</c:v>
                </c:pt>
                <c:pt idx="224">
                  <c:v>13.08.2018</c:v>
                </c:pt>
                <c:pt idx="225">
                  <c:v>14.08.2018</c:v>
                </c:pt>
                <c:pt idx="226">
                  <c:v>15.08.2018</c:v>
                </c:pt>
                <c:pt idx="227">
                  <c:v>16.08.2018</c:v>
                </c:pt>
                <c:pt idx="228">
                  <c:v>17.08.2018</c:v>
                </c:pt>
                <c:pt idx="229">
                  <c:v>18.08.2018</c:v>
                </c:pt>
                <c:pt idx="230">
                  <c:v>19.08.2018</c:v>
                </c:pt>
                <c:pt idx="231">
                  <c:v>20.08.2018</c:v>
                </c:pt>
                <c:pt idx="232">
                  <c:v>21.08.2018</c:v>
                </c:pt>
                <c:pt idx="233">
                  <c:v>22.08.2018</c:v>
                </c:pt>
                <c:pt idx="234">
                  <c:v>23.08.2018</c:v>
                </c:pt>
                <c:pt idx="235">
                  <c:v>24.08.2018</c:v>
                </c:pt>
                <c:pt idx="236">
                  <c:v>25.08.2018</c:v>
                </c:pt>
                <c:pt idx="237">
                  <c:v>26.08.2018</c:v>
                </c:pt>
                <c:pt idx="238">
                  <c:v>27.08.2018</c:v>
                </c:pt>
                <c:pt idx="239">
                  <c:v>28.08.2018</c:v>
                </c:pt>
                <c:pt idx="240">
                  <c:v>29.08.2018</c:v>
                </c:pt>
                <c:pt idx="241">
                  <c:v>30.08.2018</c:v>
                </c:pt>
                <c:pt idx="242">
                  <c:v>31.08.2018</c:v>
                </c:pt>
                <c:pt idx="243">
                  <c:v>01.09.2018</c:v>
                </c:pt>
                <c:pt idx="244">
                  <c:v>02.09.2018</c:v>
                </c:pt>
                <c:pt idx="245">
                  <c:v>03.09.2018</c:v>
                </c:pt>
                <c:pt idx="246">
                  <c:v>04.09.2018</c:v>
                </c:pt>
                <c:pt idx="247">
                  <c:v>05.09.2018</c:v>
                </c:pt>
                <c:pt idx="248">
                  <c:v>06.09.2018</c:v>
                </c:pt>
                <c:pt idx="249">
                  <c:v>07.09.2018</c:v>
                </c:pt>
                <c:pt idx="250">
                  <c:v>08.09.2018</c:v>
                </c:pt>
                <c:pt idx="251">
                  <c:v>09.09.2018</c:v>
                </c:pt>
                <c:pt idx="252">
                  <c:v>10.09.2018</c:v>
                </c:pt>
                <c:pt idx="253">
                  <c:v>11.09.2018</c:v>
                </c:pt>
                <c:pt idx="254">
                  <c:v>12.09.2018</c:v>
                </c:pt>
                <c:pt idx="255">
                  <c:v>13.09.2018</c:v>
                </c:pt>
                <c:pt idx="256">
                  <c:v>14.09.2018</c:v>
                </c:pt>
                <c:pt idx="257">
                  <c:v>15.09.2018</c:v>
                </c:pt>
                <c:pt idx="258">
                  <c:v>16.09.2018</c:v>
                </c:pt>
                <c:pt idx="259">
                  <c:v>17.09.2018</c:v>
                </c:pt>
                <c:pt idx="260">
                  <c:v>18.09.2018</c:v>
                </c:pt>
                <c:pt idx="261">
                  <c:v>19.09.2018</c:v>
                </c:pt>
                <c:pt idx="262">
                  <c:v>20.09.2018</c:v>
                </c:pt>
                <c:pt idx="263">
                  <c:v>21.09.2018</c:v>
                </c:pt>
                <c:pt idx="264">
                  <c:v>22.09.2018</c:v>
                </c:pt>
                <c:pt idx="265">
                  <c:v>23.09.2018</c:v>
                </c:pt>
                <c:pt idx="266">
                  <c:v>24.09.2018</c:v>
                </c:pt>
                <c:pt idx="267">
                  <c:v>25.09.2018</c:v>
                </c:pt>
                <c:pt idx="268">
                  <c:v>26.09.2018</c:v>
                </c:pt>
                <c:pt idx="269">
                  <c:v>27.09.2018</c:v>
                </c:pt>
                <c:pt idx="270">
                  <c:v>28.09.2018</c:v>
                </c:pt>
                <c:pt idx="271">
                  <c:v>29.09.2018</c:v>
                </c:pt>
                <c:pt idx="272">
                  <c:v>30.09.2018</c:v>
                </c:pt>
                <c:pt idx="273">
                  <c:v>01.10.2018</c:v>
                </c:pt>
                <c:pt idx="274">
                  <c:v>02.10.2018</c:v>
                </c:pt>
                <c:pt idx="275">
                  <c:v>03.10.2018</c:v>
                </c:pt>
                <c:pt idx="276">
                  <c:v>04.10.2018</c:v>
                </c:pt>
                <c:pt idx="277">
                  <c:v>05.10.2018</c:v>
                </c:pt>
                <c:pt idx="278">
                  <c:v>06.10.2018</c:v>
                </c:pt>
                <c:pt idx="279">
                  <c:v>07.10.2018</c:v>
                </c:pt>
                <c:pt idx="280">
                  <c:v>08.10.2018</c:v>
                </c:pt>
                <c:pt idx="281">
                  <c:v>09.10.2018</c:v>
                </c:pt>
                <c:pt idx="282">
                  <c:v>10.10.2018</c:v>
                </c:pt>
                <c:pt idx="283">
                  <c:v>11.10.2018</c:v>
                </c:pt>
                <c:pt idx="284">
                  <c:v>12.10.2018</c:v>
                </c:pt>
                <c:pt idx="285">
                  <c:v>13.10.2018</c:v>
                </c:pt>
                <c:pt idx="286">
                  <c:v>14.10.2018</c:v>
                </c:pt>
                <c:pt idx="287">
                  <c:v>15.10.2018</c:v>
                </c:pt>
                <c:pt idx="288">
                  <c:v>16.10.2018</c:v>
                </c:pt>
                <c:pt idx="289">
                  <c:v>17.10.2018</c:v>
                </c:pt>
                <c:pt idx="290">
                  <c:v>18.10.2018</c:v>
                </c:pt>
                <c:pt idx="291">
                  <c:v>19.10.2018</c:v>
                </c:pt>
                <c:pt idx="292">
                  <c:v>20.10.2018</c:v>
                </c:pt>
                <c:pt idx="293">
                  <c:v>21.10.2018</c:v>
                </c:pt>
                <c:pt idx="294">
                  <c:v>22.10.2018</c:v>
                </c:pt>
                <c:pt idx="295">
                  <c:v>23.10.2018</c:v>
                </c:pt>
                <c:pt idx="296">
                  <c:v>24.10.2018</c:v>
                </c:pt>
                <c:pt idx="297">
                  <c:v>25.10.2018</c:v>
                </c:pt>
                <c:pt idx="298">
                  <c:v>26.10.2018</c:v>
                </c:pt>
                <c:pt idx="299">
                  <c:v>27.10.2018</c:v>
                </c:pt>
                <c:pt idx="300">
                  <c:v>28.10.2018</c:v>
                </c:pt>
                <c:pt idx="301">
                  <c:v>29.10.2018</c:v>
                </c:pt>
                <c:pt idx="302">
                  <c:v>30.10.2018</c:v>
                </c:pt>
                <c:pt idx="303">
                  <c:v>31.10.2018</c:v>
                </c:pt>
                <c:pt idx="304">
                  <c:v>01.11.2018</c:v>
                </c:pt>
                <c:pt idx="305">
                  <c:v>02.11.2018</c:v>
                </c:pt>
                <c:pt idx="306">
                  <c:v>03.11.2018</c:v>
                </c:pt>
                <c:pt idx="307">
                  <c:v>04.11.2018</c:v>
                </c:pt>
                <c:pt idx="308">
                  <c:v>05.11.2018</c:v>
                </c:pt>
                <c:pt idx="309">
                  <c:v>06.11.2018</c:v>
                </c:pt>
                <c:pt idx="310">
                  <c:v>07.11.2018</c:v>
                </c:pt>
                <c:pt idx="311">
                  <c:v>08.11.2018</c:v>
                </c:pt>
                <c:pt idx="312">
                  <c:v>09.11.2018</c:v>
                </c:pt>
                <c:pt idx="313">
                  <c:v>10.11.2018</c:v>
                </c:pt>
                <c:pt idx="314">
                  <c:v>11.11.2018</c:v>
                </c:pt>
                <c:pt idx="315">
                  <c:v>12.11.2018</c:v>
                </c:pt>
                <c:pt idx="316">
                  <c:v>13.11.2018</c:v>
                </c:pt>
                <c:pt idx="317">
                  <c:v>14.11.2018</c:v>
                </c:pt>
                <c:pt idx="318">
                  <c:v>15.11.2018</c:v>
                </c:pt>
                <c:pt idx="319">
                  <c:v>16.11.2018</c:v>
                </c:pt>
                <c:pt idx="320">
                  <c:v>17.11.2018</c:v>
                </c:pt>
                <c:pt idx="321">
                  <c:v>18.11.2018</c:v>
                </c:pt>
                <c:pt idx="322">
                  <c:v>19.11.2018</c:v>
                </c:pt>
                <c:pt idx="323">
                  <c:v>20.11.2018</c:v>
                </c:pt>
                <c:pt idx="324">
                  <c:v>21.11.2018</c:v>
                </c:pt>
                <c:pt idx="325">
                  <c:v>22.11.2018</c:v>
                </c:pt>
                <c:pt idx="326">
                  <c:v>23.11.2018</c:v>
                </c:pt>
                <c:pt idx="327">
                  <c:v>24.11.2018</c:v>
                </c:pt>
                <c:pt idx="328">
                  <c:v>25.11.2018</c:v>
                </c:pt>
                <c:pt idx="329">
                  <c:v>26.11.2018</c:v>
                </c:pt>
                <c:pt idx="330">
                  <c:v>27.11.2018</c:v>
                </c:pt>
                <c:pt idx="331">
                  <c:v>28.11.2018</c:v>
                </c:pt>
                <c:pt idx="332">
                  <c:v>29.11.2018</c:v>
                </c:pt>
                <c:pt idx="333">
                  <c:v>30.11.2018</c:v>
                </c:pt>
                <c:pt idx="334">
                  <c:v>01.12.2018</c:v>
                </c:pt>
                <c:pt idx="335">
                  <c:v>02.12.2018</c:v>
                </c:pt>
                <c:pt idx="336">
                  <c:v>03.12.2018</c:v>
                </c:pt>
                <c:pt idx="337">
                  <c:v>04.12.2018</c:v>
                </c:pt>
                <c:pt idx="338">
                  <c:v>05.12.2018</c:v>
                </c:pt>
                <c:pt idx="339">
                  <c:v>06.12.2018</c:v>
                </c:pt>
                <c:pt idx="340">
                  <c:v>07.12.2018</c:v>
                </c:pt>
                <c:pt idx="341">
                  <c:v>08.12.2018</c:v>
                </c:pt>
                <c:pt idx="342">
                  <c:v>09.12.2018</c:v>
                </c:pt>
                <c:pt idx="343">
                  <c:v>10.12.2018</c:v>
                </c:pt>
                <c:pt idx="344">
                  <c:v>11.12.2018</c:v>
                </c:pt>
                <c:pt idx="345">
                  <c:v>12.12.2018</c:v>
                </c:pt>
                <c:pt idx="346">
                  <c:v>13.12.2018</c:v>
                </c:pt>
                <c:pt idx="347">
                  <c:v>14.12.2018</c:v>
                </c:pt>
                <c:pt idx="348">
                  <c:v>15.12.2018</c:v>
                </c:pt>
                <c:pt idx="349">
                  <c:v>16.12.2018</c:v>
                </c:pt>
                <c:pt idx="350">
                  <c:v>17.12.2018</c:v>
                </c:pt>
                <c:pt idx="351">
                  <c:v>18.12.2018</c:v>
                </c:pt>
                <c:pt idx="352">
                  <c:v>19.12.2018</c:v>
                </c:pt>
                <c:pt idx="353">
                  <c:v>20.12.2018</c:v>
                </c:pt>
                <c:pt idx="354">
                  <c:v>21.12.2018</c:v>
                </c:pt>
                <c:pt idx="355">
                  <c:v>22.12.2018</c:v>
                </c:pt>
                <c:pt idx="356">
                  <c:v>23.12.2018</c:v>
                </c:pt>
                <c:pt idx="357">
                  <c:v>24.12.2018</c:v>
                </c:pt>
                <c:pt idx="358">
                  <c:v>25.12.2018</c:v>
                </c:pt>
                <c:pt idx="359">
                  <c:v>26.12.2018</c:v>
                </c:pt>
                <c:pt idx="360">
                  <c:v>27.12.2018</c:v>
                </c:pt>
              </c:strCache>
            </c:strRef>
          </c:cat>
          <c:val>
            <c:numRef>
              <c:f>Sheet1!$B$2:$B$362</c:f>
              <c:numCache>
                <c:formatCode>General</c:formatCode>
                <c:ptCount val="361"/>
                <c:pt idx="0">
                  <c:v>1661</c:v>
                </c:pt>
                <c:pt idx="1">
                  <c:v>2363</c:v>
                </c:pt>
                <c:pt idx="2">
                  <c:v>1923</c:v>
                </c:pt>
                <c:pt idx="3">
                  <c:v>5978</c:v>
                </c:pt>
                <c:pt idx="4">
                  <c:v>9991</c:v>
                </c:pt>
                <c:pt idx="5">
                  <c:v>5361</c:v>
                </c:pt>
                <c:pt idx="6">
                  <c:v>3795</c:v>
                </c:pt>
                <c:pt idx="7">
                  <c:v>3240</c:v>
                </c:pt>
                <c:pt idx="8">
                  <c:v>2101</c:v>
                </c:pt>
                <c:pt idx="9">
                  <c:v>2398</c:v>
                </c:pt>
                <c:pt idx="10">
                  <c:v>1478</c:v>
                </c:pt>
                <c:pt idx="11">
                  <c:v>2726</c:v>
                </c:pt>
                <c:pt idx="12">
                  <c:v>1487</c:v>
                </c:pt>
                <c:pt idx="13">
                  <c:v>942</c:v>
                </c:pt>
                <c:pt idx="14">
                  <c:v>1351</c:v>
                </c:pt>
                <c:pt idx="15">
                  <c:v>1388</c:v>
                </c:pt>
                <c:pt idx="16">
                  <c:v>3975</c:v>
                </c:pt>
                <c:pt idx="17">
                  <c:v>3521</c:v>
                </c:pt>
                <c:pt idx="18">
                  <c:v>2993</c:v>
                </c:pt>
                <c:pt idx="19">
                  <c:v>987</c:v>
                </c:pt>
                <c:pt idx="20">
                  <c:v>1071</c:v>
                </c:pt>
                <c:pt idx="21">
                  <c:v>2674</c:v>
                </c:pt>
                <c:pt idx="22">
                  <c:v>1507</c:v>
                </c:pt>
                <c:pt idx="23">
                  <c:v>889</c:v>
                </c:pt>
                <c:pt idx="24">
                  <c:v>2491</c:v>
                </c:pt>
                <c:pt idx="25">
                  <c:v>1258</c:v>
                </c:pt>
                <c:pt idx="26">
                  <c:v>702</c:v>
                </c:pt>
                <c:pt idx="27">
                  <c:v>1915</c:v>
                </c:pt>
                <c:pt idx="28">
                  <c:v>810</c:v>
                </c:pt>
                <c:pt idx="29">
                  <c:v>937</c:v>
                </c:pt>
                <c:pt idx="30">
                  <c:v>1227</c:v>
                </c:pt>
                <c:pt idx="31">
                  <c:v>1378</c:v>
                </c:pt>
                <c:pt idx="32">
                  <c:v>1394</c:v>
                </c:pt>
                <c:pt idx="33">
                  <c:v>1048</c:v>
                </c:pt>
                <c:pt idx="34">
                  <c:v>1382</c:v>
                </c:pt>
                <c:pt idx="35">
                  <c:v>5616</c:v>
                </c:pt>
                <c:pt idx="36">
                  <c:v>2563</c:v>
                </c:pt>
                <c:pt idx="37">
                  <c:v>2341</c:v>
                </c:pt>
                <c:pt idx="38">
                  <c:v>3982</c:v>
                </c:pt>
                <c:pt idx="39">
                  <c:v>2656</c:v>
                </c:pt>
                <c:pt idx="40">
                  <c:v>2768</c:v>
                </c:pt>
                <c:pt idx="41">
                  <c:v>2267</c:v>
                </c:pt>
                <c:pt idx="42">
                  <c:v>6737</c:v>
                </c:pt>
                <c:pt idx="43">
                  <c:v>5833</c:v>
                </c:pt>
                <c:pt idx="44">
                  <c:v>2460</c:v>
                </c:pt>
                <c:pt idx="45">
                  <c:v>3187</c:v>
                </c:pt>
                <c:pt idx="46">
                  <c:v>1556</c:v>
                </c:pt>
                <c:pt idx="47">
                  <c:v>895</c:v>
                </c:pt>
                <c:pt idx="48">
                  <c:v>1253</c:v>
                </c:pt>
                <c:pt idx="49">
                  <c:v>878</c:v>
                </c:pt>
                <c:pt idx="50">
                  <c:v>1639</c:v>
                </c:pt>
                <c:pt idx="51">
                  <c:v>1200</c:v>
                </c:pt>
                <c:pt idx="52">
                  <c:v>1129</c:v>
                </c:pt>
                <c:pt idx="53">
                  <c:v>2088</c:v>
                </c:pt>
                <c:pt idx="54">
                  <c:v>1288</c:v>
                </c:pt>
                <c:pt idx="55">
                  <c:v>1582</c:v>
                </c:pt>
                <c:pt idx="56">
                  <c:v>2594</c:v>
                </c:pt>
                <c:pt idx="57">
                  <c:v>2757</c:v>
                </c:pt>
                <c:pt idx="58">
                  <c:v>1775</c:v>
                </c:pt>
                <c:pt idx="59">
                  <c:v>1220</c:v>
                </c:pt>
                <c:pt idx="60">
                  <c:v>1003</c:v>
                </c:pt>
                <c:pt idx="61">
                  <c:v>709</c:v>
                </c:pt>
                <c:pt idx="62">
                  <c:v>555</c:v>
                </c:pt>
                <c:pt idx="63">
                  <c:v>900</c:v>
                </c:pt>
                <c:pt idx="64">
                  <c:v>3880</c:v>
                </c:pt>
                <c:pt idx="65">
                  <c:v>2354</c:v>
                </c:pt>
                <c:pt idx="66">
                  <c:v>1772</c:v>
                </c:pt>
                <c:pt idx="67">
                  <c:v>1098</c:v>
                </c:pt>
                <c:pt idx="68">
                  <c:v>763</c:v>
                </c:pt>
                <c:pt idx="69">
                  <c:v>422</c:v>
                </c:pt>
                <c:pt idx="70">
                  <c:v>534</c:v>
                </c:pt>
                <c:pt idx="71">
                  <c:v>671</c:v>
                </c:pt>
                <c:pt idx="72">
                  <c:v>1016</c:v>
                </c:pt>
                <c:pt idx="73">
                  <c:v>1438</c:v>
                </c:pt>
                <c:pt idx="74">
                  <c:v>630</c:v>
                </c:pt>
                <c:pt idx="75">
                  <c:v>700</c:v>
                </c:pt>
                <c:pt idx="76">
                  <c:v>480</c:v>
                </c:pt>
                <c:pt idx="77">
                  <c:v>1474</c:v>
                </c:pt>
                <c:pt idx="78">
                  <c:v>2107</c:v>
                </c:pt>
                <c:pt idx="79">
                  <c:v>1005</c:v>
                </c:pt>
                <c:pt idx="80">
                  <c:v>829</c:v>
                </c:pt>
                <c:pt idx="81">
                  <c:v>448</c:v>
                </c:pt>
                <c:pt idx="82">
                  <c:v>450</c:v>
                </c:pt>
                <c:pt idx="83">
                  <c:v>789</c:v>
                </c:pt>
                <c:pt idx="84">
                  <c:v>662</c:v>
                </c:pt>
                <c:pt idx="85">
                  <c:v>500</c:v>
                </c:pt>
                <c:pt idx="86">
                  <c:v>1343</c:v>
                </c:pt>
                <c:pt idx="87">
                  <c:v>1460</c:v>
                </c:pt>
                <c:pt idx="88">
                  <c:v>507</c:v>
                </c:pt>
                <c:pt idx="89">
                  <c:v>333</c:v>
                </c:pt>
                <c:pt idx="90">
                  <c:v>3612</c:v>
                </c:pt>
                <c:pt idx="91">
                  <c:v>711</c:v>
                </c:pt>
                <c:pt idx="92">
                  <c:v>1562</c:v>
                </c:pt>
                <c:pt idx="93">
                  <c:v>1095</c:v>
                </c:pt>
                <c:pt idx="94">
                  <c:v>1749</c:v>
                </c:pt>
                <c:pt idx="95">
                  <c:v>775</c:v>
                </c:pt>
                <c:pt idx="96">
                  <c:v>934</c:v>
                </c:pt>
                <c:pt idx="97">
                  <c:v>550</c:v>
                </c:pt>
                <c:pt idx="98">
                  <c:v>776</c:v>
                </c:pt>
                <c:pt idx="99">
                  <c:v>1059</c:v>
                </c:pt>
                <c:pt idx="100">
                  <c:v>1114</c:v>
                </c:pt>
                <c:pt idx="101">
                  <c:v>967</c:v>
                </c:pt>
                <c:pt idx="102">
                  <c:v>2598</c:v>
                </c:pt>
                <c:pt idx="103">
                  <c:v>1326</c:v>
                </c:pt>
                <c:pt idx="104">
                  <c:v>844</c:v>
                </c:pt>
                <c:pt idx="105">
                  <c:v>12103</c:v>
                </c:pt>
                <c:pt idx="106">
                  <c:v>4806</c:v>
                </c:pt>
                <c:pt idx="107">
                  <c:v>1835</c:v>
                </c:pt>
                <c:pt idx="108">
                  <c:v>974</c:v>
                </c:pt>
                <c:pt idx="109">
                  <c:v>4560</c:v>
                </c:pt>
                <c:pt idx="110">
                  <c:v>1837</c:v>
                </c:pt>
                <c:pt idx="111">
                  <c:v>2619</c:v>
                </c:pt>
                <c:pt idx="112">
                  <c:v>832</c:v>
                </c:pt>
                <c:pt idx="113">
                  <c:v>783</c:v>
                </c:pt>
                <c:pt idx="114">
                  <c:v>1221</c:v>
                </c:pt>
                <c:pt idx="115">
                  <c:v>1236</c:v>
                </c:pt>
                <c:pt idx="116">
                  <c:v>1430</c:v>
                </c:pt>
                <c:pt idx="117">
                  <c:v>785</c:v>
                </c:pt>
                <c:pt idx="118">
                  <c:v>850</c:v>
                </c:pt>
                <c:pt idx="119">
                  <c:v>1434</c:v>
                </c:pt>
                <c:pt idx="120">
                  <c:v>716</c:v>
                </c:pt>
                <c:pt idx="121">
                  <c:v>795</c:v>
                </c:pt>
                <c:pt idx="122">
                  <c:v>2803</c:v>
                </c:pt>
                <c:pt idx="123">
                  <c:v>10003</c:v>
                </c:pt>
                <c:pt idx="124">
                  <c:v>2025</c:v>
                </c:pt>
                <c:pt idx="125">
                  <c:v>2011</c:v>
                </c:pt>
                <c:pt idx="126">
                  <c:v>1440</c:v>
                </c:pt>
                <c:pt idx="127">
                  <c:v>675</c:v>
                </c:pt>
                <c:pt idx="128">
                  <c:v>734</c:v>
                </c:pt>
                <c:pt idx="129">
                  <c:v>540</c:v>
                </c:pt>
                <c:pt idx="130">
                  <c:v>312</c:v>
                </c:pt>
                <c:pt idx="131">
                  <c:v>474</c:v>
                </c:pt>
                <c:pt idx="132">
                  <c:v>1006</c:v>
                </c:pt>
                <c:pt idx="133">
                  <c:v>632</c:v>
                </c:pt>
                <c:pt idx="134">
                  <c:v>979</c:v>
                </c:pt>
                <c:pt idx="135">
                  <c:v>4607</c:v>
                </c:pt>
                <c:pt idx="136">
                  <c:v>2450</c:v>
                </c:pt>
                <c:pt idx="137">
                  <c:v>1398</c:v>
                </c:pt>
                <c:pt idx="138">
                  <c:v>811</c:v>
                </c:pt>
                <c:pt idx="139">
                  <c:v>692</c:v>
                </c:pt>
                <c:pt idx="140">
                  <c:v>2138</c:v>
                </c:pt>
                <c:pt idx="141">
                  <c:v>710</c:v>
                </c:pt>
                <c:pt idx="142">
                  <c:v>1312</c:v>
                </c:pt>
                <c:pt idx="143">
                  <c:v>1414</c:v>
                </c:pt>
                <c:pt idx="144">
                  <c:v>2101</c:v>
                </c:pt>
                <c:pt idx="145">
                  <c:v>681</c:v>
                </c:pt>
                <c:pt idx="146">
                  <c:v>1606</c:v>
                </c:pt>
                <c:pt idx="147">
                  <c:v>3192</c:v>
                </c:pt>
                <c:pt idx="148">
                  <c:v>1803</c:v>
                </c:pt>
                <c:pt idx="149">
                  <c:v>1434</c:v>
                </c:pt>
                <c:pt idx="150">
                  <c:v>1610</c:v>
                </c:pt>
                <c:pt idx="151">
                  <c:v>3499</c:v>
                </c:pt>
                <c:pt idx="152">
                  <c:v>1825</c:v>
                </c:pt>
                <c:pt idx="153">
                  <c:v>1775</c:v>
                </c:pt>
                <c:pt idx="154">
                  <c:v>2170</c:v>
                </c:pt>
                <c:pt idx="155">
                  <c:v>2704</c:v>
                </c:pt>
                <c:pt idx="156">
                  <c:v>1143</c:v>
                </c:pt>
                <c:pt idx="157">
                  <c:v>873</c:v>
                </c:pt>
                <c:pt idx="158">
                  <c:v>2071</c:v>
                </c:pt>
                <c:pt idx="159">
                  <c:v>1410</c:v>
                </c:pt>
                <c:pt idx="160">
                  <c:v>3504</c:v>
                </c:pt>
                <c:pt idx="161">
                  <c:v>1803</c:v>
                </c:pt>
                <c:pt idx="162">
                  <c:v>1746</c:v>
                </c:pt>
                <c:pt idx="163">
                  <c:v>1850</c:v>
                </c:pt>
                <c:pt idx="164">
                  <c:v>1842</c:v>
                </c:pt>
                <c:pt idx="165">
                  <c:v>1406</c:v>
                </c:pt>
                <c:pt idx="166">
                  <c:v>617</c:v>
                </c:pt>
                <c:pt idx="167">
                  <c:v>1143</c:v>
                </c:pt>
                <c:pt idx="168">
                  <c:v>1143</c:v>
                </c:pt>
                <c:pt idx="169">
                  <c:v>903</c:v>
                </c:pt>
                <c:pt idx="170">
                  <c:v>1034</c:v>
                </c:pt>
                <c:pt idx="171">
                  <c:v>992</c:v>
                </c:pt>
                <c:pt idx="172">
                  <c:v>2291</c:v>
                </c:pt>
                <c:pt idx="173">
                  <c:v>963</c:v>
                </c:pt>
                <c:pt idx="174">
                  <c:v>1280</c:v>
                </c:pt>
                <c:pt idx="175">
                  <c:v>3355</c:v>
                </c:pt>
                <c:pt idx="176">
                  <c:v>3439</c:v>
                </c:pt>
                <c:pt idx="177">
                  <c:v>1171</c:v>
                </c:pt>
                <c:pt idx="178">
                  <c:v>1088</c:v>
                </c:pt>
                <c:pt idx="179">
                  <c:v>934</c:v>
                </c:pt>
                <c:pt idx="180">
                  <c:v>619</c:v>
                </c:pt>
                <c:pt idx="181">
                  <c:v>435</c:v>
                </c:pt>
                <c:pt idx="182">
                  <c:v>849</c:v>
                </c:pt>
                <c:pt idx="183">
                  <c:v>2645</c:v>
                </c:pt>
                <c:pt idx="184">
                  <c:v>2291</c:v>
                </c:pt>
                <c:pt idx="185">
                  <c:v>2267</c:v>
                </c:pt>
                <c:pt idx="186">
                  <c:v>1847</c:v>
                </c:pt>
                <c:pt idx="187">
                  <c:v>1704</c:v>
                </c:pt>
                <c:pt idx="188">
                  <c:v>879</c:v>
                </c:pt>
                <c:pt idx="189">
                  <c:v>2765</c:v>
                </c:pt>
                <c:pt idx="190">
                  <c:v>1917</c:v>
                </c:pt>
                <c:pt idx="191">
                  <c:v>1333</c:v>
                </c:pt>
                <c:pt idx="192">
                  <c:v>1100</c:v>
                </c:pt>
                <c:pt idx="193">
                  <c:v>703</c:v>
                </c:pt>
                <c:pt idx="194">
                  <c:v>317</c:v>
                </c:pt>
                <c:pt idx="195">
                  <c:v>1063</c:v>
                </c:pt>
                <c:pt idx="196">
                  <c:v>1630</c:v>
                </c:pt>
                <c:pt idx="197">
                  <c:v>1487</c:v>
                </c:pt>
                <c:pt idx="198">
                  <c:v>1295</c:v>
                </c:pt>
                <c:pt idx="199">
                  <c:v>1209</c:v>
                </c:pt>
                <c:pt idx="200">
                  <c:v>1227</c:v>
                </c:pt>
                <c:pt idx="201">
                  <c:v>993</c:v>
                </c:pt>
                <c:pt idx="202">
                  <c:v>925</c:v>
                </c:pt>
                <c:pt idx="203">
                  <c:v>1606</c:v>
                </c:pt>
                <c:pt idx="204">
                  <c:v>2310</c:v>
                </c:pt>
                <c:pt idx="205">
                  <c:v>16966</c:v>
                </c:pt>
                <c:pt idx="206">
                  <c:v>6333</c:v>
                </c:pt>
                <c:pt idx="207">
                  <c:v>3834</c:v>
                </c:pt>
                <c:pt idx="208">
                  <c:v>2322</c:v>
                </c:pt>
                <c:pt idx="209">
                  <c:v>2431</c:v>
                </c:pt>
                <c:pt idx="210">
                  <c:v>1260</c:v>
                </c:pt>
                <c:pt idx="211">
                  <c:v>7520</c:v>
                </c:pt>
                <c:pt idx="212">
                  <c:v>4039</c:v>
                </c:pt>
                <c:pt idx="213">
                  <c:v>2875</c:v>
                </c:pt>
                <c:pt idx="214">
                  <c:v>2101</c:v>
                </c:pt>
                <c:pt idx="215">
                  <c:v>1648</c:v>
                </c:pt>
                <c:pt idx="216">
                  <c:v>2827</c:v>
                </c:pt>
                <c:pt idx="217">
                  <c:v>1632</c:v>
                </c:pt>
                <c:pt idx="218">
                  <c:v>1664</c:v>
                </c:pt>
                <c:pt idx="219">
                  <c:v>1777</c:v>
                </c:pt>
                <c:pt idx="220">
                  <c:v>1760</c:v>
                </c:pt>
                <c:pt idx="221">
                  <c:v>1053</c:v>
                </c:pt>
                <c:pt idx="222">
                  <c:v>635</c:v>
                </c:pt>
                <c:pt idx="223">
                  <c:v>900</c:v>
                </c:pt>
                <c:pt idx="224">
                  <c:v>577</c:v>
                </c:pt>
                <c:pt idx="225">
                  <c:v>858</c:v>
                </c:pt>
                <c:pt idx="226">
                  <c:v>1586</c:v>
                </c:pt>
                <c:pt idx="227">
                  <c:v>12995</c:v>
                </c:pt>
                <c:pt idx="228">
                  <c:v>5236</c:v>
                </c:pt>
                <c:pt idx="229">
                  <c:v>2149</c:v>
                </c:pt>
                <c:pt idx="230">
                  <c:v>1539</c:v>
                </c:pt>
                <c:pt idx="231">
                  <c:v>1148</c:v>
                </c:pt>
                <c:pt idx="232">
                  <c:v>1021</c:v>
                </c:pt>
                <c:pt idx="233">
                  <c:v>785</c:v>
                </c:pt>
                <c:pt idx="234">
                  <c:v>714</c:v>
                </c:pt>
                <c:pt idx="235">
                  <c:v>1034</c:v>
                </c:pt>
                <c:pt idx="236">
                  <c:v>621</c:v>
                </c:pt>
                <c:pt idx="237">
                  <c:v>500</c:v>
                </c:pt>
                <c:pt idx="238">
                  <c:v>499</c:v>
                </c:pt>
                <c:pt idx="239">
                  <c:v>429</c:v>
                </c:pt>
                <c:pt idx="240">
                  <c:v>740</c:v>
                </c:pt>
                <c:pt idx="241">
                  <c:v>678</c:v>
                </c:pt>
                <c:pt idx="242">
                  <c:v>478</c:v>
                </c:pt>
                <c:pt idx="243">
                  <c:v>990</c:v>
                </c:pt>
                <c:pt idx="244">
                  <c:v>1402</c:v>
                </c:pt>
                <c:pt idx="245">
                  <c:v>847</c:v>
                </c:pt>
                <c:pt idx="246">
                  <c:v>608</c:v>
                </c:pt>
                <c:pt idx="247">
                  <c:v>2252</c:v>
                </c:pt>
                <c:pt idx="248">
                  <c:v>8664</c:v>
                </c:pt>
                <c:pt idx="249">
                  <c:v>2933</c:v>
                </c:pt>
                <c:pt idx="250">
                  <c:v>1380</c:v>
                </c:pt>
                <c:pt idx="251">
                  <c:v>904</c:v>
                </c:pt>
                <c:pt idx="252">
                  <c:v>1058</c:v>
                </c:pt>
                <c:pt idx="253">
                  <c:v>692</c:v>
                </c:pt>
                <c:pt idx="254">
                  <c:v>540</c:v>
                </c:pt>
                <c:pt idx="255">
                  <c:v>639</c:v>
                </c:pt>
                <c:pt idx="256">
                  <c:v>450</c:v>
                </c:pt>
                <c:pt idx="257">
                  <c:v>198</c:v>
                </c:pt>
                <c:pt idx="258">
                  <c:v>465</c:v>
                </c:pt>
                <c:pt idx="259">
                  <c:v>413</c:v>
                </c:pt>
                <c:pt idx="260">
                  <c:v>469</c:v>
                </c:pt>
                <c:pt idx="261">
                  <c:v>2373</c:v>
                </c:pt>
                <c:pt idx="262">
                  <c:v>1661</c:v>
                </c:pt>
                <c:pt idx="263">
                  <c:v>1292</c:v>
                </c:pt>
                <c:pt idx="264">
                  <c:v>1102</c:v>
                </c:pt>
                <c:pt idx="265">
                  <c:v>563</c:v>
                </c:pt>
                <c:pt idx="266">
                  <c:v>2261</c:v>
                </c:pt>
                <c:pt idx="267">
                  <c:v>3696</c:v>
                </c:pt>
                <c:pt idx="268">
                  <c:v>1606</c:v>
                </c:pt>
                <c:pt idx="269">
                  <c:v>697</c:v>
                </c:pt>
                <c:pt idx="270">
                  <c:v>1024</c:v>
                </c:pt>
                <c:pt idx="271">
                  <c:v>649</c:v>
                </c:pt>
                <c:pt idx="272">
                  <c:v>635</c:v>
                </c:pt>
                <c:pt idx="273">
                  <c:v>1852</c:v>
                </c:pt>
                <c:pt idx="274">
                  <c:v>1331</c:v>
                </c:pt>
                <c:pt idx="275">
                  <c:v>607</c:v>
                </c:pt>
                <c:pt idx="276">
                  <c:v>776</c:v>
                </c:pt>
                <c:pt idx="277">
                  <c:v>817</c:v>
                </c:pt>
                <c:pt idx="278">
                  <c:v>551</c:v>
                </c:pt>
                <c:pt idx="279">
                  <c:v>1133</c:v>
                </c:pt>
                <c:pt idx="280">
                  <c:v>6194</c:v>
                </c:pt>
                <c:pt idx="281">
                  <c:v>1951</c:v>
                </c:pt>
                <c:pt idx="282">
                  <c:v>1756</c:v>
                </c:pt>
                <c:pt idx="283">
                  <c:v>2892</c:v>
                </c:pt>
                <c:pt idx="284">
                  <c:v>1648</c:v>
                </c:pt>
                <c:pt idx="285">
                  <c:v>1277</c:v>
                </c:pt>
                <c:pt idx="286">
                  <c:v>1166</c:v>
                </c:pt>
                <c:pt idx="287">
                  <c:v>2036</c:v>
                </c:pt>
                <c:pt idx="288">
                  <c:v>1324</c:v>
                </c:pt>
                <c:pt idx="289">
                  <c:v>977</c:v>
                </c:pt>
                <c:pt idx="290">
                  <c:v>1207</c:v>
                </c:pt>
                <c:pt idx="291">
                  <c:v>964</c:v>
                </c:pt>
                <c:pt idx="292">
                  <c:v>1086</c:v>
                </c:pt>
                <c:pt idx="293">
                  <c:v>710</c:v>
                </c:pt>
                <c:pt idx="294">
                  <c:v>1370</c:v>
                </c:pt>
                <c:pt idx="295">
                  <c:v>1090</c:v>
                </c:pt>
                <c:pt idx="296">
                  <c:v>1632</c:v>
                </c:pt>
                <c:pt idx="297">
                  <c:v>2963</c:v>
                </c:pt>
                <c:pt idx="298">
                  <c:v>1023</c:v>
                </c:pt>
                <c:pt idx="299">
                  <c:v>1014</c:v>
                </c:pt>
                <c:pt idx="300">
                  <c:v>996</c:v>
                </c:pt>
                <c:pt idx="301">
                  <c:v>650</c:v>
                </c:pt>
                <c:pt idx="302">
                  <c:v>912</c:v>
                </c:pt>
                <c:pt idx="303">
                  <c:v>395</c:v>
                </c:pt>
                <c:pt idx="304">
                  <c:v>1772</c:v>
                </c:pt>
                <c:pt idx="305">
                  <c:v>1341</c:v>
                </c:pt>
                <c:pt idx="306">
                  <c:v>1366</c:v>
                </c:pt>
                <c:pt idx="307">
                  <c:v>1615</c:v>
                </c:pt>
                <c:pt idx="308">
                  <c:v>1038</c:v>
                </c:pt>
                <c:pt idx="309">
                  <c:v>967</c:v>
                </c:pt>
                <c:pt idx="310">
                  <c:v>1150</c:v>
                </c:pt>
                <c:pt idx="311">
                  <c:v>977</c:v>
                </c:pt>
                <c:pt idx="312">
                  <c:v>1380</c:v>
                </c:pt>
                <c:pt idx="313">
                  <c:v>8196</c:v>
                </c:pt>
                <c:pt idx="314">
                  <c:v>4785</c:v>
                </c:pt>
                <c:pt idx="315">
                  <c:v>3726</c:v>
                </c:pt>
                <c:pt idx="316">
                  <c:v>2521</c:v>
                </c:pt>
                <c:pt idx="317">
                  <c:v>1454</c:v>
                </c:pt>
                <c:pt idx="318">
                  <c:v>1114</c:v>
                </c:pt>
                <c:pt idx="319">
                  <c:v>1014</c:v>
                </c:pt>
                <c:pt idx="320">
                  <c:v>720</c:v>
                </c:pt>
                <c:pt idx="321">
                  <c:v>628</c:v>
                </c:pt>
                <c:pt idx="322">
                  <c:v>864</c:v>
                </c:pt>
                <c:pt idx="323">
                  <c:v>1357</c:v>
                </c:pt>
                <c:pt idx="324">
                  <c:v>3920</c:v>
                </c:pt>
                <c:pt idx="325">
                  <c:v>1842</c:v>
                </c:pt>
                <c:pt idx="326">
                  <c:v>2745</c:v>
                </c:pt>
                <c:pt idx="327">
                  <c:v>3660</c:v>
                </c:pt>
                <c:pt idx="328">
                  <c:v>1702</c:v>
                </c:pt>
                <c:pt idx="329">
                  <c:v>979</c:v>
                </c:pt>
                <c:pt idx="330">
                  <c:v>3941</c:v>
                </c:pt>
                <c:pt idx="331">
                  <c:v>1900</c:v>
                </c:pt>
                <c:pt idx="332">
                  <c:v>2184</c:v>
                </c:pt>
                <c:pt idx="333">
                  <c:v>1013</c:v>
                </c:pt>
                <c:pt idx="334">
                  <c:v>939</c:v>
                </c:pt>
                <c:pt idx="335">
                  <c:v>695</c:v>
                </c:pt>
                <c:pt idx="336">
                  <c:v>1264</c:v>
                </c:pt>
                <c:pt idx="337">
                  <c:v>1408</c:v>
                </c:pt>
                <c:pt idx="338">
                  <c:v>829</c:v>
                </c:pt>
                <c:pt idx="339">
                  <c:v>1890</c:v>
                </c:pt>
                <c:pt idx="340">
                  <c:v>819</c:v>
                </c:pt>
                <c:pt idx="341">
                  <c:v>490</c:v>
                </c:pt>
                <c:pt idx="342">
                  <c:v>881</c:v>
                </c:pt>
                <c:pt idx="343">
                  <c:v>804</c:v>
                </c:pt>
                <c:pt idx="344">
                  <c:v>1801</c:v>
                </c:pt>
                <c:pt idx="345">
                  <c:v>2454</c:v>
                </c:pt>
                <c:pt idx="346">
                  <c:v>1134</c:v>
                </c:pt>
                <c:pt idx="347">
                  <c:v>923</c:v>
                </c:pt>
                <c:pt idx="348">
                  <c:v>1526</c:v>
                </c:pt>
                <c:pt idx="349">
                  <c:v>1374</c:v>
                </c:pt>
                <c:pt idx="350">
                  <c:v>1438</c:v>
                </c:pt>
                <c:pt idx="351">
                  <c:v>2538</c:v>
                </c:pt>
                <c:pt idx="352">
                  <c:v>2405</c:v>
                </c:pt>
                <c:pt idx="353">
                  <c:v>2730</c:v>
                </c:pt>
                <c:pt idx="354">
                  <c:v>1604</c:v>
                </c:pt>
                <c:pt idx="355">
                  <c:v>1145</c:v>
                </c:pt>
                <c:pt idx="356">
                  <c:v>974</c:v>
                </c:pt>
                <c:pt idx="357">
                  <c:v>1103</c:v>
                </c:pt>
                <c:pt idx="358">
                  <c:v>2408</c:v>
                </c:pt>
                <c:pt idx="359">
                  <c:v>2216</c:v>
                </c:pt>
                <c:pt idx="360">
                  <c:v>2477</c:v>
                </c:pt>
              </c:numCache>
            </c:numRef>
          </c:val>
          <c:smooth val="0"/>
          <c:extLst>
            <c:ext xmlns:c16="http://schemas.microsoft.com/office/drawing/2014/chart" uri="{C3380CC4-5D6E-409C-BE32-E72D297353CC}">
              <c16:uniqueId val="{00000000-D67C-4D83-B39B-D486EB7E7D18}"/>
            </c:ext>
          </c:extLst>
        </c:ser>
        <c:dLbls>
          <c:showLegendKey val="0"/>
          <c:showVal val="0"/>
          <c:showCatName val="0"/>
          <c:showSerName val="0"/>
          <c:showPercent val="0"/>
          <c:showBubbleSize val="0"/>
        </c:dLbls>
        <c:smooth val="0"/>
        <c:axId val="217115016"/>
        <c:axId val="217110752"/>
      </c:lineChart>
      <c:catAx>
        <c:axId val="2171150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7110752"/>
        <c:crosses val="autoZero"/>
        <c:auto val="1"/>
        <c:lblAlgn val="ctr"/>
        <c:lblOffset val="100"/>
        <c:noMultiLvlLbl val="0"/>
      </c:catAx>
      <c:valAx>
        <c:axId val="2171107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71150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NDR Mecklenburg-Vorpommern</c:v>
                </c:pt>
              </c:strCache>
            </c:strRef>
          </c:tx>
          <c:spPr>
            <a:ln w="28575" cap="rnd">
              <a:solidFill>
                <a:schemeClr val="accent1"/>
              </a:solidFill>
              <a:round/>
            </a:ln>
            <a:effectLst/>
          </c:spPr>
          <c:marker>
            <c:symbol val="none"/>
          </c:marker>
          <c:cat>
            <c:strRef>
              <c:f>Sheet1!$A$2:$A$362</c:f>
              <c:strCache>
                <c:ptCount val="361"/>
                <c:pt idx="0">
                  <c:v>01.01.2018</c:v>
                </c:pt>
                <c:pt idx="1">
                  <c:v>02.01.2018</c:v>
                </c:pt>
                <c:pt idx="2">
                  <c:v>03.01.2018</c:v>
                </c:pt>
                <c:pt idx="3">
                  <c:v>04.01.2018</c:v>
                </c:pt>
                <c:pt idx="4">
                  <c:v>05.01.2018</c:v>
                </c:pt>
                <c:pt idx="5">
                  <c:v>06.01.2018</c:v>
                </c:pt>
                <c:pt idx="6">
                  <c:v>07.01.2018</c:v>
                </c:pt>
                <c:pt idx="7">
                  <c:v>08.01.2018</c:v>
                </c:pt>
                <c:pt idx="8">
                  <c:v>09.01.2018</c:v>
                </c:pt>
                <c:pt idx="9">
                  <c:v>10.01.2018</c:v>
                </c:pt>
                <c:pt idx="10">
                  <c:v>11.01.2018</c:v>
                </c:pt>
                <c:pt idx="11">
                  <c:v>12.01.2018</c:v>
                </c:pt>
                <c:pt idx="12">
                  <c:v>13.01.2018</c:v>
                </c:pt>
                <c:pt idx="13">
                  <c:v>14.01.2018</c:v>
                </c:pt>
                <c:pt idx="14">
                  <c:v>15.01.2018</c:v>
                </c:pt>
                <c:pt idx="15">
                  <c:v>16.01.2018</c:v>
                </c:pt>
                <c:pt idx="16">
                  <c:v>17.01.2018</c:v>
                </c:pt>
                <c:pt idx="17">
                  <c:v>18.01.2018</c:v>
                </c:pt>
                <c:pt idx="18">
                  <c:v>19.01.2018</c:v>
                </c:pt>
                <c:pt idx="19">
                  <c:v>20.01.2018</c:v>
                </c:pt>
                <c:pt idx="20">
                  <c:v>21.01.2018</c:v>
                </c:pt>
                <c:pt idx="21">
                  <c:v>22.01.2018</c:v>
                </c:pt>
                <c:pt idx="22">
                  <c:v>23.01.2018</c:v>
                </c:pt>
                <c:pt idx="23">
                  <c:v>24.01.2018</c:v>
                </c:pt>
                <c:pt idx="24">
                  <c:v>25.01.2018</c:v>
                </c:pt>
                <c:pt idx="25">
                  <c:v>26.01.2018</c:v>
                </c:pt>
                <c:pt idx="26">
                  <c:v>27.01.2018</c:v>
                </c:pt>
                <c:pt idx="27">
                  <c:v>28.01.2018</c:v>
                </c:pt>
                <c:pt idx="28">
                  <c:v>29.01.2018</c:v>
                </c:pt>
                <c:pt idx="29">
                  <c:v>30.01.2018</c:v>
                </c:pt>
                <c:pt idx="30">
                  <c:v>31.01.2018</c:v>
                </c:pt>
                <c:pt idx="31">
                  <c:v>01.02.2018</c:v>
                </c:pt>
                <c:pt idx="32">
                  <c:v>02.02.2018</c:v>
                </c:pt>
                <c:pt idx="33">
                  <c:v>03.02.2018</c:v>
                </c:pt>
                <c:pt idx="34">
                  <c:v>04.02.2018</c:v>
                </c:pt>
                <c:pt idx="35">
                  <c:v>05.02.2018</c:v>
                </c:pt>
                <c:pt idx="36">
                  <c:v>06.02.2018</c:v>
                </c:pt>
                <c:pt idx="37">
                  <c:v>07.02.2018</c:v>
                </c:pt>
                <c:pt idx="38">
                  <c:v>08.02.2018</c:v>
                </c:pt>
                <c:pt idx="39">
                  <c:v>09.02.2018</c:v>
                </c:pt>
                <c:pt idx="40">
                  <c:v>10.02.2018</c:v>
                </c:pt>
                <c:pt idx="41">
                  <c:v>11.02.2018</c:v>
                </c:pt>
                <c:pt idx="42">
                  <c:v>12.02.2018</c:v>
                </c:pt>
                <c:pt idx="43">
                  <c:v>13.02.2018</c:v>
                </c:pt>
                <c:pt idx="44">
                  <c:v>14.02.2018</c:v>
                </c:pt>
                <c:pt idx="45">
                  <c:v>15.02.2018</c:v>
                </c:pt>
                <c:pt idx="46">
                  <c:v>16.02.2018</c:v>
                </c:pt>
                <c:pt idx="47">
                  <c:v>17.02.2018</c:v>
                </c:pt>
                <c:pt idx="48">
                  <c:v>18.02.2018</c:v>
                </c:pt>
                <c:pt idx="49">
                  <c:v>19.02.2018</c:v>
                </c:pt>
                <c:pt idx="50">
                  <c:v>20.02.2018</c:v>
                </c:pt>
                <c:pt idx="51">
                  <c:v>21.02.2018</c:v>
                </c:pt>
                <c:pt idx="52">
                  <c:v>22.02.2018</c:v>
                </c:pt>
                <c:pt idx="53">
                  <c:v>23.02.2018</c:v>
                </c:pt>
                <c:pt idx="54">
                  <c:v>24.02.2018</c:v>
                </c:pt>
                <c:pt idx="55">
                  <c:v>25.02.2018</c:v>
                </c:pt>
                <c:pt idx="56">
                  <c:v>26.02.2018</c:v>
                </c:pt>
                <c:pt idx="57">
                  <c:v>27.02.2018</c:v>
                </c:pt>
                <c:pt idx="58">
                  <c:v>28.02.2018</c:v>
                </c:pt>
                <c:pt idx="59">
                  <c:v>01.03.2018</c:v>
                </c:pt>
                <c:pt idx="60">
                  <c:v>02.03.2018</c:v>
                </c:pt>
                <c:pt idx="61">
                  <c:v>03.03.2018</c:v>
                </c:pt>
                <c:pt idx="62">
                  <c:v>04.03.2018</c:v>
                </c:pt>
                <c:pt idx="63">
                  <c:v>05.03.2018</c:v>
                </c:pt>
                <c:pt idx="64">
                  <c:v>06.03.2018</c:v>
                </c:pt>
                <c:pt idx="65">
                  <c:v>07.03.2018</c:v>
                </c:pt>
                <c:pt idx="66">
                  <c:v>08.03.2018</c:v>
                </c:pt>
                <c:pt idx="67">
                  <c:v>09.03.2018</c:v>
                </c:pt>
                <c:pt idx="68">
                  <c:v>10.03.2018</c:v>
                </c:pt>
                <c:pt idx="69">
                  <c:v>11.03.2018</c:v>
                </c:pt>
                <c:pt idx="70">
                  <c:v>12.03.2018</c:v>
                </c:pt>
                <c:pt idx="71">
                  <c:v>13.03.2018</c:v>
                </c:pt>
                <c:pt idx="72">
                  <c:v>14.03.2018</c:v>
                </c:pt>
                <c:pt idx="73">
                  <c:v>15.03.2018</c:v>
                </c:pt>
                <c:pt idx="74">
                  <c:v>16.03.2018</c:v>
                </c:pt>
                <c:pt idx="75">
                  <c:v>17.03.2018</c:v>
                </c:pt>
                <c:pt idx="76">
                  <c:v>18.03.2018</c:v>
                </c:pt>
                <c:pt idx="77">
                  <c:v>19.03.2018</c:v>
                </c:pt>
                <c:pt idx="78">
                  <c:v>20.03.2018</c:v>
                </c:pt>
                <c:pt idx="79">
                  <c:v>21.03.2018</c:v>
                </c:pt>
                <c:pt idx="80">
                  <c:v>22.03.2018</c:v>
                </c:pt>
                <c:pt idx="81">
                  <c:v>23.03.2018</c:v>
                </c:pt>
                <c:pt idx="82">
                  <c:v>24.03.2018</c:v>
                </c:pt>
                <c:pt idx="83">
                  <c:v>25.03.2018</c:v>
                </c:pt>
                <c:pt idx="84">
                  <c:v>26.03.2018</c:v>
                </c:pt>
                <c:pt idx="85">
                  <c:v>27.03.2018</c:v>
                </c:pt>
                <c:pt idx="86">
                  <c:v>28.03.2018</c:v>
                </c:pt>
                <c:pt idx="87">
                  <c:v>29.03.2018</c:v>
                </c:pt>
                <c:pt idx="88">
                  <c:v>30.03.2018</c:v>
                </c:pt>
                <c:pt idx="89">
                  <c:v>31.03.2018</c:v>
                </c:pt>
                <c:pt idx="90">
                  <c:v>01.04.2018</c:v>
                </c:pt>
                <c:pt idx="91">
                  <c:v>02.04.2018</c:v>
                </c:pt>
                <c:pt idx="92">
                  <c:v>03.04.2018</c:v>
                </c:pt>
                <c:pt idx="93">
                  <c:v>04.04.2018</c:v>
                </c:pt>
                <c:pt idx="94">
                  <c:v>05.04.2018</c:v>
                </c:pt>
                <c:pt idx="95">
                  <c:v>06.04.2018</c:v>
                </c:pt>
                <c:pt idx="96">
                  <c:v>07.04.2018</c:v>
                </c:pt>
                <c:pt idx="97">
                  <c:v>08.04.2018</c:v>
                </c:pt>
                <c:pt idx="98">
                  <c:v>09.04.2018</c:v>
                </c:pt>
                <c:pt idx="99">
                  <c:v>10.04.2018</c:v>
                </c:pt>
                <c:pt idx="100">
                  <c:v>11.04.2018</c:v>
                </c:pt>
                <c:pt idx="101">
                  <c:v>12.04.2018</c:v>
                </c:pt>
                <c:pt idx="102">
                  <c:v>13.04.2018</c:v>
                </c:pt>
                <c:pt idx="103">
                  <c:v>14.04.2018</c:v>
                </c:pt>
                <c:pt idx="104">
                  <c:v>15.04.2018</c:v>
                </c:pt>
                <c:pt idx="105">
                  <c:v>16.04.2018</c:v>
                </c:pt>
                <c:pt idx="106">
                  <c:v>17.04.2018</c:v>
                </c:pt>
                <c:pt idx="107">
                  <c:v>18.04.2018</c:v>
                </c:pt>
                <c:pt idx="108">
                  <c:v>19.04.2018</c:v>
                </c:pt>
                <c:pt idx="109">
                  <c:v>20.04.2018</c:v>
                </c:pt>
                <c:pt idx="110">
                  <c:v>21.04.2018</c:v>
                </c:pt>
                <c:pt idx="111">
                  <c:v>22.04.2018</c:v>
                </c:pt>
                <c:pt idx="112">
                  <c:v>23.04.2018</c:v>
                </c:pt>
                <c:pt idx="113">
                  <c:v>24.04.2018</c:v>
                </c:pt>
                <c:pt idx="114">
                  <c:v>25.04.2018</c:v>
                </c:pt>
                <c:pt idx="115">
                  <c:v>26.04.2018</c:v>
                </c:pt>
                <c:pt idx="116">
                  <c:v>27.04.2018</c:v>
                </c:pt>
                <c:pt idx="117">
                  <c:v>28.04.2018</c:v>
                </c:pt>
                <c:pt idx="118">
                  <c:v>29.04.2018</c:v>
                </c:pt>
                <c:pt idx="119">
                  <c:v>30.04.2018</c:v>
                </c:pt>
                <c:pt idx="120">
                  <c:v>01.05.2018</c:v>
                </c:pt>
                <c:pt idx="121">
                  <c:v>02.05.2018</c:v>
                </c:pt>
                <c:pt idx="122">
                  <c:v>03.05.2018</c:v>
                </c:pt>
                <c:pt idx="123">
                  <c:v>04.05.2018</c:v>
                </c:pt>
                <c:pt idx="124">
                  <c:v>05.05.2018</c:v>
                </c:pt>
                <c:pt idx="125">
                  <c:v>06.05.2018</c:v>
                </c:pt>
                <c:pt idx="126">
                  <c:v>07.05.2018</c:v>
                </c:pt>
                <c:pt idx="127">
                  <c:v>08.05.2018</c:v>
                </c:pt>
                <c:pt idx="128">
                  <c:v>09.05.2018</c:v>
                </c:pt>
                <c:pt idx="129">
                  <c:v>10.05.2018</c:v>
                </c:pt>
                <c:pt idx="130">
                  <c:v>11.05.2018</c:v>
                </c:pt>
                <c:pt idx="131">
                  <c:v>12.05.2018</c:v>
                </c:pt>
                <c:pt idx="132">
                  <c:v>13.05.2018</c:v>
                </c:pt>
                <c:pt idx="133">
                  <c:v>14.05.2018</c:v>
                </c:pt>
                <c:pt idx="134">
                  <c:v>15.05.2018</c:v>
                </c:pt>
                <c:pt idx="135">
                  <c:v>16.05.2018</c:v>
                </c:pt>
                <c:pt idx="136">
                  <c:v>17.05.2018</c:v>
                </c:pt>
                <c:pt idx="137">
                  <c:v>18.05.2018</c:v>
                </c:pt>
                <c:pt idx="138">
                  <c:v>19.05.2018</c:v>
                </c:pt>
                <c:pt idx="139">
                  <c:v>20.05.2018</c:v>
                </c:pt>
                <c:pt idx="140">
                  <c:v>21.05.2018</c:v>
                </c:pt>
                <c:pt idx="141">
                  <c:v>22.05.2018</c:v>
                </c:pt>
                <c:pt idx="142">
                  <c:v>23.05.2018</c:v>
                </c:pt>
                <c:pt idx="143">
                  <c:v>24.05.2018</c:v>
                </c:pt>
                <c:pt idx="144">
                  <c:v>25.05.2018</c:v>
                </c:pt>
                <c:pt idx="145">
                  <c:v>26.05.2018</c:v>
                </c:pt>
                <c:pt idx="146">
                  <c:v>27.05.2018</c:v>
                </c:pt>
                <c:pt idx="147">
                  <c:v>28.05.2018</c:v>
                </c:pt>
                <c:pt idx="148">
                  <c:v>29.05.2018</c:v>
                </c:pt>
                <c:pt idx="149">
                  <c:v>30.05.2018</c:v>
                </c:pt>
                <c:pt idx="150">
                  <c:v>31.05.2018</c:v>
                </c:pt>
                <c:pt idx="151">
                  <c:v>01.06.2018</c:v>
                </c:pt>
                <c:pt idx="152">
                  <c:v>02.06.2018</c:v>
                </c:pt>
                <c:pt idx="153">
                  <c:v>03.06.2018</c:v>
                </c:pt>
                <c:pt idx="154">
                  <c:v>04.06.2018</c:v>
                </c:pt>
                <c:pt idx="155">
                  <c:v>05.06.2018</c:v>
                </c:pt>
                <c:pt idx="156">
                  <c:v>06.06.2018</c:v>
                </c:pt>
                <c:pt idx="157">
                  <c:v>07.06.2018</c:v>
                </c:pt>
                <c:pt idx="158">
                  <c:v>08.06.2018</c:v>
                </c:pt>
                <c:pt idx="159">
                  <c:v>09.06.2018</c:v>
                </c:pt>
                <c:pt idx="160">
                  <c:v>10.06.2018</c:v>
                </c:pt>
                <c:pt idx="161">
                  <c:v>11.06.2018</c:v>
                </c:pt>
                <c:pt idx="162">
                  <c:v>12.06.2018</c:v>
                </c:pt>
                <c:pt idx="163">
                  <c:v>13.06.2018</c:v>
                </c:pt>
                <c:pt idx="164">
                  <c:v>14.06.2018</c:v>
                </c:pt>
                <c:pt idx="165">
                  <c:v>15.06.2018</c:v>
                </c:pt>
                <c:pt idx="166">
                  <c:v>16.06.2018</c:v>
                </c:pt>
                <c:pt idx="167">
                  <c:v>17.06.2018</c:v>
                </c:pt>
                <c:pt idx="168">
                  <c:v>18.06.2018</c:v>
                </c:pt>
                <c:pt idx="169">
                  <c:v>19.06.2018</c:v>
                </c:pt>
                <c:pt idx="170">
                  <c:v>20.06.2018</c:v>
                </c:pt>
                <c:pt idx="171">
                  <c:v>21.06.2018</c:v>
                </c:pt>
                <c:pt idx="172">
                  <c:v>22.06.2018</c:v>
                </c:pt>
                <c:pt idx="173">
                  <c:v>23.06.2018</c:v>
                </c:pt>
                <c:pt idx="174">
                  <c:v>24.06.2018</c:v>
                </c:pt>
                <c:pt idx="175">
                  <c:v>25.06.2018</c:v>
                </c:pt>
                <c:pt idx="176">
                  <c:v>26.06.2018</c:v>
                </c:pt>
                <c:pt idx="177">
                  <c:v>27.06.2018</c:v>
                </c:pt>
                <c:pt idx="178">
                  <c:v>28.06.2018</c:v>
                </c:pt>
                <c:pt idx="179">
                  <c:v>29.06.2018</c:v>
                </c:pt>
                <c:pt idx="180">
                  <c:v>30.06.2018</c:v>
                </c:pt>
                <c:pt idx="181">
                  <c:v>01.07.2018</c:v>
                </c:pt>
                <c:pt idx="182">
                  <c:v>02.07.2018</c:v>
                </c:pt>
                <c:pt idx="183">
                  <c:v>03.07.2018</c:v>
                </c:pt>
                <c:pt idx="184">
                  <c:v>04.07.2018</c:v>
                </c:pt>
                <c:pt idx="185">
                  <c:v>05.07.2018</c:v>
                </c:pt>
                <c:pt idx="186">
                  <c:v>06.07.2018</c:v>
                </c:pt>
                <c:pt idx="187">
                  <c:v>07.07.2018</c:v>
                </c:pt>
                <c:pt idx="188">
                  <c:v>08.07.2018</c:v>
                </c:pt>
                <c:pt idx="189">
                  <c:v>09.07.2018</c:v>
                </c:pt>
                <c:pt idx="190">
                  <c:v>10.07.2018</c:v>
                </c:pt>
                <c:pt idx="191">
                  <c:v>11.07.2018</c:v>
                </c:pt>
                <c:pt idx="192">
                  <c:v>12.07.2018</c:v>
                </c:pt>
                <c:pt idx="193">
                  <c:v>13.07.2018</c:v>
                </c:pt>
                <c:pt idx="194">
                  <c:v>14.07.2018</c:v>
                </c:pt>
                <c:pt idx="195">
                  <c:v>15.07.2018</c:v>
                </c:pt>
                <c:pt idx="196">
                  <c:v>16.07.2018</c:v>
                </c:pt>
                <c:pt idx="197">
                  <c:v>17.07.2018</c:v>
                </c:pt>
                <c:pt idx="198">
                  <c:v>18.07.2018</c:v>
                </c:pt>
                <c:pt idx="199">
                  <c:v>19.07.2018</c:v>
                </c:pt>
                <c:pt idx="200">
                  <c:v>20.07.2018</c:v>
                </c:pt>
                <c:pt idx="201">
                  <c:v>21.07.2018</c:v>
                </c:pt>
                <c:pt idx="202">
                  <c:v>22.07.2018</c:v>
                </c:pt>
                <c:pt idx="203">
                  <c:v>23.07.2018</c:v>
                </c:pt>
                <c:pt idx="204">
                  <c:v>24.07.2018</c:v>
                </c:pt>
                <c:pt idx="205">
                  <c:v>25.07.2018</c:v>
                </c:pt>
                <c:pt idx="206">
                  <c:v>26.07.2018</c:v>
                </c:pt>
                <c:pt idx="207">
                  <c:v>27.07.2018</c:v>
                </c:pt>
                <c:pt idx="208">
                  <c:v>28.07.2018</c:v>
                </c:pt>
                <c:pt idx="209">
                  <c:v>29.07.2018</c:v>
                </c:pt>
                <c:pt idx="210">
                  <c:v>30.07.2018</c:v>
                </c:pt>
                <c:pt idx="211">
                  <c:v>31.07.2018</c:v>
                </c:pt>
                <c:pt idx="212">
                  <c:v>01.08.2018</c:v>
                </c:pt>
                <c:pt idx="213">
                  <c:v>02.08.2018</c:v>
                </c:pt>
                <c:pt idx="214">
                  <c:v>03.08.2018</c:v>
                </c:pt>
                <c:pt idx="215">
                  <c:v>04.08.2018</c:v>
                </c:pt>
                <c:pt idx="216">
                  <c:v>05.08.2018</c:v>
                </c:pt>
                <c:pt idx="217">
                  <c:v>06.08.2018</c:v>
                </c:pt>
                <c:pt idx="218">
                  <c:v>07.08.2018</c:v>
                </c:pt>
                <c:pt idx="219">
                  <c:v>08.08.2018</c:v>
                </c:pt>
                <c:pt idx="220">
                  <c:v>09.08.2018</c:v>
                </c:pt>
                <c:pt idx="221">
                  <c:v>10.08.2018</c:v>
                </c:pt>
                <c:pt idx="222">
                  <c:v>11.08.2018</c:v>
                </c:pt>
                <c:pt idx="223">
                  <c:v>12.08.2018</c:v>
                </c:pt>
                <c:pt idx="224">
                  <c:v>13.08.2018</c:v>
                </c:pt>
                <c:pt idx="225">
                  <c:v>14.08.2018</c:v>
                </c:pt>
                <c:pt idx="226">
                  <c:v>15.08.2018</c:v>
                </c:pt>
                <c:pt idx="227">
                  <c:v>16.08.2018</c:v>
                </c:pt>
                <c:pt idx="228">
                  <c:v>17.08.2018</c:v>
                </c:pt>
                <c:pt idx="229">
                  <c:v>18.08.2018</c:v>
                </c:pt>
                <c:pt idx="230">
                  <c:v>19.08.2018</c:v>
                </c:pt>
                <c:pt idx="231">
                  <c:v>20.08.2018</c:v>
                </c:pt>
                <c:pt idx="232">
                  <c:v>21.08.2018</c:v>
                </c:pt>
                <c:pt idx="233">
                  <c:v>22.08.2018</c:v>
                </c:pt>
                <c:pt idx="234">
                  <c:v>23.08.2018</c:v>
                </c:pt>
                <c:pt idx="235">
                  <c:v>24.08.2018</c:v>
                </c:pt>
                <c:pt idx="236">
                  <c:v>25.08.2018</c:v>
                </c:pt>
                <c:pt idx="237">
                  <c:v>26.08.2018</c:v>
                </c:pt>
                <c:pt idx="238">
                  <c:v>27.08.2018</c:v>
                </c:pt>
                <c:pt idx="239">
                  <c:v>28.08.2018</c:v>
                </c:pt>
                <c:pt idx="240">
                  <c:v>29.08.2018</c:v>
                </c:pt>
                <c:pt idx="241">
                  <c:v>30.08.2018</c:v>
                </c:pt>
                <c:pt idx="242">
                  <c:v>31.08.2018</c:v>
                </c:pt>
                <c:pt idx="243">
                  <c:v>01.09.2018</c:v>
                </c:pt>
                <c:pt idx="244">
                  <c:v>02.09.2018</c:v>
                </c:pt>
                <c:pt idx="245">
                  <c:v>03.09.2018</c:v>
                </c:pt>
                <c:pt idx="246">
                  <c:v>04.09.2018</c:v>
                </c:pt>
                <c:pt idx="247">
                  <c:v>05.09.2018</c:v>
                </c:pt>
                <c:pt idx="248">
                  <c:v>06.09.2018</c:v>
                </c:pt>
                <c:pt idx="249">
                  <c:v>07.09.2018</c:v>
                </c:pt>
                <c:pt idx="250">
                  <c:v>08.09.2018</c:v>
                </c:pt>
                <c:pt idx="251">
                  <c:v>09.09.2018</c:v>
                </c:pt>
                <c:pt idx="252">
                  <c:v>10.09.2018</c:v>
                </c:pt>
                <c:pt idx="253">
                  <c:v>11.09.2018</c:v>
                </c:pt>
                <c:pt idx="254">
                  <c:v>12.09.2018</c:v>
                </c:pt>
                <c:pt idx="255">
                  <c:v>13.09.2018</c:v>
                </c:pt>
                <c:pt idx="256">
                  <c:v>14.09.2018</c:v>
                </c:pt>
                <c:pt idx="257">
                  <c:v>15.09.2018</c:v>
                </c:pt>
                <c:pt idx="258">
                  <c:v>16.09.2018</c:v>
                </c:pt>
                <c:pt idx="259">
                  <c:v>17.09.2018</c:v>
                </c:pt>
                <c:pt idx="260">
                  <c:v>18.09.2018</c:v>
                </c:pt>
                <c:pt idx="261">
                  <c:v>19.09.2018</c:v>
                </c:pt>
                <c:pt idx="262">
                  <c:v>20.09.2018</c:v>
                </c:pt>
                <c:pt idx="263">
                  <c:v>21.09.2018</c:v>
                </c:pt>
                <c:pt idx="264">
                  <c:v>22.09.2018</c:v>
                </c:pt>
                <c:pt idx="265">
                  <c:v>23.09.2018</c:v>
                </c:pt>
                <c:pt idx="266">
                  <c:v>24.09.2018</c:v>
                </c:pt>
                <c:pt idx="267">
                  <c:v>25.09.2018</c:v>
                </c:pt>
                <c:pt idx="268">
                  <c:v>26.09.2018</c:v>
                </c:pt>
                <c:pt idx="269">
                  <c:v>27.09.2018</c:v>
                </c:pt>
                <c:pt idx="270">
                  <c:v>28.09.2018</c:v>
                </c:pt>
                <c:pt idx="271">
                  <c:v>29.09.2018</c:v>
                </c:pt>
                <c:pt idx="272">
                  <c:v>30.09.2018</c:v>
                </c:pt>
                <c:pt idx="273">
                  <c:v>01.10.2018</c:v>
                </c:pt>
                <c:pt idx="274">
                  <c:v>02.10.2018</c:v>
                </c:pt>
                <c:pt idx="275">
                  <c:v>03.10.2018</c:v>
                </c:pt>
                <c:pt idx="276">
                  <c:v>04.10.2018</c:v>
                </c:pt>
                <c:pt idx="277">
                  <c:v>05.10.2018</c:v>
                </c:pt>
                <c:pt idx="278">
                  <c:v>06.10.2018</c:v>
                </c:pt>
                <c:pt idx="279">
                  <c:v>07.10.2018</c:v>
                </c:pt>
                <c:pt idx="280">
                  <c:v>08.10.2018</c:v>
                </c:pt>
                <c:pt idx="281">
                  <c:v>09.10.2018</c:v>
                </c:pt>
                <c:pt idx="282">
                  <c:v>10.10.2018</c:v>
                </c:pt>
                <c:pt idx="283">
                  <c:v>11.10.2018</c:v>
                </c:pt>
                <c:pt idx="284">
                  <c:v>12.10.2018</c:v>
                </c:pt>
                <c:pt idx="285">
                  <c:v>13.10.2018</c:v>
                </c:pt>
                <c:pt idx="286">
                  <c:v>14.10.2018</c:v>
                </c:pt>
                <c:pt idx="287">
                  <c:v>15.10.2018</c:v>
                </c:pt>
                <c:pt idx="288">
                  <c:v>16.10.2018</c:v>
                </c:pt>
                <c:pt idx="289">
                  <c:v>17.10.2018</c:v>
                </c:pt>
                <c:pt idx="290">
                  <c:v>18.10.2018</c:v>
                </c:pt>
                <c:pt idx="291">
                  <c:v>19.10.2018</c:v>
                </c:pt>
                <c:pt idx="292">
                  <c:v>20.10.2018</c:v>
                </c:pt>
                <c:pt idx="293">
                  <c:v>21.10.2018</c:v>
                </c:pt>
                <c:pt idx="294">
                  <c:v>22.10.2018</c:v>
                </c:pt>
                <c:pt idx="295">
                  <c:v>23.10.2018</c:v>
                </c:pt>
                <c:pt idx="296">
                  <c:v>24.10.2018</c:v>
                </c:pt>
                <c:pt idx="297">
                  <c:v>25.10.2018</c:v>
                </c:pt>
                <c:pt idx="298">
                  <c:v>26.10.2018</c:v>
                </c:pt>
                <c:pt idx="299">
                  <c:v>27.10.2018</c:v>
                </c:pt>
                <c:pt idx="300">
                  <c:v>28.10.2018</c:v>
                </c:pt>
                <c:pt idx="301">
                  <c:v>29.10.2018</c:v>
                </c:pt>
                <c:pt idx="302">
                  <c:v>30.10.2018</c:v>
                </c:pt>
                <c:pt idx="303">
                  <c:v>31.10.2018</c:v>
                </c:pt>
                <c:pt idx="304">
                  <c:v>01.11.2018</c:v>
                </c:pt>
                <c:pt idx="305">
                  <c:v>02.11.2018</c:v>
                </c:pt>
                <c:pt idx="306">
                  <c:v>03.11.2018</c:v>
                </c:pt>
                <c:pt idx="307">
                  <c:v>04.11.2018</c:v>
                </c:pt>
                <c:pt idx="308">
                  <c:v>05.11.2018</c:v>
                </c:pt>
                <c:pt idx="309">
                  <c:v>06.11.2018</c:v>
                </c:pt>
                <c:pt idx="310">
                  <c:v>07.11.2018</c:v>
                </c:pt>
                <c:pt idx="311">
                  <c:v>08.11.2018</c:v>
                </c:pt>
                <c:pt idx="312">
                  <c:v>09.11.2018</c:v>
                </c:pt>
                <c:pt idx="313">
                  <c:v>10.11.2018</c:v>
                </c:pt>
                <c:pt idx="314">
                  <c:v>11.11.2018</c:v>
                </c:pt>
                <c:pt idx="315">
                  <c:v>12.11.2018</c:v>
                </c:pt>
                <c:pt idx="316">
                  <c:v>13.11.2018</c:v>
                </c:pt>
                <c:pt idx="317">
                  <c:v>14.11.2018</c:v>
                </c:pt>
                <c:pt idx="318">
                  <c:v>15.11.2018</c:v>
                </c:pt>
                <c:pt idx="319">
                  <c:v>16.11.2018</c:v>
                </c:pt>
                <c:pt idx="320">
                  <c:v>17.11.2018</c:v>
                </c:pt>
                <c:pt idx="321">
                  <c:v>18.11.2018</c:v>
                </c:pt>
                <c:pt idx="322">
                  <c:v>19.11.2018</c:v>
                </c:pt>
                <c:pt idx="323">
                  <c:v>20.11.2018</c:v>
                </c:pt>
                <c:pt idx="324">
                  <c:v>21.11.2018</c:v>
                </c:pt>
                <c:pt idx="325">
                  <c:v>22.11.2018</c:v>
                </c:pt>
                <c:pt idx="326">
                  <c:v>23.11.2018</c:v>
                </c:pt>
                <c:pt idx="327">
                  <c:v>24.11.2018</c:v>
                </c:pt>
                <c:pt idx="328">
                  <c:v>25.11.2018</c:v>
                </c:pt>
                <c:pt idx="329">
                  <c:v>26.11.2018</c:v>
                </c:pt>
                <c:pt idx="330">
                  <c:v>27.11.2018</c:v>
                </c:pt>
                <c:pt idx="331">
                  <c:v>28.11.2018</c:v>
                </c:pt>
                <c:pt idx="332">
                  <c:v>29.11.2018</c:v>
                </c:pt>
                <c:pt idx="333">
                  <c:v>30.11.2018</c:v>
                </c:pt>
                <c:pt idx="334">
                  <c:v>01.12.2018</c:v>
                </c:pt>
                <c:pt idx="335">
                  <c:v>02.12.2018</c:v>
                </c:pt>
                <c:pt idx="336">
                  <c:v>03.12.2018</c:v>
                </c:pt>
                <c:pt idx="337">
                  <c:v>04.12.2018</c:v>
                </c:pt>
                <c:pt idx="338">
                  <c:v>05.12.2018</c:v>
                </c:pt>
                <c:pt idx="339">
                  <c:v>06.12.2018</c:v>
                </c:pt>
                <c:pt idx="340">
                  <c:v>07.12.2018</c:v>
                </c:pt>
                <c:pt idx="341">
                  <c:v>08.12.2018</c:v>
                </c:pt>
                <c:pt idx="342">
                  <c:v>09.12.2018</c:v>
                </c:pt>
                <c:pt idx="343">
                  <c:v>10.12.2018</c:v>
                </c:pt>
                <c:pt idx="344">
                  <c:v>11.12.2018</c:v>
                </c:pt>
                <c:pt idx="345">
                  <c:v>12.12.2018</c:v>
                </c:pt>
                <c:pt idx="346">
                  <c:v>13.12.2018</c:v>
                </c:pt>
                <c:pt idx="347">
                  <c:v>14.12.2018</c:v>
                </c:pt>
                <c:pt idx="348">
                  <c:v>15.12.2018</c:v>
                </c:pt>
                <c:pt idx="349">
                  <c:v>16.12.2018</c:v>
                </c:pt>
                <c:pt idx="350">
                  <c:v>17.12.2018</c:v>
                </c:pt>
                <c:pt idx="351">
                  <c:v>18.12.2018</c:v>
                </c:pt>
                <c:pt idx="352">
                  <c:v>19.12.2018</c:v>
                </c:pt>
                <c:pt idx="353">
                  <c:v>20.12.2018</c:v>
                </c:pt>
                <c:pt idx="354">
                  <c:v>21.12.2018</c:v>
                </c:pt>
                <c:pt idx="355">
                  <c:v>22.12.2018</c:v>
                </c:pt>
                <c:pt idx="356">
                  <c:v>23.12.2018</c:v>
                </c:pt>
                <c:pt idx="357">
                  <c:v>24.12.2018</c:v>
                </c:pt>
                <c:pt idx="358">
                  <c:v>25.12.2018</c:v>
                </c:pt>
                <c:pt idx="359">
                  <c:v>26.12.2018</c:v>
                </c:pt>
                <c:pt idx="360">
                  <c:v>27.12.2018</c:v>
                </c:pt>
              </c:strCache>
            </c:strRef>
          </c:cat>
          <c:val>
            <c:numRef>
              <c:f>Sheet1!$B$2:$B$362</c:f>
              <c:numCache>
                <c:formatCode>General</c:formatCode>
                <c:ptCount val="361"/>
                <c:pt idx="0">
                  <c:v>4439</c:v>
                </c:pt>
                <c:pt idx="1">
                  <c:v>7130</c:v>
                </c:pt>
                <c:pt idx="2">
                  <c:v>4048</c:v>
                </c:pt>
                <c:pt idx="3">
                  <c:v>17311</c:v>
                </c:pt>
                <c:pt idx="4">
                  <c:v>10452</c:v>
                </c:pt>
                <c:pt idx="5">
                  <c:v>7140</c:v>
                </c:pt>
                <c:pt idx="6">
                  <c:v>6651</c:v>
                </c:pt>
                <c:pt idx="7">
                  <c:v>7273</c:v>
                </c:pt>
                <c:pt idx="8">
                  <c:v>5110</c:v>
                </c:pt>
                <c:pt idx="9">
                  <c:v>5671</c:v>
                </c:pt>
                <c:pt idx="10">
                  <c:v>3902</c:v>
                </c:pt>
                <c:pt idx="11">
                  <c:v>8624</c:v>
                </c:pt>
                <c:pt idx="12">
                  <c:v>4434</c:v>
                </c:pt>
                <c:pt idx="13">
                  <c:v>2575</c:v>
                </c:pt>
                <c:pt idx="14">
                  <c:v>1582</c:v>
                </c:pt>
                <c:pt idx="15">
                  <c:v>1076</c:v>
                </c:pt>
                <c:pt idx="16">
                  <c:v>4131</c:v>
                </c:pt>
                <c:pt idx="17">
                  <c:v>2733</c:v>
                </c:pt>
                <c:pt idx="18">
                  <c:v>8078</c:v>
                </c:pt>
                <c:pt idx="19">
                  <c:v>2430</c:v>
                </c:pt>
                <c:pt idx="20">
                  <c:v>1044</c:v>
                </c:pt>
                <c:pt idx="21">
                  <c:v>6074</c:v>
                </c:pt>
                <c:pt idx="22">
                  <c:v>1604</c:v>
                </c:pt>
                <c:pt idx="23">
                  <c:v>1457</c:v>
                </c:pt>
                <c:pt idx="24">
                  <c:v>5304</c:v>
                </c:pt>
                <c:pt idx="25">
                  <c:v>2108</c:v>
                </c:pt>
                <c:pt idx="26">
                  <c:v>1386</c:v>
                </c:pt>
                <c:pt idx="27">
                  <c:v>1682</c:v>
                </c:pt>
                <c:pt idx="28">
                  <c:v>550</c:v>
                </c:pt>
                <c:pt idx="29">
                  <c:v>1900</c:v>
                </c:pt>
                <c:pt idx="30">
                  <c:v>1199</c:v>
                </c:pt>
                <c:pt idx="31">
                  <c:v>994</c:v>
                </c:pt>
                <c:pt idx="32">
                  <c:v>2875</c:v>
                </c:pt>
                <c:pt idx="33">
                  <c:v>2384</c:v>
                </c:pt>
                <c:pt idx="34">
                  <c:v>2115</c:v>
                </c:pt>
                <c:pt idx="35">
                  <c:v>9011</c:v>
                </c:pt>
                <c:pt idx="36">
                  <c:v>4497</c:v>
                </c:pt>
                <c:pt idx="37">
                  <c:v>3719</c:v>
                </c:pt>
                <c:pt idx="38">
                  <c:v>5999</c:v>
                </c:pt>
                <c:pt idx="39">
                  <c:v>7016</c:v>
                </c:pt>
                <c:pt idx="40">
                  <c:v>5831</c:v>
                </c:pt>
                <c:pt idx="41">
                  <c:v>6248</c:v>
                </c:pt>
                <c:pt idx="42">
                  <c:v>10009</c:v>
                </c:pt>
                <c:pt idx="43">
                  <c:v>7872</c:v>
                </c:pt>
                <c:pt idx="44">
                  <c:v>4755</c:v>
                </c:pt>
                <c:pt idx="45">
                  <c:v>3870</c:v>
                </c:pt>
                <c:pt idx="46">
                  <c:v>2651</c:v>
                </c:pt>
                <c:pt idx="47">
                  <c:v>1754</c:v>
                </c:pt>
                <c:pt idx="48">
                  <c:v>2012</c:v>
                </c:pt>
                <c:pt idx="49">
                  <c:v>1490</c:v>
                </c:pt>
                <c:pt idx="50">
                  <c:v>3611</c:v>
                </c:pt>
                <c:pt idx="51">
                  <c:v>2127</c:v>
                </c:pt>
                <c:pt idx="52">
                  <c:v>2036</c:v>
                </c:pt>
                <c:pt idx="53">
                  <c:v>4496</c:v>
                </c:pt>
                <c:pt idx="54">
                  <c:v>2563</c:v>
                </c:pt>
                <c:pt idx="55">
                  <c:v>2632</c:v>
                </c:pt>
                <c:pt idx="56">
                  <c:v>6198</c:v>
                </c:pt>
                <c:pt idx="57">
                  <c:v>5885</c:v>
                </c:pt>
                <c:pt idx="58">
                  <c:v>4400</c:v>
                </c:pt>
                <c:pt idx="59">
                  <c:v>2491</c:v>
                </c:pt>
                <c:pt idx="60">
                  <c:v>1915</c:v>
                </c:pt>
                <c:pt idx="61">
                  <c:v>1427</c:v>
                </c:pt>
                <c:pt idx="62">
                  <c:v>1181</c:v>
                </c:pt>
                <c:pt idx="63">
                  <c:v>1432</c:v>
                </c:pt>
                <c:pt idx="64">
                  <c:v>2981</c:v>
                </c:pt>
                <c:pt idx="65">
                  <c:v>2140</c:v>
                </c:pt>
                <c:pt idx="66">
                  <c:v>1498</c:v>
                </c:pt>
                <c:pt idx="67">
                  <c:v>2077</c:v>
                </c:pt>
                <c:pt idx="68">
                  <c:v>1324</c:v>
                </c:pt>
                <c:pt idx="69">
                  <c:v>952</c:v>
                </c:pt>
                <c:pt idx="70">
                  <c:v>997</c:v>
                </c:pt>
                <c:pt idx="71">
                  <c:v>1010</c:v>
                </c:pt>
                <c:pt idx="72">
                  <c:v>926</c:v>
                </c:pt>
                <c:pt idx="73">
                  <c:v>2535</c:v>
                </c:pt>
                <c:pt idx="74">
                  <c:v>879</c:v>
                </c:pt>
                <c:pt idx="75">
                  <c:v>643</c:v>
                </c:pt>
                <c:pt idx="76">
                  <c:v>577</c:v>
                </c:pt>
                <c:pt idx="77">
                  <c:v>509</c:v>
                </c:pt>
                <c:pt idx="78">
                  <c:v>761</c:v>
                </c:pt>
                <c:pt idx="79">
                  <c:v>375</c:v>
                </c:pt>
                <c:pt idx="80">
                  <c:v>572</c:v>
                </c:pt>
                <c:pt idx="81">
                  <c:v>513</c:v>
                </c:pt>
                <c:pt idx="82">
                  <c:v>786</c:v>
                </c:pt>
                <c:pt idx="83">
                  <c:v>335</c:v>
                </c:pt>
                <c:pt idx="84">
                  <c:v>517</c:v>
                </c:pt>
                <c:pt idx="85">
                  <c:v>396</c:v>
                </c:pt>
                <c:pt idx="86">
                  <c:v>317</c:v>
                </c:pt>
                <c:pt idx="87">
                  <c:v>1802</c:v>
                </c:pt>
                <c:pt idx="88">
                  <c:v>591</c:v>
                </c:pt>
                <c:pt idx="89">
                  <c:v>516</c:v>
                </c:pt>
                <c:pt idx="90">
                  <c:v>916</c:v>
                </c:pt>
                <c:pt idx="91">
                  <c:v>481</c:v>
                </c:pt>
                <c:pt idx="92">
                  <c:v>194</c:v>
                </c:pt>
                <c:pt idx="93">
                  <c:v>1378</c:v>
                </c:pt>
                <c:pt idx="94">
                  <c:v>1580</c:v>
                </c:pt>
                <c:pt idx="95">
                  <c:v>1233</c:v>
                </c:pt>
                <c:pt idx="96">
                  <c:v>732</c:v>
                </c:pt>
                <c:pt idx="97">
                  <c:v>564</c:v>
                </c:pt>
                <c:pt idx="98">
                  <c:v>1371</c:v>
                </c:pt>
                <c:pt idx="99">
                  <c:v>1123</c:v>
                </c:pt>
                <c:pt idx="100">
                  <c:v>1855</c:v>
                </c:pt>
                <c:pt idx="101">
                  <c:v>1748</c:v>
                </c:pt>
                <c:pt idx="102">
                  <c:v>5138</c:v>
                </c:pt>
                <c:pt idx="103">
                  <c:v>2405</c:v>
                </c:pt>
                <c:pt idx="104">
                  <c:v>1267</c:v>
                </c:pt>
                <c:pt idx="105">
                  <c:v>29254</c:v>
                </c:pt>
                <c:pt idx="106">
                  <c:v>8631</c:v>
                </c:pt>
                <c:pt idx="107">
                  <c:v>3111</c:v>
                </c:pt>
                <c:pt idx="108">
                  <c:v>2048</c:v>
                </c:pt>
                <c:pt idx="109">
                  <c:v>2733</c:v>
                </c:pt>
                <c:pt idx="110">
                  <c:v>1555</c:v>
                </c:pt>
                <c:pt idx="111">
                  <c:v>1211</c:v>
                </c:pt>
                <c:pt idx="112">
                  <c:v>1029</c:v>
                </c:pt>
                <c:pt idx="113">
                  <c:v>1428</c:v>
                </c:pt>
                <c:pt idx="114">
                  <c:v>2166</c:v>
                </c:pt>
                <c:pt idx="115">
                  <c:v>2230</c:v>
                </c:pt>
                <c:pt idx="116">
                  <c:v>2266</c:v>
                </c:pt>
                <c:pt idx="117">
                  <c:v>1783</c:v>
                </c:pt>
                <c:pt idx="118">
                  <c:v>1908</c:v>
                </c:pt>
                <c:pt idx="119">
                  <c:v>4054</c:v>
                </c:pt>
                <c:pt idx="120">
                  <c:v>1315</c:v>
                </c:pt>
                <c:pt idx="121">
                  <c:v>1931</c:v>
                </c:pt>
                <c:pt idx="122">
                  <c:v>3544</c:v>
                </c:pt>
                <c:pt idx="123">
                  <c:v>10167</c:v>
                </c:pt>
                <c:pt idx="124">
                  <c:v>2383</c:v>
                </c:pt>
                <c:pt idx="125">
                  <c:v>3756</c:v>
                </c:pt>
                <c:pt idx="126">
                  <c:v>1079</c:v>
                </c:pt>
                <c:pt idx="127">
                  <c:v>575</c:v>
                </c:pt>
                <c:pt idx="128">
                  <c:v>1150</c:v>
                </c:pt>
                <c:pt idx="129">
                  <c:v>661</c:v>
                </c:pt>
                <c:pt idx="130">
                  <c:v>440</c:v>
                </c:pt>
                <c:pt idx="131">
                  <c:v>266</c:v>
                </c:pt>
                <c:pt idx="132">
                  <c:v>1223</c:v>
                </c:pt>
                <c:pt idx="133">
                  <c:v>479</c:v>
                </c:pt>
                <c:pt idx="134">
                  <c:v>3077</c:v>
                </c:pt>
                <c:pt idx="135">
                  <c:v>4317</c:v>
                </c:pt>
                <c:pt idx="136">
                  <c:v>3222</c:v>
                </c:pt>
                <c:pt idx="137">
                  <c:v>1480</c:v>
                </c:pt>
                <c:pt idx="138">
                  <c:v>675</c:v>
                </c:pt>
                <c:pt idx="139">
                  <c:v>1025</c:v>
                </c:pt>
                <c:pt idx="140">
                  <c:v>5523</c:v>
                </c:pt>
                <c:pt idx="141">
                  <c:v>781</c:v>
                </c:pt>
                <c:pt idx="142">
                  <c:v>2789</c:v>
                </c:pt>
                <c:pt idx="143">
                  <c:v>2120</c:v>
                </c:pt>
                <c:pt idx="144">
                  <c:v>5284</c:v>
                </c:pt>
                <c:pt idx="145">
                  <c:v>1366</c:v>
                </c:pt>
                <c:pt idx="146">
                  <c:v>1796</c:v>
                </c:pt>
                <c:pt idx="147">
                  <c:v>1028</c:v>
                </c:pt>
                <c:pt idx="148">
                  <c:v>526</c:v>
                </c:pt>
                <c:pt idx="149">
                  <c:v>2723</c:v>
                </c:pt>
                <c:pt idx="150">
                  <c:v>1368</c:v>
                </c:pt>
                <c:pt idx="151">
                  <c:v>5774</c:v>
                </c:pt>
                <c:pt idx="152">
                  <c:v>2972</c:v>
                </c:pt>
                <c:pt idx="153">
                  <c:v>2550</c:v>
                </c:pt>
                <c:pt idx="154">
                  <c:v>1916</c:v>
                </c:pt>
                <c:pt idx="155">
                  <c:v>2265</c:v>
                </c:pt>
                <c:pt idx="156">
                  <c:v>1062</c:v>
                </c:pt>
                <c:pt idx="157">
                  <c:v>807</c:v>
                </c:pt>
                <c:pt idx="158">
                  <c:v>2252</c:v>
                </c:pt>
                <c:pt idx="159">
                  <c:v>1898</c:v>
                </c:pt>
                <c:pt idx="160">
                  <c:v>6988</c:v>
                </c:pt>
                <c:pt idx="161">
                  <c:v>1344</c:v>
                </c:pt>
                <c:pt idx="162">
                  <c:v>2162</c:v>
                </c:pt>
                <c:pt idx="163">
                  <c:v>1111</c:v>
                </c:pt>
                <c:pt idx="164">
                  <c:v>1408</c:v>
                </c:pt>
                <c:pt idx="165">
                  <c:v>2265</c:v>
                </c:pt>
                <c:pt idx="166">
                  <c:v>1289</c:v>
                </c:pt>
                <c:pt idx="167">
                  <c:v>2640</c:v>
                </c:pt>
                <c:pt idx="168">
                  <c:v>691</c:v>
                </c:pt>
                <c:pt idx="169">
                  <c:v>306</c:v>
                </c:pt>
                <c:pt idx="170">
                  <c:v>1886</c:v>
                </c:pt>
                <c:pt idx="171">
                  <c:v>1501</c:v>
                </c:pt>
                <c:pt idx="172">
                  <c:v>1430</c:v>
                </c:pt>
                <c:pt idx="173">
                  <c:v>840</c:v>
                </c:pt>
                <c:pt idx="174">
                  <c:v>1731</c:v>
                </c:pt>
                <c:pt idx="175">
                  <c:v>5756</c:v>
                </c:pt>
                <c:pt idx="176">
                  <c:v>3595</c:v>
                </c:pt>
                <c:pt idx="177">
                  <c:v>1120</c:v>
                </c:pt>
                <c:pt idx="178">
                  <c:v>928</c:v>
                </c:pt>
                <c:pt idx="179">
                  <c:v>1458</c:v>
                </c:pt>
                <c:pt idx="180">
                  <c:v>487</c:v>
                </c:pt>
                <c:pt idx="181">
                  <c:v>318</c:v>
                </c:pt>
                <c:pt idx="182">
                  <c:v>301</c:v>
                </c:pt>
                <c:pt idx="183">
                  <c:v>285</c:v>
                </c:pt>
                <c:pt idx="184">
                  <c:v>1162</c:v>
                </c:pt>
                <c:pt idx="185">
                  <c:v>696</c:v>
                </c:pt>
                <c:pt idx="186">
                  <c:v>3659</c:v>
                </c:pt>
                <c:pt idx="187">
                  <c:v>1146</c:v>
                </c:pt>
                <c:pt idx="188">
                  <c:v>685</c:v>
                </c:pt>
                <c:pt idx="189">
                  <c:v>3248</c:v>
                </c:pt>
                <c:pt idx="190">
                  <c:v>4701</c:v>
                </c:pt>
                <c:pt idx="191">
                  <c:v>2409</c:v>
                </c:pt>
                <c:pt idx="192">
                  <c:v>1711</c:v>
                </c:pt>
                <c:pt idx="193">
                  <c:v>805</c:v>
                </c:pt>
                <c:pt idx="194">
                  <c:v>325</c:v>
                </c:pt>
                <c:pt idx="195">
                  <c:v>504</c:v>
                </c:pt>
                <c:pt idx="196">
                  <c:v>810</c:v>
                </c:pt>
                <c:pt idx="197">
                  <c:v>1838</c:v>
                </c:pt>
                <c:pt idx="198">
                  <c:v>1870</c:v>
                </c:pt>
                <c:pt idx="199">
                  <c:v>3203</c:v>
                </c:pt>
                <c:pt idx="200">
                  <c:v>1454</c:v>
                </c:pt>
                <c:pt idx="201">
                  <c:v>1601</c:v>
                </c:pt>
                <c:pt idx="202">
                  <c:v>1341</c:v>
                </c:pt>
                <c:pt idx="203">
                  <c:v>2739</c:v>
                </c:pt>
                <c:pt idx="204">
                  <c:v>6920</c:v>
                </c:pt>
                <c:pt idx="205">
                  <c:v>34807</c:v>
                </c:pt>
                <c:pt idx="206">
                  <c:v>12647</c:v>
                </c:pt>
                <c:pt idx="207">
                  <c:v>5593</c:v>
                </c:pt>
                <c:pt idx="208">
                  <c:v>3939</c:v>
                </c:pt>
                <c:pt idx="209">
                  <c:v>5265</c:v>
                </c:pt>
                <c:pt idx="210">
                  <c:v>1636</c:v>
                </c:pt>
                <c:pt idx="211">
                  <c:v>14624</c:v>
                </c:pt>
                <c:pt idx="212">
                  <c:v>6921</c:v>
                </c:pt>
                <c:pt idx="213">
                  <c:v>3421</c:v>
                </c:pt>
                <c:pt idx="214">
                  <c:v>2324</c:v>
                </c:pt>
                <c:pt idx="215">
                  <c:v>2250</c:v>
                </c:pt>
                <c:pt idx="216">
                  <c:v>3375</c:v>
                </c:pt>
                <c:pt idx="217">
                  <c:v>1609</c:v>
                </c:pt>
                <c:pt idx="218">
                  <c:v>777</c:v>
                </c:pt>
                <c:pt idx="219">
                  <c:v>980</c:v>
                </c:pt>
                <c:pt idx="220">
                  <c:v>575</c:v>
                </c:pt>
                <c:pt idx="221">
                  <c:v>525</c:v>
                </c:pt>
                <c:pt idx="222">
                  <c:v>360</c:v>
                </c:pt>
                <c:pt idx="223">
                  <c:v>966</c:v>
                </c:pt>
                <c:pt idx="224">
                  <c:v>529</c:v>
                </c:pt>
                <c:pt idx="225">
                  <c:v>345</c:v>
                </c:pt>
                <c:pt idx="226">
                  <c:v>870</c:v>
                </c:pt>
                <c:pt idx="227">
                  <c:v>755</c:v>
                </c:pt>
                <c:pt idx="228">
                  <c:v>1491</c:v>
                </c:pt>
                <c:pt idx="229">
                  <c:v>625</c:v>
                </c:pt>
                <c:pt idx="230">
                  <c:v>614</c:v>
                </c:pt>
                <c:pt idx="231">
                  <c:v>313</c:v>
                </c:pt>
                <c:pt idx="232">
                  <c:v>249</c:v>
                </c:pt>
                <c:pt idx="233">
                  <c:v>376</c:v>
                </c:pt>
                <c:pt idx="234">
                  <c:v>366</c:v>
                </c:pt>
                <c:pt idx="235">
                  <c:v>612</c:v>
                </c:pt>
                <c:pt idx="236">
                  <c:v>402</c:v>
                </c:pt>
                <c:pt idx="237">
                  <c:v>240</c:v>
                </c:pt>
                <c:pt idx="238">
                  <c:v>193</c:v>
                </c:pt>
                <c:pt idx="239">
                  <c:v>264</c:v>
                </c:pt>
                <c:pt idx="240">
                  <c:v>937</c:v>
                </c:pt>
                <c:pt idx="241">
                  <c:v>414</c:v>
                </c:pt>
                <c:pt idx="242">
                  <c:v>265</c:v>
                </c:pt>
                <c:pt idx="243">
                  <c:v>834</c:v>
                </c:pt>
                <c:pt idx="244">
                  <c:v>359</c:v>
                </c:pt>
                <c:pt idx="245">
                  <c:v>240</c:v>
                </c:pt>
                <c:pt idx="246">
                  <c:v>195</c:v>
                </c:pt>
                <c:pt idx="247">
                  <c:v>4133</c:v>
                </c:pt>
                <c:pt idx="248">
                  <c:v>1302</c:v>
                </c:pt>
                <c:pt idx="249">
                  <c:v>2315</c:v>
                </c:pt>
                <c:pt idx="250">
                  <c:v>675</c:v>
                </c:pt>
                <c:pt idx="251">
                  <c:v>398</c:v>
                </c:pt>
                <c:pt idx="252">
                  <c:v>276</c:v>
                </c:pt>
                <c:pt idx="253">
                  <c:v>138</c:v>
                </c:pt>
                <c:pt idx="254">
                  <c:v>135</c:v>
                </c:pt>
                <c:pt idx="255">
                  <c:v>389</c:v>
                </c:pt>
                <c:pt idx="256">
                  <c:v>1461</c:v>
                </c:pt>
                <c:pt idx="257">
                  <c:v>391</c:v>
                </c:pt>
                <c:pt idx="258">
                  <c:v>238</c:v>
                </c:pt>
                <c:pt idx="259">
                  <c:v>136</c:v>
                </c:pt>
                <c:pt idx="260">
                  <c:v>130</c:v>
                </c:pt>
                <c:pt idx="261">
                  <c:v>2505</c:v>
                </c:pt>
                <c:pt idx="262">
                  <c:v>2706</c:v>
                </c:pt>
                <c:pt idx="263">
                  <c:v>1232</c:v>
                </c:pt>
                <c:pt idx="264">
                  <c:v>2344</c:v>
                </c:pt>
                <c:pt idx="265">
                  <c:v>982</c:v>
                </c:pt>
                <c:pt idx="266">
                  <c:v>4910</c:v>
                </c:pt>
                <c:pt idx="267">
                  <c:v>2494</c:v>
                </c:pt>
                <c:pt idx="268">
                  <c:v>979</c:v>
                </c:pt>
                <c:pt idx="269">
                  <c:v>674</c:v>
                </c:pt>
                <c:pt idx="270">
                  <c:v>2333</c:v>
                </c:pt>
                <c:pt idx="271">
                  <c:v>610</c:v>
                </c:pt>
                <c:pt idx="272">
                  <c:v>561</c:v>
                </c:pt>
                <c:pt idx="273">
                  <c:v>397</c:v>
                </c:pt>
                <c:pt idx="274">
                  <c:v>956</c:v>
                </c:pt>
                <c:pt idx="275">
                  <c:v>344</c:v>
                </c:pt>
                <c:pt idx="276">
                  <c:v>189</c:v>
                </c:pt>
                <c:pt idx="277">
                  <c:v>1368</c:v>
                </c:pt>
                <c:pt idx="278">
                  <c:v>636</c:v>
                </c:pt>
                <c:pt idx="279">
                  <c:v>379</c:v>
                </c:pt>
                <c:pt idx="280">
                  <c:v>227</c:v>
                </c:pt>
                <c:pt idx="281">
                  <c:v>185</c:v>
                </c:pt>
                <c:pt idx="282">
                  <c:v>120</c:v>
                </c:pt>
                <c:pt idx="283">
                  <c:v>1186</c:v>
                </c:pt>
                <c:pt idx="284">
                  <c:v>365</c:v>
                </c:pt>
                <c:pt idx="285">
                  <c:v>237</c:v>
                </c:pt>
                <c:pt idx="286">
                  <c:v>1892</c:v>
                </c:pt>
                <c:pt idx="287">
                  <c:v>3578</c:v>
                </c:pt>
                <c:pt idx="288">
                  <c:v>3304</c:v>
                </c:pt>
                <c:pt idx="289">
                  <c:v>1476</c:v>
                </c:pt>
                <c:pt idx="290">
                  <c:v>1982</c:v>
                </c:pt>
                <c:pt idx="291">
                  <c:v>1471</c:v>
                </c:pt>
                <c:pt idx="292">
                  <c:v>590</c:v>
                </c:pt>
                <c:pt idx="293">
                  <c:v>374</c:v>
                </c:pt>
                <c:pt idx="294">
                  <c:v>219</c:v>
                </c:pt>
                <c:pt idx="295">
                  <c:v>657</c:v>
                </c:pt>
                <c:pt idx="296">
                  <c:v>3168</c:v>
                </c:pt>
                <c:pt idx="297">
                  <c:v>7845</c:v>
                </c:pt>
                <c:pt idx="298">
                  <c:v>1480</c:v>
                </c:pt>
                <c:pt idx="299">
                  <c:v>1304</c:v>
                </c:pt>
                <c:pt idx="300">
                  <c:v>738</c:v>
                </c:pt>
                <c:pt idx="301">
                  <c:v>256</c:v>
                </c:pt>
                <c:pt idx="302">
                  <c:v>956</c:v>
                </c:pt>
                <c:pt idx="303">
                  <c:v>354</c:v>
                </c:pt>
                <c:pt idx="304">
                  <c:v>193</c:v>
                </c:pt>
                <c:pt idx="305">
                  <c:v>1906</c:v>
                </c:pt>
                <c:pt idx="306">
                  <c:v>3682</c:v>
                </c:pt>
                <c:pt idx="307">
                  <c:v>5411</c:v>
                </c:pt>
                <c:pt idx="308">
                  <c:v>3045</c:v>
                </c:pt>
                <c:pt idx="309">
                  <c:v>1367</c:v>
                </c:pt>
                <c:pt idx="310">
                  <c:v>1402</c:v>
                </c:pt>
                <c:pt idx="311">
                  <c:v>1325</c:v>
                </c:pt>
                <c:pt idx="312">
                  <c:v>4308</c:v>
                </c:pt>
                <c:pt idx="313">
                  <c:v>14686</c:v>
                </c:pt>
                <c:pt idx="314">
                  <c:v>10077</c:v>
                </c:pt>
                <c:pt idx="315">
                  <c:v>9813</c:v>
                </c:pt>
                <c:pt idx="316">
                  <c:v>4363</c:v>
                </c:pt>
                <c:pt idx="317">
                  <c:v>2729</c:v>
                </c:pt>
                <c:pt idx="318">
                  <c:v>3676</c:v>
                </c:pt>
                <c:pt idx="319">
                  <c:v>2475</c:v>
                </c:pt>
                <c:pt idx="320">
                  <c:v>1526</c:v>
                </c:pt>
                <c:pt idx="321">
                  <c:v>1264</c:v>
                </c:pt>
                <c:pt idx="322">
                  <c:v>714</c:v>
                </c:pt>
                <c:pt idx="323">
                  <c:v>2609</c:v>
                </c:pt>
                <c:pt idx="324">
                  <c:v>5938</c:v>
                </c:pt>
                <c:pt idx="325">
                  <c:v>2338</c:v>
                </c:pt>
                <c:pt idx="326">
                  <c:v>3088</c:v>
                </c:pt>
                <c:pt idx="327">
                  <c:v>10243</c:v>
                </c:pt>
                <c:pt idx="328">
                  <c:v>2986</c:v>
                </c:pt>
                <c:pt idx="329">
                  <c:v>815</c:v>
                </c:pt>
                <c:pt idx="330">
                  <c:v>795</c:v>
                </c:pt>
                <c:pt idx="331">
                  <c:v>2295</c:v>
                </c:pt>
                <c:pt idx="332">
                  <c:v>1411</c:v>
                </c:pt>
                <c:pt idx="333">
                  <c:v>2710</c:v>
                </c:pt>
                <c:pt idx="334">
                  <c:v>1119</c:v>
                </c:pt>
                <c:pt idx="335">
                  <c:v>1360</c:v>
                </c:pt>
                <c:pt idx="336">
                  <c:v>1216</c:v>
                </c:pt>
                <c:pt idx="337">
                  <c:v>1120</c:v>
                </c:pt>
                <c:pt idx="338">
                  <c:v>603</c:v>
                </c:pt>
                <c:pt idx="339">
                  <c:v>2736</c:v>
                </c:pt>
                <c:pt idx="340">
                  <c:v>1255</c:v>
                </c:pt>
                <c:pt idx="341">
                  <c:v>496</c:v>
                </c:pt>
                <c:pt idx="342">
                  <c:v>473</c:v>
                </c:pt>
                <c:pt idx="343">
                  <c:v>440</c:v>
                </c:pt>
                <c:pt idx="344">
                  <c:v>1399</c:v>
                </c:pt>
                <c:pt idx="345">
                  <c:v>4822</c:v>
                </c:pt>
                <c:pt idx="346">
                  <c:v>2083</c:v>
                </c:pt>
                <c:pt idx="347">
                  <c:v>863</c:v>
                </c:pt>
                <c:pt idx="348">
                  <c:v>1349</c:v>
                </c:pt>
                <c:pt idx="349">
                  <c:v>2559</c:v>
                </c:pt>
                <c:pt idx="350">
                  <c:v>2761</c:v>
                </c:pt>
                <c:pt idx="351">
                  <c:v>3084</c:v>
                </c:pt>
                <c:pt idx="352">
                  <c:v>3649</c:v>
                </c:pt>
                <c:pt idx="353">
                  <c:v>5131</c:v>
                </c:pt>
                <c:pt idx="354">
                  <c:v>3292</c:v>
                </c:pt>
                <c:pt idx="355">
                  <c:v>2584</c:v>
                </c:pt>
                <c:pt idx="356">
                  <c:v>1981</c:v>
                </c:pt>
                <c:pt idx="357">
                  <c:v>3200</c:v>
                </c:pt>
                <c:pt idx="358">
                  <c:v>9666</c:v>
                </c:pt>
                <c:pt idx="359">
                  <c:v>10293</c:v>
                </c:pt>
                <c:pt idx="360">
                  <c:v>11027</c:v>
                </c:pt>
              </c:numCache>
            </c:numRef>
          </c:val>
          <c:smooth val="0"/>
          <c:extLst>
            <c:ext xmlns:c16="http://schemas.microsoft.com/office/drawing/2014/chart" uri="{C3380CC4-5D6E-409C-BE32-E72D297353CC}">
              <c16:uniqueId val="{00000000-2D0C-428D-B12B-E2E2C1776CDB}"/>
            </c:ext>
          </c:extLst>
        </c:ser>
        <c:dLbls>
          <c:showLegendKey val="0"/>
          <c:showVal val="0"/>
          <c:showCatName val="0"/>
          <c:showSerName val="0"/>
          <c:showPercent val="0"/>
          <c:showBubbleSize val="0"/>
        </c:dLbls>
        <c:smooth val="0"/>
        <c:axId val="217118952"/>
        <c:axId val="217125840"/>
      </c:lineChart>
      <c:catAx>
        <c:axId val="2171189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7125840"/>
        <c:crosses val="autoZero"/>
        <c:auto val="1"/>
        <c:lblAlgn val="ctr"/>
        <c:lblOffset val="100"/>
        <c:noMultiLvlLbl val="0"/>
      </c:catAx>
      <c:valAx>
        <c:axId val="2171258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7118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NDR Mecklenburg-Vorpommern</c:v>
                </c:pt>
              </c:strCache>
            </c:strRef>
          </c:cat>
          <c:val>
            <c:numRef>
              <c:f>Sheet1!$B$2</c:f>
              <c:numCache>
                <c:formatCode>General</c:formatCode>
                <c:ptCount val="1"/>
                <c:pt idx="0">
                  <c:v>182</c:v>
                </c:pt>
              </c:numCache>
            </c:numRef>
          </c:val>
          <c:extLst>
            <c:ext xmlns:c16="http://schemas.microsoft.com/office/drawing/2014/chart" uri="{C3380CC4-5D6E-409C-BE32-E72D297353CC}">
              <c16:uniqueId val="{00000000-F810-46C9-9FC3-6561DA74113F}"/>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NDR Mecklenburg-Vorpommern</c:v>
                </c:pt>
              </c:strCache>
            </c:strRef>
          </c:cat>
          <c:val>
            <c:numRef>
              <c:f>Sheet1!$C$2</c:f>
              <c:numCache>
                <c:formatCode>General</c:formatCode>
                <c:ptCount val="1"/>
                <c:pt idx="0">
                  <c:v>822</c:v>
                </c:pt>
              </c:numCache>
            </c:numRef>
          </c:val>
          <c:extLst>
            <c:ext xmlns:c16="http://schemas.microsoft.com/office/drawing/2014/chart" uri="{C3380CC4-5D6E-409C-BE32-E72D297353CC}">
              <c16:uniqueId val="{00000001-F810-46C9-9FC3-6561DA74113F}"/>
            </c:ext>
          </c:extLst>
        </c:ser>
        <c:ser>
          <c:idx val="2"/>
          <c:order val="2"/>
          <c:tx>
            <c:strRef>
              <c:f>Sheet1!$D$1</c:f>
              <c:strCache>
                <c:ptCount val="1"/>
                <c:pt idx="0">
                  <c:v>Status</c:v>
                </c:pt>
              </c:strCache>
            </c:strRef>
          </c:tx>
          <c:spPr>
            <a:solidFill>
              <a:schemeClr val="accent3"/>
            </a:solidFill>
            <a:ln>
              <a:noFill/>
            </a:ln>
            <a:effectLst/>
          </c:spPr>
          <c:invertIfNegative val="0"/>
          <c:cat>
            <c:strRef>
              <c:f>Sheet1!$A$2</c:f>
              <c:strCache>
                <c:ptCount val="1"/>
                <c:pt idx="0">
                  <c:v>NDR Mecklenburg-Vorpommern</c:v>
                </c:pt>
              </c:strCache>
            </c:strRef>
          </c:cat>
          <c:val>
            <c:numRef>
              <c:f>Sheet1!$D$2</c:f>
              <c:numCache>
                <c:formatCode>General</c:formatCode>
                <c:ptCount val="1"/>
                <c:pt idx="0">
                  <c:v>10</c:v>
                </c:pt>
              </c:numCache>
            </c:numRef>
          </c:val>
          <c:extLst>
            <c:ext xmlns:c16="http://schemas.microsoft.com/office/drawing/2014/chart" uri="{C3380CC4-5D6E-409C-BE32-E72D297353CC}">
              <c16:uniqueId val="{00000002-F810-46C9-9FC3-6561DA74113F}"/>
            </c:ext>
          </c:extLst>
        </c:ser>
        <c:ser>
          <c:idx val="3"/>
          <c:order val="3"/>
          <c:tx>
            <c:strRef>
              <c:f>Sheet1!$E$1</c:f>
              <c:strCache>
                <c:ptCount val="1"/>
                <c:pt idx="0">
                  <c:v>Video</c:v>
                </c:pt>
              </c:strCache>
            </c:strRef>
          </c:tx>
          <c:spPr>
            <a:solidFill>
              <a:schemeClr val="accent4"/>
            </a:solidFill>
            <a:ln>
              <a:noFill/>
            </a:ln>
            <a:effectLst/>
          </c:spPr>
          <c:invertIfNegative val="0"/>
          <c:cat>
            <c:strRef>
              <c:f>Sheet1!$A$2</c:f>
              <c:strCache>
                <c:ptCount val="1"/>
                <c:pt idx="0">
                  <c:v>NDR Mecklenburg-Vorpommern</c:v>
                </c:pt>
              </c:strCache>
            </c:strRef>
          </c:cat>
          <c:val>
            <c:numRef>
              <c:f>Sheet1!$E$2</c:f>
              <c:numCache>
                <c:formatCode>General</c:formatCode>
                <c:ptCount val="1"/>
                <c:pt idx="0">
                  <c:v>322</c:v>
                </c:pt>
              </c:numCache>
            </c:numRef>
          </c:val>
          <c:extLst>
            <c:ext xmlns:c16="http://schemas.microsoft.com/office/drawing/2014/chart" uri="{C3380CC4-5D6E-409C-BE32-E72D297353CC}">
              <c16:uniqueId val="{00000003-F810-46C9-9FC3-6561DA74113F}"/>
            </c:ext>
          </c:extLst>
        </c:ser>
        <c:dLbls>
          <c:showLegendKey val="0"/>
          <c:showVal val="0"/>
          <c:showCatName val="0"/>
          <c:showSerName val="0"/>
          <c:showPercent val="0"/>
          <c:showBubbleSize val="0"/>
        </c:dLbls>
        <c:gapWidth val="150"/>
        <c:overlap val="100"/>
        <c:axId val="217130432"/>
        <c:axId val="217133712"/>
      </c:barChart>
      <c:catAx>
        <c:axId val="217130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7133712"/>
        <c:crosses val="autoZero"/>
        <c:auto val="1"/>
        <c:lblAlgn val="ctr"/>
        <c:lblOffset val="100"/>
        <c:noMultiLvlLbl val="0"/>
      </c:catAx>
      <c:valAx>
        <c:axId val="21713371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7130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12/28/2018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12/28/2018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12/28/2018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A15F7D-22CA-46BA-8DBA-BA8D4B12508D}"/>
              </a:ext>
            </a:extLst>
          </p:cNvPr>
          <p:cNvSpPr>
            <a:spLocks noGrp="1"/>
          </p:cNvSpPr>
          <p:nvPr>
            <p:ph type="ctrTitle"/>
          </p:nvPr>
        </p:nvSpPr>
        <p:spPr/>
        <p:txBody>
          <a:bodyPr/>
          <a:lstStyle/>
          <a:p>
            <a:r>
              <a:rPr lang="en-US"/>
              <a:t>MeFo - Facebook - Social Media - Evaluation</a:t>
            </a:r>
          </a:p>
        </p:txBody>
      </p:sp>
      <p:sp>
        <p:nvSpPr>
          <p:cNvPr id="3" name="Subtitle 2">
            <a:extLst>
              <a:ext uri="{FF2B5EF4-FFF2-40B4-BE49-F238E27FC236}">
                <a16:creationId xmlns:a16="http://schemas.microsoft.com/office/drawing/2014/main" id="{47A620B3-FF26-4DE8-96A3-55E0DF10F515}"/>
              </a:ext>
            </a:extLst>
          </p:cNvPr>
          <p:cNvSpPr>
            <a:spLocks noGrp="1"/>
          </p:cNvSpPr>
          <p:nvPr>
            <p:ph type="subTitle" idx="1"/>
          </p:nvPr>
        </p:nvSpPr>
        <p:spPr/>
        <p:txBody>
          <a:bodyPr/>
          <a:lstStyle/>
          <a:p>
            <a:r>
              <a:rPr lang="en-US"/>
              <a:t>NDR</a:t>
            </a:r>
          </a:p>
        </p:txBody>
      </p:sp>
    </p:spTree>
    <p:extLst>
      <p:ext uri="{BB962C8B-B14F-4D97-AF65-F5344CB8AC3E}">
        <p14:creationId xmlns:p14="http://schemas.microsoft.com/office/powerpoint/2010/main" val="18088435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C2B781-DF40-4993-B298-846D356BAFA6}"/>
              </a:ext>
            </a:extLst>
          </p:cNvPr>
          <p:cNvSpPr>
            <a:spLocks noGrp="1"/>
          </p:cNvSpPr>
          <p:nvPr>
            <p:ph type="title"/>
          </p:nvPr>
        </p:nvSpPr>
        <p:spPr/>
        <p:txBody>
          <a:bodyPr/>
          <a:lstStyle/>
          <a:p>
            <a:r>
              <a:rPr lang="en-US"/>
              <a:t>Facebook Profil - Potenz.Reichw.,Aktive Nutzer,I-Rate,Fans | NDR Mecklenburg-Vorpommern</a:t>
            </a:r>
          </a:p>
        </p:txBody>
      </p:sp>
      <p:graphicFrame>
        <p:nvGraphicFramePr>
          <p:cNvPr id="5" name="Table Placeholder 4">
            <a:extLst>
              <a:ext uri="{FF2B5EF4-FFF2-40B4-BE49-F238E27FC236}">
                <a16:creationId xmlns:a16="http://schemas.microsoft.com/office/drawing/2014/main" id="{5AE25C71-88CF-4D84-843F-494E91EDA4DF}"/>
              </a:ext>
            </a:extLst>
          </p:cNvPr>
          <p:cNvGraphicFramePr>
            <a:graphicFrameLocks noGrp="1"/>
          </p:cNvGraphicFramePr>
          <p:nvPr>
            <p:ph type="tbl" sz="quarter" idx="13"/>
            <p:extLst>
              <p:ext uri="{D42A27DB-BD31-4B8C-83A1-F6EECF244321}">
                <p14:modId xmlns:p14="http://schemas.microsoft.com/office/powerpoint/2010/main" val="28322745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997811198"/>
                    </a:ext>
                  </a:extLst>
                </a:gridCol>
                <a:gridCol w="1645920">
                  <a:extLst>
                    <a:ext uri="{9D8B030D-6E8A-4147-A177-3AD203B41FA5}">
                      <a16:colId xmlns:a16="http://schemas.microsoft.com/office/drawing/2014/main" val="313514671"/>
                    </a:ext>
                  </a:extLst>
                </a:gridCol>
                <a:gridCol w="1645920">
                  <a:extLst>
                    <a:ext uri="{9D8B030D-6E8A-4147-A177-3AD203B41FA5}">
                      <a16:colId xmlns:a16="http://schemas.microsoft.com/office/drawing/2014/main" val="1996471211"/>
                    </a:ext>
                  </a:extLst>
                </a:gridCol>
                <a:gridCol w="1234440">
                  <a:extLst>
                    <a:ext uri="{9D8B030D-6E8A-4147-A177-3AD203B41FA5}">
                      <a16:colId xmlns:a16="http://schemas.microsoft.com/office/drawing/2014/main" val="399128071"/>
                    </a:ext>
                  </a:extLst>
                </a:gridCol>
                <a:gridCol w="1234440">
                  <a:extLst>
                    <a:ext uri="{9D8B030D-6E8A-4147-A177-3AD203B41FA5}">
                      <a16:colId xmlns:a16="http://schemas.microsoft.com/office/drawing/2014/main" val="1422286117"/>
                    </a:ext>
                  </a:extLst>
                </a:gridCol>
                <a:gridCol w="822960">
                  <a:extLst>
                    <a:ext uri="{9D8B030D-6E8A-4147-A177-3AD203B41FA5}">
                      <a16:colId xmlns:a16="http://schemas.microsoft.com/office/drawing/2014/main" val="2015842177"/>
                    </a:ext>
                  </a:extLst>
                </a:gridCol>
              </a:tblGrid>
              <a:tr h="370840">
                <a:tc>
                  <a:txBody>
                    <a:bodyPr/>
                    <a:lstStyle/>
                    <a:p>
                      <a:r>
                        <a:rPr lang="en-US" sz="1000"/>
                        <a:t>Name</a:t>
                      </a:r>
                    </a:p>
                  </a:txBody>
                  <a:tcPr/>
                </a:tc>
                <a:tc>
                  <a:txBody>
                    <a:bodyPr/>
                    <a:lstStyle/>
                    <a:p>
                      <a:r>
                        <a:rPr lang="de-DE" sz="1000"/>
                        <a:t>Ø Potenzielle Reichweite pro Tag</a:t>
                      </a:r>
                      <a:endParaRPr lang="en-US" sz="1000"/>
                    </a:p>
                  </a:txBody>
                  <a:tcPr/>
                </a:tc>
                <a:tc>
                  <a:txBody>
                    <a:bodyPr/>
                    <a:lstStyle/>
                    <a:p>
                      <a:r>
                        <a:rPr lang="de-DE" sz="1000"/>
                        <a:t>Ø Bez. Potenzielle Reichweite pro Tag</a:t>
                      </a:r>
                      <a:endParaRPr lang="en-US" sz="1000"/>
                    </a:p>
                  </a:txBody>
                  <a:tcPr/>
                </a:tc>
                <a:tc>
                  <a:txBody>
                    <a:bodyPr/>
                    <a:lstStyle/>
                    <a:p>
                      <a:r>
                        <a:rPr lang="de-DE" sz="1000"/>
                        <a:t>Ø Aktive Nutzer pro Tag</a:t>
                      </a:r>
                      <a:endParaRPr lang="en-US" sz="1000"/>
                    </a:p>
                  </a:txBody>
                  <a:tcPr/>
                </a:tc>
                <a:tc>
                  <a:txBody>
                    <a:bodyPr/>
                    <a:lstStyle/>
                    <a:p>
                      <a:r>
                        <a:rPr lang="de-DE" sz="1000"/>
                        <a:t>Ø I-Rate Aktive Nutzer pro Tag</a:t>
                      </a:r>
                      <a:endParaRPr lang="en-US" sz="1000"/>
                    </a:p>
                  </a:txBody>
                  <a:tcPr/>
                </a:tc>
                <a:tc>
                  <a:txBody>
                    <a:bodyPr/>
                    <a:lstStyle/>
                    <a:p>
                      <a:r>
                        <a:rPr lang="en-US" sz="1000"/>
                        <a:t>Fans</a:t>
                      </a:r>
                    </a:p>
                  </a:txBody>
                  <a:tcPr/>
                </a:tc>
                <a:extLst>
                  <a:ext uri="{0D108BD9-81ED-4DB2-BD59-A6C34878D82A}">
                    <a16:rowId xmlns:a16="http://schemas.microsoft.com/office/drawing/2014/main" val="2974935427"/>
                  </a:ext>
                </a:extLst>
              </a:tr>
              <a:tr h="370840">
                <a:tc>
                  <a:txBody>
                    <a:bodyPr/>
                    <a:lstStyle/>
                    <a:p>
                      <a:r>
                        <a:rPr lang="en-US" sz="1000"/>
                        <a:t>NDR Mecklenburg-Vorpommern</a:t>
                      </a:r>
                    </a:p>
                  </a:txBody>
                  <a:tcPr/>
                </a:tc>
                <a:tc>
                  <a:txBody>
                    <a:bodyPr/>
                    <a:lstStyle/>
                    <a:p>
                      <a:r>
                        <a:rPr lang="en-US" sz="1000"/>
                        <a:t>21084</a:t>
                      </a:r>
                    </a:p>
                  </a:txBody>
                  <a:tcPr/>
                </a:tc>
                <a:tc>
                  <a:txBody>
                    <a:bodyPr/>
                    <a:lstStyle/>
                    <a:p>
                      <a:r>
                        <a:rPr lang="en-US" sz="1000"/>
                        <a:t>159</a:t>
                      </a:r>
                    </a:p>
                  </a:txBody>
                  <a:tcPr/>
                </a:tc>
                <a:tc>
                  <a:txBody>
                    <a:bodyPr/>
                    <a:lstStyle/>
                    <a:p>
                      <a:r>
                        <a:rPr lang="en-US" sz="1000"/>
                        <a:t>1814</a:t>
                      </a:r>
                    </a:p>
                  </a:txBody>
                  <a:tcPr/>
                </a:tc>
                <a:tc>
                  <a:txBody>
                    <a:bodyPr/>
                    <a:lstStyle/>
                    <a:p>
                      <a:r>
                        <a:rPr lang="en-US" sz="1000"/>
                        <a:t>8.9 %</a:t>
                      </a:r>
                    </a:p>
                  </a:txBody>
                  <a:tcPr/>
                </a:tc>
                <a:tc>
                  <a:txBody>
                    <a:bodyPr/>
                    <a:lstStyle/>
                    <a:p>
                      <a:r>
                        <a:rPr lang="en-US" sz="1000"/>
                        <a:t>29888</a:t>
                      </a:r>
                    </a:p>
                  </a:txBody>
                  <a:tcPr/>
                </a:tc>
                <a:extLst>
                  <a:ext uri="{0D108BD9-81ED-4DB2-BD59-A6C34878D82A}">
                    <a16:rowId xmlns:a16="http://schemas.microsoft.com/office/drawing/2014/main" val="2162486448"/>
                  </a:ext>
                </a:extLst>
              </a:tr>
            </a:tbl>
          </a:graphicData>
        </a:graphic>
      </p:graphicFrame>
      <p:sp>
        <p:nvSpPr>
          <p:cNvPr id="4" name="Text Placeholder 3">
            <a:extLst>
              <a:ext uri="{FF2B5EF4-FFF2-40B4-BE49-F238E27FC236}">
                <a16:creationId xmlns:a16="http://schemas.microsoft.com/office/drawing/2014/main" id="{69BC29E7-3FD9-418D-8A60-F606D394FA59}"/>
              </a:ext>
            </a:extLst>
          </p:cNvPr>
          <p:cNvSpPr>
            <a:spLocks noGrp="1"/>
          </p:cNvSpPr>
          <p:nvPr>
            <p:ph type="body" sz="quarter" idx="14"/>
          </p:nvPr>
        </p:nvSpPr>
        <p:spPr/>
        <p:txBody>
          <a:bodyPr/>
          <a:lstStyle/>
          <a:p>
            <a:r>
              <a:rPr lang="en-US"/>
              <a:t>01.01.2018 - 27.12.2018</a:t>
            </a:r>
          </a:p>
        </p:txBody>
      </p:sp>
    </p:spTree>
    <p:extLst>
      <p:ext uri="{BB962C8B-B14F-4D97-AF65-F5344CB8AC3E}">
        <p14:creationId xmlns:p14="http://schemas.microsoft.com/office/powerpoint/2010/main" val="35353395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DDB305-B7F5-41E8-A5BE-9D14B5A3417B}"/>
              </a:ext>
            </a:extLst>
          </p:cNvPr>
          <p:cNvSpPr>
            <a:spLocks noGrp="1"/>
          </p:cNvSpPr>
          <p:nvPr>
            <p:ph type="title"/>
          </p:nvPr>
        </p:nvSpPr>
        <p:spPr/>
        <p:txBody>
          <a:bodyPr/>
          <a:lstStyle/>
          <a:p>
            <a:r>
              <a:rPr lang="en-US"/>
              <a:t>Facebook Anzahl Post, Reaktionen (Kommentare, Shares, Likes) - FB Insights | NDR Mecklenburg-Vorpommern</a:t>
            </a:r>
          </a:p>
        </p:txBody>
      </p:sp>
      <p:graphicFrame>
        <p:nvGraphicFramePr>
          <p:cNvPr id="5" name="Table Placeholder 4">
            <a:extLst>
              <a:ext uri="{FF2B5EF4-FFF2-40B4-BE49-F238E27FC236}">
                <a16:creationId xmlns:a16="http://schemas.microsoft.com/office/drawing/2014/main" id="{B1F9257E-2C20-4A09-9693-B033D99410B5}"/>
              </a:ext>
            </a:extLst>
          </p:cNvPr>
          <p:cNvGraphicFramePr>
            <a:graphicFrameLocks noGrp="1"/>
          </p:cNvGraphicFramePr>
          <p:nvPr>
            <p:ph type="tbl" sz="quarter" idx="13"/>
            <p:extLst>
              <p:ext uri="{D42A27DB-BD31-4B8C-83A1-F6EECF244321}">
                <p14:modId xmlns:p14="http://schemas.microsoft.com/office/powerpoint/2010/main" val="25164030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3859330666"/>
                    </a:ext>
                  </a:extLst>
                </a:gridCol>
                <a:gridCol w="1234440">
                  <a:extLst>
                    <a:ext uri="{9D8B030D-6E8A-4147-A177-3AD203B41FA5}">
                      <a16:colId xmlns:a16="http://schemas.microsoft.com/office/drawing/2014/main" val="3748408512"/>
                    </a:ext>
                  </a:extLst>
                </a:gridCol>
                <a:gridCol w="1234440">
                  <a:extLst>
                    <a:ext uri="{9D8B030D-6E8A-4147-A177-3AD203B41FA5}">
                      <a16:colId xmlns:a16="http://schemas.microsoft.com/office/drawing/2014/main" val="3515522325"/>
                    </a:ext>
                  </a:extLst>
                </a:gridCol>
                <a:gridCol w="1234440">
                  <a:extLst>
                    <a:ext uri="{9D8B030D-6E8A-4147-A177-3AD203B41FA5}">
                      <a16:colId xmlns:a16="http://schemas.microsoft.com/office/drawing/2014/main" val="4032047665"/>
                    </a:ext>
                  </a:extLst>
                </a:gridCol>
                <a:gridCol w="1234440">
                  <a:extLst>
                    <a:ext uri="{9D8B030D-6E8A-4147-A177-3AD203B41FA5}">
                      <a16:colId xmlns:a16="http://schemas.microsoft.com/office/drawing/2014/main" val="882520060"/>
                    </a:ext>
                  </a:extLst>
                </a:gridCol>
                <a:gridCol w="1234440">
                  <a:extLst>
                    <a:ext uri="{9D8B030D-6E8A-4147-A177-3AD203B41FA5}">
                      <a16:colId xmlns:a16="http://schemas.microsoft.com/office/drawing/2014/main" val="2588845157"/>
                    </a:ext>
                  </a:extLst>
                </a:gridCol>
                <a:gridCol w="822960">
                  <a:extLst>
                    <a:ext uri="{9D8B030D-6E8A-4147-A177-3AD203B41FA5}">
                      <a16:colId xmlns:a16="http://schemas.microsoft.com/office/drawing/2014/main" val="3157838875"/>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Posts</a:t>
                      </a:r>
                    </a:p>
                  </a:txBody>
                  <a:tcPr/>
                </a:tc>
                <a:tc>
                  <a:txBody>
                    <a:bodyPr/>
                    <a:lstStyle/>
                    <a:p>
                      <a:r>
                        <a:rPr lang="en-US" sz="1000"/>
                        <a:t>Reaktionen insgesamt</a:t>
                      </a:r>
                    </a:p>
                  </a:txBody>
                  <a:tcPr/>
                </a:tc>
                <a:tc>
                  <a:txBody>
                    <a:bodyPr/>
                    <a:lstStyle/>
                    <a:p>
                      <a:r>
                        <a:rPr lang="en-US" sz="1000"/>
                        <a:t>Kommentare</a:t>
                      </a:r>
                    </a:p>
                  </a:txBody>
                  <a:tcPr/>
                </a:tc>
                <a:tc>
                  <a:txBody>
                    <a:bodyPr/>
                    <a:lstStyle/>
                    <a:p>
                      <a:r>
                        <a:rPr lang="en-US" sz="1000"/>
                        <a:t>Shares</a:t>
                      </a:r>
                    </a:p>
                  </a:txBody>
                  <a:tcPr/>
                </a:tc>
                <a:tc>
                  <a:txBody>
                    <a:bodyPr/>
                    <a:lstStyle/>
                    <a:p>
                      <a:r>
                        <a:rPr lang="en-US" sz="1000"/>
                        <a:t>Likes insgesamt</a:t>
                      </a:r>
                    </a:p>
                  </a:txBody>
                  <a:tcPr/>
                </a:tc>
                <a:extLst>
                  <a:ext uri="{0D108BD9-81ED-4DB2-BD59-A6C34878D82A}">
                    <a16:rowId xmlns:a16="http://schemas.microsoft.com/office/drawing/2014/main" val="528355332"/>
                  </a:ext>
                </a:extLst>
              </a:tr>
              <a:tr h="370840">
                <a:tc>
                  <a:txBody>
                    <a:bodyPr/>
                    <a:lstStyle/>
                    <a:p>
                      <a:r>
                        <a:rPr lang="en-US" sz="1000"/>
                        <a:t>NDR Mecklenburg-Vorpommern</a:t>
                      </a:r>
                    </a:p>
                  </a:txBody>
                  <a:tcPr/>
                </a:tc>
                <a:tc>
                  <a:txBody>
                    <a:bodyPr/>
                    <a:lstStyle/>
                    <a:p>
                      <a:r>
                        <a:rPr lang="en-US" sz="1000"/>
                        <a:t>29888</a:t>
                      </a:r>
                    </a:p>
                  </a:txBody>
                  <a:tcPr/>
                </a:tc>
                <a:tc>
                  <a:txBody>
                    <a:bodyPr/>
                    <a:lstStyle/>
                    <a:p>
                      <a:r>
                        <a:rPr lang="en-US" sz="1000"/>
                        <a:t>1336</a:t>
                      </a:r>
                    </a:p>
                  </a:txBody>
                  <a:tcPr/>
                </a:tc>
                <a:tc>
                  <a:txBody>
                    <a:bodyPr/>
                    <a:lstStyle/>
                    <a:p>
                      <a:r>
                        <a:rPr lang="en-US" sz="1000"/>
                        <a:t>147672</a:t>
                      </a:r>
                    </a:p>
                  </a:txBody>
                  <a:tcPr/>
                </a:tc>
                <a:tc>
                  <a:txBody>
                    <a:bodyPr/>
                    <a:lstStyle/>
                    <a:p>
                      <a:r>
                        <a:rPr lang="en-US" sz="1000"/>
                        <a:t>13526</a:t>
                      </a:r>
                    </a:p>
                  </a:txBody>
                  <a:tcPr/>
                </a:tc>
                <a:tc>
                  <a:txBody>
                    <a:bodyPr/>
                    <a:lstStyle/>
                    <a:p>
                      <a:r>
                        <a:rPr lang="en-US" sz="1000"/>
                        <a:t>23451</a:t>
                      </a:r>
                    </a:p>
                  </a:txBody>
                  <a:tcPr/>
                </a:tc>
                <a:tc>
                  <a:txBody>
                    <a:bodyPr/>
                    <a:lstStyle/>
                    <a:p>
                      <a:r>
                        <a:rPr lang="en-US" sz="1000"/>
                        <a:t>126114</a:t>
                      </a:r>
                    </a:p>
                  </a:txBody>
                  <a:tcPr/>
                </a:tc>
                <a:extLst>
                  <a:ext uri="{0D108BD9-81ED-4DB2-BD59-A6C34878D82A}">
                    <a16:rowId xmlns:a16="http://schemas.microsoft.com/office/drawing/2014/main" val="2161027847"/>
                  </a:ext>
                </a:extLst>
              </a:tr>
            </a:tbl>
          </a:graphicData>
        </a:graphic>
      </p:graphicFrame>
      <p:sp>
        <p:nvSpPr>
          <p:cNvPr id="4" name="Text Placeholder 3">
            <a:extLst>
              <a:ext uri="{FF2B5EF4-FFF2-40B4-BE49-F238E27FC236}">
                <a16:creationId xmlns:a16="http://schemas.microsoft.com/office/drawing/2014/main" id="{AAFE9BAB-9890-4442-BD5F-4BD22AE88486}"/>
              </a:ext>
            </a:extLst>
          </p:cNvPr>
          <p:cNvSpPr>
            <a:spLocks noGrp="1"/>
          </p:cNvSpPr>
          <p:nvPr>
            <p:ph type="body" sz="quarter" idx="14"/>
          </p:nvPr>
        </p:nvSpPr>
        <p:spPr/>
        <p:txBody>
          <a:bodyPr/>
          <a:lstStyle/>
          <a:p>
            <a:r>
              <a:rPr lang="en-US"/>
              <a:t>01.01.2018 - 27.12.2018</a:t>
            </a:r>
          </a:p>
        </p:txBody>
      </p:sp>
    </p:spTree>
    <p:extLst>
      <p:ext uri="{BB962C8B-B14F-4D97-AF65-F5344CB8AC3E}">
        <p14:creationId xmlns:p14="http://schemas.microsoft.com/office/powerpoint/2010/main" val="32701669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A021DC-EBF8-4E6B-9BBD-BAF4A34F61C4}"/>
              </a:ext>
            </a:extLst>
          </p:cNvPr>
          <p:cNvSpPr>
            <a:spLocks noGrp="1"/>
          </p:cNvSpPr>
          <p:nvPr>
            <p:ph type="title"/>
          </p:nvPr>
        </p:nvSpPr>
        <p:spPr/>
        <p:txBody>
          <a:bodyPr/>
          <a:lstStyle/>
          <a:p>
            <a:r>
              <a:rPr lang="en-US"/>
              <a:t>Facebook Profil - Fans | NDR Mecklenburg-Vorpommern</a:t>
            </a:r>
          </a:p>
        </p:txBody>
      </p:sp>
      <p:graphicFrame>
        <p:nvGraphicFramePr>
          <p:cNvPr id="6" name="Chart Placeholder 5">
            <a:extLst>
              <a:ext uri="{FF2B5EF4-FFF2-40B4-BE49-F238E27FC236}">
                <a16:creationId xmlns:a16="http://schemas.microsoft.com/office/drawing/2014/main" id="{F5DC3320-12A3-47FF-BF4D-8228331AF841}"/>
              </a:ext>
            </a:extLst>
          </p:cNvPr>
          <p:cNvGraphicFramePr>
            <a:graphicFrameLocks noGrp="1"/>
          </p:cNvGraphicFramePr>
          <p:nvPr>
            <p:ph type="chart" sz="quarter" idx="13"/>
            <p:extLst>
              <p:ext uri="{D42A27DB-BD31-4B8C-83A1-F6EECF244321}">
                <p14:modId xmlns:p14="http://schemas.microsoft.com/office/powerpoint/2010/main" val="16696472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9A8ED14-9BD3-403B-B132-419475C57D13}"/>
              </a:ext>
            </a:extLst>
          </p:cNvPr>
          <p:cNvSpPr>
            <a:spLocks noGrp="1"/>
          </p:cNvSpPr>
          <p:nvPr>
            <p:ph type="body" sz="quarter" idx="14"/>
          </p:nvPr>
        </p:nvSpPr>
        <p:spPr/>
        <p:txBody>
          <a:bodyPr/>
          <a:lstStyle/>
          <a:p>
            <a:r>
              <a:rPr lang="en-US"/>
              <a:t>01.01.2018 - 27.12.2018</a:t>
            </a:r>
          </a:p>
        </p:txBody>
      </p:sp>
      <p:sp>
        <p:nvSpPr>
          <p:cNvPr id="5" name="Footer Placeholder 4">
            <a:extLst>
              <a:ext uri="{FF2B5EF4-FFF2-40B4-BE49-F238E27FC236}">
                <a16:creationId xmlns:a16="http://schemas.microsoft.com/office/drawing/2014/main" id="{65D894A3-2F12-47A0-B21C-392A05F090F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06994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09D48E-9F07-4CB0-9786-F09C03D26E4D}"/>
              </a:ext>
            </a:extLst>
          </p:cNvPr>
          <p:cNvSpPr>
            <a:spLocks noGrp="1"/>
          </p:cNvSpPr>
          <p:nvPr>
            <p:ph type="title"/>
          </p:nvPr>
        </p:nvSpPr>
        <p:spPr/>
        <p:txBody>
          <a:bodyPr/>
          <a:lstStyle/>
          <a:p>
            <a:r>
              <a:rPr lang="en-US"/>
              <a:t>Facebook Profil - Potenzielle Reichweite | NDR Mecklenburg-Vorpommern</a:t>
            </a:r>
          </a:p>
        </p:txBody>
      </p:sp>
      <p:graphicFrame>
        <p:nvGraphicFramePr>
          <p:cNvPr id="6" name="Chart Placeholder 5">
            <a:extLst>
              <a:ext uri="{FF2B5EF4-FFF2-40B4-BE49-F238E27FC236}">
                <a16:creationId xmlns:a16="http://schemas.microsoft.com/office/drawing/2014/main" id="{8FC97551-A03E-46A9-9E79-F3A57E4330A6}"/>
              </a:ext>
            </a:extLst>
          </p:cNvPr>
          <p:cNvGraphicFramePr>
            <a:graphicFrameLocks noGrp="1"/>
          </p:cNvGraphicFramePr>
          <p:nvPr>
            <p:ph type="chart" sz="quarter" idx="13"/>
            <p:extLst>
              <p:ext uri="{D42A27DB-BD31-4B8C-83A1-F6EECF244321}">
                <p14:modId xmlns:p14="http://schemas.microsoft.com/office/powerpoint/2010/main" val="40734986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2BA61FD-7D8F-41F8-B74B-AC722860770A}"/>
              </a:ext>
            </a:extLst>
          </p:cNvPr>
          <p:cNvSpPr>
            <a:spLocks noGrp="1"/>
          </p:cNvSpPr>
          <p:nvPr>
            <p:ph type="body" sz="quarter" idx="14"/>
          </p:nvPr>
        </p:nvSpPr>
        <p:spPr/>
        <p:txBody>
          <a:bodyPr/>
          <a:lstStyle/>
          <a:p>
            <a:r>
              <a:rPr lang="en-US"/>
              <a:t>01.01.2018 - 27.12.2018</a:t>
            </a:r>
          </a:p>
        </p:txBody>
      </p:sp>
      <p:sp>
        <p:nvSpPr>
          <p:cNvPr id="5" name="Footer Placeholder 4">
            <a:extLst>
              <a:ext uri="{FF2B5EF4-FFF2-40B4-BE49-F238E27FC236}">
                <a16:creationId xmlns:a16="http://schemas.microsoft.com/office/drawing/2014/main" id="{4A92D4F2-8042-447E-BD80-C6EE702D3CE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716367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7169BD-80B5-4B34-A091-7A095347E786}"/>
              </a:ext>
            </a:extLst>
          </p:cNvPr>
          <p:cNvSpPr>
            <a:spLocks noGrp="1"/>
          </p:cNvSpPr>
          <p:nvPr>
            <p:ph type="title"/>
          </p:nvPr>
        </p:nvSpPr>
        <p:spPr/>
        <p:txBody>
          <a:bodyPr/>
          <a:lstStyle/>
          <a:p>
            <a:r>
              <a:rPr lang="en-US"/>
              <a:t>Facebook Profil - Aktive Nutzer | NDR Mecklenburg-Vorpommern</a:t>
            </a:r>
          </a:p>
        </p:txBody>
      </p:sp>
      <p:graphicFrame>
        <p:nvGraphicFramePr>
          <p:cNvPr id="6" name="Chart Placeholder 5">
            <a:extLst>
              <a:ext uri="{FF2B5EF4-FFF2-40B4-BE49-F238E27FC236}">
                <a16:creationId xmlns:a16="http://schemas.microsoft.com/office/drawing/2014/main" id="{61741447-EE51-43D1-BFEA-6F0CA395ED71}"/>
              </a:ext>
            </a:extLst>
          </p:cNvPr>
          <p:cNvGraphicFramePr>
            <a:graphicFrameLocks noGrp="1"/>
          </p:cNvGraphicFramePr>
          <p:nvPr>
            <p:ph type="chart" sz="quarter" idx="13"/>
            <p:extLst>
              <p:ext uri="{D42A27DB-BD31-4B8C-83A1-F6EECF244321}">
                <p14:modId xmlns:p14="http://schemas.microsoft.com/office/powerpoint/2010/main" val="35331868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39F13CB-8972-4649-A586-BCD5FB1AC98C}"/>
              </a:ext>
            </a:extLst>
          </p:cNvPr>
          <p:cNvSpPr>
            <a:spLocks noGrp="1"/>
          </p:cNvSpPr>
          <p:nvPr>
            <p:ph type="body" sz="quarter" idx="14"/>
          </p:nvPr>
        </p:nvSpPr>
        <p:spPr/>
        <p:txBody>
          <a:bodyPr/>
          <a:lstStyle/>
          <a:p>
            <a:r>
              <a:rPr lang="en-US"/>
              <a:t>01.01.2018 - 27.12.2018</a:t>
            </a:r>
          </a:p>
        </p:txBody>
      </p:sp>
      <p:sp>
        <p:nvSpPr>
          <p:cNvPr id="5" name="Footer Placeholder 4">
            <a:extLst>
              <a:ext uri="{FF2B5EF4-FFF2-40B4-BE49-F238E27FC236}">
                <a16:creationId xmlns:a16="http://schemas.microsoft.com/office/drawing/2014/main" id="{A92D13CE-CABA-45E7-9A90-C73AED4E052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57407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7FC78-0CDC-4763-A682-F8D985A90F69}"/>
              </a:ext>
            </a:extLst>
          </p:cNvPr>
          <p:cNvSpPr>
            <a:spLocks noGrp="1"/>
          </p:cNvSpPr>
          <p:nvPr>
            <p:ph type="title"/>
          </p:nvPr>
        </p:nvSpPr>
        <p:spPr/>
        <p:txBody>
          <a:bodyPr/>
          <a:lstStyle/>
          <a:p>
            <a:r>
              <a:rPr lang="en-US"/>
              <a:t>Facebook Profil - Video-Starts ab 10 Sek. | NDR Mecklenburg-Vorpommern</a:t>
            </a:r>
          </a:p>
        </p:txBody>
      </p:sp>
      <p:graphicFrame>
        <p:nvGraphicFramePr>
          <p:cNvPr id="6" name="Chart Placeholder 5">
            <a:extLst>
              <a:ext uri="{FF2B5EF4-FFF2-40B4-BE49-F238E27FC236}">
                <a16:creationId xmlns:a16="http://schemas.microsoft.com/office/drawing/2014/main" id="{03DB4F03-CA2D-4C7C-B785-2B58A6E8F289}"/>
              </a:ext>
            </a:extLst>
          </p:cNvPr>
          <p:cNvGraphicFramePr>
            <a:graphicFrameLocks noGrp="1"/>
          </p:cNvGraphicFramePr>
          <p:nvPr>
            <p:ph type="chart" sz="quarter" idx="13"/>
            <p:extLst>
              <p:ext uri="{D42A27DB-BD31-4B8C-83A1-F6EECF244321}">
                <p14:modId xmlns:p14="http://schemas.microsoft.com/office/powerpoint/2010/main" val="1421073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8CAFAE7-0598-469A-91C5-F6FE9FCB3371}"/>
              </a:ext>
            </a:extLst>
          </p:cNvPr>
          <p:cNvSpPr>
            <a:spLocks noGrp="1"/>
          </p:cNvSpPr>
          <p:nvPr>
            <p:ph type="body" sz="quarter" idx="14"/>
          </p:nvPr>
        </p:nvSpPr>
        <p:spPr/>
        <p:txBody>
          <a:bodyPr/>
          <a:lstStyle/>
          <a:p>
            <a:r>
              <a:rPr lang="en-US"/>
              <a:t>01.01.2018 - 27.12.2018</a:t>
            </a:r>
          </a:p>
        </p:txBody>
      </p:sp>
      <p:sp>
        <p:nvSpPr>
          <p:cNvPr id="5" name="Footer Placeholder 4">
            <a:extLst>
              <a:ext uri="{FF2B5EF4-FFF2-40B4-BE49-F238E27FC236}">
                <a16:creationId xmlns:a16="http://schemas.microsoft.com/office/drawing/2014/main" id="{964FAC90-41F1-4FD5-8CCA-3EE2FE66C74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747220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16C0AD-C83E-493F-A4C0-F3A065602E64}"/>
              </a:ext>
            </a:extLst>
          </p:cNvPr>
          <p:cNvSpPr>
            <a:spLocks noGrp="1"/>
          </p:cNvSpPr>
          <p:nvPr>
            <p:ph type="title"/>
          </p:nvPr>
        </p:nvSpPr>
        <p:spPr/>
        <p:txBody>
          <a:bodyPr/>
          <a:lstStyle/>
          <a:p>
            <a:r>
              <a:rPr lang="de-DE"/>
              <a:t>Facebook Profil - Durchschnitt Potenzi. Reichweite pro Tag | NDR Mecklenburg-Vorpommern</a:t>
            </a:r>
            <a:endParaRPr lang="en-US"/>
          </a:p>
        </p:txBody>
      </p:sp>
      <p:graphicFrame>
        <p:nvGraphicFramePr>
          <p:cNvPr id="5" name="Table Placeholder 4">
            <a:extLst>
              <a:ext uri="{FF2B5EF4-FFF2-40B4-BE49-F238E27FC236}">
                <a16:creationId xmlns:a16="http://schemas.microsoft.com/office/drawing/2014/main" id="{20549182-3A2D-484B-AD44-0D14553E36EF}"/>
              </a:ext>
            </a:extLst>
          </p:cNvPr>
          <p:cNvGraphicFramePr>
            <a:graphicFrameLocks noGrp="1"/>
          </p:cNvGraphicFramePr>
          <p:nvPr>
            <p:ph type="tbl" sz="quarter" idx="13"/>
            <p:extLst>
              <p:ext uri="{D42A27DB-BD31-4B8C-83A1-F6EECF244321}">
                <p14:modId xmlns:p14="http://schemas.microsoft.com/office/powerpoint/2010/main" val="14452357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4049108298"/>
                    </a:ext>
                  </a:extLst>
                </a:gridCol>
                <a:gridCol w="1645920">
                  <a:extLst>
                    <a:ext uri="{9D8B030D-6E8A-4147-A177-3AD203B41FA5}">
                      <a16:colId xmlns:a16="http://schemas.microsoft.com/office/drawing/2014/main" val="626204920"/>
                    </a:ext>
                  </a:extLst>
                </a:gridCol>
                <a:gridCol w="1234440">
                  <a:extLst>
                    <a:ext uri="{9D8B030D-6E8A-4147-A177-3AD203B41FA5}">
                      <a16:colId xmlns:a16="http://schemas.microsoft.com/office/drawing/2014/main" val="1300179405"/>
                    </a:ext>
                  </a:extLst>
                </a:gridCol>
                <a:gridCol w="1234440">
                  <a:extLst>
                    <a:ext uri="{9D8B030D-6E8A-4147-A177-3AD203B41FA5}">
                      <a16:colId xmlns:a16="http://schemas.microsoft.com/office/drawing/2014/main" val="1664946026"/>
                    </a:ext>
                  </a:extLst>
                </a:gridCol>
                <a:gridCol w="1234440">
                  <a:extLst>
                    <a:ext uri="{9D8B030D-6E8A-4147-A177-3AD203B41FA5}">
                      <a16:colId xmlns:a16="http://schemas.microsoft.com/office/drawing/2014/main" val="3257879172"/>
                    </a:ext>
                  </a:extLst>
                </a:gridCol>
                <a:gridCol w="1234440">
                  <a:extLst>
                    <a:ext uri="{9D8B030D-6E8A-4147-A177-3AD203B41FA5}">
                      <a16:colId xmlns:a16="http://schemas.microsoft.com/office/drawing/2014/main" val="1050432311"/>
                    </a:ext>
                  </a:extLst>
                </a:gridCol>
              </a:tblGrid>
              <a:tr h="370840">
                <a:tc>
                  <a:txBody>
                    <a:bodyPr/>
                    <a:lstStyle/>
                    <a:p>
                      <a:r>
                        <a:rPr lang="en-US" sz="1000"/>
                        <a:t>Name</a:t>
                      </a:r>
                    </a:p>
                  </a:txBody>
                  <a:tcPr/>
                </a:tc>
                <a:tc>
                  <a:txBody>
                    <a:bodyPr/>
                    <a:lstStyle/>
                    <a:p>
                      <a:r>
                        <a:rPr lang="en-US" sz="1000"/>
                        <a:t>gesamt</a:t>
                      </a:r>
                    </a:p>
                  </a:txBody>
                  <a:tcPr/>
                </a:tc>
                <a:tc>
                  <a:txBody>
                    <a:bodyPr/>
                    <a:lstStyle/>
                    <a:p>
                      <a:r>
                        <a:rPr lang="en-US" sz="1000"/>
                        <a:t>viral</a:t>
                      </a:r>
                    </a:p>
                  </a:txBody>
                  <a:tcPr/>
                </a:tc>
                <a:tc>
                  <a:txBody>
                    <a:bodyPr/>
                    <a:lstStyle/>
                    <a:p>
                      <a:r>
                        <a:rPr lang="en-US" sz="1000"/>
                        <a:t>bezahlt</a:t>
                      </a:r>
                    </a:p>
                  </a:txBody>
                  <a:tcPr/>
                </a:tc>
                <a:tc>
                  <a:txBody>
                    <a:bodyPr/>
                    <a:lstStyle/>
                    <a:p>
                      <a:r>
                        <a:rPr lang="en-US" sz="1000"/>
                        <a:t>organisch</a:t>
                      </a:r>
                    </a:p>
                  </a:txBody>
                  <a:tcPr/>
                </a:tc>
                <a:tc>
                  <a:txBody>
                    <a:bodyPr/>
                    <a:lstStyle/>
                    <a:p>
                      <a:r>
                        <a:rPr lang="en-US" sz="1000"/>
                        <a:t>unbezahlt</a:t>
                      </a:r>
                    </a:p>
                  </a:txBody>
                  <a:tcPr/>
                </a:tc>
                <a:extLst>
                  <a:ext uri="{0D108BD9-81ED-4DB2-BD59-A6C34878D82A}">
                    <a16:rowId xmlns:a16="http://schemas.microsoft.com/office/drawing/2014/main" val="1025183235"/>
                  </a:ext>
                </a:extLst>
              </a:tr>
              <a:tr h="370840">
                <a:tc>
                  <a:txBody>
                    <a:bodyPr/>
                    <a:lstStyle/>
                    <a:p>
                      <a:r>
                        <a:rPr lang="en-US" sz="1000"/>
                        <a:t>NDR Mecklenburg-Vorpommern</a:t>
                      </a:r>
                    </a:p>
                  </a:txBody>
                  <a:tcPr/>
                </a:tc>
                <a:tc>
                  <a:txBody>
                    <a:bodyPr/>
                    <a:lstStyle/>
                    <a:p>
                      <a:r>
                        <a:rPr lang="en-US" sz="1000"/>
                        <a:t>21084</a:t>
                      </a:r>
                    </a:p>
                  </a:txBody>
                  <a:tcPr/>
                </a:tc>
                <a:tc>
                  <a:txBody>
                    <a:bodyPr/>
                    <a:lstStyle/>
                    <a:p>
                      <a:r>
                        <a:rPr lang="en-US" sz="1000"/>
                        <a:t>12971</a:t>
                      </a:r>
                    </a:p>
                  </a:txBody>
                  <a:tcPr/>
                </a:tc>
                <a:tc>
                  <a:txBody>
                    <a:bodyPr/>
                    <a:lstStyle/>
                    <a:p>
                      <a:r>
                        <a:rPr lang="en-US" sz="1000"/>
                        <a:t>159</a:t>
                      </a:r>
                    </a:p>
                  </a:txBody>
                  <a:tcPr/>
                </a:tc>
                <a:tc>
                  <a:txBody>
                    <a:bodyPr/>
                    <a:lstStyle/>
                    <a:p>
                      <a:r>
                        <a:rPr lang="en-US" sz="1000"/>
                        <a:t>8411</a:t>
                      </a:r>
                    </a:p>
                  </a:txBody>
                  <a:tcPr/>
                </a:tc>
                <a:tc>
                  <a:txBody>
                    <a:bodyPr/>
                    <a:lstStyle/>
                    <a:p>
                      <a:r>
                        <a:rPr lang="en-US" sz="1000"/>
                        <a:t>20925</a:t>
                      </a:r>
                    </a:p>
                  </a:txBody>
                  <a:tcPr/>
                </a:tc>
                <a:extLst>
                  <a:ext uri="{0D108BD9-81ED-4DB2-BD59-A6C34878D82A}">
                    <a16:rowId xmlns:a16="http://schemas.microsoft.com/office/drawing/2014/main" val="2021921153"/>
                  </a:ext>
                </a:extLst>
              </a:tr>
            </a:tbl>
          </a:graphicData>
        </a:graphic>
      </p:graphicFrame>
      <p:sp>
        <p:nvSpPr>
          <p:cNvPr id="4" name="Text Placeholder 3">
            <a:extLst>
              <a:ext uri="{FF2B5EF4-FFF2-40B4-BE49-F238E27FC236}">
                <a16:creationId xmlns:a16="http://schemas.microsoft.com/office/drawing/2014/main" id="{C63DBC2D-63CD-4D06-9545-D015191EC41F}"/>
              </a:ext>
            </a:extLst>
          </p:cNvPr>
          <p:cNvSpPr>
            <a:spLocks noGrp="1"/>
          </p:cNvSpPr>
          <p:nvPr>
            <p:ph type="body" sz="quarter" idx="14"/>
          </p:nvPr>
        </p:nvSpPr>
        <p:spPr/>
        <p:txBody>
          <a:bodyPr/>
          <a:lstStyle/>
          <a:p>
            <a:r>
              <a:rPr lang="en-US"/>
              <a:t>01.01.2018 - 27.12.2018</a:t>
            </a:r>
          </a:p>
        </p:txBody>
      </p:sp>
    </p:spTree>
    <p:extLst>
      <p:ext uri="{BB962C8B-B14F-4D97-AF65-F5344CB8AC3E}">
        <p14:creationId xmlns:p14="http://schemas.microsoft.com/office/powerpoint/2010/main" val="9209023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2512F7-A907-4850-B461-FDC77AD30564}"/>
              </a:ext>
            </a:extLst>
          </p:cNvPr>
          <p:cNvSpPr>
            <a:spLocks noGrp="1"/>
          </p:cNvSpPr>
          <p:nvPr>
            <p:ph type="title"/>
          </p:nvPr>
        </p:nvSpPr>
        <p:spPr/>
        <p:txBody>
          <a:bodyPr/>
          <a:lstStyle/>
          <a:p>
            <a:r>
              <a:rPr lang="en-US"/>
              <a:t>Facebook Distributionstyp - FB Insights | NDR Mecklenburg-Vorpommern</a:t>
            </a:r>
          </a:p>
        </p:txBody>
      </p:sp>
      <p:graphicFrame>
        <p:nvGraphicFramePr>
          <p:cNvPr id="6" name="Chart Placeholder 5">
            <a:extLst>
              <a:ext uri="{FF2B5EF4-FFF2-40B4-BE49-F238E27FC236}">
                <a16:creationId xmlns:a16="http://schemas.microsoft.com/office/drawing/2014/main" id="{301C32B4-01CD-4B7E-B0CB-211F374600A8}"/>
              </a:ext>
            </a:extLst>
          </p:cNvPr>
          <p:cNvGraphicFramePr>
            <a:graphicFrameLocks noGrp="1"/>
          </p:cNvGraphicFramePr>
          <p:nvPr>
            <p:ph type="chart" sz="quarter" idx="13"/>
            <p:extLst>
              <p:ext uri="{D42A27DB-BD31-4B8C-83A1-F6EECF244321}">
                <p14:modId xmlns:p14="http://schemas.microsoft.com/office/powerpoint/2010/main" val="30665936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87EAFC8-0956-4561-908E-F6D96D2951E9}"/>
              </a:ext>
            </a:extLst>
          </p:cNvPr>
          <p:cNvSpPr>
            <a:spLocks noGrp="1"/>
          </p:cNvSpPr>
          <p:nvPr>
            <p:ph type="body" sz="quarter" idx="14"/>
          </p:nvPr>
        </p:nvSpPr>
        <p:spPr/>
        <p:txBody>
          <a:bodyPr/>
          <a:lstStyle/>
          <a:p>
            <a:r>
              <a:rPr lang="en-US"/>
              <a:t>01.01.2018 - 27.12.2018</a:t>
            </a:r>
          </a:p>
        </p:txBody>
      </p:sp>
      <p:sp>
        <p:nvSpPr>
          <p:cNvPr id="5" name="Footer Placeholder 4">
            <a:extLst>
              <a:ext uri="{FF2B5EF4-FFF2-40B4-BE49-F238E27FC236}">
                <a16:creationId xmlns:a16="http://schemas.microsoft.com/office/drawing/2014/main" id="{CEA15B95-4EB5-444D-81F7-B0295FBD511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8788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00086D-965D-4FA3-8063-82A47F59956B}"/>
              </a:ext>
            </a:extLst>
          </p:cNvPr>
          <p:cNvSpPr>
            <a:spLocks noGrp="1"/>
          </p:cNvSpPr>
          <p:nvPr>
            <p:ph type="title"/>
          </p:nvPr>
        </p:nvSpPr>
        <p:spPr/>
        <p:txBody>
          <a:bodyPr/>
          <a:lstStyle/>
          <a:p>
            <a:r>
              <a:rPr lang="en-US"/>
              <a:t>Facebook Distributionstyp - Tabelle - FB Insights | NDR Mecklenburg-Vorpommern</a:t>
            </a:r>
          </a:p>
        </p:txBody>
      </p:sp>
      <p:graphicFrame>
        <p:nvGraphicFramePr>
          <p:cNvPr id="5" name="Table Placeholder 4">
            <a:extLst>
              <a:ext uri="{FF2B5EF4-FFF2-40B4-BE49-F238E27FC236}">
                <a16:creationId xmlns:a16="http://schemas.microsoft.com/office/drawing/2014/main" id="{9CE4FCC5-2253-45F1-BFBA-4E9BF78E5251}"/>
              </a:ext>
            </a:extLst>
          </p:cNvPr>
          <p:cNvGraphicFramePr>
            <a:graphicFrameLocks noGrp="1"/>
          </p:cNvGraphicFramePr>
          <p:nvPr>
            <p:ph type="tbl" sz="quarter" idx="13"/>
            <p:extLst>
              <p:ext uri="{D42A27DB-BD31-4B8C-83A1-F6EECF244321}">
                <p14:modId xmlns:p14="http://schemas.microsoft.com/office/powerpoint/2010/main" val="26222967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460719906"/>
                    </a:ext>
                  </a:extLst>
                </a:gridCol>
                <a:gridCol w="1234440">
                  <a:extLst>
                    <a:ext uri="{9D8B030D-6E8A-4147-A177-3AD203B41FA5}">
                      <a16:colId xmlns:a16="http://schemas.microsoft.com/office/drawing/2014/main" val="2303878851"/>
                    </a:ext>
                  </a:extLst>
                </a:gridCol>
                <a:gridCol w="822960">
                  <a:extLst>
                    <a:ext uri="{9D8B030D-6E8A-4147-A177-3AD203B41FA5}">
                      <a16:colId xmlns:a16="http://schemas.microsoft.com/office/drawing/2014/main" val="3343374267"/>
                    </a:ext>
                  </a:extLst>
                </a:gridCol>
                <a:gridCol w="822960">
                  <a:extLst>
                    <a:ext uri="{9D8B030D-6E8A-4147-A177-3AD203B41FA5}">
                      <a16:colId xmlns:a16="http://schemas.microsoft.com/office/drawing/2014/main" val="754592972"/>
                    </a:ext>
                  </a:extLst>
                </a:gridCol>
                <a:gridCol w="822960">
                  <a:extLst>
                    <a:ext uri="{9D8B030D-6E8A-4147-A177-3AD203B41FA5}">
                      <a16:colId xmlns:a16="http://schemas.microsoft.com/office/drawing/2014/main" val="4016067096"/>
                    </a:ext>
                  </a:extLst>
                </a:gridCol>
                <a:gridCol w="822960">
                  <a:extLst>
                    <a:ext uri="{9D8B030D-6E8A-4147-A177-3AD203B41FA5}">
                      <a16:colId xmlns:a16="http://schemas.microsoft.com/office/drawing/2014/main" val="2400547014"/>
                    </a:ext>
                  </a:extLst>
                </a:gridCol>
                <a:gridCol w="822960">
                  <a:extLst>
                    <a:ext uri="{9D8B030D-6E8A-4147-A177-3AD203B41FA5}">
                      <a16:colId xmlns:a16="http://schemas.microsoft.com/office/drawing/2014/main" val="2971542413"/>
                    </a:ext>
                  </a:extLst>
                </a:gridCol>
                <a:gridCol w="822960">
                  <a:extLst>
                    <a:ext uri="{9D8B030D-6E8A-4147-A177-3AD203B41FA5}">
                      <a16:colId xmlns:a16="http://schemas.microsoft.com/office/drawing/2014/main" val="3639630310"/>
                    </a:ext>
                  </a:extLst>
                </a:gridCol>
              </a:tblGrid>
              <a:tr h="370840">
                <a:tc>
                  <a:txBody>
                    <a:bodyPr/>
                    <a:lstStyle/>
                    <a:p>
                      <a:r>
                        <a:rPr lang="en-US" sz="1000"/>
                        <a:t>Name</a:t>
                      </a:r>
                    </a:p>
                  </a:txBody>
                  <a:tcPr/>
                </a:tc>
                <a:tc>
                  <a:txBody>
                    <a:bodyPr/>
                    <a:lstStyle/>
                    <a:p>
                      <a:r>
                        <a:rPr lang="en-US" sz="1000"/>
                        <a:t>Total Posts</a:t>
                      </a:r>
                    </a:p>
                  </a:txBody>
                  <a:tcPr/>
                </a:tc>
                <a:tc>
                  <a:txBody>
                    <a:bodyPr/>
                    <a:lstStyle/>
                    <a:p>
                      <a:r>
                        <a:rPr lang="en-US" sz="1000"/>
                        <a:t>Photos</a:t>
                      </a:r>
                    </a:p>
                  </a:txBody>
                  <a:tcPr/>
                </a:tc>
                <a:tc>
                  <a:txBody>
                    <a:bodyPr/>
                    <a:lstStyle/>
                    <a:p>
                      <a:r>
                        <a:rPr lang="en-US" sz="1000"/>
                        <a:t>Videos</a:t>
                      </a:r>
                    </a:p>
                  </a:txBody>
                  <a:tcPr/>
                </a:tc>
                <a:tc>
                  <a:txBody>
                    <a:bodyPr/>
                    <a:lstStyle/>
                    <a:p>
                      <a:r>
                        <a:rPr lang="en-US" sz="1000"/>
                        <a:t>Status</a:t>
                      </a:r>
                    </a:p>
                  </a:txBody>
                  <a:tcPr/>
                </a:tc>
                <a:tc>
                  <a:txBody>
                    <a:bodyPr/>
                    <a:lstStyle/>
                    <a:p>
                      <a:r>
                        <a:rPr lang="en-US" sz="1000"/>
                        <a:t>Links</a:t>
                      </a:r>
                    </a:p>
                  </a:txBody>
                  <a:tcPr/>
                </a:tc>
                <a:tc>
                  <a:txBody>
                    <a:bodyPr/>
                    <a:lstStyle/>
                    <a:p>
                      <a:r>
                        <a:rPr lang="en-US" sz="1000"/>
                        <a:t>Notes</a:t>
                      </a:r>
                    </a:p>
                  </a:txBody>
                  <a:tcPr/>
                </a:tc>
                <a:tc>
                  <a:txBody>
                    <a:bodyPr/>
                    <a:lstStyle/>
                    <a:p>
                      <a:r>
                        <a:rPr lang="en-US" sz="1000"/>
                        <a:t>Misc.</a:t>
                      </a:r>
                    </a:p>
                  </a:txBody>
                  <a:tcPr/>
                </a:tc>
                <a:extLst>
                  <a:ext uri="{0D108BD9-81ED-4DB2-BD59-A6C34878D82A}">
                    <a16:rowId xmlns:a16="http://schemas.microsoft.com/office/drawing/2014/main" val="3238114800"/>
                  </a:ext>
                </a:extLst>
              </a:tr>
              <a:tr h="370840">
                <a:tc>
                  <a:txBody>
                    <a:bodyPr/>
                    <a:lstStyle/>
                    <a:p>
                      <a:r>
                        <a:rPr lang="en-US" sz="1000"/>
                        <a:t>NDR Mecklenburg-Vorpommern</a:t>
                      </a:r>
                    </a:p>
                  </a:txBody>
                  <a:tcPr/>
                </a:tc>
                <a:tc>
                  <a:txBody>
                    <a:bodyPr/>
                    <a:lstStyle/>
                    <a:p>
                      <a:r>
                        <a:rPr lang="en-US" sz="1000"/>
                        <a:t>1336</a:t>
                      </a:r>
                    </a:p>
                  </a:txBody>
                  <a:tcPr/>
                </a:tc>
                <a:tc>
                  <a:txBody>
                    <a:bodyPr/>
                    <a:lstStyle/>
                    <a:p>
                      <a:r>
                        <a:rPr lang="en-US" sz="1000"/>
                        <a:t>822</a:t>
                      </a:r>
                    </a:p>
                  </a:txBody>
                  <a:tcPr/>
                </a:tc>
                <a:tc>
                  <a:txBody>
                    <a:bodyPr/>
                    <a:lstStyle/>
                    <a:p>
                      <a:r>
                        <a:rPr lang="en-US" sz="1000"/>
                        <a:t>322</a:t>
                      </a:r>
                    </a:p>
                  </a:txBody>
                  <a:tcPr/>
                </a:tc>
                <a:tc>
                  <a:txBody>
                    <a:bodyPr/>
                    <a:lstStyle/>
                    <a:p>
                      <a:r>
                        <a:rPr lang="en-US" sz="1000"/>
                        <a:t>10</a:t>
                      </a:r>
                    </a:p>
                  </a:txBody>
                  <a:tcPr/>
                </a:tc>
                <a:tc>
                  <a:txBody>
                    <a:bodyPr/>
                    <a:lstStyle/>
                    <a:p>
                      <a:r>
                        <a:rPr lang="en-US" sz="1000"/>
                        <a:t>182</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3448694469"/>
                  </a:ext>
                </a:extLst>
              </a:tr>
            </a:tbl>
          </a:graphicData>
        </a:graphic>
      </p:graphicFrame>
      <p:sp>
        <p:nvSpPr>
          <p:cNvPr id="4" name="Text Placeholder 3">
            <a:extLst>
              <a:ext uri="{FF2B5EF4-FFF2-40B4-BE49-F238E27FC236}">
                <a16:creationId xmlns:a16="http://schemas.microsoft.com/office/drawing/2014/main" id="{2A6AFCFB-3C38-4C25-87D5-A232F80F26A9}"/>
              </a:ext>
            </a:extLst>
          </p:cNvPr>
          <p:cNvSpPr>
            <a:spLocks noGrp="1"/>
          </p:cNvSpPr>
          <p:nvPr>
            <p:ph type="body" sz="quarter" idx="14"/>
          </p:nvPr>
        </p:nvSpPr>
        <p:spPr/>
        <p:txBody>
          <a:bodyPr/>
          <a:lstStyle/>
          <a:p>
            <a:r>
              <a:rPr lang="en-US"/>
              <a:t>01.01.2018 - 27.12.2018</a:t>
            </a:r>
          </a:p>
        </p:txBody>
      </p:sp>
    </p:spTree>
    <p:extLst>
      <p:ext uri="{BB962C8B-B14F-4D97-AF65-F5344CB8AC3E}">
        <p14:creationId xmlns:p14="http://schemas.microsoft.com/office/powerpoint/2010/main" val="5887973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00D398-6130-4167-A20A-520EF4480973}"/>
              </a:ext>
            </a:extLst>
          </p:cNvPr>
          <p:cNvSpPr>
            <a:spLocks noGrp="1"/>
          </p:cNvSpPr>
          <p:nvPr>
            <p:ph type="title"/>
          </p:nvPr>
        </p:nvSpPr>
        <p:spPr/>
        <p:txBody>
          <a:bodyPr/>
          <a:lstStyle/>
          <a:p>
            <a:r>
              <a:rPr lang="en-US"/>
              <a:t>Facebook Eigene Posts - Shares - Export | NDR Mecklenburg-Vorpommern - 1 of 3</a:t>
            </a:r>
          </a:p>
        </p:txBody>
      </p:sp>
      <p:graphicFrame>
        <p:nvGraphicFramePr>
          <p:cNvPr id="5" name="Table Placeholder 4">
            <a:extLst>
              <a:ext uri="{FF2B5EF4-FFF2-40B4-BE49-F238E27FC236}">
                <a16:creationId xmlns:a16="http://schemas.microsoft.com/office/drawing/2014/main" id="{53819BB0-99F7-4D93-B07F-B89FB9F3FCD5}"/>
              </a:ext>
            </a:extLst>
          </p:cNvPr>
          <p:cNvGraphicFramePr>
            <a:graphicFrameLocks noGrp="1"/>
          </p:cNvGraphicFramePr>
          <p:nvPr>
            <p:ph type="tbl" sz="quarter" idx="13"/>
            <p:extLst>
              <p:ext uri="{D42A27DB-BD31-4B8C-83A1-F6EECF244321}">
                <p14:modId xmlns:p14="http://schemas.microsoft.com/office/powerpoint/2010/main" val="20467902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26852307"/>
                    </a:ext>
                  </a:extLst>
                </a:gridCol>
                <a:gridCol w="822960">
                  <a:extLst>
                    <a:ext uri="{9D8B030D-6E8A-4147-A177-3AD203B41FA5}">
                      <a16:colId xmlns:a16="http://schemas.microsoft.com/office/drawing/2014/main" val="2286453081"/>
                    </a:ext>
                  </a:extLst>
                </a:gridCol>
                <a:gridCol w="822960">
                  <a:extLst>
                    <a:ext uri="{9D8B030D-6E8A-4147-A177-3AD203B41FA5}">
                      <a16:colId xmlns:a16="http://schemas.microsoft.com/office/drawing/2014/main" val="2172056002"/>
                    </a:ext>
                  </a:extLst>
                </a:gridCol>
                <a:gridCol w="822960">
                  <a:extLst>
                    <a:ext uri="{9D8B030D-6E8A-4147-A177-3AD203B41FA5}">
                      <a16:colId xmlns:a16="http://schemas.microsoft.com/office/drawing/2014/main" val="3405069969"/>
                    </a:ext>
                  </a:extLst>
                </a:gridCol>
                <a:gridCol w="822960">
                  <a:extLst>
                    <a:ext uri="{9D8B030D-6E8A-4147-A177-3AD203B41FA5}">
                      <a16:colId xmlns:a16="http://schemas.microsoft.com/office/drawing/2014/main" val="4019072397"/>
                    </a:ext>
                  </a:extLst>
                </a:gridCol>
                <a:gridCol w="822960">
                  <a:extLst>
                    <a:ext uri="{9D8B030D-6E8A-4147-A177-3AD203B41FA5}">
                      <a16:colId xmlns:a16="http://schemas.microsoft.com/office/drawing/2014/main" val="384568021"/>
                    </a:ext>
                  </a:extLst>
                </a:gridCol>
                <a:gridCol w="822960">
                  <a:extLst>
                    <a:ext uri="{9D8B030D-6E8A-4147-A177-3AD203B41FA5}">
                      <a16:colId xmlns:a16="http://schemas.microsoft.com/office/drawing/2014/main" val="2177427679"/>
                    </a:ext>
                  </a:extLst>
                </a:gridCol>
                <a:gridCol w="822960">
                  <a:extLst>
                    <a:ext uri="{9D8B030D-6E8A-4147-A177-3AD203B41FA5}">
                      <a16:colId xmlns:a16="http://schemas.microsoft.com/office/drawing/2014/main" val="31201375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0669475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Mecklenburg-Vorpommern - 2018-07-25 07:03:33 </a:t>
                      </a:r>
                      <a:r>
                        <a:rPr kumimoji="0" lang="de-DE" sz="1000" b="0" i="0" u="none" strike="noStrike" kern="1200" cap="none" spc="0" normalizeH="0" baseline="0" noProof="0">
                          <a:ln>
                            <a:noFill/>
                          </a:ln>
                          <a:solidFill>
                            <a:prstClr val="black"/>
                          </a:solidFill>
                          <a:effectLst/>
                          <a:uLnTx/>
                          <a:uFillTx/>
                          <a:latin typeface="+mn-lt"/>
                          <a:ea typeface="+mn-ea"/>
                          <a:cs typeface="+mn-cs"/>
                        </a:rPr>
                        <a:t> 
 Für unsere Sicherheit führen freiwillige Feuerwehr-Männer und -Frauen ein Leben auf Abruf. Dafür ein riesiges Dankeschön!
🚒 Markieren Sie die Wehren aus Ihrer Region und sagen Sie Danke!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604684809"/>
                  </a:ext>
                </a:extLst>
              </a:tr>
            </a:tbl>
          </a:graphicData>
        </a:graphic>
      </p:graphicFrame>
      <p:sp>
        <p:nvSpPr>
          <p:cNvPr id="4" name="Text Placeholder 3">
            <a:extLst>
              <a:ext uri="{FF2B5EF4-FFF2-40B4-BE49-F238E27FC236}">
                <a16:creationId xmlns:a16="http://schemas.microsoft.com/office/drawing/2014/main" id="{5DE71920-8E81-4F0C-B879-7519D7940ED0}"/>
              </a:ext>
            </a:extLst>
          </p:cNvPr>
          <p:cNvSpPr>
            <a:spLocks noGrp="1"/>
          </p:cNvSpPr>
          <p:nvPr>
            <p:ph type="body" sz="quarter" idx="14"/>
          </p:nvPr>
        </p:nvSpPr>
        <p:spPr/>
        <p:txBody>
          <a:bodyPr/>
          <a:lstStyle/>
          <a:p>
            <a:r>
              <a:rPr lang="en-US"/>
              <a:t>01.01.2018 - 27.12.2018</a:t>
            </a:r>
          </a:p>
        </p:txBody>
      </p:sp>
    </p:spTree>
    <p:extLst>
      <p:ext uri="{BB962C8B-B14F-4D97-AF65-F5344CB8AC3E}">
        <p14:creationId xmlns:p14="http://schemas.microsoft.com/office/powerpoint/2010/main" val="38275196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4D6D5E-AA87-4C07-8CE1-60DC87FB12F1}"/>
              </a:ext>
            </a:extLst>
          </p:cNvPr>
          <p:cNvSpPr>
            <a:spLocks noGrp="1"/>
          </p:cNvSpPr>
          <p:nvPr>
            <p:ph type="title"/>
          </p:nvPr>
        </p:nvSpPr>
        <p:spPr/>
        <p:txBody>
          <a:bodyPr/>
          <a:lstStyle/>
          <a:p>
            <a:r>
              <a:rPr lang="en-US"/>
              <a:t>Facebook Eigene Posts - Shares - Export | NDR Mecklenburg-Vorpommern - 2 of 3</a:t>
            </a:r>
          </a:p>
        </p:txBody>
      </p:sp>
      <p:graphicFrame>
        <p:nvGraphicFramePr>
          <p:cNvPr id="5" name="Table Placeholder 4">
            <a:extLst>
              <a:ext uri="{FF2B5EF4-FFF2-40B4-BE49-F238E27FC236}">
                <a16:creationId xmlns:a16="http://schemas.microsoft.com/office/drawing/2014/main" id="{DF7F5E76-8F03-4D99-96F3-B8A2EFCBE3F2}"/>
              </a:ext>
            </a:extLst>
          </p:cNvPr>
          <p:cNvGraphicFramePr>
            <a:graphicFrameLocks noGrp="1"/>
          </p:cNvGraphicFramePr>
          <p:nvPr>
            <p:ph type="tbl" sz="quarter" idx="13"/>
            <p:extLst>
              <p:ext uri="{D42A27DB-BD31-4B8C-83A1-F6EECF244321}">
                <p14:modId xmlns:p14="http://schemas.microsoft.com/office/powerpoint/2010/main" val="3388305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341285655"/>
                    </a:ext>
                  </a:extLst>
                </a:gridCol>
                <a:gridCol w="822960">
                  <a:extLst>
                    <a:ext uri="{9D8B030D-6E8A-4147-A177-3AD203B41FA5}">
                      <a16:colId xmlns:a16="http://schemas.microsoft.com/office/drawing/2014/main" val="4024450492"/>
                    </a:ext>
                  </a:extLst>
                </a:gridCol>
                <a:gridCol w="822960">
                  <a:extLst>
                    <a:ext uri="{9D8B030D-6E8A-4147-A177-3AD203B41FA5}">
                      <a16:colId xmlns:a16="http://schemas.microsoft.com/office/drawing/2014/main" val="2598224940"/>
                    </a:ext>
                  </a:extLst>
                </a:gridCol>
                <a:gridCol w="822960">
                  <a:extLst>
                    <a:ext uri="{9D8B030D-6E8A-4147-A177-3AD203B41FA5}">
                      <a16:colId xmlns:a16="http://schemas.microsoft.com/office/drawing/2014/main" val="4275105662"/>
                    </a:ext>
                  </a:extLst>
                </a:gridCol>
                <a:gridCol w="822960">
                  <a:extLst>
                    <a:ext uri="{9D8B030D-6E8A-4147-A177-3AD203B41FA5}">
                      <a16:colId xmlns:a16="http://schemas.microsoft.com/office/drawing/2014/main" val="1276428515"/>
                    </a:ext>
                  </a:extLst>
                </a:gridCol>
                <a:gridCol w="822960">
                  <a:extLst>
                    <a:ext uri="{9D8B030D-6E8A-4147-A177-3AD203B41FA5}">
                      <a16:colId xmlns:a16="http://schemas.microsoft.com/office/drawing/2014/main" val="470506282"/>
                    </a:ext>
                  </a:extLst>
                </a:gridCol>
                <a:gridCol w="822960">
                  <a:extLst>
                    <a:ext uri="{9D8B030D-6E8A-4147-A177-3AD203B41FA5}">
                      <a16:colId xmlns:a16="http://schemas.microsoft.com/office/drawing/2014/main" val="4095323353"/>
                    </a:ext>
                  </a:extLst>
                </a:gridCol>
                <a:gridCol w="822960">
                  <a:extLst>
                    <a:ext uri="{9D8B030D-6E8A-4147-A177-3AD203B41FA5}">
                      <a16:colId xmlns:a16="http://schemas.microsoft.com/office/drawing/2014/main" val="20885379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5710985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NDR Mecklenburg-Vorpommern - 2018-05-04 06:46:09 </a:t>
                      </a:r>
                      <a:r>
                        <a:rPr kumimoji="0" lang="en-US" sz="1000" b="0" i="0" u="none" strike="noStrike" kern="1200" cap="none" spc="0" normalizeH="0" baseline="0" noProof="0">
                          <a:ln>
                            <a:noFill/>
                          </a:ln>
                          <a:solidFill>
                            <a:prstClr val="black"/>
                          </a:solidFill>
                          <a:effectLst/>
                          <a:uLnTx/>
                          <a:uFillTx/>
                          <a:latin typeface="+mn-lt"/>
                          <a:ea typeface="+mn-ea"/>
                          <a:cs typeface="+mn-cs"/>
                        </a:rPr>
                        <a:t> 
 Zum Tag der Feuerwehrleute sagen wir DANKE! 🤗
Feuerwehren aus Mecklenburg Vorpommern Feuerwehr Klinken Feuerwehr Dorf Mecklenburg Feuerwehr Basedow in Mecklenburg Feuerwehr Schwerin-Warnitz Feuerwehr Rostock Feuerwehr-Rostock Gehlsdorf Feuerwehr Barth Freiwillige Feuerwehr Zingst Freiwillige Feuerwehr Ahrenshoop Feuerwehr Plau am See Feuerwehr Neustrelitz / Jugendfeuerwehr Neustrelitz Feuerwehr Neustrelitz /Ortsfeuerwehr Strelitz-Alt Feuerwehr Bergen Freiwillige Feuerwehr Ostseebad Binz Feuerwehr Zinnowitz Jugendfeuerwehr Zinnowitz Freiwillige Feuerwehr Koserow e.V. Freiwillige Feuerwehr Bansin-Heringsdorf Freiwillige Feuerwehr Seebad Ahlbeck Freiwillige Feuerwehr Wolgast Freiwillige Feuerwehr Torgelow Freiwillige Feuerwehr Penzlin Feuerwehr Goldberg Löschgruppe Wendisch Waren Freiwillige Feuerwehr Krakow am See Feuerwehr Lübz Feuerwehr Plau am See Feuerwehr Bützow Freiwillige Feuerwehr Bützow Freiwillige Feuerwehr der Stadt Laage Feuerwehr Schwaan Feuerwehr Tessin &amp; Förderverein FFw Tessin e.V. Freiwillige Feuerwehr Tribsees Freiwillige Feuerwehr Gnoien Freiwillige Feuerwehr Marlow Freiwillige Feuerwehr Crivitz Feuerwehr Ludwigslust Freiwillige Feuerwehr Gadebusch Freiwillige Feuerwehr Satow Feuerwehr Rövershagen Feuerwehr Boltenhagen Freiwillige Feuerwehr Hagenow Feuerwehr Wittenburg Freiwillige Feuerwehr der Stadt Penkun Freiwillige Feuerwehr Ueckermünde Feuerwehr Wustrow Freiwillige Feuerwehr Wismar Altstadt Freiwillige Feuerwehr Warnemünde Feuerwehr Dömitz Feuerwehr Neukloster
(Wir haben hoffentlich niemanden vergessen!)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961077183"/>
                  </a:ext>
                </a:extLst>
              </a:tr>
            </a:tbl>
          </a:graphicData>
        </a:graphic>
      </p:graphicFrame>
      <p:sp>
        <p:nvSpPr>
          <p:cNvPr id="4" name="Text Placeholder 3">
            <a:extLst>
              <a:ext uri="{FF2B5EF4-FFF2-40B4-BE49-F238E27FC236}">
                <a16:creationId xmlns:a16="http://schemas.microsoft.com/office/drawing/2014/main" id="{D62F96F1-14CA-4758-9AC9-83008F78234A}"/>
              </a:ext>
            </a:extLst>
          </p:cNvPr>
          <p:cNvSpPr>
            <a:spLocks noGrp="1"/>
          </p:cNvSpPr>
          <p:nvPr>
            <p:ph type="body" sz="quarter" idx="14"/>
          </p:nvPr>
        </p:nvSpPr>
        <p:spPr/>
        <p:txBody>
          <a:bodyPr/>
          <a:lstStyle/>
          <a:p>
            <a:r>
              <a:rPr lang="en-US"/>
              <a:t>01.01.2018 - 27.12.2018</a:t>
            </a:r>
          </a:p>
        </p:txBody>
      </p:sp>
    </p:spTree>
    <p:extLst>
      <p:ext uri="{BB962C8B-B14F-4D97-AF65-F5344CB8AC3E}">
        <p14:creationId xmlns:p14="http://schemas.microsoft.com/office/powerpoint/2010/main" val="33631732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3C332A-749E-4B25-B9B4-A9969E3ECBF4}"/>
              </a:ext>
            </a:extLst>
          </p:cNvPr>
          <p:cNvSpPr>
            <a:spLocks noGrp="1"/>
          </p:cNvSpPr>
          <p:nvPr>
            <p:ph type="title"/>
          </p:nvPr>
        </p:nvSpPr>
        <p:spPr/>
        <p:txBody>
          <a:bodyPr/>
          <a:lstStyle/>
          <a:p>
            <a:r>
              <a:rPr lang="en-US"/>
              <a:t>Facebook Eigene Posts - Shares - Export | NDR Mecklenburg-Vorpommern - 3 of 3</a:t>
            </a:r>
          </a:p>
        </p:txBody>
      </p:sp>
      <p:graphicFrame>
        <p:nvGraphicFramePr>
          <p:cNvPr id="5" name="Table Placeholder 4">
            <a:extLst>
              <a:ext uri="{FF2B5EF4-FFF2-40B4-BE49-F238E27FC236}">
                <a16:creationId xmlns:a16="http://schemas.microsoft.com/office/drawing/2014/main" id="{A0133D23-AF86-488B-841C-8918D4CA1E8A}"/>
              </a:ext>
            </a:extLst>
          </p:cNvPr>
          <p:cNvGraphicFramePr>
            <a:graphicFrameLocks noGrp="1"/>
          </p:cNvGraphicFramePr>
          <p:nvPr>
            <p:ph type="tbl" sz="quarter" idx="13"/>
            <p:extLst>
              <p:ext uri="{D42A27DB-BD31-4B8C-83A1-F6EECF244321}">
                <p14:modId xmlns:p14="http://schemas.microsoft.com/office/powerpoint/2010/main" val="37398921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58533024"/>
                    </a:ext>
                  </a:extLst>
                </a:gridCol>
                <a:gridCol w="822960">
                  <a:extLst>
                    <a:ext uri="{9D8B030D-6E8A-4147-A177-3AD203B41FA5}">
                      <a16:colId xmlns:a16="http://schemas.microsoft.com/office/drawing/2014/main" val="354380185"/>
                    </a:ext>
                  </a:extLst>
                </a:gridCol>
                <a:gridCol w="822960">
                  <a:extLst>
                    <a:ext uri="{9D8B030D-6E8A-4147-A177-3AD203B41FA5}">
                      <a16:colId xmlns:a16="http://schemas.microsoft.com/office/drawing/2014/main" val="451423381"/>
                    </a:ext>
                  </a:extLst>
                </a:gridCol>
                <a:gridCol w="822960">
                  <a:extLst>
                    <a:ext uri="{9D8B030D-6E8A-4147-A177-3AD203B41FA5}">
                      <a16:colId xmlns:a16="http://schemas.microsoft.com/office/drawing/2014/main" val="1913701736"/>
                    </a:ext>
                  </a:extLst>
                </a:gridCol>
                <a:gridCol w="822960">
                  <a:extLst>
                    <a:ext uri="{9D8B030D-6E8A-4147-A177-3AD203B41FA5}">
                      <a16:colId xmlns:a16="http://schemas.microsoft.com/office/drawing/2014/main" val="1109615622"/>
                    </a:ext>
                  </a:extLst>
                </a:gridCol>
                <a:gridCol w="822960">
                  <a:extLst>
                    <a:ext uri="{9D8B030D-6E8A-4147-A177-3AD203B41FA5}">
                      <a16:colId xmlns:a16="http://schemas.microsoft.com/office/drawing/2014/main" val="1225428106"/>
                    </a:ext>
                  </a:extLst>
                </a:gridCol>
                <a:gridCol w="822960">
                  <a:extLst>
                    <a:ext uri="{9D8B030D-6E8A-4147-A177-3AD203B41FA5}">
                      <a16:colId xmlns:a16="http://schemas.microsoft.com/office/drawing/2014/main" val="3728356080"/>
                    </a:ext>
                  </a:extLst>
                </a:gridCol>
                <a:gridCol w="822960">
                  <a:extLst>
                    <a:ext uri="{9D8B030D-6E8A-4147-A177-3AD203B41FA5}">
                      <a16:colId xmlns:a16="http://schemas.microsoft.com/office/drawing/2014/main" val="33542157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8867178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Mecklenburg-Vorpommern - 2018-01-05 13:38:58 </a:t>
                      </a:r>
                      <a:r>
                        <a:rPr kumimoji="0" lang="de-DE" sz="1000" b="0" i="0" u="none" strike="noStrike" kern="1200" cap="none" spc="0" normalizeH="0" baseline="0" noProof="0">
                          <a:ln>
                            <a:noFill/>
                          </a:ln>
                          <a:solidFill>
                            <a:prstClr val="black"/>
                          </a:solidFill>
                          <a:effectLst/>
                          <a:uLnTx/>
                          <a:uFillTx/>
                          <a:latin typeface="+mn-lt"/>
                          <a:ea typeface="+mn-ea"/>
                          <a:cs typeface="+mn-cs"/>
                        </a:rPr>
                        <a:t> 
 Rostock verbietet als erste Kommune in MV die Nutzung von Glyphosat auf all ihren Flächen.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3722857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Mecklenburg-Vorpommern - 2018-04-16 09:27:38 </a:t>
                      </a:r>
                      <a:r>
                        <a:rPr kumimoji="0" lang="de-DE" sz="1000" b="0" i="0" u="none" strike="noStrike" kern="1200" cap="none" spc="0" normalizeH="0" baseline="0" noProof="0">
                          <a:ln>
                            <a:noFill/>
                          </a:ln>
                          <a:solidFill>
                            <a:prstClr val="black"/>
                          </a:solidFill>
                          <a:effectLst/>
                          <a:uLnTx/>
                          <a:uFillTx/>
                          <a:latin typeface="+mn-lt"/>
                          <a:ea typeface="+mn-ea"/>
                          <a:cs typeface="+mn-cs"/>
                        </a:rPr>
                        <a:t> 
 Schatz des einstigen Dänenkönigs Harald Blauzahn geborgen: Laut Experten handelt es sich um den größten Einzelfund im südlichen Ostseeraum.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2533976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Mecklenburg-Vorpommern - 2018-07-31 10:07:03 </a:t>
                      </a:r>
                      <a:r>
                        <a:rPr kumimoji="0" lang="de-DE" sz="1000" b="0" i="0" u="none" strike="noStrike" kern="1200" cap="none" spc="0" normalizeH="0" baseline="0" noProof="0">
                          <a:ln>
                            <a:noFill/>
                          </a:ln>
                          <a:solidFill>
                            <a:prstClr val="black"/>
                          </a:solidFill>
                          <a:effectLst/>
                          <a:uLnTx/>
                          <a:uFillTx/>
                          <a:latin typeface="+mn-lt"/>
                          <a:ea typeface="+mn-ea"/>
                          <a:cs typeface="+mn-cs"/>
                        </a:rPr>
                        <a:t> 
 Rostock und ganz MV verlieren ein echtes Original.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122025850"/>
                  </a:ext>
                </a:extLst>
              </a:tr>
            </a:tbl>
          </a:graphicData>
        </a:graphic>
      </p:graphicFrame>
      <p:sp>
        <p:nvSpPr>
          <p:cNvPr id="4" name="Text Placeholder 3">
            <a:extLst>
              <a:ext uri="{FF2B5EF4-FFF2-40B4-BE49-F238E27FC236}">
                <a16:creationId xmlns:a16="http://schemas.microsoft.com/office/drawing/2014/main" id="{E956C941-2DAC-42B2-9F7A-189A8EA5380C}"/>
              </a:ext>
            </a:extLst>
          </p:cNvPr>
          <p:cNvSpPr>
            <a:spLocks noGrp="1"/>
          </p:cNvSpPr>
          <p:nvPr>
            <p:ph type="body" sz="quarter" idx="14"/>
          </p:nvPr>
        </p:nvSpPr>
        <p:spPr/>
        <p:txBody>
          <a:bodyPr/>
          <a:lstStyle/>
          <a:p>
            <a:r>
              <a:rPr lang="en-US"/>
              <a:t>01.01.2018 - 27.12.2018</a:t>
            </a:r>
          </a:p>
        </p:txBody>
      </p:sp>
    </p:spTree>
    <p:extLst>
      <p:ext uri="{BB962C8B-B14F-4D97-AF65-F5344CB8AC3E}">
        <p14:creationId xmlns:p14="http://schemas.microsoft.com/office/powerpoint/2010/main" val="18395800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086326-DDB7-45E8-9C03-093965667241}"/>
              </a:ext>
            </a:extLst>
          </p:cNvPr>
          <p:cNvSpPr>
            <a:spLocks noGrp="1"/>
          </p:cNvSpPr>
          <p:nvPr>
            <p:ph type="title"/>
          </p:nvPr>
        </p:nvSpPr>
        <p:spPr/>
        <p:txBody>
          <a:bodyPr/>
          <a:lstStyle/>
          <a:p>
            <a:r>
              <a:rPr lang="en-US"/>
              <a:t>Facebook Eigene Posts - Kommentare - Export | NDR Mecklenburg-Vorpommern - 1 of 3</a:t>
            </a:r>
          </a:p>
        </p:txBody>
      </p:sp>
      <p:graphicFrame>
        <p:nvGraphicFramePr>
          <p:cNvPr id="5" name="Table Placeholder 4">
            <a:extLst>
              <a:ext uri="{FF2B5EF4-FFF2-40B4-BE49-F238E27FC236}">
                <a16:creationId xmlns:a16="http://schemas.microsoft.com/office/drawing/2014/main" id="{D0A8B16D-68D3-4B8F-95C5-ACB3BD9BAC0B}"/>
              </a:ext>
            </a:extLst>
          </p:cNvPr>
          <p:cNvGraphicFramePr>
            <a:graphicFrameLocks noGrp="1"/>
          </p:cNvGraphicFramePr>
          <p:nvPr>
            <p:ph type="tbl" sz="quarter" idx="13"/>
            <p:extLst>
              <p:ext uri="{D42A27DB-BD31-4B8C-83A1-F6EECF244321}">
                <p14:modId xmlns:p14="http://schemas.microsoft.com/office/powerpoint/2010/main" val="36933236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624995215"/>
                    </a:ext>
                  </a:extLst>
                </a:gridCol>
                <a:gridCol w="822960">
                  <a:extLst>
                    <a:ext uri="{9D8B030D-6E8A-4147-A177-3AD203B41FA5}">
                      <a16:colId xmlns:a16="http://schemas.microsoft.com/office/drawing/2014/main" val="3568768000"/>
                    </a:ext>
                  </a:extLst>
                </a:gridCol>
                <a:gridCol w="822960">
                  <a:extLst>
                    <a:ext uri="{9D8B030D-6E8A-4147-A177-3AD203B41FA5}">
                      <a16:colId xmlns:a16="http://schemas.microsoft.com/office/drawing/2014/main" val="2341720074"/>
                    </a:ext>
                  </a:extLst>
                </a:gridCol>
                <a:gridCol w="822960">
                  <a:extLst>
                    <a:ext uri="{9D8B030D-6E8A-4147-A177-3AD203B41FA5}">
                      <a16:colId xmlns:a16="http://schemas.microsoft.com/office/drawing/2014/main" val="40795820"/>
                    </a:ext>
                  </a:extLst>
                </a:gridCol>
                <a:gridCol w="822960">
                  <a:extLst>
                    <a:ext uri="{9D8B030D-6E8A-4147-A177-3AD203B41FA5}">
                      <a16:colId xmlns:a16="http://schemas.microsoft.com/office/drawing/2014/main" val="2926524709"/>
                    </a:ext>
                  </a:extLst>
                </a:gridCol>
                <a:gridCol w="822960">
                  <a:extLst>
                    <a:ext uri="{9D8B030D-6E8A-4147-A177-3AD203B41FA5}">
                      <a16:colId xmlns:a16="http://schemas.microsoft.com/office/drawing/2014/main" val="2252162550"/>
                    </a:ext>
                  </a:extLst>
                </a:gridCol>
                <a:gridCol w="822960">
                  <a:extLst>
                    <a:ext uri="{9D8B030D-6E8A-4147-A177-3AD203B41FA5}">
                      <a16:colId xmlns:a16="http://schemas.microsoft.com/office/drawing/2014/main" val="56687962"/>
                    </a:ext>
                  </a:extLst>
                </a:gridCol>
                <a:gridCol w="822960">
                  <a:extLst>
                    <a:ext uri="{9D8B030D-6E8A-4147-A177-3AD203B41FA5}">
                      <a16:colId xmlns:a16="http://schemas.microsoft.com/office/drawing/2014/main" val="31048476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254631221"/>
                  </a:ext>
                </a:extLst>
              </a:tr>
            </a:tbl>
          </a:graphicData>
        </a:graphic>
      </p:graphicFrame>
      <p:sp>
        <p:nvSpPr>
          <p:cNvPr id="4" name="Text Placeholder 3">
            <a:extLst>
              <a:ext uri="{FF2B5EF4-FFF2-40B4-BE49-F238E27FC236}">
                <a16:creationId xmlns:a16="http://schemas.microsoft.com/office/drawing/2014/main" id="{3BA11B4B-3A7C-48DC-B39D-218B01F62848}"/>
              </a:ext>
            </a:extLst>
          </p:cNvPr>
          <p:cNvSpPr>
            <a:spLocks noGrp="1"/>
          </p:cNvSpPr>
          <p:nvPr>
            <p:ph type="body" sz="quarter" idx="14"/>
          </p:nvPr>
        </p:nvSpPr>
        <p:spPr/>
        <p:txBody>
          <a:bodyPr/>
          <a:lstStyle/>
          <a:p>
            <a:r>
              <a:rPr lang="en-US"/>
              <a:t>01.01.2018 - 27.12.2018</a:t>
            </a:r>
          </a:p>
        </p:txBody>
      </p:sp>
    </p:spTree>
    <p:extLst>
      <p:ext uri="{BB962C8B-B14F-4D97-AF65-F5344CB8AC3E}">
        <p14:creationId xmlns:p14="http://schemas.microsoft.com/office/powerpoint/2010/main" val="19911655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A107E9-3445-4BD5-9C4C-99F6B70715B5}"/>
              </a:ext>
            </a:extLst>
          </p:cNvPr>
          <p:cNvSpPr>
            <a:spLocks noGrp="1"/>
          </p:cNvSpPr>
          <p:nvPr>
            <p:ph type="title"/>
          </p:nvPr>
        </p:nvSpPr>
        <p:spPr/>
        <p:txBody>
          <a:bodyPr/>
          <a:lstStyle/>
          <a:p>
            <a:r>
              <a:rPr lang="en-US"/>
              <a:t>Facebook Eigene Posts - Kommentare - Export | NDR Mecklenburg-Vorpommern - 2 of 3</a:t>
            </a:r>
          </a:p>
        </p:txBody>
      </p:sp>
      <p:graphicFrame>
        <p:nvGraphicFramePr>
          <p:cNvPr id="5" name="Table Placeholder 4">
            <a:extLst>
              <a:ext uri="{FF2B5EF4-FFF2-40B4-BE49-F238E27FC236}">
                <a16:creationId xmlns:a16="http://schemas.microsoft.com/office/drawing/2014/main" id="{7FF3D718-97B2-499D-A1AE-74A7B2B73C60}"/>
              </a:ext>
            </a:extLst>
          </p:cNvPr>
          <p:cNvGraphicFramePr>
            <a:graphicFrameLocks noGrp="1"/>
          </p:cNvGraphicFramePr>
          <p:nvPr>
            <p:ph type="tbl" sz="quarter" idx="13"/>
            <p:extLst>
              <p:ext uri="{D42A27DB-BD31-4B8C-83A1-F6EECF244321}">
                <p14:modId xmlns:p14="http://schemas.microsoft.com/office/powerpoint/2010/main" val="20883216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160402314"/>
                    </a:ext>
                  </a:extLst>
                </a:gridCol>
                <a:gridCol w="822960">
                  <a:extLst>
                    <a:ext uri="{9D8B030D-6E8A-4147-A177-3AD203B41FA5}">
                      <a16:colId xmlns:a16="http://schemas.microsoft.com/office/drawing/2014/main" val="8143583"/>
                    </a:ext>
                  </a:extLst>
                </a:gridCol>
                <a:gridCol w="822960">
                  <a:extLst>
                    <a:ext uri="{9D8B030D-6E8A-4147-A177-3AD203B41FA5}">
                      <a16:colId xmlns:a16="http://schemas.microsoft.com/office/drawing/2014/main" val="85312207"/>
                    </a:ext>
                  </a:extLst>
                </a:gridCol>
                <a:gridCol w="822960">
                  <a:extLst>
                    <a:ext uri="{9D8B030D-6E8A-4147-A177-3AD203B41FA5}">
                      <a16:colId xmlns:a16="http://schemas.microsoft.com/office/drawing/2014/main" val="2330455822"/>
                    </a:ext>
                  </a:extLst>
                </a:gridCol>
                <a:gridCol w="822960">
                  <a:extLst>
                    <a:ext uri="{9D8B030D-6E8A-4147-A177-3AD203B41FA5}">
                      <a16:colId xmlns:a16="http://schemas.microsoft.com/office/drawing/2014/main" val="3328109851"/>
                    </a:ext>
                  </a:extLst>
                </a:gridCol>
                <a:gridCol w="822960">
                  <a:extLst>
                    <a:ext uri="{9D8B030D-6E8A-4147-A177-3AD203B41FA5}">
                      <a16:colId xmlns:a16="http://schemas.microsoft.com/office/drawing/2014/main" val="2388702517"/>
                    </a:ext>
                  </a:extLst>
                </a:gridCol>
                <a:gridCol w="822960">
                  <a:extLst>
                    <a:ext uri="{9D8B030D-6E8A-4147-A177-3AD203B41FA5}">
                      <a16:colId xmlns:a16="http://schemas.microsoft.com/office/drawing/2014/main" val="2272902324"/>
                    </a:ext>
                  </a:extLst>
                </a:gridCol>
                <a:gridCol w="822960">
                  <a:extLst>
                    <a:ext uri="{9D8B030D-6E8A-4147-A177-3AD203B41FA5}">
                      <a16:colId xmlns:a16="http://schemas.microsoft.com/office/drawing/2014/main" val="3819205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6180232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NDR Mecklenburg-Vorpommern - 2018-05-04 06:46:09 </a:t>
                      </a:r>
                      <a:r>
                        <a:rPr kumimoji="0" lang="en-US" sz="1000" b="0" i="0" u="none" strike="noStrike" kern="1200" cap="none" spc="0" normalizeH="0" baseline="0" noProof="0">
                          <a:ln>
                            <a:noFill/>
                          </a:ln>
                          <a:solidFill>
                            <a:prstClr val="black"/>
                          </a:solidFill>
                          <a:effectLst/>
                          <a:uLnTx/>
                          <a:uFillTx/>
                          <a:latin typeface="+mn-lt"/>
                          <a:ea typeface="+mn-ea"/>
                          <a:cs typeface="+mn-cs"/>
                        </a:rPr>
                        <a:t> 
 Zum Tag der Feuerwehrleute sagen wir DANKE! 🤗
Feuerwehren aus Mecklenburg Vorpommern Feuerwehr Klinken Feuerwehr Dorf Mecklenburg Feuerwehr Basedow in Mecklenburg Feuerwehr Schwerin-Warnitz Feuerwehr Rostock Feuerwehr-Rostock Gehlsdorf Feuerwehr Barth Freiwillige Feuerwehr Zingst Freiwillige Feuerwehr Ahrenshoop Feuerwehr Plau am See Feuerwehr Neustrelitz / Jugendfeuerwehr Neustrelitz Feuerwehr Neustrelitz /Ortsfeuerwehr Strelitz-Alt Feuerwehr Bergen Freiwillige Feuerwehr Ostseebad Binz Feuerwehr Zinnowitz Jugendfeuerwehr Zinnowitz Freiwillige Feuerwehr Koserow e.V. Freiwillige Feuerwehr Bansin-Heringsdorf Freiwillige Feuerwehr Seebad Ahlbeck Freiwillige Feuerwehr Wolgast Freiwillige Feuerwehr Torgelow Freiwillige Feuerwehr Penzlin Feuerwehr Goldberg Löschgruppe Wendisch Waren Freiwillige Feuerwehr Krakow am See Feuerwehr Lübz Feuerwehr Plau am See Feuerwehr Bützow Freiwillige Feuerwehr Bützow Freiwillige Feuerwehr der Stadt Laage Feuerwehr Schwaan Feuerwehr Tessin &amp; Förderverein FFw Tessin e.V. Freiwillige Feuerwehr Tribsees Freiwillige Feuerwehr Gnoien Freiwillige Feuerwehr Marlow Freiwillige Feuerwehr Crivitz Feuerwehr Ludwigslust Freiwillige Feuerwehr Gadebusch Freiwillige Feuerwehr Satow Feuerwehr Rövershagen Feuerwehr Boltenhagen Freiwillige Feuerwehr Hagenow Feuerwehr Wittenburg Freiwillige Feuerwehr der Stadt Penkun Freiwillige Feuerwehr Ueckermünde Feuerwehr Wustrow Freiwillige Feuerwehr Wismar Altstadt Freiwillige Feuerwehr Warnemünde Feuerwehr Dömitz Feuerwehr Neukloster
(Wir haben hoffentlich niemanden vergessen!)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575839360"/>
                  </a:ext>
                </a:extLst>
              </a:tr>
            </a:tbl>
          </a:graphicData>
        </a:graphic>
      </p:graphicFrame>
      <p:sp>
        <p:nvSpPr>
          <p:cNvPr id="4" name="Text Placeholder 3">
            <a:extLst>
              <a:ext uri="{FF2B5EF4-FFF2-40B4-BE49-F238E27FC236}">
                <a16:creationId xmlns:a16="http://schemas.microsoft.com/office/drawing/2014/main" id="{3FB43A2D-2BC6-4644-8EEC-1CA1C0DCF25B}"/>
              </a:ext>
            </a:extLst>
          </p:cNvPr>
          <p:cNvSpPr>
            <a:spLocks noGrp="1"/>
          </p:cNvSpPr>
          <p:nvPr>
            <p:ph type="body" sz="quarter" idx="14"/>
          </p:nvPr>
        </p:nvSpPr>
        <p:spPr/>
        <p:txBody>
          <a:bodyPr/>
          <a:lstStyle/>
          <a:p>
            <a:r>
              <a:rPr lang="en-US"/>
              <a:t>01.01.2018 - 27.12.2018</a:t>
            </a:r>
          </a:p>
        </p:txBody>
      </p:sp>
    </p:spTree>
    <p:extLst>
      <p:ext uri="{BB962C8B-B14F-4D97-AF65-F5344CB8AC3E}">
        <p14:creationId xmlns:p14="http://schemas.microsoft.com/office/powerpoint/2010/main" val="31456388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24ACFA-6E01-4C1C-B1A6-79687E3B0AE0}"/>
              </a:ext>
            </a:extLst>
          </p:cNvPr>
          <p:cNvSpPr>
            <a:spLocks noGrp="1"/>
          </p:cNvSpPr>
          <p:nvPr>
            <p:ph type="title"/>
          </p:nvPr>
        </p:nvSpPr>
        <p:spPr/>
        <p:txBody>
          <a:bodyPr/>
          <a:lstStyle/>
          <a:p>
            <a:r>
              <a:rPr lang="en-US"/>
              <a:t>Facebook Eigene Posts - Kommentare - Export | NDR Mecklenburg-Vorpommern - 3 of 3</a:t>
            </a:r>
          </a:p>
        </p:txBody>
      </p:sp>
      <p:graphicFrame>
        <p:nvGraphicFramePr>
          <p:cNvPr id="5" name="Table Placeholder 4">
            <a:extLst>
              <a:ext uri="{FF2B5EF4-FFF2-40B4-BE49-F238E27FC236}">
                <a16:creationId xmlns:a16="http://schemas.microsoft.com/office/drawing/2014/main" id="{D2CFD553-0BBF-4A52-8267-54CB93B37827}"/>
              </a:ext>
            </a:extLst>
          </p:cNvPr>
          <p:cNvGraphicFramePr>
            <a:graphicFrameLocks noGrp="1"/>
          </p:cNvGraphicFramePr>
          <p:nvPr>
            <p:ph type="tbl" sz="quarter" idx="13"/>
            <p:extLst>
              <p:ext uri="{D42A27DB-BD31-4B8C-83A1-F6EECF244321}">
                <p14:modId xmlns:p14="http://schemas.microsoft.com/office/powerpoint/2010/main" val="3274849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381746735"/>
                    </a:ext>
                  </a:extLst>
                </a:gridCol>
                <a:gridCol w="822960">
                  <a:extLst>
                    <a:ext uri="{9D8B030D-6E8A-4147-A177-3AD203B41FA5}">
                      <a16:colId xmlns:a16="http://schemas.microsoft.com/office/drawing/2014/main" val="2881664998"/>
                    </a:ext>
                  </a:extLst>
                </a:gridCol>
                <a:gridCol w="822960">
                  <a:extLst>
                    <a:ext uri="{9D8B030D-6E8A-4147-A177-3AD203B41FA5}">
                      <a16:colId xmlns:a16="http://schemas.microsoft.com/office/drawing/2014/main" val="3740247141"/>
                    </a:ext>
                  </a:extLst>
                </a:gridCol>
                <a:gridCol w="822960">
                  <a:extLst>
                    <a:ext uri="{9D8B030D-6E8A-4147-A177-3AD203B41FA5}">
                      <a16:colId xmlns:a16="http://schemas.microsoft.com/office/drawing/2014/main" val="3340350444"/>
                    </a:ext>
                  </a:extLst>
                </a:gridCol>
                <a:gridCol w="822960">
                  <a:extLst>
                    <a:ext uri="{9D8B030D-6E8A-4147-A177-3AD203B41FA5}">
                      <a16:colId xmlns:a16="http://schemas.microsoft.com/office/drawing/2014/main" val="4289513441"/>
                    </a:ext>
                  </a:extLst>
                </a:gridCol>
                <a:gridCol w="822960">
                  <a:extLst>
                    <a:ext uri="{9D8B030D-6E8A-4147-A177-3AD203B41FA5}">
                      <a16:colId xmlns:a16="http://schemas.microsoft.com/office/drawing/2014/main" val="3717079138"/>
                    </a:ext>
                  </a:extLst>
                </a:gridCol>
                <a:gridCol w="822960">
                  <a:extLst>
                    <a:ext uri="{9D8B030D-6E8A-4147-A177-3AD203B41FA5}">
                      <a16:colId xmlns:a16="http://schemas.microsoft.com/office/drawing/2014/main" val="2251185152"/>
                    </a:ext>
                  </a:extLst>
                </a:gridCol>
                <a:gridCol w="822960">
                  <a:extLst>
                    <a:ext uri="{9D8B030D-6E8A-4147-A177-3AD203B41FA5}">
                      <a16:colId xmlns:a16="http://schemas.microsoft.com/office/drawing/2014/main" val="32102720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8453299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Mecklenburg-Vorpommern - 2018-08-16 08:13:39 </a:t>
                      </a:r>
                      <a:r>
                        <a:rPr kumimoji="0" lang="de-DE" sz="1000" b="0" i="0" u="none" strike="noStrike" kern="1200" cap="none" spc="0" normalizeH="0" baseline="0" noProof="0">
                          <a:ln>
                            <a:noFill/>
                          </a:ln>
                          <a:solidFill>
                            <a:prstClr val="black"/>
                          </a:solidFill>
                          <a:effectLst/>
                          <a:uLnTx/>
                          <a:uFillTx/>
                          <a:latin typeface="+mn-lt"/>
                          <a:ea typeface="+mn-ea"/>
                          <a:cs typeface="+mn-cs"/>
                        </a:rPr>
                        <a:t> 
 Die einen finden es angebracht, die anderen einfach nur diskriminierend.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5415574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Mecklenburg-Vorpommern - 2018-09-06 09:43:13 </a:t>
                      </a:r>
                      <a:r>
                        <a:rPr kumimoji="0" lang="de-DE" sz="1000" b="0" i="0" u="none" strike="noStrike" kern="1200" cap="none" spc="0" normalizeH="0" baseline="0" noProof="0">
                          <a:ln>
                            <a:noFill/>
                          </a:ln>
                          <a:solidFill>
                            <a:prstClr val="black"/>
                          </a:solidFill>
                          <a:effectLst/>
                          <a:uLnTx/>
                          <a:uFillTx/>
                          <a:latin typeface="+mn-lt"/>
                          <a:ea typeface="+mn-ea"/>
                          <a:cs typeface="+mn-cs"/>
                        </a:rPr>
                        <a:t> 
 Die Hansestadt Rostock erklärt sich zur Aufnahme von Mittelmeer-Flüchtlingen bereit. Das hat die Bürgerschaft am Mittwochabend mehrheitlich beschlossen.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2479316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Mecklenburg-Vorpommern - 2018-10-11 07:23:30 </a:t>
                      </a:r>
                      <a:r>
                        <a:rPr kumimoji="0" lang="de-DE" sz="1000" b="0" i="0" u="none" strike="noStrike" kern="1200" cap="none" spc="0" normalizeH="0" baseline="0" noProof="0">
                          <a:ln>
                            <a:noFill/>
                          </a:ln>
                          <a:solidFill>
                            <a:prstClr val="black"/>
                          </a:solidFill>
                          <a:effectLst/>
                          <a:uLnTx/>
                          <a:uFillTx/>
                          <a:latin typeface="+mn-lt"/>
                          <a:ea typeface="+mn-ea"/>
                          <a:cs typeface="+mn-cs"/>
                        </a:rPr>
                        <a:t> 
 Die als Schädlingsbekämpfer eingesetzten asiatischen Marienkäfer krabbeln jetzt auf Hauswänden umher, weil sie ein Winterquartier suchen. Haben Sie die "Harlekine" auch schon gesichtet?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7218662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Mecklenburg-Vorpommern - 2018-03-28 15:45:00 </a:t>
                      </a:r>
                      <a:r>
                        <a:rPr kumimoji="0" lang="de-DE" sz="1000" b="0" i="0" u="none" strike="noStrike" kern="1200" cap="none" spc="0" normalizeH="0" baseline="0" noProof="0">
                          <a:ln>
                            <a:noFill/>
                          </a:ln>
                          <a:solidFill>
                            <a:prstClr val="black"/>
                          </a:solidFill>
                          <a:effectLst/>
                          <a:uLnTx/>
                          <a:uFillTx/>
                          <a:latin typeface="+mn-lt"/>
                          <a:ea typeface="+mn-ea"/>
                          <a:cs typeface="+mn-cs"/>
                        </a:rPr>
                        <a:t> 
 Erneut Marktführer in MV! 🙌🎤🎉 Toll, dass Sie einschalten!!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948751022"/>
                  </a:ext>
                </a:extLst>
              </a:tr>
            </a:tbl>
          </a:graphicData>
        </a:graphic>
      </p:graphicFrame>
      <p:sp>
        <p:nvSpPr>
          <p:cNvPr id="4" name="Text Placeholder 3">
            <a:extLst>
              <a:ext uri="{FF2B5EF4-FFF2-40B4-BE49-F238E27FC236}">
                <a16:creationId xmlns:a16="http://schemas.microsoft.com/office/drawing/2014/main" id="{2FCC7346-F6C1-460C-9F0D-CEA3CE41D0F0}"/>
              </a:ext>
            </a:extLst>
          </p:cNvPr>
          <p:cNvSpPr>
            <a:spLocks noGrp="1"/>
          </p:cNvSpPr>
          <p:nvPr>
            <p:ph type="body" sz="quarter" idx="14"/>
          </p:nvPr>
        </p:nvSpPr>
        <p:spPr/>
        <p:txBody>
          <a:bodyPr/>
          <a:lstStyle/>
          <a:p>
            <a:r>
              <a:rPr lang="en-US"/>
              <a:t>01.01.2018 - 27.12.2018</a:t>
            </a:r>
          </a:p>
        </p:txBody>
      </p:sp>
    </p:spTree>
    <p:extLst>
      <p:ext uri="{BB962C8B-B14F-4D97-AF65-F5344CB8AC3E}">
        <p14:creationId xmlns:p14="http://schemas.microsoft.com/office/powerpoint/2010/main" val="33188929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01F554-DFFF-4A37-ADD5-F6648A95222D}"/>
              </a:ext>
            </a:extLst>
          </p:cNvPr>
          <p:cNvSpPr>
            <a:spLocks noGrp="1"/>
          </p:cNvSpPr>
          <p:nvPr>
            <p:ph type="title"/>
          </p:nvPr>
        </p:nvSpPr>
        <p:spPr/>
        <p:txBody>
          <a:bodyPr/>
          <a:lstStyle/>
          <a:p>
            <a:r>
              <a:rPr lang="en-US"/>
              <a:t>Facebook Eigene Posts - Links - Export | NDR Mecklenburg-Vorpommern - 1 of 3</a:t>
            </a:r>
          </a:p>
        </p:txBody>
      </p:sp>
      <p:graphicFrame>
        <p:nvGraphicFramePr>
          <p:cNvPr id="5" name="Table Placeholder 4">
            <a:extLst>
              <a:ext uri="{FF2B5EF4-FFF2-40B4-BE49-F238E27FC236}">
                <a16:creationId xmlns:a16="http://schemas.microsoft.com/office/drawing/2014/main" id="{98E92C6B-16EE-4535-89DF-43FA88866EDC}"/>
              </a:ext>
            </a:extLst>
          </p:cNvPr>
          <p:cNvGraphicFramePr>
            <a:graphicFrameLocks noGrp="1"/>
          </p:cNvGraphicFramePr>
          <p:nvPr>
            <p:ph type="tbl" sz="quarter" idx="13"/>
            <p:extLst>
              <p:ext uri="{D42A27DB-BD31-4B8C-83A1-F6EECF244321}">
                <p14:modId xmlns:p14="http://schemas.microsoft.com/office/powerpoint/2010/main" val="38234504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262777513"/>
                    </a:ext>
                  </a:extLst>
                </a:gridCol>
                <a:gridCol w="822960">
                  <a:extLst>
                    <a:ext uri="{9D8B030D-6E8A-4147-A177-3AD203B41FA5}">
                      <a16:colId xmlns:a16="http://schemas.microsoft.com/office/drawing/2014/main" val="3290487933"/>
                    </a:ext>
                  </a:extLst>
                </a:gridCol>
                <a:gridCol w="822960">
                  <a:extLst>
                    <a:ext uri="{9D8B030D-6E8A-4147-A177-3AD203B41FA5}">
                      <a16:colId xmlns:a16="http://schemas.microsoft.com/office/drawing/2014/main" val="2560248334"/>
                    </a:ext>
                  </a:extLst>
                </a:gridCol>
                <a:gridCol w="822960">
                  <a:extLst>
                    <a:ext uri="{9D8B030D-6E8A-4147-A177-3AD203B41FA5}">
                      <a16:colId xmlns:a16="http://schemas.microsoft.com/office/drawing/2014/main" val="2782078647"/>
                    </a:ext>
                  </a:extLst>
                </a:gridCol>
                <a:gridCol w="822960">
                  <a:extLst>
                    <a:ext uri="{9D8B030D-6E8A-4147-A177-3AD203B41FA5}">
                      <a16:colId xmlns:a16="http://schemas.microsoft.com/office/drawing/2014/main" val="3440284015"/>
                    </a:ext>
                  </a:extLst>
                </a:gridCol>
                <a:gridCol w="822960">
                  <a:extLst>
                    <a:ext uri="{9D8B030D-6E8A-4147-A177-3AD203B41FA5}">
                      <a16:colId xmlns:a16="http://schemas.microsoft.com/office/drawing/2014/main" val="4280413958"/>
                    </a:ext>
                  </a:extLst>
                </a:gridCol>
                <a:gridCol w="822960">
                  <a:extLst>
                    <a:ext uri="{9D8B030D-6E8A-4147-A177-3AD203B41FA5}">
                      <a16:colId xmlns:a16="http://schemas.microsoft.com/office/drawing/2014/main" val="251620605"/>
                    </a:ext>
                  </a:extLst>
                </a:gridCol>
                <a:gridCol w="822960">
                  <a:extLst>
                    <a:ext uri="{9D8B030D-6E8A-4147-A177-3AD203B41FA5}">
                      <a16:colId xmlns:a16="http://schemas.microsoft.com/office/drawing/2014/main" val="2543402552"/>
                    </a:ext>
                  </a:extLst>
                </a:gridCol>
                <a:gridCol w="822960">
                  <a:extLst>
                    <a:ext uri="{9D8B030D-6E8A-4147-A177-3AD203B41FA5}">
                      <a16:colId xmlns:a16="http://schemas.microsoft.com/office/drawing/2014/main" val="23168089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Linkklickrate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Linkklicks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9506472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Mecklenburg-Vorpommern - 2018-05-27 21:09:14 </a:t>
                      </a:r>
                      <a:r>
                        <a:rPr kumimoji="0" lang="de-DE" sz="1000" b="0" i="0" u="none" strike="noStrike" kern="1200" cap="none" spc="0" normalizeH="0" baseline="0" noProof="0">
                          <a:ln>
                            <a:noFill/>
                          </a:ln>
                          <a:solidFill>
                            <a:prstClr val="black"/>
                          </a:solidFill>
                          <a:effectLst/>
                          <a:uLnTx/>
                          <a:uFillTx/>
                          <a:latin typeface="+mn-lt"/>
                          <a:ea typeface="+mn-ea"/>
                          <a:cs typeface="+mn-cs"/>
                        </a:rPr>
                        <a:t> 
 Ein Sieger, drei Stichwahlen - alle Informationen zu den Landratswahlen in Mecklenburg-Vorpommern: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2789607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Mecklenburg-Vorpommern - 2018-08-22 15:35:26 </a:t>
                      </a:r>
                      <a:r>
                        <a:rPr kumimoji="0" lang="de-DE" sz="1000" b="0" i="0" u="none" strike="noStrike" kern="1200" cap="none" spc="0" normalizeH="0" baseline="0" noProof="0">
                          <a:ln>
                            <a:noFill/>
                          </a:ln>
                          <a:solidFill>
                            <a:prstClr val="black"/>
                          </a:solidFill>
                          <a:effectLst/>
                          <a:uLnTx/>
                          <a:uFillTx/>
                          <a:latin typeface="+mn-lt"/>
                          <a:ea typeface="+mn-ea"/>
                          <a:cs typeface="+mn-cs"/>
                        </a:rPr>
                        <a:t> 
 Obstbäume in Alleen und an Straßen in Mecklenburg-Vorpommern hängen voller Früchte. Darf ich mich als Bürger einfach so daran bedienen?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668779022"/>
                  </a:ext>
                </a:extLst>
              </a:tr>
            </a:tbl>
          </a:graphicData>
        </a:graphic>
      </p:graphicFrame>
      <p:sp>
        <p:nvSpPr>
          <p:cNvPr id="4" name="Text Placeholder 3">
            <a:extLst>
              <a:ext uri="{FF2B5EF4-FFF2-40B4-BE49-F238E27FC236}">
                <a16:creationId xmlns:a16="http://schemas.microsoft.com/office/drawing/2014/main" id="{F7CCE084-4018-49D7-B5CE-C76163576838}"/>
              </a:ext>
            </a:extLst>
          </p:cNvPr>
          <p:cNvSpPr>
            <a:spLocks noGrp="1"/>
          </p:cNvSpPr>
          <p:nvPr>
            <p:ph type="body" sz="quarter" idx="14"/>
          </p:nvPr>
        </p:nvSpPr>
        <p:spPr/>
        <p:txBody>
          <a:bodyPr/>
          <a:lstStyle/>
          <a:p>
            <a:r>
              <a:rPr lang="en-US"/>
              <a:t>01.01.2018 - 27.12.2018</a:t>
            </a:r>
          </a:p>
        </p:txBody>
      </p:sp>
    </p:spTree>
    <p:extLst>
      <p:ext uri="{BB962C8B-B14F-4D97-AF65-F5344CB8AC3E}">
        <p14:creationId xmlns:p14="http://schemas.microsoft.com/office/powerpoint/2010/main" val="12288227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352100-D041-4F62-8FAE-B9CA5BE2C876}"/>
              </a:ext>
            </a:extLst>
          </p:cNvPr>
          <p:cNvSpPr>
            <a:spLocks noGrp="1"/>
          </p:cNvSpPr>
          <p:nvPr>
            <p:ph type="title"/>
          </p:nvPr>
        </p:nvSpPr>
        <p:spPr/>
        <p:txBody>
          <a:bodyPr/>
          <a:lstStyle/>
          <a:p>
            <a:r>
              <a:rPr lang="en-US"/>
              <a:t>Facebook Eigene Posts - Links - Export | NDR Mecklenburg-Vorpommern - 2 of 3</a:t>
            </a:r>
          </a:p>
        </p:txBody>
      </p:sp>
      <p:graphicFrame>
        <p:nvGraphicFramePr>
          <p:cNvPr id="5" name="Table Placeholder 4">
            <a:extLst>
              <a:ext uri="{FF2B5EF4-FFF2-40B4-BE49-F238E27FC236}">
                <a16:creationId xmlns:a16="http://schemas.microsoft.com/office/drawing/2014/main" id="{26C3DCAB-76C9-41AF-BE9F-E684A85F35EE}"/>
              </a:ext>
            </a:extLst>
          </p:cNvPr>
          <p:cNvGraphicFramePr>
            <a:graphicFrameLocks noGrp="1"/>
          </p:cNvGraphicFramePr>
          <p:nvPr>
            <p:ph type="tbl" sz="quarter" idx="13"/>
            <p:extLst>
              <p:ext uri="{D42A27DB-BD31-4B8C-83A1-F6EECF244321}">
                <p14:modId xmlns:p14="http://schemas.microsoft.com/office/powerpoint/2010/main" val="27094537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465759628"/>
                    </a:ext>
                  </a:extLst>
                </a:gridCol>
                <a:gridCol w="822960">
                  <a:extLst>
                    <a:ext uri="{9D8B030D-6E8A-4147-A177-3AD203B41FA5}">
                      <a16:colId xmlns:a16="http://schemas.microsoft.com/office/drawing/2014/main" val="488196026"/>
                    </a:ext>
                  </a:extLst>
                </a:gridCol>
                <a:gridCol w="822960">
                  <a:extLst>
                    <a:ext uri="{9D8B030D-6E8A-4147-A177-3AD203B41FA5}">
                      <a16:colId xmlns:a16="http://schemas.microsoft.com/office/drawing/2014/main" val="3144567009"/>
                    </a:ext>
                  </a:extLst>
                </a:gridCol>
                <a:gridCol w="822960">
                  <a:extLst>
                    <a:ext uri="{9D8B030D-6E8A-4147-A177-3AD203B41FA5}">
                      <a16:colId xmlns:a16="http://schemas.microsoft.com/office/drawing/2014/main" val="3792042764"/>
                    </a:ext>
                  </a:extLst>
                </a:gridCol>
                <a:gridCol w="822960">
                  <a:extLst>
                    <a:ext uri="{9D8B030D-6E8A-4147-A177-3AD203B41FA5}">
                      <a16:colId xmlns:a16="http://schemas.microsoft.com/office/drawing/2014/main" val="4200169154"/>
                    </a:ext>
                  </a:extLst>
                </a:gridCol>
                <a:gridCol w="822960">
                  <a:extLst>
                    <a:ext uri="{9D8B030D-6E8A-4147-A177-3AD203B41FA5}">
                      <a16:colId xmlns:a16="http://schemas.microsoft.com/office/drawing/2014/main" val="1500538619"/>
                    </a:ext>
                  </a:extLst>
                </a:gridCol>
                <a:gridCol w="822960">
                  <a:extLst>
                    <a:ext uri="{9D8B030D-6E8A-4147-A177-3AD203B41FA5}">
                      <a16:colId xmlns:a16="http://schemas.microsoft.com/office/drawing/2014/main" val="2828314678"/>
                    </a:ext>
                  </a:extLst>
                </a:gridCol>
                <a:gridCol w="822960">
                  <a:extLst>
                    <a:ext uri="{9D8B030D-6E8A-4147-A177-3AD203B41FA5}">
                      <a16:colId xmlns:a16="http://schemas.microsoft.com/office/drawing/2014/main" val="2952079452"/>
                    </a:ext>
                  </a:extLst>
                </a:gridCol>
                <a:gridCol w="822960">
                  <a:extLst>
                    <a:ext uri="{9D8B030D-6E8A-4147-A177-3AD203B41FA5}">
                      <a16:colId xmlns:a16="http://schemas.microsoft.com/office/drawing/2014/main" val="40938541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Linkklickrate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Linkklicks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5256300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Mecklenburg-Vorpommern - 2018-07-23 16:19:20 </a:t>
                      </a:r>
                      <a:r>
                        <a:rPr kumimoji="0" lang="de-DE" sz="1000" b="0" i="0" u="none" strike="noStrike" kern="1200" cap="none" spc="0" normalizeH="0" baseline="0" noProof="0">
                          <a:ln>
                            <a:noFill/>
                          </a:ln>
                          <a:solidFill>
                            <a:prstClr val="black"/>
                          </a:solidFill>
                          <a:effectLst/>
                          <a:uLnTx/>
                          <a:uFillTx/>
                          <a:latin typeface="+mn-lt"/>
                          <a:ea typeface="+mn-ea"/>
                          <a:cs typeface="+mn-cs"/>
                        </a:rPr>
                        <a:t> 
 Vibrionen-Gefahr: Wegen der hohen Wassertemperaturen sollten Menschen mit bestimmten chronischen Erkrankungen vorsichtig beim Baden sein.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7888218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Mecklenburg-Vorpommern - 2018-07-07 11:09:00 </a:t>
                      </a:r>
                      <a:r>
                        <a:rPr kumimoji="0" lang="de-DE" sz="1000" b="0" i="0" u="none" strike="noStrike" kern="1200" cap="none" spc="0" normalizeH="0" baseline="0" noProof="0">
                          <a:ln>
                            <a:noFill/>
                          </a:ln>
                          <a:solidFill>
                            <a:prstClr val="black"/>
                          </a:solidFill>
                          <a:effectLst/>
                          <a:uLnTx/>
                          <a:uFillTx/>
                          <a:latin typeface="+mn-lt"/>
                          <a:ea typeface="+mn-ea"/>
                          <a:cs typeface="+mn-cs"/>
                        </a:rPr>
                        <a:t> 
 Seit fast drei Tagen kämpfen Feuerwehrleute gegen einen Waldbrand an der A14. Technisches Hilfswerk und Feuerwehr leiten derzeit tausende Liter Wasser aus dem Ludwigsluster Kanal in den Wald, um die Glutnester zu löschen.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857160439"/>
                  </a:ext>
                </a:extLst>
              </a:tr>
            </a:tbl>
          </a:graphicData>
        </a:graphic>
      </p:graphicFrame>
      <p:sp>
        <p:nvSpPr>
          <p:cNvPr id="4" name="Text Placeholder 3">
            <a:extLst>
              <a:ext uri="{FF2B5EF4-FFF2-40B4-BE49-F238E27FC236}">
                <a16:creationId xmlns:a16="http://schemas.microsoft.com/office/drawing/2014/main" id="{F99CAD2A-DE00-4C95-8C4E-C33010A40147}"/>
              </a:ext>
            </a:extLst>
          </p:cNvPr>
          <p:cNvSpPr>
            <a:spLocks noGrp="1"/>
          </p:cNvSpPr>
          <p:nvPr>
            <p:ph type="body" sz="quarter" idx="14"/>
          </p:nvPr>
        </p:nvSpPr>
        <p:spPr/>
        <p:txBody>
          <a:bodyPr/>
          <a:lstStyle/>
          <a:p>
            <a:r>
              <a:rPr lang="en-US"/>
              <a:t>01.01.2018 - 27.12.2018</a:t>
            </a:r>
          </a:p>
        </p:txBody>
      </p:sp>
    </p:spTree>
    <p:extLst>
      <p:ext uri="{BB962C8B-B14F-4D97-AF65-F5344CB8AC3E}">
        <p14:creationId xmlns:p14="http://schemas.microsoft.com/office/powerpoint/2010/main" val="26343862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152184-7F92-4ABD-9DF3-7922E8D2A0B5}"/>
              </a:ext>
            </a:extLst>
          </p:cNvPr>
          <p:cNvSpPr>
            <a:spLocks noGrp="1"/>
          </p:cNvSpPr>
          <p:nvPr>
            <p:ph type="title"/>
          </p:nvPr>
        </p:nvSpPr>
        <p:spPr/>
        <p:txBody>
          <a:bodyPr/>
          <a:lstStyle/>
          <a:p>
            <a:r>
              <a:rPr lang="en-US"/>
              <a:t>Facebook Eigene Posts - Links - Export | NDR Mecklenburg-Vorpommern - 3 of 3</a:t>
            </a:r>
          </a:p>
        </p:txBody>
      </p:sp>
      <p:graphicFrame>
        <p:nvGraphicFramePr>
          <p:cNvPr id="5" name="Table Placeholder 4">
            <a:extLst>
              <a:ext uri="{FF2B5EF4-FFF2-40B4-BE49-F238E27FC236}">
                <a16:creationId xmlns:a16="http://schemas.microsoft.com/office/drawing/2014/main" id="{5A9F693A-6B9F-414B-8503-2A81F6ADF914}"/>
              </a:ext>
            </a:extLst>
          </p:cNvPr>
          <p:cNvGraphicFramePr>
            <a:graphicFrameLocks noGrp="1"/>
          </p:cNvGraphicFramePr>
          <p:nvPr>
            <p:ph type="tbl" sz="quarter" idx="13"/>
            <p:extLst>
              <p:ext uri="{D42A27DB-BD31-4B8C-83A1-F6EECF244321}">
                <p14:modId xmlns:p14="http://schemas.microsoft.com/office/powerpoint/2010/main" val="37387566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112412234"/>
                    </a:ext>
                  </a:extLst>
                </a:gridCol>
                <a:gridCol w="822960">
                  <a:extLst>
                    <a:ext uri="{9D8B030D-6E8A-4147-A177-3AD203B41FA5}">
                      <a16:colId xmlns:a16="http://schemas.microsoft.com/office/drawing/2014/main" val="3661344875"/>
                    </a:ext>
                  </a:extLst>
                </a:gridCol>
                <a:gridCol w="822960">
                  <a:extLst>
                    <a:ext uri="{9D8B030D-6E8A-4147-A177-3AD203B41FA5}">
                      <a16:colId xmlns:a16="http://schemas.microsoft.com/office/drawing/2014/main" val="1809330051"/>
                    </a:ext>
                  </a:extLst>
                </a:gridCol>
                <a:gridCol w="822960">
                  <a:extLst>
                    <a:ext uri="{9D8B030D-6E8A-4147-A177-3AD203B41FA5}">
                      <a16:colId xmlns:a16="http://schemas.microsoft.com/office/drawing/2014/main" val="4192273616"/>
                    </a:ext>
                  </a:extLst>
                </a:gridCol>
                <a:gridCol w="822960">
                  <a:extLst>
                    <a:ext uri="{9D8B030D-6E8A-4147-A177-3AD203B41FA5}">
                      <a16:colId xmlns:a16="http://schemas.microsoft.com/office/drawing/2014/main" val="3551299033"/>
                    </a:ext>
                  </a:extLst>
                </a:gridCol>
                <a:gridCol w="822960">
                  <a:extLst>
                    <a:ext uri="{9D8B030D-6E8A-4147-A177-3AD203B41FA5}">
                      <a16:colId xmlns:a16="http://schemas.microsoft.com/office/drawing/2014/main" val="2339226366"/>
                    </a:ext>
                  </a:extLst>
                </a:gridCol>
                <a:gridCol w="822960">
                  <a:extLst>
                    <a:ext uri="{9D8B030D-6E8A-4147-A177-3AD203B41FA5}">
                      <a16:colId xmlns:a16="http://schemas.microsoft.com/office/drawing/2014/main" val="1388200518"/>
                    </a:ext>
                  </a:extLst>
                </a:gridCol>
                <a:gridCol w="822960">
                  <a:extLst>
                    <a:ext uri="{9D8B030D-6E8A-4147-A177-3AD203B41FA5}">
                      <a16:colId xmlns:a16="http://schemas.microsoft.com/office/drawing/2014/main" val="2228546213"/>
                    </a:ext>
                  </a:extLst>
                </a:gridCol>
                <a:gridCol w="822960">
                  <a:extLst>
                    <a:ext uri="{9D8B030D-6E8A-4147-A177-3AD203B41FA5}">
                      <a16:colId xmlns:a16="http://schemas.microsoft.com/office/drawing/2014/main" val="8880319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Linkklickrate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Linkklicks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4455471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Mecklenburg-Vorpommern - 2018-07-05 18:38:39 </a:t>
                      </a:r>
                      <a:r>
                        <a:rPr kumimoji="0" lang="de-DE" sz="1000" b="0" i="0" u="none" strike="noStrike" kern="1200" cap="none" spc="0" normalizeH="0" baseline="0" noProof="0">
                          <a:ln>
                            <a:noFill/>
                          </a:ln>
                          <a:solidFill>
                            <a:prstClr val="black"/>
                          </a:solidFill>
                          <a:effectLst/>
                          <a:uLnTx/>
                          <a:uFillTx/>
                          <a:latin typeface="+mn-lt"/>
                          <a:ea typeface="+mn-ea"/>
                          <a:cs typeface="+mn-cs"/>
                        </a:rPr>
                        <a:t> 
 Der Großbrand an der A14 bei Ludwigslust ist laut Feuerwehr unter Kontrolle. Im Brandgebiet liegt Munition aus dem Zweiten Weltkrieg, einige Granaten sind bereits explodiert. Ein Lösch-Hubschrauber der Bundeswehr bekämpft den Brand aus der Luft.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363037611"/>
                  </a:ext>
                </a:extLst>
              </a:tr>
            </a:tbl>
          </a:graphicData>
        </a:graphic>
      </p:graphicFrame>
      <p:sp>
        <p:nvSpPr>
          <p:cNvPr id="4" name="Text Placeholder 3">
            <a:extLst>
              <a:ext uri="{FF2B5EF4-FFF2-40B4-BE49-F238E27FC236}">
                <a16:creationId xmlns:a16="http://schemas.microsoft.com/office/drawing/2014/main" id="{22B67040-A314-4176-B8A5-F00ADA0C6950}"/>
              </a:ext>
            </a:extLst>
          </p:cNvPr>
          <p:cNvSpPr>
            <a:spLocks noGrp="1"/>
          </p:cNvSpPr>
          <p:nvPr>
            <p:ph type="body" sz="quarter" idx="14"/>
          </p:nvPr>
        </p:nvSpPr>
        <p:spPr/>
        <p:txBody>
          <a:bodyPr/>
          <a:lstStyle/>
          <a:p>
            <a:r>
              <a:rPr lang="en-US"/>
              <a:t>01.01.2018 - 27.12.2018</a:t>
            </a:r>
          </a:p>
        </p:txBody>
      </p:sp>
    </p:spTree>
    <p:extLst>
      <p:ext uri="{BB962C8B-B14F-4D97-AF65-F5344CB8AC3E}">
        <p14:creationId xmlns:p14="http://schemas.microsoft.com/office/powerpoint/2010/main" val="204616154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8A681D-CA47-4519-B13D-83ECE67039C6}"/>
              </a:ext>
            </a:extLst>
          </p:cNvPr>
          <p:cNvSpPr>
            <a:spLocks noGrp="1"/>
          </p:cNvSpPr>
          <p:nvPr>
            <p:ph type="title"/>
          </p:nvPr>
        </p:nvSpPr>
        <p:spPr/>
        <p:txBody>
          <a:bodyPr/>
          <a:lstStyle/>
          <a:p>
            <a:r>
              <a:rPr lang="en-US"/>
              <a:t>Facebook Eigene Posts - Videostartrate - Export | NDR Mecklenburg-Vorpommern</a:t>
            </a:r>
          </a:p>
        </p:txBody>
      </p:sp>
      <p:graphicFrame>
        <p:nvGraphicFramePr>
          <p:cNvPr id="5" name="Table Placeholder 4">
            <a:extLst>
              <a:ext uri="{FF2B5EF4-FFF2-40B4-BE49-F238E27FC236}">
                <a16:creationId xmlns:a16="http://schemas.microsoft.com/office/drawing/2014/main" id="{EDA16D52-7ABE-4C0E-B045-C7D542FEC462}"/>
              </a:ext>
            </a:extLst>
          </p:cNvPr>
          <p:cNvGraphicFramePr>
            <a:graphicFrameLocks noGrp="1"/>
          </p:cNvGraphicFramePr>
          <p:nvPr>
            <p:ph type="tbl" sz="quarter" idx="13"/>
            <p:extLst>
              <p:ext uri="{D42A27DB-BD31-4B8C-83A1-F6EECF244321}">
                <p14:modId xmlns:p14="http://schemas.microsoft.com/office/powerpoint/2010/main" val="10320479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559688780"/>
                    </a:ext>
                  </a:extLst>
                </a:gridCol>
                <a:gridCol w="822960">
                  <a:extLst>
                    <a:ext uri="{9D8B030D-6E8A-4147-A177-3AD203B41FA5}">
                      <a16:colId xmlns:a16="http://schemas.microsoft.com/office/drawing/2014/main" val="268747870"/>
                    </a:ext>
                  </a:extLst>
                </a:gridCol>
                <a:gridCol w="822960">
                  <a:extLst>
                    <a:ext uri="{9D8B030D-6E8A-4147-A177-3AD203B41FA5}">
                      <a16:colId xmlns:a16="http://schemas.microsoft.com/office/drawing/2014/main" val="2076755697"/>
                    </a:ext>
                  </a:extLst>
                </a:gridCol>
                <a:gridCol w="822960">
                  <a:extLst>
                    <a:ext uri="{9D8B030D-6E8A-4147-A177-3AD203B41FA5}">
                      <a16:colId xmlns:a16="http://schemas.microsoft.com/office/drawing/2014/main" val="2936269082"/>
                    </a:ext>
                  </a:extLst>
                </a:gridCol>
                <a:gridCol w="822960">
                  <a:extLst>
                    <a:ext uri="{9D8B030D-6E8A-4147-A177-3AD203B41FA5}">
                      <a16:colId xmlns:a16="http://schemas.microsoft.com/office/drawing/2014/main" val="2226378565"/>
                    </a:ext>
                  </a:extLst>
                </a:gridCol>
                <a:gridCol w="822960">
                  <a:extLst>
                    <a:ext uri="{9D8B030D-6E8A-4147-A177-3AD203B41FA5}">
                      <a16:colId xmlns:a16="http://schemas.microsoft.com/office/drawing/2014/main" val="2833167496"/>
                    </a:ext>
                  </a:extLst>
                </a:gridCol>
                <a:gridCol w="822960">
                  <a:extLst>
                    <a:ext uri="{9D8B030D-6E8A-4147-A177-3AD203B41FA5}">
                      <a16:colId xmlns:a16="http://schemas.microsoft.com/office/drawing/2014/main" val="3394137229"/>
                    </a:ext>
                  </a:extLst>
                </a:gridCol>
              </a:tblGrid>
              <a:tr h="370840">
                <a:tc>
                  <a:txBody>
                    <a:bodyPr/>
                    <a:lstStyle/>
                    <a:p>
                      <a:r>
                        <a:rPr lang="en-US" sz="1000"/>
                        <a:t>Post</a:t>
                      </a:r>
                    </a:p>
                  </a:txBody>
                  <a:tcPr/>
                </a:tc>
                <a:tc>
                  <a:txBody>
                    <a:bodyPr/>
                    <a:lstStyle/>
                    <a:p>
                      <a:r>
                        <a:rPr lang="en-US" sz="1000"/>
                        <a:t>Videostartrate (10 Sek.)</a:t>
                      </a:r>
                    </a:p>
                  </a:txBody>
                  <a:tcPr/>
                </a:tc>
                <a:tc>
                  <a:txBody>
                    <a:bodyPr/>
                    <a:lstStyle/>
                    <a:p>
                      <a:r>
                        <a:rPr lang="en-US" sz="1000"/>
                        <a:t>Videostartrate (3 Sek.)</a:t>
                      </a:r>
                    </a:p>
                  </a:txBody>
                  <a:tcPr/>
                </a:tc>
                <a:tc>
                  <a:txBody>
                    <a:bodyPr/>
                    <a:lstStyle/>
                    <a:p>
                      <a:r>
                        <a:rPr lang="en-US" sz="1000"/>
                        <a:t>Videostarts (10 Sek.)</a:t>
                      </a:r>
                    </a:p>
                  </a:txBody>
                  <a:tcPr/>
                </a:tc>
                <a:tc>
                  <a:txBody>
                    <a:bodyPr/>
                    <a:lstStyle/>
                    <a:p>
                      <a:r>
                        <a:rPr lang="en-US" sz="1000"/>
                        <a:t>Potenzielle Reichweite</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390587598"/>
                  </a:ext>
                </a:extLst>
              </a:tr>
              <a:tr h="370840">
                <a:tc>
                  <a:txBody>
                    <a:bodyPr/>
                    <a:lstStyle/>
                    <a:p>
                      <a:r>
                        <a:rPr lang="de-DE" sz="1000" b="1"/>
                        <a:t> NDR Mecklenburg-Vorpommern - 2018-11-02 06:01:40 </a:t>
                      </a:r>
                      <a:r>
                        <a:rPr lang="de-DE" sz="1000"/>
                        <a:t> 
 </a:t>
                      </a:r>
                      <a:endParaRPr lang="en-US" sz="1000"/>
                    </a:p>
                  </a:txBody>
                  <a:tcPr/>
                </a:tc>
                <a:tc>
                  <a:txBody>
                    <a:bodyPr/>
                    <a:lstStyle/>
                    <a:p>
                      <a:r>
                        <a:rPr lang="en-US" sz="1000"/>
                        <a:t>208.25 %</a:t>
                      </a:r>
                    </a:p>
                  </a:txBody>
                  <a:tcPr/>
                </a:tc>
                <a:tc>
                  <a:txBody>
                    <a:bodyPr/>
                    <a:lstStyle/>
                    <a:p>
                      <a:r>
                        <a:rPr lang="en-US" sz="1000"/>
                        <a:t>421.84 %</a:t>
                      </a:r>
                    </a:p>
                  </a:txBody>
                  <a:tcPr/>
                </a:tc>
                <a:tc>
                  <a:txBody>
                    <a:bodyPr/>
                    <a:lstStyle/>
                    <a:p>
                      <a:r>
                        <a:rPr lang="en-US" sz="1000"/>
                        <a:t>833</a:t>
                      </a:r>
                    </a:p>
                  </a:txBody>
                  <a:tcPr/>
                </a:tc>
                <a:tc>
                  <a:txBody>
                    <a:bodyPr/>
                    <a:lstStyle/>
                    <a:p>
                      <a:r>
                        <a:rPr lang="en-US" sz="1000"/>
                        <a:t>206</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40947075"/>
                  </a:ext>
                </a:extLst>
              </a:tr>
              <a:tr h="370840">
                <a:tc>
                  <a:txBody>
                    <a:bodyPr/>
                    <a:lstStyle/>
                    <a:p>
                      <a:r>
                        <a:rPr lang="de-DE" sz="1000" b="1"/>
                        <a:t> NDR Mecklenburg-Vorpommern - 2018-10-25 07:25:47 </a:t>
                      </a:r>
                      <a:r>
                        <a:rPr lang="de-DE" sz="1000"/>
                        <a:t> 
 Am Mittwoch ist der Kutter "Jas von Mund" im Wismarer Hafen gesunken - ein Zeitraffervideo:</a:t>
                      </a:r>
                      <a:endParaRPr lang="en-US" sz="1000"/>
                    </a:p>
                  </a:txBody>
                  <a:tcPr/>
                </a:tc>
                <a:tc>
                  <a:txBody>
                    <a:bodyPr/>
                    <a:lstStyle/>
                    <a:p>
                      <a:r>
                        <a:rPr lang="en-US" sz="1000"/>
                        <a:t>42.78 %</a:t>
                      </a:r>
                    </a:p>
                  </a:txBody>
                  <a:tcPr/>
                </a:tc>
                <a:tc>
                  <a:txBody>
                    <a:bodyPr/>
                    <a:lstStyle/>
                    <a:p>
                      <a:r>
                        <a:rPr lang="en-US" sz="1000"/>
                        <a:t>53.59 %</a:t>
                      </a:r>
                    </a:p>
                  </a:txBody>
                  <a:tcPr/>
                </a:tc>
                <a:tc>
                  <a:txBody>
                    <a:bodyPr/>
                    <a:lstStyle/>
                    <a:p>
                      <a:r>
                        <a:rPr lang="en-US" sz="1000"/>
                        <a:t>11033</a:t>
                      </a:r>
                    </a:p>
                  </a:txBody>
                  <a:tcPr/>
                </a:tc>
                <a:tc>
                  <a:txBody>
                    <a:bodyPr/>
                    <a:lstStyle/>
                    <a:p>
                      <a:r>
                        <a:rPr lang="en-US" sz="1000"/>
                        <a:t>23634</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996762754"/>
                  </a:ext>
                </a:extLst>
              </a:tr>
              <a:tr h="370840">
                <a:tc>
                  <a:txBody>
                    <a:bodyPr/>
                    <a:lstStyle/>
                    <a:p>
                      <a:r>
                        <a:rPr lang="de-DE" sz="1000" b="1"/>
                        <a:t> NDR Mecklenburg-Vorpommern - 2018-02-28 08:38:43 </a:t>
                      </a:r>
                      <a:r>
                        <a:rPr lang="de-DE" sz="1000"/>
                        <a:t> 
 Aus heißem Wasser wird Schnee: Bei diesen eisigen Temperaturen lohnt sich dieses besondere Experiment.</a:t>
                      </a:r>
                      <a:endParaRPr lang="en-US" sz="1000"/>
                    </a:p>
                  </a:txBody>
                  <a:tcPr/>
                </a:tc>
                <a:tc>
                  <a:txBody>
                    <a:bodyPr/>
                    <a:lstStyle/>
                    <a:p>
                      <a:r>
                        <a:rPr lang="en-US" sz="1000"/>
                        <a:t>38.69 %</a:t>
                      </a:r>
                    </a:p>
                  </a:txBody>
                  <a:tcPr/>
                </a:tc>
                <a:tc>
                  <a:txBody>
                    <a:bodyPr/>
                    <a:lstStyle/>
                    <a:p>
                      <a:r>
                        <a:rPr lang="en-US" sz="1000"/>
                        <a:t>50.68 %</a:t>
                      </a:r>
                    </a:p>
                  </a:txBody>
                  <a:tcPr/>
                </a:tc>
                <a:tc>
                  <a:txBody>
                    <a:bodyPr/>
                    <a:lstStyle/>
                    <a:p>
                      <a:r>
                        <a:rPr lang="en-US" sz="1000"/>
                        <a:t>2163</a:t>
                      </a:r>
                    </a:p>
                  </a:txBody>
                  <a:tcPr/>
                </a:tc>
                <a:tc>
                  <a:txBody>
                    <a:bodyPr/>
                    <a:lstStyle/>
                    <a:p>
                      <a:r>
                        <a:rPr lang="en-US" sz="1000"/>
                        <a:t>5247</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751823382"/>
                  </a:ext>
                </a:extLst>
              </a:tr>
              <a:tr h="370840">
                <a:tc>
                  <a:txBody>
                    <a:bodyPr/>
                    <a:lstStyle/>
                    <a:p>
                      <a:r>
                        <a:rPr lang="de-DE" sz="1000" b="1"/>
                        <a:t> NDR Mecklenburg-Vorpommern - 2018-02-14 05:48:14 </a:t>
                      </a:r>
                      <a:r>
                        <a:rPr lang="de-DE" sz="1000"/>
                        <a:t> 
 😍 Was macht Ihren Partner zu Ihrer Traumfrau oder ihren Traummann?</a:t>
                      </a:r>
                      <a:endParaRPr lang="en-US" sz="1000"/>
                    </a:p>
                  </a:txBody>
                  <a:tcPr/>
                </a:tc>
                <a:tc>
                  <a:txBody>
                    <a:bodyPr/>
                    <a:lstStyle/>
                    <a:p>
                      <a:r>
                        <a:rPr lang="en-US" sz="1000"/>
                        <a:t>37.52 %</a:t>
                      </a:r>
                    </a:p>
                  </a:txBody>
                  <a:tcPr/>
                </a:tc>
                <a:tc>
                  <a:txBody>
                    <a:bodyPr/>
                    <a:lstStyle/>
                    <a:p>
                      <a:r>
                        <a:rPr lang="en-US" sz="1000"/>
                        <a:t>90.51 %</a:t>
                      </a:r>
                    </a:p>
                  </a:txBody>
                  <a:tcPr/>
                </a:tc>
                <a:tc>
                  <a:txBody>
                    <a:bodyPr/>
                    <a:lstStyle/>
                    <a:p>
                      <a:r>
                        <a:rPr lang="en-US" sz="1000"/>
                        <a:t>560</a:t>
                      </a:r>
                    </a:p>
                  </a:txBody>
                  <a:tcPr/>
                </a:tc>
                <a:tc>
                  <a:txBody>
                    <a:bodyPr/>
                    <a:lstStyle/>
                    <a:p>
                      <a:r>
                        <a:rPr lang="en-US" sz="1000"/>
                        <a:t>1402</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128712707"/>
                  </a:ext>
                </a:extLst>
              </a:tr>
              <a:tr h="370840">
                <a:tc>
                  <a:txBody>
                    <a:bodyPr/>
                    <a:lstStyle/>
                    <a:p>
                      <a:r>
                        <a:rPr lang="en-US" sz="1000" b="1"/>
                        <a:t> NDR Mecklenburg-Vorpommern - 2018-02-23 13:39:26 </a:t>
                      </a:r>
                      <a:r>
                        <a:rPr lang="en-US" sz="1000"/>
                        <a:t> 
 Olympia ist fast vorbei - auch noch total im Olympia-Fieber? #OlympiaChallenge</a:t>
                      </a:r>
                    </a:p>
                  </a:txBody>
                  <a:tcPr/>
                </a:tc>
                <a:tc>
                  <a:txBody>
                    <a:bodyPr/>
                    <a:lstStyle/>
                    <a:p>
                      <a:r>
                        <a:rPr lang="en-US" sz="1000"/>
                        <a:t>36.66 %</a:t>
                      </a:r>
                    </a:p>
                  </a:txBody>
                  <a:tcPr/>
                </a:tc>
                <a:tc>
                  <a:txBody>
                    <a:bodyPr/>
                    <a:lstStyle/>
                    <a:p>
                      <a:r>
                        <a:rPr lang="en-US" sz="1000"/>
                        <a:t>47.18 %</a:t>
                      </a:r>
                    </a:p>
                  </a:txBody>
                  <a:tcPr/>
                </a:tc>
                <a:tc>
                  <a:txBody>
                    <a:bodyPr/>
                    <a:lstStyle/>
                    <a:p>
                      <a:r>
                        <a:rPr lang="en-US" sz="1000"/>
                        <a:t>3134</a:t>
                      </a:r>
                    </a:p>
                  </a:txBody>
                  <a:tcPr/>
                </a:tc>
                <a:tc>
                  <a:txBody>
                    <a:bodyPr/>
                    <a:lstStyle/>
                    <a:p>
                      <a:r>
                        <a:rPr lang="en-US" sz="1000"/>
                        <a:t>8071</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656594223"/>
                  </a:ext>
                </a:extLst>
              </a:tr>
            </a:tbl>
          </a:graphicData>
        </a:graphic>
      </p:graphicFrame>
      <p:sp>
        <p:nvSpPr>
          <p:cNvPr id="4" name="Text Placeholder 3">
            <a:extLst>
              <a:ext uri="{FF2B5EF4-FFF2-40B4-BE49-F238E27FC236}">
                <a16:creationId xmlns:a16="http://schemas.microsoft.com/office/drawing/2014/main" id="{E39AB299-858A-41A5-A9E4-68ECD2CE92D6}"/>
              </a:ext>
            </a:extLst>
          </p:cNvPr>
          <p:cNvSpPr>
            <a:spLocks noGrp="1"/>
          </p:cNvSpPr>
          <p:nvPr>
            <p:ph type="body" sz="quarter" idx="14"/>
          </p:nvPr>
        </p:nvSpPr>
        <p:spPr/>
        <p:txBody>
          <a:bodyPr/>
          <a:lstStyle/>
          <a:p>
            <a:r>
              <a:rPr lang="en-US"/>
              <a:t>01.01.2018 - 27.12.2018</a:t>
            </a:r>
          </a:p>
        </p:txBody>
      </p:sp>
    </p:spTree>
    <p:extLst>
      <p:ext uri="{BB962C8B-B14F-4D97-AF65-F5344CB8AC3E}">
        <p14:creationId xmlns:p14="http://schemas.microsoft.com/office/powerpoint/2010/main" val="33261508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302F8-A8C7-4880-ABF9-475FD458E02A}"/>
              </a:ext>
            </a:extLst>
          </p:cNvPr>
          <p:cNvSpPr>
            <a:spLocks noGrp="1"/>
          </p:cNvSpPr>
          <p:nvPr>
            <p:ph type="title"/>
          </p:nvPr>
        </p:nvSpPr>
        <p:spPr/>
        <p:txBody>
          <a:bodyPr/>
          <a:lstStyle/>
          <a:p>
            <a:r>
              <a:rPr lang="en-US"/>
              <a:t>Facebook Eigene Posts - Videostartrate - Flop - Export | NDR Mecklenburg-Vorpommern</a:t>
            </a:r>
          </a:p>
        </p:txBody>
      </p:sp>
      <p:graphicFrame>
        <p:nvGraphicFramePr>
          <p:cNvPr id="5" name="Table Placeholder 4">
            <a:extLst>
              <a:ext uri="{FF2B5EF4-FFF2-40B4-BE49-F238E27FC236}">
                <a16:creationId xmlns:a16="http://schemas.microsoft.com/office/drawing/2014/main" id="{0F107F44-8B27-4C2E-891A-C3B1DCC0C2B6}"/>
              </a:ext>
            </a:extLst>
          </p:cNvPr>
          <p:cNvGraphicFramePr>
            <a:graphicFrameLocks noGrp="1"/>
          </p:cNvGraphicFramePr>
          <p:nvPr>
            <p:ph type="tbl" sz="quarter" idx="13"/>
            <p:extLst>
              <p:ext uri="{D42A27DB-BD31-4B8C-83A1-F6EECF244321}">
                <p14:modId xmlns:p14="http://schemas.microsoft.com/office/powerpoint/2010/main" val="17094772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162868323"/>
                    </a:ext>
                  </a:extLst>
                </a:gridCol>
                <a:gridCol w="822960">
                  <a:extLst>
                    <a:ext uri="{9D8B030D-6E8A-4147-A177-3AD203B41FA5}">
                      <a16:colId xmlns:a16="http://schemas.microsoft.com/office/drawing/2014/main" val="3746519638"/>
                    </a:ext>
                  </a:extLst>
                </a:gridCol>
                <a:gridCol w="822960">
                  <a:extLst>
                    <a:ext uri="{9D8B030D-6E8A-4147-A177-3AD203B41FA5}">
                      <a16:colId xmlns:a16="http://schemas.microsoft.com/office/drawing/2014/main" val="1472990535"/>
                    </a:ext>
                  </a:extLst>
                </a:gridCol>
                <a:gridCol w="822960">
                  <a:extLst>
                    <a:ext uri="{9D8B030D-6E8A-4147-A177-3AD203B41FA5}">
                      <a16:colId xmlns:a16="http://schemas.microsoft.com/office/drawing/2014/main" val="249399263"/>
                    </a:ext>
                  </a:extLst>
                </a:gridCol>
                <a:gridCol w="822960">
                  <a:extLst>
                    <a:ext uri="{9D8B030D-6E8A-4147-A177-3AD203B41FA5}">
                      <a16:colId xmlns:a16="http://schemas.microsoft.com/office/drawing/2014/main" val="2599036845"/>
                    </a:ext>
                  </a:extLst>
                </a:gridCol>
                <a:gridCol w="822960">
                  <a:extLst>
                    <a:ext uri="{9D8B030D-6E8A-4147-A177-3AD203B41FA5}">
                      <a16:colId xmlns:a16="http://schemas.microsoft.com/office/drawing/2014/main" val="2985875281"/>
                    </a:ext>
                  </a:extLst>
                </a:gridCol>
                <a:gridCol w="822960">
                  <a:extLst>
                    <a:ext uri="{9D8B030D-6E8A-4147-A177-3AD203B41FA5}">
                      <a16:colId xmlns:a16="http://schemas.microsoft.com/office/drawing/2014/main" val="2248736503"/>
                    </a:ext>
                  </a:extLst>
                </a:gridCol>
              </a:tblGrid>
              <a:tr h="370840">
                <a:tc>
                  <a:txBody>
                    <a:bodyPr/>
                    <a:lstStyle/>
                    <a:p>
                      <a:r>
                        <a:rPr lang="en-US" sz="1000"/>
                        <a:t>Post</a:t>
                      </a:r>
                    </a:p>
                  </a:txBody>
                  <a:tcPr/>
                </a:tc>
                <a:tc>
                  <a:txBody>
                    <a:bodyPr/>
                    <a:lstStyle/>
                    <a:p>
                      <a:r>
                        <a:rPr lang="en-US" sz="1000"/>
                        <a:t>Videostartrate (10 Sek.)</a:t>
                      </a:r>
                    </a:p>
                  </a:txBody>
                  <a:tcPr/>
                </a:tc>
                <a:tc>
                  <a:txBody>
                    <a:bodyPr/>
                    <a:lstStyle/>
                    <a:p>
                      <a:r>
                        <a:rPr lang="en-US" sz="1000"/>
                        <a:t>Videostartrate (3 Sek.)</a:t>
                      </a:r>
                    </a:p>
                  </a:txBody>
                  <a:tcPr/>
                </a:tc>
                <a:tc>
                  <a:txBody>
                    <a:bodyPr/>
                    <a:lstStyle/>
                    <a:p>
                      <a:r>
                        <a:rPr lang="en-US" sz="1000"/>
                        <a:t>Videostarts (10 Sek.)</a:t>
                      </a:r>
                    </a:p>
                  </a:txBody>
                  <a:tcPr/>
                </a:tc>
                <a:tc>
                  <a:txBody>
                    <a:bodyPr/>
                    <a:lstStyle/>
                    <a:p>
                      <a:r>
                        <a:rPr lang="en-US" sz="1000"/>
                        <a:t>Potenzielle Reichweite</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577339287"/>
                  </a:ext>
                </a:extLst>
              </a:tr>
              <a:tr h="370840">
                <a:tc>
                  <a:txBody>
                    <a:bodyPr/>
                    <a:lstStyle/>
                    <a:p>
                      <a:r>
                        <a:rPr lang="de-DE" sz="1000" b="1"/>
                        <a:t> NDR Mecklenburg-Vorpommern - 2018-05-15 12:47:22 </a:t>
                      </a:r>
                      <a:r>
                        <a:rPr lang="de-DE" sz="1000"/>
                        <a:t> 
 😂😂😂 Welche lustigen Pannen haben Sie schon auf Hochzeiten erlebt? 😂😂😂</a:t>
                      </a:r>
                      <a:endParaRPr lang="en-US" sz="1000"/>
                    </a:p>
                  </a:txBody>
                  <a:tcPr/>
                </a:tc>
                <a:tc>
                  <a:txBody>
                    <a:bodyPr/>
                    <a:lstStyle/>
                    <a:p>
                      <a:r>
                        <a:rPr lang="en-US" sz="1000"/>
                        <a:t>0.0 %</a:t>
                      </a:r>
                    </a:p>
                  </a:txBody>
                  <a:tcPr/>
                </a:tc>
                <a:tc>
                  <a:txBody>
                    <a:bodyPr/>
                    <a:lstStyle/>
                    <a:p>
                      <a:r>
                        <a:rPr lang="en-US" sz="1000"/>
                        <a:t>284.5 %</a:t>
                      </a:r>
                    </a:p>
                  </a:txBody>
                  <a:tcPr/>
                </a:tc>
                <a:tc>
                  <a:txBody>
                    <a:bodyPr/>
                    <a:lstStyle/>
                    <a:p>
                      <a:r>
                        <a:rPr lang="en-US" sz="1000"/>
                        <a:t>0</a:t>
                      </a:r>
                    </a:p>
                  </a:txBody>
                  <a:tcPr/>
                </a:tc>
                <a:tc>
                  <a:txBody>
                    <a:bodyPr/>
                    <a:lstStyle/>
                    <a:p>
                      <a:r>
                        <a:rPr lang="en-US" sz="1000"/>
                        <a:t>998</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978995868"/>
                  </a:ext>
                </a:extLst>
              </a:tr>
              <a:tr h="370840">
                <a:tc>
                  <a:txBody>
                    <a:bodyPr/>
                    <a:lstStyle/>
                    <a:p>
                      <a:r>
                        <a:rPr lang="de-DE" sz="1000" b="1"/>
                        <a:t> NDR Mecklenburg-Vorpommern - 2018-03-08 15:59:03 </a:t>
                      </a:r>
                      <a:r>
                        <a:rPr lang="de-DE" sz="1000"/>
                        <a:t> 
 Neue Sonderausstellung im Meeresmuseum Stralsund: "Insightfish" gibt faszinierende Einblicke in die Welt der Fische. 😮</a:t>
                      </a:r>
                      <a:endParaRPr lang="en-US" sz="1000"/>
                    </a:p>
                  </a:txBody>
                  <a:tcPr/>
                </a:tc>
                <a:tc>
                  <a:txBody>
                    <a:bodyPr/>
                    <a:lstStyle/>
                    <a:p>
                      <a:r>
                        <a:rPr lang="en-US" sz="1000"/>
                        <a:t>0.0 %</a:t>
                      </a:r>
                    </a:p>
                  </a:txBody>
                  <a:tcPr/>
                </a:tc>
                <a:tc>
                  <a:txBody>
                    <a:bodyPr/>
                    <a:lstStyle/>
                    <a:p>
                      <a:r>
                        <a:rPr lang="en-US" sz="1000"/>
                        <a:t>27.6 %</a:t>
                      </a:r>
                    </a:p>
                  </a:txBody>
                  <a:tcPr/>
                </a:tc>
                <a:tc>
                  <a:txBody>
                    <a:bodyPr/>
                    <a:lstStyle/>
                    <a:p>
                      <a:r>
                        <a:rPr lang="en-US" sz="1000"/>
                        <a:t>0</a:t>
                      </a:r>
                    </a:p>
                  </a:txBody>
                  <a:tcPr/>
                </a:tc>
                <a:tc>
                  <a:txBody>
                    <a:bodyPr/>
                    <a:lstStyle/>
                    <a:p>
                      <a:r>
                        <a:rPr lang="en-US" sz="1000"/>
                        <a:t>1404</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053925760"/>
                  </a:ext>
                </a:extLst>
              </a:tr>
              <a:tr h="370840">
                <a:tc>
                  <a:txBody>
                    <a:bodyPr/>
                    <a:lstStyle/>
                    <a:p>
                      <a:r>
                        <a:rPr lang="de-DE" sz="1000" b="1"/>
                        <a:t> NDR Mecklenburg-Vorpommern - 2018-04-30 11:48:34 </a:t>
                      </a:r>
                      <a:r>
                        <a:rPr lang="de-DE" sz="1000"/>
                        <a:t> 
 😮</a:t>
                      </a:r>
                      <a:endParaRPr lang="en-US" sz="1000"/>
                    </a:p>
                  </a:txBody>
                  <a:tcPr/>
                </a:tc>
                <a:tc>
                  <a:txBody>
                    <a:bodyPr/>
                    <a:lstStyle/>
                    <a:p>
                      <a:r>
                        <a:rPr lang="en-US" sz="1000"/>
                        <a:t>0.0 %</a:t>
                      </a:r>
                    </a:p>
                  </a:txBody>
                  <a:tcPr/>
                </a:tc>
                <a:tc>
                  <a:txBody>
                    <a:bodyPr/>
                    <a:lstStyle/>
                    <a:p>
                      <a:r>
                        <a:rPr lang="en-US" sz="1000"/>
                        <a:t>47.8 %</a:t>
                      </a:r>
                    </a:p>
                  </a:txBody>
                  <a:tcPr/>
                </a:tc>
                <a:tc>
                  <a:txBody>
                    <a:bodyPr/>
                    <a:lstStyle/>
                    <a:p>
                      <a:r>
                        <a:rPr lang="en-US" sz="1000"/>
                        <a:t>0</a:t>
                      </a:r>
                    </a:p>
                  </a:txBody>
                  <a:tcPr/>
                </a:tc>
                <a:tc>
                  <a:txBody>
                    <a:bodyPr/>
                    <a:lstStyle/>
                    <a:p>
                      <a:r>
                        <a:rPr lang="en-US" sz="1000"/>
                        <a:t>6860</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220541587"/>
                  </a:ext>
                </a:extLst>
              </a:tr>
              <a:tr h="370840">
                <a:tc>
                  <a:txBody>
                    <a:bodyPr/>
                    <a:lstStyle/>
                    <a:p>
                      <a:r>
                        <a:rPr lang="de-DE" sz="1000" b="1"/>
                        <a:t> NDR Mecklenburg-Vorpommern - 2018-01-22 09:47:52 </a:t>
                      </a:r>
                      <a:r>
                        <a:rPr lang="de-DE" sz="1000"/>
                        <a:t> 
 Nur Fliegen ist schöner... Doch zum Sieg hat es leider nicht gereicht. Jetzt brauchen die #Badboys Schützenhilfe von Mazedonien und am Mittwoch einen Sieg gegen Spanien, um ins #Halbfinale zu kommen. 🤞
#aufgehtsDHB #ehfeuro2018 | Rune Dahmke</a:t>
                      </a:r>
                      <a:endParaRPr lang="en-US" sz="1000"/>
                    </a:p>
                  </a:txBody>
                  <a:tcPr/>
                </a:tc>
                <a:tc>
                  <a:txBody>
                    <a:bodyPr/>
                    <a:lstStyle/>
                    <a:p>
                      <a:r>
                        <a:rPr lang="en-US" sz="1000"/>
                        <a:t>0.0 %</a:t>
                      </a:r>
                    </a:p>
                  </a:txBody>
                  <a:tcPr/>
                </a:tc>
                <a:tc>
                  <a:txBody>
                    <a:bodyPr/>
                    <a:lstStyle/>
                    <a:p>
                      <a:r>
                        <a:rPr lang="en-US" sz="1000"/>
                        <a:t>24.9 %</a:t>
                      </a:r>
                    </a:p>
                  </a:txBody>
                  <a:tcPr/>
                </a:tc>
                <a:tc>
                  <a:txBody>
                    <a:bodyPr/>
                    <a:lstStyle/>
                    <a:p>
                      <a:r>
                        <a:rPr lang="en-US" sz="1000"/>
                        <a:t>0</a:t>
                      </a:r>
                    </a:p>
                  </a:txBody>
                  <a:tcPr/>
                </a:tc>
                <a:tc>
                  <a:txBody>
                    <a:bodyPr/>
                    <a:lstStyle/>
                    <a:p>
                      <a:r>
                        <a:rPr lang="en-US" sz="1000"/>
                        <a:t>6803</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677599642"/>
                  </a:ext>
                </a:extLst>
              </a:tr>
              <a:tr h="370840">
                <a:tc>
                  <a:txBody>
                    <a:bodyPr/>
                    <a:lstStyle/>
                    <a:p>
                      <a:r>
                        <a:rPr lang="de-DE" sz="1000" b="1"/>
                        <a:t> NDR Mecklenburg-Vorpommern - 2018-07-10 08:59:45 </a:t>
                      </a:r>
                      <a:r>
                        <a:rPr lang="de-DE" sz="1000"/>
                        <a:t> 
 Eine kleine Erinnerung an den lieben Regen, dass wir ihn hier gut gebrauchen könnten! 🌧️💧❤️ 😉</a:t>
                      </a:r>
                      <a:endParaRPr lang="en-US" sz="1000"/>
                    </a:p>
                  </a:txBody>
                  <a:tcPr/>
                </a:tc>
                <a:tc>
                  <a:txBody>
                    <a:bodyPr/>
                    <a:lstStyle/>
                    <a:p>
                      <a:r>
                        <a:rPr lang="en-US" sz="1000"/>
                        <a:t>0.0 %</a:t>
                      </a:r>
                    </a:p>
                  </a:txBody>
                  <a:tcPr/>
                </a:tc>
                <a:tc>
                  <a:txBody>
                    <a:bodyPr/>
                    <a:lstStyle/>
                    <a:p>
                      <a:r>
                        <a:rPr lang="en-US" sz="1000"/>
                        <a:t>218.3 %</a:t>
                      </a:r>
                    </a:p>
                  </a:txBody>
                  <a:tcPr/>
                </a:tc>
                <a:tc>
                  <a:txBody>
                    <a:bodyPr/>
                    <a:lstStyle/>
                    <a:p>
                      <a:r>
                        <a:rPr lang="en-US" sz="1000"/>
                        <a:t>0</a:t>
                      </a:r>
                    </a:p>
                  </a:txBody>
                  <a:tcPr/>
                </a:tc>
                <a:tc>
                  <a:txBody>
                    <a:bodyPr/>
                    <a:lstStyle/>
                    <a:p>
                      <a:r>
                        <a:rPr lang="en-US" sz="1000"/>
                        <a:t>1560</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314844405"/>
                  </a:ext>
                </a:extLst>
              </a:tr>
            </a:tbl>
          </a:graphicData>
        </a:graphic>
      </p:graphicFrame>
      <p:sp>
        <p:nvSpPr>
          <p:cNvPr id="4" name="Text Placeholder 3">
            <a:extLst>
              <a:ext uri="{FF2B5EF4-FFF2-40B4-BE49-F238E27FC236}">
                <a16:creationId xmlns:a16="http://schemas.microsoft.com/office/drawing/2014/main" id="{C9AA9010-C6A1-4A24-9859-2666B48523C5}"/>
              </a:ext>
            </a:extLst>
          </p:cNvPr>
          <p:cNvSpPr>
            <a:spLocks noGrp="1"/>
          </p:cNvSpPr>
          <p:nvPr>
            <p:ph type="body" sz="quarter" idx="14"/>
          </p:nvPr>
        </p:nvSpPr>
        <p:spPr/>
        <p:txBody>
          <a:bodyPr/>
          <a:lstStyle/>
          <a:p>
            <a:r>
              <a:rPr lang="en-US"/>
              <a:t>01.01.2018 - 27.12.2018</a:t>
            </a:r>
          </a:p>
        </p:txBody>
      </p:sp>
    </p:spTree>
    <p:extLst>
      <p:ext uri="{BB962C8B-B14F-4D97-AF65-F5344CB8AC3E}">
        <p14:creationId xmlns:p14="http://schemas.microsoft.com/office/powerpoint/2010/main" val="8558442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EEFD44-E278-4FEC-8565-2CD01A0D259F}"/>
              </a:ext>
            </a:extLst>
          </p:cNvPr>
          <p:cNvSpPr>
            <a:spLocks noGrp="1"/>
          </p:cNvSpPr>
          <p:nvPr>
            <p:ph type="title"/>
          </p:nvPr>
        </p:nvSpPr>
        <p:spPr/>
        <p:txBody>
          <a:bodyPr/>
          <a:lstStyle/>
          <a:p>
            <a:r>
              <a:rPr lang="en-US"/>
              <a:t>Facebook Eigene Posts - Potenzielle Reichweite - Export | NDR Mecklenburg-Vorpommern - 1 of 2</a:t>
            </a:r>
          </a:p>
        </p:txBody>
      </p:sp>
      <p:graphicFrame>
        <p:nvGraphicFramePr>
          <p:cNvPr id="5" name="Table Placeholder 4">
            <a:extLst>
              <a:ext uri="{FF2B5EF4-FFF2-40B4-BE49-F238E27FC236}">
                <a16:creationId xmlns:a16="http://schemas.microsoft.com/office/drawing/2014/main" id="{1DFDF2FC-9E42-49CD-9633-0205188B735D}"/>
              </a:ext>
            </a:extLst>
          </p:cNvPr>
          <p:cNvGraphicFramePr>
            <a:graphicFrameLocks noGrp="1"/>
          </p:cNvGraphicFramePr>
          <p:nvPr>
            <p:ph type="tbl" sz="quarter" idx="13"/>
            <p:extLst>
              <p:ext uri="{D42A27DB-BD31-4B8C-83A1-F6EECF244321}">
                <p14:modId xmlns:p14="http://schemas.microsoft.com/office/powerpoint/2010/main" val="19595773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266036590"/>
                    </a:ext>
                  </a:extLst>
                </a:gridCol>
                <a:gridCol w="822960">
                  <a:extLst>
                    <a:ext uri="{9D8B030D-6E8A-4147-A177-3AD203B41FA5}">
                      <a16:colId xmlns:a16="http://schemas.microsoft.com/office/drawing/2014/main" val="1539966079"/>
                    </a:ext>
                  </a:extLst>
                </a:gridCol>
                <a:gridCol w="822960">
                  <a:extLst>
                    <a:ext uri="{9D8B030D-6E8A-4147-A177-3AD203B41FA5}">
                      <a16:colId xmlns:a16="http://schemas.microsoft.com/office/drawing/2014/main" val="3144816825"/>
                    </a:ext>
                  </a:extLst>
                </a:gridCol>
                <a:gridCol w="822960">
                  <a:extLst>
                    <a:ext uri="{9D8B030D-6E8A-4147-A177-3AD203B41FA5}">
                      <a16:colId xmlns:a16="http://schemas.microsoft.com/office/drawing/2014/main" val="3096459555"/>
                    </a:ext>
                  </a:extLst>
                </a:gridCol>
                <a:gridCol w="822960">
                  <a:extLst>
                    <a:ext uri="{9D8B030D-6E8A-4147-A177-3AD203B41FA5}">
                      <a16:colId xmlns:a16="http://schemas.microsoft.com/office/drawing/2014/main" val="3453241766"/>
                    </a:ext>
                  </a:extLst>
                </a:gridCol>
                <a:gridCol w="822960">
                  <a:extLst>
                    <a:ext uri="{9D8B030D-6E8A-4147-A177-3AD203B41FA5}">
                      <a16:colId xmlns:a16="http://schemas.microsoft.com/office/drawing/2014/main" val="1753015018"/>
                    </a:ext>
                  </a:extLst>
                </a:gridCol>
                <a:gridCol w="411480">
                  <a:extLst>
                    <a:ext uri="{9D8B030D-6E8A-4147-A177-3AD203B41FA5}">
                      <a16:colId xmlns:a16="http://schemas.microsoft.com/office/drawing/2014/main" val="2770110660"/>
                    </a:ext>
                  </a:extLst>
                </a:gridCol>
                <a:gridCol w="822960">
                  <a:extLst>
                    <a:ext uri="{9D8B030D-6E8A-4147-A177-3AD203B41FA5}">
                      <a16:colId xmlns:a16="http://schemas.microsoft.com/office/drawing/2014/main" val="1839265002"/>
                    </a:ext>
                  </a:extLst>
                </a:gridCol>
                <a:gridCol w="822960">
                  <a:extLst>
                    <a:ext uri="{9D8B030D-6E8A-4147-A177-3AD203B41FA5}">
                      <a16:colId xmlns:a16="http://schemas.microsoft.com/office/drawing/2014/main" val="28308667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gesamt 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1331255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Mecklenburg-Vorpommern - 2018-07-25 07:03:33 </a:t>
                      </a:r>
                      <a:r>
                        <a:rPr kumimoji="0" lang="de-DE" sz="1000" b="0" i="0" u="none" strike="noStrike" kern="1200" cap="none" spc="0" normalizeH="0" baseline="0" noProof="0">
                          <a:ln>
                            <a:noFill/>
                          </a:ln>
                          <a:solidFill>
                            <a:prstClr val="black"/>
                          </a:solidFill>
                          <a:effectLst/>
                          <a:uLnTx/>
                          <a:uFillTx/>
                          <a:latin typeface="+mn-lt"/>
                          <a:ea typeface="+mn-ea"/>
                          <a:cs typeface="+mn-cs"/>
                        </a:rPr>
                        <a:t> 
 Für unsere Sicherheit führen freiwillige Feuerwehr-Männer und -Frauen ein Leben auf Abruf. Dafür ein riesiges Dankeschön!
🚒 Markieren Sie die Wehren aus Ihrer Region und sagen Sie Danke!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413643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395889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413643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9671392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Mecklenburg-Vorpommern - 2018-02-05 18:03:53 </a:t>
                      </a:r>
                      <a:r>
                        <a:rPr kumimoji="0" lang="de-DE" sz="1000" b="0" i="0" u="none" strike="noStrike" kern="1200" cap="none" spc="0" normalizeH="0" baseline="0" noProof="0">
                          <a:ln>
                            <a:noFill/>
                          </a:ln>
                          <a:solidFill>
                            <a:prstClr val="black"/>
                          </a:solidFill>
                          <a:effectLst/>
                          <a:uLnTx/>
                          <a:uFillTx/>
                          <a:latin typeface="+mn-lt"/>
                          <a:ea typeface="+mn-ea"/>
                          <a:cs typeface="+mn-cs"/>
                        </a:rPr>
                        <a:t> 
 Fußball-Trainer Frank Pagelsdorf hat die größten Erfolge seiner Karriere im Norden gefeiert - mit dem  F.C. Hansa Rostock und dem HSV. Heute feiert der gebürtige Hannoveraner seinen 60. Geburtstag.
Alles Gute für den Rostocker Aufstiegshelden von 1995!</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133465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189902185"/>
                  </a:ext>
                </a:extLst>
              </a:tr>
            </a:tbl>
          </a:graphicData>
        </a:graphic>
      </p:graphicFrame>
      <p:sp>
        <p:nvSpPr>
          <p:cNvPr id="4" name="Text Placeholder 3">
            <a:extLst>
              <a:ext uri="{FF2B5EF4-FFF2-40B4-BE49-F238E27FC236}">
                <a16:creationId xmlns:a16="http://schemas.microsoft.com/office/drawing/2014/main" id="{79B774AE-E690-4899-95E5-57CC43583613}"/>
              </a:ext>
            </a:extLst>
          </p:cNvPr>
          <p:cNvSpPr>
            <a:spLocks noGrp="1"/>
          </p:cNvSpPr>
          <p:nvPr>
            <p:ph type="body" sz="quarter" idx="14"/>
          </p:nvPr>
        </p:nvSpPr>
        <p:spPr/>
        <p:txBody>
          <a:bodyPr/>
          <a:lstStyle/>
          <a:p>
            <a:r>
              <a:rPr lang="en-US"/>
              <a:t>01.01.2018 - 27.12.2018</a:t>
            </a:r>
          </a:p>
        </p:txBody>
      </p:sp>
    </p:spTree>
    <p:extLst>
      <p:ext uri="{BB962C8B-B14F-4D97-AF65-F5344CB8AC3E}">
        <p14:creationId xmlns:p14="http://schemas.microsoft.com/office/powerpoint/2010/main" val="265878173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C6A3C0-03F8-40EA-B255-16A11E7112C9}"/>
              </a:ext>
            </a:extLst>
          </p:cNvPr>
          <p:cNvSpPr>
            <a:spLocks noGrp="1"/>
          </p:cNvSpPr>
          <p:nvPr>
            <p:ph type="title"/>
          </p:nvPr>
        </p:nvSpPr>
        <p:spPr/>
        <p:txBody>
          <a:bodyPr/>
          <a:lstStyle/>
          <a:p>
            <a:r>
              <a:rPr lang="en-US"/>
              <a:t>Facebook Eigene Posts - Potenzielle Reichweite - Export | NDR Mecklenburg-Vorpommern - 2 of 2</a:t>
            </a:r>
          </a:p>
        </p:txBody>
      </p:sp>
      <p:graphicFrame>
        <p:nvGraphicFramePr>
          <p:cNvPr id="5" name="Table Placeholder 4">
            <a:extLst>
              <a:ext uri="{FF2B5EF4-FFF2-40B4-BE49-F238E27FC236}">
                <a16:creationId xmlns:a16="http://schemas.microsoft.com/office/drawing/2014/main" id="{B3D649C2-0A98-4359-ABCF-71DA403ED1D3}"/>
              </a:ext>
            </a:extLst>
          </p:cNvPr>
          <p:cNvGraphicFramePr>
            <a:graphicFrameLocks noGrp="1"/>
          </p:cNvGraphicFramePr>
          <p:nvPr>
            <p:ph type="tbl" sz="quarter" idx="13"/>
            <p:extLst>
              <p:ext uri="{D42A27DB-BD31-4B8C-83A1-F6EECF244321}">
                <p14:modId xmlns:p14="http://schemas.microsoft.com/office/powerpoint/2010/main" val="13245122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22890205"/>
                    </a:ext>
                  </a:extLst>
                </a:gridCol>
                <a:gridCol w="822960">
                  <a:extLst>
                    <a:ext uri="{9D8B030D-6E8A-4147-A177-3AD203B41FA5}">
                      <a16:colId xmlns:a16="http://schemas.microsoft.com/office/drawing/2014/main" val="754208619"/>
                    </a:ext>
                  </a:extLst>
                </a:gridCol>
                <a:gridCol w="822960">
                  <a:extLst>
                    <a:ext uri="{9D8B030D-6E8A-4147-A177-3AD203B41FA5}">
                      <a16:colId xmlns:a16="http://schemas.microsoft.com/office/drawing/2014/main" val="1922229534"/>
                    </a:ext>
                  </a:extLst>
                </a:gridCol>
                <a:gridCol w="822960">
                  <a:extLst>
                    <a:ext uri="{9D8B030D-6E8A-4147-A177-3AD203B41FA5}">
                      <a16:colId xmlns:a16="http://schemas.microsoft.com/office/drawing/2014/main" val="2749746739"/>
                    </a:ext>
                  </a:extLst>
                </a:gridCol>
                <a:gridCol w="822960">
                  <a:extLst>
                    <a:ext uri="{9D8B030D-6E8A-4147-A177-3AD203B41FA5}">
                      <a16:colId xmlns:a16="http://schemas.microsoft.com/office/drawing/2014/main" val="1769776302"/>
                    </a:ext>
                  </a:extLst>
                </a:gridCol>
                <a:gridCol w="822960">
                  <a:extLst>
                    <a:ext uri="{9D8B030D-6E8A-4147-A177-3AD203B41FA5}">
                      <a16:colId xmlns:a16="http://schemas.microsoft.com/office/drawing/2014/main" val="2212349436"/>
                    </a:ext>
                  </a:extLst>
                </a:gridCol>
                <a:gridCol w="411480">
                  <a:extLst>
                    <a:ext uri="{9D8B030D-6E8A-4147-A177-3AD203B41FA5}">
                      <a16:colId xmlns:a16="http://schemas.microsoft.com/office/drawing/2014/main" val="2128970841"/>
                    </a:ext>
                  </a:extLst>
                </a:gridCol>
                <a:gridCol w="822960">
                  <a:extLst>
                    <a:ext uri="{9D8B030D-6E8A-4147-A177-3AD203B41FA5}">
                      <a16:colId xmlns:a16="http://schemas.microsoft.com/office/drawing/2014/main" val="1524735751"/>
                    </a:ext>
                  </a:extLst>
                </a:gridCol>
                <a:gridCol w="822960">
                  <a:extLst>
                    <a:ext uri="{9D8B030D-6E8A-4147-A177-3AD203B41FA5}">
                      <a16:colId xmlns:a16="http://schemas.microsoft.com/office/drawing/2014/main" val="17838765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gesamt 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5518327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Mecklenburg-Vorpommern - 2018-04-16 09:27:38 </a:t>
                      </a:r>
                      <a:r>
                        <a:rPr kumimoji="0" lang="de-DE" sz="1000" b="0" i="0" u="none" strike="noStrike" kern="1200" cap="none" spc="0" normalizeH="0" baseline="0" noProof="0">
                          <a:ln>
                            <a:noFill/>
                          </a:ln>
                          <a:solidFill>
                            <a:prstClr val="black"/>
                          </a:solidFill>
                          <a:effectLst/>
                          <a:uLnTx/>
                          <a:uFillTx/>
                          <a:latin typeface="+mn-lt"/>
                          <a:ea typeface="+mn-ea"/>
                          <a:cs typeface="+mn-cs"/>
                        </a:rPr>
                        <a:t> 
 Schatz des einstigen Dänenkönigs Harald Blauzahn geborgen: Laut Experten handelt es sich um den größten Einzelfund im südlichen Ostseeraum.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168706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161794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168706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8638017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Mecklenburg-Vorpommern - 2018-08-16 08:13:39 </a:t>
                      </a:r>
                      <a:r>
                        <a:rPr kumimoji="0" lang="de-DE" sz="1000" b="0" i="0" u="none" strike="noStrike" kern="1200" cap="none" spc="0" normalizeH="0" baseline="0" noProof="0">
                          <a:ln>
                            <a:noFill/>
                          </a:ln>
                          <a:solidFill>
                            <a:prstClr val="black"/>
                          </a:solidFill>
                          <a:effectLst/>
                          <a:uLnTx/>
                          <a:uFillTx/>
                          <a:latin typeface="+mn-lt"/>
                          <a:ea typeface="+mn-ea"/>
                          <a:cs typeface="+mn-cs"/>
                        </a:rPr>
                        <a:t> 
 Die einen finden es angebracht, die anderen einfach nur diskriminierend.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156701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146662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156701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8762438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Mecklenburg-Vorpommern - 2018-01-05 13:38:58 </a:t>
                      </a:r>
                      <a:r>
                        <a:rPr kumimoji="0" lang="de-DE" sz="1000" b="0" i="0" u="none" strike="noStrike" kern="1200" cap="none" spc="0" normalizeH="0" baseline="0" noProof="0">
                          <a:ln>
                            <a:noFill/>
                          </a:ln>
                          <a:solidFill>
                            <a:prstClr val="black"/>
                          </a:solidFill>
                          <a:effectLst/>
                          <a:uLnTx/>
                          <a:uFillTx/>
                          <a:latin typeface="+mn-lt"/>
                          <a:ea typeface="+mn-ea"/>
                          <a:cs typeface="+mn-cs"/>
                        </a:rPr>
                        <a:t> 
 Rostock verbietet als erste Kommune in MV die Nutzung von Glyphosat auf all ihren Flächen.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671577913"/>
                  </a:ext>
                </a:extLst>
              </a:tr>
            </a:tbl>
          </a:graphicData>
        </a:graphic>
      </p:graphicFrame>
      <p:sp>
        <p:nvSpPr>
          <p:cNvPr id="4" name="Text Placeholder 3">
            <a:extLst>
              <a:ext uri="{FF2B5EF4-FFF2-40B4-BE49-F238E27FC236}">
                <a16:creationId xmlns:a16="http://schemas.microsoft.com/office/drawing/2014/main" id="{05DFDBDA-076E-4DC7-A010-1D42040CEF54}"/>
              </a:ext>
            </a:extLst>
          </p:cNvPr>
          <p:cNvSpPr>
            <a:spLocks noGrp="1"/>
          </p:cNvSpPr>
          <p:nvPr>
            <p:ph type="body" sz="quarter" idx="14"/>
          </p:nvPr>
        </p:nvSpPr>
        <p:spPr/>
        <p:txBody>
          <a:bodyPr/>
          <a:lstStyle/>
          <a:p>
            <a:r>
              <a:rPr lang="en-US"/>
              <a:t>01.01.2018 - 27.12.2018</a:t>
            </a:r>
          </a:p>
        </p:txBody>
      </p:sp>
    </p:spTree>
    <p:extLst>
      <p:ext uri="{BB962C8B-B14F-4D97-AF65-F5344CB8AC3E}">
        <p14:creationId xmlns:p14="http://schemas.microsoft.com/office/powerpoint/2010/main" val="205233600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55ED83-425F-482F-ADC5-BC3D834C0310}"/>
              </a:ext>
            </a:extLst>
          </p:cNvPr>
          <p:cNvSpPr>
            <a:spLocks noGrp="1"/>
          </p:cNvSpPr>
          <p:nvPr>
            <p:ph type="title"/>
          </p:nvPr>
        </p:nvSpPr>
        <p:spPr/>
        <p:txBody>
          <a:bodyPr/>
          <a:lstStyle/>
          <a:p>
            <a:r>
              <a:rPr lang="en-US"/>
              <a:t>Facebook Eigene Posts - Aktive Nutzer - Export | NDR Mecklenburg-Vorpommern</a:t>
            </a:r>
          </a:p>
        </p:txBody>
      </p:sp>
      <p:graphicFrame>
        <p:nvGraphicFramePr>
          <p:cNvPr id="5" name="Table Placeholder 4">
            <a:extLst>
              <a:ext uri="{FF2B5EF4-FFF2-40B4-BE49-F238E27FC236}">
                <a16:creationId xmlns:a16="http://schemas.microsoft.com/office/drawing/2014/main" id="{42441003-F1D2-4E02-B5CD-987F3C239F82}"/>
              </a:ext>
            </a:extLst>
          </p:cNvPr>
          <p:cNvGraphicFramePr>
            <a:graphicFrameLocks noGrp="1"/>
          </p:cNvGraphicFramePr>
          <p:nvPr>
            <p:ph type="tbl" sz="quarter" idx="13"/>
            <p:extLst>
              <p:ext uri="{D42A27DB-BD31-4B8C-83A1-F6EECF244321}">
                <p14:modId xmlns:p14="http://schemas.microsoft.com/office/powerpoint/2010/main" val="16999548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2692614498"/>
                    </a:ext>
                  </a:extLst>
                </a:gridCol>
                <a:gridCol w="822960">
                  <a:extLst>
                    <a:ext uri="{9D8B030D-6E8A-4147-A177-3AD203B41FA5}">
                      <a16:colId xmlns:a16="http://schemas.microsoft.com/office/drawing/2014/main" val="47705920"/>
                    </a:ext>
                  </a:extLst>
                </a:gridCol>
                <a:gridCol w="822960">
                  <a:extLst>
                    <a:ext uri="{9D8B030D-6E8A-4147-A177-3AD203B41FA5}">
                      <a16:colId xmlns:a16="http://schemas.microsoft.com/office/drawing/2014/main" val="3177033926"/>
                    </a:ext>
                  </a:extLst>
                </a:gridCol>
                <a:gridCol w="822960">
                  <a:extLst>
                    <a:ext uri="{9D8B030D-6E8A-4147-A177-3AD203B41FA5}">
                      <a16:colId xmlns:a16="http://schemas.microsoft.com/office/drawing/2014/main" val="514505006"/>
                    </a:ext>
                  </a:extLst>
                </a:gridCol>
                <a:gridCol w="822960">
                  <a:extLst>
                    <a:ext uri="{9D8B030D-6E8A-4147-A177-3AD203B41FA5}">
                      <a16:colId xmlns:a16="http://schemas.microsoft.com/office/drawing/2014/main" val="1060336584"/>
                    </a:ext>
                  </a:extLst>
                </a:gridCol>
                <a:gridCol w="493776">
                  <a:extLst>
                    <a:ext uri="{9D8B030D-6E8A-4147-A177-3AD203B41FA5}">
                      <a16:colId xmlns:a16="http://schemas.microsoft.com/office/drawing/2014/main" val="2558011984"/>
                    </a:ext>
                  </a:extLst>
                </a:gridCol>
                <a:gridCol w="493776">
                  <a:extLst>
                    <a:ext uri="{9D8B030D-6E8A-4147-A177-3AD203B41FA5}">
                      <a16:colId xmlns:a16="http://schemas.microsoft.com/office/drawing/2014/main" val="1400907206"/>
                    </a:ext>
                  </a:extLst>
                </a:gridCol>
                <a:gridCol w="493776">
                  <a:extLst>
                    <a:ext uri="{9D8B030D-6E8A-4147-A177-3AD203B41FA5}">
                      <a16:colId xmlns:a16="http://schemas.microsoft.com/office/drawing/2014/main" val="3843472422"/>
                    </a:ext>
                  </a:extLst>
                </a:gridCol>
              </a:tblGrid>
              <a:tr h="370840">
                <a:tc>
                  <a:txBody>
                    <a:bodyPr/>
                    <a:lstStyle/>
                    <a:p>
                      <a:r>
                        <a:rPr lang="en-US" sz="1000"/>
                        <a:t>Post</a:t>
                      </a:r>
                    </a:p>
                  </a:txBody>
                  <a:tcPr/>
                </a:tc>
                <a:tc>
                  <a:txBody>
                    <a:bodyPr/>
                    <a:lstStyle/>
                    <a:p>
                      <a:r>
                        <a:rPr lang="en-US" sz="1000"/>
                        <a:t>Aktive Nutzer</a:t>
                      </a:r>
                    </a:p>
                  </a:txBody>
                  <a:tcPr/>
                </a:tc>
                <a:tc>
                  <a:txBody>
                    <a:bodyPr/>
                    <a:lstStyle/>
                    <a:p>
                      <a:r>
                        <a:rPr lang="en-US" sz="1000"/>
                        <a:t>Potenzielle Reichweite</a:t>
                      </a:r>
                    </a:p>
                  </a:txBody>
                  <a:tcPr/>
                </a:tc>
                <a:tc>
                  <a:txBody>
                    <a:bodyPr/>
                    <a:lstStyle/>
                    <a:p>
                      <a:r>
                        <a:rPr lang="en-US" sz="1000"/>
                        <a:t>I-Rate Aktive Nutzer</a:t>
                      </a:r>
                    </a:p>
                  </a:txBody>
                  <a:tcPr/>
                </a:tc>
                <a:tc>
                  <a:txBody>
                    <a:bodyPr/>
                    <a:lstStyle/>
                    <a:p>
                      <a:r>
                        <a:rPr lang="en-US" sz="1000"/>
                        <a:t>Reaktionen</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1486017582"/>
                  </a:ext>
                </a:extLst>
              </a:tr>
              <a:tr h="370840">
                <a:tc>
                  <a:txBody>
                    <a:bodyPr/>
                    <a:lstStyle/>
                    <a:p>
                      <a:r>
                        <a:rPr lang="de-DE" sz="1000" b="1"/>
                        <a:t> NDR Mecklenburg-Vorpommern - 2018-07-25 07:03:33 </a:t>
                      </a:r>
                      <a:r>
                        <a:rPr lang="de-DE" sz="1000"/>
                        <a:t> 
 Für unsere Sicherheit führen freiwillige Feuerwehr-Männer und -Frauen ein Leben auf Abruf. Dafür ein riesiges Dankeschön!
🚒 Markieren Sie die Wehren aus Ihrer Region und sagen Sie Danke!</a:t>
                      </a:r>
                      <a:endParaRPr lang="en-US" sz="1000"/>
                    </a:p>
                  </a:txBody>
                  <a:tcPr/>
                </a:tc>
                <a:tc>
                  <a:txBody>
                    <a:bodyPr/>
                    <a:lstStyle/>
                    <a:p>
                      <a:r>
                        <a:rPr lang="en-US" sz="1000"/>
                        <a:t>26388</a:t>
                      </a:r>
                    </a:p>
                  </a:txBody>
                  <a:tcPr/>
                </a:tc>
                <a:tc>
                  <a:txBody>
                    <a:bodyPr/>
                    <a:lstStyle/>
                    <a:p>
                      <a:r>
                        <a:rPr lang="en-US" sz="1000"/>
                        <a:t>413643</a:t>
                      </a:r>
                    </a:p>
                  </a:txBody>
                  <a:tcPr/>
                </a:tc>
                <a:tc>
                  <a:txBody>
                    <a:bodyPr/>
                    <a:lstStyle/>
                    <a:p>
                      <a:r>
                        <a:rPr lang="en-US" sz="1000"/>
                        <a:t>6.4 %</a:t>
                      </a:r>
                    </a:p>
                  </a:txBody>
                  <a:tcPr/>
                </a:tc>
                <a:tc>
                  <a:txBody>
                    <a:bodyPr/>
                    <a:lstStyle/>
                    <a:p>
                      <a:r>
                        <a:rPr lang="en-US" sz="1000"/>
                        <a:t>5361</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040649626"/>
                  </a:ext>
                </a:extLst>
              </a:tr>
              <a:tr h="370840">
                <a:tc>
                  <a:txBody>
                    <a:bodyPr/>
                    <a:lstStyle/>
                    <a:p>
                      <a:r>
                        <a:rPr lang="de-DE" sz="1000" b="1"/>
                        <a:t> NDR Mecklenburg-Vorpommern - 2018-08-16 08:13:39 </a:t>
                      </a:r>
                      <a:r>
                        <a:rPr lang="de-DE" sz="1000"/>
                        <a:t> 
 Die einen finden es angebracht, die anderen einfach nur diskriminierend.</a:t>
                      </a:r>
                      <a:endParaRPr lang="en-US" sz="1000"/>
                    </a:p>
                  </a:txBody>
                  <a:tcPr/>
                </a:tc>
                <a:tc>
                  <a:txBody>
                    <a:bodyPr/>
                    <a:lstStyle/>
                    <a:p>
                      <a:r>
                        <a:rPr lang="en-US" sz="1000"/>
                        <a:t>18927</a:t>
                      </a:r>
                    </a:p>
                  </a:txBody>
                  <a:tcPr/>
                </a:tc>
                <a:tc>
                  <a:txBody>
                    <a:bodyPr/>
                    <a:lstStyle/>
                    <a:p>
                      <a:r>
                        <a:rPr lang="en-US" sz="1000"/>
                        <a:t>156701</a:t>
                      </a:r>
                    </a:p>
                  </a:txBody>
                  <a:tcPr/>
                </a:tc>
                <a:tc>
                  <a:txBody>
                    <a:bodyPr/>
                    <a:lstStyle/>
                    <a:p>
                      <a:r>
                        <a:rPr lang="en-US" sz="1000"/>
                        <a:t>12.1 %</a:t>
                      </a:r>
                    </a:p>
                  </a:txBody>
                  <a:tcPr/>
                </a:tc>
                <a:tc>
                  <a:txBody>
                    <a:bodyPr/>
                    <a:lstStyle/>
                    <a:p>
                      <a:r>
                        <a:rPr lang="en-US" sz="1000"/>
                        <a:t>3024</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073504111"/>
                  </a:ext>
                </a:extLst>
              </a:tr>
              <a:tr h="370840">
                <a:tc>
                  <a:txBody>
                    <a:bodyPr/>
                    <a:lstStyle/>
                    <a:p>
                      <a:r>
                        <a:rPr lang="de-DE" sz="1000" b="1"/>
                        <a:t> NDR Mecklenburg-Vorpommern - 2018-02-05 18:03:53 </a:t>
                      </a:r>
                      <a:r>
                        <a:rPr lang="de-DE" sz="1000"/>
                        <a:t> 
 Fußball-Trainer Frank Pagelsdorf hat die größten Erfolge seiner Karriere im Norden gefeiert - mit dem  F.C. Hansa Rostock und dem HSV. Heute feiert der gebürtige Hannoveraner seinen 60. Geburtstag.
Alles Gute für den Rostocker Aufstiegshelden von 1995!</a:t>
                      </a:r>
                      <a:endParaRPr lang="en-US" sz="1000"/>
                    </a:p>
                  </a:txBody>
                  <a:tcPr/>
                </a:tc>
                <a:tc>
                  <a:txBody>
                    <a:bodyPr/>
                    <a:lstStyle/>
                    <a:p>
                      <a:r>
                        <a:rPr lang="en-US" sz="1000"/>
                        <a:t>17601</a:t>
                      </a:r>
                    </a:p>
                  </a:txBody>
                  <a:tcPr/>
                </a:tc>
                <a:tc>
                  <a:txBody>
                    <a:bodyPr/>
                    <a:lstStyle/>
                    <a:p>
                      <a:r>
                        <a:rPr lang="en-US" sz="1000"/>
                        <a:t>178557</a:t>
                      </a:r>
                    </a:p>
                  </a:txBody>
                  <a:tcPr/>
                </a:tc>
                <a:tc>
                  <a:txBody>
                    <a:bodyPr/>
                    <a:lstStyle/>
                    <a:p>
                      <a:r>
                        <a:rPr lang="en-US" sz="1000"/>
                        <a:t>9.9 %</a:t>
                      </a:r>
                    </a:p>
                  </a:txBody>
                  <a:tcPr/>
                </a:tc>
                <a:tc>
                  <a:txBody>
                    <a:bodyPr/>
                    <a:lstStyle/>
                    <a:p>
                      <a:r>
                        <a:rPr lang="en-US" sz="1000"/>
                        <a:t>2378</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619528396"/>
                  </a:ext>
                </a:extLst>
              </a:tr>
              <a:tr h="370840">
                <a:tc>
                  <a:txBody>
                    <a:bodyPr/>
                    <a:lstStyle/>
                    <a:p>
                      <a:r>
                        <a:rPr lang="de-DE" sz="1000" b="1"/>
                        <a:t> NDR Mecklenburg-Vorpommern - 2018-07-31 10:07:03 </a:t>
                      </a:r>
                      <a:r>
                        <a:rPr lang="de-DE" sz="1000"/>
                        <a:t> 
 Rostock und ganz MV verlieren ein echtes Original. 😢</a:t>
                      </a:r>
                      <a:endParaRPr lang="en-US" sz="1000"/>
                    </a:p>
                  </a:txBody>
                  <a:tcPr/>
                </a:tc>
                <a:tc>
                  <a:txBody>
                    <a:bodyPr/>
                    <a:lstStyle/>
                    <a:p>
                      <a:r>
                        <a:rPr lang="en-US" sz="1000"/>
                        <a:t>16977</a:t>
                      </a:r>
                    </a:p>
                  </a:txBody>
                  <a:tcPr/>
                </a:tc>
                <a:tc>
                  <a:txBody>
                    <a:bodyPr/>
                    <a:lstStyle/>
                    <a:p>
                      <a:r>
                        <a:rPr lang="en-US" sz="1000"/>
                        <a:t>137685</a:t>
                      </a:r>
                    </a:p>
                  </a:txBody>
                  <a:tcPr/>
                </a:tc>
                <a:tc>
                  <a:txBody>
                    <a:bodyPr/>
                    <a:lstStyle/>
                    <a:p>
                      <a:r>
                        <a:rPr lang="en-US" sz="1000"/>
                        <a:t>12.3 %</a:t>
                      </a:r>
                    </a:p>
                  </a:txBody>
                  <a:tcPr/>
                </a:tc>
                <a:tc>
                  <a:txBody>
                    <a:bodyPr/>
                    <a:lstStyle/>
                    <a:p>
                      <a:r>
                        <a:rPr lang="en-US" sz="1000"/>
                        <a:t>3367</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339907709"/>
                  </a:ext>
                </a:extLst>
              </a:tr>
              <a:tr h="370840">
                <a:tc>
                  <a:txBody>
                    <a:bodyPr/>
                    <a:lstStyle/>
                    <a:p>
                      <a:r>
                        <a:rPr lang="en-US" sz="1000" b="1"/>
                        <a:t> NDR Mecklenburg-Vorpommern - 2018-05-04 06:46:09 </a:t>
                      </a:r>
                      <a:r>
                        <a:rPr lang="en-US" sz="1000"/>
                        <a:t> 
 Zum Tag der Feuerwehrleute sagen wir DANKE! 🤗
Feuerwehren aus Mecklenburg Vorpommern Feuerwehr Klinken Feuerwehr Dorf Mecklenburg Feuerwehr Basedow in Mecklenburg Feuerwehr Schwerin-Warnitz Feuerwehr Rostock Feuerwehr-Rostock Gehlsdorf Feuerwehr Barth Freiwillige Feuerwehr Zingst Freiwillige Feuerwehr Ahrenshoop Feuerwehr Plau am See Feuerwehr Neustrelitz / Jugendfeuerwehr Neustrelitz Feuerwehr Neustrelitz /Ortsfeuerwehr Strelitz-Alt Feuerwehr Bergen Freiwillige Feuerwehr Ostseebad Binz Feuerwehr Zinnowitz Jugendfeuerwehr Zinnowitz Freiwillige Feuerwehr Koserow e.V. Freiwillige Feuerwehr Bansin-Heringsdorf Freiwillige Feuerwehr Seebad Ahlbeck Freiwillige Feuerwehr Wolgast Freiwillige Feuerwehr Torgelow Freiwillige Feuerwehr Penzlin Feuerwehr Goldberg Löschgruppe Wendisch Waren Freiwillige Feuerwehr Krakow am See Feuerwehr Lübz Feuerwehr Plau am See Feuerwehr Bützow Freiwillige Feuerwehr Bützow Freiwillige Feuerwehr der Stadt Laage Feuerwehr Schwaan Feuerwehr Tessin &amp; Förderverein FFw Tessin e.V. Freiwillige Feuerwehr Tribsees Freiwillige Feuerwehr Gnoien Freiwillige Feuerwehr Marlow Freiwillige Feuerwehr Crivitz Feuerwehr Ludwigslust Freiwillige Feuerwehr Gadebusch Freiwillige Feuerwehr Satow Feuerwehr Rövershagen Feuerwehr Boltenhagen Freiwillige Feuerwehr Hagenow Feuerwehr Wittenburg Freiwillige Feuerwehr der Stadt Penkun Freiwillige Feuerwehr Ueckermünde Feuerwehr Wustrow Freiwillige Feuerwehr Wismar Altstadt Freiwillige Feuerwehr Warnemünde Feuerwehr Dömitz Feuerwehr Neukloster
(Wir haben hoffentlich niemanden vergessen!)</a:t>
                      </a:r>
                    </a:p>
                  </a:txBody>
                  <a:tcPr/>
                </a:tc>
                <a:tc>
                  <a:txBody>
                    <a:bodyPr/>
                    <a:lstStyle/>
                    <a:p>
                      <a:r>
                        <a:rPr lang="en-US" sz="1000"/>
                        <a:t>14404</a:t>
                      </a:r>
                    </a:p>
                  </a:txBody>
                  <a:tcPr/>
                </a:tc>
                <a:tc>
                  <a:txBody>
                    <a:bodyPr/>
                    <a:lstStyle/>
                    <a:p>
                      <a:r>
                        <a:rPr lang="en-US" sz="1000"/>
                        <a:t>136599</a:t>
                      </a:r>
                    </a:p>
                  </a:txBody>
                  <a:tcPr/>
                </a:tc>
                <a:tc>
                  <a:txBody>
                    <a:bodyPr/>
                    <a:lstStyle/>
                    <a:p>
                      <a:r>
                        <a:rPr lang="en-US" sz="1000"/>
                        <a:t>10.5 %</a:t>
                      </a:r>
                    </a:p>
                  </a:txBody>
                  <a:tcPr/>
                </a:tc>
                <a:tc>
                  <a:txBody>
                    <a:bodyPr/>
                    <a:lstStyle/>
                    <a:p>
                      <a:r>
                        <a:rPr lang="en-US" sz="1000"/>
                        <a:t>3582</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640714801"/>
                  </a:ext>
                </a:extLst>
              </a:tr>
            </a:tbl>
          </a:graphicData>
        </a:graphic>
      </p:graphicFrame>
      <p:sp>
        <p:nvSpPr>
          <p:cNvPr id="4" name="Text Placeholder 3">
            <a:extLst>
              <a:ext uri="{FF2B5EF4-FFF2-40B4-BE49-F238E27FC236}">
                <a16:creationId xmlns:a16="http://schemas.microsoft.com/office/drawing/2014/main" id="{CB1DFF41-A68A-40C5-B24F-7FF8B6076D2C}"/>
              </a:ext>
            </a:extLst>
          </p:cNvPr>
          <p:cNvSpPr>
            <a:spLocks noGrp="1"/>
          </p:cNvSpPr>
          <p:nvPr>
            <p:ph type="body" sz="quarter" idx="14"/>
          </p:nvPr>
        </p:nvSpPr>
        <p:spPr/>
        <p:txBody>
          <a:bodyPr/>
          <a:lstStyle/>
          <a:p>
            <a:r>
              <a:rPr lang="en-US"/>
              <a:t>01.01.2018 - 27.12.2018</a:t>
            </a:r>
          </a:p>
        </p:txBody>
      </p:sp>
    </p:spTree>
    <p:extLst>
      <p:ext uri="{BB962C8B-B14F-4D97-AF65-F5344CB8AC3E}">
        <p14:creationId xmlns:p14="http://schemas.microsoft.com/office/powerpoint/2010/main" val="22925877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7E2BEF-4705-4C2D-AF9C-0E202ACD0A1F}"/>
              </a:ext>
            </a:extLst>
          </p:cNvPr>
          <p:cNvSpPr>
            <a:spLocks noGrp="1"/>
          </p:cNvSpPr>
          <p:nvPr>
            <p:ph type="title"/>
          </p:nvPr>
        </p:nvSpPr>
        <p:spPr/>
        <p:txBody>
          <a:bodyPr/>
          <a:lstStyle/>
          <a:p>
            <a:r>
              <a:rPr lang="en-US"/>
              <a:t>Facebook Eigene Posts - I-Rate Aktive Nutzer - Export | NDR Mecklenburg-Vorpommern</a:t>
            </a:r>
          </a:p>
        </p:txBody>
      </p:sp>
      <p:graphicFrame>
        <p:nvGraphicFramePr>
          <p:cNvPr id="5" name="Table Placeholder 4">
            <a:extLst>
              <a:ext uri="{FF2B5EF4-FFF2-40B4-BE49-F238E27FC236}">
                <a16:creationId xmlns:a16="http://schemas.microsoft.com/office/drawing/2014/main" id="{4D1E9D83-04D7-40F2-934F-4983F8A097FB}"/>
              </a:ext>
            </a:extLst>
          </p:cNvPr>
          <p:cNvGraphicFramePr>
            <a:graphicFrameLocks noGrp="1"/>
          </p:cNvGraphicFramePr>
          <p:nvPr>
            <p:ph type="tbl" sz="quarter" idx="13"/>
            <p:extLst>
              <p:ext uri="{D42A27DB-BD31-4B8C-83A1-F6EECF244321}">
                <p14:modId xmlns:p14="http://schemas.microsoft.com/office/powerpoint/2010/main" val="24860583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514602045"/>
                    </a:ext>
                  </a:extLst>
                </a:gridCol>
                <a:gridCol w="822960">
                  <a:extLst>
                    <a:ext uri="{9D8B030D-6E8A-4147-A177-3AD203B41FA5}">
                      <a16:colId xmlns:a16="http://schemas.microsoft.com/office/drawing/2014/main" val="2312536360"/>
                    </a:ext>
                  </a:extLst>
                </a:gridCol>
                <a:gridCol w="822960">
                  <a:extLst>
                    <a:ext uri="{9D8B030D-6E8A-4147-A177-3AD203B41FA5}">
                      <a16:colId xmlns:a16="http://schemas.microsoft.com/office/drawing/2014/main" val="457684691"/>
                    </a:ext>
                  </a:extLst>
                </a:gridCol>
                <a:gridCol w="822960">
                  <a:extLst>
                    <a:ext uri="{9D8B030D-6E8A-4147-A177-3AD203B41FA5}">
                      <a16:colId xmlns:a16="http://schemas.microsoft.com/office/drawing/2014/main" val="502530820"/>
                    </a:ext>
                  </a:extLst>
                </a:gridCol>
                <a:gridCol w="822960">
                  <a:extLst>
                    <a:ext uri="{9D8B030D-6E8A-4147-A177-3AD203B41FA5}">
                      <a16:colId xmlns:a16="http://schemas.microsoft.com/office/drawing/2014/main" val="2224136929"/>
                    </a:ext>
                  </a:extLst>
                </a:gridCol>
                <a:gridCol w="822960">
                  <a:extLst>
                    <a:ext uri="{9D8B030D-6E8A-4147-A177-3AD203B41FA5}">
                      <a16:colId xmlns:a16="http://schemas.microsoft.com/office/drawing/2014/main" val="4005491053"/>
                    </a:ext>
                  </a:extLst>
                </a:gridCol>
                <a:gridCol w="822960">
                  <a:extLst>
                    <a:ext uri="{9D8B030D-6E8A-4147-A177-3AD203B41FA5}">
                      <a16:colId xmlns:a16="http://schemas.microsoft.com/office/drawing/2014/main" val="1282087291"/>
                    </a:ext>
                  </a:extLst>
                </a:gridCol>
                <a:gridCol w="822960">
                  <a:extLst>
                    <a:ext uri="{9D8B030D-6E8A-4147-A177-3AD203B41FA5}">
                      <a16:colId xmlns:a16="http://schemas.microsoft.com/office/drawing/2014/main" val="969725091"/>
                    </a:ext>
                  </a:extLst>
                </a:gridCol>
              </a:tblGrid>
              <a:tr h="370840">
                <a:tc>
                  <a:txBody>
                    <a:bodyPr/>
                    <a:lstStyle/>
                    <a:p>
                      <a:r>
                        <a:rPr lang="en-US" sz="1000"/>
                        <a:t>Post</a:t>
                      </a:r>
                    </a:p>
                  </a:txBody>
                  <a:tcPr/>
                </a:tc>
                <a:tc>
                  <a:txBody>
                    <a:bodyPr/>
                    <a:lstStyle/>
                    <a:p>
                      <a:r>
                        <a:rPr lang="en-US" sz="1000"/>
                        <a:t>I-Rate Aktive Nutzer</a:t>
                      </a:r>
                    </a:p>
                  </a:txBody>
                  <a:tcPr/>
                </a:tc>
                <a:tc>
                  <a:txBody>
                    <a:bodyPr/>
                    <a:lstStyle/>
                    <a:p>
                      <a:r>
                        <a:rPr lang="en-US" sz="1000"/>
                        <a:t>Aktive Nutzer</a:t>
                      </a:r>
                    </a:p>
                  </a:txBody>
                  <a:tcPr/>
                </a:tc>
                <a:tc>
                  <a:txBody>
                    <a:bodyPr/>
                    <a:lstStyle/>
                    <a:p>
                      <a:r>
                        <a:rPr lang="en-US" sz="1000"/>
                        <a:t>Potenzielle Reichweite</a:t>
                      </a:r>
                    </a:p>
                  </a:txBody>
                  <a:tcPr/>
                </a:tc>
                <a:tc>
                  <a:txBody>
                    <a:bodyPr/>
                    <a:lstStyle/>
                    <a:p>
                      <a:r>
                        <a:rPr lang="en-US" sz="1000"/>
                        <a:t>Reaktionen</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680848537"/>
                  </a:ext>
                </a:extLst>
              </a:tr>
              <a:tr h="370840">
                <a:tc>
                  <a:txBody>
                    <a:bodyPr/>
                    <a:lstStyle/>
                    <a:p>
                      <a:r>
                        <a:rPr lang="de-DE" sz="1000" b="1"/>
                        <a:t> NDR Mecklenburg-Vorpommern - 2018-11-02 06:01:40 </a:t>
                      </a:r>
                      <a:r>
                        <a:rPr lang="de-DE" sz="1000"/>
                        <a:t> 
 </a:t>
                      </a:r>
                      <a:endParaRPr lang="en-US" sz="1000"/>
                    </a:p>
                  </a:txBody>
                  <a:tcPr/>
                </a:tc>
                <a:tc>
                  <a:txBody>
                    <a:bodyPr/>
                    <a:lstStyle/>
                    <a:p>
                      <a:r>
                        <a:rPr lang="en-US" sz="1000"/>
                        <a:t>546.6 %</a:t>
                      </a:r>
                    </a:p>
                  </a:txBody>
                  <a:tcPr/>
                </a:tc>
                <a:tc>
                  <a:txBody>
                    <a:bodyPr/>
                    <a:lstStyle/>
                    <a:p>
                      <a:r>
                        <a:rPr lang="en-US" sz="1000"/>
                        <a:t>1126</a:t>
                      </a:r>
                    </a:p>
                  </a:txBody>
                  <a:tcPr/>
                </a:tc>
                <a:tc>
                  <a:txBody>
                    <a:bodyPr/>
                    <a:lstStyle/>
                    <a:p>
                      <a:r>
                        <a:rPr lang="en-US" sz="1000"/>
                        <a:t>206</a:t>
                      </a:r>
                    </a:p>
                  </a:txBody>
                  <a:tcPr/>
                </a:tc>
                <a:tc>
                  <a:txBody>
                    <a:bodyPr/>
                    <a:lstStyle/>
                    <a:p>
                      <a:r>
                        <a:rPr lang="en-US" sz="1000"/>
                        <a:t>0</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751199708"/>
                  </a:ext>
                </a:extLst>
              </a:tr>
              <a:tr h="370840">
                <a:tc>
                  <a:txBody>
                    <a:bodyPr/>
                    <a:lstStyle/>
                    <a:p>
                      <a:r>
                        <a:rPr lang="de-DE" sz="1000" b="1"/>
                        <a:t> NDR Mecklenburg-Vorpommern - 2018-06-01 11:24:09 </a:t>
                      </a:r>
                      <a:r>
                        <a:rPr lang="de-DE" sz="1000"/>
                        <a:t> 
 🚨 Polizeieskorte für eine junge Familie 💞</a:t>
                      </a:r>
                      <a:endParaRPr lang="en-US" sz="1000"/>
                    </a:p>
                  </a:txBody>
                  <a:tcPr/>
                </a:tc>
                <a:tc>
                  <a:txBody>
                    <a:bodyPr/>
                    <a:lstStyle/>
                    <a:p>
                      <a:r>
                        <a:rPr lang="en-US" sz="1000"/>
                        <a:t>69.2 %</a:t>
                      </a:r>
                    </a:p>
                  </a:txBody>
                  <a:tcPr/>
                </a:tc>
                <a:tc>
                  <a:txBody>
                    <a:bodyPr/>
                    <a:lstStyle/>
                    <a:p>
                      <a:r>
                        <a:rPr lang="en-US" sz="1000"/>
                        <a:t>1071</a:t>
                      </a:r>
                    </a:p>
                  </a:txBody>
                  <a:tcPr/>
                </a:tc>
                <a:tc>
                  <a:txBody>
                    <a:bodyPr/>
                    <a:lstStyle/>
                    <a:p>
                      <a:r>
                        <a:rPr lang="en-US" sz="1000"/>
                        <a:t>1547</a:t>
                      </a:r>
                    </a:p>
                  </a:txBody>
                  <a:tcPr/>
                </a:tc>
                <a:tc>
                  <a:txBody>
                    <a:bodyPr/>
                    <a:lstStyle/>
                    <a:p>
                      <a:r>
                        <a:rPr lang="en-US" sz="1000"/>
                        <a:t>378</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620523578"/>
                  </a:ext>
                </a:extLst>
              </a:tr>
              <a:tr h="370840">
                <a:tc>
                  <a:txBody>
                    <a:bodyPr/>
                    <a:lstStyle/>
                    <a:p>
                      <a:r>
                        <a:rPr lang="de-DE" sz="1000" b="1"/>
                        <a:t> NDR Mecklenburg-Vorpommern - 2018-05-25 08:04:03 </a:t>
                      </a:r>
                      <a:r>
                        <a:rPr lang="de-DE" sz="1000"/>
                        <a:t> 
 Die Liebe macht's möglich: Ein Waldrapp ist in den Vogelpark Marlow zurückgekehrt und hat sehnsüchtig in die Voliere geschaut - vermutlich zu seinem Partner. 💕</a:t>
                      </a:r>
                      <a:endParaRPr lang="en-US" sz="1000"/>
                    </a:p>
                  </a:txBody>
                  <a:tcPr/>
                </a:tc>
                <a:tc>
                  <a:txBody>
                    <a:bodyPr/>
                    <a:lstStyle/>
                    <a:p>
                      <a:r>
                        <a:rPr lang="en-US" sz="1000"/>
                        <a:t>58.1 %</a:t>
                      </a:r>
                    </a:p>
                  </a:txBody>
                  <a:tcPr/>
                </a:tc>
                <a:tc>
                  <a:txBody>
                    <a:bodyPr/>
                    <a:lstStyle/>
                    <a:p>
                      <a:r>
                        <a:rPr lang="en-US" sz="1000"/>
                        <a:t>654</a:t>
                      </a:r>
                    </a:p>
                  </a:txBody>
                  <a:tcPr/>
                </a:tc>
                <a:tc>
                  <a:txBody>
                    <a:bodyPr/>
                    <a:lstStyle/>
                    <a:p>
                      <a:r>
                        <a:rPr lang="en-US" sz="1000"/>
                        <a:t>1126</a:t>
                      </a:r>
                    </a:p>
                  </a:txBody>
                  <a:tcPr/>
                </a:tc>
                <a:tc>
                  <a:txBody>
                    <a:bodyPr/>
                    <a:lstStyle/>
                    <a:p>
                      <a:r>
                        <a:rPr lang="en-US" sz="1000"/>
                        <a:t>124</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357518452"/>
                  </a:ext>
                </a:extLst>
              </a:tr>
              <a:tr h="370840">
                <a:tc>
                  <a:txBody>
                    <a:bodyPr/>
                    <a:lstStyle/>
                    <a:p>
                      <a:r>
                        <a:rPr lang="de-DE" sz="1000" b="1"/>
                        <a:t> NDR Mecklenburg-Vorpommern - 2018-10-24 17:27:51 </a:t>
                      </a:r>
                      <a:r>
                        <a:rPr lang="de-DE" sz="1000"/>
                        <a:t> 
 🎬 Alex C meldet sich vom Dreh bei MV Werften in Wismar - wir sind gespannt auf das Video!  🤩</a:t>
                      </a:r>
                      <a:endParaRPr lang="en-US" sz="1000"/>
                    </a:p>
                  </a:txBody>
                  <a:tcPr/>
                </a:tc>
                <a:tc>
                  <a:txBody>
                    <a:bodyPr/>
                    <a:lstStyle/>
                    <a:p>
                      <a:r>
                        <a:rPr lang="en-US" sz="1000"/>
                        <a:t>46.4 %</a:t>
                      </a:r>
                    </a:p>
                  </a:txBody>
                  <a:tcPr/>
                </a:tc>
                <a:tc>
                  <a:txBody>
                    <a:bodyPr/>
                    <a:lstStyle/>
                    <a:p>
                      <a:r>
                        <a:rPr lang="en-US" sz="1000"/>
                        <a:t>609</a:t>
                      </a:r>
                    </a:p>
                  </a:txBody>
                  <a:tcPr/>
                </a:tc>
                <a:tc>
                  <a:txBody>
                    <a:bodyPr/>
                    <a:lstStyle/>
                    <a:p>
                      <a:r>
                        <a:rPr lang="en-US" sz="1000"/>
                        <a:t>1312</a:t>
                      </a:r>
                    </a:p>
                  </a:txBody>
                  <a:tcPr/>
                </a:tc>
                <a:tc>
                  <a:txBody>
                    <a:bodyPr/>
                    <a:lstStyle/>
                    <a:p>
                      <a:r>
                        <a:rPr lang="en-US" sz="1000"/>
                        <a:t>38</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518396988"/>
                  </a:ext>
                </a:extLst>
              </a:tr>
              <a:tr h="370840">
                <a:tc>
                  <a:txBody>
                    <a:bodyPr/>
                    <a:lstStyle/>
                    <a:p>
                      <a:r>
                        <a:rPr lang="de-DE" sz="1000" b="1"/>
                        <a:t> NDR Mecklenburg-Vorpommern - 2018-05-15 12:47:22 </a:t>
                      </a:r>
                      <a:r>
                        <a:rPr lang="de-DE" sz="1000"/>
                        <a:t> 
 😂😂😂 Welche lustigen Pannen haben Sie schon auf Hochzeiten erlebt? 😂😂😂</a:t>
                      </a:r>
                      <a:endParaRPr lang="en-US" sz="1000"/>
                    </a:p>
                  </a:txBody>
                  <a:tcPr/>
                </a:tc>
                <a:tc>
                  <a:txBody>
                    <a:bodyPr/>
                    <a:lstStyle/>
                    <a:p>
                      <a:r>
                        <a:rPr lang="en-US" sz="1000"/>
                        <a:t>46.2 %</a:t>
                      </a:r>
                    </a:p>
                  </a:txBody>
                  <a:tcPr/>
                </a:tc>
                <a:tc>
                  <a:txBody>
                    <a:bodyPr/>
                    <a:lstStyle/>
                    <a:p>
                      <a:r>
                        <a:rPr lang="en-US" sz="1000"/>
                        <a:t>461</a:t>
                      </a:r>
                    </a:p>
                  </a:txBody>
                  <a:tcPr/>
                </a:tc>
                <a:tc>
                  <a:txBody>
                    <a:bodyPr/>
                    <a:lstStyle/>
                    <a:p>
                      <a:r>
                        <a:rPr lang="en-US" sz="1000"/>
                        <a:t>998</a:t>
                      </a:r>
                    </a:p>
                  </a:txBody>
                  <a:tcPr/>
                </a:tc>
                <a:tc>
                  <a:txBody>
                    <a:bodyPr/>
                    <a:lstStyle/>
                    <a:p>
                      <a:r>
                        <a:rPr lang="en-US" sz="1000"/>
                        <a:t>57</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498250441"/>
                  </a:ext>
                </a:extLst>
              </a:tr>
            </a:tbl>
          </a:graphicData>
        </a:graphic>
      </p:graphicFrame>
      <p:sp>
        <p:nvSpPr>
          <p:cNvPr id="4" name="Text Placeholder 3">
            <a:extLst>
              <a:ext uri="{FF2B5EF4-FFF2-40B4-BE49-F238E27FC236}">
                <a16:creationId xmlns:a16="http://schemas.microsoft.com/office/drawing/2014/main" id="{E61EA3A0-1C00-4B5D-9645-EB67F50F2EF0}"/>
              </a:ext>
            </a:extLst>
          </p:cNvPr>
          <p:cNvSpPr>
            <a:spLocks noGrp="1"/>
          </p:cNvSpPr>
          <p:nvPr>
            <p:ph type="body" sz="quarter" idx="14"/>
          </p:nvPr>
        </p:nvSpPr>
        <p:spPr/>
        <p:txBody>
          <a:bodyPr/>
          <a:lstStyle/>
          <a:p>
            <a:r>
              <a:rPr lang="en-US"/>
              <a:t>01.01.2018 - 27.12.2018</a:t>
            </a:r>
          </a:p>
        </p:txBody>
      </p:sp>
    </p:spTree>
    <p:extLst>
      <p:ext uri="{BB962C8B-B14F-4D97-AF65-F5344CB8AC3E}">
        <p14:creationId xmlns:p14="http://schemas.microsoft.com/office/powerpoint/2010/main" val="238420246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254BBB-CBFC-4AA5-B955-E83EA4EBAFB5}"/>
              </a:ext>
            </a:extLst>
          </p:cNvPr>
          <p:cNvSpPr>
            <a:spLocks noGrp="1"/>
          </p:cNvSpPr>
          <p:nvPr>
            <p:ph type="title"/>
          </p:nvPr>
        </p:nvSpPr>
        <p:spPr/>
        <p:txBody>
          <a:bodyPr/>
          <a:lstStyle/>
          <a:p>
            <a:r>
              <a:rPr lang="en-US"/>
              <a:t>Facebook Eigene Posts - I-Rate Aktive Nutzer-Flop - Export | NDR Mecklenburg-Vorpommern</a:t>
            </a:r>
          </a:p>
        </p:txBody>
      </p:sp>
      <p:graphicFrame>
        <p:nvGraphicFramePr>
          <p:cNvPr id="5" name="Table Placeholder 4">
            <a:extLst>
              <a:ext uri="{FF2B5EF4-FFF2-40B4-BE49-F238E27FC236}">
                <a16:creationId xmlns:a16="http://schemas.microsoft.com/office/drawing/2014/main" id="{A93192EF-8F2F-40FD-90B9-89840C3B2034}"/>
              </a:ext>
            </a:extLst>
          </p:cNvPr>
          <p:cNvGraphicFramePr>
            <a:graphicFrameLocks noGrp="1"/>
          </p:cNvGraphicFramePr>
          <p:nvPr>
            <p:ph type="tbl" sz="quarter" idx="13"/>
            <p:extLst>
              <p:ext uri="{D42A27DB-BD31-4B8C-83A1-F6EECF244321}">
                <p14:modId xmlns:p14="http://schemas.microsoft.com/office/powerpoint/2010/main" val="32599427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174752759"/>
                    </a:ext>
                  </a:extLst>
                </a:gridCol>
                <a:gridCol w="822960">
                  <a:extLst>
                    <a:ext uri="{9D8B030D-6E8A-4147-A177-3AD203B41FA5}">
                      <a16:colId xmlns:a16="http://schemas.microsoft.com/office/drawing/2014/main" val="1481958002"/>
                    </a:ext>
                  </a:extLst>
                </a:gridCol>
                <a:gridCol w="822960">
                  <a:extLst>
                    <a:ext uri="{9D8B030D-6E8A-4147-A177-3AD203B41FA5}">
                      <a16:colId xmlns:a16="http://schemas.microsoft.com/office/drawing/2014/main" val="1233357496"/>
                    </a:ext>
                  </a:extLst>
                </a:gridCol>
                <a:gridCol w="822960">
                  <a:extLst>
                    <a:ext uri="{9D8B030D-6E8A-4147-A177-3AD203B41FA5}">
                      <a16:colId xmlns:a16="http://schemas.microsoft.com/office/drawing/2014/main" val="1868874069"/>
                    </a:ext>
                  </a:extLst>
                </a:gridCol>
                <a:gridCol w="822960">
                  <a:extLst>
                    <a:ext uri="{9D8B030D-6E8A-4147-A177-3AD203B41FA5}">
                      <a16:colId xmlns:a16="http://schemas.microsoft.com/office/drawing/2014/main" val="1864428486"/>
                    </a:ext>
                  </a:extLst>
                </a:gridCol>
                <a:gridCol w="822960">
                  <a:extLst>
                    <a:ext uri="{9D8B030D-6E8A-4147-A177-3AD203B41FA5}">
                      <a16:colId xmlns:a16="http://schemas.microsoft.com/office/drawing/2014/main" val="3114865913"/>
                    </a:ext>
                  </a:extLst>
                </a:gridCol>
                <a:gridCol w="822960">
                  <a:extLst>
                    <a:ext uri="{9D8B030D-6E8A-4147-A177-3AD203B41FA5}">
                      <a16:colId xmlns:a16="http://schemas.microsoft.com/office/drawing/2014/main" val="1034505598"/>
                    </a:ext>
                  </a:extLst>
                </a:gridCol>
                <a:gridCol w="822960">
                  <a:extLst>
                    <a:ext uri="{9D8B030D-6E8A-4147-A177-3AD203B41FA5}">
                      <a16:colId xmlns:a16="http://schemas.microsoft.com/office/drawing/2014/main" val="1514834445"/>
                    </a:ext>
                  </a:extLst>
                </a:gridCol>
              </a:tblGrid>
              <a:tr h="370840">
                <a:tc>
                  <a:txBody>
                    <a:bodyPr/>
                    <a:lstStyle/>
                    <a:p>
                      <a:r>
                        <a:rPr lang="en-US" sz="1000"/>
                        <a:t>Post</a:t>
                      </a:r>
                    </a:p>
                  </a:txBody>
                  <a:tcPr/>
                </a:tc>
                <a:tc>
                  <a:txBody>
                    <a:bodyPr/>
                    <a:lstStyle/>
                    <a:p>
                      <a:r>
                        <a:rPr lang="en-US" sz="1000"/>
                        <a:t>I-Rate Aktive Nutzer</a:t>
                      </a:r>
                    </a:p>
                  </a:txBody>
                  <a:tcPr/>
                </a:tc>
                <a:tc>
                  <a:txBody>
                    <a:bodyPr/>
                    <a:lstStyle/>
                    <a:p>
                      <a:r>
                        <a:rPr lang="en-US" sz="1000"/>
                        <a:t>Aktive Nutzer</a:t>
                      </a:r>
                    </a:p>
                  </a:txBody>
                  <a:tcPr/>
                </a:tc>
                <a:tc>
                  <a:txBody>
                    <a:bodyPr/>
                    <a:lstStyle/>
                    <a:p>
                      <a:r>
                        <a:rPr lang="en-US" sz="1000"/>
                        <a:t>Potenzielle Reichweite</a:t>
                      </a:r>
                    </a:p>
                  </a:txBody>
                  <a:tcPr/>
                </a:tc>
                <a:tc>
                  <a:txBody>
                    <a:bodyPr/>
                    <a:lstStyle/>
                    <a:p>
                      <a:r>
                        <a:rPr lang="en-US" sz="1000"/>
                        <a:t>Reaktionen</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104035372"/>
                  </a:ext>
                </a:extLst>
              </a:tr>
              <a:tr h="370840">
                <a:tc>
                  <a:txBody>
                    <a:bodyPr/>
                    <a:lstStyle/>
                    <a:p>
                      <a:r>
                        <a:rPr lang="de-DE" sz="1000" b="1"/>
                        <a:t> NDR Mecklenburg-Vorpommern - 2018-01-04 16:42:49 </a:t>
                      </a:r>
                      <a:r>
                        <a:rPr lang="de-DE" sz="1000"/>
                        <a:t> 
 </a:t>
                      </a:r>
                      <a:endParaRPr lang="en-US" sz="1000"/>
                    </a:p>
                  </a:txBody>
                  <a:tcPr/>
                </a:tc>
                <a:tc>
                  <a:txBody>
                    <a:bodyPr/>
                    <a:lstStyle/>
                    <a:p>
                      <a:r>
                        <a:rPr lang="en-US" sz="1000"/>
                        <a:t>n/a</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Link</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006422251"/>
                  </a:ext>
                </a:extLst>
              </a:tr>
              <a:tr h="370840">
                <a:tc>
                  <a:txBody>
                    <a:bodyPr/>
                    <a:lstStyle/>
                    <a:p>
                      <a:r>
                        <a:rPr lang="de-DE" sz="1000" b="1"/>
                        <a:t> NDR Mecklenburg-Vorpommern - 2018-11-07 08:04:49 </a:t>
                      </a:r>
                      <a:r>
                        <a:rPr lang="de-DE" sz="1000"/>
                        <a:t> 
 Heute ist Matthias Crone, der Bürgerbeauftragte von MV, zu Gast bei NDR 1 Radio MV. Stellen Sie schon jetzt Ihre Fragen - ab 10 Uhr geht es los.</a:t>
                      </a:r>
                      <a:endParaRPr lang="en-US" sz="1000"/>
                    </a:p>
                  </a:txBody>
                  <a:tcPr/>
                </a:tc>
                <a:tc>
                  <a:txBody>
                    <a:bodyPr/>
                    <a:lstStyle/>
                    <a:p>
                      <a:r>
                        <a:rPr lang="en-US" sz="1000"/>
                        <a:t>1.0 %</a:t>
                      </a:r>
                    </a:p>
                  </a:txBody>
                  <a:tcPr/>
                </a:tc>
                <a:tc>
                  <a:txBody>
                    <a:bodyPr/>
                    <a:lstStyle/>
                    <a:p>
                      <a:r>
                        <a:rPr lang="en-US" sz="1000"/>
                        <a:t>63</a:t>
                      </a:r>
                    </a:p>
                  </a:txBody>
                  <a:tcPr/>
                </a:tc>
                <a:tc>
                  <a:txBody>
                    <a:bodyPr/>
                    <a:lstStyle/>
                    <a:p>
                      <a:r>
                        <a:rPr lang="en-US" sz="1000"/>
                        <a:t>6360</a:t>
                      </a:r>
                    </a:p>
                  </a:txBody>
                  <a:tcPr/>
                </a:tc>
                <a:tc>
                  <a:txBody>
                    <a:bodyPr/>
                    <a:lstStyle/>
                    <a:p>
                      <a:r>
                        <a:rPr lang="en-US" sz="1000"/>
                        <a:t>11</a:t>
                      </a:r>
                    </a:p>
                  </a:txBody>
                  <a:tcPr/>
                </a:tc>
                <a:tc>
                  <a:txBody>
                    <a:bodyPr/>
                    <a:lstStyle/>
                    <a:p>
                      <a:r>
                        <a:rPr lang="en-US" sz="1000"/>
                        <a:t>Link</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721327156"/>
                  </a:ext>
                </a:extLst>
              </a:tr>
              <a:tr h="370840">
                <a:tc>
                  <a:txBody>
                    <a:bodyPr/>
                    <a:lstStyle/>
                    <a:p>
                      <a:r>
                        <a:rPr lang="de-DE" sz="1000" b="1"/>
                        <a:t> NDR Mecklenburg-Vorpommern - 2018-06-11 10:12:11 </a:t>
                      </a:r>
                      <a:r>
                        <a:rPr lang="de-DE" sz="1000"/>
                        <a:t> 
 Dieses Jahr sind deutlich mehr Unternehmen aus unserem Land als in den Vorjahren vertreten. 😊</a:t>
                      </a:r>
                      <a:endParaRPr lang="en-US" sz="1000"/>
                    </a:p>
                  </a:txBody>
                  <a:tcPr/>
                </a:tc>
                <a:tc>
                  <a:txBody>
                    <a:bodyPr/>
                    <a:lstStyle/>
                    <a:p>
                      <a:r>
                        <a:rPr lang="en-US" sz="1000"/>
                        <a:t>1.1 %</a:t>
                      </a:r>
                    </a:p>
                  </a:txBody>
                  <a:tcPr/>
                </a:tc>
                <a:tc>
                  <a:txBody>
                    <a:bodyPr/>
                    <a:lstStyle/>
                    <a:p>
                      <a:r>
                        <a:rPr lang="en-US" sz="1000"/>
                        <a:t>44</a:t>
                      </a:r>
                    </a:p>
                  </a:txBody>
                  <a:tcPr/>
                </a:tc>
                <a:tc>
                  <a:txBody>
                    <a:bodyPr/>
                    <a:lstStyle/>
                    <a:p>
                      <a:r>
                        <a:rPr lang="en-US" sz="1000"/>
                        <a:t>3948</a:t>
                      </a:r>
                    </a:p>
                  </a:txBody>
                  <a:tcPr/>
                </a:tc>
                <a:tc>
                  <a:txBody>
                    <a:bodyPr/>
                    <a:lstStyle/>
                    <a:p>
                      <a:r>
                        <a:rPr lang="en-US" sz="1000"/>
                        <a:t>6</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593605805"/>
                  </a:ext>
                </a:extLst>
              </a:tr>
              <a:tr h="370840">
                <a:tc>
                  <a:txBody>
                    <a:bodyPr/>
                    <a:lstStyle/>
                    <a:p>
                      <a:r>
                        <a:rPr lang="de-DE" sz="1000" b="1"/>
                        <a:t> NDR Mecklenburg-Vorpommern - 2018-06-12 17:43:54 </a:t>
                      </a:r>
                      <a:r>
                        <a:rPr lang="de-DE" sz="1000"/>
                        <a:t> 
 Und heute Abend ab 21 Uhr läuft die 400. Episode der Jazztime!</a:t>
                      </a:r>
                      <a:endParaRPr lang="en-US" sz="1000"/>
                    </a:p>
                  </a:txBody>
                  <a:tcPr/>
                </a:tc>
                <a:tc>
                  <a:txBody>
                    <a:bodyPr/>
                    <a:lstStyle/>
                    <a:p>
                      <a:r>
                        <a:rPr lang="en-US" sz="1000"/>
                        <a:t>1.1 %</a:t>
                      </a:r>
                    </a:p>
                  </a:txBody>
                  <a:tcPr/>
                </a:tc>
                <a:tc>
                  <a:txBody>
                    <a:bodyPr/>
                    <a:lstStyle/>
                    <a:p>
                      <a:r>
                        <a:rPr lang="en-US" sz="1000"/>
                        <a:t>62</a:t>
                      </a:r>
                    </a:p>
                  </a:txBody>
                  <a:tcPr/>
                </a:tc>
                <a:tc>
                  <a:txBody>
                    <a:bodyPr/>
                    <a:lstStyle/>
                    <a:p>
                      <a:r>
                        <a:rPr lang="en-US" sz="1000"/>
                        <a:t>5848</a:t>
                      </a:r>
                    </a:p>
                  </a:txBody>
                  <a:tcPr/>
                </a:tc>
                <a:tc>
                  <a:txBody>
                    <a:bodyPr/>
                    <a:lstStyle/>
                    <a:p>
                      <a:r>
                        <a:rPr lang="en-US" sz="1000"/>
                        <a:t>14</a:t>
                      </a:r>
                    </a:p>
                  </a:txBody>
                  <a:tcPr/>
                </a:tc>
                <a:tc>
                  <a:txBody>
                    <a:bodyPr/>
                    <a:lstStyle/>
                    <a:p>
                      <a:r>
                        <a:rPr lang="en-US" sz="1000"/>
                        <a:t>Link</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97364988"/>
                  </a:ext>
                </a:extLst>
              </a:tr>
              <a:tr h="370840">
                <a:tc>
                  <a:txBody>
                    <a:bodyPr/>
                    <a:lstStyle/>
                    <a:p>
                      <a:r>
                        <a:rPr lang="de-DE" sz="1000" b="1"/>
                        <a:t> NDR Mecklenburg-Vorpommern - 2018-10-02 16:48:21 </a:t>
                      </a:r>
                      <a:r>
                        <a:rPr lang="de-DE" sz="1000"/>
                        <a:t> 
 Rund 600 Schülerinnen und Schüler haben im Medienbildungsprojekt des NDR Landesfunkhauses Mecklenburg-Vorpommern gelernt, wie Journalisten arbeiten und wie Medien funktionieren.</a:t>
                      </a:r>
                      <a:endParaRPr lang="en-US" sz="1000"/>
                    </a:p>
                  </a:txBody>
                  <a:tcPr/>
                </a:tc>
                <a:tc>
                  <a:txBody>
                    <a:bodyPr/>
                    <a:lstStyle/>
                    <a:p>
                      <a:r>
                        <a:rPr lang="en-US" sz="1000"/>
                        <a:t>1.1 %</a:t>
                      </a:r>
                    </a:p>
                  </a:txBody>
                  <a:tcPr/>
                </a:tc>
                <a:tc>
                  <a:txBody>
                    <a:bodyPr/>
                    <a:lstStyle/>
                    <a:p>
                      <a:r>
                        <a:rPr lang="en-US" sz="1000"/>
                        <a:t>59</a:t>
                      </a:r>
                    </a:p>
                  </a:txBody>
                  <a:tcPr/>
                </a:tc>
                <a:tc>
                  <a:txBody>
                    <a:bodyPr/>
                    <a:lstStyle/>
                    <a:p>
                      <a:r>
                        <a:rPr lang="en-US" sz="1000"/>
                        <a:t>5303</a:t>
                      </a:r>
                    </a:p>
                  </a:txBody>
                  <a:tcPr/>
                </a:tc>
                <a:tc>
                  <a:txBody>
                    <a:bodyPr/>
                    <a:lstStyle/>
                    <a:p>
                      <a:r>
                        <a:rPr lang="en-US" sz="1000"/>
                        <a:t>21</a:t>
                      </a:r>
                    </a:p>
                  </a:txBody>
                  <a:tcPr/>
                </a:tc>
                <a:tc>
                  <a:txBody>
                    <a:bodyPr/>
                    <a:lstStyle/>
                    <a:p>
                      <a:r>
                        <a:rPr lang="en-US" sz="1000"/>
                        <a:t>Link</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593132989"/>
                  </a:ext>
                </a:extLst>
              </a:tr>
            </a:tbl>
          </a:graphicData>
        </a:graphic>
      </p:graphicFrame>
      <p:sp>
        <p:nvSpPr>
          <p:cNvPr id="4" name="Text Placeholder 3">
            <a:extLst>
              <a:ext uri="{FF2B5EF4-FFF2-40B4-BE49-F238E27FC236}">
                <a16:creationId xmlns:a16="http://schemas.microsoft.com/office/drawing/2014/main" id="{8C6AF9EB-16AA-48B7-903E-42AC06E0FC1A}"/>
              </a:ext>
            </a:extLst>
          </p:cNvPr>
          <p:cNvSpPr>
            <a:spLocks noGrp="1"/>
          </p:cNvSpPr>
          <p:nvPr>
            <p:ph type="body" sz="quarter" idx="14"/>
          </p:nvPr>
        </p:nvSpPr>
        <p:spPr/>
        <p:txBody>
          <a:bodyPr/>
          <a:lstStyle/>
          <a:p>
            <a:r>
              <a:rPr lang="en-US"/>
              <a:t>01.01.2018 - 27.12.2018</a:t>
            </a:r>
          </a:p>
        </p:txBody>
      </p:sp>
    </p:spTree>
    <p:extLst>
      <p:ext uri="{BB962C8B-B14F-4D97-AF65-F5344CB8AC3E}">
        <p14:creationId xmlns:p14="http://schemas.microsoft.com/office/powerpoint/2010/main" val="153175959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468772-7F9E-4A1A-A439-A610CE8B3B7B}"/>
              </a:ext>
            </a:extLst>
          </p:cNvPr>
          <p:cNvSpPr>
            <a:spLocks noGrp="1"/>
          </p:cNvSpPr>
          <p:nvPr>
            <p:ph type="title"/>
          </p:nvPr>
        </p:nvSpPr>
        <p:spPr/>
        <p:txBody>
          <a:bodyPr/>
          <a:lstStyle/>
          <a:p>
            <a:r>
              <a:rPr lang="en-US"/>
              <a:t>Facebook Eigene Post - Summe Interaktionen - Export | NDR Mecklenburg-Vorpommern - 1 of 3</a:t>
            </a:r>
          </a:p>
        </p:txBody>
      </p:sp>
      <p:graphicFrame>
        <p:nvGraphicFramePr>
          <p:cNvPr id="5" name="Table Placeholder 4">
            <a:extLst>
              <a:ext uri="{FF2B5EF4-FFF2-40B4-BE49-F238E27FC236}">
                <a16:creationId xmlns:a16="http://schemas.microsoft.com/office/drawing/2014/main" id="{1D80A416-1B07-4A88-A841-419D7B91C913}"/>
              </a:ext>
            </a:extLst>
          </p:cNvPr>
          <p:cNvGraphicFramePr>
            <a:graphicFrameLocks noGrp="1"/>
          </p:cNvGraphicFramePr>
          <p:nvPr>
            <p:ph type="tbl" sz="quarter" idx="13"/>
            <p:extLst>
              <p:ext uri="{D42A27DB-BD31-4B8C-83A1-F6EECF244321}">
                <p14:modId xmlns:p14="http://schemas.microsoft.com/office/powerpoint/2010/main" val="25568433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23071788"/>
                    </a:ext>
                  </a:extLst>
                </a:gridCol>
                <a:gridCol w="822960">
                  <a:extLst>
                    <a:ext uri="{9D8B030D-6E8A-4147-A177-3AD203B41FA5}">
                      <a16:colId xmlns:a16="http://schemas.microsoft.com/office/drawing/2014/main" val="2125696985"/>
                    </a:ext>
                  </a:extLst>
                </a:gridCol>
                <a:gridCol w="822960">
                  <a:extLst>
                    <a:ext uri="{9D8B030D-6E8A-4147-A177-3AD203B41FA5}">
                      <a16:colId xmlns:a16="http://schemas.microsoft.com/office/drawing/2014/main" val="2978234012"/>
                    </a:ext>
                  </a:extLst>
                </a:gridCol>
                <a:gridCol w="822960">
                  <a:extLst>
                    <a:ext uri="{9D8B030D-6E8A-4147-A177-3AD203B41FA5}">
                      <a16:colId xmlns:a16="http://schemas.microsoft.com/office/drawing/2014/main" val="1766042730"/>
                    </a:ext>
                  </a:extLst>
                </a:gridCol>
                <a:gridCol w="822960">
                  <a:extLst>
                    <a:ext uri="{9D8B030D-6E8A-4147-A177-3AD203B41FA5}">
                      <a16:colId xmlns:a16="http://schemas.microsoft.com/office/drawing/2014/main" val="3806095195"/>
                    </a:ext>
                  </a:extLst>
                </a:gridCol>
                <a:gridCol w="822960">
                  <a:extLst>
                    <a:ext uri="{9D8B030D-6E8A-4147-A177-3AD203B41FA5}">
                      <a16:colId xmlns:a16="http://schemas.microsoft.com/office/drawing/2014/main" val="2128533138"/>
                    </a:ext>
                  </a:extLst>
                </a:gridCol>
                <a:gridCol w="822960">
                  <a:extLst>
                    <a:ext uri="{9D8B030D-6E8A-4147-A177-3AD203B41FA5}">
                      <a16:colId xmlns:a16="http://schemas.microsoft.com/office/drawing/2014/main" val="3748198784"/>
                    </a:ext>
                  </a:extLst>
                </a:gridCol>
                <a:gridCol w="822960">
                  <a:extLst>
                    <a:ext uri="{9D8B030D-6E8A-4147-A177-3AD203B41FA5}">
                      <a16:colId xmlns:a16="http://schemas.microsoft.com/office/drawing/2014/main" val="39269621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 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5880628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Mecklenburg-Vorpommern - 2018-01-05 13:38:58 </a:t>
                      </a:r>
                      <a:r>
                        <a:rPr kumimoji="0" lang="de-DE" sz="1000" b="0" i="0" u="none" strike="noStrike" kern="1200" cap="none" spc="0" normalizeH="0" baseline="0" noProof="0">
                          <a:ln>
                            <a:noFill/>
                          </a:ln>
                          <a:solidFill>
                            <a:prstClr val="black"/>
                          </a:solidFill>
                          <a:effectLst/>
                          <a:uLnTx/>
                          <a:uFillTx/>
                          <a:latin typeface="+mn-lt"/>
                          <a:ea typeface="+mn-ea"/>
                          <a:cs typeface="+mn-cs"/>
                        </a:rPr>
                        <a:t> 
 Rostock verbietet als erste Kommune in MV die Nutzung von Glyphosat auf all ihren Flächen.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8582810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Mecklenburg-Vorpommern - 2018-07-25 07:03:33 </a:t>
                      </a:r>
                      <a:r>
                        <a:rPr kumimoji="0" lang="de-DE" sz="1000" b="0" i="0" u="none" strike="noStrike" kern="1200" cap="none" spc="0" normalizeH="0" baseline="0" noProof="0">
                          <a:ln>
                            <a:noFill/>
                          </a:ln>
                          <a:solidFill>
                            <a:prstClr val="black"/>
                          </a:solidFill>
                          <a:effectLst/>
                          <a:uLnTx/>
                          <a:uFillTx/>
                          <a:latin typeface="+mn-lt"/>
                          <a:ea typeface="+mn-ea"/>
                          <a:cs typeface="+mn-cs"/>
                        </a:rPr>
                        <a:t> 
 Für unsere Sicherheit führen freiwillige Feuerwehr-Männer und -Frauen ein Leben auf Abruf. Dafür ein riesiges Dankeschön!
🚒 Markieren Sie die Wehren aus Ihrer Region und sagen Sie Danke!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4479730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Mecklenburg-Vorpommern - 2018-04-16 09:27:38 </a:t>
                      </a:r>
                      <a:r>
                        <a:rPr kumimoji="0" lang="de-DE" sz="1000" b="0" i="0" u="none" strike="noStrike" kern="1200" cap="none" spc="0" normalizeH="0" baseline="0" noProof="0">
                          <a:ln>
                            <a:noFill/>
                          </a:ln>
                          <a:solidFill>
                            <a:prstClr val="black"/>
                          </a:solidFill>
                          <a:effectLst/>
                          <a:uLnTx/>
                          <a:uFillTx/>
                          <a:latin typeface="+mn-lt"/>
                          <a:ea typeface="+mn-ea"/>
                          <a:cs typeface="+mn-cs"/>
                        </a:rPr>
                        <a:t> 
 Schatz des einstigen Dänenkönigs Harald Blauzahn geborgen: Laut Experten handelt es sich um den größten Einzelfund im südlichen Ostseeraum.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875827170"/>
                  </a:ext>
                </a:extLst>
              </a:tr>
            </a:tbl>
          </a:graphicData>
        </a:graphic>
      </p:graphicFrame>
      <p:sp>
        <p:nvSpPr>
          <p:cNvPr id="4" name="Text Placeholder 3">
            <a:extLst>
              <a:ext uri="{FF2B5EF4-FFF2-40B4-BE49-F238E27FC236}">
                <a16:creationId xmlns:a16="http://schemas.microsoft.com/office/drawing/2014/main" id="{7BE4815E-7AB4-4907-91D7-F3702CD3EF34}"/>
              </a:ext>
            </a:extLst>
          </p:cNvPr>
          <p:cNvSpPr>
            <a:spLocks noGrp="1"/>
          </p:cNvSpPr>
          <p:nvPr>
            <p:ph type="body" sz="quarter" idx="14"/>
          </p:nvPr>
        </p:nvSpPr>
        <p:spPr/>
        <p:txBody>
          <a:bodyPr/>
          <a:lstStyle/>
          <a:p>
            <a:r>
              <a:rPr lang="en-US"/>
              <a:t>01.01.2018 - 27.12.2018</a:t>
            </a:r>
          </a:p>
        </p:txBody>
      </p:sp>
    </p:spTree>
    <p:extLst>
      <p:ext uri="{BB962C8B-B14F-4D97-AF65-F5344CB8AC3E}">
        <p14:creationId xmlns:p14="http://schemas.microsoft.com/office/powerpoint/2010/main" val="405389006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BF6A15-66E1-4527-9C1B-EE50BBCAD007}"/>
              </a:ext>
            </a:extLst>
          </p:cNvPr>
          <p:cNvSpPr>
            <a:spLocks noGrp="1"/>
          </p:cNvSpPr>
          <p:nvPr>
            <p:ph type="title"/>
          </p:nvPr>
        </p:nvSpPr>
        <p:spPr/>
        <p:txBody>
          <a:bodyPr/>
          <a:lstStyle/>
          <a:p>
            <a:r>
              <a:rPr lang="en-US"/>
              <a:t>Facebook Eigene Post - Summe Interaktionen - Export | NDR Mecklenburg-Vorpommern - 2 of 3</a:t>
            </a:r>
          </a:p>
        </p:txBody>
      </p:sp>
      <p:graphicFrame>
        <p:nvGraphicFramePr>
          <p:cNvPr id="5" name="Table Placeholder 4">
            <a:extLst>
              <a:ext uri="{FF2B5EF4-FFF2-40B4-BE49-F238E27FC236}">
                <a16:creationId xmlns:a16="http://schemas.microsoft.com/office/drawing/2014/main" id="{62C565FA-F6DA-4EA7-9A37-8C725A4B1A3D}"/>
              </a:ext>
            </a:extLst>
          </p:cNvPr>
          <p:cNvGraphicFramePr>
            <a:graphicFrameLocks noGrp="1"/>
          </p:cNvGraphicFramePr>
          <p:nvPr>
            <p:ph type="tbl" sz="quarter" idx="13"/>
            <p:extLst>
              <p:ext uri="{D42A27DB-BD31-4B8C-83A1-F6EECF244321}">
                <p14:modId xmlns:p14="http://schemas.microsoft.com/office/powerpoint/2010/main" val="37544455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927629100"/>
                    </a:ext>
                  </a:extLst>
                </a:gridCol>
                <a:gridCol w="822960">
                  <a:extLst>
                    <a:ext uri="{9D8B030D-6E8A-4147-A177-3AD203B41FA5}">
                      <a16:colId xmlns:a16="http://schemas.microsoft.com/office/drawing/2014/main" val="1911989245"/>
                    </a:ext>
                  </a:extLst>
                </a:gridCol>
                <a:gridCol w="822960">
                  <a:extLst>
                    <a:ext uri="{9D8B030D-6E8A-4147-A177-3AD203B41FA5}">
                      <a16:colId xmlns:a16="http://schemas.microsoft.com/office/drawing/2014/main" val="2301971360"/>
                    </a:ext>
                  </a:extLst>
                </a:gridCol>
                <a:gridCol w="822960">
                  <a:extLst>
                    <a:ext uri="{9D8B030D-6E8A-4147-A177-3AD203B41FA5}">
                      <a16:colId xmlns:a16="http://schemas.microsoft.com/office/drawing/2014/main" val="1679632528"/>
                    </a:ext>
                  </a:extLst>
                </a:gridCol>
                <a:gridCol w="822960">
                  <a:extLst>
                    <a:ext uri="{9D8B030D-6E8A-4147-A177-3AD203B41FA5}">
                      <a16:colId xmlns:a16="http://schemas.microsoft.com/office/drawing/2014/main" val="2192727695"/>
                    </a:ext>
                  </a:extLst>
                </a:gridCol>
                <a:gridCol w="822960">
                  <a:extLst>
                    <a:ext uri="{9D8B030D-6E8A-4147-A177-3AD203B41FA5}">
                      <a16:colId xmlns:a16="http://schemas.microsoft.com/office/drawing/2014/main" val="2658711793"/>
                    </a:ext>
                  </a:extLst>
                </a:gridCol>
                <a:gridCol w="822960">
                  <a:extLst>
                    <a:ext uri="{9D8B030D-6E8A-4147-A177-3AD203B41FA5}">
                      <a16:colId xmlns:a16="http://schemas.microsoft.com/office/drawing/2014/main" val="1829349706"/>
                    </a:ext>
                  </a:extLst>
                </a:gridCol>
                <a:gridCol w="822960">
                  <a:extLst>
                    <a:ext uri="{9D8B030D-6E8A-4147-A177-3AD203B41FA5}">
                      <a16:colId xmlns:a16="http://schemas.microsoft.com/office/drawing/2014/main" val="39697672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 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5032248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NDR Mecklenburg-Vorpommern - 2018-05-04 06:46:09 </a:t>
                      </a:r>
                      <a:r>
                        <a:rPr kumimoji="0" lang="en-US" sz="1000" b="0" i="0" u="none" strike="noStrike" kern="1200" cap="none" spc="0" normalizeH="0" baseline="0" noProof="0">
                          <a:ln>
                            <a:noFill/>
                          </a:ln>
                          <a:solidFill>
                            <a:prstClr val="black"/>
                          </a:solidFill>
                          <a:effectLst/>
                          <a:uLnTx/>
                          <a:uFillTx/>
                          <a:latin typeface="+mn-lt"/>
                          <a:ea typeface="+mn-ea"/>
                          <a:cs typeface="+mn-cs"/>
                        </a:rPr>
                        <a:t> 
 Zum Tag der Feuerwehrleute sagen wir DANKE! 🤗
Feuerwehren aus Mecklenburg Vorpommern Feuerwehr Klinken Feuerwehr Dorf Mecklenburg Feuerwehr Basedow in Mecklenburg Feuerwehr Schwerin-Warnitz Feuerwehr Rostock Feuerwehr-Rostock Gehlsdorf Feuerwehr Barth Freiwillige Feuerwehr Zingst Freiwillige Feuerwehr Ahrenshoop Feuerwehr Plau am See Feuerwehr Neustrelitz / Jugendfeuerwehr Neustrelitz Feuerwehr Neustrelitz /Ortsfeuerwehr Strelitz-Alt Feuerwehr Bergen Freiwillige Feuerwehr Ostseebad Binz Feuerwehr Zinnowitz Jugendfeuerwehr Zinnowitz Freiwillige Feuerwehr Koserow e.V. Freiwillige Feuerwehr Bansin-Heringsdorf Freiwillige Feuerwehr Seebad Ahlbeck Freiwillige Feuerwehr Wolgast Freiwillige Feuerwehr Torgelow Freiwillige Feuerwehr Penzlin Feuerwehr Goldberg Löschgruppe Wendisch Waren Freiwillige Feuerwehr Krakow am See Feuerwehr Lübz Feuerwehr Plau am See Feuerwehr Bützow Freiwillige Feuerwehr Bützow Freiwillige Feuerwehr der Stadt Laage Feuerwehr Schwaan Feuerwehr Tessin &amp; Förderverein FFw Tessin e.V. Freiwillige Feuerwehr Tribsees Freiwillige Feuerwehr Gnoien Freiwillige Feuerwehr Marlow Freiwillige Feuerwehr Crivitz Feuerwehr Ludwigslust Freiwillige Feuerwehr Gadebusch Freiwillige Feuerwehr Satow Feuerwehr Rövershagen Feuerwehr Boltenhagen Freiwillige Feuerwehr Hagenow Feuerwehr Wittenburg Freiwillige Feuerwehr der Stadt Penkun Freiwillige Feuerwehr Ueckermünde Feuerwehr Wustrow Freiwillige Feuerwehr Wismar Altstadt Freiwillige Feuerwehr Warnemünde Feuerwehr Dömitz Feuerwehr Neukloster
(Wir haben hoffentlich niemanden vergessen!)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826167674"/>
                  </a:ext>
                </a:extLst>
              </a:tr>
            </a:tbl>
          </a:graphicData>
        </a:graphic>
      </p:graphicFrame>
      <p:sp>
        <p:nvSpPr>
          <p:cNvPr id="4" name="Text Placeholder 3">
            <a:extLst>
              <a:ext uri="{FF2B5EF4-FFF2-40B4-BE49-F238E27FC236}">
                <a16:creationId xmlns:a16="http://schemas.microsoft.com/office/drawing/2014/main" id="{5AD394B9-4B55-4542-940A-9A5670273047}"/>
              </a:ext>
            </a:extLst>
          </p:cNvPr>
          <p:cNvSpPr>
            <a:spLocks noGrp="1"/>
          </p:cNvSpPr>
          <p:nvPr>
            <p:ph type="body" sz="quarter" idx="14"/>
          </p:nvPr>
        </p:nvSpPr>
        <p:spPr/>
        <p:txBody>
          <a:bodyPr/>
          <a:lstStyle/>
          <a:p>
            <a:r>
              <a:rPr lang="en-US"/>
              <a:t>01.01.2018 - 27.12.2018</a:t>
            </a:r>
          </a:p>
        </p:txBody>
      </p:sp>
    </p:spTree>
    <p:extLst>
      <p:ext uri="{BB962C8B-B14F-4D97-AF65-F5344CB8AC3E}">
        <p14:creationId xmlns:p14="http://schemas.microsoft.com/office/powerpoint/2010/main" val="111914828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FBB8B-63DE-4B27-8E48-BE57A43E2C18}"/>
              </a:ext>
            </a:extLst>
          </p:cNvPr>
          <p:cNvSpPr>
            <a:spLocks noGrp="1"/>
          </p:cNvSpPr>
          <p:nvPr>
            <p:ph type="title"/>
          </p:nvPr>
        </p:nvSpPr>
        <p:spPr/>
        <p:txBody>
          <a:bodyPr/>
          <a:lstStyle/>
          <a:p>
            <a:r>
              <a:rPr lang="en-US"/>
              <a:t>Facebook Eigene Post - Summe Interaktionen - Export | NDR Mecklenburg-Vorpommern - 3 of 3</a:t>
            </a:r>
          </a:p>
        </p:txBody>
      </p:sp>
      <p:graphicFrame>
        <p:nvGraphicFramePr>
          <p:cNvPr id="5" name="Table Placeholder 4">
            <a:extLst>
              <a:ext uri="{FF2B5EF4-FFF2-40B4-BE49-F238E27FC236}">
                <a16:creationId xmlns:a16="http://schemas.microsoft.com/office/drawing/2014/main" id="{C51D3D51-471E-4A8C-9A71-870DC8E8778E}"/>
              </a:ext>
            </a:extLst>
          </p:cNvPr>
          <p:cNvGraphicFramePr>
            <a:graphicFrameLocks noGrp="1"/>
          </p:cNvGraphicFramePr>
          <p:nvPr>
            <p:ph type="tbl" sz="quarter" idx="13"/>
            <p:extLst>
              <p:ext uri="{D42A27DB-BD31-4B8C-83A1-F6EECF244321}">
                <p14:modId xmlns:p14="http://schemas.microsoft.com/office/powerpoint/2010/main" val="18993680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708569540"/>
                    </a:ext>
                  </a:extLst>
                </a:gridCol>
                <a:gridCol w="822960">
                  <a:extLst>
                    <a:ext uri="{9D8B030D-6E8A-4147-A177-3AD203B41FA5}">
                      <a16:colId xmlns:a16="http://schemas.microsoft.com/office/drawing/2014/main" val="249661974"/>
                    </a:ext>
                  </a:extLst>
                </a:gridCol>
                <a:gridCol w="822960">
                  <a:extLst>
                    <a:ext uri="{9D8B030D-6E8A-4147-A177-3AD203B41FA5}">
                      <a16:colId xmlns:a16="http://schemas.microsoft.com/office/drawing/2014/main" val="2055503477"/>
                    </a:ext>
                  </a:extLst>
                </a:gridCol>
                <a:gridCol w="822960">
                  <a:extLst>
                    <a:ext uri="{9D8B030D-6E8A-4147-A177-3AD203B41FA5}">
                      <a16:colId xmlns:a16="http://schemas.microsoft.com/office/drawing/2014/main" val="1628305885"/>
                    </a:ext>
                  </a:extLst>
                </a:gridCol>
                <a:gridCol w="822960">
                  <a:extLst>
                    <a:ext uri="{9D8B030D-6E8A-4147-A177-3AD203B41FA5}">
                      <a16:colId xmlns:a16="http://schemas.microsoft.com/office/drawing/2014/main" val="1448877461"/>
                    </a:ext>
                  </a:extLst>
                </a:gridCol>
                <a:gridCol w="822960">
                  <a:extLst>
                    <a:ext uri="{9D8B030D-6E8A-4147-A177-3AD203B41FA5}">
                      <a16:colId xmlns:a16="http://schemas.microsoft.com/office/drawing/2014/main" val="1816971202"/>
                    </a:ext>
                  </a:extLst>
                </a:gridCol>
                <a:gridCol w="822960">
                  <a:extLst>
                    <a:ext uri="{9D8B030D-6E8A-4147-A177-3AD203B41FA5}">
                      <a16:colId xmlns:a16="http://schemas.microsoft.com/office/drawing/2014/main" val="938231973"/>
                    </a:ext>
                  </a:extLst>
                </a:gridCol>
                <a:gridCol w="822960">
                  <a:extLst>
                    <a:ext uri="{9D8B030D-6E8A-4147-A177-3AD203B41FA5}">
                      <a16:colId xmlns:a16="http://schemas.microsoft.com/office/drawing/2014/main" val="19329103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 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6945162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Mecklenburg-Vorpommern - 2018-07-31 10:07:03 </a:t>
                      </a:r>
                      <a:r>
                        <a:rPr kumimoji="0" lang="de-DE" sz="1000" b="0" i="0" u="none" strike="noStrike" kern="1200" cap="none" spc="0" normalizeH="0" baseline="0" noProof="0">
                          <a:ln>
                            <a:noFill/>
                          </a:ln>
                          <a:solidFill>
                            <a:prstClr val="black"/>
                          </a:solidFill>
                          <a:effectLst/>
                          <a:uLnTx/>
                          <a:uFillTx/>
                          <a:latin typeface="+mn-lt"/>
                          <a:ea typeface="+mn-ea"/>
                          <a:cs typeface="+mn-cs"/>
                        </a:rPr>
                        <a:t> 
 Rostock und ganz MV verlieren ein echtes Original.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607469440"/>
                  </a:ext>
                </a:extLst>
              </a:tr>
            </a:tbl>
          </a:graphicData>
        </a:graphic>
      </p:graphicFrame>
      <p:sp>
        <p:nvSpPr>
          <p:cNvPr id="4" name="Text Placeholder 3">
            <a:extLst>
              <a:ext uri="{FF2B5EF4-FFF2-40B4-BE49-F238E27FC236}">
                <a16:creationId xmlns:a16="http://schemas.microsoft.com/office/drawing/2014/main" id="{D5B48B20-A12A-490B-B594-FC419D53FE77}"/>
              </a:ext>
            </a:extLst>
          </p:cNvPr>
          <p:cNvSpPr>
            <a:spLocks noGrp="1"/>
          </p:cNvSpPr>
          <p:nvPr>
            <p:ph type="body" sz="quarter" idx="14"/>
          </p:nvPr>
        </p:nvSpPr>
        <p:spPr/>
        <p:txBody>
          <a:bodyPr/>
          <a:lstStyle/>
          <a:p>
            <a:r>
              <a:rPr lang="en-US"/>
              <a:t>01.01.2018 - 27.12.2018</a:t>
            </a:r>
          </a:p>
        </p:txBody>
      </p:sp>
    </p:spTree>
    <p:extLst>
      <p:ext uri="{BB962C8B-B14F-4D97-AF65-F5344CB8AC3E}">
        <p14:creationId xmlns:p14="http://schemas.microsoft.com/office/powerpoint/2010/main" val="90277508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9EE19C-AC57-4785-8AF0-0D428D24A8FF}"/>
              </a:ext>
            </a:extLst>
          </p:cNvPr>
          <p:cNvSpPr>
            <a:spLocks noGrp="1"/>
          </p:cNvSpPr>
          <p:nvPr>
            <p:ph type="title"/>
          </p:nvPr>
        </p:nvSpPr>
        <p:spPr/>
        <p:txBody>
          <a:bodyPr/>
          <a:lstStyle/>
          <a:p>
            <a:r>
              <a:rPr lang="en-US"/>
              <a:t>Facebook Eigene Posts - Reaktionen - Export | NDR Mecklenburg-Vorpommern - 1 of 4</a:t>
            </a:r>
          </a:p>
        </p:txBody>
      </p:sp>
      <p:graphicFrame>
        <p:nvGraphicFramePr>
          <p:cNvPr id="5" name="Table Placeholder 4">
            <a:extLst>
              <a:ext uri="{FF2B5EF4-FFF2-40B4-BE49-F238E27FC236}">
                <a16:creationId xmlns:a16="http://schemas.microsoft.com/office/drawing/2014/main" id="{F3FC584E-5E4F-499D-BC45-E344402647E2}"/>
              </a:ext>
            </a:extLst>
          </p:cNvPr>
          <p:cNvGraphicFramePr>
            <a:graphicFrameLocks noGrp="1"/>
          </p:cNvGraphicFramePr>
          <p:nvPr>
            <p:ph type="tbl" sz="quarter" idx="13"/>
            <p:extLst>
              <p:ext uri="{D42A27DB-BD31-4B8C-83A1-F6EECF244321}">
                <p14:modId xmlns:p14="http://schemas.microsoft.com/office/powerpoint/2010/main" val="10319245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951522235"/>
                    </a:ext>
                  </a:extLst>
                </a:gridCol>
                <a:gridCol w="822960">
                  <a:extLst>
                    <a:ext uri="{9D8B030D-6E8A-4147-A177-3AD203B41FA5}">
                      <a16:colId xmlns:a16="http://schemas.microsoft.com/office/drawing/2014/main" val="2464253708"/>
                    </a:ext>
                  </a:extLst>
                </a:gridCol>
                <a:gridCol w="493776">
                  <a:extLst>
                    <a:ext uri="{9D8B030D-6E8A-4147-A177-3AD203B41FA5}">
                      <a16:colId xmlns:a16="http://schemas.microsoft.com/office/drawing/2014/main" val="410640020"/>
                    </a:ext>
                  </a:extLst>
                </a:gridCol>
                <a:gridCol w="493776">
                  <a:extLst>
                    <a:ext uri="{9D8B030D-6E8A-4147-A177-3AD203B41FA5}">
                      <a16:colId xmlns:a16="http://schemas.microsoft.com/office/drawing/2014/main" val="3624683648"/>
                    </a:ext>
                  </a:extLst>
                </a:gridCol>
                <a:gridCol w="493776">
                  <a:extLst>
                    <a:ext uri="{9D8B030D-6E8A-4147-A177-3AD203B41FA5}">
                      <a16:colId xmlns:a16="http://schemas.microsoft.com/office/drawing/2014/main" val="10769460"/>
                    </a:ext>
                  </a:extLst>
                </a:gridCol>
                <a:gridCol w="493776">
                  <a:extLst>
                    <a:ext uri="{9D8B030D-6E8A-4147-A177-3AD203B41FA5}">
                      <a16:colId xmlns:a16="http://schemas.microsoft.com/office/drawing/2014/main" val="46131904"/>
                    </a:ext>
                  </a:extLst>
                </a:gridCol>
                <a:gridCol w="493776">
                  <a:extLst>
                    <a:ext uri="{9D8B030D-6E8A-4147-A177-3AD203B41FA5}">
                      <a16:colId xmlns:a16="http://schemas.microsoft.com/office/drawing/2014/main" val="1865046958"/>
                    </a:ext>
                  </a:extLst>
                </a:gridCol>
                <a:gridCol w="493776">
                  <a:extLst>
                    <a:ext uri="{9D8B030D-6E8A-4147-A177-3AD203B41FA5}">
                      <a16:colId xmlns:a16="http://schemas.microsoft.com/office/drawing/2014/main" val="2954046640"/>
                    </a:ext>
                  </a:extLst>
                </a:gridCol>
                <a:gridCol w="493776">
                  <a:extLst>
                    <a:ext uri="{9D8B030D-6E8A-4147-A177-3AD203B41FA5}">
                      <a16:colId xmlns:a16="http://schemas.microsoft.com/office/drawing/2014/main" val="1077110299"/>
                    </a:ext>
                  </a:extLst>
                </a:gridCol>
                <a:gridCol w="493776">
                  <a:extLst>
                    <a:ext uri="{9D8B030D-6E8A-4147-A177-3AD203B41FA5}">
                      <a16:colId xmlns:a16="http://schemas.microsoft.com/office/drawing/2014/main" val="3531385658"/>
                    </a:ext>
                  </a:extLst>
                </a:gridCol>
                <a:gridCol w="493776">
                  <a:extLst>
                    <a:ext uri="{9D8B030D-6E8A-4147-A177-3AD203B41FA5}">
                      <a16:colId xmlns:a16="http://schemas.microsoft.com/office/drawing/2014/main" val="633342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652867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Mecklenburg-Vorpommern - 2018-01-05 13:38:58</a:t>
                      </a:r>
                      <a:r>
                        <a:rPr kumimoji="0" lang="de-DE" sz="1000" b="0" i="0" u="none" strike="noStrike" kern="1200" cap="none" spc="0" normalizeH="0" baseline="0" noProof="0">
                          <a:ln>
                            <a:noFill/>
                          </a:ln>
                          <a:solidFill>
                            <a:prstClr val="black"/>
                          </a:solidFill>
                          <a:effectLst/>
                          <a:uLnTx/>
                          <a:uFillTx/>
                          <a:latin typeface="+mn-lt"/>
                          <a:ea typeface="+mn-ea"/>
                          <a:cs typeface="+mn-cs"/>
                        </a:rPr>
                        <a:t>
Rostock verbietet als erste Kommune in MV die Nutzung von Glyphosat auf all ihren Flächen.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Rostock untersagt die Nutzung von Glyphosat
ndr.de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7529565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Mecklenburg-Vorpommern - 2018-07-25 07:03:33</a:t>
                      </a:r>
                      <a:r>
                        <a:rPr kumimoji="0" lang="de-DE" sz="1000" b="0" i="0" u="none" strike="noStrike" kern="1200" cap="none" spc="0" normalizeH="0" baseline="0" noProof="0">
                          <a:ln>
                            <a:noFill/>
                          </a:ln>
                          <a:solidFill>
                            <a:prstClr val="black"/>
                          </a:solidFill>
                          <a:effectLst/>
                          <a:uLnTx/>
                          <a:uFillTx/>
                          <a:latin typeface="+mn-lt"/>
                          <a:ea typeface="+mn-ea"/>
                          <a:cs typeface="+mn-cs"/>
                        </a:rPr>
                        <a:t>
Für unsere Sicherheit führen freiwillige Feuerwehr-Männer und -Frauen ein Leben auf Abruf. Dafür ein riesiges Dankeschön!
🚒 Markieren Sie die Wehren aus Ihrer Region und sagen Sie Danke!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Wie geht das? - Freiwillige Feuerwehr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451037913"/>
                  </a:ext>
                </a:extLst>
              </a:tr>
            </a:tbl>
          </a:graphicData>
        </a:graphic>
      </p:graphicFrame>
      <p:sp>
        <p:nvSpPr>
          <p:cNvPr id="4" name="Text Placeholder 3">
            <a:extLst>
              <a:ext uri="{FF2B5EF4-FFF2-40B4-BE49-F238E27FC236}">
                <a16:creationId xmlns:a16="http://schemas.microsoft.com/office/drawing/2014/main" id="{953CB26D-4106-469D-87F2-1A9CCD744423}"/>
              </a:ext>
            </a:extLst>
          </p:cNvPr>
          <p:cNvSpPr>
            <a:spLocks noGrp="1"/>
          </p:cNvSpPr>
          <p:nvPr>
            <p:ph type="body" sz="quarter" idx="14"/>
          </p:nvPr>
        </p:nvSpPr>
        <p:spPr/>
        <p:txBody>
          <a:bodyPr/>
          <a:lstStyle/>
          <a:p>
            <a:r>
              <a:rPr lang="en-US"/>
              <a:t>01.01.2018 - 27.12.2018</a:t>
            </a:r>
          </a:p>
        </p:txBody>
      </p:sp>
    </p:spTree>
    <p:extLst>
      <p:ext uri="{BB962C8B-B14F-4D97-AF65-F5344CB8AC3E}">
        <p14:creationId xmlns:p14="http://schemas.microsoft.com/office/powerpoint/2010/main" val="336336301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663F07-CAAA-4915-811F-1B2B959AB80C}"/>
              </a:ext>
            </a:extLst>
          </p:cNvPr>
          <p:cNvSpPr>
            <a:spLocks noGrp="1"/>
          </p:cNvSpPr>
          <p:nvPr>
            <p:ph type="title"/>
          </p:nvPr>
        </p:nvSpPr>
        <p:spPr/>
        <p:txBody>
          <a:bodyPr/>
          <a:lstStyle/>
          <a:p>
            <a:r>
              <a:rPr lang="en-US"/>
              <a:t>Facebook Eigene Posts - Reaktionen - Export | NDR Mecklenburg-Vorpommern - 2 of 4</a:t>
            </a:r>
          </a:p>
        </p:txBody>
      </p:sp>
      <p:graphicFrame>
        <p:nvGraphicFramePr>
          <p:cNvPr id="5" name="Table Placeholder 4">
            <a:extLst>
              <a:ext uri="{FF2B5EF4-FFF2-40B4-BE49-F238E27FC236}">
                <a16:creationId xmlns:a16="http://schemas.microsoft.com/office/drawing/2014/main" id="{EE7B895F-EAD5-46E4-948C-CC00F777EEE2}"/>
              </a:ext>
            </a:extLst>
          </p:cNvPr>
          <p:cNvGraphicFramePr>
            <a:graphicFrameLocks noGrp="1"/>
          </p:cNvGraphicFramePr>
          <p:nvPr>
            <p:ph type="tbl" sz="quarter" idx="13"/>
            <p:extLst>
              <p:ext uri="{D42A27DB-BD31-4B8C-83A1-F6EECF244321}">
                <p14:modId xmlns:p14="http://schemas.microsoft.com/office/powerpoint/2010/main" val="17538806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2101707045"/>
                    </a:ext>
                  </a:extLst>
                </a:gridCol>
                <a:gridCol w="822960">
                  <a:extLst>
                    <a:ext uri="{9D8B030D-6E8A-4147-A177-3AD203B41FA5}">
                      <a16:colId xmlns:a16="http://schemas.microsoft.com/office/drawing/2014/main" val="4181113587"/>
                    </a:ext>
                  </a:extLst>
                </a:gridCol>
                <a:gridCol w="493776">
                  <a:extLst>
                    <a:ext uri="{9D8B030D-6E8A-4147-A177-3AD203B41FA5}">
                      <a16:colId xmlns:a16="http://schemas.microsoft.com/office/drawing/2014/main" val="137775271"/>
                    </a:ext>
                  </a:extLst>
                </a:gridCol>
                <a:gridCol w="493776">
                  <a:extLst>
                    <a:ext uri="{9D8B030D-6E8A-4147-A177-3AD203B41FA5}">
                      <a16:colId xmlns:a16="http://schemas.microsoft.com/office/drawing/2014/main" val="755295968"/>
                    </a:ext>
                  </a:extLst>
                </a:gridCol>
                <a:gridCol w="493776">
                  <a:extLst>
                    <a:ext uri="{9D8B030D-6E8A-4147-A177-3AD203B41FA5}">
                      <a16:colId xmlns:a16="http://schemas.microsoft.com/office/drawing/2014/main" val="3640115939"/>
                    </a:ext>
                  </a:extLst>
                </a:gridCol>
                <a:gridCol w="493776">
                  <a:extLst>
                    <a:ext uri="{9D8B030D-6E8A-4147-A177-3AD203B41FA5}">
                      <a16:colId xmlns:a16="http://schemas.microsoft.com/office/drawing/2014/main" val="3947783850"/>
                    </a:ext>
                  </a:extLst>
                </a:gridCol>
                <a:gridCol w="493776">
                  <a:extLst>
                    <a:ext uri="{9D8B030D-6E8A-4147-A177-3AD203B41FA5}">
                      <a16:colId xmlns:a16="http://schemas.microsoft.com/office/drawing/2014/main" val="845982772"/>
                    </a:ext>
                  </a:extLst>
                </a:gridCol>
                <a:gridCol w="493776">
                  <a:extLst>
                    <a:ext uri="{9D8B030D-6E8A-4147-A177-3AD203B41FA5}">
                      <a16:colId xmlns:a16="http://schemas.microsoft.com/office/drawing/2014/main" val="2591842885"/>
                    </a:ext>
                  </a:extLst>
                </a:gridCol>
                <a:gridCol w="493776">
                  <a:extLst>
                    <a:ext uri="{9D8B030D-6E8A-4147-A177-3AD203B41FA5}">
                      <a16:colId xmlns:a16="http://schemas.microsoft.com/office/drawing/2014/main" val="375394376"/>
                    </a:ext>
                  </a:extLst>
                </a:gridCol>
                <a:gridCol w="493776">
                  <a:extLst>
                    <a:ext uri="{9D8B030D-6E8A-4147-A177-3AD203B41FA5}">
                      <a16:colId xmlns:a16="http://schemas.microsoft.com/office/drawing/2014/main" val="1323440949"/>
                    </a:ext>
                  </a:extLst>
                </a:gridCol>
                <a:gridCol w="493776">
                  <a:extLst>
                    <a:ext uri="{9D8B030D-6E8A-4147-A177-3AD203B41FA5}">
                      <a16:colId xmlns:a16="http://schemas.microsoft.com/office/drawing/2014/main" val="26847049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962407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Mecklenburg-Vorpommern - 2018-04-16 09:27:38</a:t>
                      </a:r>
                      <a:r>
                        <a:rPr kumimoji="0" lang="de-DE" sz="1000" b="0" i="0" u="none" strike="noStrike" kern="1200" cap="none" spc="0" normalizeH="0" baseline="0" noProof="0">
                          <a:ln>
                            <a:noFill/>
                          </a:ln>
                          <a:solidFill>
                            <a:prstClr val="black"/>
                          </a:solidFill>
                          <a:effectLst/>
                          <a:uLnTx/>
                          <a:uFillTx/>
                          <a:latin typeface="+mn-lt"/>
                          <a:ea typeface="+mn-ea"/>
                          <a:cs typeface="+mn-cs"/>
                        </a:rPr>
                        <a:t>
Schatz des einstigen Dänenkönigs Harald Blauzahn geborgen: Laut Experten handelt es sich um den größten Einzelfund im südlichen Ostseeraum.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Rügen: Sensationsfund aus der Wikingerzeit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977619234"/>
                  </a:ext>
                </a:extLst>
              </a:tr>
            </a:tbl>
          </a:graphicData>
        </a:graphic>
      </p:graphicFrame>
      <p:sp>
        <p:nvSpPr>
          <p:cNvPr id="4" name="Text Placeholder 3">
            <a:extLst>
              <a:ext uri="{FF2B5EF4-FFF2-40B4-BE49-F238E27FC236}">
                <a16:creationId xmlns:a16="http://schemas.microsoft.com/office/drawing/2014/main" id="{B179D0B8-4637-4AA7-995D-B4DE44A4B734}"/>
              </a:ext>
            </a:extLst>
          </p:cNvPr>
          <p:cNvSpPr>
            <a:spLocks noGrp="1"/>
          </p:cNvSpPr>
          <p:nvPr>
            <p:ph type="body" sz="quarter" idx="14"/>
          </p:nvPr>
        </p:nvSpPr>
        <p:spPr/>
        <p:txBody>
          <a:bodyPr/>
          <a:lstStyle/>
          <a:p>
            <a:r>
              <a:rPr lang="en-US"/>
              <a:t>01.01.2018 - 27.12.2018</a:t>
            </a:r>
          </a:p>
        </p:txBody>
      </p:sp>
    </p:spTree>
    <p:extLst>
      <p:ext uri="{BB962C8B-B14F-4D97-AF65-F5344CB8AC3E}">
        <p14:creationId xmlns:p14="http://schemas.microsoft.com/office/powerpoint/2010/main" val="278770913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4FEADB-F6F3-4E23-9C09-FCD46F81138B}"/>
              </a:ext>
            </a:extLst>
          </p:cNvPr>
          <p:cNvSpPr>
            <a:spLocks noGrp="1"/>
          </p:cNvSpPr>
          <p:nvPr>
            <p:ph type="title"/>
          </p:nvPr>
        </p:nvSpPr>
        <p:spPr/>
        <p:txBody>
          <a:bodyPr/>
          <a:lstStyle/>
          <a:p>
            <a:r>
              <a:rPr lang="en-US"/>
              <a:t>Facebook Eigene Posts - Reaktionen - Export | NDR Mecklenburg-Vorpommern - 3 of 4</a:t>
            </a:r>
          </a:p>
        </p:txBody>
      </p:sp>
      <p:graphicFrame>
        <p:nvGraphicFramePr>
          <p:cNvPr id="5" name="Table Placeholder 4">
            <a:extLst>
              <a:ext uri="{FF2B5EF4-FFF2-40B4-BE49-F238E27FC236}">
                <a16:creationId xmlns:a16="http://schemas.microsoft.com/office/drawing/2014/main" id="{410FFBDE-C322-4ED5-AD2A-278E96C9661C}"/>
              </a:ext>
            </a:extLst>
          </p:cNvPr>
          <p:cNvGraphicFramePr>
            <a:graphicFrameLocks noGrp="1"/>
          </p:cNvGraphicFramePr>
          <p:nvPr>
            <p:ph type="tbl" sz="quarter" idx="13"/>
            <p:extLst>
              <p:ext uri="{D42A27DB-BD31-4B8C-83A1-F6EECF244321}">
                <p14:modId xmlns:p14="http://schemas.microsoft.com/office/powerpoint/2010/main" val="840907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3041679553"/>
                    </a:ext>
                  </a:extLst>
                </a:gridCol>
                <a:gridCol w="822960">
                  <a:extLst>
                    <a:ext uri="{9D8B030D-6E8A-4147-A177-3AD203B41FA5}">
                      <a16:colId xmlns:a16="http://schemas.microsoft.com/office/drawing/2014/main" val="2486919148"/>
                    </a:ext>
                  </a:extLst>
                </a:gridCol>
                <a:gridCol w="493776">
                  <a:extLst>
                    <a:ext uri="{9D8B030D-6E8A-4147-A177-3AD203B41FA5}">
                      <a16:colId xmlns:a16="http://schemas.microsoft.com/office/drawing/2014/main" val="145846546"/>
                    </a:ext>
                  </a:extLst>
                </a:gridCol>
                <a:gridCol w="493776">
                  <a:extLst>
                    <a:ext uri="{9D8B030D-6E8A-4147-A177-3AD203B41FA5}">
                      <a16:colId xmlns:a16="http://schemas.microsoft.com/office/drawing/2014/main" val="4201135652"/>
                    </a:ext>
                  </a:extLst>
                </a:gridCol>
                <a:gridCol w="493776">
                  <a:extLst>
                    <a:ext uri="{9D8B030D-6E8A-4147-A177-3AD203B41FA5}">
                      <a16:colId xmlns:a16="http://schemas.microsoft.com/office/drawing/2014/main" val="1051380085"/>
                    </a:ext>
                  </a:extLst>
                </a:gridCol>
                <a:gridCol w="493776">
                  <a:extLst>
                    <a:ext uri="{9D8B030D-6E8A-4147-A177-3AD203B41FA5}">
                      <a16:colId xmlns:a16="http://schemas.microsoft.com/office/drawing/2014/main" val="2467512585"/>
                    </a:ext>
                  </a:extLst>
                </a:gridCol>
                <a:gridCol w="493776">
                  <a:extLst>
                    <a:ext uri="{9D8B030D-6E8A-4147-A177-3AD203B41FA5}">
                      <a16:colId xmlns:a16="http://schemas.microsoft.com/office/drawing/2014/main" val="879975372"/>
                    </a:ext>
                  </a:extLst>
                </a:gridCol>
                <a:gridCol w="493776">
                  <a:extLst>
                    <a:ext uri="{9D8B030D-6E8A-4147-A177-3AD203B41FA5}">
                      <a16:colId xmlns:a16="http://schemas.microsoft.com/office/drawing/2014/main" val="3963176119"/>
                    </a:ext>
                  </a:extLst>
                </a:gridCol>
                <a:gridCol w="493776">
                  <a:extLst>
                    <a:ext uri="{9D8B030D-6E8A-4147-A177-3AD203B41FA5}">
                      <a16:colId xmlns:a16="http://schemas.microsoft.com/office/drawing/2014/main" val="2496587269"/>
                    </a:ext>
                  </a:extLst>
                </a:gridCol>
                <a:gridCol w="493776">
                  <a:extLst>
                    <a:ext uri="{9D8B030D-6E8A-4147-A177-3AD203B41FA5}">
                      <a16:colId xmlns:a16="http://schemas.microsoft.com/office/drawing/2014/main" val="1377062185"/>
                    </a:ext>
                  </a:extLst>
                </a:gridCol>
                <a:gridCol w="493776">
                  <a:extLst>
                    <a:ext uri="{9D8B030D-6E8A-4147-A177-3AD203B41FA5}">
                      <a16:colId xmlns:a16="http://schemas.microsoft.com/office/drawing/2014/main" val="5376631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2816200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NDR Mecklenburg-Vorpommern - 2018-05-04 06:46:09</a:t>
                      </a:r>
                      <a:r>
                        <a:rPr kumimoji="0" lang="en-US" sz="1000" b="0" i="0" u="none" strike="noStrike" kern="1200" cap="none" spc="0" normalizeH="0" baseline="0" noProof="0">
                          <a:ln>
                            <a:noFill/>
                          </a:ln>
                          <a:solidFill>
                            <a:prstClr val="black"/>
                          </a:solidFill>
                          <a:effectLst/>
                          <a:uLnTx/>
                          <a:uFillTx/>
                          <a:latin typeface="+mn-lt"/>
                          <a:ea typeface="+mn-ea"/>
                          <a:cs typeface="+mn-cs"/>
                        </a:rPr>
                        <a:t>
Zum Tag der Feuerwehrleute sagen wir DANKE! 🤗
Feuerwehren aus Mecklenburg Vorpommern Feuerwehr Klinken Feuerwehr Dorf Mecklenburg Feuerwehr Basedow in Mecklenburg Feuerwehr Schwerin-Warnitz Feuerwehr Rostock Feuerwehr-Rostock Gehlsdorf Feuerwehr Barth Freiwillige Feuerwehr Zingst Freiwillige Feuerwehr Ahrenshoop Feuerwehr Plau am See Feuerwehr Neustrelitz / Jugendfeuerwehr Neustrelitz Feuerwehr Neustrelitz /Ortsfeuerwehr Strelitz-Alt Feuerwehr Bergen Freiwillige Feuerwehr Ostseebad Binz Feuerwehr Zinnowitz Jugendfeuerwehr Zinnowitz Freiwillige Feuerwehr Koserow e.V. Freiwillige Feuerwehr Bansin-Heringsdorf Freiwillige Feuerwehr Seebad Ahlbeck Freiwillige Feuerwehr Wolgast Freiwillige Feuerwehr Torgelow Freiwillige Feuerwehr Penzlin Feuerwehr Goldberg Löschgruppe Wendisch Waren Freiwillige Feuerwehr Krakow am See Feuerwehr Lübz Feuerwehr Plau am See Feuerwehr Bützow Freiwillige Feuerwehr Bützow Freiwillige Feuerwehr der Stadt Laage Feuerwehr Schwaan Feuerwehr Tessin &amp; Förderverein FFw Tessin e.V. Freiwillige Feuerwehr Tribsees Freiwillige Feuerwehr Gnoien Freiwillige Feuerwehr Marlow Freiwillige Feuerwehr Crivitz Feuerwehr Ludwigslust Freiwillige Feuerwehr Gadebusch Freiwillige Feuerwehr Satow Feuerwehr Rövershagen Feuerwehr Boltenhagen Freiwillige Feuerwehr Hagenow Feuerwehr Wittenburg Freiwillige Feuerwehr der Stadt Penkun Freiwillige Feuerwehr Ueckermünde Feuerwehr Wustrow Freiwillige Feuerwehr Wismar Altstadt Freiwillige Feuerwehr Warnemünde Feuerwehr Dömitz Feuerwehr Neukloster
(Wir haben hoffentlich niemanden vergessen!)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Ein großes Dankeschön an alle Feuerwehrleute!
n/a
n/a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446675508"/>
                  </a:ext>
                </a:extLst>
              </a:tr>
            </a:tbl>
          </a:graphicData>
        </a:graphic>
      </p:graphicFrame>
      <p:sp>
        <p:nvSpPr>
          <p:cNvPr id="4" name="Text Placeholder 3">
            <a:extLst>
              <a:ext uri="{FF2B5EF4-FFF2-40B4-BE49-F238E27FC236}">
                <a16:creationId xmlns:a16="http://schemas.microsoft.com/office/drawing/2014/main" id="{0A884C04-1D8E-477F-ADEE-622AD20D6602}"/>
              </a:ext>
            </a:extLst>
          </p:cNvPr>
          <p:cNvSpPr>
            <a:spLocks noGrp="1"/>
          </p:cNvSpPr>
          <p:nvPr>
            <p:ph type="body" sz="quarter" idx="14"/>
          </p:nvPr>
        </p:nvSpPr>
        <p:spPr/>
        <p:txBody>
          <a:bodyPr/>
          <a:lstStyle/>
          <a:p>
            <a:r>
              <a:rPr lang="en-US"/>
              <a:t>01.01.2018 - 27.12.2018</a:t>
            </a:r>
          </a:p>
        </p:txBody>
      </p:sp>
    </p:spTree>
    <p:extLst>
      <p:ext uri="{BB962C8B-B14F-4D97-AF65-F5344CB8AC3E}">
        <p14:creationId xmlns:p14="http://schemas.microsoft.com/office/powerpoint/2010/main" val="198001437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E71138-9AE0-4239-99ED-8AC230EB2449}"/>
              </a:ext>
            </a:extLst>
          </p:cNvPr>
          <p:cNvSpPr>
            <a:spLocks noGrp="1"/>
          </p:cNvSpPr>
          <p:nvPr>
            <p:ph type="title"/>
          </p:nvPr>
        </p:nvSpPr>
        <p:spPr/>
        <p:txBody>
          <a:bodyPr/>
          <a:lstStyle/>
          <a:p>
            <a:r>
              <a:rPr lang="en-US"/>
              <a:t>Facebook Eigene Posts - Reaktionen - Export | NDR Mecklenburg-Vorpommern - 4 of 4</a:t>
            </a:r>
          </a:p>
        </p:txBody>
      </p:sp>
      <p:graphicFrame>
        <p:nvGraphicFramePr>
          <p:cNvPr id="5" name="Table Placeholder 4">
            <a:extLst>
              <a:ext uri="{FF2B5EF4-FFF2-40B4-BE49-F238E27FC236}">
                <a16:creationId xmlns:a16="http://schemas.microsoft.com/office/drawing/2014/main" id="{32EB9880-3CD8-4E12-A721-D082A3A390FD}"/>
              </a:ext>
            </a:extLst>
          </p:cNvPr>
          <p:cNvGraphicFramePr>
            <a:graphicFrameLocks noGrp="1"/>
          </p:cNvGraphicFramePr>
          <p:nvPr>
            <p:ph type="tbl" sz="quarter" idx="13"/>
            <p:extLst>
              <p:ext uri="{D42A27DB-BD31-4B8C-83A1-F6EECF244321}">
                <p14:modId xmlns:p14="http://schemas.microsoft.com/office/powerpoint/2010/main" val="26447393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1970333258"/>
                    </a:ext>
                  </a:extLst>
                </a:gridCol>
                <a:gridCol w="822960">
                  <a:extLst>
                    <a:ext uri="{9D8B030D-6E8A-4147-A177-3AD203B41FA5}">
                      <a16:colId xmlns:a16="http://schemas.microsoft.com/office/drawing/2014/main" val="3503188156"/>
                    </a:ext>
                  </a:extLst>
                </a:gridCol>
                <a:gridCol w="493776">
                  <a:extLst>
                    <a:ext uri="{9D8B030D-6E8A-4147-A177-3AD203B41FA5}">
                      <a16:colId xmlns:a16="http://schemas.microsoft.com/office/drawing/2014/main" val="3842413521"/>
                    </a:ext>
                  </a:extLst>
                </a:gridCol>
                <a:gridCol w="493776">
                  <a:extLst>
                    <a:ext uri="{9D8B030D-6E8A-4147-A177-3AD203B41FA5}">
                      <a16:colId xmlns:a16="http://schemas.microsoft.com/office/drawing/2014/main" val="2718148488"/>
                    </a:ext>
                  </a:extLst>
                </a:gridCol>
                <a:gridCol w="493776">
                  <a:extLst>
                    <a:ext uri="{9D8B030D-6E8A-4147-A177-3AD203B41FA5}">
                      <a16:colId xmlns:a16="http://schemas.microsoft.com/office/drawing/2014/main" val="2759353281"/>
                    </a:ext>
                  </a:extLst>
                </a:gridCol>
                <a:gridCol w="493776">
                  <a:extLst>
                    <a:ext uri="{9D8B030D-6E8A-4147-A177-3AD203B41FA5}">
                      <a16:colId xmlns:a16="http://schemas.microsoft.com/office/drawing/2014/main" val="1768827818"/>
                    </a:ext>
                  </a:extLst>
                </a:gridCol>
                <a:gridCol w="493776">
                  <a:extLst>
                    <a:ext uri="{9D8B030D-6E8A-4147-A177-3AD203B41FA5}">
                      <a16:colId xmlns:a16="http://schemas.microsoft.com/office/drawing/2014/main" val="2497086014"/>
                    </a:ext>
                  </a:extLst>
                </a:gridCol>
                <a:gridCol w="493776">
                  <a:extLst>
                    <a:ext uri="{9D8B030D-6E8A-4147-A177-3AD203B41FA5}">
                      <a16:colId xmlns:a16="http://schemas.microsoft.com/office/drawing/2014/main" val="283519584"/>
                    </a:ext>
                  </a:extLst>
                </a:gridCol>
                <a:gridCol w="493776">
                  <a:extLst>
                    <a:ext uri="{9D8B030D-6E8A-4147-A177-3AD203B41FA5}">
                      <a16:colId xmlns:a16="http://schemas.microsoft.com/office/drawing/2014/main" val="3125177802"/>
                    </a:ext>
                  </a:extLst>
                </a:gridCol>
                <a:gridCol w="493776">
                  <a:extLst>
                    <a:ext uri="{9D8B030D-6E8A-4147-A177-3AD203B41FA5}">
                      <a16:colId xmlns:a16="http://schemas.microsoft.com/office/drawing/2014/main" val="3740454794"/>
                    </a:ext>
                  </a:extLst>
                </a:gridCol>
                <a:gridCol w="493776">
                  <a:extLst>
                    <a:ext uri="{9D8B030D-6E8A-4147-A177-3AD203B41FA5}">
                      <a16:colId xmlns:a16="http://schemas.microsoft.com/office/drawing/2014/main" val="30459840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6862951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NDR Mecklenburg-Vorpommern - 2018-11-10 16:19:27</a:t>
                      </a:r>
                      <a:r>
                        <a:rPr kumimoji="0" lang="en-US" sz="1000" b="0" i="0" u="none" strike="noStrike" kern="1200" cap="none" spc="0" normalizeH="0" baseline="0" noProof="0">
                          <a:ln>
                            <a:noFill/>
                          </a:ln>
                          <a:solidFill>
                            <a:prstClr val="black"/>
                          </a:solidFill>
                          <a:effectLst/>
                          <a:uLnTx/>
                          <a:uFillTx/>
                          <a:latin typeface="+mn-lt"/>
                          <a:ea typeface="+mn-ea"/>
                          <a:cs typeface="+mn-cs"/>
                        </a:rPr>
                        <a:t>
4:1 gegen den 1. FC Kaiserslautern! Alle Tore des F.C. Hansa Rostock!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Alle Tore des FC Hansa
n/a
n/a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633444587"/>
                  </a:ext>
                </a:extLst>
              </a:tr>
            </a:tbl>
          </a:graphicData>
        </a:graphic>
      </p:graphicFrame>
      <p:sp>
        <p:nvSpPr>
          <p:cNvPr id="4" name="Text Placeholder 3">
            <a:extLst>
              <a:ext uri="{FF2B5EF4-FFF2-40B4-BE49-F238E27FC236}">
                <a16:creationId xmlns:a16="http://schemas.microsoft.com/office/drawing/2014/main" id="{52E6ED7D-33CD-4DEB-9E07-7CDFA8C33FC1}"/>
              </a:ext>
            </a:extLst>
          </p:cNvPr>
          <p:cNvSpPr>
            <a:spLocks noGrp="1"/>
          </p:cNvSpPr>
          <p:nvPr>
            <p:ph type="body" sz="quarter" idx="14"/>
          </p:nvPr>
        </p:nvSpPr>
        <p:spPr/>
        <p:txBody>
          <a:bodyPr/>
          <a:lstStyle/>
          <a:p>
            <a:r>
              <a:rPr lang="en-US"/>
              <a:t>01.01.2018 - 27.12.2018</a:t>
            </a:r>
          </a:p>
        </p:txBody>
      </p:sp>
    </p:spTree>
    <p:extLst>
      <p:ext uri="{BB962C8B-B14F-4D97-AF65-F5344CB8AC3E}">
        <p14:creationId xmlns:p14="http://schemas.microsoft.com/office/powerpoint/2010/main" val="244551484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2E8421-56E4-493E-B190-3D10398A55A8}"/>
              </a:ext>
            </a:extLst>
          </p:cNvPr>
          <p:cNvSpPr>
            <a:spLocks noGrp="1"/>
          </p:cNvSpPr>
          <p:nvPr>
            <p:ph type="title"/>
          </p:nvPr>
        </p:nvSpPr>
        <p:spPr/>
        <p:txBody>
          <a:bodyPr/>
          <a:lstStyle/>
          <a:p>
            <a:r>
              <a:rPr lang="de-DE"/>
              <a:t>Eigene Posts - Videostarts - Profil-bezogene Nutzung | NDR Mecklenburg-Vorpommern</a:t>
            </a:r>
            <a:endParaRPr lang="en-US"/>
          </a:p>
        </p:txBody>
      </p:sp>
      <p:graphicFrame>
        <p:nvGraphicFramePr>
          <p:cNvPr id="5" name="Table Placeholder 4">
            <a:extLst>
              <a:ext uri="{FF2B5EF4-FFF2-40B4-BE49-F238E27FC236}">
                <a16:creationId xmlns:a16="http://schemas.microsoft.com/office/drawing/2014/main" id="{06DEAFB4-A9E9-4A99-BF1B-39945BE61826}"/>
              </a:ext>
            </a:extLst>
          </p:cNvPr>
          <p:cNvGraphicFramePr>
            <a:graphicFrameLocks noGrp="1"/>
          </p:cNvGraphicFramePr>
          <p:nvPr>
            <p:ph type="tbl" sz="quarter" idx="13"/>
            <p:extLst>
              <p:ext uri="{D42A27DB-BD31-4B8C-83A1-F6EECF244321}">
                <p14:modId xmlns:p14="http://schemas.microsoft.com/office/powerpoint/2010/main" val="39289709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639220355"/>
                    </a:ext>
                  </a:extLst>
                </a:gridCol>
                <a:gridCol w="822960">
                  <a:extLst>
                    <a:ext uri="{9D8B030D-6E8A-4147-A177-3AD203B41FA5}">
                      <a16:colId xmlns:a16="http://schemas.microsoft.com/office/drawing/2014/main" val="1395014912"/>
                    </a:ext>
                  </a:extLst>
                </a:gridCol>
                <a:gridCol w="822960">
                  <a:extLst>
                    <a:ext uri="{9D8B030D-6E8A-4147-A177-3AD203B41FA5}">
                      <a16:colId xmlns:a16="http://schemas.microsoft.com/office/drawing/2014/main" val="2965223859"/>
                    </a:ext>
                  </a:extLst>
                </a:gridCol>
                <a:gridCol w="822960">
                  <a:extLst>
                    <a:ext uri="{9D8B030D-6E8A-4147-A177-3AD203B41FA5}">
                      <a16:colId xmlns:a16="http://schemas.microsoft.com/office/drawing/2014/main" val="3157945477"/>
                    </a:ext>
                  </a:extLst>
                </a:gridCol>
                <a:gridCol w="822960">
                  <a:extLst>
                    <a:ext uri="{9D8B030D-6E8A-4147-A177-3AD203B41FA5}">
                      <a16:colId xmlns:a16="http://schemas.microsoft.com/office/drawing/2014/main" val="4010317729"/>
                    </a:ext>
                  </a:extLst>
                </a:gridCol>
                <a:gridCol w="822960">
                  <a:extLst>
                    <a:ext uri="{9D8B030D-6E8A-4147-A177-3AD203B41FA5}">
                      <a16:colId xmlns:a16="http://schemas.microsoft.com/office/drawing/2014/main" val="1468272429"/>
                    </a:ext>
                  </a:extLst>
                </a:gridCol>
                <a:gridCol w="822960">
                  <a:extLst>
                    <a:ext uri="{9D8B030D-6E8A-4147-A177-3AD203B41FA5}">
                      <a16:colId xmlns:a16="http://schemas.microsoft.com/office/drawing/2014/main" val="3017014847"/>
                    </a:ext>
                  </a:extLst>
                </a:gridCol>
              </a:tblGrid>
              <a:tr h="370840">
                <a:tc>
                  <a:txBody>
                    <a:bodyPr/>
                    <a:lstStyle/>
                    <a:p>
                      <a:r>
                        <a:rPr lang="en-US" sz="1000"/>
                        <a:t>Post</a:t>
                      </a:r>
                    </a:p>
                  </a:txBody>
                  <a:tcPr/>
                </a:tc>
                <a:tc>
                  <a:txBody>
                    <a:bodyPr/>
                    <a:lstStyle/>
                    <a:p>
                      <a:r>
                        <a:rPr lang="en-US" sz="1000"/>
                        <a:t>Videostarts ab 3s</a:t>
                      </a:r>
                    </a:p>
                  </a:txBody>
                  <a:tcPr/>
                </a:tc>
                <a:tc>
                  <a:txBody>
                    <a:bodyPr/>
                    <a:lstStyle/>
                    <a:p>
                      <a:r>
                        <a:rPr lang="en-US" sz="1000"/>
                        <a:t>Videostarts ab 10s</a:t>
                      </a:r>
                    </a:p>
                  </a:txBody>
                  <a:tcPr/>
                </a:tc>
                <a:tc>
                  <a:txBody>
                    <a:bodyPr/>
                    <a:lstStyle/>
                    <a:p>
                      <a:r>
                        <a:rPr lang="en-US" sz="1000"/>
                        <a:t>% Wiedergabe</a:t>
                      </a:r>
                    </a:p>
                  </a:txBody>
                  <a:tcPr/>
                </a:tc>
                <a:tc>
                  <a:txBody>
                    <a:bodyPr/>
                    <a:lstStyle/>
                    <a:p>
                      <a:r>
                        <a:rPr lang="en-US" sz="1000"/>
                        <a:t>Videolänge</a:t>
                      </a:r>
                    </a:p>
                  </a:txBody>
                  <a:tcPr/>
                </a:tc>
                <a:tc>
                  <a:txBody>
                    <a:bodyPr/>
                    <a:lstStyle/>
                    <a:p>
                      <a:r>
                        <a:rPr lang="en-US" sz="1000"/>
                        <a:t>Post abgelaufen?</a:t>
                      </a:r>
                    </a:p>
                  </a:txBody>
                  <a:tcPr/>
                </a:tc>
                <a:tc>
                  <a:txBody>
                    <a:bodyPr/>
                    <a:lstStyle/>
                    <a:p>
                      <a:r>
                        <a:rPr lang="en-US" sz="1000"/>
                        <a:t>Crossposted Video?</a:t>
                      </a:r>
                    </a:p>
                  </a:txBody>
                  <a:tcPr/>
                </a:tc>
                <a:extLst>
                  <a:ext uri="{0D108BD9-81ED-4DB2-BD59-A6C34878D82A}">
                    <a16:rowId xmlns:a16="http://schemas.microsoft.com/office/drawing/2014/main" val="697228957"/>
                  </a:ext>
                </a:extLst>
              </a:tr>
              <a:tr h="370840">
                <a:tc>
                  <a:txBody>
                    <a:bodyPr/>
                    <a:lstStyle/>
                    <a:p>
                      <a:r>
                        <a:rPr lang="de-DE" sz="1000" b="1"/>
                        <a:t> NDR Mecklenburg-Vorpommern - 2018-02-05 18:03:53 </a:t>
                      </a:r>
                      <a:r>
                        <a:rPr lang="de-DE" sz="1000"/>
                        <a:t> 
 Fußball-Trainer Frank Pagelsdorf hat die größten Erfolge seiner Karriere im Norden gefeiert - mit dem  F.C. Hansa Rostock und dem HSV. Heute feiert der gebürtige Hannoveraner seinen 60. Geburtstag.
Alles Gute für den Rostocker Aufstiegshelden von 1995!</a:t>
                      </a:r>
                      <a:endParaRPr lang="en-US" sz="1000"/>
                    </a:p>
                  </a:txBody>
                  <a:tcPr/>
                </a:tc>
                <a:tc>
                  <a:txBody>
                    <a:bodyPr/>
                    <a:lstStyle/>
                    <a:p>
                      <a:r>
                        <a:rPr lang="en-US" sz="1000"/>
                        <a:t>93812</a:t>
                      </a:r>
                    </a:p>
                  </a:txBody>
                  <a:tcPr/>
                </a:tc>
                <a:tc>
                  <a:txBody>
                    <a:bodyPr/>
                    <a:lstStyle/>
                    <a:p>
                      <a:r>
                        <a:rPr lang="en-US" sz="1000"/>
                        <a:t>57063</a:t>
                      </a:r>
                    </a:p>
                  </a:txBody>
                  <a:tcPr/>
                </a:tc>
                <a:tc>
                  <a:txBody>
                    <a:bodyPr/>
                    <a:lstStyle/>
                    <a:p>
                      <a:r>
                        <a:rPr lang="en-US" sz="1000"/>
                        <a:t>27 %</a:t>
                      </a:r>
                    </a:p>
                  </a:txBody>
                  <a:tcPr/>
                </a:tc>
                <a:tc>
                  <a:txBody>
                    <a:bodyPr/>
                    <a:lstStyle/>
                    <a:p>
                      <a:r>
                        <a:rPr lang="en-US" sz="1000"/>
                        <a:t>1:58</a:t>
                      </a:r>
                    </a:p>
                  </a:txBody>
                  <a:tcPr/>
                </a:tc>
                <a:tc>
                  <a:txBody>
                    <a:bodyPr/>
                    <a:lstStyle/>
                    <a:p>
                      <a:r>
                        <a:rPr lang="en-US" sz="1000"/>
                        <a:t>No</a:t>
                      </a:r>
                    </a:p>
                  </a:txBody>
                  <a:tcPr/>
                </a:tc>
                <a:tc>
                  <a:txBody>
                    <a:bodyPr/>
                    <a:lstStyle/>
                    <a:p>
                      <a:r>
                        <a:rPr lang="en-US" sz="1000"/>
                        <a:t>Yes</a:t>
                      </a:r>
                    </a:p>
                  </a:txBody>
                  <a:tcPr/>
                </a:tc>
                <a:extLst>
                  <a:ext uri="{0D108BD9-81ED-4DB2-BD59-A6C34878D82A}">
                    <a16:rowId xmlns:a16="http://schemas.microsoft.com/office/drawing/2014/main" val="4217028357"/>
                  </a:ext>
                </a:extLst>
              </a:tr>
              <a:tr h="370840">
                <a:tc>
                  <a:txBody>
                    <a:bodyPr/>
                    <a:lstStyle/>
                    <a:p>
                      <a:r>
                        <a:rPr lang="de-DE" sz="1000" b="1"/>
                        <a:t> NDR Mecklenburg-Vorpommern - 2018-07-25 07:03:33 </a:t>
                      </a:r>
                      <a:r>
                        <a:rPr lang="de-DE" sz="1000"/>
                        <a:t> 
 Für unsere Sicherheit führen freiwillige Feuerwehr-Männer und -Frauen ein Leben auf Abruf. Dafür ein riesiges Dankeschön!
🚒 Markieren Sie die Wehren aus Ihrer Region und sagen Sie Danke!</a:t>
                      </a:r>
                      <a:endParaRPr lang="en-US" sz="1000"/>
                    </a:p>
                  </a:txBody>
                  <a:tcPr/>
                </a:tc>
                <a:tc>
                  <a:txBody>
                    <a:bodyPr/>
                    <a:lstStyle/>
                    <a:p>
                      <a:r>
                        <a:rPr lang="en-US" sz="1000"/>
                        <a:t>126463</a:t>
                      </a:r>
                    </a:p>
                  </a:txBody>
                  <a:tcPr/>
                </a:tc>
                <a:tc>
                  <a:txBody>
                    <a:bodyPr/>
                    <a:lstStyle/>
                    <a:p>
                      <a:r>
                        <a:rPr lang="en-US" sz="1000"/>
                        <a:t>56326</a:t>
                      </a:r>
                    </a:p>
                  </a:txBody>
                  <a:tcPr/>
                </a:tc>
                <a:tc>
                  <a:txBody>
                    <a:bodyPr/>
                    <a:lstStyle/>
                    <a:p>
                      <a:r>
                        <a:rPr lang="en-US" sz="1000"/>
                        <a:t>17 %</a:t>
                      </a:r>
                    </a:p>
                  </a:txBody>
                  <a:tcPr/>
                </a:tc>
                <a:tc>
                  <a:txBody>
                    <a:bodyPr/>
                    <a:lstStyle/>
                    <a:p>
                      <a:r>
                        <a:rPr lang="en-US" sz="1000"/>
                        <a:t>0:31</a:t>
                      </a:r>
                    </a:p>
                  </a:txBody>
                  <a:tcPr/>
                </a:tc>
                <a:tc>
                  <a:txBody>
                    <a:bodyPr/>
                    <a:lstStyle/>
                    <a:p>
                      <a:r>
                        <a:rPr lang="en-US" sz="1000"/>
                        <a:t>No</a:t>
                      </a:r>
                    </a:p>
                  </a:txBody>
                  <a:tcPr/>
                </a:tc>
                <a:tc>
                  <a:txBody>
                    <a:bodyPr/>
                    <a:lstStyle/>
                    <a:p>
                      <a:r>
                        <a:rPr lang="en-US" sz="1000"/>
                        <a:t>No</a:t>
                      </a:r>
                    </a:p>
                  </a:txBody>
                  <a:tcPr/>
                </a:tc>
                <a:extLst>
                  <a:ext uri="{0D108BD9-81ED-4DB2-BD59-A6C34878D82A}">
                    <a16:rowId xmlns:a16="http://schemas.microsoft.com/office/drawing/2014/main" val="1630516680"/>
                  </a:ext>
                </a:extLst>
              </a:tr>
              <a:tr h="370840">
                <a:tc>
                  <a:txBody>
                    <a:bodyPr/>
                    <a:lstStyle/>
                    <a:p>
                      <a:r>
                        <a:rPr lang="de-DE" sz="1000" b="1"/>
                        <a:t> NDR Mecklenburg-Vorpommern - 2018-04-16 09:27:38 </a:t>
                      </a:r>
                      <a:r>
                        <a:rPr lang="de-DE" sz="1000"/>
                        <a:t> 
 Schatz des einstigen Dänenkönigs Harald Blauzahn geborgen: Laut Experten handelt es sich um den größten Einzelfund im südlichen Ostseeraum.</a:t>
                      </a:r>
                      <a:endParaRPr lang="en-US" sz="1000"/>
                    </a:p>
                  </a:txBody>
                  <a:tcPr/>
                </a:tc>
                <a:tc>
                  <a:txBody>
                    <a:bodyPr/>
                    <a:lstStyle/>
                    <a:p>
                      <a:r>
                        <a:rPr lang="en-US" sz="1000"/>
                        <a:t>69709</a:t>
                      </a:r>
                    </a:p>
                  </a:txBody>
                  <a:tcPr/>
                </a:tc>
                <a:tc>
                  <a:txBody>
                    <a:bodyPr/>
                    <a:lstStyle/>
                    <a:p>
                      <a:r>
                        <a:rPr lang="en-US" sz="1000"/>
                        <a:t>36720</a:t>
                      </a:r>
                    </a:p>
                  </a:txBody>
                  <a:tcPr/>
                </a:tc>
                <a:tc>
                  <a:txBody>
                    <a:bodyPr/>
                    <a:lstStyle/>
                    <a:p>
                      <a:r>
                        <a:rPr lang="en-US" sz="1000"/>
                        <a:t>32 %</a:t>
                      </a:r>
                    </a:p>
                  </a:txBody>
                  <a:tcPr/>
                </a:tc>
                <a:tc>
                  <a:txBody>
                    <a:bodyPr/>
                    <a:lstStyle/>
                    <a:p>
                      <a:r>
                        <a:rPr lang="en-US" sz="1000"/>
                        <a:t>0:28</a:t>
                      </a:r>
                    </a:p>
                  </a:txBody>
                  <a:tcPr/>
                </a:tc>
                <a:tc>
                  <a:txBody>
                    <a:bodyPr/>
                    <a:lstStyle/>
                    <a:p>
                      <a:r>
                        <a:rPr lang="en-US" sz="1000"/>
                        <a:t>No</a:t>
                      </a:r>
                    </a:p>
                  </a:txBody>
                  <a:tcPr/>
                </a:tc>
                <a:tc>
                  <a:txBody>
                    <a:bodyPr/>
                    <a:lstStyle/>
                    <a:p>
                      <a:r>
                        <a:rPr lang="en-US" sz="1000"/>
                        <a:t>No</a:t>
                      </a:r>
                    </a:p>
                  </a:txBody>
                  <a:tcPr/>
                </a:tc>
                <a:extLst>
                  <a:ext uri="{0D108BD9-81ED-4DB2-BD59-A6C34878D82A}">
                    <a16:rowId xmlns:a16="http://schemas.microsoft.com/office/drawing/2014/main" val="3911485345"/>
                  </a:ext>
                </a:extLst>
              </a:tr>
              <a:tr h="370840">
                <a:tc>
                  <a:txBody>
                    <a:bodyPr/>
                    <a:lstStyle/>
                    <a:p>
                      <a:r>
                        <a:rPr lang="de-DE" sz="1000" b="1"/>
                        <a:t> NDR Mecklenburg-Vorpommern - 2018-07-31 10:07:03 </a:t>
                      </a:r>
                      <a:r>
                        <a:rPr lang="de-DE" sz="1000"/>
                        <a:t> 
 Rostock und ganz MV verlieren ein echtes Original. 😢</a:t>
                      </a:r>
                      <a:endParaRPr lang="en-US" sz="1000"/>
                    </a:p>
                  </a:txBody>
                  <a:tcPr/>
                </a:tc>
                <a:tc>
                  <a:txBody>
                    <a:bodyPr/>
                    <a:lstStyle/>
                    <a:p>
                      <a:r>
                        <a:rPr lang="en-US" sz="1000"/>
                        <a:t>56596</a:t>
                      </a:r>
                    </a:p>
                  </a:txBody>
                  <a:tcPr/>
                </a:tc>
                <a:tc>
                  <a:txBody>
                    <a:bodyPr/>
                    <a:lstStyle/>
                    <a:p>
                      <a:r>
                        <a:rPr lang="en-US" sz="1000"/>
                        <a:t>34148</a:t>
                      </a:r>
                    </a:p>
                  </a:txBody>
                  <a:tcPr/>
                </a:tc>
                <a:tc>
                  <a:txBody>
                    <a:bodyPr/>
                    <a:lstStyle/>
                    <a:p>
                      <a:r>
                        <a:rPr lang="en-US" sz="1000"/>
                        <a:t>35 %</a:t>
                      </a:r>
                    </a:p>
                  </a:txBody>
                  <a:tcPr/>
                </a:tc>
                <a:tc>
                  <a:txBody>
                    <a:bodyPr/>
                    <a:lstStyle/>
                    <a:p>
                      <a:r>
                        <a:rPr lang="en-US" sz="1000"/>
                        <a:t>0:33</a:t>
                      </a:r>
                    </a:p>
                  </a:txBody>
                  <a:tcPr/>
                </a:tc>
                <a:tc>
                  <a:txBody>
                    <a:bodyPr/>
                    <a:lstStyle/>
                    <a:p>
                      <a:r>
                        <a:rPr lang="en-US" sz="1000"/>
                        <a:t>No</a:t>
                      </a:r>
                    </a:p>
                  </a:txBody>
                  <a:tcPr/>
                </a:tc>
                <a:tc>
                  <a:txBody>
                    <a:bodyPr/>
                    <a:lstStyle/>
                    <a:p>
                      <a:r>
                        <a:rPr lang="en-US" sz="1000"/>
                        <a:t>No</a:t>
                      </a:r>
                    </a:p>
                  </a:txBody>
                  <a:tcPr/>
                </a:tc>
                <a:extLst>
                  <a:ext uri="{0D108BD9-81ED-4DB2-BD59-A6C34878D82A}">
                    <a16:rowId xmlns:a16="http://schemas.microsoft.com/office/drawing/2014/main" val="3182193816"/>
                  </a:ext>
                </a:extLst>
              </a:tr>
              <a:tr h="370840">
                <a:tc>
                  <a:txBody>
                    <a:bodyPr/>
                    <a:lstStyle/>
                    <a:p>
                      <a:r>
                        <a:rPr lang="en-US" sz="1000" b="1"/>
                        <a:t> NDR Mecklenburg-Vorpommern - 2018-11-10 16:19:27 </a:t>
                      </a:r>
                      <a:r>
                        <a:rPr lang="en-US" sz="1000"/>
                        <a:t> 
 4:1 gegen den 1. FC Kaiserslautern! Alle Tore des F.C. Hansa Rostock!</a:t>
                      </a:r>
                    </a:p>
                  </a:txBody>
                  <a:tcPr/>
                </a:tc>
                <a:tc>
                  <a:txBody>
                    <a:bodyPr/>
                    <a:lstStyle/>
                    <a:p>
                      <a:r>
                        <a:rPr lang="en-US" sz="1000"/>
                        <a:t>38336</a:t>
                      </a:r>
                    </a:p>
                  </a:txBody>
                  <a:tcPr/>
                </a:tc>
                <a:tc>
                  <a:txBody>
                    <a:bodyPr/>
                    <a:lstStyle/>
                    <a:p>
                      <a:r>
                        <a:rPr lang="en-US" sz="1000"/>
                        <a:t>22411</a:t>
                      </a:r>
                    </a:p>
                  </a:txBody>
                  <a:tcPr/>
                </a:tc>
                <a:tc>
                  <a:txBody>
                    <a:bodyPr/>
                    <a:lstStyle/>
                    <a:p>
                      <a:r>
                        <a:rPr lang="en-US" sz="1000"/>
                        <a:t>19 %</a:t>
                      </a:r>
                    </a:p>
                  </a:txBody>
                  <a:tcPr/>
                </a:tc>
                <a:tc>
                  <a:txBody>
                    <a:bodyPr/>
                    <a:lstStyle/>
                    <a:p>
                      <a:r>
                        <a:rPr lang="en-US" sz="1000"/>
                        <a:t>2:43</a:t>
                      </a:r>
                    </a:p>
                  </a:txBody>
                  <a:tcPr/>
                </a:tc>
                <a:tc>
                  <a:txBody>
                    <a:bodyPr/>
                    <a:lstStyle/>
                    <a:p>
                      <a:r>
                        <a:rPr lang="en-US" sz="1000"/>
                        <a:t>No</a:t>
                      </a:r>
                    </a:p>
                  </a:txBody>
                  <a:tcPr/>
                </a:tc>
                <a:tc>
                  <a:txBody>
                    <a:bodyPr/>
                    <a:lstStyle/>
                    <a:p>
                      <a:r>
                        <a:rPr lang="en-US" sz="1000"/>
                        <a:t>Yes</a:t>
                      </a:r>
                    </a:p>
                  </a:txBody>
                  <a:tcPr/>
                </a:tc>
                <a:extLst>
                  <a:ext uri="{0D108BD9-81ED-4DB2-BD59-A6C34878D82A}">
                    <a16:rowId xmlns:a16="http://schemas.microsoft.com/office/drawing/2014/main" val="3154877602"/>
                  </a:ext>
                </a:extLst>
              </a:tr>
            </a:tbl>
          </a:graphicData>
        </a:graphic>
      </p:graphicFrame>
      <p:sp>
        <p:nvSpPr>
          <p:cNvPr id="4" name="Text Placeholder 3">
            <a:extLst>
              <a:ext uri="{FF2B5EF4-FFF2-40B4-BE49-F238E27FC236}">
                <a16:creationId xmlns:a16="http://schemas.microsoft.com/office/drawing/2014/main" id="{2C717984-C986-43A6-9D09-4D3C8ECB86B4}"/>
              </a:ext>
            </a:extLst>
          </p:cNvPr>
          <p:cNvSpPr>
            <a:spLocks noGrp="1"/>
          </p:cNvSpPr>
          <p:nvPr>
            <p:ph type="body" sz="quarter" idx="14"/>
          </p:nvPr>
        </p:nvSpPr>
        <p:spPr/>
        <p:txBody>
          <a:bodyPr/>
          <a:lstStyle/>
          <a:p>
            <a:r>
              <a:rPr lang="en-US"/>
              <a:t>01.01.2018 - 27.12.2018</a:t>
            </a:r>
          </a:p>
        </p:txBody>
      </p:sp>
    </p:spTree>
    <p:extLst>
      <p:ext uri="{BB962C8B-B14F-4D97-AF65-F5344CB8AC3E}">
        <p14:creationId xmlns:p14="http://schemas.microsoft.com/office/powerpoint/2010/main" val="211334522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201D3D-7A6D-42B0-9014-EC88C975C74B}"/>
              </a:ext>
            </a:extLst>
          </p:cNvPr>
          <p:cNvSpPr>
            <a:spLocks noGrp="1"/>
          </p:cNvSpPr>
          <p:nvPr>
            <p:ph type="title"/>
          </p:nvPr>
        </p:nvSpPr>
        <p:spPr/>
        <p:txBody>
          <a:bodyPr/>
          <a:lstStyle/>
          <a:p>
            <a:r>
              <a:rPr lang="en-US"/>
              <a:t>Facebook Eigene Videos - Crossposts (ohne Ersteller) - Export | NDR Mecklenburg-Vorpommern - 1 of 3</a:t>
            </a:r>
          </a:p>
        </p:txBody>
      </p:sp>
      <p:graphicFrame>
        <p:nvGraphicFramePr>
          <p:cNvPr id="5" name="Table Placeholder 4">
            <a:extLst>
              <a:ext uri="{FF2B5EF4-FFF2-40B4-BE49-F238E27FC236}">
                <a16:creationId xmlns:a16="http://schemas.microsoft.com/office/drawing/2014/main" id="{9F3D9EB5-DCCF-4EBA-B640-65169D277322}"/>
              </a:ext>
            </a:extLst>
          </p:cNvPr>
          <p:cNvGraphicFramePr>
            <a:graphicFrameLocks noGrp="1"/>
          </p:cNvGraphicFramePr>
          <p:nvPr>
            <p:ph type="tbl" sz="quarter" idx="13"/>
            <p:extLst>
              <p:ext uri="{D42A27DB-BD31-4B8C-83A1-F6EECF244321}">
                <p14:modId xmlns:p14="http://schemas.microsoft.com/office/powerpoint/2010/main" val="2167197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1533607023"/>
                    </a:ext>
                  </a:extLst>
                </a:gridCol>
                <a:gridCol w="493776">
                  <a:extLst>
                    <a:ext uri="{9D8B030D-6E8A-4147-A177-3AD203B41FA5}">
                      <a16:colId xmlns:a16="http://schemas.microsoft.com/office/drawing/2014/main" val="2225855844"/>
                    </a:ext>
                  </a:extLst>
                </a:gridCol>
                <a:gridCol w="411480">
                  <a:extLst>
                    <a:ext uri="{9D8B030D-6E8A-4147-A177-3AD203B41FA5}">
                      <a16:colId xmlns:a16="http://schemas.microsoft.com/office/drawing/2014/main" val="1817518059"/>
                    </a:ext>
                  </a:extLst>
                </a:gridCol>
                <a:gridCol w="411480">
                  <a:extLst>
                    <a:ext uri="{9D8B030D-6E8A-4147-A177-3AD203B41FA5}">
                      <a16:colId xmlns:a16="http://schemas.microsoft.com/office/drawing/2014/main" val="2355607922"/>
                    </a:ext>
                  </a:extLst>
                </a:gridCol>
                <a:gridCol w="246888">
                  <a:extLst>
                    <a:ext uri="{9D8B030D-6E8A-4147-A177-3AD203B41FA5}">
                      <a16:colId xmlns:a16="http://schemas.microsoft.com/office/drawing/2014/main" val="398879454"/>
                    </a:ext>
                  </a:extLst>
                </a:gridCol>
                <a:gridCol w="658368">
                  <a:extLst>
                    <a:ext uri="{9D8B030D-6E8A-4147-A177-3AD203B41FA5}">
                      <a16:colId xmlns:a16="http://schemas.microsoft.com/office/drawing/2014/main" val="1789685323"/>
                    </a:ext>
                  </a:extLst>
                </a:gridCol>
                <a:gridCol w="576072">
                  <a:extLst>
                    <a:ext uri="{9D8B030D-6E8A-4147-A177-3AD203B41FA5}">
                      <a16:colId xmlns:a16="http://schemas.microsoft.com/office/drawing/2014/main" val="2004419619"/>
                    </a:ext>
                  </a:extLst>
                </a:gridCol>
                <a:gridCol w="576072">
                  <a:extLst>
                    <a:ext uri="{9D8B030D-6E8A-4147-A177-3AD203B41FA5}">
                      <a16:colId xmlns:a16="http://schemas.microsoft.com/office/drawing/2014/main" val="4088351349"/>
                    </a:ext>
                  </a:extLst>
                </a:gridCol>
                <a:gridCol w="411480">
                  <a:extLst>
                    <a:ext uri="{9D8B030D-6E8A-4147-A177-3AD203B41FA5}">
                      <a16:colId xmlns:a16="http://schemas.microsoft.com/office/drawing/2014/main" val="1337886939"/>
                    </a:ext>
                  </a:extLst>
                </a:gridCol>
                <a:gridCol w="658368">
                  <a:extLst>
                    <a:ext uri="{9D8B030D-6E8A-4147-A177-3AD203B41FA5}">
                      <a16:colId xmlns:a16="http://schemas.microsoft.com/office/drawing/2014/main" val="1152135661"/>
                    </a:ext>
                  </a:extLst>
                </a:gridCol>
                <a:gridCol w="329184">
                  <a:extLst>
                    <a:ext uri="{9D8B030D-6E8A-4147-A177-3AD203B41FA5}">
                      <a16:colId xmlns:a16="http://schemas.microsoft.com/office/drawing/2014/main" val="1333449727"/>
                    </a:ext>
                  </a:extLst>
                </a:gridCol>
                <a:gridCol w="493776">
                  <a:extLst>
                    <a:ext uri="{9D8B030D-6E8A-4147-A177-3AD203B41FA5}">
                      <a16:colId xmlns:a16="http://schemas.microsoft.com/office/drawing/2014/main" val="3975374872"/>
                    </a:ext>
                  </a:extLst>
                </a:gridCol>
                <a:gridCol w="329184">
                  <a:extLst>
                    <a:ext uri="{9D8B030D-6E8A-4147-A177-3AD203B41FA5}">
                      <a16:colId xmlns:a16="http://schemas.microsoft.com/office/drawing/2014/main" val="7228087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14111186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Mecklenburg-Vorpommern - 2018-02-05 18:03:53 </a:t>
                      </a:r>
                      <a:r>
                        <a:rPr kumimoji="0" lang="de-DE" sz="1000" b="0" i="0" u="none" strike="noStrike" kern="1200" cap="none" spc="0" normalizeH="0" baseline="0" noProof="0">
                          <a:ln>
                            <a:noFill/>
                          </a:ln>
                          <a:solidFill>
                            <a:prstClr val="black"/>
                          </a:solidFill>
                          <a:effectLst/>
                          <a:uLnTx/>
                          <a:uFillTx/>
                          <a:latin typeface="+mn-lt"/>
                          <a:ea typeface="+mn-ea"/>
                          <a:cs typeface="+mn-cs"/>
                        </a:rPr>
                        <a:t> 
 Fußball-Trainer Frank Pagelsdorf hat die größten Erfolge seiner Karriere im Norden gefeiert - mit dem  F.C. Hansa Rostock und dem HSV. Heute feiert der gebürtige Hannoveraner seinen 60. Geburtstag.
Alles Gute für den Rostocker Aufstiegshelden von 1995!</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57063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93812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73864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a:t>
                      </a:r>
                    </a:p>
                  </a:txBody>
                  <a:tcPr/>
                </a:tc>
                <a:extLst>
                  <a:ext uri="{0D108BD9-81ED-4DB2-BD59-A6C34878D82A}">
                    <a16:rowId xmlns:a16="http://schemas.microsoft.com/office/drawing/2014/main" val="33508629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Mecklenburg-Vorpommern - 2018-07-31 10:07:03 </a:t>
                      </a:r>
                      <a:r>
                        <a:rPr kumimoji="0" lang="de-DE" sz="1000" b="0" i="0" u="none" strike="noStrike" kern="1200" cap="none" spc="0" normalizeH="0" baseline="0" noProof="0">
                          <a:ln>
                            <a:noFill/>
                          </a:ln>
                          <a:solidFill>
                            <a:prstClr val="black"/>
                          </a:solidFill>
                          <a:effectLst/>
                          <a:uLnTx/>
                          <a:uFillTx/>
                          <a:latin typeface="+mn-lt"/>
                          <a:ea typeface="+mn-ea"/>
                          <a:cs typeface="+mn-cs"/>
                        </a:rPr>
                        <a:t> 
 Rostock und ganz MV verlieren ein echtes Original.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56596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1017</a:t>
                      </a:r>
                    </a:p>
                  </a:txBody>
                  <a:tcPr/>
                </a:tc>
                <a:extLst>
                  <a:ext uri="{0D108BD9-81ED-4DB2-BD59-A6C34878D82A}">
                    <a16:rowId xmlns:a16="http://schemas.microsoft.com/office/drawing/2014/main" val="34914763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NDR Mecklenburg-Vorpommern - 2018-11-10 16:19:21 </a:t>
                      </a:r>
                      <a:r>
                        <a:rPr kumimoji="0" lang="en-US" sz="1000" b="0" i="0" u="none" strike="noStrike" kern="1200" cap="none" spc="0" normalizeH="0" baseline="0" noProof="0">
                          <a:ln>
                            <a:noFill/>
                          </a:ln>
                          <a:solidFill>
                            <a:prstClr val="black"/>
                          </a:solidFill>
                          <a:effectLst/>
                          <a:uLnTx/>
                          <a:uFillTx/>
                          <a:latin typeface="+mn-lt"/>
                          <a:ea typeface="+mn-ea"/>
                          <a:cs typeface="+mn-cs"/>
                        </a:rPr>
                        <a:t> 
 4:1 gegen den 1. FC Kaiserslautern! Alle Tore des F.C. Hansa Rostock!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519</a:t>
                      </a:r>
                    </a:p>
                  </a:txBody>
                  <a:tcPr/>
                </a:tc>
                <a:extLst>
                  <a:ext uri="{0D108BD9-81ED-4DB2-BD59-A6C34878D82A}">
                    <a16:rowId xmlns:a16="http://schemas.microsoft.com/office/drawing/2014/main" val="3361716978"/>
                  </a:ext>
                </a:extLst>
              </a:tr>
            </a:tbl>
          </a:graphicData>
        </a:graphic>
      </p:graphicFrame>
      <p:sp>
        <p:nvSpPr>
          <p:cNvPr id="4" name="Text Placeholder 3">
            <a:extLst>
              <a:ext uri="{FF2B5EF4-FFF2-40B4-BE49-F238E27FC236}">
                <a16:creationId xmlns:a16="http://schemas.microsoft.com/office/drawing/2014/main" id="{2BEE09D6-E77F-4C8F-9483-F46B0C962323}"/>
              </a:ext>
            </a:extLst>
          </p:cNvPr>
          <p:cNvSpPr>
            <a:spLocks noGrp="1"/>
          </p:cNvSpPr>
          <p:nvPr>
            <p:ph type="body" sz="quarter" idx="14"/>
          </p:nvPr>
        </p:nvSpPr>
        <p:spPr/>
        <p:txBody>
          <a:bodyPr/>
          <a:lstStyle/>
          <a:p>
            <a:r>
              <a:rPr lang="en-US"/>
              <a:t>01.01.2018 - 27.12.2018</a:t>
            </a:r>
          </a:p>
        </p:txBody>
      </p:sp>
    </p:spTree>
    <p:extLst>
      <p:ext uri="{BB962C8B-B14F-4D97-AF65-F5344CB8AC3E}">
        <p14:creationId xmlns:p14="http://schemas.microsoft.com/office/powerpoint/2010/main" val="104044272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E56CE8-0BBD-40F7-961B-BED5ACDB37F5}"/>
              </a:ext>
            </a:extLst>
          </p:cNvPr>
          <p:cNvSpPr>
            <a:spLocks noGrp="1"/>
          </p:cNvSpPr>
          <p:nvPr>
            <p:ph type="title"/>
          </p:nvPr>
        </p:nvSpPr>
        <p:spPr/>
        <p:txBody>
          <a:bodyPr/>
          <a:lstStyle/>
          <a:p>
            <a:r>
              <a:rPr lang="en-US"/>
              <a:t>Facebook Eigene Videos - Crossposts (ohne Ersteller) - Export | NDR Mecklenburg-Vorpommern - 2 of 3</a:t>
            </a:r>
          </a:p>
        </p:txBody>
      </p:sp>
      <p:graphicFrame>
        <p:nvGraphicFramePr>
          <p:cNvPr id="5" name="Table Placeholder 4">
            <a:extLst>
              <a:ext uri="{FF2B5EF4-FFF2-40B4-BE49-F238E27FC236}">
                <a16:creationId xmlns:a16="http://schemas.microsoft.com/office/drawing/2014/main" id="{56F3B48A-8B48-4BA9-99DD-53B0E3F9E206}"/>
              </a:ext>
            </a:extLst>
          </p:cNvPr>
          <p:cNvGraphicFramePr>
            <a:graphicFrameLocks noGrp="1"/>
          </p:cNvGraphicFramePr>
          <p:nvPr>
            <p:ph type="tbl" sz="quarter" idx="13"/>
            <p:extLst>
              <p:ext uri="{D42A27DB-BD31-4B8C-83A1-F6EECF244321}">
                <p14:modId xmlns:p14="http://schemas.microsoft.com/office/powerpoint/2010/main" val="13945562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204633406"/>
                    </a:ext>
                  </a:extLst>
                </a:gridCol>
                <a:gridCol w="493776">
                  <a:extLst>
                    <a:ext uri="{9D8B030D-6E8A-4147-A177-3AD203B41FA5}">
                      <a16:colId xmlns:a16="http://schemas.microsoft.com/office/drawing/2014/main" val="1077041737"/>
                    </a:ext>
                  </a:extLst>
                </a:gridCol>
                <a:gridCol w="411480">
                  <a:extLst>
                    <a:ext uri="{9D8B030D-6E8A-4147-A177-3AD203B41FA5}">
                      <a16:colId xmlns:a16="http://schemas.microsoft.com/office/drawing/2014/main" val="3038968688"/>
                    </a:ext>
                  </a:extLst>
                </a:gridCol>
                <a:gridCol w="411480">
                  <a:extLst>
                    <a:ext uri="{9D8B030D-6E8A-4147-A177-3AD203B41FA5}">
                      <a16:colId xmlns:a16="http://schemas.microsoft.com/office/drawing/2014/main" val="845228502"/>
                    </a:ext>
                  </a:extLst>
                </a:gridCol>
                <a:gridCol w="246888">
                  <a:extLst>
                    <a:ext uri="{9D8B030D-6E8A-4147-A177-3AD203B41FA5}">
                      <a16:colId xmlns:a16="http://schemas.microsoft.com/office/drawing/2014/main" val="1308457745"/>
                    </a:ext>
                  </a:extLst>
                </a:gridCol>
                <a:gridCol w="658368">
                  <a:extLst>
                    <a:ext uri="{9D8B030D-6E8A-4147-A177-3AD203B41FA5}">
                      <a16:colId xmlns:a16="http://schemas.microsoft.com/office/drawing/2014/main" val="56318811"/>
                    </a:ext>
                  </a:extLst>
                </a:gridCol>
                <a:gridCol w="576072">
                  <a:extLst>
                    <a:ext uri="{9D8B030D-6E8A-4147-A177-3AD203B41FA5}">
                      <a16:colId xmlns:a16="http://schemas.microsoft.com/office/drawing/2014/main" val="2893313315"/>
                    </a:ext>
                  </a:extLst>
                </a:gridCol>
                <a:gridCol w="576072">
                  <a:extLst>
                    <a:ext uri="{9D8B030D-6E8A-4147-A177-3AD203B41FA5}">
                      <a16:colId xmlns:a16="http://schemas.microsoft.com/office/drawing/2014/main" val="2869574043"/>
                    </a:ext>
                  </a:extLst>
                </a:gridCol>
                <a:gridCol w="411480">
                  <a:extLst>
                    <a:ext uri="{9D8B030D-6E8A-4147-A177-3AD203B41FA5}">
                      <a16:colId xmlns:a16="http://schemas.microsoft.com/office/drawing/2014/main" val="2993790188"/>
                    </a:ext>
                  </a:extLst>
                </a:gridCol>
                <a:gridCol w="658368">
                  <a:extLst>
                    <a:ext uri="{9D8B030D-6E8A-4147-A177-3AD203B41FA5}">
                      <a16:colId xmlns:a16="http://schemas.microsoft.com/office/drawing/2014/main" val="3644638271"/>
                    </a:ext>
                  </a:extLst>
                </a:gridCol>
                <a:gridCol w="329184">
                  <a:extLst>
                    <a:ext uri="{9D8B030D-6E8A-4147-A177-3AD203B41FA5}">
                      <a16:colId xmlns:a16="http://schemas.microsoft.com/office/drawing/2014/main" val="2960240316"/>
                    </a:ext>
                  </a:extLst>
                </a:gridCol>
                <a:gridCol w="493776">
                  <a:extLst>
                    <a:ext uri="{9D8B030D-6E8A-4147-A177-3AD203B41FA5}">
                      <a16:colId xmlns:a16="http://schemas.microsoft.com/office/drawing/2014/main" val="4117566189"/>
                    </a:ext>
                  </a:extLst>
                </a:gridCol>
                <a:gridCol w="329184">
                  <a:extLst>
                    <a:ext uri="{9D8B030D-6E8A-4147-A177-3AD203B41FA5}">
                      <a16:colId xmlns:a16="http://schemas.microsoft.com/office/drawing/2014/main" val="10598587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265532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NDR Mecklenburg-Vorpommern - 2018-05-04 06:46:09 </a:t>
                      </a:r>
                      <a:r>
                        <a:rPr kumimoji="0" lang="en-US" sz="1000" b="0" i="0" u="none" strike="noStrike" kern="1200" cap="none" spc="0" normalizeH="0" baseline="0" noProof="0">
                          <a:ln>
                            <a:noFill/>
                          </a:ln>
                          <a:solidFill>
                            <a:prstClr val="black"/>
                          </a:solidFill>
                          <a:effectLst/>
                          <a:uLnTx/>
                          <a:uFillTx/>
                          <a:latin typeface="+mn-lt"/>
                          <a:ea typeface="+mn-ea"/>
                          <a:cs typeface="+mn-cs"/>
                        </a:rPr>
                        <a:t> 
 Zum Tag der Feuerwehrleute sagen wir DANKE! 🤗
Feuerwehren aus Mecklenburg Vorpommern Feuerwehr Klinken Feuerwehr Dorf Mecklenburg Feuerwehr Basedow in Mecklenburg Feuerwehr Schwerin-Warnitz Feuerwehr Rostock Feuerwehr-Rostock Gehlsdorf Feuerwehr Barth Freiwillige Feuerwehr Zingst Freiwillige Feuerwehr Ahrenshoop Feuerwehr Plau am See Feuerwehr Neustrelitz / Jugendfeuerwehr Neustrelitz Feuerwehr Neustrelitz /Ortsfeuerwehr Strelitz-Alt Feuerwehr Bergen Freiwillige Feuerwehr Ostseebad Binz Feuerwehr Zinnowitz Jugendfeuerwehr Zinnowitz Freiwillige Feuerwehr Koserow e.V. Freiwillige Feuerwehr Bansin-Heringsdorf Freiwillige Feuerwehr Seebad Ahlbeck Freiwillige Feuerwehr Wolgast Freiwillige Feuerwehr Torgelow Freiwillige Feuerwehr Penzlin Feuerwehr Goldberg Löschgruppe Wendisch Waren Freiwillige Feuerwehr Krakow am See Feuerwehr Lübz Feuerwehr Plau am See Feuerwehr Bützow Freiwillige Feuerwehr Bützow Freiwillige Feuerwehr der Stadt Laage Feuerwehr Schwaan Feuerwehr Tessin &amp; Förderverein FFw Tessin e.V. Freiwillige Feuerwehr Tribsees Freiwillige Feuerwehr Gnoien Freiwillige Feuerwehr Marlow Freiwillige Feuerwehr Crivitz Feuerwehr Ludwigslust Freiwillige Feuerwehr Gadebusch Freiwillige Feuerwehr Satow Feuerwehr Rövershagen Feuerwehr Boltenhagen Freiwillige Feuerwehr Hagenow Feuerwehr Wittenburg Freiwillige Feuerwehr der Stadt Penkun Freiwillige Feuerwehr Ueckermünde Feuerwehr Wustrow Freiwillige Feuerwehr Wismar Altstadt Freiwillige Feuerwehr Warnemünde Feuerwehr Dömitz Feuerwehr Neukloster
(Wir haben hoffentlich niemanden vergessen!)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47685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1163</a:t>
                      </a:r>
                    </a:p>
                  </a:txBody>
                  <a:tcPr/>
                </a:tc>
                <a:extLst>
                  <a:ext uri="{0D108BD9-81ED-4DB2-BD59-A6C34878D82A}">
                    <a16:rowId xmlns:a16="http://schemas.microsoft.com/office/drawing/2014/main" val="4274052662"/>
                  </a:ext>
                </a:extLst>
              </a:tr>
            </a:tbl>
          </a:graphicData>
        </a:graphic>
      </p:graphicFrame>
      <p:sp>
        <p:nvSpPr>
          <p:cNvPr id="4" name="Text Placeholder 3">
            <a:extLst>
              <a:ext uri="{FF2B5EF4-FFF2-40B4-BE49-F238E27FC236}">
                <a16:creationId xmlns:a16="http://schemas.microsoft.com/office/drawing/2014/main" id="{1DE120F6-7639-4841-B467-D61E0F345CB6}"/>
              </a:ext>
            </a:extLst>
          </p:cNvPr>
          <p:cNvSpPr>
            <a:spLocks noGrp="1"/>
          </p:cNvSpPr>
          <p:nvPr>
            <p:ph type="body" sz="quarter" idx="14"/>
          </p:nvPr>
        </p:nvSpPr>
        <p:spPr/>
        <p:txBody>
          <a:bodyPr/>
          <a:lstStyle/>
          <a:p>
            <a:r>
              <a:rPr lang="en-US"/>
              <a:t>01.01.2018 - 27.12.2018</a:t>
            </a:r>
          </a:p>
        </p:txBody>
      </p:sp>
    </p:spTree>
    <p:extLst>
      <p:ext uri="{BB962C8B-B14F-4D97-AF65-F5344CB8AC3E}">
        <p14:creationId xmlns:p14="http://schemas.microsoft.com/office/powerpoint/2010/main" val="231456912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8B59EC-7878-4AFD-8583-7ED1FDF20917}"/>
              </a:ext>
            </a:extLst>
          </p:cNvPr>
          <p:cNvSpPr>
            <a:spLocks noGrp="1"/>
          </p:cNvSpPr>
          <p:nvPr>
            <p:ph type="title"/>
          </p:nvPr>
        </p:nvSpPr>
        <p:spPr/>
        <p:txBody>
          <a:bodyPr/>
          <a:lstStyle/>
          <a:p>
            <a:r>
              <a:rPr lang="en-US"/>
              <a:t>Facebook Eigene Videos - Crossposts (ohne Ersteller) - Export | NDR Mecklenburg-Vorpommern - 3 of 3</a:t>
            </a:r>
          </a:p>
        </p:txBody>
      </p:sp>
      <p:graphicFrame>
        <p:nvGraphicFramePr>
          <p:cNvPr id="5" name="Table Placeholder 4">
            <a:extLst>
              <a:ext uri="{FF2B5EF4-FFF2-40B4-BE49-F238E27FC236}">
                <a16:creationId xmlns:a16="http://schemas.microsoft.com/office/drawing/2014/main" id="{732FAB18-560A-4F54-820E-C1E794685CAF}"/>
              </a:ext>
            </a:extLst>
          </p:cNvPr>
          <p:cNvGraphicFramePr>
            <a:graphicFrameLocks noGrp="1"/>
          </p:cNvGraphicFramePr>
          <p:nvPr>
            <p:ph type="tbl" sz="quarter" idx="13"/>
            <p:extLst>
              <p:ext uri="{D42A27DB-BD31-4B8C-83A1-F6EECF244321}">
                <p14:modId xmlns:p14="http://schemas.microsoft.com/office/powerpoint/2010/main" val="16450014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1444233450"/>
                    </a:ext>
                  </a:extLst>
                </a:gridCol>
                <a:gridCol w="493776">
                  <a:extLst>
                    <a:ext uri="{9D8B030D-6E8A-4147-A177-3AD203B41FA5}">
                      <a16:colId xmlns:a16="http://schemas.microsoft.com/office/drawing/2014/main" val="3722493154"/>
                    </a:ext>
                  </a:extLst>
                </a:gridCol>
                <a:gridCol w="411480">
                  <a:extLst>
                    <a:ext uri="{9D8B030D-6E8A-4147-A177-3AD203B41FA5}">
                      <a16:colId xmlns:a16="http://schemas.microsoft.com/office/drawing/2014/main" val="130836364"/>
                    </a:ext>
                  </a:extLst>
                </a:gridCol>
                <a:gridCol w="411480">
                  <a:extLst>
                    <a:ext uri="{9D8B030D-6E8A-4147-A177-3AD203B41FA5}">
                      <a16:colId xmlns:a16="http://schemas.microsoft.com/office/drawing/2014/main" val="2388886996"/>
                    </a:ext>
                  </a:extLst>
                </a:gridCol>
                <a:gridCol w="246888">
                  <a:extLst>
                    <a:ext uri="{9D8B030D-6E8A-4147-A177-3AD203B41FA5}">
                      <a16:colId xmlns:a16="http://schemas.microsoft.com/office/drawing/2014/main" val="2618207145"/>
                    </a:ext>
                  </a:extLst>
                </a:gridCol>
                <a:gridCol w="658368">
                  <a:extLst>
                    <a:ext uri="{9D8B030D-6E8A-4147-A177-3AD203B41FA5}">
                      <a16:colId xmlns:a16="http://schemas.microsoft.com/office/drawing/2014/main" val="1032347264"/>
                    </a:ext>
                  </a:extLst>
                </a:gridCol>
                <a:gridCol w="576072">
                  <a:extLst>
                    <a:ext uri="{9D8B030D-6E8A-4147-A177-3AD203B41FA5}">
                      <a16:colId xmlns:a16="http://schemas.microsoft.com/office/drawing/2014/main" val="3161217548"/>
                    </a:ext>
                  </a:extLst>
                </a:gridCol>
                <a:gridCol w="576072">
                  <a:extLst>
                    <a:ext uri="{9D8B030D-6E8A-4147-A177-3AD203B41FA5}">
                      <a16:colId xmlns:a16="http://schemas.microsoft.com/office/drawing/2014/main" val="1250529587"/>
                    </a:ext>
                  </a:extLst>
                </a:gridCol>
                <a:gridCol w="411480">
                  <a:extLst>
                    <a:ext uri="{9D8B030D-6E8A-4147-A177-3AD203B41FA5}">
                      <a16:colId xmlns:a16="http://schemas.microsoft.com/office/drawing/2014/main" val="2502315486"/>
                    </a:ext>
                  </a:extLst>
                </a:gridCol>
                <a:gridCol w="658368">
                  <a:extLst>
                    <a:ext uri="{9D8B030D-6E8A-4147-A177-3AD203B41FA5}">
                      <a16:colId xmlns:a16="http://schemas.microsoft.com/office/drawing/2014/main" val="1586667947"/>
                    </a:ext>
                  </a:extLst>
                </a:gridCol>
                <a:gridCol w="329184">
                  <a:extLst>
                    <a:ext uri="{9D8B030D-6E8A-4147-A177-3AD203B41FA5}">
                      <a16:colId xmlns:a16="http://schemas.microsoft.com/office/drawing/2014/main" val="2266163742"/>
                    </a:ext>
                  </a:extLst>
                </a:gridCol>
                <a:gridCol w="493776">
                  <a:extLst>
                    <a:ext uri="{9D8B030D-6E8A-4147-A177-3AD203B41FA5}">
                      <a16:colId xmlns:a16="http://schemas.microsoft.com/office/drawing/2014/main" val="1129428117"/>
                    </a:ext>
                  </a:extLst>
                </a:gridCol>
                <a:gridCol w="329184">
                  <a:extLst>
                    <a:ext uri="{9D8B030D-6E8A-4147-A177-3AD203B41FA5}">
                      <a16:colId xmlns:a16="http://schemas.microsoft.com/office/drawing/2014/main" val="10761224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36773518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Mecklenburg-Vorpommern - 2018-06-01 13:47:21 </a:t>
                      </a:r>
                      <a:r>
                        <a:rPr kumimoji="0" lang="de-DE" sz="1000" b="0" i="0" u="none" strike="noStrike" kern="1200" cap="none" spc="0" normalizeH="0" baseline="0" noProof="0">
                          <a:ln>
                            <a:noFill/>
                          </a:ln>
                          <a:solidFill>
                            <a:prstClr val="black"/>
                          </a:solidFill>
                          <a:effectLst/>
                          <a:uLnTx/>
                          <a:uFillTx/>
                          <a:latin typeface="+mn-lt"/>
                          <a:ea typeface="+mn-ea"/>
                          <a:cs typeface="+mn-cs"/>
                        </a:rPr>
                        <a:t> 
 Ist schon ganz schön hier in Mecklenburg-Vorpommern!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803</a:t>
                      </a:r>
                    </a:p>
                  </a:txBody>
                  <a:tcPr/>
                </a:tc>
                <a:extLst>
                  <a:ext uri="{0D108BD9-81ED-4DB2-BD59-A6C34878D82A}">
                    <a16:rowId xmlns:a16="http://schemas.microsoft.com/office/drawing/2014/main" val="2658121686"/>
                  </a:ext>
                </a:extLst>
              </a:tr>
            </a:tbl>
          </a:graphicData>
        </a:graphic>
      </p:graphicFrame>
      <p:sp>
        <p:nvSpPr>
          <p:cNvPr id="4" name="Text Placeholder 3">
            <a:extLst>
              <a:ext uri="{FF2B5EF4-FFF2-40B4-BE49-F238E27FC236}">
                <a16:creationId xmlns:a16="http://schemas.microsoft.com/office/drawing/2014/main" id="{E819FD3A-8DAF-449E-8C0F-06C020B1C979}"/>
              </a:ext>
            </a:extLst>
          </p:cNvPr>
          <p:cNvSpPr>
            <a:spLocks noGrp="1"/>
          </p:cNvSpPr>
          <p:nvPr>
            <p:ph type="body" sz="quarter" idx="14"/>
          </p:nvPr>
        </p:nvSpPr>
        <p:spPr/>
        <p:txBody>
          <a:bodyPr/>
          <a:lstStyle/>
          <a:p>
            <a:r>
              <a:rPr lang="en-US"/>
              <a:t>01.01.2018 - 27.12.2018</a:t>
            </a:r>
          </a:p>
        </p:txBody>
      </p:sp>
    </p:spTree>
    <p:extLst>
      <p:ext uri="{BB962C8B-B14F-4D97-AF65-F5344CB8AC3E}">
        <p14:creationId xmlns:p14="http://schemas.microsoft.com/office/powerpoint/2010/main" val="38202919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A6E9F0-41C5-49DC-9A9E-B57408C5E20C}"/>
              </a:ext>
            </a:extLst>
          </p:cNvPr>
          <p:cNvSpPr>
            <a:spLocks noGrp="1"/>
          </p:cNvSpPr>
          <p:nvPr>
            <p:ph type="title"/>
          </p:nvPr>
        </p:nvSpPr>
        <p:spPr/>
        <p:txBody>
          <a:bodyPr/>
          <a:lstStyle/>
          <a:p>
            <a:r>
              <a:rPr lang="en-US"/>
              <a:t>Facebook Eigene Videos - Crossposts (nur Ersteller) - Export  | NDR Mecklenburg-Vorpommern - 1 of 2</a:t>
            </a:r>
          </a:p>
        </p:txBody>
      </p:sp>
      <p:graphicFrame>
        <p:nvGraphicFramePr>
          <p:cNvPr id="5" name="Table Placeholder 4">
            <a:extLst>
              <a:ext uri="{FF2B5EF4-FFF2-40B4-BE49-F238E27FC236}">
                <a16:creationId xmlns:a16="http://schemas.microsoft.com/office/drawing/2014/main" id="{F6FA1D20-8E20-49AD-9405-D84BEB40196A}"/>
              </a:ext>
            </a:extLst>
          </p:cNvPr>
          <p:cNvGraphicFramePr>
            <a:graphicFrameLocks noGrp="1"/>
          </p:cNvGraphicFramePr>
          <p:nvPr>
            <p:ph type="tbl" sz="quarter" idx="13"/>
            <p:extLst>
              <p:ext uri="{D42A27DB-BD31-4B8C-83A1-F6EECF244321}">
                <p14:modId xmlns:p14="http://schemas.microsoft.com/office/powerpoint/2010/main" val="25261490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758523657"/>
                    </a:ext>
                  </a:extLst>
                </a:gridCol>
                <a:gridCol w="493776">
                  <a:extLst>
                    <a:ext uri="{9D8B030D-6E8A-4147-A177-3AD203B41FA5}">
                      <a16:colId xmlns:a16="http://schemas.microsoft.com/office/drawing/2014/main" val="2760168891"/>
                    </a:ext>
                  </a:extLst>
                </a:gridCol>
                <a:gridCol w="411480">
                  <a:extLst>
                    <a:ext uri="{9D8B030D-6E8A-4147-A177-3AD203B41FA5}">
                      <a16:colId xmlns:a16="http://schemas.microsoft.com/office/drawing/2014/main" val="3914961669"/>
                    </a:ext>
                  </a:extLst>
                </a:gridCol>
                <a:gridCol w="411480">
                  <a:extLst>
                    <a:ext uri="{9D8B030D-6E8A-4147-A177-3AD203B41FA5}">
                      <a16:colId xmlns:a16="http://schemas.microsoft.com/office/drawing/2014/main" val="32024123"/>
                    </a:ext>
                  </a:extLst>
                </a:gridCol>
                <a:gridCol w="246888">
                  <a:extLst>
                    <a:ext uri="{9D8B030D-6E8A-4147-A177-3AD203B41FA5}">
                      <a16:colId xmlns:a16="http://schemas.microsoft.com/office/drawing/2014/main" val="675957085"/>
                    </a:ext>
                  </a:extLst>
                </a:gridCol>
                <a:gridCol w="658368">
                  <a:extLst>
                    <a:ext uri="{9D8B030D-6E8A-4147-A177-3AD203B41FA5}">
                      <a16:colId xmlns:a16="http://schemas.microsoft.com/office/drawing/2014/main" val="2909689627"/>
                    </a:ext>
                  </a:extLst>
                </a:gridCol>
                <a:gridCol w="576072">
                  <a:extLst>
                    <a:ext uri="{9D8B030D-6E8A-4147-A177-3AD203B41FA5}">
                      <a16:colId xmlns:a16="http://schemas.microsoft.com/office/drawing/2014/main" val="433133481"/>
                    </a:ext>
                  </a:extLst>
                </a:gridCol>
                <a:gridCol w="576072">
                  <a:extLst>
                    <a:ext uri="{9D8B030D-6E8A-4147-A177-3AD203B41FA5}">
                      <a16:colId xmlns:a16="http://schemas.microsoft.com/office/drawing/2014/main" val="3453946766"/>
                    </a:ext>
                  </a:extLst>
                </a:gridCol>
                <a:gridCol w="411480">
                  <a:extLst>
                    <a:ext uri="{9D8B030D-6E8A-4147-A177-3AD203B41FA5}">
                      <a16:colId xmlns:a16="http://schemas.microsoft.com/office/drawing/2014/main" val="4021068354"/>
                    </a:ext>
                  </a:extLst>
                </a:gridCol>
                <a:gridCol w="658368">
                  <a:extLst>
                    <a:ext uri="{9D8B030D-6E8A-4147-A177-3AD203B41FA5}">
                      <a16:colId xmlns:a16="http://schemas.microsoft.com/office/drawing/2014/main" val="4065326405"/>
                    </a:ext>
                  </a:extLst>
                </a:gridCol>
                <a:gridCol w="329184">
                  <a:extLst>
                    <a:ext uri="{9D8B030D-6E8A-4147-A177-3AD203B41FA5}">
                      <a16:colId xmlns:a16="http://schemas.microsoft.com/office/drawing/2014/main" val="2648866684"/>
                    </a:ext>
                  </a:extLst>
                </a:gridCol>
                <a:gridCol w="493776">
                  <a:extLst>
                    <a:ext uri="{9D8B030D-6E8A-4147-A177-3AD203B41FA5}">
                      <a16:colId xmlns:a16="http://schemas.microsoft.com/office/drawing/2014/main" val="583776664"/>
                    </a:ext>
                  </a:extLst>
                </a:gridCol>
                <a:gridCol w="329184">
                  <a:extLst>
                    <a:ext uri="{9D8B030D-6E8A-4147-A177-3AD203B41FA5}">
                      <a16:colId xmlns:a16="http://schemas.microsoft.com/office/drawing/2014/main" val="30323502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6701033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Mecklenburg-Vorpommern - 2018-01-12 13:14:27 </a:t>
                      </a:r>
                      <a:r>
                        <a:rPr kumimoji="0" lang="de-DE" sz="1000" b="0" i="0" u="none" strike="noStrike" kern="1200" cap="none" spc="0" normalizeH="0" baseline="0" noProof="0">
                          <a:ln>
                            <a:noFill/>
                          </a:ln>
                          <a:solidFill>
                            <a:prstClr val="black"/>
                          </a:solidFill>
                          <a:effectLst/>
                          <a:uLnTx/>
                          <a:uFillTx/>
                          <a:latin typeface="+mn-lt"/>
                          <a:ea typeface="+mn-ea"/>
                          <a:cs typeface="+mn-cs"/>
                        </a:rPr>
                        <a:t> 
 Kein Grund, sich gleich nass zu machen: Im Herbst kommt die neue Staffel "Rute raus, der Spaß beginnt"!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63657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805603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1249</a:t>
                      </a:r>
                    </a:p>
                  </a:txBody>
                  <a:tcPr/>
                </a:tc>
                <a:extLst>
                  <a:ext uri="{0D108BD9-81ED-4DB2-BD59-A6C34878D82A}">
                    <a16:rowId xmlns:a16="http://schemas.microsoft.com/office/drawing/2014/main" val="42313693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Mecklenburg-Vorpommern - 2018-07-25 07:03:33 </a:t>
                      </a:r>
                      <a:r>
                        <a:rPr kumimoji="0" lang="de-DE" sz="1000" b="0" i="0" u="none" strike="noStrike" kern="1200" cap="none" spc="0" normalizeH="0" baseline="0" noProof="0">
                          <a:ln>
                            <a:noFill/>
                          </a:ln>
                          <a:solidFill>
                            <a:prstClr val="black"/>
                          </a:solidFill>
                          <a:effectLst/>
                          <a:uLnTx/>
                          <a:uFillTx/>
                          <a:latin typeface="+mn-lt"/>
                          <a:ea typeface="+mn-ea"/>
                          <a:cs typeface="+mn-cs"/>
                        </a:rPr>
                        <a:t> 
 Für unsere Sicherheit führen freiwillige Feuerwehr-Männer und -Frauen ein Leben auf Abruf. Dafür ein riesiges Dankeschön!
🚒 Markieren Sie die Wehren aus Ihrer Region und sagen Sie Danke!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125998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316807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896955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6061</a:t>
                      </a:r>
                    </a:p>
                  </a:txBody>
                  <a:tcPr/>
                </a:tc>
                <a:extLst>
                  <a:ext uri="{0D108BD9-81ED-4DB2-BD59-A6C34878D82A}">
                    <a16:rowId xmlns:a16="http://schemas.microsoft.com/office/drawing/2014/main" val="9037920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Mecklenburg-Vorpommern - 2018-02-12 12:57:26 </a:t>
                      </a:r>
                      <a:r>
                        <a:rPr kumimoji="0" lang="de-DE" sz="1000" b="0" i="0" u="none" strike="noStrike" kern="1200" cap="none" spc="0" normalizeH="0" baseline="0" noProof="0">
                          <a:ln>
                            <a:noFill/>
                          </a:ln>
                          <a:solidFill>
                            <a:prstClr val="black"/>
                          </a:solidFill>
                          <a:effectLst/>
                          <a:uLnTx/>
                          <a:uFillTx/>
                          <a:latin typeface="+mn-lt"/>
                          <a:ea typeface="+mn-ea"/>
                          <a:cs typeface="+mn-cs"/>
                        </a:rPr>
                        <a:t> 
 Jetzt hat es auch die Fahrbahn in Richtung Stettin erwischt...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119882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57010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965</a:t>
                      </a:r>
                    </a:p>
                  </a:txBody>
                  <a:tcPr/>
                </a:tc>
                <a:extLst>
                  <a:ext uri="{0D108BD9-81ED-4DB2-BD59-A6C34878D82A}">
                    <a16:rowId xmlns:a16="http://schemas.microsoft.com/office/drawing/2014/main" val="1376659934"/>
                  </a:ext>
                </a:extLst>
              </a:tr>
            </a:tbl>
          </a:graphicData>
        </a:graphic>
      </p:graphicFrame>
      <p:sp>
        <p:nvSpPr>
          <p:cNvPr id="4" name="Text Placeholder 3">
            <a:extLst>
              <a:ext uri="{FF2B5EF4-FFF2-40B4-BE49-F238E27FC236}">
                <a16:creationId xmlns:a16="http://schemas.microsoft.com/office/drawing/2014/main" id="{3DD69397-91F9-4F36-BDF4-004ADEBD5578}"/>
              </a:ext>
            </a:extLst>
          </p:cNvPr>
          <p:cNvSpPr>
            <a:spLocks noGrp="1"/>
          </p:cNvSpPr>
          <p:nvPr>
            <p:ph type="body" sz="quarter" idx="14"/>
          </p:nvPr>
        </p:nvSpPr>
        <p:spPr/>
        <p:txBody>
          <a:bodyPr/>
          <a:lstStyle/>
          <a:p>
            <a:r>
              <a:rPr lang="en-US"/>
              <a:t>01.01.2018 - 27.12.2018</a:t>
            </a:r>
          </a:p>
        </p:txBody>
      </p:sp>
    </p:spTree>
    <p:extLst>
      <p:ext uri="{BB962C8B-B14F-4D97-AF65-F5344CB8AC3E}">
        <p14:creationId xmlns:p14="http://schemas.microsoft.com/office/powerpoint/2010/main" val="35677485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277A48-B9A2-426C-B99B-A1F31B0C19A3}"/>
              </a:ext>
            </a:extLst>
          </p:cNvPr>
          <p:cNvSpPr>
            <a:spLocks noGrp="1"/>
          </p:cNvSpPr>
          <p:nvPr>
            <p:ph type="title"/>
          </p:nvPr>
        </p:nvSpPr>
        <p:spPr/>
        <p:txBody>
          <a:bodyPr/>
          <a:lstStyle/>
          <a:p>
            <a:r>
              <a:rPr lang="en-US"/>
              <a:t>Facebook Eigene Videos - Crossposts (nur Ersteller) - Export  | NDR Mecklenburg-Vorpommern - 2 of 2</a:t>
            </a:r>
          </a:p>
        </p:txBody>
      </p:sp>
      <p:graphicFrame>
        <p:nvGraphicFramePr>
          <p:cNvPr id="5" name="Table Placeholder 4">
            <a:extLst>
              <a:ext uri="{FF2B5EF4-FFF2-40B4-BE49-F238E27FC236}">
                <a16:creationId xmlns:a16="http://schemas.microsoft.com/office/drawing/2014/main" id="{D7C41A95-E025-49D2-AC90-867A222D1DD9}"/>
              </a:ext>
            </a:extLst>
          </p:cNvPr>
          <p:cNvGraphicFramePr>
            <a:graphicFrameLocks noGrp="1"/>
          </p:cNvGraphicFramePr>
          <p:nvPr>
            <p:ph type="tbl" sz="quarter" idx="13"/>
            <p:extLst>
              <p:ext uri="{D42A27DB-BD31-4B8C-83A1-F6EECF244321}">
                <p14:modId xmlns:p14="http://schemas.microsoft.com/office/powerpoint/2010/main" val="22047158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3089234417"/>
                    </a:ext>
                  </a:extLst>
                </a:gridCol>
                <a:gridCol w="493776">
                  <a:extLst>
                    <a:ext uri="{9D8B030D-6E8A-4147-A177-3AD203B41FA5}">
                      <a16:colId xmlns:a16="http://schemas.microsoft.com/office/drawing/2014/main" val="221297781"/>
                    </a:ext>
                  </a:extLst>
                </a:gridCol>
                <a:gridCol w="411480">
                  <a:extLst>
                    <a:ext uri="{9D8B030D-6E8A-4147-A177-3AD203B41FA5}">
                      <a16:colId xmlns:a16="http://schemas.microsoft.com/office/drawing/2014/main" val="3673550188"/>
                    </a:ext>
                  </a:extLst>
                </a:gridCol>
                <a:gridCol w="411480">
                  <a:extLst>
                    <a:ext uri="{9D8B030D-6E8A-4147-A177-3AD203B41FA5}">
                      <a16:colId xmlns:a16="http://schemas.microsoft.com/office/drawing/2014/main" val="3134619093"/>
                    </a:ext>
                  </a:extLst>
                </a:gridCol>
                <a:gridCol w="246888">
                  <a:extLst>
                    <a:ext uri="{9D8B030D-6E8A-4147-A177-3AD203B41FA5}">
                      <a16:colId xmlns:a16="http://schemas.microsoft.com/office/drawing/2014/main" val="2246108829"/>
                    </a:ext>
                  </a:extLst>
                </a:gridCol>
                <a:gridCol w="658368">
                  <a:extLst>
                    <a:ext uri="{9D8B030D-6E8A-4147-A177-3AD203B41FA5}">
                      <a16:colId xmlns:a16="http://schemas.microsoft.com/office/drawing/2014/main" val="1218501706"/>
                    </a:ext>
                  </a:extLst>
                </a:gridCol>
                <a:gridCol w="576072">
                  <a:extLst>
                    <a:ext uri="{9D8B030D-6E8A-4147-A177-3AD203B41FA5}">
                      <a16:colId xmlns:a16="http://schemas.microsoft.com/office/drawing/2014/main" val="1981025887"/>
                    </a:ext>
                  </a:extLst>
                </a:gridCol>
                <a:gridCol w="576072">
                  <a:extLst>
                    <a:ext uri="{9D8B030D-6E8A-4147-A177-3AD203B41FA5}">
                      <a16:colId xmlns:a16="http://schemas.microsoft.com/office/drawing/2014/main" val="4171921804"/>
                    </a:ext>
                  </a:extLst>
                </a:gridCol>
                <a:gridCol w="411480">
                  <a:extLst>
                    <a:ext uri="{9D8B030D-6E8A-4147-A177-3AD203B41FA5}">
                      <a16:colId xmlns:a16="http://schemas.microsoft.com/office/drawing/2014/main" val="3516845930"/>
                    </a:ext>
                  </a:extLst>
                </a:gridCol>
                <a:gridCol w="658368">
                  <a:extLst>
                    <a:ext uri="{9D8B030D-6E8A-4147-A177-3AD203B41FA5}">
                      <a16:colId xmlns:a16="http://schemas.microsoft.com/office/drawing/2014/main" val="1690752360"/>
                    </a:ext>
                  </a:extLst>
                </a:gridCol>
                <a:gridCol w="329184">
                  <a:extLst>
                    <a:ext uri="{9D8B030D-6E8A-4147-A177-3AD203B41FA5}">
                      <a16:colId xmlns:a16="http://schemas.microsoft.com/office/drawing/2014/main" val="167355067"/>
                    </a:ext>
                  </a:extLst>
                </a:gridCol>
                <a:gridCol w="493776">
                  <a:extLst>
                    <a:ext uri="{9D8B030D-6E8A-4147-A177-3AD203B41FA5}">
                      <a16:colId xmlns:a16="http://schemas.microsoft.com/office/drawing/2014/main" val="3870132340"/>
                    </a:ext>
                  </a:extLst>
                </a:gridCol>
                <a:gridCol w="329184">
                  <a:extLst>
                    <a:ext uri="{9D8B030D-6E8A-4147-A177-3AD203B41FA5}">
                      <a16:colId xmlns:a16="http://schemas.microsoft.com/office/drawing/2014/main" val="35428281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1208796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Mecklenburg-Vorpommern - 2018-10-05 14:38:08 </a:t>
                      </a:r>
                      <a:r>
                        <a:rPr kumimoji="0" lang="de-DE" sz="1000" b="0" i="0" u="none" strike="noStrike" kern="1200" cap="none" spc="0" normalizeH="0" baseline="0" noProof="0">
                          <a:ln>
                            <a:noFill/>
                          </a:ln>
                          <a:solidFill>
                            <a:prstClr val="black"/>
                          </a:solidFill>
                          <a:effectLst/>
                          <a:uLnTx/>
                          <a:uFillTx/>
                          <a:latin typeface="+mn-lt"/>
                          <a:ea typeface="+mn-ea"/>
                          <a:cs typeface="+mn-cs"/>
                        </a:rPr>
                        <a:t> 
 🐦 Wir sind so gut zu Vögeln!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86473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67954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371594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1706</a:t>
                      </a:r>
                    </a:p>
                  </a:txBody>
                  <a:tcPr/>
                </a:tc>
                <a:extLst>
                  <a:ext uri="{0D108BD9-81ED-4DB2-BD59-A6C34878D82A}">
                    <a16:rowId xmlns:a16="http://schemas.microsoft.com/office/drawing/2014/main" val="22286032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Mecklenburg-Vorpommern - 2018-04-16 09:27:38 </a:t>
                      </a:r>
                      <a:r>
                        <a:rPr kumimoji="0" lang="de-DE" sz="1000" b="0" i="0" u="none" strike="noStrike" kern="1200" cap="none" spc="0" normalizeH="0" baseline="0" noProof="0">
                          <a:ln>
                            <a:noFill/>
                          </a:ln>
                          <a:solidFill>
                            <a:prstClr val="black"/>
                          </a:solidFill>
                          <a:effectLst/>
                          <a:uLnTx/>
                          <a:uFillTx/>
                          <a:latin typeface="+mn-lt"/>
                          <a:ea typeface="+mn-ea"/>
                          <a:cs typeface="+mn-cs"/>
                        </a:rPr>
                        <a:t> 
 Schatz des einstigen Dänenkönigs Harald Blauzahn geborgen: Laut Experten handelt es sich um den größten Einzelfund im südlichen Ostseeraum.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43518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68919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1202</a:t>
                      </a:r>
                    </a:p>
                  </a:txBody>
                  <a:tcPr/>
                </a:tc>
                <a:extLst>
                  <a:ext uri="{0D108BD9-81ED-4DB2-BD59-A6C34878D82A}">
                    <a16:rowId xmlns:a16="http://schemas.microsoft.com/office/drawing/2014/main" val="2624872230"/>
                  </a:ext>
                </a:extLst>
              </a:tr>
            </a:tbl>
          </a:graphicData>
        </a:graphic>
      </p:graphicFrame>
      <p:sp>
        <p:nvSpPr>
          <p:cNvPr id="4" name="Text Placeholder 3">
            <a:extLst>
              <a:ext uri="{FF2B5EF4-FFF2-40B4-BE49-F238E27FC236}">
                <a16:creationId xmlns:a16="http://schemas.microsoft.com/office/drawing/2014/main" id="{60A011F6-58E3-4619-86A6-66D9FE992790}"/>
              </a:ext>
            </a:extLst>
          </p:cNvPr>
          <p:cNvSpPr>
            <a:spLocks noGrp="1"/>
          </p:cNvSpPr>
          <p:nvPr>
            <p:ph type="body" sz="quarter" idx="14"/>
          </p:nvPr>
        </p:nvSpPr>
        <p:spPr/>
        <p:txBody>
          <a:bodyPr/>
          <a:lstStyle/>
          <a:p>
            <a:r>
              <a:rPr lang="en-US"/>
              <a:t>01.01.2018 - 27.12.2018</a:t>
            </a:r>
          </a:p>
        </p:txBody>
      </p:sp>
    </p:spTree>
    <p:extLst>
      <p:ext uri="{BB962C8B-B14F-4D97-AF65-F5344CB8AC3E}">
        <p14:creationId xmlns:p14="http://schemas.microsoft.com/office/powerpoint/2010/main" val="66023438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2355</Words>
  <Application>Microsoft Office PowerPoint</Application>
  <PresentationFormat>On-screen Show (4:3)</PresentationFormat>
  <Paragraphs>1028</Paragraphs>
  <Slides>39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39</vt:i4>
      </vt:variant>
    </vt:vector>
  </HeadingPairs>
  <TitlesOfParts>
    <vt:vector size="42" baseType="lpstr">
      <vt:lpstr>Arial</vt:lpstr>
      <vt:lpstr>Calibri</vt:lpstr>
      <vt:lpstr>quintly_template</vt:lpstr>
      <vt:lpstr>MeFo - Facebook - Social Media - Evaluation</vt:lpstr>
      <vt:lpstr>Facebook Profil - Potenz.Reichw.,Aktive Nutzer,I-Rate,Fans | NDR Mecklenburg-Vorpommern</vt:lpstr>
      <vt:lpstr>Facebook Anzahl Post, Reaktionen (Kommentare, Shares, Likes) - FB Insights | NDR Mecklenburg-Vorpommern</vt:lpstr>
      <vt:lpstr>Facebook Profil - Fans | NDR Mecklenburg-Vorpommern</vt:lpstr>
      <vt:lpstr>Facebook Profil - Potenzielle Reichweite | NDR Mecklenburg-Vorpommern</vt:lpstr>
      <vt:lpstr>Facebook Profil - Aktive Nutzer | NDR Mecklenburg-Vorpommern</vt:lpstr>
      <vt:lpstr>Facebook Profil - Video-Starts ab 10 Sek. | NDR Mecklenburg-Vorpommern</vt:lpstr>
      <vt:lpstr>Facebook Profil - Durchschnitt Potenzi. Reichweite pro Tag | NDR Mecklenburg-Vorpommern</vt:lpstr>
      <vt:lpstr>Facebook Distributionstyp - FB Insights | NDR Mecklenburg-Vorpommern</vt:lpstr>
      <vt:lpstr>Facebook Distributionstyp - Tabelle - FB Insights | NDR Mecklenburg-Vorpommern</vt:lpstr>
      <vt:lpstr>Facebook Eigene Posts - Shares - Export | NDR Mecklenburg-Vorpommern - 1 of 3</vt:lpstr>
      <vt:lpstr>Facebook Eigene Posts - Shares - Export | NDR Mecklenburg-Vorpommern - 2 of 3</vt:lpstr>
      <vt:lpstr>Facebook Eigene Posts - Shares - Export | NDR Mecklenburg-Vorpommern - 3 of 3</vt:lpstr>
      <vt:lpstr>Facebook Eigene Posts - Kommentare - Export | NDR Mecklenburg-Vorpommern - 1 of 3</vt:lpstr>
      <vt:lpstr>Facebook Eigene Posts - Kommentare - Export | NDR Mecklenburg-Vorpommern - 2 of 3</vt:lpstr>
      <vt:lpstr>Facebook Eigene Posts - Kommentare - Export | NDR Mecklenburg-Vorpommern - 3 of 3</vt:lpstr>
      <vt:lpstr>Facebook Eigene Posts - Links - Export | NDR Mecklenburg-Vorpommern - 1 of 3</vt:lpstr>
      <vt:lpstr>Facebook Eigene Posts - Links - Export | NDR Mecklenburg-Vorpommern - 2 of 3</vt:lpstr>
      <vt:lpstr>Facebook Eigene Posts - Links - Export | NDR Mecklenburg-Vorpommern - 3 of 3</vt:lpstr>
      <vt:lpstr>Facebook Eigene Posts - Videostartrate - Export | NDR Mecklenburg-Vorpommern</vt:lpstr>
      <vt:lpstr>Facebook Eigene Posts - Videostartrate - Flop - Export | NDR Mecklenburg-Vorpommern</vt:lpstr>
      <vt:lpstr>Facebook Eigene Posts - Potenzielle Reichweite - Export | NDR Mecklenburg-Vorpommern - 1 of 2</vt:lpstr>
      <vt:lpstr>Facebook Eigene Posts - Potenzielle Reichweite - Export | NDR Mecklenburg-Vorpommern - 2 of 2</vt:lpstr>
      <vt:lpstr>Facebook Eigene Posts - Aktive Nutzer - Export | NDR Mecklenburg-Vorpommern</vt:lpstr>
      <vt:lpstr>Facebook Eigene Posts - I-Rate Aktive Nutzer - Export | NDR Mecklenburg-Vorpommern</vt:lpstr>
      <vt:lpstr>Facebook Eigene Posts - I-Rate Aktive Nutzer-Flop - Export | NDR Mecklenburg-Vorpommern</vt:lpstr>
      <vt:lpstr>Facebook Eigene Post - Summe Interaktionen - Export | NDR Mecklenburg-Vorpommern - 1 of 3</vt:lpstr>
      <vt:lpstr>Facebook Eigene Post - Summe Interaktionen - Export | NDR Mecklenburg-Vorpommern - 2 of 3</vt:lpstr>
      <vt:lpstr>Facebook Eigene Post - Summe Interaktionen - Export | NDR Mecklenburg-Vorpommern - 3 of 3</vt:lpstr>
      <vt:lpstr>Facebook Eigene Posts - Reaktionen - Export | NDR Mecklenburg-Vorpommern - 1 of 4</vt:lpstr>
      <vt:lpstr>Facebook Eigene Posts - Reaktionen - Export | NDR Mecklenburg-Vorpommern - 2 of 4</vt:lpstr>
      <vt:lpstr>Facebook Eigene Posts - Reaktionen - Export | NDR Mecklenburg-Vorpommern - 3 of 4</vt:lpstr>
      <vt:lpstr>Facebook Eigene Posts - Reaktionen - Export | NDR Mecklenburg-Vorpommern - 4 of 4</vt:lpstr>
      <vt:lpstr>Eigene Posts - Videostarts - Profil-bezogene Nutzung | NDR Mecklenburg-Vorpommern</vt:lpstr>
      <vt:lpstr>Facebook Eigene Videos - Crossposts (ohne Ersteller) - Export | NDR Mecklenburg-Vorpommern - 1 of 3</vt:lpstr>
      <vt:lpstr>Facebook Eigene Videos - Crossposts (ohne Ersteller) - Export | NDR Mecklenburg-Vorpommern - 2 of 3</vt:lpstr>
      <vt:lpstr>Facebook Eigene Videos - Crossposts (ohne Ersteller) - Export | NDR Mecklenburg-Vorpommern - 3 of 3</vt:lpstr>
      <vt:lpstr>Facebook Eigene Videos - Crossposts (nur Ersteller) - Export  | NDR Mecklenburg-Vorpommern - 1 of 2</vt:lpstr>
      <vt:lpstr>Facebook Eigene Videos - Crossposts (nur Ersteller) - Export  | NDR Mecklenburg-Vorpommern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MeFo - Facebook - Social Media - Evaluation</dc:title>
  <dc:creator>Frederik Peiniger</dc:creator>
  <cp:lastModifiedBy>Frederik Peiniger</cp:lastModifiedBy>
  <cp:revision>1</cp:revision>
  <dcterms:created xsi:type="dcterms:W3CDTF">2018-12-28T08:31:38Z</dcterms:created>
  <dcterms:modified xsi:type="dcterms:W3CDTF">2018-12-28T08:32:47Z</dcterms:modified>
</cp:coreProperties>
</file>