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1" r:id="rId15"/>
    <p:sldId id="272" r:id="rId16"/>
    <p:sldId id="273" r:id="rId17"/>
    <p:sldId id="275" r:id="rId18"/>
    <p:sldId id="276" r:id="rId19"/>
    <p:sldId id="277" r:id="rId20"/>
    <p:sldId id="278" r:id="rId21"/>
    <p:sldId id="279" r:id="rId22"/>
    <p:sldId id="281" r:id="rId23"/>
    <p:sldId id="282" r:id="rId24"/>
    <p:sldId id="283" r:id="rId25"/>
    <p:sldId id="284" r:id="rId26"/>
    <p:sldId id="285" r:id="rId27"/>
    <p:sldId id="287" r:id="rId28"/>
    <p:sldId id="288" r:id="rId29"/>
    <p:sldId id="289" r:id="rId30"/>
    <p:sldId id="291" r:id="rId31"/>
    <p:sldId id="292" r:id="rId32"/>
    <p:sldId id="293" r:id="rId33"/>
    <p:sldId id="294" r:id="rId34"/>
    <p:sldId id="295" r:id="rId35"/>
    <p:sldId id="297" r:id="rId36"/>
    <p:sldId id="298" r:id="rId37"/>
    <p:sldId id="299" r:id="rId38"/>
    <p:sldId id="301" r:id="rId39"/>
    <p:sldId id="302" r:id="rId40"/>
  </p:sldIdLst>
  <p:sldSz cx="9144000" cy="6858000" type="screen4x3"/>
  <p:notesSz cx="6858000" cy="9144000"/>
  <p:embeddedFontLst>
    <p:embeddedFont>
      <p:font typeface="Calibri" panose="020F0502020204030204" pitchFamily="34" charset="0"/>
      <p:regular r:id="rId41"/>
      <p:bold r:id="rId42"/>
      <p:italic r:id="rId43"/>
      <p:boldItalic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Mecklenburg-Vorpommern</c:v>
                </c:pt>
              </c:strCache>
            </c:strRef>
          </c:tx>
          <c:spPr>
            <a:ln w="28575" cap="rnd">
              <a:solidFill>
                <a:schemeClr val="accent1"/>
              </a:solidFill>
              <a:round/>
            </a:ln>
            <a:effectLst/>
          </c:spPr>
          <c:marker>
            <c:symbol val="none"/>
          </c:marker>
          <c:cat>
            <c:strRef>
              <c:f>Sheet1!$A$2:$A$362</c:f>
              <c:strCache>
                <c:ptCount val="361"/>
                <c:pt idx="0">
                  <c:v>01.01.2018</c:v>
                </c:pt>
                <c:pt idx="1">
                  <c:v>02.01.2018</c:v>
                </c:pt>
                <c:pt idx="2">
                  <c:v>03.01.2018</c:v>
                </c:pt>
                <c:pt idx="3">
                  <c:v>04.01.2018</c:v>
                </c:pt>
                <c:pt idx="4">
                  <c:v>05.01.2018</c:v>
                </c:pt>
                <c:pt idx="5">
                  <c:v>06.01.2018</c:v>
                </c:pt>
                <c:pt idx="6">
                  <c:v>07.01.2018</c:v>
                </c:pt>
                <c:pt idx="7">
                  <c:v>08.01.2018</c:v>
                </c:pt>
                <c:pt idx="8">
                  <c:v>09.01.2018</c:v>
                </c:pt>
                <c:pt idx="9">
                  <c:v>10.01.2018</c:v>
                </c:pt>
                <c:pt idx="10">
                  <c:v>11.01.2018</c:v>
                </c:pt>
                <c:pt idx="11">
                  <c:v>12.01.2018</c:v>
                </c:pt>
                <c:pt idx="12">
                  <c:v>13.01.2018</c:v>
                </c:pt>
                <c:pt idx="13">
                  <c:v>14.01.2018</c:v>
                </c:pt>
                <c:pt idx="14">
                  <c:v>15.01.2018</c:v>
                </c:pt>
                <c:pt idx="15">
                  <c:v>16.01.2018</c:v>
                </c:pt>
                <c:pt idx="16">
                  <c:v>17.01.2018</c:v>
                </c:pt>
                <c:pt idx="17">
                  <c:v>18.01.2018</c:v>
                </c:pt>
                <c:pt idx="18">
                  <c:v>19.01.2018</c:v>
                </c:pt>
                <c:pt idx="19">
                  <c:v>20.01.2018</c:v>
                </c:pt>
                <c:pt idx="20">
                  <c:v>21.01.2018</c:v>
                </c:pt>
                <c:pt idx="21">
                  <c:v>22.01.2018</c:v>
                </c:pt>
                <c:pt idx="22">
                  <c:v>23.01.2018</c:v>
                </c:pt>
                <c:pt idx="23">
                  <c:v>24.01.2018</c:v>
                </c:pt>
                <c:pt idx="24">
                  <c:v>25.01.2018</c:v>
                </c:pt>
                <c:pt idx="25">
                  <c:v>26.01.2018</c:v>
                </c:pt>
                <c:pt idx="26">
                  <c:v>27.01.2018</c:v>
                </c:pt>
                <c:pt idx="27">
                  <c:v>28.01.2018</c:v>
                </c:pt>
                <c:pt idx="28">
                  <c:v>29.01.2018</c:v>
                </c:pt>
                <c:pt idx="29">
                  <c:v>30.01.2018</c:v>
                </c:pt>
                <c:pt idx="30">
                  <c:v>31.01.2018</c:v>
                </c:pt>
                <c:pt idx="31">
                  <c:v>01.02.2018</c:v>
                </c:pt>
                <c:pt idx="32">
                  <c:v>02.02.2018</c:v>
                </c:pt>
                <c:pt idx="33">
                  <c:v>03.02.2018</c:v>
                </c:pt>
                <c:pt idx="34">
                  <c:v>04.02.2018</c:v>
                </c:pt>
                <c:pt idx="35">
                  <c:v>05.02.2018</c:v>
                </c:pt>
                <c:pt idx="36">
                  <c:v>06.02.2018</c:v>
                </c:pt>
                <c:pt idx="37">
                  <c:v>07.02.2018</c:v>
                </c:pt>
                <c:pt idx="38">
                  <c:v>08.02.2018</c:v>
                </c:pt>
                <c:pt idx="39">
                  <c:v>09.02.2018</c:v>
                </c:pt>
                <c:pt idx="40">
                  <c:v>10.02.2018</c:v>
                </c:pt>
                <c:pt idx="41">
                  <c:v>11.02.2018</c:v>
                </c:pt>
                <c:pt idx="42">
                  <c:v>12.02.2018</c:v>
                </c:pt>
                <c:pt idx="43">
                  <c:v>13.02.2018</c:v>
                </c:pt>
                <c:pt idx="44">
                  <c:v>14.02.2018</c:v>
                </c:pt>
                <c:pt idx="45">
                  <c:v>15.02.2018</c:v>
                </c:pt>
                <c:pt idx="46">
                  <c:v>16.02.2018</c:v>
                </c:pt>
                <c:pt idx="47">
                  <c:v>17.02.2018</c:v>
                </c:pt>
                <c:pt idx="48">
                  <c:v>18.02.2018</c:v>
                </c:pt>
                <c:pt idx="49">
                  <c:v>19.02.2018</c:v>
                </c:pt>
                <c:pt idx="50">
                  <c:v>20.02.2018</c:v>
                </c:pt>
                <c:pt idx="51">
                  <c:v>21.02.2018</c:v>
                </c:pt>
                <c:pt idx="52">
                  <c:v>22.02.2018</c:v>
                </c:pt>
                <c:pt idx="53">
                  <c:v>23.02.2018</c:v>
                </c:pt>
                <c:pt idx="54">
                  <c:v>24.02.2018</c:v>
                </c:pt>
                <c:pt idx="55">
                  <c:v>25.02.2018</c:v>
                </c:pt>
                <c:pt idx="56">
                  <c:v>26.02.2018</c:v>
                </c:pt>
                <c:pt idx="57">
                  <c:v>27.02.2018</c:v>
                </c:pt>
                <c:pt idx="58">
                  <c:v>28.02.2018</c:v>
                </c:pt>
                <c:pt idx="59">
                  <c:v>01.03.2018</c:v>
                </c:pt>
                <c:pt idx="60">
                  <c:v>02.03.2018</c:v>
                </c:pt>
                <c:pt idx="61">
                  <c:v>03.03.2018</c:v>
                </c:pt>
                <c:pt idx="62">
                  <c:v>04.03.2018</c:v>
                </c:pt>
                <c:pt idx="63">
                  <c:v>05.03.2018</c:v>
                </c:pt>
                <c:pt idx="64">
                  <c:v>06.03.2018</c:v>
                </c:pt>
                <c:pt idx="65">
                  <c:v>07.03.2018</c:v>
                </c:pt>
                <c:pt idx="66">
                  <c:v>08.03.2018</c:v>
                </c:pt>
                <c:pt idx="67">
                  <c:v>09.03.2018</c:v>
                </c:pt>
                <c:pt idx="68">
                  <c:v>10.03.2018</c:v>
                </c:pt>
                <c:pt idx="69">
                  <c:v>11.03.2018</c:v>
                </c:pt>
                <c:pt idx="70">
                  <c:v>12.03.2018</c:v>
                </c:pt>
                <c:pt idx="71">
                  <c:v>13.03.2018</c:v>
                </c:pt>
                <c:pt idx="72">
                  <c:v>14.03.2018</c:v>
                </c:pt>
                <c:pt idx="73">
                  <c:v>15.03.2018</c:v>
                </c:pt>
                <c:pt idx="74">
                  <c:v>16.03.2018</c:v>
                </c:pt>
                <c:pt idx="75">
                  <c:v>17.03.2018</c:v>
                </c:pt>
                <c:pt idx="76">
                  <c:v>18.03.2018</c:v>
                </c:pt>
                <c:pt idx="77">
                  <c:v>19.03.2018</c:v>
                </c:pt>
                <c:pt idx="78">
                  <c:v>20.03.2018</c:v>
                </c:pt>
                <c:pt idx="79">
                  <c:v>21.03.2018</c:v>
                </c:pt>
                <c:pt idx="80">
                  <c:v>22.03.2018</c:v>
                </c:pt>
                <c:pt idx="81">
                  <c:v>23.03.2018</c:v>
                </c:pt>
                <c:pt idx="82">
                  <c:v>24.03.2018</c:v>
                </c:pt>
                <c:pt idx="83">
                  <c:v>25.03.2018</c:v>
                </c:pt>
                <c:pt idx="84">
                  <c:v>26.03.2018</c:v>
                </c:pt>
                <c:pt idx="85">
                  <c:v>27.03.2018</c:v>
                </c:pt>
                <c:pt idx="86">
                  <c:v>28.03.2018</c:v>
                </c:pt>
                <c:pt idx="87">
                  <c:v>29.03.2018</c:v>
                </c:pt>
                <c:pt idx="88">
                  <c:v>30.03.2018</c:v>
                </c:pt>
                <c:pt idx="89">
                  <c:v>31.03.2018</c:v>
                </c:pt>
                <c:pt idx="90">
                  <c:v>01.04.2018</c:v>
                </c:pt>
                <c:pt idx="91">
                  <c:v>02.04.2018</c:v>
                </c:pt>
                <c:pt idx="92">
                  <c:v>03.04.2018</c:v>
                </c:pt>
                <c:pt idx="93">
                  <c:v>04.04.2018</c:v>
                </c:pt>
                <c:pt idx="94">
                  <c:v>05.04.2018</c:v>
                </c:pt>
                <c:pt idx="95">
                  <c:v>06.04.2018</c:v>
                </c:pt>
                <c:pt idx="96">
                  <c:v>07.04.2018</c:v>
                </c:pt>
                <c:pt idx="97">
                  <c:v>08.04.2018</c:v>
                </c:pt>
                <c:pt idx="98">
                  <c:v>09.04.2018</c:v>
                </c:pt>
                <c:pt idx="99">
                  <c:v>10.04.2018</c:v>
                </c:pt>
                <c:pt idx="100">
                  <c:v>11.04.2018</c:v>
                </c:pt>
                <c:pt idx="101">
                  <c:v>12.04.2018</c:v>
                </c:pt>
                <c:pt idx="102">
                  <c:v>13.04.2018</c:v>
                </c:pt>
                <c:pt idx="103">
                  <c:v>14.04.2018</c:v>
                </c:pt>
                <c:pt idx="104">
                  <c:v>15.04.2018</c:v>
                </c:pt>
                <c:pt idx="105">
                  <c:v>16.04.2018</c:v>
                </c:pt>
                <c:pt idx="106">
                  <c:v>17.04.2018</c:v>
                </c:pt>
                <c:pt idx="107">
                  <c:v>18.04.2018</c:v>
                </c:pt>
                <c:pt idx="108">
                  <c:v>19.04.2018</c:v>
                </c:pt>
                <c:pt idx="109">
                  <c:v>20.04.2018</c:v>
                </c:pt>
                <c:pt idx="110">
                  <c:v>21.04.2018</c:v>
                </c:pt>
                <c:pt idx="111">
                  <c:v>22.04.2018</c:v>
                </c:pt>
                <c:pt idx="112">
                  <c:v>23.04.2018</c:v>
                </c:pt>
                <c:pt idx="113">
                  <c:v>24.04.2018</c:v>
                </c:pt>
                <c:pt idx="114">
                  <c:v>25.04.2018</c:v>
                </c:pt>
                <c:pt idx="115">
                  <c:v>26.04.2018</c:v>
                </c:pt>
                <c:pt idx="116">
                  <c:v>27.04.2018</c:v>
                </c:pt>
                <c:pt idx="117">
                  <c:v>28.04.2018</c:v>
                </c:pt>
                <c:pt idx="118">
                  <c:v>29.04.2018</c:v>
                </c:pt>
                <c:pt idx="119">
                  <c:v>30.04.2018</c:v>
                </c:pt>
                <c:pt idx="120">
                  <c:v>01.05.2018</c:v>
                </c:pt>
                <c:pt idx="121">
                  <c:v>02.05.2018</c:v>
                </c:pt>
                <c:pt idx="122">
                  <c:v>03.05.2018</c:v>
                </c:pt>
                <c:pt idx="123">
                  <c:v>04.05.2018</c:v>
                </c:pt>
                <c:pt idx="124">
                  <c:v>05.05.2018</c:v>
                </c:pt>
                <c:pt idx="125">
                  <c:v>06.05.2018</c:v>
                </c:pt>
                <c:pt idx="126">
                  <c:v>07.05.2018</c:v>
                </c:pt>
                <c:pt idx="127">
                  <c:v>08.05.2018</c:v>
                </c:pt>
                <c:pt idx="128">
                  <c:v>09.05.2018</c:v>
                </c:pt>
                <c:pt idx="129">
                  <c:v>10.05.2018</c:v>
                </c:pt>
                <c:pt idx="130">
                  <c:v>11.05.2018</c:v>
                </c:pt>
                <c:pt idx="131">
                  <c:v>12.05.2018</c:v>
                </c:pt>
                <c:pt idx="132">
                  <c:v>13.05.2018</c:v>
                </c:pt>
                <c:pt idx="133">
                  <c:v>14.05.2018</c:v>
                </c:pt>
                <c:pt idx="134">
                  <c:v>15.05.2018</c:v>
                </c:pt>
                <c:pt idx="135">
                  <c:v>16.05.2018</c:v>
                </c:pt>
                <c:pt idx="136">
                  <c:v>17.05.2018</c:v>
                </c:pt>
                <c:pt idx="137">
                  <c:v>18.05.2018</c:v>
                </c:pt>
                <c:pt idx="138">
                  <c:v>19.05.2018</c:v>
                </c:pt>
                <c:pt idx="139">
                  <c:v>20.05.2018</c:v>
                </c:pt>
                <c:pt idx="140">
                  <c:v>21.05.2018</c:v>
                </c:pt>
                <c:pt idx="141">
                  <c:v>22.05.2018</c:v>
                </c:pt>
                <c:pt idx="142">
                  <c:v>23.05.2018</c:v>
                </c:pt>
                <c:pt idx="143">
                  <c:v>24.05.2018</c:v>
                </c:pt>
                <c:pt idx="144">
                  <c:v>25.05.2018</c:v>
                </c:pt>
                <c:pt idx="145">
                  <c:v>26.05.2018</c:v>
                </c:pt>
                <c:pt idx="146">
                  <c:v>27.05.2018</c:v>
                </c:pt>
                <c:pt idx="147">
                  <c:v>28.05.2018</c:v>
                </c:pt>
                <c:pt idx="148">
                  <c:v>29.05.2018</c:v>
                </c:pt>
                <c:pt idx="149">
                  <c:v>30.05.2018</c:v>
                </c:pt>
                <c:pt idx="150">
                  <c:v>31.05.2018</c:v>
                </c:pt>
                <c:pt idx="151">
                  <c:v>01.06.2018</c:v>
                </c:pt>
                <c:pt idx="152">
                  <c:v>02.06.2018</c:v>
                </c:pt>
                <c:pt idx="153">
                  <c:v>03.06.2018</c:v>
                </c:pt>
                <c:pt idx="154">
                  <c:v>04.06.2018</c:v>
                </c:pt>
                <c:pt idx="155">
                  <c:v>05.06.2018</c:v>
                </c:pt>
                <c:pt idx="156">
                  <c:v>06.06.2018</c:v>
                </c:pt>
                <c:pt idx="157">
                  <c:v>07.06.2018</c:v>
                </c:pt>
                <c:pt idx="158">
                  <c:v>08.06.2018</c:v>
                </c:pt>
                <c:pt idx="159">
                  <c:v>09.06.2018</c:v>
                </c:pt>
                <c:pt idx="160">
                  <c:v>10.06.2018</c:v>
                </c:pt>
                <c:pt idx="161">
                  <c:v>11.06.2018</c:v>
                </c:pt>
                <c:pt idx="162">
                  <c:v>12.06.2018</c:v>
                </c:pt>
                <c:pt idx="163">
                  <c:v>13.06.2018</c:v>
                </c:pt>
                <c:pt idx="164">
                  <c:v>14.06.2018</c:v>
                </c:pt>
                <c:pt idx="165">
                  <c:v>15.06.2018</c:v>
                </c:pt>
                <c:pt idx="166">
                  <c:v>16.06.2018</c:v>
                </c:pt>
                <c:pt idx="167">
                  <c:v>17.06.2018</c:v>
                </c:pt>
                <c:pt idx="168">
                  <c:v>18.06.2018</c:v>
                </c:pt>
                <c:pt idx="169">
                  <c:v>19.06.2018</c:v>
                </c:pt>
                <c:pt idx="170">
                  <c:v>20.06.2018</c:v>
                </c:pt>
                <c:pt idx="171">
                  <c:v>21.06.2018</c:v>
                </c:pt>
                <c:pt idx="172">
                  <c:v>22.06.2018</c:v>
                </c:pt>
                <c:pt idx="173">
                  <c:v>23.06.2018</c:v>
                </c:pt>
                <c:pt idx="174">
                  <c:v>24.06.2018</c:v>
                </c:pt>
                <c:pt idx="175">
                  <c:v>25.06.2018</c:v>
                </c:pt>
                <c:pt idx="176">
                  <c:v>26.06.2018</c:v>
                </c:pt>
                <c:pt idx="177">
                  <c:v>27.06.2018</c:v>
                </c:pt>
                <c:pt idx="178">
                  <c:v>28.06.2018</c:v>
                </c:pt>
                <c:pt idx="179">
                  <c:v>29.06.2018</c:v>
                </c:pt>
                <c:pt idx="180">
                  <c:v>30.06.2018</c:v>
                </c:pt>
                <c:pt idx="181">
                  <c:v>01.07.2018</c:v>
                </c:pt>
                <c:pt idx="182">
                  <c:v>02.07.2018</c:v>
                </c:pt>
                <c:pt idx="183">
                  <c:v>03.07.2018</c:v>
                </c:pt>
                <c:pt idx="184">
                  <c:v>04.07.2018</c:v>
                </c:pt>
                <c:pt idx="185">
                  <c:v>05.07.2018</c:v>
                </c:pt>
                <c:pt idx="186">
                  <c:v>06.07.2018</c:v>
                </c:pt>
                <c:pt idx="187">
                  <c:v>07.07.2018</c:v>
                </c:pt>
                <c:pt idx="188">
                  <c:v>08.07.2018</c:v>
                </c:pt>
                <c:pt idx="189">
                  <c:v>09.07.2018</c:v>
                </c:pt>
                <c:pt idx="190">
                  <c:v>10.07.2018</c:v>
                </c:pt>
                <c:pt idx="191">
                  <c:v>11.07.2018</c:v>
                </c:pt>
                <c:pt idx="192">
                  <c:v>12.07.2018</c:v>
                </c:pt>
                <c:pt idx="193">
                  <c:v>13.07.2018</c:v>
                </c:pt>
                <c:pt idx="194">
                  <c:v>14.07.2018</c:v>
                </c:pt>
                <c:pt idx="195">
                  <c:v>15.07.2018</c:v>
                </c:pt>
                <c:pt idx="196">
                  <c:v>16.07.2018</c:v>
                </c:pt>
                <c:pt idx="197">
                  <c:v>17.07.2018</c:v>
                </c:pt>
                <c:pt idx="198">
                  <c:v>18.07.2018</c:v>
                </c:pt>
                <c:pt idx="199">
                  <c:v>19.07.2018</c:v>
                </c:pt>
                <c:pt idx="200">
                  <c:v>20.07.2018</c:v>
                </c:pt>
                <c:pt idx="201">
                  <c:v>21.07.2018</c:v>
                </c:pt>
                <c:pt idx="202">
                  <c:v>22.07.2018</c:v>
                </c:pt>
                <c:pt idx="203">
                  <c:v>23.07.2018</c:v>
                </c:pt>
                <c:pt idx="204">
                  <c:v>24.07.2018</c:v>
                </c:pt>
                <c:pt idx="205">
                  <c:v>25.07.2018</c:v>
                </c:pt>
                <c:pt idx="206">
                  <c:v>26.07.2018</c:v>
                </c:pt>
                <c:pt idx="207">
                  <c:v>27.07.2018</c:v>
                </c:pt>
                <c:pt idx="208">
                  <c:v>28.07.2018</c:v>
                </c:pt>
                <c:pt idx="209">
                  <c:v>29.07.2018</c:v>
                </c:pt>
                <c:pt idx="210">
                  <c:v>30.07.2018</c:v>
                </c:pt>
                <c:pt idx="211">
                  <c:v>31.07.2018</c:v>
                </c:pt>
                <c:pt idx="212">
                  <c:v>01.08.2018</c:v>
                </c:pt>
                <c:pt idx="213">
                  <c:v>02.08.2018</c:v>
                </c:pt>
                <c:pt idx="214">
                  <c:v>03.08.2018</c:v>
                </c:pt>
                <c:pt idx="215">
                  <c:v>04.08.2018</c:v>
                </c:pt>
                <c:pt idx="216">
                  <c:v>05.08.2018</c:v>
                </c:pt>
                <c:pt idx="217">
                  <c:v>06.08.2018</c:v>
                </c:pt>
                <c:pt idx="218">
                  <c:v>07.08.2018</c:v>
                </c:pt>
                <c:pt idx="219">
                  <c:v>08.08.2018</c:v>
                </c:pt>
                <c:pt idx="220">
                  <c:v>09.08.2018</c:v>
                </c:pt>
                <c:pt idx="221">
                  <c:v>10.08.2018</c:v>
                </c:pt>
                <c:pt idx="222">
                  <c:v>11.08.2018</c:v>
                </c:pt>
                <c:pt idx="223">
                  <c:v>12.08.2018</c:v>
                </c:pt>
                <c:pt idx="224">
                  <c:v>13.08.2018</c:v>
                </c:pt>
                <c:pt idx="225">
                  <c:v>14.08.2018</c:v>
                </c:pt>
                <c:pt idx="226">
                  <c:v>15.08.2018</c:v>
                </c:pt>
                <c:pt idx="227">
                  <c:v>16.08.2018</c:v>
                </c:pt>
                <c:pt idx="228">
                  <c:v>17.08.2018</c:v>
                </c:pt>
                <c:pt idx="229">
                  <c:v>18.08.2018</c:v>
                </c:pt>
                <c:pt idx="230">
                  <c:v>19.08.2018</c:v>
                </c:pt>
                <c:pt idx="231">
                  <c:v>20.08.2018</c:v>
                </c:pt>
                <c:pt idx="232">
                  <c:v>21.08.2018</c:v>
                </c:pt>
                <c:pt idx="233">
                  <c:v>22.08.2018</c:v>
                </c:pt>
                <c:pt idx="234">
                  <c:v>23.08.2018</c:v>
                </c:pt>
                <c:pt idx="235">
                  <c:v>24.08.2018</c:v>
                </c:pt>
                <c:pt idx="236">
                  <c:v>25.08.2018</c:v>
                </c:pt>
                <c:pt idx="237">
                  <c:v>26.08.2018</c:v>
                </c:pt>
                <c:pt idx="238">
                  <c:v>27.08.2018</c:v>
                </c:pt>
                <c:pt idx="239">
                  <c:v>28.08.2018</c:v>
                </c:pt>
                <c:pt idx="240">
                  <c:v>29.08.2018</c:v>
                </c:pt>
                <c:pt idx="241">
                  <c:v>30.08.2018</c:v>
                </c:pt>
                <c:pt idx="242">
                  <c:v>31.08.2018</c:v>
                </c:pt>
                <c:pt idx="243">
                  <c:v>01.09.2018</c:v>
                </c:pt>
                <c:pt idx="244">
                  <c:v>02.09.2018</c:v>
                </c:pt>
                <c:pt idx="245">
                  <c:v>03.09.2018</c:v>
                </c:pt>
                <c:pt idx="246">
                  <c:v>04.09.2018</c:v>
                </c:pt>
                <c:pt idx="247">
                  <c:v>05.09.2018</c:v>
                </c:pt>
                <c:pt idx="248">
                  <c:v>06.09.2018</c:v>
                </c:pt>
                <c:pt idx="249">
                  <c:v>07.09.2018</c:v>
                </c:pt>
                <c:pt idx="250">
                  <c:v>08.09.2018</c:v>
                </c:pt>
                <c:pt idx="251">
                  <c:v>09.09.2018</c:v>
                </c:pt>
                <c:pt idx="252">
                  <c:v>10.09.2018</c:v>
                </c:pt>
                <c:pt idx="253">
                  <c:v>11.09.2018</c:v>
                </c:pt>
                <c:pt idx="254">
                  <c:v>12.09.2018</c:v>
                </c:pt>
                <c:pt idx="255">
                  <c:v>13.09.2018</c:v>
                </c:pt>
                <c:pt idx="256">
                  <c:v>14.09.2018</c:v>
                </c:pt>
                <c:pt idx="257">
                  <c:v>15.09.2018</c:v>
                </c:pt>
                <c:pt idx="258">
                  <c:v>16.09.2018</c:v>
                </c:pt>
                <c:pt idx="259">
                  <c:v>17.09.2018</c:v>
                </c:pt>
                <c:pt idx="260">
                  <c:v>18.09.2018</c:v>
                </c:pt>
                <c:pt idx="261">
                  <c:v>19.09.2018</c:v>
                </c:pt>
                <c:pt idx="262">
                  <c:v>20.09.2018</c:v>
                </c:pt>
                <c:pt idx="263">
                  <c:v>21.09.2018</c:v>
                </c:pt>
                <c:pt idx="264">
                  <c:v>22.09.2018</c:v>
                </c:pt>
                <c:pt idx="265">
                  <c:v>23.09.2018</c:v>
                </c:pt>
                <c:pt idx="266">
                  <c:v>24.09.2018</c:v>
                </c:pt>
                <c:pt idx="267">
                  <c:v>25.09.2018</c:v>
                </c:pt>
                <c:pt idx="268">
                  <c:v>26.09.2018</c:v>
                </c:pt>
                <c:pt idx="269">
                  <c:v>27.09.2018</c:v>
                </c:pt>
                <c:pt idx="270">
                  <c:v>28.09.2018</c:v>
                </c:pt>
                <c:pt idx="271">
                  <c:v>29.09.2018</c:v>
                </c:pt>
                <c:pt idx="272">
                  <c:v>30.09.2018</c:v>
                </c:pt>
                <c:pt idx="273">
                  <c:v>01.10.2018</c:v>
                </c:pt>
                <c:pt idx="274">
                  <c:v>02.10.2018</c:v>
                </c:pt>
                <c:pt idx="275">
                  <c:v>03.10.2018</c:v>
                </c:pt>
                <c:pt idx="276">
                  <c:v>04.10.2018</c:v>
                </c:pt>
                <c:pt idx="277">
                  <c:v>05.10.2018</c:v>
                </c:pt>
                <c:pt idx="278">
                  <c:v>06.10.2018</c:v>
                </c:pt>
                <c:pt idx="279">
                  <c:v>07.10.2018</c:v>
                </c:pt>
                <c:pt idx="280">
                  <c:v>08.10.2018</c:v>
                </c:pt>
                <c:pt idx="281">
                  <c:v>09.10.2018</c:v>
                </c:pt>
                <c:pt idx="282">
                  <c:v>10.10.2018</c:v>
                </c:pt>
                <c:pt idx="283">
                  <c:v>11.10.2018</c:v>
                </c:pt>
                <c:pt idx="284">
                  <c:v>12.10.2018</c:v>
                </c:pt>
                <c:pt idx="285">
                  <c:v>13.10.2018</c:v>
                </c:pt>
                <c:pt idx="286">
                  <c:v>14.10.2018</c:v>
                </c:pt>
                <c:pt idx="287">
                  <c:v>15.10.2018</c:v>
                </c:pt>
                <c:pt idx="288">
                  <c:v>16.10.2018</c:v>
                </c:pt>
                <c:pt idx="289">
                  <c:v>17.10.2018</c:v>
                </c:pt>
                <c:pt idx="290">
                  <c:v>18.10.2018</c:v>
                </c:pt>
                <c:pt idx="291">
                  <c:v>19.10.2018</c:v>
                </c:pt>
                <c:pt idx="292">
                  <c:v>20.10.2018</c:v>
                </c:pt>
                <c:pt idx="293">
                  <c:v>21.10.2018</c:v>
                </c:pt>
                <c:pt idx="294">
                  <c:v>22.10.2018</c:v>
                </c:pt>
                <c:pt idx="295">
                  <c:v>23.10.2018</c:v>
                </c:pt>
                <c:pt idx="296">
                  <c:v>24.10.2018</c:v>
                </c:pt>
                <c:pt idx="297">
                  <c:v>25.10.2018</c:v>
                </c:pt>
                <c:pt idx="298">
                  <c:v>26.10.2018</c:v>
                </c:pt>
                <c:pt idx="299">
                  <c:v>27.10.2018</c:v>
                </c:pt>
                <c:pt idx="300">
                  <c:v>28.10.2018</c:v>
                </c:pt>
                <c:pt idx="301">
                  <c:v>29.10.2018</c:v>
                </c:pt>
                <c:pt idx="302">
                  <c:v>30.10.2018</c:v>
                </c:pt>
                <c:pt idx="303">
                  <c:v>31.10.2018</c:v>
                </c:pt>
                <c:pt idx="304">
                  <c:v>01.11.2018</c:v>
                </c:pt>
                <c:pt idx="305">
                  <c:v>02.11.2018</c:v>
                </c:pt>
                <c:pt idx="306">
                  <c:v>03.11.2018</c:v>
                </c:pt>
                <c:pt idx="307">
                  <c:v>04.11.2018</c:v>
                </c:pt>
                <c:pt idx="308">
                  <c:v>05.11.2018</c:v>
                </c:pt>
                <c:pt idx="309">
                  <c:v>06.11.2018</c:v>
                </c:pt>
                <c:pt idx="310">
                  <c:v>07.11.2018</c:v>
                </c:pt>
                <c:pt idx="311">
                  <c:v>08.11.2018</c:v>
                </c:pt>
                <c:pt idx="312">
                  <c:v>09.11.2018</c:v>
                </c:pt>
                <c:pt idx="313">
                  <c:v>10.11.2018</c:v>
                </c:pt>
                <c:pt idx="314">
                  <c:v>11.11.2018</c:v>
                </c:pt>
                <c:pt idx="315">
                  <c:v>12.11.2018</c:v>
                </c:pt>
                <c:pt idx="316">
                  <c:v>13.11.2018</c:v>
                </c:pt>
                <c:pt idx="317">
                  <c:v>14.11.2018</c:v>
                </c:pt>
                <c:pt idx="318">
                  <c:v>15.11.2018</c:v>
                </c:pt>
                <c:pt idx="319">
                  <c:v>16.11.2018</c:v>
                </c:pt>
                <c:pt idx="320">
                  <c:v>17.11.2018</c:v>
                </c:pt>
                <c:pt idx="321">
                  <c:v>18.11.2018</c:v>
                </c:pt>
                <c:pt idx="322">
                  <c:v>19.11.2018</c:v>
                </c:pt>
                <c:pt idx="323">
                  <c:v>20.11.2018</c:v>
                </c:pt>
                <c:pt idx="324">
                  <c:v>21.11.2018</c:v>
                </c:pt>
                <c:pt idx="325">
                  <c:v>22.11.2018</c:v>
                </c:pt>
                <c:pt idx="326">
                  <c:v>23.11.2018</c:v>
                </c:pt>
                <c:pt idx="327">
                  <c:v>24.11.2018</c:v>
                </c:pt>
                <c:pt idx="328">
                  <c:v>25.11.2018</c:v>
                </c:pt>
                <c:pt idx="329">
                  <c:v>26.11.2018</c:v>
                </c:pt>
                <c:pt idx="330">
                  <c:v>27.11.2018</c:v>
                </c:pt>
                <c:pt idx="331">
                  <c:v>28.11.2018</c:v>
                </c:pt>
                <c:pt idx="332">
                  <c:v>29.11.2018</c:v>
                </c:pt>
                <c:pt idx="333">
                  <c:v>30.11.2018</c:v>
                </c:pt>
                <c:pt idx="334">
                  <c:v>01.12.2018</c:v>
                </c:pt>
                <c:pt idx="335">
                  <c:v>02.12.2018</c:v>
                </c:pt>
                <c:pt idx="336">
                  <c:v>03.12.2018</c:v>
                </c:pt>
                <c:pt idx="337">
                  <c:v>04.12.2018</c:v>
                </c:pt>
                <c:pt idx="338">
                  <c:v>05.12.2018</c:v>
                </c:pt>
                <c:pt idx="339">
                  <c:v>06.12.2018</c:v>
                </c:pt>
                <c:pt idx="340">
                  <c:v>07.12.2018</c:v>
                </c:pt>
                <c:pt idx="341">
                  <c:v>08.12.2018</c:v>
                </c:pt>
                <c:pt idx="342">
                  <c:v>09.12.2018</c:v>
                </c:pt>
                <c:pt idx="343">
                  <c:v>10.12.2018</c:v>
                </c:pt>
                <c:pt idx="344">
                  <c:v>11.12.2018</c:v>
                </c:pt>
                <c:pt idx="345">
                  <c:v>12.12.2018</c:v>
                </c:pt>
                <c:pt idx="346">
                  <c:v>13.12.2018</c:v>
                </c:pt>
                <c:pt idx="347">
                  <c:v>14.12.2018</c:v>
                </c:pt>
                <c:pt idx="348">
                  <c:v>15.12.2018</c:v>
                </c:pt>
                <c:pt idx="349">
                  <c:v>16.12.2018</c:v>
                </c:pt>
                <c:pt idx="350">
                  <c:v>17.12.2018</c:v>
                </c:pt>
                <c:pt idx="351">
                  <c:v>18.12.2018</c:v>
                </c:pt>
                <c:pt idx="352">
                  <c:v>19.12.2018</c:v>
                </c:pt>
                <c:pt idx="353">
                  <c:v>20.12.2018</c:v>
                </c:pt>
                <c:pt idx="354">
                  <c:v>21.12.2018</c:v>
                </c:pt>
                <c:pt idx="355">
                  <c:v>22.12.2018</c:v>
                </c:pt>
                <c:pt idx="356">
                  <c:v>23.12.2018</c:v>
                </c:pt>
                <c:pt idx="357">
                  <c:v>24.12.2018</c:v>
                </c:pt>
                <c:pt idx="358">
                  <c:v>25.12.2018</c:v>
                </c:pt>
                <c:pt idx="359">
                  <c:v>26.12.2018</c:v>
                </c:pt>
                <c:pt idx="360">
                  <c:v>27.12.2018</c:v>
                </c:pt>
              </c:strCache>
            </c:strRef>
          </c:cat>
          <c:val>
            <c:numRef>
              <c:f>Sheet1!$B$2:$B$362</c:f>
              <c:numCache>
                <c:formatCode>General</c:formatCode>
                <c:ptCount val="361"/>
                <c:pt idx="0">
                  <c:v>25214</c:v>
                </c:pt>
                <c:pt idx="1">
                  <c:v>25229</c:v>
                </c:pt>
                <c:pt idx="2">
                  <c:v>25243</c:v>
                </c:pt>
                <c:pt idx="3">
                  <c:v>25270</c:v>
                </c:pt>
                <c:pt idx="4">
                  <c:v>25331</c:v>
                </c:pt>
                <c:pt idx="5">
                  <c:v>25358</c:v>
                </c:pt>
                <c:pt idx="6">
                  <c:v>25372</c:v>
                </c:pt>
                <c:pt idx="7">
                  <c:v>25383</c:v>
                </c:pt>
                <c:pt idx="8">
                  <c:v>25402</c:v>
                </c:pt>
                <c:pt idx="9">
                  <c:v>25411</c:v>
                </c:pt>
                <c:pt idx="10">
                  <c:v>25430</c:v>
                </c:pt>
                <c:pt idx="11">
                  <c:v>25436</c:v>
                </c:pt>
                <c:pt idx="12">
                  <c:v>25451</c:v>
                </c:pt>
                <c:pt idx="13">
                  <c:v>25464</c:v>
                </c:pt>
                <c:pt idx="14">
                  <c:v>25479</c:v>
                </c:pt>
                <c:pt idx="15">
                  <c:v>25493</c:v>
                </c:pt>
                <c:pt idx="16">
                  <c:v>25509</c:v>
                </c:pt>
                <c:pt idx="17">
                  <c:v>25560</c:v>
                </c:pt>
                <c:pt idx="18">
                  <c:v>25574</c:v>
                </c:pt>
                <c:pt idx="19">
                  <c:v>25580</c:v>
                </c:pt>
                <c:pt idx="20">
                  <c:v>25589</c:v>
                </c:pt>
                <c:pt idx="21">
                  <c:v>25602</c:v>
                </c:pt>
                <c:pt idx="22">
                  <c:v>25611</c:v>
                </c:pt>
                <c:pt idx="23">
                  <c:v>25613</c:v>
                </c:pt>
                <c:pt idx="24">
                  <c:v>25631</c:v>
                </c:pt>
                <c:pt idx="25">
                  <c:v>25660</c:v>
                </c:pt>
                <c:pt idx="26">
                  <c:v>25680</c:v>
                </c:pt>
                <c:pt idx="27">
                  <c:v>25699</c:v>
                </c:pt>
                <c:pt idx="28">
                  <c:v>25718</c:v>
                </c:pt>
                <c:pt idx="29">
                  <c:v>25729</c:v>
                </c:pt>
                <c:pt idx="30">
                  <c:v>25750</c:v>
                </c:pt>
                <c:pt idx="31">
                  <c:v>25766</c:v>
                </c:pt>
                <c:pt idx="32">
                  <c:v>25771</c:v>
                </c:pt>
                <c:pt idx="33">
                  <c:v>25772</c:v>
                </c:pt>
                <c:pt idx="34">
                  <c:v>25781</c:v>
                </c:pt>
                <c:pt idx="35">
                  <c:v>25814</c:v>
                </c:pt>
                <c:pt idx="36">
                  <c:v>25842</c:v>
                </c:pt>
                <c:pt idx="37">
                  <c:v>25854</c:v>
                </c:pt>
                <c:pt idx="38">
                  <c:v>25874</c:v>
                </c:pt>
                <c:pt idx="39">
                  <c:v>25883</c:v>
                </c:pt>
                <c:pt idx="40">
                  <c:v>25922</c:v>
                </c:pt>
                <c:pt idx="41">
                  <c:v>25942</c:v>
                </c:pt>
                <c:pt idx="42">
                  <c:v>25975</c:v>
                </c:pt>
                <c:pt idx="43">
                  <c:v>26005</c:v>
                </c:pt>
                <c:pt idx="44">
                  <c:v>26023</c:v>
                </c:pt>
                <c:pt idx="45">
                  <c:v>26044</c:v>
                </c:pt>
                <c:pt idx="46">
                  <c:v>26060</c:v>
                </c:pt>
                <c:pt idx="47">
                  <c:v>26066</c:v>
                </c:pt>
                <c:pt idx="48">
                  <c:v>26082</c:v>
                </c:pt>
                <c:pt idx="49">
                  <c:v>26102</c:v>
                </c:pt>
                <c:pt idx="50">
                  <c:v>26129</c:v>
                </c:pt>
                <c:pt idx="51">
                  <c:v>26159</c:v>
                </c:pt>
                <c:pt idx="52">
                  <c:v>26170</c:v>
                </c:pt>
                <c:pt idx="53">
                  <c:v>26193</c:v>
                </c:pt>
                <c:pt idx="54">
                  <c:v>26215</c:v>
                </c:pt>
                <c:pt idx="55">
                  <c:v>26235</c:v>
                </c:pt>
                <c:pt idx="56">
                  <c:v>26275</c:v>
                </c:pt>
                <c:pt idx="57">
                  <c:v>26302</c:v>
                </c:pt>
                <c:pt idx="58">
                  <c:v>26319</c:v>
                </c:pt>
                <c:pt idx="59">
                  <c:v>26325</c:v>
                </c:pt>
                <c:pt idx="60">
                  <c:v>26337</c:v>
                </c:pt>
                <c:pt idx="61">
                  <c:v>26338</c:v>
                </c:pt>
                <c:pt idx="62">
                  <c:v>26354</c:v>
                </c:pt>
                <c:pt idx="63">
                  <c:v>26360</c:v>
                </c:pt>
                <c:pt idx="64">
                  <c:v>26375</c:v>
                </c:pt>
                <c:pt idx="65">
                  <c:v>26381</c:v>
                </c:pt>
                <c:pt idx="66">
                  <c:v>26394</c:v>
                </c:pt>
                <c:pt idx="67">
                  <c:v>26404</c:v>
                </c:pt>
                <c:pt idx="68">
                  <c:v>26421</c:v>
                </c:pt>
                <c:pt idx="69">
                  <c:v>26424</c:v>
                </c:pt>
                <c:pt idx="70">
                  <c:v>26430</c:v>
                </c:pt>
                <c:pt idx="71">
                  <c:v>26443</c:v>
                </c:pt>
                <c:pt idx="72">
                  <c:v>26455</c:v>
                </c:pt>
                <c:pt idx="73">
                  <c:v>26460</c:v>
                </c:pt>
                <c:pt idx="74">
                  <c:v>26465</c:v>
                </c:pt>
                <c:pt idx="75">
                  <c:v>26469</c:v>
                </c:pt>
                <c:pt idx="76">
                  <c:v>26475</c:v>
                </c:pt>
                <c:pt idx="77">
                  <c:v>26498</c:v>
                </c:pt>
                <c:pt idx="78">
                  <c:v>26514</c:v>
                </c:pt>
                <c:pt idx="79">
                  <c:v>26525</c:v>
                </c:pt>
                <c:pt idx="80">
                  <c:v>26533</c:v>
                </c:pt>
                <c:pt idx="81">
                  <c:v>26544</c:v>
                </c:pt>
                <c:pt idx="82">
                  <c:v>26560</c:v>
                </c:pt>
                <c:pt idx="83">
                  <c:v>26572</c:v>
                </c:pt>
                <c:pt idx="84">
                  <c:v>26574</c:v>
                </c:pt>
                <c:pt idx="85">
                  <c:v>26580</c:v>
                </c:pt>
                <c:pt idx="86">
                  <c:v>26594</c:v>
                </c:pt>
                <c:pt idx="87">
                  <c:v>26616</c:v>
                </c:pt>
                <c:pt idx="88">
                  <c:v>26630</c:v>
                </c:pt>
                <c:pt idx="89">
                  <c:v>26638</c:v>
                </c:pt>
                <c:pt idx="90">
                  <c:v>26665</c:v>
                </c:pt>
                <c:pt idx="91">
                  <c:v>26673</c:v>
                </c:pt>
                <c:pt idx="92">
                  <c:v>26675</c:v>
                </c:pt>
                <c:pt idx="93">
                  <c:v>26682</c:v>
                </c:pt>
                <c:pt idx="94">
                  <c:v>26679</c:v>
                </c:pt>
                <c:pt idx="95">
                  <c:v>26687</c:v>
                </c:pt>
                <c:pt idx="96">
                  <c:v>26689</c:v>
                </c:pt>
                <c:pt idx="97">
                  <c:v>26688</c:v>
                </c:pt>
                <c:pt idx="98">
                  <c:v>26688</c:v>
                </c:pt>
                <c:pt idx="99">
                  <c:v>26693</c:v>
                </c:pt>
                <c:pt idx="100">
                  <c:v>26702</c:v>
                </c:pt>
                <c:pt idx="101">
                  <c:v>26720</c:v>
                </c:pt>
                <c:pt idx="102">
                  <c:v>26730</c:v>
                </c:pt>
                <c:pt idx="103">
                  <c:v>26740</c:v>
                </c:pt>
                <c:pt idx="104">
                  <c:v>26754</c:v>
                </c:pt>
                <c:pt idx="105">
                  <c:v>26872</c:v>
                </c:pt>
                <c:pt idx="106">
                  <c:v>26904</c:v>
                </c:pt>
                <c:pt idx="107">
                  <c:v>26915</c:v>
                </c:pt>
                <c:pt idx="108">
                  <c:v>26922</c:v>
                </c:pt>
                <c:pt idx="109">
                  <c:v>26932</c:v>
                </c:pt>
                <c:pt idx="110">
                  <c:v>26933</c:v>
                </c:pt>
                <c:pt idx="111">
                  <c:v>26945</c:v>
                </c:pt>
                <c:pt idx="112">
                  <c:v>26950</c:v>
                </c:pt>
                <c:pt idx="113">
                  <c:v>26947</c:v>
                </c:pt>
                <c:pt idx="114">
                  <c:v>26949</c:v>
                </c:pt>
                <c:pt idx="115">
                  <c:v>26953</c:v>
                </c:pt>
                <c:pt idx="116">
                  <c:v>26957</c:v>
                </c:pt>
                <c:pt idx="117">
                  <c:v>26963</c:v>
                </c:pt>
                <c:pt idx="118">
                  <c:v>26969</c:v>
                </c:pt>
                <c:pt idx="119">
                  <c:v>26971</c:v>
                </c:pt>
                <c:pt idx="120">
                  <c:v>26976</c:v>
                </c:pt>
                <c:pt idx="121">
                  <c:v>26983</c:v>
                </c:pt>
                <c:pt idx="122">
                  <c:v>26998</c:v>
                </c:pt>
                <c:pt idx="123">
                  <c:v>27047</c:v>
                </c:pt>
                <c:pt idx="124">
                  <c:v>27053</c:v>
                </c:pt>
                <c:pt idx="125">
                  <c:v>27061</c:v>
                </c:pt>
                <c:pt idx="126">
                  <c:v>27067</c:v>
                </c:pt>
                <c:pt idx="127">
                  <c:v>27060</c:v>
                </c:pt>
                <c:pt idx="128">
                  <c:v>27061</c:v>
                </c:pt>
                <c:pt idx="129">
                  <c:v>27065</c:v>
                </c:pt>
                <c:pt idx="130">
                  <c:v>27061</c:v>
                </c:pt>
                <c:pt idx="131">
                  <c:v>27060</c:v>
                </c:pt>
                <c:pt idx="132">
                  <c:v>27057</c:v>
                </c:pt>
                <c:pt idx="133">
                  <c:v>27058</c:v>
                </c:pt>
                <c:pt idx="134">
                  <c:v>27059</c:v>
                </c:pt>
                <c:pt idx="135">
                  <c:v>27110</c:v>
                </c:pt>
                <c:pt idx="136">
                  <c:v>27131</c:v>
                </c:pt>
                <c:pt idx="137">
                  <c:v>27140</c:v>
                </c:pt>
                <c:pt idx="138">
                  <c:v>27156</c:v>
                </c:pt>
                <c:pt idx="139">
                  <c:v>27175</c:v>
                </c:pt>
                <c:pt idx="140">
                  <c:v>27185</c:v>
                </c:pt>
                <c:pt idx="141">
                  <c:v>27193</c:v>
                </c:pt>
                <c:pt idx="142">
                  <c:v>27202</c:v>
                </c:pt>
                <c:pt idx="143">
                  <c:v>27208</c:v>
                </c:pt>
                <c:pt idx="144">
                  <c:v>27217</c:v>
                </c:pt>
                <c:pt idx="145">
                  <c:v>27220</c:v>
                </c:pt>
                <c:pt idx="146">
                  <c:v>27228</c:v>
                </c:pt>
                <c:pt idx="147">
                  <c:v>27264</c:v>
                </c:pt>
                <c:pt idx="148">
                  <c:v>27282</c:v>
                </c:pt>
                <c:pt idx="149">
                  <c:v>27295</c:v>
                </c:pt>
                <c:pt idx="150">
                  <c:v>27309</c:v>
                </c:pt>
                <c:pt idx="151">
                  <c:v>27340</c:v>
                </c:pt>
                <c:pt idx="152">
                  <c:v>27362</c:v>
                </c:pt>
                <c:pt idx="153">
                  <c:v>27399</c:v>
                </c:pt>
                <c:pt idx="154">
                  <c:v>27420</c:v>
                </c:pt>
                <c:pt idx="155">
                  <c:v>27439</c:v>
                </c:pt>
                <c:pt idx="156">
                  <c:v>27457</c:v>
                </c:pt>
                <c:pt idx="157">
                  <c:v>27466</c:v>
                </c:pt>
                <c:pt idx="158">
                  <c:v>27479</c:v>
                </c:pt>
                <c:pt idx="159">
                  <c:v>27491</c:v>
                </c:pt>
                <c:pt idx="160">
                  <c:v>27517</c:v>
                </c:pt>
                <c:pt idx="161">
                  <c:v>27534</c:v>
                </c:pt>
                <c:pt idx="162">
                  <c:v>27558</c:v>
                </c:pt>
                <c:pt idx="163">
                  <c:v>27575</c:v>
                </c:pt>
                <c:pt idx="164">
                  <c:v>27575</c:v>
                </c:pt>
                <c:pt idx="165">
                  <c:v>27588</c:v>
                </c:pt>
                <c:pt idx="166">
                  <c:v>27585</c:v>
                </c:pt>
                <c:pt idx="167">
                  <c:v>27595</c:v>
                </c:pt>
                <c:pt idx="168">
                  <c:v>27604</c:v>
                </c:pt>
                <c:pt idx="169">
                  <c:v>27613</c:v>
                </c:pt>
                <c:pt idx="170">
                  <c:v>27611</c:v>
                </c:pt>
                <c:pt idx="171">
                  <c:v>27614</c:v>
                </c:pt>
                <c:pt idx="172">
                  <c:v>27645</c:v>
                </c:pt>
                <c:pt idx="173">
                  <c:v>27658</c:v>
                </c:pt>
                <c:pt idx="174">
                  <c:v>27674</c:v>
                </c:pt>
                <c:pt idx="175">
                  <c:v>27700</c:v>
                </c:pt>
                <c:pt idx="176">
                  <c:v>27716</c:v>
                </c:pt>
                <c:pt idx="177">
                  <c:v>27724</c:v>
                </c:pt>
                <c:pt idx="178">
                  <c:v>27731</c:v>
                </c:pt>
                <c:pt idx="179">
                  <c:v>27737</c:v>
                </c:pt>
                <c:pt idx="180">
                  <c:v>27750</c:v>
                </c:pt>
                <c:pt idx="181">
                  <c:v>27767</c:v>
                </c:pt>
                <c:pt idx="182">
                  <c:v>27775</c:v>
                </c:pt>
                <c:pt idx="183">
                  <c:v>27805</c:v>
                </c:pt>
                <c:pt idx="184">
                  <c:v>27815</c:v>
                </c:pt>
                <c:pt idx="185">
                  <c:v>27850</c:v>
                </c:pt>
                <c:pt idx="186">
                  <c:v>27861</c:v>
                </c:pt>
                <c:pt idx="187">
                  <c:v>27876</c:v>
                </c:pt>
                <c:pt idx="188">
                  <c:v>27885</c:v>
                </c:pt>
                <c:pt idx="189">
                  <c:v>27918</c:v>
                </c:pt>
                <c:pt idx="190">
                  <c:v>27932</c:v>
                </c:pt>
                <c:pt idx="191">
                  <c:v>27936</c:v>
                </c:pt>
                <c:pt idx="192">
                  <c:v>27942</c:v>
                </c:pt>
                <c:pt idx="193">
                  <c:v>27953</c:v>
                </c:pt>
                <c:pt idx="194">
                  <c:v>27964</c:v>
                </c:pt>
                <c:pt idx="195">
                  <c:v>27970</c:v>
                </c:pt>
                <c:pt idx="196">
                  <c:v>27982</c:v>
                </c:pt>
                <c:pt idx="197">
                  <c:v>27992</c:v>
                </c:pt>
                <c:pt idx="198">
                  <c:v>28002</c:v>
                </c:pt>
                <c:pt idx="199">
                  <c:v>28011</c:v>
                </c:pt>
                <c:pt idx="200">
                  <c:v>28024</c:v>
                </c:pt>
                <c:pt idx="201">
                  <c:v>28037</c:v>
                </c:pt>
                <c:pt idx="202">
                  <c:v>28046</c:v>
                </c:pt>
                <c:pt idx="203">
                  <c:v>28054</c:v>
                </c:pt>
                <c:pt idx="204">
                  <c:v>28070</c:v>
                </c:pt>
                <c:pt idx="205">
                  <c:v>28143</c:v>
                </c:pt>
                <c:pt idx="206">
                  <c:v>28176</c:v>
                </c:pt>
                <c:pt idx="207">
                  <c:v>28199</c:v>
                </c:pt>
                <c:pt idx="208">
                  <c:v>28218</c:v>
                </c:pt>
                <c:pt idx="209">
                  <c:v>28239</c:v>
                </c:pt>
                <c:pt idx="210">
                  <c:v>28243</c:v>
                </c:pt>
                <c:pt idx="211">
                  <c:v>28285</c:v>
                </c:pt>
                <c:pt idx="212">
                  <c:v>28311</c:v>
                </c:pt>
                <c:pt idx="213">
                  <c:v>28329</c:v>
                </c:pt>
                <c:pt idx="214">
                  <c:v>28337</c:v>
                </c:pt>
                <c:pt idx="215">
                  <c:v>28349</c:v>
                </c:pt>
                <c:pt idx="216">
                  <c:v>28372</c:v>
                </c:pt>
                <c:pt idx="217">
                  <c:v>28387</c:v>
                </c:pt>
                <c:pt idx="218">
                  <c:v>28403</c:v>
                </c:pt>
                <c:pt idx="219">
                  <c:v>28419</c:v>
                </c:pt>
                <c:pt idx="220">
                  <c:v>28453</c:v>
                </c:pt>
                <c:pt idx="221">
                  <c:v>28478</c:v>
                </c:pt>
                <c:pt idx="222">
                  <c:v>28502</c:v>
                </c:pt>
                <c:pt idx="223">
                  <c:v>28512</c:v>
                </c:pt>
                <c:pt idx="224">
                  <c:v>28525</c:v>
                </c:pt>
                <c:pt idx="225">
                  <c:v>28533</c:v>
                </c:pt>
                <c:pt idx="226">
                  <c:v>28539</c:v>
                </c:pt>
                <c:pt idx="227">
                  <c:v>28594</c:v>
                </c:pt>
                <c:pt idx="228">
                  <c:v>28623</c:v>
                </c:pt>
                <c:pt idx="229">
                  <c:v>28640</c:v>
                </c:pt>
                <c:pt idx="230">
                  <c:v>28660</c:v>
                </c:pt>
                <c:pt idx="231">
                  <c:v>28671</c:v>
                </c:pt>
                <c:pt idx="232">
                  <c:v>28685</c:v>
                </c:pt>
                <c:pt idx="233">
                  <c:v>28692</c:v>
                </c:pt>
                <c:pt idx="234">
                  <c:v>28699</c:v>
                </c:pt>
                <c:pt idx="235">
                  <c:v>28711</c:v>
                </c:pt>
                <c:pt idx="236">
                  <c:v>28719</c:v>
                </c:pt>
                <c:pt idx="237">
                  <c:v>28722</c:v>
                </c:pt>
                <c:pt idx="238">
                  <c:v>28735</c:v>
                </c:pt>
                <c:pt idx="239">
                  <c:v>28743</c:v>
                </c:pt>
                <c:pt idx="240">
                  <c:v>28748</c:v>
                </c:pt>
                <c:pt idx="241">
                  <c:v>28759</c:v>
                </c:pt>
                <c:pt idx="242">
                  <c:v>28764</c:v>
                </c:pt>
                <c:pt idx="243">
                  <c:v>28781</c:v>
                </c:pt>
                <c:pt idx="244">
                  <c:v>28814</c:v>
                </c:pt>
                <c:pt idx="245">
                  <c:v>28818</c:v>
                </c:pt>
                <c:pt idx="246">
                  <c:v>28827</c:v>
                </c:pt>
                <c:pt idx="247">
                  <c:v>28856</c:v>
                </c:pt>
                <c:pt idx="248">
                  <c:v>28881</c:v>
                </c:pt>
                <c:pt idx="249">
                  <c:v>28887</c:v>
                </c:pt>
                <c:pt idx="250">
                  <c:v>28895</c:v>
                </c:pt>
                <c:pt idx="251">
                  <c:v>28904</c:v>
                </c:pt>
                <c:pt idx="252">
                  <c:v>28912</c:v>
                </c:pt>
                <c:pt idx="253">
                  <c:v>28918</c:v>
                </c:pt>
                <c:pt idx="254">
                  <c:v>28921</c:v>
                </c:pt>
                <c:pt idx="255">
                  <c:v>28921</c:v>
                </c:pt>
                <c:pt idx="256">
                  <c:v>28925</c:v>
                </c:pt>
                <c:pt idx="257">
                  <c:v>28931</c:v>
                </c:pt>
                <c:pt idx="258">
                  <c:v>28933</c:v>
                </c:pt>
                <c:pt idx="259">
                  <c:v>28940</c:v>
                </c:pt>
                <c:pt idx="260">
                  <c:v>28944</c:v>
                </c:pt>
                <c:pt idx="261">
                  <c:v>28951</c:v>
                </c:pt>
                <c:pt idx="262">
                  <c:v>28967</c:v>
                </c:pt>
                <c:pt idx="263">
                  <c:v>28987</c:v>
                </c:pt>
                <c:pt idx="264">
                  <c:v>29005</c:v>
                </c:pt>
                <c:pt idx="265">
                  <c:v>29016</c:v>
                </c:pt>
                <c:pt idx="266">
                  <c:v>29018</c:v>
                </c:pt>
                <c:pt idx="267">
                  <c:v>29030</c:v>
                </c:pt>
                <c:pt idx="268">
                  <c:v>29034</c:v>
                </c:pt>
                <c:pt idx="269">
                  <c:v>29037</c:v>
                </c:pt>
                <c:pt idx="270">
                  <c:v>29039</c:v>
                </c:pt>
                <c:pt idx="271">
                  <c:v>29042</c:v>
                </c:pt>
                <c:pt idx="272">
                  <c:v>29042</c:v>
                </c:pt>
                <c:pt idx="273">
                  <c:v>29045</c:v>
                </c:pt>
                <c:pt idx="274">
                  <c:v>29054</c:v>
                </c:pt>
                <c:pt idx="275">
                  <c:v>29053</c:v>
                </c:pt>
                <c:pt idx="276">
                  <c:v>29055</c:v>
                </c:pt>
                <c:pt idx="277">
                  <c:v>29058</c:v>
                </c:pt>
                <c:pt idx="278">
                  <c:v>29053</c:v>
                </c:pt>
                <c:pt idx="279">
                  <c:v>29058</c:v>
                </c:pt>
                <c:pt idx="280">
                  <c:v>29087</c:v>
                </c:pt>
                <c:pt idx="281">
                  <c:v>29100</c:v>
                </c:pt>
                <c:pt idx="282">
                  <c:v>29120</c:v>
                </c:pt>
                <c:pt idx="283">
                  <c:v>29132</c:v>
                </c:pt>
                <c:pt idx="284">
                  <c:v>29139</c:v>
                </c:pt>
                <c:pt idx="285">
                  <c:v>29151</c:v>
                </c:pt>
                <c:pt idx="286">
                  <c:v>29159</c:v>
                </c:pt>
                <c:pt idx="287">
                  <c:v>29164</c:v>
                </c:pt>
                <c:pt idx="288">
                  <c:v>29163</c:v>
                </c:pt>
                <c:pt idx="289">
                  <c:v>29171</c:v>
                </c:pt>
                <c:pt idx="290">
                  <c:v>29176</c:v>
                </c:pt>
                <c:pt idx="291">
                  <c:v>29184</c:v>
                </c:pt>
                <c:pt idx="292">
                  <c:v>29195</c:v>
                </c:pt>
                <c:pt idx="293">
                  <c:v>29201</c:v>
                </c:pt>
                <c:pt idx="294">
                  <c:v>29203</c:v>
                </c:pt>
                <c:pt idx="295">
                  <c:v>29216</c:v>
                </c:pt>
                <c:pt idx="296">
                  <c:v>29227</c:v>
                </c:pt>
                <c:pt idx="297">
                  <c:v>29245</c:v>
                </c:pt>
                <c:pt idx="298">
                  <c:v>29251</c:v>
                </c:pt>
                <c:pt idx="299">
                  <c:v>29259</c:v>
                </c:pt>
                <c:pt idx="300">
                  <c:v>29265</c:v>
                </c:pt>
                <c:pt idx="301">
                  <c:v>29273</c:v>
                </c:pt>
                <c:pt idx="302">
                  <c:v>29283</c:v>
                </c:pt>
                <c:pt idx="303">
                  <c:v>29290</c:v>
                </c:pt>
                <c:pt idx="304">
                  <c:v>29298</c:v>
                </c:pt>
                <c:pt idx="305">
                  <c:v>29308</c:v>
                </c:pt>
                <c:pt idx="306">
                  <c:v>29313</c:v>
                </c:pt>
                <c:pt idx="307">
                  <c:v>29324</c:v>
                </c:pt>
                <c:pt idx="308">
                  <c:v>29335</c:v>
                </c:pt>
                <c:pt idx="309">
                  <c:v>29343</c:v>
                </c:pt>
                <c:pt idx="310">
                  <c:v>29352</c:v>
                </c:pt>
                <c:pt idx="311">
                  <c:v>29360</c:v>
                </c:pt>
                <c:pt idx="312">
                  <c:v>29365</c:v>
                </c:pt>
                <c:pt idx="313">
                  <c:v>29421</c:v>
                </c:pt>
                <c:pt idx="314">
                  <c:v>29464</c:v>
                </c:pt>
                <c:pt idx="315">
                  <c:v>29483</c:v>
                </c:pt>
                <c:pt idx="316">
                  <c:v>29509</c:v>
                </c:pt>
                <c:pt idx="317">
                  <c:v>29529</c:v>
                </c:pt>
                <c:pt idx="318">
                  <c:v>29533</c:v>
                </c:pt>
                <c:pt idx="319">
                  <c:v>29544</c:v>
                </c:pt>
                <c:pt idx="320">
                  <c:v>29552</c:v>
                </c:pt>
                <c:pt idx="321">
                  <c:v>29562</c:v>
                </c:pt>
                <c:pt idx="322">
                  <c:v>29565</c:v>
                </c:pt>
                <c:pt idx="323">
                  <c:v>29572</c:v>
                </c:pt>
                <c:pt idx="324">
                  <c:v>29588</c:v>
                </c:pt>
                <c:pt idx="325">
                  <c:v>29597</c:v>
                </c:pt>
                <c:pt idx="326">
                  <c:v>29606</c:v>
                </c:pt>
                <c:pt idx="327">
                  <c:v>29616</c:v>
                </c:pt>
                <c:pt idx="328">
                  <c:v>29623</c:v>
                </c:pt>
                <c:pt idx="329">
                  <c:v>29632</c:v>
                </c:pt>
                <c:pt idx="330">
                  <c:v>29645</c:v>
                </c:pt>
                <c:pt idx="331">
                  <c:v>29656</c:v>
                </c:pt>
                <c:pt idx="332">
                  <c:v>29679</c:v>
                </c:pt>
                <c:pt idx="333">
                  <c:v>29686</c:v>
                </c:pt>
                <c:pt idx="334">
                  <c:v>29693</c:v>
                </c:pt>
                <c:pt idx="335">
                  <c:v>29701</c:v>
                </c:pt>
                <c:pt idx="336">
                  <c:v>29709</c:v>
                </c:pt>
                <c:pt idx="337">
                  <c:v>29717</c:v>
                </c:pt>
                <c:pt idx="338">
                  <c:v>29724</c:v>
                </c:pt>
                <c:pt idx="339">
                  <c:v>29732</c:v>
                </c:pt>
                <c:pt idx="340">
                  <c:v>29733</c:v>
                </c:pt>
                <c:pt idx="341">
                  <c:v>29731</c:v>
                </c:pt>
                <c:pt idx="342">
                  <c:v>29737</c:v>
                </c:pt>
                <c:pt idx="343">
                  <c:v>29739</c:v>
                </c:pt>
                <c:pt idx="344">
                  <c:v>29746</c:v>
                </c:pt>
                <c:pt idx="345">
                  <c:v>29759</c:v>
                </c:pt>
                <c:pt idx="346">
                  <c:v>29768</c:v>
                </c:pt>
                <c:pt idx="347">
                  <c:v>29782</c:v>
                </c:pt>
                <c:pt idx="348">
                  <c:v>29785</c:v>
                </c:pt>
                <c:pt idx="349">
                  <c:v>29796</c:v>
                </c:pt>
                <c:pt idx="350">
                  <c:v>29804</c:v>
                </c:pt>
                <c:pt idx="351">
                  <c:v>29815</c:v>
                </c:pt>
                <c:pt idx="352">
                  <c:v>29823</c:v>
                </c:pt>
                <c:pt idx="353">
                  <c:v>29830</c:v>
                </c:pt>
                <c:pt idx="354">
                  <c:v>29852</c:v>
                </c:pt>
                <c:pt idx="355">
                  <c:v>29859</c:v>
                </c:pt>
                <c:pt idx="356">
                  <c:v>29869</c:v>
                </c:pt>
                <c:pt idx="357">
                  <c:v>29871</c:v>
                </c:pt>
                <c:pt idx="358">
                  <c:v>29878</c:v>
                </c:pt>
                <c:pt idx="359">
                  <c:v>29883</c:v>
                </c:pt>
                <c:pt idx="360">
                  <c:v>29888</c:v>
                </c:pt>
              </c:numCache>
            </c:numRef>
          </c:val>
          <c:smooth val="0"/>
          <c:extLst>
            <c:ext xmlns:c16="http://schemas.microsoft.com/office/drawing/2014/chart" uri="{C3380CC4-5D6E-409C-BE32-E72D297353CC}">
              <c16:uniqueId val="{00000000-B56B-4B72-84EE-5FF27BF67AF3}"/>
            </c:ext>
          </c:extLst>
        </c:ser>
        <c:dLbls>
          <c:showLegendKey val="0"/>
          <c:showVal val="0"/>
          <c:showCatName val="0"/>
          <c:showSerName val="0"/>
          <c:showPercent val="0"/>
          <c:showBubbleSize val="0"/>
        </c:dLbls>
        <c:smooth val="0"/>
        <c:axId val="483444432"/>
        <c:axId val="483446400"/>
      </c:lineChart>
      <c:catAx>
        <c:axId val="483444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3446400"/>
        <c:crosses val="autoZero"/>
        <c:auto val="1"/>
        <c:lblAlgn val="ctr"/>
        <c:lblOffset val="100"/>
        <c:noMultiLvlLbl val="0"/>
      </c:catAx>
      <c:valAx>
        <c:axId val="483446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3444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Mecklenburg-Vorpommern</c:v>
                </c:pt>
              </c:strCache>
            </c:strRef>
          </c:tx>
          <c:spPr>
            <a:ln w="28575" cap="rnd">
              <a:solidFill>
                <a:schemeClr val="accent1"/>
              </a:solidFill>
              <a:round/>
            </a:ln>
            <a:effectLst/>
          </c:spPr>
          <c:marker>
            <c:symbol val="none"/>
          </c:marker>
          <c:cat>
            <c:strRef>
              <c:f>Sheet1!$A$2:$A$362</c:f>
              <c:strCache>
                <c:ptCount val="361"/>
                <c:pt idx="0">
                  <c:v>01.01.2018</c:v>
                </c:pt>
                <c:pt idx="1">
                  <c:v>02.01.2018</c:v>
                </c:pt>
                <c:pt idx="2">
                  <c:v>03.01.2018</c:v>
                </c:pt>
                <c:pt idx="3">
                  <c:v>04.01.2018</c:v>
                </c:pt>
                <c:pt idx="4">
                  <c:v>05.01.2018</c:v>
                </c:pt>
                <c:pt idx="5">
                  <c:v>06.01.2018</c:v>
                </c:pt>
                <c:pt idx="6">
                  <c:v>07.01.2018</c:v>
                </c:pt>
                <c:pt idx="7">
                  <c:v>08.01.2018</c:v>
                </c:pt>
                <c:pt idx="8">
                  <c:v>09.01.2018</c:v>
                </c:pt>
                <c:pt idx="9">
                  <c:v>10.01.2018</c:v>
                </c:pt>
                <c:pt idx="10">
                  <c:v>11.01.2018</c:v>
                </c:pt>
                <c:pt idx="11">
                  <c:v>12.01.2018</c:v>
                </c:pt>
                <c:pt idx="12">
                  <c:v>13.01.2018</c:v>
                </c:pt>
                <c:pt idx="13">
                  <c:v>14.01.2018</c:v>
                </c:pt>
                <c:pt idx="14">
                  <c:v>15.01.2018</c:v>
                </c:pt>
                <c:pt idx="15">
                  <c:v>16.01.2018</c:v>
                </c:pt>
                <c:pt idx="16">
                  <c:v>17.01.2018</c:v>
                </c:pt>
                <c:pt idx="17">
                  <c:v>18.01.2018</c:v>
                </c:pt>
                <c:pt idx="18">
                  <c:v>19.01.2018</c:v>
                </c:pt>
                <c:pt idx="19">
                  <c:v>20.01.2018</c:v>
                </c:pt>
                <c:pt idx="20">
                  <c:v>21.01.2018</c:v>
                </c:pt>
                <c:pt idx="21">
                  <c:v>22.01.2018</c:v>
                </c:pt>
                <c:pt idx="22">
                  <c:v>23.01.2018</c:v>
                </c:pt>
                <c:pt idx="23">
                  <c:v>24.01.2018</c:v>
                </c:pt>
                <c:pt idx="24">
                  <c:v>25.01.2018</c:v>
                </c:pt>
                <c:pt idx="25">
                  <c:v>26.01.2018</c:v>
                </c:pt>
                <c:pt idx="26">
                  <c:v>27.01.2018</c:v>
                </c:pt>
                <c:pt idx="27">
                  <c:v>28.01.2018</c:v>
                </c:pt>
                <c:pt idx="28">
                  <c:v>29.01.2018</c:v>
                </c:pt>
                <c:pt idx="29">
                  <c:v>30.01.2018</c:v>
                </c:pt>
                <c:pt idx="30">
                  <c:v>31.01.2018</c:v>
                </c:pt>
                <c:pt idx="31">
                  <c:v>01.02.2018</c:v>
                </c:pt>
                <c:pt idx="32">
                  <c:v>02.02.2018</c:v>
                </c:pt>
                <c:pt idx="33">
                  <c:v>03.02.2018</c:v>
                </c:pt>
                <c:pt idx="34">
                  <c:v>04.02.2018</c:v>
                </c:pt>
                <c:pt idx="35">
                  <c:v>05.02.2018</c:v>
                </c:pt>
                <c:pt idx="36">
                  <c:v>06.02.2018</c:v>
                </c:pt>
                <c:pt idx="37">
                  <c:v>07.02.2018</c:v>
                </c:pt>
                <c:pt idx="38">
                  <c:v>08.02.2018</c:v>
                </c:pt>
                <c:pt idx="39">
                  <c:v>09.02.2018</c:v>
                </c:pt>
                <c:pt idx="40">
                  <c:v>10.02.2018</c:v>
                </c:pt>
                <c:pt idx="41">
                  <c:v>11.02.2018</c:v>
                </c:pt>
                <c:pt idx="42">
                  <c:v>12.02.2018</c:v>
                </c:pt>
                <c:pt idx="43">
                  <c:v>13.02.2018</c:v>
                </c:pt>
                <c:pt idx="44">
                  <c:v>14.02.2018</c:v>
                </c:pt>
                <c:pt idx="45">
                  <c:v>15.02.2018</c:v>
                </c:pt>
                <c:pt idx="46">
                  <c:v>16.02.2018</c:v>
                </c:pt>
                <c:pt idx="47">
                  <c:v>17.02.2018</c:v>
                </c:pt>
                <c:pt idx="48">
                  <c:v>18.02.2018</c:v>
                </c:pt>
                <c:pt idx="49">
                  <c:v>19.02.2018</c:v>
                </c:pt>
                <c:pt idx="50">
                  <c:v>20.02.2018</c:v>
                </c:pt>
                <c:pt idx="51">
                  <c:v>21.02.2018</c:v>
                </c:pt>
                <c:pt idx="52">
                  <c:v>22.02.2018</c:v>
                </c:pt>
                <c:pt idx="53">
                  <c:v>23.02.2018</c:v>
                </c:pt>
                <c:pt idx="54">
                  <c:v>24.02.2018</c:v>
                </c:pt>
                <c:pt idx="55">
                  <c:v>25.02.2018</c:v>
                </c:pt>
                <c:pt idx="56">
                  <c:v>26.02.2018</c:v>
                </c:pt>
                <c:pt idx="57">
                  <c:v>27.02.2018</c:v>
                </c:pt>
                <c:pt idx="58">
                  <c:v>28.02.2018</c:v>
                </c:pt>
                <c:pt idx="59">
                  <c:v>01.03.2018</c:v>
                </c:pt>
                <c:pt idx="60">
                  <c:v>02.03.2018</c:v>
                </c:pt>
                <c:pt idx="61">
                  <c:v>03.03.2018</c:v>
                </c:pt>
                <c:pt idx="62">
                  <c:v>04.03.2018</c:v>
                </c:pt>
                <c:pt idx="63">
                  <c:v>05.03.2018</c:v>
                </c:pt>
                <c:pt idx="64">
                  <c:v>06.03.2018</c:v>
                </c:pt>
                <c:pt idx="65">
                  <c:v>07.03.2018</c:v>
                </c:pt>
                <c:pt idx="66">
                  <c:v>08.03.2018</c:v>
                </c:pt>
                <c:pt idx="67">
                  <c:v>09.03.2018</c:v>
                </c:pt>
                <c:pt idx="68">
                  <c:v>10.03.2018</c:v>
                </c:pt>
                <c:pt idx="69">
                  <c:v>11.03.2018</c:v>
                </c:pt>
                <c:pt idx="70">
                  <c:v>12.03.2018</c:v>
                </c:pt>
                <c:pt idx="71">
                  <c:v>13.03.2018</c:v>
                </c:pt>
                <c:pt idx="72">
                  <c:v>14.03.2018</c:v>
                </c:pt>
                <c:pt idx="73">
                  <c:v>15.03.2018</c:v>
                </c:pt>
                <c:pt idx="74">
                  <c:v>16.03.2018</c:v>
                </c:pt>
                <c:pt idx="75">
                  <c:v>17.03.2018</c:v>
                </c:pt>
                <c:pt idx="76">
                  <c:v>18.03.2018</c:v>
                </c:pt>
                <c:pt idx="77">
                  <c:v>19.03.2018</c:v>
                </c:pt>
                <c:pt idx="78">
                  <c:v>20.03.2018</c:v>
                </c:pt>
                <c:pt idx="79">
                  <c:v>21.03.2018</c:v>
                </c:pt>
                <c:pt idx="80">
                  <c:v>22.03.2018</c:v>
                </c:pt>
                <c:pt idx="81">
                  <c:v>23.03.2018</c:v>
                </c:pt>
                <c:pt idx="82">
                  <c:v>24.03.2018</c:v>
                </c:pt>
                <c:pt idx="83">
                  <c:v>25.03.2018</c:v>
                </c:pt>
                <c:pt idx="84">
                  <c:v>26.03.2018</c:v>
                </c:pt>
                <c:pt idx="85">
                  <c:v>27.03.2018</c:v>
                </c:pt>
                <c:pt idx="86">
                  <c:v>28.03.2018</c:v>
                </c:pt>
                <c:pt idx="87">
                  <c:v>29.03.2018</c:v>
                </c:pt>
                <c:pt idx="88">
                  <c:v>30.03.2018</c:v>
                </c:pt>
                <c:pt idx="89">
                  <c:v>31.03.2018</c:v>
                </c:pt>
                <c:pt idx="90">
                  <c:v>01.04.2018</c:v>
                </c:pt>
                <c:pt idx="91">
                  <c:v>02.04.2018</c:v>
                </c:pt>
                <c:pt idx="92">
                  <c:v>03.04.2018</c:v>
                </c:pt>
                <c:pt idx="93">
                  <c:v>04.04.2018</c:v>
                </c:pt>
                <c:pt idx="94">
                  <c:v>05.04.2018</c:v>
                </c:pt>
                <c:pt idx="95">
                  <c:v>06.04.2018</c:v>
                </c:pt>
                <c:pt idx="96">
                  <c:v>07.04.2018</c:v>
                </c:pt>
                <c:pt idx="97">
                  <c:v>08.04.2018</c:v>
                </c:pt>
                <c:pt idx="98">
                  <c:v>09.04.2018</c:v>
                </c:pt>
                <c:pt idx="99">
                  <c:v>10.04.2018</c:v>
                </c:pt>
                <c:pt idx="100">
                  <c:v>11.04.2018</c:v>
                </c:pt>
                <c:pt idx="101">
                  <c:v>12.04.2018</c:v>
                </c:pt>
                <c:pt idx="102">
                  <c:v>13.04.2018</c:v>
                </c:pt>
                <c:pt idx="103">
                  <c:v>14.04.2018</c:v>
                </c:pt>
                <c:pt idx="104">
                  <c:v>15.04.2018</c:v>
                </c:pt>
                <c:pt idx="105">
                  <c:v>16.04.2018</c:v>
                </c:pt>
                <c:pt idx="106">
                  <c:v>17.04.2018</c:v>
                </c:pt>
                <c:pt idx="107">
                  <c:v>18.04.2018</c:v>
                </c:pt>
                <c:pt idx="108">
                  <c:v>19.04.2018</c:v>
                </c:pt>
                <c:pt idx="109">
                  <c:v>20.04.2018</c:v>
                </c:pt>
                <c:pt idx="110">
                  <c:v>21.04.2018</c:v>
                </c:pt>
                <c:pt idx="111">
                  <c:v>22.04.2018</c:v>
                </c:pt>
                <c:pt idx="112">
                  <c:v>23.04.2018</c:v>
                </c:pt>
                <c:pt idx="113">
                  <c:v>24.04.2018</c:v>
                </c:pt>
                <c:pt idx="114">
                  <c:v>25.04.2018</c:v>
                </c:pt>
                <c:pt idx="115">
                  <c:v>26.04.2018</c:v>
                </c:pt>
                <c:pt idx="116">
                  <c:v>27.04.2018</c:v>
                </c:pt>
                <c:pt idx="117">
                  <c:v>28.04.2018</c:v>
                </c:pt>
                <c:pt idx="118">
                  <c:v>29.04.2018</c:v>
                </c:pt>
                <c:pt idx="119">
                  <c:v>30.04.2018</c:v>
                </c:pt>
                <c:pt idx="120">
                  <c:v>01.05.2018</c:v>
                </c:pt>
                <c:pt idx="121">
                  <c:v>02.05.2018</c:v>
                </c:pt>
                <c:pt idx="122">
                  <c:v>03.05.2018</c:v>
                </c:pt>
                <c:pt idx="123">
                  <c:v>04.05.2018</c:v>
                </c:pt>
                <c:pt idx="124">
                  <c:v>05.05.2018</c:v>
                </c:pt>
                <c:pt idx="125">
                  <c:v>06.05.2018</c:v>
                </c:pt>
                <c:pt idx="126">
                  <c:v>07.05.2018</c:v>
                </c:pt>
                <c:pt idx="127">
                  <c:v>08.05.2018</c:v>
                </c:pt>
                <c:pt idx="128">
                  <c:v>09.05.2018</c:v>
                </c:pt>
                <c:pt idx="129">
                  <c:v>10.05.2018</c:v>
                </c:pt>
                <c:pt idx="130">
                  <c:v>11.05.2018</c:v>
                </c:pt>
                <c:pt idx="131">
                  <c:v>12.05.2018</c:v>
                </c:pt>
                <c:pt idx="132">
                  <c:v>13.05.2018</c:v>
                </c:pt>
                <c:pt idx="133">
                  <c:v>14.05.2018</c:v>
                </c:pt>
                <c:pt idx="134">
                  <c:v>15.05.2018</c:v>
                </c:pt>
                <c:pt idx="135">
                  <c:v>16.05.2018</c:v>
                </c:pt>
                <c:pt idx="136">
                  <c:v>17.05.2018</c:v>
                </c:pt>
                <c:pt idx="137">
                  <c:v>18.05.2018</c:v>
                </c:pt>
                <c:pt idx="138">
                  <c:v>19.05.2018</c:v>
                </c:pt>
                <c:pt idx="139">
                  <c:v>20.05.2018</c:v>
                </c:pt>
                <c:pt idx="140">
                  <c:v>21.05.2018</c:v>
                </c:pt>
                <c:pt idx="141">
                  <c:v>22.05.2018</c:v>
                </c:pt>
                <c:pt idx="142">
                  <c:v>23.05.2018</c:v>
                </c:pt>
                <c:pt idx="143">
                  <c:v>24.05.2018</c:v>
                </c:pt>
                <c:pt idx="144">
                  <c:v>25.05.2018</c:v>
                </c:pt>
                <c:pt idx="145">
                  <c:v>26.05.2018</c:v>
                </c:pt>
                <c:pt idx="146">
                  <c:v>27.05.2018</c:v>
                </c:pt>
                <c:pt idx="147">
                  <c:v>28.05.2018</c:v>
                </c:pt>
                <c:pt idx="148">
                  <c:v>29.05.2018</c:v>
                </c:pt>
                <c:pt idx="149">
                  <c:v>30.05.2018</c:v>
                </c:pt>
                <c:pt idx="150">
                  <c:v>31.05.2018</c:v>
                </c:pt>
                <c:pt idx="151">
                  <c:v>01.06.2018</c:v>
                </c:pt>
                <c:pt idx="152">
                  <c:v>02.06.2018</c:v>
                </c:pt>
                <c:pt idx="153">
                  <c:v>03.06.2018</c:v>
                </c:pt>
                <c:pt idx="154">
                  <c:v>04.06.2018</c:v>
                </c:pt>
                <c:pt idx="155">
                  <c:v>05.06.2018</c:v>
                </c:pt>
                <c:pt idx="156">
                  <c:v>06.06.2018</c:v>
                </c:pt>
                <c:pt idx="157">
                  <c:v>07.06.2018</c:v>
                </c:pt>
                <c:pt idx="158">
                  <c:v>08.06.2018</c:v>
                </c:pt>
                <c:pt idx="159">
                  <c:v>09.06.2018</c:v>
                </c:pt>
                <c:pt idx="160">
                  <c:v>10.06.2018</c:v>
                </c:pt>
                <c:pt idx="161">
                  <c:v>11.06.2018</c:v>
                </c:pt>
                <c:pt idx="162">
                  <c:v>12.06.2018</c:v>
                </c:pt>
                <c:pt idx="163">
                  <c:v>13.06.2018</c:v>
                </c:pt>
                <c:pt idx="164">
                  <c:v>14.06.2018</c:v>
                </c:pt>
                <c:pt idx="165">
                  <c:v>15.06.2018</c:v>
                </c:pt>
                <c:pt idx="166">
                  <c:v>16.06.2018</c:v>
                </c:pt>
                <c:pt idx="167">
                  <c:v>17.06.2018</c:v>
                </c:pt>
                <c:pt idx="168">
                  <c:v>18.06.2018</c:v>
                </c:pt>
                <c:pt idx="169">
                  <c:v>19.06.2018</c:v>
                </c:pt>
                <c:pt idx="170">
                  <c:v>20.06.2018</c:v>
                </c:pt>
                <c:pt idx="171">
                  <c:v>21.06.2018</c:v>
                </c:pt>
                <c:pt idx="172">
                  <c:v>22.06.2018</c:v>
                </c:pt>
                <c:pt idx="173">
                  <c:v>23.06.2018</c:v>
                </c:pt>
                <c:pt idx="174">
                  <c:v>24.06.2018</c:v>
                </c:pt>
                <c:pt idx="175">
                  <c:v>25.06.2018</c:v>
                </c:pt>
                <c:pt idx="176">
                  <c:v>26.06.2018</c:v>
                </c:pt>
                <c:pt idx="177">
                  <c:v>27.06.2018</c:v>
                </c:pt>
                <c:pt idx="178">
                  <c:v>28.06.2018</c:v>
                </c:pt>
                <c:pt idx="179">
                  <c:v>29.06.2018</c:v>
                </c:pt>
                <c:pt idx="180">
                  <c:v>30.06.2018</c:v>
                </c:pt>
                <c:pt idx="181">
                  <c:v>01.07.2018</c:v>
                </c:pt>
                <c:pt idx="182">
                  <c:v>02.07.2018</c:v>
                </c:pt>
                <c:pt idx="183">
                  <c:v>03.07.2018</c:v>
                </c:pt>
                <c:pt idx="184">
                  <c:v>04.07.2018</c:v>
                </c:pt>
                <c:pt idx="185">
                  <c:v>05.07.2018</c:v>
                </c:pt>
                <c:pt idx="186">
                  <c:v>06.07.2018</c:v>
                </c:pt>
                <c:pt idx="187">
                  <c:v>07.07.2018</c:v>
                </c:pt>
                <c:pt idx="188">
                  <c:v>08.07.2018</c:v>
                </c:pt>
                <c:pt idx="189">
                  <c:v>09.07.2018</c:v>
                </c:pt>
                <c:pt idx="190">
                  <c:v>10.07.2018</c:v>
                </c:pt>
                <c:pt idx="191">
                  <c:v>11.07.2018</c:v>
                </c:pt>
                <c:pt idx="192">
                  <c:v>12.07.2018</c:v>
                </c:pt>
                <c:pt idx="193">
                  <c:v>13.07.2018</c:v>
                </c:pt>
                <c:pt idx="194">
                  <c:v>14.07.2018</c:v>
                </c:pt>
                <c:pt idx="195">
                  <c:v>15.07.2018</c:v>
                </c:pt>
                <c:pt idx="196">
                  <c:v>16.07.2018</c:v>
                </c:pt>
                <c:pt idx="197">
                  <c:v>17.07.2018</c:v>
                </c:pt>
                <c:pt idx="198">
                  <c:v>18.07.2018</c:v>
                </c:pt>
                <c:pt idx="199">
                  <c:v>19.07.2018</c:v>
                </c:pt>
                <c:pt idx="200">
                  <c:v>20.07.2018</c:v>
                </c:pt>
                <c:pt idx="201">
                  <c:v>21.07.2018</c:v>
                </c:pt>
                <c:pt idx="202">
                  <c:v>22.07.2018</c:v>
                </c:pt>
                <c:pt idx="203">
                  <c:v>23.07.2018</c:v>
                </c:pt>
                <c:pt idx="204">
                  <c:v>24.07.2018</c:v>
                </c:pt>
                <c:pt idx="205">
                  <c:v>25.07.2018</c:v>
                </c:pt>
                <c:pt idx="206">
                  <c:v>26.07.2018</c:v>
                </c:pt>
                <c:pt idx="207">
                  <c:v>27.07.2018</c:v>
                </c:pt>
                <c:pt idx="208">
                  <c:v>28.07.2018</c:v>
                </c:pt>
                <c:pt idx="209">
                  <c:v>29.07.2018</c:v>
                </c:pt>
                <c:pt idx="210">
                  <c:v>30.07.2018</c:v>
                </c:pt>
                <c:pt idx="211">
                  <c:v>31.07.2018</c:v>
                </c:pt>
                <c:pt idx="212">
                  <c:v>01.08.2018</c:v>
                </c:pt>
                <c:pt idx="213">
                  <c:v>02.08.2018</c:v>
                </c:pt>
                <c:pt idx="214">
                  <c:v>03.08.2018</c:v>
                </c:pt>
                <c:pt idx="215">
                  <c:v>04.08.2018</c:v>
                </c:pt>
                <c:pt idx="216">
                  <c:v>05.08.2018</c:v>
                </c:pt>
                <c:pt idx="217">
                  <c:v>06.08.2018</c:v>
                </c:pt>
                <c:pt idx="218">
                  <c:v>07.08.2018</c:v>
                </c:pt>
                <c:pt idx="219">
                  <c:v>08.08.2018</c:v>
                </c:pt>
                <c:pt idx="220">
                  <c:v>09.08.2018</c:v>
                </c:pt>
                <c:pt idx="221">
                  <c:v>10.08.2018</c:v>
                </c:pt>
                <c:pt idx="222">
                  <c:v>11.08.2018</c:v>
                </c:pt>
                <c:pt idx="223">
                  <c:v>12.08.2018</c:v>
                </c:pt>
                <c:pt idx="224">
                  <c:v>13.08.2018</c:v>
                </c:pt>
                <c:pt idx="225">
                  <c:v>14.08.2018</c:v>
                </c:pt>
                <c:pt idx="226">
                  <c:v>15.08.2018</c:v>
                </c:pt>
                <c:pt idx="227">
                  <c:v>16.08.2018</c:v>
                </c:pt>
                <c:pt idx="228">
                  <c:v>17.08.2018</c:v>
                </c:pt>
                <c:pt idx="229">
                  <c:v>18.08.2018</c:v>
                </c:pt>
                <c:pt idx="230">
                  <c:v>19.08.2018</c:v>
                </c:pt>
                <c:pt idx="231">
                  <c:v>20.08.2018</c:v>
                </c:pt>
                <c:pt idx="232">
                  <c:v>21.08.2018</c:v>
                </c:pt>
                <c:pt idx="233">
                  <c:v>22.08.2018</c:v>
                </c:pt>
                <c:pt idx="234">
                  <c:v>23.08.2018</c:v>
                </c:pt>
                <c:pt idx="235">
                  <c:v>24.08.2018</c:v>
                </c:pt>
                <c:pt idx="236">
                  <c:v>25.08.2018</c:v>
                </c:pt>
                <c:pt idx="237">
                  <c:v>26.08.2018</c:v>
                </c:pt>
                <c:pt idx="238">
                  <c:v>27.08.2018</c:v>
                </c:pt>
                <c:pt idx="239">
                  <c:v>28.08.2018</c:v>
                </c:pt>
                <c:pt idx="240">
                  <c:v>29.08.2018</c:v>
                </c:pt>
                <c:pt idx="241">
                  <c:v>30.08.2018</c:v>
                </c:pt>
                <c:pt idx="242">
                  <c:v>31.08.2018</c:v>
                </c:pt>
                <c:pt idx="243">
                  <c:v>01.09.2018</c:v>
                </c:pt>
                <c:pt idx="244">
                  <c:v>02.09.2018</c:v>
                </c:pt>
                <c:pt idx="245">
                  <c:v>03.09.2018</c:v>
                </c:pt>
                <c:pt idx="246">
                  <c:v>04.09.2018</c:v>
                </c:pt>
                <c:pt idx="247">
                  <c:v>05.09.2018</c:v>
                </c:pt>
                <c:pt idx="248">
                  <c:v>06.09.2018</c:v>
                </c:pt>
                <c:pt idx="249">
                  <c:v>07.09.2018</c:v>
                </c:pt>
                <c:pt idx="250">
                  <c:v>08.09.2018</c:v>
                </c:pt>
                <c:pt idx="251">
                  <c:v>09.09.2018</c:v>
                </c:pt>
                <c:pt idx="252">
                  <c:v>10.09.2018</c:v>
                </c:pt>
                <c:pt idx="253">
                  <c:v>11.09.2018</c:v>
                </c:pt>
                <c:pt idx="254">
                  <c:v>12.09.2018</c:v>
                </c:pt>
                <c:pt idx="255">
                  <c:v>13.09.2018</c:v>
                </c:pt>
                <c:pt idx="256">
                  <c:v>14.09.2018</c:v>
                </c:pt>
                <c:pt idx="257">
                  <c:v>15.09.2018</c:v>
                </c:pt>
                <c:pt idx="258">
                  <c:v>16.09.2018</c:v>
                </c:pt>
                <c:pt idx="259">
                  <c:v>17.09.2018</c:v>
                </c:pt>
                <c:pt idx="260">
                  <c:v>18.09.2018</c:v>
                </c:pt>
                <c:pt idx="261">
                  <c:v>19.09.2018</c:v>
                </c:pt>
                <c:pt idx="262">
                  <c:v>20.09.2018</c:v>
                </c:pt>
                <c:pt idx="263">
                  <c:v>21.09.2018</c:v>
                </c:pt>
                <c:pt idx="264">
                  <c:v>22.09.2018</c:v>
                </c:pt>
                <c:pt idx="265">
                  <c:v>23.09.2018</c:v>
                </c:pt>
                <c:pt idx="266">
                  <c:v>24.09.2018</c:v>
                </c:pt>
                <c:pt idx="267">
                  <c:v>25.09.2018</c:v>
                </c:pt>
                <c:pt idx="268">
                  <c:v>26.09.2018</c:v>
                </c:pt>
                <c:pt idx="269">
                  <c:v>27.09.2018</c:v>
                </c:pt>
                <c:pt idx="270">
                  <c:v>28.09.2018</c:v>
                </c:pt>
                <c:pt idx="271">
                  <c:v>29.09.2018</c:v>
                </c:pt>
                <c:pt idx="272">
                  <c:v>30.09.2018</c:v>
                </c:pt>
                <c:pt idx="273">
                  <c:v>01.10.2018</c:v>
                </c:pt>
                <c:pt idx="274">
                  <c:v>02.10.2018</c:v>
                </c:pt>
                <c:pt idx="275">
                  <c:v>03.10.2018</c:v>
                </c:pt>
                <c:pt idx="276">
                  <c:v>04.10.2018</c:v>
                </c:pt>
                <c:pt idx="277">
                  <c:v>05.10.2018</c:v>
                </c:pt>
                <c:pt idx="278">
                  <c:v>06.10.2018</c:v>
                </c:pt>
                <c:pt idx="279">
                  <c:v>07.10.2018</c:v>
                </c:pt>
                <c:pt idx="280">
                  <c:v>08.10.2018</c:v>
                </c:pt>
                <c:pt idx="281">
                  <c:v>09.10.2018</c:v>
                </c:pt>
                <c:pt idx="282">
                  <c:v>10.10.2018</c:v>
                </c:pt>
                <c:pt idx="283">
                  <c:v>11.10.2018</c:v>
                </c:pt>
                <c:pt idx="284">
                  <c:v>12.10.2018</c:v>
                </c:pt>
                <c:pt idx="285">
                  <c:v>13.10.2018</c:v>
                </c:pt>
                <c:pt idx="286">
                  <c:v>14.10.2018</c:v>
                </c:pt>
                <c:pt idx="287">
                  <c:v>15.10.2018</c:v>
                </c:pt>
                <c:pt idx="288">
                  <c:v>16.10.2018</c:v>
                </c:pt>
                <c:pt idx="289">
                  <c:v>17.10.2018</c:v>
                </c:pt>
                <c:pt idx="290">
                  <c:v>18.10.2018</c:v>
                </c:pt>
                <c:pt idx="291">
                  <c:v>19.10.2018</c:v>
                </c:pt>
                <c:pt idx="292">
                  <c:v>20.10.2018</c:v>
                </c:pt>
                <c:pt idx="293">
                  <c:v>21.10.2018</c:v>
                </c:pt>
                <c:pt idx="294">
                  <c:v>22.10.2018</c:v>
                </c:pt>
                <c:pt idx="295">
                  <c:v>23.10.2018</c:v>
                </c:pt>
                <c:pt idx="296">
                  <c:v>24.10.2018</c:v>
                </c:pt>
                <c:pt idx="297">
                  <c:v>25.10.2018</c:v>
                </c:pt>
                <c:pt idx="298">
                  <c:v>26.10.2018</c:v>
                </c:pt>
                <c:pt idx="299">
                  <c:v>27.10.2018</c:v>
                </c:pt>
                <c:pt idx="300">
                  <c:v>28.10.2018</c:v>
                </c:pt>
                <c:pt idx="301">
                  <c:v>29.10.2018</c:v>
                </c:pt>
                <c:pt idx="302">
                  <c:v>30.10.2018</c:v>
                </c:pt>
                <c:pt idx="303">
                  <c:v>31.10.2018</c:v>
                </c:pt>
                <c:pt idx="304">
                  <c:v>01.11.2018</c:v>
                </c:pt>
                <c:pt idx="305">
                  <c:v>02.11.2018</c:v>
                </c:pt>
                <c:pt idx="306">
                  <c:v>03.11.2018</c:v>
                </c:pt>
                <c:pt idx="307">
                  <c:v>04.11.2018</c:v>
                </c:pt>
                <c:pt idx="308">
                  <c:v>05.11.2018</c:v>
                </c:pt>
                <c:pt idx="309">
                  <c:v>06.11.2018</c:v>
                </c:pt>
                <c:pt idx="310">
                  <c:v>07.11.2018</c:v>
                </c:pt>
                <c:pt idx="311">
                  <c:v>08.11.2018</c:v>
                </c:pt>
                <c:pt idx="312">
                  <c:v>09.11.2018</c:v>
                </c:pt>
                <c:pt idx="313">
                  <c:v>10.11.2018</c:v>
                </c:pt>
                <c:pt idx="314">
                  <c:v>11.11.2018</c:v>
                </c:pt>
                <c:pt idx="315">
                  <c:v>12.11.2018</c:v>
                </c:pt>
                <c:pt idx="316">
                  <c:v>13.11.2018</c:v>
                </c:pt>
                <c:pt idx="317">
                  <c:v>14.11.2018</c:v>
                </c:pt>
                <c:pt idx="318">
                  <c:v>15.11.2018</c:v>
                </c:pt>
                <c:pt idx="319">
                  <c:v>16.11.2018</c:v>
                </c:pt>
                <c:pt idx="320">
                  <c:v>17.11.2018</c:v>
                </c:pt>
                <c:pt idx="321">
                  <c:v>18.11.2018</c:v>
                </c:pt>
                <c:pt idx="322">
                  <c:v>19.11.2018</c:v>
                </c:pt>
                <c:pt idx="323">
                  <c:v>20.11.2018</c:v>
                </c:pt>
                <c:pt idx="324">
                  <c:v>21.11.2018</c:v>
                </c:pt>
                <c:pt idx="325">
                  <c:v>22.11.2018</c:v>
                </c:pt>
                <c:pt idx="326">
                  <c:v>23.11.2018</c:v>
                </c:pt>
                <c:pt idx="327">
                  <c:v>24.11.2018</c:v>
                </c:pt>
                <c:pt idx="328">
                  <c:v>25.11.2018</c:v>
                </c:pt>
                <c:pt idx="329">
                  <c:v>26.11.2018</c:v>
                </c:pt>
                <c:pt idx="330">
                  <c:v>27.11.2018</c:v>
                </c:pt>
                <c:pt idx="331">
                  <c:v>28.11.2018</c:v>
                </c:pt>
                <c:pt idx="332">
                  <c:v>29.11.2018</c:v>
                </c:pt>
                <c:pt idx="333">
                  <c:v>30.11.2018</c:v>
                </c:pt>
                <c:pt idx="334">
                  <c:v>01.12.2018</c:v>
                </c:pt>
                <c:pt idx="335">
                  <c:v>02.12.2018</c:v>
                </c:pt>
                <c:pt idx="336">
                  <c:v>03.12.2018</c:v>
                </c:pt>
                <c:pt idx="337">
                  <c:v>04.12.2018</c:v>
                </c:pt>
                <c:pt idx="338">
                  <c:v>05.12.2018</c:v>
                </c:pt>
                <c:pt idx="339">
                  <c:v>06.12.2018</c:v>
                </c:pt>
                <c:pt idx="340">
                  <c:v>07.12.2018</c:v>
                </c:pt>
                <c:pt idx="341">
                  <c:v>08.12.2018</c:v>
                </c:pt>
                <c:pt idx="342">
                  <c:v>09.12.2018</c:v>
                </c:pt>
                <c:pt idx="343">
                  <c:v>10.12.2018</c:v>
                </c:pt>
                <c:pt idx="344">
                  <c:v>11.12.2018</c:v>
                </c:pt>
                <c:pt idx="345">
                  <c:v>12.12.2018</c:v>
                </c:pt>
                <c:pt idx="346">
                  <c:v>13.12.2018</c:v>
                </c:pt>
                <c:pt idx="347">
                  <c:v>14.12.2018</c:v>
                </c:pt>
                <c:pt idx="348">
                  <c:v>15.12.2018</c:v>
                </c:pt>
                <c:pt idx="349">
                  <c:v>16.12.2018</c:v>
                </c:pt>
                <c:pt idx="350">
                  <c:v>17.12.2018</c:v>
                </c:pt>
                <c:pt idx="351">
                  <c:v>18.12.2018</c:v>
                </c:pt>
                <c:pt idx="352">
                  <c:v>19.12.2018</c:v>
                </c:pt>
                <c:pt idx="353">
                  <c:v>20.12.2018</c:v>
                </c:pt>
                <c:pt idx="354">
                  <c:v>21.12.2018</c:v>
                </c:pt>
                <c:pt idx="355">
                  <c:v>22.12.2018</c:v>
                </c:pt>
                <c:pt idx="356">
                  <c:v>23.12.2018</c:v>
                </c:pt>
                <c:pt idx="357">
                  <c:v>24.12.2018</c:v>
                </c:pt>
                <c:pt idx="358">
                  <c:v>25.12.2018</c:v>
                </c:pt>
                <c:pt idx="359">
                  <c:v>26.12.2018</c:v>
                </c:pt>
                <c:pt idx="360">
                  <c:v>27.12.2018</c:v>
                </c:pt>
              </c:strCache>
            </c:strRef>
          </c:cat>
          <c:val>
            <c:numRef>
              <c:f>Sheet1!$B$2:$B$362</c:f>
              <c:numCache>
                <c:formatCode>General</c:formatCode>
                <c:ptCount val="361"/>
                <c:pt idx="0">
                  <c:v>24984</c:v>
                </c:pt>
                <c:pt idx="1">
                  <c:v>28316</c:v>
                </c:pt>
                <c:pt idx="2">
                  <c:v>19358</c:v>
                </c:pt>
                <c:pt idx="3">
                  <c:v>67143</c:v>
                </c:pt>
                <c:pt idx="4">
                  <c:v>134521</c:v>
                </c:pt>
                <c:pt idx="5">
                  <c:v>73234</c:v>
                </c:pt>
                <c:pt idx="6">
                  <c:v>47555</c:v>
                </c:pt>
                <c:pt idx="7">
                  <c:v>40382</c:v>
                </c:pt>
                <c:pt idx="8">
                  <c:v>28700</c:v>
                </c:pt>
                <c:pt idx="9">
                  <c:v>25487</c:v>
                </c:pt>
                <c:pt idx="10">
                  <c:v>22949</c:v>
                </c:pt>
                <c:pt idx="11">
                  <c:v>30787</c:v>
                </c:pt>
                <c:pt idx="12">
                  <c:v>20624</c:v>
                </c:pt>
                <c:pt idx="13">
                  <c:v>13301</c:v>
                </c:pt>
                <c:pt idx="14">
                  <c:v>14245</c:v>
                </c:pt>
                <c:pt idx="15">
                  <c:v>13923</c:v>
                </c:pt>
                <c:pt idx="16">
                  <c:v>20728</c:v>
                </c:pt>
                <c:pt idx="17">
                  <c:v>26817</c:v>
                </c:pt>
                <c:pt idx="18">
                  <c:v>25740</c:v>
                </c:pt>
                <c:pt idx="19">
                  <c:v>13416</c:v>
                </c:pt>
                <c:pt idx="20">
                  <c:v>12417</c:v>
                </c:pt>
                <c:pt idx="21">
                  <c:v>30206</c:v>
                </c:pt>
                <c:pt idx="22">
                  <c:v>17699</c:v>
                </c:pt>
                <c:pt idx="23">
                  <c:v>12607</c:v>
                </c:pt>
                <c:pt idx="24">
                  <c:v>30776</c:v>
                </c:pt>
                <c:pt idx="25">
                  <c:v>20466</c:v>
                </c:pt>
                <c:pt idx="26">
                  <c:v>15679</c:v>
                </c:pt>
                <c:pt idx="27">
                  <c:v>19950</c:v>
                </c:pt>
                <c:pt idx="28">
                  <c:v>12425</c:v>
                </c:pt>
                <c:pt idx="29">
                  <c:v>13219</c:v>
                </c:pt>
                <c:pt idx="30">
                  <c:v>15133</c:v>
                </c:pt>
                <c:pt idx="31">
                  <c:v>12985</c:v>
                </c:pt>
                <c:pt idx="32">
                  <c:v>12464</c:v>
                </c:pt>
                <c:pt idx="33">
                  <c:v>11081</c:v>
                </c:pt>
                <c:pt idx="34">
                  <c:v>15075</c:v>
                </c:pt>
                <c:pt idx="35">
                  <c:v>38437</c:v>
                </c:pt>
                <c:pt idx="36">
                  <c:v>33934</c:v>
                </c:pt>
                <c:pt idx="37">
                  <c:v>36205</c:v>
                </c:pt>
                <c:pt idx="38">
                  <c:v>68158</c:v>
                </c:pt>
                <c:pt idx="39">
                  <c:v>49826</c:v>
                </c:pt>
                <c:pt idx="40">
                  <c:v>38788</c:v>
                </c:pt>
                <c:pt idx="41">
                  <c:v>42660</c:v>
                </c:pt>
                <c:pt idx="42">
                  <c:v>63158</c:v>
                </c:pt>
                <c:pt idx="43">
                  <c:v>55467</c:v>
                </c:pt>
                <c:pt idx="44">
                  <c:v>24164</c:v>
                </c:pt>
                <c:pt idx="45">
                  <c:v>23338</c:v>
                </c:pt>
                <c:pt idx="46">
                  <c:v>18069</c:v>
                </c:pt>
                <c:pt idx="47">
                  <c:v>12430</c:v>
                </c:pt>
                <c:pt idx="48">
                  <c:v>22943</c:v>
                </c:pt>
                <c:pt idx="49">
                  <c:v>13705</c:v>
                </c:pt>
                <c:pt idx="50">
                  <c:v>19191</c:v>
                </c:pt>
                <c:pt idx="51">
                  <c:v>14835</c:v>
                </c:pt>
                <c:pt idx="52">
                  <c:v>12631</c:v>
                </c:pt>
                <c:pt idx="53">
                  <c:v>20103</c:v>
                </c:pt>
                <c:pt idx="54">
                  <c:v>14369</c:v>
                </c:pt>
                <c:pt idx="55">
                  <c:v>13199</c:v>
                </c:pt>
                <c:pt idx="56">
                  <c:v>19459</c:v>
                </c:pt>
                <c:pt idx="57">
                  <c:v>18745</c:v>
                </c:pt>
                <c:pt idx="58">
                  <c:v>16715</c:v>
                </c:pt>
                <c:pt idx="59">
                  <c:v>13297</c:v>
                </c:pt>
                <c:pt idx="60">
                  <c:v>12087</c:v>
                </c:pt>
                <c:pt idx="61">
                  <c:v>9520</c:v>
                </c:pt>
                <c:pt idx="62">
                  <c:v>8541</c:v>
                </c:pt>
                <c:pt idx="63">
                  <c:v>12365</c:v>
                </c:pt>
                <c:pt idx="64">
                  <c:v>47948</c:v>
                </c:pt>
                <c:pt idx="65">
                  <c:v>30687</c:v>
                </c:pt>
                <c:pt idx="66">
                  <c:v>22072</c:v>
                </c:pt>
                <c:pt idx="67">
                  <c:v>13669</c:v>
                </c:pt>
                <c:pt idx="68">
                  <c:v>9320</c:v>
                </c:pt>
                <c:pt idx="69">
                  <c:v>5547</c:v>
                </c:pt>
                <c:pt idx="70">
                  <c:v>6060</c:v>
                </c:pt>
                <c:pt idx="71">
                  <c:v>5677</c:v>
                </c:pt>
                <c:pt idx="72">
                  <c:v>7998</c:v>
                </c:pt>
                <c:pt idx="73">
                  <c:v>10126</c:v>
                </c:pt>
                <c:pt idx="74">
                  <c:v>6810</c:v>
                </c:pt>
                <c:pt idx="75">
                  <c:v>7268</c:v>
                </c:pt>
                <c:pt idx="76">
                  <c:v>5989</c:v>
                </c:pt>
                <c:pt idx="77">
                  <c:v>8680</c:v>
                </c:pt>
                <c:pt idx="78">
                  <c:v>17415</c:v>
                </c:pt>
                <c:pt idx="79">
                  <c:v>10437</c:v>
                </c:pt>
                <c:pt idx="80">
                  <c:v>8368</c:v>
                </c:pt>
                <c:pt idx="81">
                  <c:v>5159</c:v>
                </c:pt>
                <c:pt idx="82">
                  <c:v>5679</c:v>
                </c:pt>
                <c:pt idx="83">
                  <c:v>6800</c:v>
                </c:pt>
                <c:pt idx="84">
                  <c:v>9831</c:v>
                </c:pt>
                <c:pt idx="85">
                  <c:v>5798</c:v>
                </c:pt>
                <c:pt idx="86">
                  <c:v>10815</c:v>
                </c:pt>
                <c:pt idx="87">
                  <c:v>12532</c:v>
                </c:pt>
                <c:pt idx="88">
                  <c:v>5892</c:v>
                </c:pt>
                <c:pt idx="89">
                  <c:v>6548</c:v>
                </c:pt>
                <c:pt idx="90">
                  <c:v>13607</c:v>
                </c:pt>
                <c:pt idx="91">
                  <c:v>8109</c:v>
                </c:pt>
                <c:pt idx="92">
                  <c:v>13265</c:v>
                </c:pt>
                <c:pt idx="93">
                  <c:v>10668</c:v>
                </c:pt>
                <c:pt idx="94">
                  <c:v>15550</c:v>
                </c:pt>
                <c:pt idx="95">
                  <c:v>9931</c:v>
                </c:pt>
                <c:pt idx="96">
                  <c:v>8486</c:v>
                </c:pt>
                <c:pt idx="97">
                  <c:v>8363</c:v>
                </c:pt>
                <c:pt idx="98">
                  <c:v>9097</c:v>
                </c:pt>
                <c:pt idx="99">
                  <c:v>10279</c:v>
                </c:pt>
                <c:pt idx="100">
                  <c:v>10403</c:v>
                </c:pt>
                <c:pt idx="101">
                  <c:v>9200</c:v>
                </c:pt>
                <c:pt idx="102">
                  <c:v>23414</c:v>
                </c:pt>
                <c:pt idx="103">
                  <c:v>14586</c:v>
                </c:pt>
                <c:pt idx="104">
                  <c:v>8805</c:v>
                </c:pt>
                <c:pt idx="105">
                  <c:v>133573</c:v>
                </c:pt>
                <c:pt idx="106">
                  <c:v>55980</c:v>
                </c:pt>
                <c:pt idx="107">
                  <c:v>23318</c:v>
                </c:pt>
                <c:pt idx="108">
                  <c:v>12954</c:v>
                </c:pt>
                <c:pt idx="109">
                  <c:v>49812</c:v>
                </c:pt>
                <c:pt idx="110">
                  <c:v>19853</c:v>
                </c:pt>
                <c:pt idx="111">
                  <c:v>33807</c:v>
                </c:pt>
                <c:pt idx="112">
                  <c:v>11933</c:v>
                </c:pt>
                <c:pt idx="113">
                  <c:v>16489</c:v>
                </c:pt>
                <c:pt idx="114">
                  <c:v>12144</c:v>
                </c:pt>
                <c:pt idx="115">
                  <c:v>13229</c:v>
                </c:pt>
                <c:pt idx="116">
                  <c:v>13719</c:v>
                </c:pt>
                <c:pt idx="117">
                  <c:v>9214</c:v>
                </c:pt>
                <c:pt idx="118">
                  <c:v>13072</c:v>
                </c:pt>
                <c:pt idx="119">
                  <c:v>12287</c:v>
                </c:pt>
                <c:pt idx="120">
                  <c:v>9181</c:v>
                </c:pt>
                <c:pt idx="121">
                  <c:v>11843</c:v>
                </c:pt>
                <c:pt idx="122">
                  <c:v>19813</c:v>
                </c:pt>
                <c:pt idx="123">
                  <c:v>92598</c:v>
                </c:pt>
                <c:pt idx="124">
                  <c:v>29396</c:v>
                </c:pt>
                <c:pt idx="125">
                  <c:v>23935</c:v>
                </c:pt>
                <c:pt idx="126">
                  <c:v>19135</c:v>
                </c:pt>
                <c:pt idx="127">
                  <c:v>10004</c:v>
                </c:pt>
                <c:pt idx="128">
                  <c:v>9496</c:v>
                </c:pt>
                <c:pt idx="129">
                  <c:v>9300</c:v>
                </c:pt>
                <c:pt idx="130">
                  <c:v>5857</c:v>
                </c:pt>
                <c:pt idx="131">
                  <c:v>6037</c:v>
                </c:pt>
                <c:pt idx="132">
                  <c:v>8476</c:v>
                </c:pt>
                <c:pt idx="133">
                  <c:v>7499</c:v>
                </c:pt>
                <c:pt idx="134">
                  <c:v>8418</c:v>
                </c:pt>
                <c:pt idx="135">
                  <c:v>58056</c:v>
                </c:pt>
                <c:pt idx="136">
                  <c:v>34340</c:v>
                </c:pt>
                <c:pt idx="137">
                  <c:v>19552</c:v>
                </c:pt>
                <c:pt idx="138">
                  <c:v>13378</c:v>
                </c:pt>
                <c:pt idx="139">
                  <c:v>11533</c:v>
                </c:pt>
                <c:pt idx="140">
                  <c:v>36542</c:v>
                </c:pt>
                <c:pt idx="141">
                  <c:v>12310</c:v>
                </c:pt>
                <c:pt idx="142">
                  <c:v>13623</c:v>
                </c:pt>
                <c:pt idx="143">
                  <c:v>15985</c:v>
                </c:pt>
                <c:pt idx="144">
                  <c:v>19184</c:v>
                </c:pt>
                <c:pt idx="145">
                  <c:v>9347</c:v>
                </c:pt>
                <c:pt idx="146">
                  <c:v>14357</c:v>
                </c:pt>
                <c:pt idx="147">
                  <c:v>31080</c:v>
                </c:pt>
                <c:pt idx="148">
                  <c:v>20229</c:v>
                </c:pt>
                <c:pt idx="149">
                  <c:v>12222</c:v>
                </c:pt>
                <c:pt idx="150">
                  <c:v>12833</c:v>
                </c:pt>
                <c:pt idx="151">
                  <c:v>27942</c:v>
                </c:pt>
                <c:pt idx="152">
                  <c:v>24031</c:v>
                </c:pt>
                <c:pt idx="153">
                  <c:v>22574</c:v>
                </c:pt>
                <c:pt idx="154">
                  <c:v>26116</c:v>
                </c:pt>
                <c:pt idx="155">
                  <c:v>37431</c:v>
                </c:pt>
                <c:pt idx="156">
                  <c:v>14518</c:v>
                </c:pt>
                <c:pt idx="157">
                  <c:v>12596</c:v>
                </c:pt>
                <c:pt idx="158">
                  <c:v>13921</c:v>
                </c:pt>
                <c:pt idx="159">
                  <c:v>14113</c:v>
                </c:pt>
                <c:pt idx="160">
                  <c:v>28657</c:v>
                </c:pt>
                <c:pt idx="161">
                  <c:v>34761</c:v>
                </c:pt>
                <c:pt idx="162">
                  <c:v>34169</c:v>
                </c:pt>
                <c:pt idx="163">
                  <c:v>37018</c:v>
                </c:pt>
                <c:pt idx="164">
                  <c:v>19601</c:v>
                </c:pt>
                <c:pt idx="165">
                  <c:v>22944</c:v>
                </c:pt>
                <c:pt idx="166">
                  <c:v>11006</c:v>
                </c:pt>
                <c:pt idx="167">
                  <c:v>12055</c:v>
                </c:pt>
                <c:pt idx="168">
                  <c:v>12370</c:v>
                </c:pt>
                <c:pt idx="169">
                  <c:v>8912</c:v>
                </c:pt>
                <c:pt idx="170">
                  <c:v>9761</c:v>
                </c:pt>
                <c:pt idx="171">
                  <c:v>9449</c:v>
                </c:pt>
                <c:pt idx="172">
                  <c:v>13998</c:v>
                </c:pt>
                <c:pt idx="173">
                  <c:v>10785</c:v>
                </c:pt>
                <c:pt idx="174">
                  <c:v>11644</c:v>
                </c:pt>
                <c:pt idx="175">
                  <c:v>24002</c:v>
                </c:pt>
                <c:pt idx="176">
                  <c:v>25070</c:v>
                </c:pt>
                <c:pt idx="177">
                  <c:v>11940</c:v>
                </c:pt>
                <c:pt idx="178">
                  <c:v>9614</c:v>
                </c:pt>
                <c:pt idx="179">
                  <c:v>9796</c:v>
                </c:pt>
                <c:pt idx="180">
                  <c:v>7021</c:v>
                </c:pt>
                <c:pt idx="181">
                  <c:v>5962</c:v>
                </c:pt>
                <c:pt idx="182">
                  <c:v>7690</c:v>
                </c:pt>
                <c:pt idx="183">
                  <c:v>40825</c:v>
                </c:pt>
                <c:pt idx="184">
                  <c:v>31741</c:v>
                </c:pt>
                <c:pt idx="185">
                  <c:v>20266</c:v>
                </c:pt>
                <c:pt idx="186">
                  <c:v>16730</c:v>
                </c:pt>
                <c:pt idx="187">
                  <c:v>15638</c:v>
                </c:pt>
                <c:pt idx="188">
                  <c:v>12701</c:v>
                </c:pt>
                <c:pt idx="189">
                  <c:v>39581</c:v>
                </c:pt>
                <c:pt idx="190">
                  <c:v>19153</c:v>
                </c:pt>
                <c:pt idx="191">
                  <c:v>12266</c:v>
                </c:pt>
                <c:pt idx="192">
                  <c:v>12550</c:v>
                </c:pt>
                <c:pt idx="193">
                  <c:v>8910</c:v>
                </c:pt>
                <c:pt idx="194">
                  <c:v>5550</c:v>
                </c:pt>
                <c:pt idx="195">
                  <c:v>7977</c:v>
                </c:pt>
                <c:pt idx="196">
                  <c:v>11844</c:v>
                </c:pt>
                <c:pt idx="197">
                  <c:v>12086</c:v>
                </c:pt>
                <c:pt idx="198">
                  <c:v>9657</c:v>
                </c:pt>
                <c:pt idx="199">
                  <c:v>11856</c:v>
                </c:pt>
                <c:pt idx="200">
                  <c:v>8725</c:v>
                </c:pt>
                <c:pt idx="201">
                  <c:v>9096</c:v>
                </c:pt>
                <c:pt idx="202">
                  <c:v>12788</c:v>
                </c:pt>
                <c:pt idx="203">
                  <c:v>12869</c:v>
                </c:pt>
                <c:pt idx="204">
                  <c:v>18388</c:v>
                </c:pt>
                <c:pt idx="205">
                  <c:v>211361</c:v>
                </c:pt>
                <c:pt idx="206">
                  <c:v>117709</c:v>
                </c:pt>
                <c:pt idx="207">
                  <c:v>70881</c:v>
                </c:pt>
                <c:pt idx="208">
                  <c:v>52762</c:v>
                </c:pt>
                <c:pt idx="209">
                  <c:v>50955</c:v>
                </c:pt>
                <c:pt idx="210">
                  <c:v>24136</c:v>
                </c:pt>
                <c:pt idx="211">
                  <c:v>53342</c:v>
                </c:pt>
                <c:pt idx="212">
                  <c:v>37554</c:v>
                </c:pt>
                <c:pt idx="213">
                  <c:v>28395</c:v>
                </c:pt>
                <c:pt idx="214">
                  <c:v>22739</c:v>
                </c:pt>
                <c:pt idx="215">
                  <c:v>17904</c:v>
                </c:pt>
                <c:pt idx="216">
                  <c:v>29506</c:v>
                </c:pt>
                <c:pt idx="217">
                  <c:v>20229</c:v>
                </c:pt>
                <c:pt idx="218">
                  <c:v>20954</c:v>
                </c:pt>
                <c:pt idx="219">
                  <c:v>24243</c:v>
                </c:pt>
                <c:pt idx="220">
                  <c:v>23597</c:v>
                </c:pt>
                <c:pt idx="221">
                  <c:v>18083</c:v>
                </c:pt>
                <c:pt idx="222">
                  <c:v>12358</c:v>
                </c:pt>
                <c:pt idx="223">
                  <c:v>14233</c:v>
                </c:pt>
                <c:pt idx="224">
                  <c:v>10289</c:v>
                </c:pt>
                <c:pt idx="225">
                  <c:v>12248</c:v>
                </c:pt>
                <c:pt idx="226">
                  <c:v>13442</c:v>
                </c:pt>
                <c:pt idx="227">
                  <c:v>112422</c:v>
                </c:pt>
                <c:pt idx="228">
                  <c:v>48240</c:v>
                </c:pt>
                <c:pt idx="229">
                  <c:v>21433</c:v>
                </c:pt>
                <c:pt idx="230">
                  <c:v>17620</c:v>
                </c:pt>
                <c:pt idx="231">
                  <c:v>13967</c:v>
                </c:pt>
                <c:pt idx="232">
                  <c:v>12136</c:v>
                </c:pt>
                <c:pt idx="233">
                  <c:v>9477</c:v>
                </c:pt>
                <c:pt idx="234">
                  <c:v>10427</c:v>
                </c:pt>
                <c:pt idx="235">
                  <c:v>11678</c:v>
                </c:pt>
                <c:pt idx="236">
                  <c:v>9277</c:v>
                </c:pt>
                <c:pt idx="237">
                  <c:v>7893</c:v>
                </c:pt>
                <c:pt idx="238">
                  <c:v>8665</c:v>
                </c:pt>
                <c:pt idx="239">
                  <c:v>7745</c:v>
                </c:pt>
                <c:pt idx="240">
                  <c:v>6977</c:v>
                </c:pt>
                <c:pt idx="241">
                  <c:v>7230</c:v>
                </c:pt>
                <c:pt idx="242">
                  <c:v>7753</c:v>
                </c:pt>
                <c:pt idx="243">
                  <c:v>9625</c:v>
                </c:pt>
                <c:pt idx="244">
                  <c:v>11148</c:v>
                </c:pt>
                <c:pt idx="245">
                  <c:v>9518</c:v>
                </c:pt>
                <c:pt idx="246">
                  <c:v>7862</c:v>
                </c:pt>
                <c:pt idx="247">
                  <c:v>16858</c:v>
                </c:pt>
                <c:pt idx="248">
                  <c:v>72377</c:v>
                </c:pt>
                <c:pt idx="249">
                  <c:v>24335</c:v>
                </c:pt>
                <c:pt idx="250">
                  <c:v>14279</c:v>
                </c:pt>
                <c:pt idx="251">
                  <c:v>11005</c:v>
                </c:pt>
                <c:pt idx="252">
                  <c:v>11252</c:v>
                </c:pt>
                <c:pt idx="253">
                  <c:v>8606</c:v>
                </c:pt>
                <c:pt idx="254">
                  <c:v>8736</c:v>
                </c:pt>
                <c:pt idx="255">
                  <c:v>7901</c:v>
                </c:pt>
                <c:pt idx="256">
                  <c:v>8477</c:v>
                </c:pt>
                <c:pt idx="257">
                  <c:v>5804</c:v>
                </c:pt>
                <c:pt idx="258">
                  <c:v>8674</c:v>
                </c:pt>
                <c:pt idx="259">
                  <c:v>7085</c:v>
                </c:pt>
                <c:pt idx="260">
                  <c:v>6474</c:v>
                </c:pt>
                <c:pt idx="261">
                  <c:v>22061</c:v>
                </c:pt>
                <c:pt idx="262">
                  <c:v>21090</c:v>
                </c:pt>
                <c:pt idx="263">
                  <c:v>16168</c:v>
                </c:pt>
                <c:pt idx="264">
                  <c:v>12826</c:v>
                </c:pt>
                <c:pt idx="265">
                  <c:v>8637</c:v>
                </c:pt>
                <c:pt idx="266">
                  <c:v>15776</c:v>
                </c:pt>
                <c:pt idx="267">
                  <c:v>58821</c:v>
                </c:pt>
                <c:pt idx="268">
                  <c:v>25929</c:v>
                </c:pt>
                <c:pt idx="269">
                  <c:v>11188</c:v>
                </c:pt>
                <c:pt idx="270">
                  <c:v>10637</c:v>
                </c:pt>
                <c:pt idx="271">
                  <c:v>8116</c:v>
                </c:pt>
                <c:pt idx="272">
                  <c:v>10339</c:v>
                </c:pt>
                <c:pt idx="273">
                  <c:v>12828</c:v>
                </c:pt>
                <c:pt idx="274">
                  <c:v>12972</c:v>
                </c:pt>
                <c:pt idx="275">
                  <c:v>9236</c:v>
                </c:pt>
                <c:pt idx="276">
                  <c:v>11025</c:v>
                </c:pt>
                <c:pt idx="277">
                  <c:v>11601</c:v>
                </c:pt>
                <c:pt idx="278">
                  <c:v>9811</c:v>
                </c:pt>
                <c:pt idx="279">
                  <c:v>17603</c:v>
                </c:pt>
                <c:pt idx="280">
                  <c:v>168274</c:v>
                </c:pt>
                <c:pt idx="281">
                  <c:v>53694</c:v>
                </c:pt>
                <c:pt idx="282">
                  <c:v>29894</c:v>
                </c:pt>
                <c:pt idx="283">
                  <c:v>34115</c:v>
                </c:pt>
                <c:pt idx="284">
                  <c:v>31171</c:v>
                </c:pt>
                <c:pt idx="285">
                  <c:v>28162</c:v>
                </c:pt>
                <c:pt idx="286">
                  <c:v>23362</c:v>
                </c:pt>
                <c:pt idx="287">
                  <c:v>22606</c:v>
                </c:pt>
                <c:pt idx="288">
                  <c:v>16525</c:v>
                </c:pt>
                <c:pt idx="289">
                  <c:v>11818</c:v>
                </c:pt>
                <c:pt idx="290">
                  <c:v>12608</c:v>
                </c:pt>
                <c:pt idx="291">
                  <c:v>10993</c:v>
                </c:pt>
                <c:pt idx="292">
                  <c:v>23398</c:v>
                </c:pt>
                <c:pt idx="293">
                  <c:v>13583</c:v>
                </c:pt>
                <c:pt idx="294">
                  <c:v>14558</c:v>
                </c:pt>
                <c:pt idx="295">
                  <c:v>15091</c:v>
                </c:pt>
                <c:pt idx="296">
                  <c:v>11116</c:v>
                </c:pt>
                <c:pt idx="297">
                  <c:v>20028</c:v>
                </c:pt>
                <c:pt idx="298">
                  <c:v>24401</c:v>
                </c:pt>
                <c:pt idx="299">
                  <c:v>18154</c:v>
                </c:pt>
                <c:pt idx="300">
                  <c:v>13533</c:v>
                </c:pt>
                <c:pt idx="301">
                  <c:v>14118</c:v>
                </c:pt>
                <c:pt idx="302">
                  <c:v>19194</c:v>
                </c:pt>
                <c:pt idx="303">
                  <c:v>8148</c:v>
                </c:pt>
                <c:pt idx="304">
                  <c:v>15281</c:v>
                </c:pt>
                <c:pt idx="305">
                  <c:v>14522</c:v>
                </c:pt>
                <c:pt idx="306">
                  <c:v>15031</c:v>
                </c:pt>
                <c:pt idx="307">
                  <c:v>18959</c:v>
                </c:pt>
                <c:pt idx="308">
                  <c:v>12676</c:v>
                </c:pt>
                <c:pt idx="309">
                  <c:v>11699</c:v>
                </c:pt>
                <c:pt idx="310">
                  <c:v>12535</c:v>
                </c:pt>
                <c:pt idx="311">
                  <c:v>12822</c:v>
                </c:pt>
                <c:pt idx="312">
                  <c:v>17643</c:v>
                </c:pt>
                <c:pt idx="313">
                  <c:v>50172</c:v>
                </c:pt>
                <c:pt idx="314">
                  <c:v>40932</c:v>
                </c:pt>
                <c:pt idx="315">
                  <c:v>42966</c:v>
                </c:pt>
                <c:pt idx="316">
                  <c:v>35366</c:v>
                </c:pt>
                <c:pt idx="317">
                  <c:v>21937</c:v>
                </c:pt>
                <c:pt idx="318">
                  <c:v>16588</c:v>
                </c:pt>
                <c:pt idx="319">
                  <c:v>14128</c:v>
                </c:pt>
                <c:pt idx="320">
                  <c:v>11399</c:v>
                </c:pt>
                <c:pt idx="321">
                  <c:v>10790</c:v>
                </c:pt>
                <c:pt idx="322">
                  <c:v>8640</c:v>
                </c:pt>
                <c:pt idx="323">
                  <c:v>11685</c:v>
                </c:pt>
                <c:pt idx="324">
                  <c:v>39950</c:v>
                </c:pt>
                <c:pt idx="325">
                  <c:v>21802</c:v>
                </c:pt>
                <c:pt idx="326">
                  <c:v>25724</c:v>
                </c:pt>
                <c:pt idx="327">
                  <c:v>39809</c:v>
                </c:pt>
                <c:pt idx="328">
                  <c:v>18960</c:v>
                </c:pt>
                <c:pt idx="329">
                  <c:v>11017</c:v>
                </c:pt>
                <c:pt idx="330">
                  <c:v>14876</c:v>
                </c:pt>
                <c:pt idx="331">
                  <c:v>21587</c:v>
                </c:pt>
                <c:pt idx="332">
                  <c:v>24510</c:v>
                </c:pt>
                <c:pt idx="333">
                  <c:v>13055</c:v>
                </c:pt>
                <c:pt idx="334">
                  <c:v>10907</c:v>
                </c:pt>
                <c:pt idx="335">
                  <c:v>9502</c:v>
                </c:pt>
                <c:pt idx="336">
                  <c:v>13785</c:v>
                </c:pt>
                <c:pt idx="337">
                  <c:v>13579</c:v>
                </c:pt>
                <c:pt idx="338">
                  <c:v>10101</c:v>
                </c:pt>
                <c:pt idx="339">
                  <c:v>12910</c:v>
                </c:pt>
                <c:pt idx="340">
                  <c:v>9158</c:v>
                </c:pt>
                <c:pt idx="341">
                  <c:v>11708</c:v>
                </c:pt>
                <c:pt idx="342">
                  <c:v>10452</c:v>
                </c:pt>
                <c:pt idx="343">
                  <c:v>10345</c:v>
                </c:pt>
                <c:pt idx="344">
                  <c:v>16221</c:v>
                </c:pt>
                <c:pt idx="345">
                  <c:v>20943</c:v>
                </c:pt>
                <c:pt idx="346">
                  <c:v>15565</c:v>
                </c:pt>
                <c:pt idx="347">
                  <c:v>11938</c:v>
                </c:pt>
                <c:pt idx="348">
                  <c:v>13580</c:v>
                </c:pt>
                <c:pt idx="349">
                  <c:v>13670</c:v>
                </c:pt>
                <c:pt idx="350">
                  <c:v>19190</c:v>
                </c:pt>
                <c:pt idx="351">
                  <c:v>23061</c:v>
                </c:pt>
                <c:pt idx="352">
                  <c:v>21617</c:v>
                </c:pt>
                <c:pt idx="353">
                  <c:v>45065</c:v>
                </c:pt>
                <c:pt idx="354">
                  <c:v>23741</c:v>
                </c:pt>
                <c:pt idx="355">
                  <c:v>16286</c:v>
                </c:pt>
                <c:pt idx="356">
                  <c:v>15965</c:v>
                </c:pt>
                <c:pt idx="357">
                  <c:v>17364</c:v>
                </c:pt>
                <c:pt idx="358">
                  <c:v>31819</c:v>
                </c:pt>
                <c:pt idx="359">
                  <c:v>26167</c:v>
                </c:pt>
                <c:pt idx="360">
                  <c:v>27341</c:v>
                </c:pt>
              </c:numCache>
            </c:numRef>
          </c:val>
          <c:smooth val="0"/>
          <c:extLst>
            <c:ext xmlns:c16="http://schemas.microsoft.com/office/drawing/2014/chart" uri="{C3380CC4-5D6E-409C-BE32-E72D297353CC}">
              <c16:uniqueId val="{00000000-2EF6-4268-9671-FAA6E72D75BB}"/>
            </c:ext>
          </c:extLst>
        </c:ser>
        <c:dLbls>
          <c:showLegendKey val="0"/>
          <c:showVal val="0"/>
          <c:showCatName val="0"/>
          <c:showSerName val="0"/>
          <c:showPercent val="0"/>
          <c:showBubbleSize val="0"/>
        </c:dLbls>
        <c:smooth val="0"/>
        <c:axId val="483451976"/>
        <c:axId val="483447384"/>
      </c:lineChart>
      <c:catAx>
        <c:axId val="483451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3447384"/>
        <c:crosses val="autoZero"/>
        <c:auto val="1"/>
        <c:lblAlgn val="ctr"/>
        <c:lblOffset val="100"/>
        <c:noMultiLvlLbl val="0"/>
      </c:catAx>
      <c:valAx>
        <c:axId val="483447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3451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Mecklenburg-Vorpommern</c:v>
                </c:pt>
              </c:strCache>
            </c:strRef>
          </c:tx>
          <c:spPr>
            <a:ln w="28575" cap="rnd">
              <a:solidFill>
                <a:schemeClr val="accent1"/>
              </a:solidFill>
              <a:round/>
            </a:ln>
            <a:effectLst/>
          </c:spPr>
          <c:marker>
            <c:symbol val="none"/>
          </c:marker>
          <c:cat>
            <c:strRef>
              <c:f>Sheet1!$A$2:$A$362</c:f>
              <c:strCache>
                <c:ptCount val="361"/>
                <c:pt idx="0">
                  <c:v>01.01.2018</c:v>
                </c:pt>
                <c:pt idx="1">
                  <c:v>02.01.2018</c:v>
                </c:pt>
                <c:pt idx="2">
                  <c:v>03.01.2018</c:v>
                </c:pt>
                <c:pt idx="3">
                  <c:v>04.01.2018</c:v>
                </c:pt>
                <c:pt idx="4">
                  <c:v>05.01.2018</c:v>
                </c:pt>
                <c:pt idx="5">
                  <c:v>06.01.2018</c:v>
                </c:pt>
                <c:pt idx="6">
                  <c:v>07.01.2018</c:v>
                </c:pt>
                <c:pt idx="7">
                  <c:v>08.01.2018</c:v>
                </c:pt>
                <c:pt idx="8">
                  <c:v>09.01.2018</c:v>
                </c:pt>
                <c:pt idx="9">
                  <c:v>10.01.2018</c:v>
                </c:pt>
                <c:pt idx="10">
                  <c:v>11.01.2018</c:v>
                </c:pt>
                <c:pt idx="11">
                  <c:v>12.01.2018</c:v>
                </c:pt>
                <c:pt idx="12">
                  <c:v>13.01.2018</c:v>
                </c:pt>
                <c:pt idx="13">
                  <c:v>14.01.2018</c:v>
                </c:pt>
                <c:pt idx="14">
                  <c:v>15.01.2018</c:v>
                </c:pt>
                <c:pt idx="15">
                  <c:v>16.01.2018</c:v>
                </c:pt>
                <c:pt idx="16">
                  <c:v>17.01.2018</c:v>
                </c:pt>
                <c:pt idx="17">
                  <c:v>18.01.2018</c:v>
                </c:pt>
                <c:pt idx="18">
                  <c:v>19.01.2018</c:v>
                </c:pt>
                <c:pt idx="19">
                  <c:v>20.01.2018</c:v>
                </c:pt>
                <c:pt idx="20">
                  <c:v>21.01.2018</c:v>
                </c:pt>
                <c:pt idx="21">
                  <c:v>22.01.2018</c:v>
                </c:pt>
                <c:pt idx="22">
                  <c:v>23.01.2018</c:v>
                </c:pt>
                <c:pt idx="23">
                  <c:v>24.01.2018</c:v>
                </c:pt>
                <c:pt idx="24">
                  <c:v>25.01.2018</c:v>
                </c:pt>
                <c:pt idx="25">
                  <c:v>26.01.2018</c:v>
                </c:pt>
                <c:pt idx="26">
                  <c:v>27.01.2018</c:v>
                </c:pt>
                <c:pt idx="27">
                  <c:v>28.01.2018</c:v>
                </c:pt>
                <c:pt idx="28">
                  <c:v>29.01.2018</c:v>
                </c:pt>
                <c:pt idx="29">
                  <c:v>30.01.2018</c:v>
                </c:pt>
                <c:pt idx="30">
                  <c:v>31.01.2018</c:v>
                </c:pt>
                <c:pt idx="31">
                  <c:v>01.02.2018</c:v>
                </c:pt>
                <c:pt idx="32">
                  <c:v>02.02.2018</c:v>
                </c:pt>
                <c:pt idx="33">
                  <c:v>03.02.2018</c:v>
                </c:pt>
                <c:pt idx="34">
                  <c:v>04.02.2018</c:v>
                </c:pt>
                <c:pt idx="35">
                  <c:v>05.02.2018</c:v>
                </c:pt>
                <c:pt idx="36">
                  <c:v>06.02.2018</c:v>
                </c:pt>
                <c:pt idx="37">
                  <c:v>07.02.2018</c:v>
                </c:pt>
                <c:pt idx="38">
                  <c:v>08.02.2018</c:v>
                </c:pt>
                <c:pt idx="39">
                  <c:v>09.02.2018</c:v>
                </c:pt>
                <c:pt idx="40">
                  <c:v>10.02.2018</c:v>
                </c:pt>
                <c:pt idx="41">
                  <c:v>11.02.2018</c:v>
                </c:pt>
                <c:pt idx="42">
                  <c:v>12.02.2018</c:v>
                </c:pt>
                <c:pt idx="43">
                  <c:v>13.02.2018</c:v>
                </c:pt>
                <c:pt idx="44">
                  <c:v>14.02.2018</c:v>
                </c:pt>
                <c:pt idx="45">
                  <c:v>15.02.2018</c:v>
                </c:pt>
                <c:pt idx="46">
                  <c:v>16.02.2018</c:v>
                </c:pt>
                <c:pt idx="47">
                  <c:v>17.02.2018</c:v>
                </c:pt>
                <c:pt idx="48">
                  <c:v>18.02.2018</c:v>
                </c:pt>
                <c:pt idx="49">
                  <c:v>19.02.2018</c:v>
                </c:pt>
                <c:pt idx="50">
                  <c:v>20.02.2018</c:v>
                </c:pt>
                <c:pt idx="51">
                  <c:v>21.02.2018</c:v>
                </c:pt>
                <c:pt idx="52">
                  <c:v>22.02.2018</c:v>
                </c:pt>
                <c:pt idx="53">
                  <c:v>23.02.2018</c:v>
                </c:pt>
                <c:pt idx="54">
                  <c:v>24.02.2018</c:v>
                </c:pt>
                <c:pt idx="55">
                  <c:v>25.02.2018</c:v>
                </c:pt>
                <c:pt idx="56">
                  <c:v>26.02.2018</c:v>
                </c:pt>
                <c:pt idx="57">
                  <c:v>27.02.2018</c:v>
                </c:pt>
                <c:pt idx="58">
                  <c:v>28.02.2018</c:v>
                </c:pt>
                <c:pt idx="59">
                  <c:v>01.03.2018</c:v>
                </c:pt>
                <c:pt idx="60">
                  <c:v>02.03.2018</c:v>
                </c:pt>
                <c:pt idx="61">
                  <c:v>03.03.2018</c:v>
                </c:pt>
                <c:pt idx="62">
                  <c:v>04.03.2018</c:v>
                </c:pt>
                <c:pt idx="63">
                  <c:v>05.03.2018</c:v>
                </c:pt>
                <c:pt idx="64">
                  <c:v>06.03.2018</c:v>
                </c:pt>
                <c:pt idx="65">
                  <c:v>07.03.2018</c:v>
                </c:pt>
                <c:pt idx="66">
                  <c:v>08.03.2018</c:v>
                </c:pt>
                <c:pt idx="67">
                  <c:v>09.03.2018</c:v>
                </c:pt>
                <c:pt idx="68">
                  <c:v>10.03.2018</c:v>
                </c:pt>
                <c:pt idx="69">
                  <c:v>11.03.2018</c:v>
                </c:pt>
                <c:pt idx="70">
                  <c:v>12.03.2018</c:v>
                </c:pt>
                <c:pt idx="71">
                  <c:v>13.03.2018</c:v>
                </c:pt>
                <c:pt idx="72">
                  <c:v>14.03.2018</c:v>
                </c:pt>
                <c:pt idx="73">
                  <c:v>15.03.2018</c:v>
                </c:pt>
                <c:pt idx="74">
                  <c:v>16.03.2018</c:v>
                </c:pt>
                <c:pt idx="75">
                  <c:v>17.03.2018</c:v>
                </c:pt>
                <c:pt idx="76">
                  <c:v>18.03.2018</c:v>
                </c:pt>
                <c:pt idx="77">
                  <c:v>19.03.2018</c:v>
                </c:pt>
                <c:pt idx="78">
                  <c:v>20.03.2018</c:v>
                </c:pt>
                <c:pt idx="79">
                  <c:v>21.03.2018</c:v>
                </c:pt>
                <c:pt idx="80">
                  <c:v>22.03.2018</c:v>
                </c:pt>
                <c:pt idx="81">
                  <c:v>23.03.2018</c:v>
                </c:pt>
                <c:pt idx="82">
                  <c:v>24.03.2018</c:v>
                </c:pt>
                <c:pt idx="83">
                  <c:v>25.03.2018</c:v>
                </c:pt>
                <c:pt idx="84">
                  <c:v>26.03.2018</c:v>
                </c:pt>
                <c:pt idx="85">
                  <c:v>27.03.2018</c:v>
                </c:pt>
                <c:pt idx="86">
                  <c:v>28.03.2018</c:v>
                </c:pt>
                <c:pt idx="87">
                  <c:v>29.03.2018</c:v>
                </c:pt>
                <c:pt idx="88">
                  <c:v>30.03.2018</c:v>
                </c:pt>
                <c:pt idx="89">
                  <c:v>31.03.2018</c:v>
                </c:pt>
                <c:pt idx="90">
                  <c:v>01.04.2018</c:v>
                </c:pt>
                <c:pt idx="91">
                  <c:v>02.04.2018</c:v>
                </c:pt>
                <c:pt idx="92">
                  <c:v>03.04.2018</c:v>
                </c:pt>
                <c:pt idx="93">
                  <c:v>04.04.2018</c:v>
                </c:pt>
                <c:pt idx="94">
                  <c:v>05.04.2018</c:v>
                </c:pt>
                <c:pt idx="95">
                  <c:v>06.04.2018</c:v>
                </c:pt>
                <c:pt idx="96">
                  <c:v>07.04.2018</c:v>
                </c:pt>
                <c:pt idx="97">
                  <c:v>08.04.2018</c:v>
                </c:pt>
                <c:pt idx="98">
                  <c:v>09.04.2018</c:v>
                </c:pt>
                <c:pt idx="99">
                  <c:v>10.04.2018</c:v>
                </c:pt>
                <c:pt idx="100">
                  <c:v>11.04.2018</c:v>
                </c:pt>
                <c:pt idx="101">
                  <c:v>12.04.2018</c:v>
                </c:pt>
                <c:pt idx="102">
                  <c:v>13.04.2018</c:v>
                </c:pt>
                <c:pt idx="103">
                  <c:v>14.04.2018</c:v>
                </c:pt>
                <c:pt idx="104">
                  <c:v>15.04.2018</c:v>
                </c:pt>
                <c:pt idx="105">
                  <c:v>16.04.2018</c:v>
                </c:pt>
                <c:pt idx="106">
                  <c:v>17.04.2018</c:v>
                </c:pt>
                <c:pt idx="107">
                  <c:v>18.04.2018</c:v>
                </c:pt>
                <c:pt idx="108">
                  <c:v>19.04.2018</c:v>
                </c:pt>
                <c:pt idx="109">
                  <c:v>20.04.2018</c:v>
                </c:pt>
                <c:pt idx="110">
                  <c:v>21.04.2018</c:v>
                </c:pt>
                <c:pt idx="111">
                  <c:v>22.04.2018</c:v>
                </c:pt>
                <c:pt idx="112">
                  <c:v>23.04.2018</c:v>
                </c:pt>
                <c:pt idx="113">
                  <c:v>24.04.2018</c:v>
                </c:pt>
                <c:pt idx="114">
                  <c:v>25.04.2018</c:v>
                </c:pt>
                <c:pt idx="115">
                  <c:v>26.04.2018</c:v>
                </c:pt>
                <c:pt idx="116">
                  <c:v>27.04.2018</c:v>
                </c:pt>
                <c:pt idx="117">
                  <c:v>28.04.2018</c:v>
                </c:pt>
                <c:pt idx="118">
                  <c:v>29.04.2018</c:v>
                </c:pt>
                <c:pt idx="119">
                  <c:v>30.04.2018</c:v>
                </c:pt>
                <c:pt idx="120">
                  <c:v>01.05.2018</c:v>
                </c:pt>
                <c:pt idx="121">
                  <c:v>02.05.2018</c:v>
                </c:pt>
                <c:pt idx="122">
                  <c:v>03.05.2018</c:v>
                </c:pt>
                <c:pt idx="123">
                  <c:v>04.05.2018</c:v>
                </c:pt>
                <c:pt idx="124">
                  <c:v>05.05.2018</c:v>
                </c:pt>
                <c:pt idx="125">
                  <c:v>06.05.2018</c:v>
                </c:pt>
                <c:pt idx="126">
                  <c:v>07.05.2018</c:v>
                </c:pt>
                <c:pt idx="127">
                  <c:v>08.05.2018</c:v>
                </c:pt>
                <c:pt idx="128">
                  <c:v>09.05.2018</c:v>
                </c:pt>
                <c:pt idx="129">
                  <c:v>10.05.2018</c:v>
                </c:pt>
                <c:pt idx="130">
                  <c:v>11.05.2018</c:v>
                </c:pt>
                <c:pt idx="131">
                  <c:v>12.05.2018</c:v>
                </c:pt>
                <c:pt idx="132">
                  <c:v>13.05.2018</c:v>
                </c:pt>
                <c:pt idx="133">
                  <c:v>14.05.2018</c:v>
                </c:pt>
                <c:pt idx="134">
                  <c:v>15.05.2018</c:v>
                </c:pt>
                <c:pt idx="135">
                  <c:v>16.05.2018</c:v>
                </c:pt>
                <c:pt idx="136">
                  <c:v>17.05.2018</c:v>
                </c:pt>
                <c:pt idx="137">
                  <c:v>18.05.2018</c:v>
                </c:pt>
                <c:pt idx="138">
                  <c:v>19.05.2018</c:v>
                </c:pt>
                <c:pt idx="139">
                  <c:v>20.05.2018</c:v>
                </c:pt>
                <c:pt idx="140">
                  <c:v>21.05.2018</c:v>
                </c:pt>
                <c:pt idx="141">
                  <c:v>22.05.2018</c:v>
                </c:pt>
                <c:pt idx="142">
                  <c:v>23.05.2018</c:v>
                </c:pt>
                <c:pt idx="143">
                  <c:v>24.05.2018</c:v>
                </c:pt>
                <c:pt idx="144">
                  <c:v>25.05.2018</c:v>
                </c:pt>
                <c:pt idx="145">
                  <c:v>26.05.2018</c:v>
                </c:pt>
                <c:pt idx="146">
                  <c:v>27.05.2018</c:v>
                </c:pt>
                <c:pt idx="147">
                  <c:v>28.05.2018</c:v>
                </c:pt>
                <c:pt idx="148">
                  <c:v>29.05.2018</c:v>
                </c:pt>
                <c:pt idx="149">
                  <c:v>30.05.2018</c:v>
                </c:pt>
                <c:pt idx="150">
                  <c:v>31.05.2018</c:v>
                </c:pt>
                <c:pt idx="151">
                  <c:v>01.06.2018</c:v>
                </c:pt>
                <c:pt idx="152">
                  <c:v>02.06.2018</c:v>
                </c:pt>
                <c:pt idx="153">
                  <c:v>03.06.2018</c:v>
                </c:pt>
                <c:pt idx="154">
                  <c:v>04.06.2018</c:v>
                </c:pt>
                <c:pt idx="155">
                  <c:v>05.06.2018</c:v>
                </c:pt>
                <c:pt idx="156">
                  <c:v>06.06.2018</c:v>
                </c:pt>
                <c:pt idx="157">
                  <c:v>07.06.2018</c:v>
                </c:pt>
                <c:pt idx="158">
                  <c:v>08.06.2018</c:v>
                </c:pt>
                <c:pt idx="159">
                  <c:v>09.06.2018</c:v>
                </c:pt>
                <c:pt idx="160">
                  <c:v>10.06.2018</c:v>
                </c:pt>
                <c:pt idx="161">
                  <c:v>11.06.2018</c:v>
                </c:pt>
                <c:pt idx="162">
                  <c:v>12.06.2018</c:v>
                </c:pt>
                <c:pt idx="163">
                  <c:v>13.06.2018</c:v>
                </c:pt>
                <c:pt idx="164">
                  <c:v>14.06.2018</c:v>
                </c:pt>
                <c:pt idx="165">
                  <c:v>15.06.2018</c:v>
                </c:pt>
                <c:pt idx="166">
                  <c:v>16.06.2018</c:v>
                </c:pt>
                <c:pt idx="167">
                  <c:v>17.06.2018</c:v>
                </c:pt>
                <c:pt idx="168">
                  <c:v>18.06.2018</c:v>
                </c:pt>
                <c:pt idx="169">
                  <c:v>19.06.2018</c:v>
                </c:pt>
                <c:pt idx="170">
                  <c:v>20.06.2018</c:v>
                </c:pt>
                <c:pt idx="171">
                  <c:v>21.06.2018</c:v>
                </c:pt>
                <c:pt idx="172">
                  <c:v>22.06.2018</c:v>
                </c:pt>
                <c:pt idx="173">
                  <c:v>23.06.2018</c:v>
                </c:pt>
                <c:pt idx="174">
                  <c:v>24.06.2018</c:v>
                </c:pt>
                <c:pt idx="175">
                  <c:v>25.06.2018</c:v>
                </c:pt>
                <c:pt idx="176">
                  <c:v>26.06.2018</c:v>
                </c:pt>
                <c:pt idx="177">
                  <c:v>27.06.2018</c:v>
                </c:pt>
                <c:pt idx="178">
                  <c:v>28.06.2018</c:v>
                </c:pt>
                <c:pt idx="179">
                  <c:v>29.06.2018</c:v>
                </c:pt>
                <c:pt idx="180">
                  <c:v>30.06.2018</c:v>
                </c:pt>
                <c:pt idx="181">
                  <c:v>01.07.2018</c:v>
                </c:pt>
                <c:pt idx="182">
                  <c:v>02.07.2018</c:v>
                </c:pt>
                <c:pt idx="183">
                  <c:v>03.07.2018</c:v>
                </c:pt>
                <c:pt idx="184">
                  <c:v>04.07.2018</c:v>
                </c:pt>
                <c:pt idx="185">
                  <c:v>05.07.2018</c:v>
                </c:pt>
                <c:pt idx="186">
                  <c:v>06.07.2018</c:v>
                </c:pt>
                <c:pt idx="187">
                  <c:v>07.07.2018</c:v>
                </c:pt>
                <c:pt idx="188">
                  <c:v>08.07.2018</c:v>
                </c:pt>
                <c:pt idx="189">
                  <c:v>09.07.2018</c:v>
                </c:pt>
                <c:pt idx="190">
                  <c:v>10.07.2018</c:v>
                </c:pt>
                <c:pt idx="191">
                  <c:v>11.07.2018</c:v>
                </c:pt>
                <c:pt idx="192">
                  <c:v>12.07.2018</c:v>
                </c:pt>
                <c:pt idx="193">
                  <c:v>13.07.2018</c:v>
                </c:pt>
                <c:pt idx="194">
                  <c:v>14.07.2018</c:v>
                </c:pt>
                <c:pt idx="195">
                  <c:v>15.07.2018</c:v>
                </c:pt>
                <c:pt idx="196">
                  <c:v>16.07.2018</c:v>
                </c:pt>
                <c:pt idx="197">
                  <c:v>17.07.2018</c:v>
                </c:pt>
                <c:pt idx="198">
                  <c:v>18.07.2018</c:v>
                </c:pt>
                <c:pt idx="199">
                  <c:v>19.07.2018</c:v>
                </c:pt>
                <c:pt idx="200">
                  <c:v>20.07.2018</c:v>
                </c:pt>
                <c:pt idx="201">
                  <c:v>21.07.2018</c:v>
                </c:pt>
                <c:pt idx="202">
                  <c:v>22.07.2018</c:v>
                </c:pt>
                <c:pt idx="203">
                  <c:v>23.07.2018</c:v>
                </c:pt>
                <c:pt idx="204">
                  <c:v>24.07.2018</c:v>
                </c:pt>
                <c:pt idx="205">
                  <c:v>25.07.2018</c:v>
                </c:pt>
                <c:pt idx="206">
                  <c:v>26.07.2018</c:v>
                </c:pt>
                <c:pt idx="207">
                  <c:v>27.07.2018</c:v>
                </c:pt>
                <c:pt idx="208">
                  <c:v>28.07.2018</c:v>
                </c:pt>
                <c:pt idx="209">
                  <c:v>29.07.2018</c:v>
                </c:pt>
                <c:pt idx="210">
                  <c:v>30.07.2018</c:v>
                </c:pt>
                <c:pt idx="211">
                  <c:v>31.07.2018</c:v>
                </c:pt>
                <c:pt idx="212">
                  <c:v>01.08.2018</c:v>
                </c:pt>
                <c:pt idx="213">
                  <c:v>02.08.2018</c:v>
                </c:pt>
                <c:pt idx="214">
                  <c:v>03.08.2018</c:v>
                </c:pt>
                <c:pt idx="215">
                  <c:v>04.08.2018</c:v>
                </c:pt>
                <c:pt idx="216">
                  <c:v>05.08.2018</c:v>
                </c:pt>
                <c:pt idx="217">
                  <c:v>06.08.2018</c:v>
                </c:pt>
                <c:pt idx="218">
                  <c:v>07.08.2018</c:v>
                </c:pt>
                <c:pt idx="219">
                  <c:v>08.08.2018</c:v>
                </c:pt>
                <c:pt idx="220">
                  <c:v>09.08.2018</c:v>
                </c:pt>
                <c:pt idx="221">
                  <c:v>10.08.2018</c:v>
                </c:pt>
                <c:pt idx="222">
                  <c:v>11.08.2018</c:v>
                </c:pt>
                <c:pt idx="223">
                  <c:v>12.08.2018</c:v>
                </c:pt>
                <c:pt idx="224">
                  <c:v>13.08.2018</c:v>
                </c:pt>
                <c:pt idx="225">
                  <c:v>14.08.2018</c:v>
                </c:pt>
                <c:pt idx="226">
                  <c:v>15.08.2018</c:v>
                </c:pt>
                <c:pt idx="227">
                  <c:v>16.08.2018</c:v>
                </c:pt>
                <c:pt idx="228">
                  <c:v>17.08.2018</c:v>
                </c:pt>
                <c:pt idx="229">
                  <c:v>18.08.2018</c:v>
                </c:pt>
                <c:pt idx="230">
                  <c:v>19.08.2018</c:v>
                </c:pt>
                <c:pt idx="231">
                  <c:v>20.08.2018</c:v>
                </c:pt>
                <c:pt idx="232">
                  <c:v>21.08.2018</c:v>
                </c:pt>
                <c:pt idx="233">
                  <c:v>22.08.2018</c:v>
                </c:pt>
                <c:pt idx="234">
                  <c:v>23.08.2018</c:v>
                </c:pt>
                <c:pt idx="235">
                  <c:v>24.08.2018</c:v>
                </c:pt>
                <c:pt idx="236">
                  <c:v>25.08.2018</c:v>
                </c:pt>
                <c:pt idx="237">
                  <c:v>26.08.2018</c:v>
                </c:pt>
                <c:pt idx="238">
                  <c:v>27.08.2018</c:v>
                </c:pt>
                <c:pt idx="239">
                  <c:v>28.08.2018</c:v>
                </c:pt>
                <c:pt idx="240">
                  <c:v>29.08.2018</c:v>
                </c:pt>
                <c:pt idx="241">
                  <c:v>30.08.2018</c:v>
                </c:pt>
                <c:pt idx="242">
                  <c:v>31.08.2018</c:v>
                </c:pt>
                <c:pt idx="243">
                  <c:v>01.09.2018</c:v>
                </c:pt>
                <c:pt idx="244">
                  <c:v>02.09.2018</c:v>
                </c:pt>
                <c:pt idx="245">
                  <c:v>03.09.2018</c:v>
                </c:pt>
                <c:pt idx="246">
                  <c:v>04.09.2018</c:v>
                </c:pt>
                <c:pt idx="247">
                  <c:v>05.09.2018</c:v>
                </c:pt>
                <c:pt idx="248">
                  <c:v>06.09.2018</c:v>
                </c:pt>
                <c:pt idx="249">
                  <c:v>07.09.2018</c:v>
                </c:pt>
                <c:pt idx="250">
                  <c:v>08.09.2018</c:v>
                </c:pt>
                <c:pt idx="251">
                  <c:v>09.09.2018</c:v>
                </c:pt>
                <c:pt idx="252">
                  <c:v>10.09.2018</c:v>
                </c:pt>
                <c:pt idx="253">
                  <c:v>11.09.2018</c:v>
                </c:pt>
                <c:pt idx="254">
                  <c:v>12.09.2018</c:v>
                </c:pt>
                <c:pt idx="255">
                  <c:v>13.09.2018</c:v>
                </c:pt>
                <c:pt idx="256">
                  <c:v>14.09.2018</c:v>
                </c:pt>
                <c:pt idx="257">
                  <c:v>15.09.2018</c:v>
                </c:pt>
                <c:pt idx="258">
                  <c:v>16.09.2018</c:v>
                </c:pt>
                <c:pt idx="259">
                  <c:v>17.09.2018</c:v>
                </c:pt>
                <c:pt idx="260">
                  <c:v>18.09.2018</c:v>
                </c:pt>
                <c:pt idx="261">
                  <c:v>19.09.2018</c:v>
                </c:pt>
                <c:pt idx="262">
                  <c:v>20.09.2018</c:v>
                </c:pt>
                <c:pt idx="263">
                  <c:v>21.09.2018</c:v>
                </c:pt>
                <c:pt idx="264">
                  <c:v>22.09.2018</c:v>
                </c:pt>
                <c:pt idx="265">
                  <c:v>23.09.2018</c:v>
                </c:pt>
                <c:pt idx="266">
                  <c:v>24.09.2018</c:v>
                </c:pt>
                <c:pt idx="267">
                  <c:v>25.09.2018</c:v>
                </c:pt>
                <c:pt idx="268">
                  <c:v>26.09.2018</c:v>
                </c:pt>
                <c:pt idx="269">
                  <c:v>27.09.2018</c:v>
                </c:pt>
                <c:pt idx="270">
                  <c:v>28.09.2018</c:v>
                </c:pt>
                <c:pt idx="271">
                  <c:v>29.09.2018</c:v>
                </c:pt>
                <c:pt idx="272">
                  <c:v>30.09.2018</c:v>
                </c:pt>
                <c:pt idx="273">
                  <c:v>01.10.2018</c:v>
                </c:pt>
                <c:pt idx="274">
                  <c:v>02.10.2018</c:v>
                </c:pt>
                <c:pt idx="275">
                  <c:v>03.10.2018</c:v>
                </c:pt>
                <c:pt idx="276">
                  <c:v>04.10.2018</c:v>
                </c:pt>
                <c:pt idx="277">
                  <c:v>05.10.2018</c:v>
                </c:pt>
                <c:pt idx="278">
                  <c:v>06.10.2018</c:v>
                </c:pt>
                <c:pt idx="279">
                  <c:v>07.10.2018</c:v>
                </c:pt>
                <c:pt idx="280">
                  <c:v>08.10.2018</c:v>
                </c:pt>
                <c:pt idx="281">
                  <c:v>09.10.2018</c:v>
                </c:pt>
                <c:pt idx="282">
                  <c:v>10.10.2018</c:v>
                </c:pt>
                <c:pt idx="283">
                  <c:v>11.10.2018</c:v>
                </c:pt>
                <c:pt idx="284">
                  <c:v>12.10.2018</c:v>
                </c:pt>
                <c:pt idx="285">
                  <c:v>13.10.2018</c:v>
                </c:pt>
                <c:pt idx="286">
                  <c:v>14.10.2018</c:v>
                </c:pt>
                <c:pt idx="287">
                  <c:v>15.10.2018</c:v>
                </c:pt>
                <c:pt idx="288">
                  <c:v>16.10.2018</c:v>
                </c:pt>
                <c:pt idx="289">
                  <c:v>17.10.2018</c:v>
                </c:pt>
                <c:pt idx="290">
                  <c:v>18.10.2018</c:v>
                </c:pt>
                <c:pt idx="291">
                  <c:v>19.10.2018</c:v>
                </c:pt>
                <c:pt idx="292">
                  <c:v>20.10.2018</c:v>
                </c:pt>
                <c:pt idx="293">
                  <c:v>21.10.2018</c:v>
                </c:pt>
                <c:pt idx="294">
                  <c:v>22.10.2018</c:v>
                </c:pt>
                <c:pt idx="295">
                  <c:v>23.10.2018</c:v>
                </c:pt>
                <c:pt idx="296">
                  <c:v>24.10.2018</c:v>
                </c:pt>
                <c:pt idx="297">
                  <c:v>25.10.2018</c:v>
                </c:pt>
                <c:pt idx="298">
                  <c:v>26.10.2018</c:v>
                </c:pt>
                <c:pt idx="299">
                  <c:v>27.10.2018</c:v>
                </c:pt>
                <c:pt idx="300">
                  <c:v>28.10.2018</c:v>
                </c:pt>
                <c:pt idx="301">
                  <c:v>29.10.2018</c:v>
                </c:pt>
                <c:pt idx="302">
                  <c:v>30.10.2018</c:v>
                </c:pt>
                <c:pt idx="303">
                  <c:v>31.10.2018</c:v>
                </c:pt>
                <c:pt idx="304">
                  <c:v>01.11.2018</c:v>
                </c:pt>
                <c:pt idx="305">
                  <c:v>02.11.2018</c:v>
                </c:pt>
                <c:pt idx="306">
                  <c:v>03.11.2018</c:v>
                </c:pt>
                <c:pt idx="307">
                  <c:v>04.11.2018</c:v>
                </c:pt>
                <c:pt idx="308">
                  <c:v>05.11.2018</c:v>
                </c:pt>
                <c:pt idx="309">
                  <c:v>06.11.2018</c:v>
                </c:pt>
                <c:pt idx="310">
                  <c:v>07.11.2018</c:v>
                </c:pt>
                <c:pt idx="311">
                  <c:v>08.11.2018</c:v>
                </c:pt>
                <c:pt idx="312">
                  <c:v>09.11.2018</c:v>
                </c:pt>
                <c:pt idx="313">
                  <c:v>10.11.2018</c:v>
                </c:pt>
                <c:pt idx="314">
                  <c:v>11.11.2018</c:v>
                </c:pt>
                <c:pt idx="315">
                  <c:v>12.11.2018</c:v>
                </c:pt>
                <c:pt idx="316">
                  <c:v>13.11.2018</c:v>
                </c:pt>
                <c:pt idx="317">
                  <c:v>14.11.2018</c:v>
                </c:pt>
                <c:pt idx="318">
                  <c:v>15.11.2018</c:v>
                </c:pt>
                <c:pt idx="319">
                  <c:v>16.11.2018</c:v>
                </c:pt>
                <c:pt idx="320">
                  <c:v>17.11.2018</c:v>
                </c:pt>
                <c:pt idx="321">
                  <c:v>18.11.2018</c:v>
                </c:pt>
                <c:pt idx="322">
                  <c:v>19.11.2018</c:v>
                </c:pt>
                <c:pt idx="323">
                  <c:v>20.11.2018</c:v>
                </c:pt>
                <c:pt idx="324">
                  <c:v>21.11.2018</c:v>
                </c:pt>
                <c:pt idx="325">
                  <c:v>22.11.2018</c:v>
                </c:pt>
                <c:pt idx="326">
                  <c:v>23.11.2018</c:v>
                </c:pt>
                <c:pt idx="327">
                  <c:v>24.11.2018</c:v>
                </c:pt>
                <c:pt idx="328">
                  <c:v>25.11.2018</c:v>
                </c:pt>
                <c:pt idx="329">
                  <c:v>26.11.2018</c:v>
                </c:pt>
                <c:pt idx="330">
                  <c:v>27.11.2018</c:v>
                </c:pt>
                <c:pt idx="331">
                  <c:v>28.11.2018</c:v>
                </c:pt>
                <c:pt idx="332">
                  <c:v>29.11.2018</c:v>
                </c:pt>
                <c:pt idx="333">
                  <c:v>30.11.2018</c:v>
                </c:pt>
                <c:pt idx="334">
                  <c:v>01.12.2018</c:v>
                </c:pt>
                <c:pt idx="335">
                  <c:v>02.12.2018</c:v>
                </c:pt>
                <c:pt idx="336">
                  <c:v>03.12.2018</c:v>
                </c:pt>
                <c:pt idx="337">
                  <c:v>04.12.2018</c:v>
                </c:pt>
                <c:pt idx="338">
                  <c:v>05.12.2018</c:v>
                </c:pt>
                <c:pt idx="339">
                  <c:v>06.12.2018</c:v>
                </c:pt>
                <c:pt idx="340">
                  <c:v>07.12.2018</c:v>
                </c:pt>
                <c:pt idx="341">
                  <c:v>08.12.2018</c:v>
                </c:pt>
                <c:pt idx="342">
                  <c:v>09.12.2018</c:v>
                </c:pt>
                <c:pt idx="343">
                  <c:v>10.12.2018</c:v>
                </c:pt>
                <c:pt idx="344">
                  <c:v>11.12.2018</c:v>
                </c:pt>
                <c:pt idx="345">
                  <c:v>12.12.2018</c:v>
                </c:pt>
                <c:pt idx="346">
                  <c:v>13.12.2018</c:v>
                </c:pt>
                <c:pt idx="347">
                  <c:v>14.12.2018</c:v>
                </c:pt>
                <c:pt idx="348">
                  <c:v>15.12.2018</c:v>
                </c:pt>
                <c:pt idx="349">
                  <c:v>16.12.2018</c:v>
                </c:pt>
                <c:pt idx="350">
                  <c:v>17.12.2018</c:v>
                </c:pt>
                <c:pt idx="351">
                  <c:v>18.12.2018</c:v>
                </c:pt>
                <c:pt idx="352">
                  <c:v>19.12.2018</c:v>
                </c:pt>
                <c:pt idx="353">
                  <c:v>20.12.2018</c:v>
                </c:pt>
                <c:pt idx="354">
                  <c:v>21.12.2018</c:v>
                </c:pt>
                <c:pt idx="355">
                  <c:v>22.12.2018</c:v>
                </c:pt>
                <c:pt idx="356">
                  <c:v>23.12.2018</c:v>
                </c:pt>
                <c:pt idx="357">
                  <c:v>24.12.2018</c:v>
                </c:pt>
                <c:pt idx="358">
                  <c:v>25.12.2018</c:v>
                </c:pt>
                <c:pt idx="359">
                  <c:v>26.12.2018</c:v>
                </c:pt>
                <c:pt idx="360">
                  <c:v>27.12.2018</c:v>
                </c:pt>
              </c:strCache>
            </c:strRef>
          </c:cat>
          <c:val>
            <c:numRef>
              <c:f>Sheet1!$B$2:$B$362</c:f>
              <c:numCache>
                <c:formatCode>General</c:formatCode>
                <c:ptCount val="361"/>
                <c:pt idx="0">
                  <c:v>1661</c:v>
                </c:pt>
                <c:pt idx="1">
                  <c:v>2363</c:v>
                </c:pt>
                <c:pt idx="2">
                  <c:v>1923</c:v>
                </c:pt>
                <c:pt idx="3">
                  <c:v>5978</c:v>
                </c:pt>
                <c:pt idx="4">
                  <c:v>9991</c:v>
                </c:pt>
                <c:pt idx="5">
                  <c:v>5361</c:v>
                </c:pt>
                <c:pt idx="6">
                  <c:v>3795</c:v>
                </c:pt>
                <c:pt idx="7">
                  <c:v>3240</c:v>
                </c:pt>
                <c:pt idx="8">
                  <c:v>2101</c:v>
                </c:pt>
                <c:pt idx="9">
                  <c:v>2398</c:v>
                </c:pt>
                <c:pt idx="10">
                  <c:v>1478</c:v>
                </c:pt>
                <c:pt idx="11">
                  <c:v>2726</c:v>
                </c:pt>
                <c:pt idx="12">
                  <c:v>1487</c:v>
                </c:pt>
                <c:pt idx="13">
                  <c:v>942</c:v>
                </c:pt>
                <c:pt idx="14">
                  <c:v>1351</c:v>
                </c:pt>
                <c:pt idx="15">
                  <c:v>1388</c:v>
                </c:pt>
                <c:pt idx="16">
                  <c:v>3975</c:v>
                </c:pt>
                <c:pt idx="17">
                  <c:v>3521</c:v>
                </c:pt>
                <c:pt idx="18">
                  <c:v>2993</c:v>
                </c:pt>
                <c:pt idx="19">
                  <c:v>987</c:v>
                </c:pt>
                <c:pt idx="20">
                  <c:v>1071</c:v>
                </c:pt>
                <c:pt idx="21">
                  <c:v>2674</c:v>
                </c:pt>
                <c:pt idx="22">
                  <c:v>1507</c:v>
                </c:pt>
                <c:pt idx="23">
                  <c:v>889</c:v>
                </c:pt>
                <c:pt idx="24">
                  <c:v>2491</c:v>
                </c:pt>
                <c:pt idx="25">
                  <c:v>1258</c:v>
                </c:pt>
                <c:pt idx="26">
                  <c:v>702</c:v>
                </c:pt>
                <c:pt idx="27">
                  <c:v>1915</c:v>
                </c:pt>
                <c:pt idx="28">
                  <c:v>810</c:v>
                </c:pt>
                <c:pt idx="29">
                  <c:v>937</c:v>
                </c:pt>
                <c:pt idx="30">
                  <c:v>1227</c:v>
                </c:pt>
                <c:pt idx="31">
                  <c:v>1378</c:v>
                </c:pt>
                <c:pt idx="32">
                  <c:v>1394</c:v>
                </c:pt>
                <c:pt idx="33">
                  <c:v>1048</c:v>
                </c:pt>
                <c:pt idx="34">
                  <c:v>1382</c:v>
                </c:pt>
                <c:pt idx="35">
                  <c:v>5616</c:v>
                </c:pt>
                <c:pt idx="36">
                  <c:v>2563</c:v>
                </c:pt>
                <c:pt idx="37">
                  <c:v>2341</c:v>
                </c:pt>
                <c:pt idx="38">
                  <c:v>3982</c:v>
                </c:pt>
                <c:pt idx="39">
                  <c:v>2656</c:v>
                </c:pt>
                <c:pt idx="40">
                  <c:v>2768</c:v>
                </c:pt>
                <c:pt idx="41">
                  <c:v>2267</c:v>
                </c:pt>
                <c:pt idx="42">
                  <c:v>6737</c:v>
                </c:pt>
                <c:pt idx="43">
                  <c:v>5833</c:v>
                </c:pt>
                <c:pt idx="44">
                  <c:v>2460</c:v>
                </c:pt>
                <c:pt idx="45">
                  <c:v>3187</c:v>
                </c:pt>
                <c:pt idx="46">
                  <c:v>1556</c:v>
                </c:pt>
                <c:pt idx="47">
                  <c:v>895</c:v>
                </c:pt>
                <c:pt idx="48">
                  <c:v>1253</c:v>
                </c:pt>
                <c:pt idx="49">
                  <c:v>878</c:v>
                </c:pt>
                <c:pt idx="50">
                  <c:v>1639</c:v>
                </c:pt>
                <c:pt idx="51">
                  <c:v>1200</c:v>
                </c:pt>
                <c:pt idx="52">
                  <c:v>1129</c:v>
                </c:pt>
                <c:pt idx="53">
                  <c:v>2088</c:v>
                </c:pt>
                <c:pt idx="54">
                  <c:v>1288</c:v>
                </c:pt>
                <c:pt idx="55">
                  <c:v>1582</c:v>
                </c:pt>
                <c:pt idx="56">
                  <c:v>2594</c:v>
                </c:pt>
                <c:pt idx="57">
                  <c:v>2757</c:v>
                </c:pt>
                <c:pt idx="58">
                  <c:v>1775</c:v>
                </c:pt>
                <c:pt idx="59">
                  <c:v>1220</c:v>
                </c:pt>
                <c:pt idx="60">
                  <c:v>1003</c:v>
                </c:pt>
                <c:pt idx="61">
                  <c:v>709</c:v>
                </c:pt>
                <c:pt idx="62">
                  <c:v>555</c:v>
                </c:pt>
                <c:pt idx="63">
                  <c:v>900</c:v>
                </c:pt>
                <c:pt idx="64">
                  <c:v>3880</c:v>
                </c:pt>
                <c:pt idx="65">
                  <c:v>2354</c:v>
                </c:pt>
                <c:pt idx="66">
                  <c:v>1772</c:v>
                </c:pt>
                <c:pt idx="67">
                  <c:v>1098</c:v>
                </c:pt>
                <c:pt idx="68">
                  <c:v>763</c:v>
                </c:pt>
                <c:pt idx="69">
                  <c:v>422</c:v>
                </c:pt>
                <c:pt idx="70">
                  <c:v>534</c:v>
                </c:pt>
                <c:pt idx="71">
                  <c:v>671</c:v>
                </c:pt>
                <c:pt idx="72">
                  <c:v>1016</c:v>
                </c:pt>
                <c:pt idx="73">
                  <c:v>1438</c:v>
                </c:pt>
                <c:pt idx="74">
                  <c:v>630</c:v>
                </c:pt>
                <c:pt idx="75">
                  <c:v>700</c:v>
                </c:pt>
                <c:pt idx="76">
                  <c:v>480</c:v>
                </c:pt>
                <c:pt idx="77">
                  <c:v>1474</c:v>
                </c:pt>
                <c:pt idx="78">
                  <c:v>2107</c:v>
                </c:pt>
                <c:pt idx="79">
                  <c:v>1005</c:v>
                </c:pt>
                <c:pt idx="80">
                  <c:v>829</c:v>
                </c:pt>
                <c:pt idx="81">
                  <c:v>448</c:v>
                </c:pt>
                <c:pt idx="82">
                  <c:v>450</c:v>
                </c:pt>
                <c:pt idx="83">
                  <c:v>789</c:v>
                </c:pt>
                <c:pt idx="84">
                  <c:v>662</c:v>
                </c:pt>
                <c:pt idx="85">
                  <c:v>500</c:v>
                </c:pt>
                <c:pt idx="86">
                  <c:v>1343</c:v>
                </c:pt>
                <c:pt idx="87">
                  <c:v>1460</c:v>
                </c:pt>
                <c:pt idx="88">
                  <c:v>507</c:v>
                </c:pt>
                <c:pt idx="89">
                  <c:v>333</c:v>
                </c:pt>
                <c:pt idx="90">
                  <c:v>3612</c:v>
                </c:pt>
                <c:pt idx="91">
                  <c:v>711</c:v>
                </c:pt>
                <c:pt idx="92">
                  <c:v>1562</c:v>
                </c:pt>
                <c:pt idx="93">
                  <c:v>1095</c:v>
                </c:pt>
                <c:pt idx="94">
                  <c:v>1749</c:v>
                </c:pt>
                <c:pt idx="95">
                  <c:v>775</c:v>
                </c:pt>
                <c:pt idx="96">
                  <c:v>934</c:v>
                </c:pt>
                <c:pt idx="97">
                  <c:v>550</c:v>
                </c:pt>
                <c:pt idx="98">
                  <c:v>776</c:v>
                </c:pt>
                <c:pt idx="99">
                  <c:v>1059</c:v>
                </c:pt>
                <c:pt idx="100">
                  <c:v>1114</c:v>
                </c:pt>
                <c:pt idx="101">
                  <c:v>967</c:v>
                </c:pt>
                <c:pt idx="102">
                  <c:v>2598</c:v>
                </c:pt>
                <c:pt idx="103">
                  <c:v>1326</c:v>
                </c:pt>
                <c:pt idx="104">
                  <c:v>844</c:v>
                </c:pt>
                <c:pt idx="105">
                  <c:v>12103</c:v>
                </c:pt>
                <c:pt idx="106">
                  <c:v>4806</c:v>
                </c:pt>
                <c:pt idx="107">
                  <c:v>1835</c:v>
                </c:pt>
                <c:pt idx="108">
                  <c:v>974</c:v>
                </c:pt>
                <c:pt idx="109">
                  <c:v>4560</c:v>
                </c:pt>
                <c:pt idx="110">
                  <c:v>1837</c:v>
                </c:pt>
                <c:pt idx="111">
                  <c:v>2619</c:v>
                </c:pt>
                <c:pt idx="112">
                  <c:v>832</c:v>
                </c:pt>
                <c:pt idx="113">
                  <c:v>783</c:v>
                </c:pt>
                <c:pt idx="114">
                  <c:v>1221</c:v>
                </c:pt>
                <c:pt idx="115">
                  <c:v>1236</c:v>
                </c:pt>
                <c:pt idx="116">
                  <c:v>1430</c:v>
                </c:pt>
                <c:pt idx="117">
                  <c:v>785</c:v>
                </c:pt>
                <c:pt idx="118">
                  <c:v>850</c:v>
                </c:pt>
                <c:pt idx="119">
                  <c:v>1434</c:v>
                </c:pt>
                <c:pt idx="120">
                  <c:v>716</c:v>
                </c:pt>
                <c:pt idx="121">
                  <c:v>795</c:v>
                </c:pt>
                <c:pt idx="122">
                  <c:v>2803</c:v>
                </c:pt>
                <c:pt idx="123">
                  <c:v>10003</c:v>
                </c:pt>
                <c:pt idx="124">
                  <c:v>2025</c:v>
                </c:pt>
                <c:pt idx="125">
                  <c:v>2011</c:v>
                </c:pt>
                <c:pt idx="126">
                  <c:v>1440</c:v>
                </c:pt>
                <c:pt idx="127">
                  <c:v>675</c:v>
                </c:pt>
                <c:pt idx="128">
                  <c:v>734</c:v>
                </c:pt>
                <c:pt idx="129">
                  <c:v>540</c:v>
                </c:pt>
                <c:pt idx="130">
                  <c:v>312</c:v>
                </c:pt>
                <c:pt idx="131">
                  <c:v>474</c:v>
                </c:pt>
                <c:pt idx="132">
                  <c:v>1006</c:v>
                </c:pt>
                <c:pt idx="133">
                  <c:v>632</c:v>
                </c:pt>
                <c:pt idx="134">
                  <c:v>979</c:v>
                </c:pt>
                <c:pt idx="135">
                  <c:v>4607</c:v>
                </c:pt>
                <c:pt idx="136">
                  <c:v>2450</c:v>
                </c:pt>
                <c:pt idx="137">
                  <c:v>1398</c:v>
                </c:pt>
                <c:pt idx="138">
                  <c:v>811</c:v>
                </c:pt>
                <c:pt idx="139">
                  <c:v>692</c:v>
                </c:pt>
                <c:pt idx="140">
                  <c:v>2138</c:v>
                </c:pt>
                <c:pt idx="141">
                  <c:v>710</c:v>
                </c:pt>
                <c:pt idx="142">
                  <c:v>1312</c:v>
                </c:pt>
                <c:pt idx="143">
                  <c:v>1414</c:v>
                </c:pt>
                <c:pt idx="144">
                  <c:v>2101</c:v>
                </c:pt>
                <c:pt idx="145">
                  <c:v>681</c:v>
                </c:pt>
                <c:pt idx="146">
                  <c:v>1606</c:v>
                </c:pt>
                <c:pt idx="147">
                  <c:v>3192</c:v>
                </c:pt>
                <c:pt idx="148">
                  <c:v>1803</c:v>
                </c:pt>
                <c:pt idx="149">
                  <c:v>1434</c:v>
                </c:pt>
                <c:pt idx="150">
                  <c:v>1610</c:v>
                </c:pt>
                <c:pt idx="151">
                  <c:v>3499</c:v>
                </c:pt>
                <c:pt idx="152">
                  <c:v>1825</c:v>
                </c:pt>
                <c:pt idx="153">
                  <c:v>1775</c:v>
                </c:pt>
                <c:pt idx="154">
                  <c:v>2170</c:v>
                </c:pt>
                <c:pt idx="155">
                  <c:v>2704</c:v>
                </c:pt>
                <c:pt idx="156">
                  <c:v>1143</c:v>
                </c:pt>
                <c:pt idx="157">
                  <c:v>873</c:v>
                </c:pt>
                <c:pt idx="158">
                  <c:v>2071</c:v>
                </c:pt>
                <c:pt idx="159">
                  <c:v>1410</c:v>
                </c:pt>
                <c:pt idx="160">
                  <c:v>3504</c:v>
                </c:pt>
                <c:pt idx="161">
                  <c:v>1803</c:v>
                </c:pt>
                <c:pt idx="162">
                  <c:v>1746</c:v>
                </c:pt>
                <c:pt idx="163">
                  <c:v>1850</c:v>
                </c:pt>
                <c:pt idx="164">
                  <c:v>1842</c:v>
                </c:pt>
                <c:pt idx="165">
                  <c:v>1406</c:v>
                </c:pt>
                <c:pt idx="166">
                  <c:v>617</c:v>
                </c:pt>
                <c:pt idx="167">
                  <c:v>1143</c:v>
                </c:pt>
                <c:pt idx="168">
                  <c:v>1143</c:v>
                </c:pt>
                <c:pt idx="169">
                  <c:v>903</c:v>
                </c:pt>
                <c:pt idx="170">
                  <c:v>1034</c:v>
                </c:pt>
                <c:pt idx="171">
                  <c:v>992</c:v>
                </c:pt>
                <c:pt idx="172">
                  <c:v>2291</c:v>
                </c:pt>
                <c:pt idx="173">
                  <c:v>963</c:v>
                </c:pt>
                <c:pt idx="174">
                  <c:v>1280</c:v>
                </c:pt>
                <c:pt idx="175">
                  <c:v>3355</c:v>
                </c:pt>
                <c:pt idx="176">
                  <c:v>3439</c:v>
                </c:pt>
                <c:pt idx="177">
                  <c:v>1171</c:v>
                </c:pt>
                <c:pt idx="178">
                  <c:v>1088</c:v>
                </c:pt>
                <c:pt idx="179">
                  <c:v>934</c:v>
                </c:pt>
                <c:pt idx="180">
                  <c:v>619</c:v>
                </c:pt>
                <c:pt idx="181">
                  <c:v>435</c:v>
                </c:pt>
                <c:pt idx="182">
                  <c:v>849</c:v>
                </c:pt>
                <c:pt idx="183">
                  <c:v>2645</c:v>
                </c:pt>
                <c:pt idx="184">
                  <c:v>2291</c:v>
                </c:pt>
                <c:pt idx="185">
                  <c:v>2267</c:v>
                </c:pt>
                <c:pt idx="186">
                  <c:v>1847</c:v>
                </c:pt>
                <c:pt idx="187">
                  <c:v>1704</c:v>
                </c:pt>
                <c:pt idx="188">
                  <c:v>879</c:v>
                </c:pt>
                <c:pt idx="189">
                  <c:v>2765</c:v>
                </c:pt>
                <c:pt idx="190">
                  <c:v>1917</c:v>
                </c:pt>
                <c:pt idx="191">
                  <c:v>1333</c:v>
                </c:pt>
                <c:pt idx="192">
                  <c:v>1100</c:v>
                </c:pt>
                <c:pt idx="193">
                  <c:v>703</c:v>
                </c:pt>
                <c:pt idx="194">
                  <c:v>317</c:v>
                </c:pt>
                <c:pt idx="195">
                  <c:v>1063</c:v>
                </c:pt>
                <c:pt idx="196">
                  <c:v>1630</c:v>
                </c:pt>
                <c:pt idx="197">
                  <c:v>1487</c:v>
                </c:pt>
                <c:pt idx="198">
                  <c:v>1295</c:v>
                </c:pt>
                <c:pt idx="199">
                  <c:v>1209</c:v>
                </c:pt>
                <c:pt idx="200">
                  <c:v>1227</c:v>
                </c:pt>
                <c:pt idx="201">
                  <c:v>993</c:v>
                </c:pt>
                <c:pt idx="202">
                  <c:v>925</c:v>
                </c:pt>
                <c:pt idx="203">
                  <c:v>1606</c:v>
                </c:pt>
                <c:pt idx="204">
                  <c:v>2310</c:v>
                </c:pt>
                <c:pt idx="205">
                  <c:v>16966</c:v>
                </c:pt>
                <c:pt idx="206">
                  <c:v>6333</c:v>
                </c:pt>
                <c:pt idx="207">
                  <c:v>3834</c:v>
                </c:pt>
                <c:pt idx="208">
                  <c:v>2322</c:v>
                </c:pt>
                <c:pt idx="209">
                  <c:v>2431</c:v>
                </c:pt>
                <c:pt idx="210">
                  <c:v>1260</c:v>
                </c:pt>
                <c:pt idx="211">
                  <c:v>7520</c:v>
                </c:pt>
                <c:pt idx="212">
                  <c:v>4039</c:v>
                </c:pt>
                <c:pt idx="213">
                  <c:v>2875</c:v>
                </c:pt>
                <c:pt idx="214">
                  <c:v>2101</c:v>
                </c:pt>
                <c:pt idx="215">
                  <c:v>1648</c:v>
                </c:pt>
                <c:pt idx="216">
                  <c:v>2827</c:v>
                </c:pt>
                <c:pt idx="217">
                  <c:v>1632</c:v>
                </c:pt>
                <c:pt idx="218">
                  <c:v>1664</c:v>
                </c:pt>
                <c:pt idx="219">
                  <c:v>1777</c:v>
                </c:pt>
                <c:pt idx="220">
                  <c:v>1760</c:v>
                </c:pt>
                <c:pt idx="221">
                  <c:v>1053</c:v>
                </c:pt>
                <c:pt idx="222">
                  <c:v>635</c:v>
                </c:pt>
                <c:pt idx="223">
                  <c:v>900</c:v>
                </c:pt>
                <c:pt idx="224">
                  <c:v>577</c:v>
                </c:pt>
                <c:pt idx="225">
                  <c:v>858</c:v>
                </c:pt>
                <c:pt idx="226">
                  <c:v>1586</c:v>
                </c:pt>
                <c:pt idx="227">
                  <c:v>12995</c:v>
                </c:pt>
                <c:pt idx="228">
                  <c:v>5236</c:v>
                </c:pt>
                <c:pt idx="229">
                  <c:v>2149</c:v>
                </c:pt>
                <c:pt idx="230">
                  <c:v>1539</c:v>
                </c:pt>
                <c:pt idx="231">
                  <c:v>1148</c:v>
                </c:pt>
                <c:pt idx="232">
                  <c:v>1021</c:v>
                </c:pt>
                <c:pt idx="233">
                  <c:v>785</c:v>
                </c:pt>
                <c:pt idx="234">
                  <c:v>714</c:v>
                </c:pt>
                <c:pt idx="235">
                  <c:v>1034</c:v>
                </c:pt>
                <c:pt idx="236">
                  <c:v>621</c:v>
                </c:pt>
                <c:pt idx="237">
                  <c:v>500</c:v>
                </c:pt>
                <c:pt idx="238">
                  <c:v>499</c:v>
                </c:pt>
                <c:pt idx="239">
                  <c:v>429</c:v>
                </c:pt>
                <c:pt idx="240">
                  <c:v>740</c:v>
                </c:pt>
                <c:pt idx="241">
                  <c:v>678</c:v>
                </c:pt>
                <c:pt idx="242">
                  <c:v>478</c:v>
                </c:pt>
                <c:pt idx="243">
                  <c:v>990</c:v>
                </c:pt>
                <c:pt idx="244">
                  <c:v>1402</c:v>
                </c:pt>
                <c:pt idx="245">
                  <c:v>847</c:v>
                </c:pt>
                <c:pt idx="246">
                  <c:v>608</c:v>
                </c:pt>
                <c:pt idx="247">
                  <c:v>2252</c:v>
                </c:pt>
                <c:pt idx="248">
                  <c:v>8664</c:v>
                </c:pt>
                <c:pt idx="249">
                  <c:v>2933</c:v>
                </c:pt>
                <c:pt idx="250">
                  <c:v>1380</c:v>
                </c:pt>
                <c:pt idx="251">
                  <c:v>904</c:v>
                </c:pt>
                <c:pt idx="252">
                  <c:v>1058</c:v>
                </c:pt>
                <c:pt idx="253">
                  <c:v>692</c:v>
                </c:pt>
                <c:pt idx="254">
                  <c:v>540</c:v>
                </c:pt>
                <c:pt idx="255">
                  <c:v>639</c:v>
                </c:pt>
                <c:pt idx="256">
                  <c:v>450</c:v>
                </c:pt>
                <c:pt idx="257">
                  <c:v>198</c:v>
                </c:pt>
                <c:pt idx="258">
                  <c:v>465</c:v>
                </c:pt>
                <c:pt idx="259">
                  <c:v>413</c:v>
                </c:pt>
                <c:pt idx="260">
                  <c:v>469</c:v>
                </c:pt>
                <c:pt idx="261">
                  <c:v>2373</c:v>
                </c:pt>
                <c:pt idx="262">
                  <c:v>1661</c:v>
                </c:pt>
                <c:pt idx="263">
                  <c:v>1292</c:v>
                </c:pt>
                <c:pt idx="264">
                  <c:v>1102</c:v>
                </c:pt>
                <c:pt idx="265">
                  <c:v>563</c:v>
                </c:pt>
                <c:pt idx="266">
                  <c:v>2261</c:v>
                </c:pt>
                <c:pt idx="267">
                  <c:v>3696</c:v>
                </c:pt>
                <c:pt idx="268">
                  <c:v>1606</c:v>
                </c:pt>
                <c:pt idx="269">
                  <c:v>697</c:v>
                </c:pt>
                <c:pt idx="270">
                  <c:v>1024</c:v>
                </c:pt>
                <c:pt idx="271">
                  <c:v>649</c:v>
                </c:pt>
                <c:pt idx="272">
                  <c:v>635</c:v>
                </c:pt>
                <c:pt idx="273">
                  <c:v>1852</c:v>
                </c:pt>
                <c:pt idx="274">
                  <c:v>1331</c:v>
                </c:pt>
                <c:pt idx="275">
                  <c:v>607</c:v>
                </c:pt>
                <c:pt idx="276">
                  <c:v>776</c:v>
                </c:pt>
                <c:pt idx="277">
                  <c:v>817</c:v>
                </c:pt>
                <c:pt idx="278">
                  <c:v>551</c:v>
                </c:pt>
                <c:pt idx="279">
                  <c:v>1133</c:v>
                </c:pt>
                <c:pt idx="280">
                  <c:v>6194</c:v>
                </c:pt>
                <c:pt idx="281">
                  <c:v>1951</c:v>
                </c:pt>
                <c:pt idx="282">
                  <c:v>1756</c:v>
                </c:pt>
                <c:pt idx="283">
                  <c:v>2892</c:v>
                </c:pt>
                <c:pt idx="284">
                  <c:v>1648</c:v>
                </c:pt>
                <c:pt idx="285">
                  <c:v>1277</c:v>
                </c:pt>
                <c:pt idx="286">
                  <c:v>1166</c:v>
                </c:pt>
                <c:pt idx="287">
                  <c:v>2036</c:v>
                </c:pt>
                <c:pt idx="288">
                  <c:v>1324</c:v>
                </c:pt>
                <c:pt idx="289">
                  <c:v>977</c:v>
                </c:pt>
                <c:pt idx="290">
                  <c:v>1207</c:v>
                </c:pt>
                <c:pt idx="291">
                  <c:v>964</c:v>
                </c:pt>
                <c:pt idx="292">
                  <c:v>1086</c:v>
                </c:pt>
                <c:pt idx="293">
                  <c:v>710</c:v>
                </c:pt>
                <c:pt idx="294">
                  <c:v>1370</c:v>
                </c:pt>
                <c:pt idx="295">
                  <c:v>1090</c:v>
                </c:pt>
                <c:pt idx="296">
                  <c:v>1632</c:v>
                </c:pt>
                <c:pt idx="297">
                  <c:v>2963</c:v>
                </c:pt>
                <c:pt idx="298">
                  <c:v>1023</c:v>
                </c:pt>
                <c:pt idx="299">
                  <c:v>1014</c:v>
                </c:pt>
                <c:pt idx="300">
                  <c:v>996</c:v>
                </c:pt>
                <c:pt idx="301">
                  <c:v>650</c:v>
                </c:pt>
                <c:pt idx="302">
                  <c:v>912</c:v>
                </c:pt>
                <c:pt idx="303">
                  <c:v>395</c:v>
                </c:pt>
                <c:pt idx="304">
                  <c:v>1772</c:v>
                </c:pt>
                <c:pt idx="305">
                  <c:v>1341</c:v>
                </c:pt>
                <c:pt idx="306">
                  <c:v>1366</c:v>
                </c:pt>
                <c:pt idx="307">
                  <c:v>1615</c:v>
                </c:pt>
                <c:pt idx="308">
                  <c:v>1038</c:v>
                </c:pt>
                <c:pt idx="309">
                  <c:v>967</c:v>
                </c:pt>
                <c:pt idx="310">
                  <c:v>1150</c:v>
                </c:pt>
                <c:pt idx="311">
                  <c:v>977</c:v>
                </c:pt>
                <c:pt idx="312">
                  <c:v>1380</c:v>
                </c:pt>
                <c:pt idx="313">
                  <c:v>8196</c:v>
                </c:pt>
                <c:pt idx="314">
                  <c:v>4785</c:v>
                </c:pt>
                <c:pt idx="315">
                  <c:v>3726</c:v>
                </c:pt>
                <c:pt idx="316">
                  <c:v>2521</c:v>
                </c:pt>
                <c:pt idx="317">
                  <c:v>1454</c:v>
                </c:pt>
                <c:pt idx="318">
                  <c:v>1114</c:v>
                </c:pt>
                <c:pt idx="319">
                  <c:v>1014</c:v>
                </c:pt>
                <c:pt idx="320">
                  <c:v>720</c:v>
                </c:pt>
                <c:pt idx="321">
                  <c:v>628</c:v>
                </c:pt>
                <c:pt idx="322">
                  <c:v>864</c:v>
                </c:pt>
                <c:pt idx="323">
                  <c:v>1357</c:v>
                </c:pt>
                <c:pt idx="324">
                  <c:v>3920</c:v>
                </c:pt>
                <c:pt idx="325">
                  <c:v>1842</c:v>
                </c:pt>
                <c:pt idx="326">
                  <c:v>2745</c:v>
                </c:pt>
                <c:pt idx="327">
                  <c:v>3660</c:v>
                </c:pt>
                <c:pt idx="328">
                  <c:v>1702</c:v>
                </c:pt>
                <c:pt idx="329">
                  <c:v>979</c:v>
                </c:pt>
                <c:pt idx="330">
                  <c:v>3941</c:v>
                </c:pt>
                <c:pt idx="331">
                  <c:v>1900</c:v>
                </c:pt>
                <c:pt idx="332">
                  <c:v>2184</c:v>
                </c:pt>
                <c:pt idx="333">
                  <c:v>1013</c:v>
                </c:pt>
                <c:pt idx="334">
                  <c:v>939</c:v>
                </c:pt>
                <c:pt idx="335">
                  <c:v>695</c:v>
                </c:pt>
                <c:pt idx="336">
                  <c:v>1264</c:v>
                </c:pt>
                <c:pt idx="337">
                  <c:v>1408</c:v>
                </c:pt>
                <c:pt idx="338">
                  <c:v>829</c:v>
                </c:pt>
                <c:pt idx="339">
                  <c:v>1890</c:v>
                </c:pt>
                <c:pt idx="340">
                  <c:v>819</c:v>
                </c:pt>
                <c:pt idx="341">
                  <c:v>490</c:v>
                </c:pt>
                <c:pt idx="342">
                  <c:v>881</c:v>
                </c:pt>
                <c:pt idx="343">
                  <c:v>804</c:v>
                </c:pt>
                <c:pt idx="344">
                  <c:v>1801</c:v>
                </c:pt>
                <c:pt idx="345">
                  <c:v>2454</c:v>
                </c:pt>
                <c:pt idx="346">
                  <c:v>1134</c:v>
                </c:pt>
                <c:pt idx="347">
                  <c:v>923</c:v>
                </c:pt>
                <c:pt idx="348">
                  <c:v>1526</c:v>
                </c:pt>
                <c:pt idx="349">
                  <c:v>1374</c:v>
                </c:pt>
                <c:pt idx="350">
                  <c:v>1438</c:v>
                </c:pt>
                <c:pt idx="351">
                  <c:v>2538</c:v>
                </c:pt>
                <c:pt idx="352">
                  <c:v>2405</c:v>
                </c:pt>
                <c:pt idx="353">
                  <c:v>2730</c:v>
                </c:pt>
                <c:pt idx="354">
                  <c:v>1604</c:v>
                </c:pt>
                <c:pt idx="355">
                  <c:v>1145</c:v>
                </c:pt>
                <c:pt idx="356">
                  <c:v>974</c:v>
                </c:pt>
                <c:pt idx="357">
                  <c:v>1103</c:v>
                </c:pt>
                <c:pt idx="358">
                  <c:v>2408</c:v>
                </c:pt>
                <c:pt idx="359">
                  <c:v>2216</c:v>
                </c:pt>
                <c:pt idx="360">
                  <c:v>2477</c:v>
                </c:pt>
              </c:numCache>
            </c:numRef>
          </c:val>
          <c:smooth val="0"/>
          <c:extLst>
            <c:ext xmlns:c16="http://schemas.microsoft.com/office/drawing/2014/chart" uri="{C3380CC4-5D6E-409C-BE32-E72D297353CC}">
              <c16:uniqueId val="{00000000-77F7-4B44-8602-F93C79FBF63D}"/>
            </c:ext>
          </c:extLst>
        </c:ser>
        <c:dLbls>
          <c:showLegendKey val="0"/>
          <c:showVal val="0"/>
          <c:showCatName val="0"/>
          <c:showSerName val="0"/>
          <c:showPercent val="0"/>
          <c:showBubbleSize val="0"/>
        </c:dLbls>
        <c:smooth val="0"/>
        <c:axId val="483453288"/>
        <c:axId val="483457552"/>
      </c:lineChart>
      <c:catAx>
        <c:axId val="483453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3457552"/>
        <c:crosses val="autoZero"/>
        <c:auto val="1"/>
        <c:lblAlgn val="ctr"/>
        <c:lblOffset val="100"/>
        <c:noMultiLvlLbl val="0"/>
      </c:catAx>
      <c:valAx>
        <c:axId val="483457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3453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Mecklenburg-Vorpommern</c:v>
                </c:pt>
              </c:strCache>
            </c:strRef>
          </c:tx>
          <c:spPr>
            <a:ln w="28575" cap="rnd">
              <a:solidFill>
                <a:schemeClr val="accent1"/>
              </a:solidFill>
              <a:round/>
            </a:ln>
            <a:effectLst/>
          </c:spPr>
          <c:marker>
            <c:symbol val="none"/>
          </c:marker>
          <c:cat>
            <c:strRef>
              <c:f>Sheet1!$A$2:$A$362</c:f>
              <c:strCache>
                <c:ptCount val="361"/>
                <c:pt idx="0">
                  <c:v>01.01.2018</c:v>
                </c:pt>
                <c:pt idx="1">
                  <c:v>02.01.2018</c:v>
                </c:pt>
                <c:pt idx="2">
                  <c:v>03.01.2018</c:v>
                </c:pt>
                <c:pt idx="3">
                  <c:v>04.01.2018</c:v>
                </c:pt>
                <c:pt idx="4">
                  <c:v>05.01.2018</c:v>
                </c:pt>
                <c:pt idx="5">
                  <c:v>06.01.2018</c:v>
                </c:pt>
                <c:pt idx="6">
                  <c:v>07.01.2018</c:v>
                </c:pt>
                <c:pt idx="7">
                  <c:v>08.01.2018</c:v>
                </c:pt>
                <c:pt idx="8">
                  <c:v>09.01.2018</c:v>
                </c:pt>
                <c:pt idx="9">
                  <c:v>10.01.2018</c:v>
                </c:pt>
                <c:pt idx="10">
                  <c:v>11.01.2018</c:v>
                </c:pt>
                <c:pt idx="11">
                  <c:v>12.01.2018</c:v>
                </c:pt>
                <c:pt idx="12">
                  <c:v>13.01.2018</c:v>
                </c:pt>
                <c:pt idx="13">
                  <c:v>14.01.2018</c:v>
                </c:pt>
                <c:pt idx="14">
                  <c:v>15.01.2018</c:v>
                </c:pt>
                <c:pt idx="15">
                  <c:v>16.01.2018</c:v>
                </c:pt>
                <c:pt idx="16">
                  <c:v>17.01.2018</c:v>
                </c:pt>
                <c:pt idx="17">
                  <c:v>18.01.2018</c:v>
                </c:pt>
                <c:pt idx="18">
                  <c:v>19.01.2018</c:v>
                </c:pt>
                <c:pt idx="19">
                  <c:v>20.01.2018</c:v>
                </c:pt>
                <c:pt idx="20">
                  <c:v>21.01.2018</c:v>
                </c:pt>
                <c:pt idx="21">
                  <c:v>22.01.2018</c:v>
                </c:pt>
                <c:pt idx="22">
                  <c:v>23.01.2018</c:v>
                </c:pt>
                <c:pt idx="23">
                  <c:v>24.01.2018</c:v>
                </c:pt>
                <c:pt idx="24">
                  <c:v>25.01.2018</c:v>
                </c:pt>
                <c:pt idx="25">
                  <c:v>26.01.2018</c:v>
                </c:pt>
                <c:pt idx="26">
                  <c:v>27.01.2018</c:v>
                </c:pt>
                <c:pt idx="27">
                  <c:v>28.01.2018</c:v>
                </c:pt>
                <c:pt idx="28">
                  <c:v>29.01.2018</c:v>
                </c:pt>
                <c:pt idx="29">
                  <c:v>30.01.2018</c:v>
                </c:pt>
                <c:pt idx="30">
                  <c:v>31.01.2018</c:v>
                </c:pt>
                <c:pt idx="31">
                  <c:v>01.02.2018</c:v>
                </c:pt>
                <c:pt idx="32">
                  <c:v>02.02.2018</c:v>
                </c:pt>
                <c:pt idx="33">
                  <c:v>03.02.2018</c:v>
                </c:pt>
                <c:pt idx="34">
                  <c:v>04.02.2018</c:v>
                </c:pt>
                <c:pt idx="35">
                  <c:v>05.02.2018</c:v>
                </c:pt>
                <c:pt idx="36">
                  <c:v>06.02.2018</c:v>
                </c:pt>
                <c:pt idx="37">
                  <c:v>07.02.2018</c:v>
                </c:pt>
                <c:pt idx="38">
                  <c:v>08.02.2018</c:v>
                </c:pt>
                <c:pt idx="39">
                  <c:v>09.02.2018</c:v>
                </c:pt>
                <c:pt idx="40">
                  <c:v>10.02.2018</c:v>
                </c:pt>
                <c:pt idx="41">
                  <c:v>11.02.2018</c:v>
                </c:pt>
                <c:pt idx="42">
                  <c:v>12.02.2018</c:v>
                </c:pt>
                <c:pt idx="43">
                  <c:v>13.02.2018</c:v>
                </c:pt>
                <c:pt idx="44">
                  <c:v>14.02.2018</c:v>
                </c:pt>
                <c:pt idx="45">
                  <c:v>15.02.2018</c:v>
                </c:pt>
                <c:pt idx="46">
                  <c:v>16.02.2018</c:v>
                </c:pt>
                <c:pt idx="47">
                  <c:v>17.02.2018</c:v>
                </c:pt>
                <c:pt idx="48">
                  <c:v>18.02.2018</c:v>
                </c:pt>
                <c:pt idx="49">
                  <c:v>19.02.2018</c:v>
                </c:pt>
                <c:pt idx="50">
                  <c:v>20.02.2018</c:v>
                </c:pt>
                <c:pt idx="51">
                  <c:v>21.02.2018</c:v>
                </c:pt>
                <c:pt idx="52">
                  <c:v>22.02.2018</c:v>
                </c:pt>
                <c:pt idx="53">
                  <c:v>23.02.2018</c:v>
                </c:pt>
                <c:pt idx="54">
                  <c:v>24.02.2018</c:v>
                </c:pt>
                <c:pt idx="55">
                  <c:v>25.02.2018</c:v>
                </c:pt>
                <c:pt idx="56">
                  <c:v>26.02.2018</c:v>
                </c:pt>
                <c:pt idx="57">
                  <c:v>27.02.2018</c:v>
                </c:pt>
                <c:pt idx="58">
                  <c:v>28.02.2018</c:v>
                </c:pt>
                <c:pt idx="59">
                  <c:v>01.03.2018</c:v>
                </c:pt>
                <c:pt idx="60">
                  <c:v>02.03.2018</c:v>
                </c:pt>
                <c:pt idx="61">
                  <c:v>03.03.2018</c:v>
                </c:pt>
                <c:pt idx="62">
                  <c:v>04.03.2018</c:v>
                </c:pt>
                <c:pt idx="63">
                  <c:v>05.03.2018</c:v>
                </c:pt>
                <c:pt idx="64">
                  <c:v>06.03.2018</c:v>
                </c:pt>
                <c:pt idx="65">
                  <c:v>07.03.2018</c:v>
                </c:pt>
                <c:pt idx="66">
                  <c:v>08.03.2018</c:v>
                </c:pt>
                <c:pt idx="67">
                  <c:v>09.03.2018</c:v>
                </c:pt>
                <c:pt idx="68">
                  <c:v>10.03.2018</c:v>
                </c:pt>
                <c:pt idx="69">
                  <c:v>11.03.2018</c:v>
                </c:pt>
                <c:pt idx="70">
                  <c:v>12.03.2018</c:v>
                </c:pt>
                <c:pt idx="71">
                  <c:v>13.03.2018</c:v>
                </c:pt>
                <c:pt idx="72">
                  <c:v>14.03.2018</c:v>
                </c:pt>
                <c:pt idx="73">
                  <c:v>15.03.2018</c:v>
                </c:pt>
                <c:pt idx="74">
                  <c:v>16.03.2018</c:v>
                </c:pt>
                <c:pt idx="75">
                  <c:v>17.03.2018</c:v>
                </c:pt>
                <c:pt idx="76">
                  <c:v>18.03.2018</c:v>
                </c:pt>
                <c:pt idx="77">
                  <c:v>19.03.2018</c:v>
                </c:pt>
                <c:pt idx="78">
                  <c:v>20.03.2018</c:v>
                </c:pt>
                <c:pt idx="79">
                  <c:v>21.03.2018</c:v>
                </c:pt>
                <c:pt idx="80">
                  <c:v>22.03.2018</c:v>
                </c:pt>
                <c:pt idx="81">
                  <c:v>23.03.2018</c:v>
                </c:pt>
                <c:pt idx="82">
                  <c:v>24.03.2018</c:v>
                </c:pt>
                <c:pt idx="83">
                  <c:v>25.03.2018</c:v>
                </c:pt>
                <c:pt idx="84">
                  <c:v>26.03.2018</c:v>
                </c:pt>
                <c:pt idx="85">
                  <c:v>27.03.2018</c:v>
                </c:pt>
                <c:pt idx="86">
                  <c:v>28.03.2018</c:v>
                </c:pt>
                <c:pt idx="87">
                  <c:v>29.03.2018</c:v>
                </c:pt>
                <c:pt idx="88">
                  <c:v>30.03.2018</c:v>
                </c:pt>
                <c:pt idx="89">
                  <c:v>31.03.2018</c:v>
                </c:pt>
                <c:pt idx="90">
                  <c:v>01.04.2018</c:v>
                </c:pt>
                <c:pt idx="91">
                  <c:v>02.04.2018</c:v>
                </c:pt>
                <c:pt idx="92">
                  <c:v>03.04.2018</c:v>
                </c:pt>
                <c:pt idx="93">
                  <c:v>04.04.2018</c:v>
                </c:pt>
                <c:pt idx="94">
                  <c:v>05.04.2018</c:v>
                </c:pt>
                <c:pt idx="95">
                  <c:v>06.04.2018</c:v>
                </c:pt>
                <c:pt idx="96">
                  <c:v>07.04.2018</c:v>
                </c:pt>
                <c:pt idx="97">
                  <c:v>08.04.2018</c:v>
                </c:pt>
                <c:pt idx="98">
                  <c:v>09.04.2018</c:v>
                </c:pt>
                <c:pt idx="99">
                  <c:v>10.04.2018</c:v>
                </c:pt>
                <c:pt idx="100">
                  <c:v>11.04.2018</c:v>
                </c:pt>
                <c:pt idx="101">
                  <c:v>12.04.2018</c:v>
                </c:pt>
                <c:pt idx="102">
                  <c:v>13.04.2018</c:v>
                </c:pt>
                <c:pt idx="103">
                  <c:v>14.04.2018</c:v>
                </c:pt>
                <c:pt idx="104">
                  <c:v>15.04.2018</c:v>
                </c:pt>
                <c:pt idx="105">
                  <c:v>16.04.2018</c:v>
                </c:pt>
                <c:pt idx="106">
                  <c:v>17.04.2018</c:v>
                </c:pt>
                <c:pt idx="107">
                  <c:v>18.04.2018</c:v>
                </c:pt>
                <c:pt idx="108">
                  <c:v>19.04.2018</c:v>
                </c:pt>
                <c:pt idx="109">
                  <c:v>20.04.2018</c:v>
                </c:pt>
                <c:pt idx="110">
                  <c:v>21.04.2018</c:v>
                </c:pt>
                <c:pt idx="111">
                  <c:v>22.04.2018</c:v>
                </c:pt>
                <c:pt idx="112">
                  <c:v>23.04.2018</c:v>
                </c:pt>
                <c:pt idx="113">
                  <c:v>24.04.2018</c:v>
                </c:pt>
                <c:pt idx="114">
                  <c:v>25.04.2018</c:v>
                </c:pt>
                <c:pt idx="115">
                  <c:v>26.04.2018</c:v>
                </c:pt>
                <c:pt idx="116">
                  <c:v>27.04.2018</c:v>
                </c:pt>
                <c:pt idx="117">
                  <c:v>28.04.2018</c:v>
                </c:pt>
                <c:pt idx="118">
                  <c:v>29.04.2018</c:v>
                </c:pt>
                <c:pt idx="119">
                  <c:v>30.04.2018</c:v>
                </c:pt>
                <c:pt idx="120">
                  <c:v>01.05.2018</c:v>
                </c:pt>
                <c:pt idx="121">
                  <c:v>02.05.2018</c:v>
                </c:pt>
                <c:pt idx="122">
                  <c:v>03.05.2018</c:v>
                </c:pt>
                <c:pt idx="123">
                  <c:v>04.05.2018</c:v>
                </c:pt>
                <c:pt idx="124">
                  <c:v>05.05.2018</c:v>
                </c:pt>
                <c:pt idx="125">
                  <c:v>06.05.2018</c:v>
                </c:pt>
                <c:pt idx="126">
                  <c:v>07.05.2018</c:v>
                </c:pt>
                <c:pt idx="127">
                  <c:v>08.05.2018</c:v>
                </c:pt>
                <c:pt idx="128">
                  <c:v>09.05.2018</c:v>
                </c:pt>
                <c:pt idx="129">
                  <c:v>10.05.2018</c:v>
                </c:pt>
                <c:pt idx="130">
                  <c:v>11.05.2018</c:v>
                </c:pt>
                <c:pt idx="131">
                  <c:v>12.05.2018</c:v>
                </c:pt>
                <c:pt idx="132">
                  <c:v>13.05.2018</c:v>
                </c:pt>
                <c:pt idx="133">
                  <c:v>14.05.2018</c:v>
                </c:pt>
                <c:pt idx="134">
                  <c:v>15.05.2018</c:v>
                </c:pt>
                <c:pt idx="135">
                  <c:v>16.05.2018</c:v>
                </c:pt>
                <c:pt idx="136">
                  <c:v>17.05.2018</c:v>
                </c:pt>
                <c:pt idx="137">
                  <c:v>18.05.2018</c:v>
                </c:pt>
                <c:pt idx="138">
                  <c:v>19.05.2018</c:v>
                </c:pt>
                <c:pt idx="139">
                  <c:v>20.05.2018</c:v>
                </c:pt>
                <c:pt idx="140">
                  <c:v>21.05.2018</c:v>
                </c:pt>
                <c:pt idx="141">
                  <c:v>22.05.2018</c:v>
                </c:pt>
                <c:pt idx="142">
                  <c:v>23.05.2018</c:v>
                </c:pt>
                <c:pt idx="143">
                  <c:v>24.05.2018</c:v>
                </c:pt>
                <c:pt idx="144">
                  <c:v>25.05.2018</c:v>
                </c:pt>
                <c:pt idx="145">
                  <c:v>26.05.2018</c:v>
                </c:pt>
                <c:pt idx="146">
                  <c:v>27.05.2018</c:v>
                </c:pt>
                <c:pt idx="147">
                  <c:v>28.05.2018</c:v>
                </c:pt>
                <c:pt idx="148">
                  <c:v>29.05.2018</c:v>
                </c:pt>
                <c:pt idx="149">
                  <c:v>30.05.2018</c:v>
                </c:pt>
                <c:pt idx="150">
                  <c:v>31.05.2018</c:v>
                </c:pt>
                <c:pt idx="151">
                  <c:v>01.06.2018</c:v>
                </c:pt>
                <c:pt idx="152">
                  <c:v>02.06.2018</c:v>
                </c:pt>
                <c:pt idx="153">
                  <c:v>03.06.2018</c:v>
                </c:pt>
                <c:pt idx="154">
                  <c:v>04.06.2018</c:v>
                </c:pt>
                <c:pt idx="155">
                  <c:v>05.06.2018</c:v>
                </c:pt>
                <c:pt idx="156">
                  <c:v>06.06.2018</c:v>
                </c:pt>
                <c:pt idx="157">
                  <c:v>07.06.2018</c:v>
                </c:pt>
                <c:pt idx="158">
                  <c:v>08.06.2018</c:v>
                </c:pt>
                <c:pt idx="159">
                  <c:v>09.06.2018</c:v>
                </c:pt>
                <c:pt idx="160">
                  <c:v>10.06.2018</c:v>
                </c:pt>
                <c:pt idx="161">
                  <c:v>11.06.2018</c:v>
                </c:pt>
                <c:pt idx="162">
                  <c:v>12.06.2018</c:v>
                </c:pt>
                <c:pt idx="163">
                  <c:v>13.06.2018</c:v>
                </c:pt>
                <c:pt idx="164">
                  <c:v>14.06.2018</c:v>
                </c:pt>
                <c:pt idx="165">
                  <c:v>15.06.2018</c:v>
                </c:pt>
                <c:pt idx="166">
                  <c:v>16.06.2018</c:v>
                </c:pt>
                <c:pt idx="167">
                  <c:v>17.06.2018</c:v>
                </c:pt>
                <c:pt idx="168">
                  <c:v>18.06.2018</c:v>
                </c:pt>
                <c:pt idx="169">
                  <c:v>19.06.2018</c:v>
                </c:pt>
                <c:pt idx="170">
                  <c:v>20.06.2018</c:v>
                </c:pt>
                <c:pt idx="171">
                  <c:v>21.06.2018</c:v>
                </c:pt>
                <c:pt idx="172">
                  <c:v>22.06.2018</c:v>
                </c:pt>
                <c:pt idx="173">
                  <c:v>23.06.2018</c:v>
                </c:pt>
                <c:pt idx="174">
                  <c:v>24.06.2018</c:v>
                </c:pt>
                <c:pt idx="175">
                  <c:v>25.06.2018</c:v>
                </c:pt>
                <c:pt idx="176">
                  <c:v>26.06.2018</c:v>
                </c:pt>
                <c:pt idx="177">
                  <c:v>27.06.2018</c:v>
                </c:pt>
                <c:pt idx="178">
                  <c:v>28.06.2018</c:v>
                </c:pt>
                <c:pt idx="179">
                  <c:v>29.06.2018</c:v>
                </c:pt>
                <c:pt idx="180">
                  <c:v>30.06.2018</c:v>
                </c:pt>
                <c:pt idx="181">
                  <c:v>01.07.2018</c:v>
                </c:pt>
                <c:pt idx="182">
                  <c:v>02.07.2018</c:v>
                </c:pt>
                <c:pt idx="183">
                  <c:v>03.07.2018</c:v>
                </c:pt>
                <c:pt idx="184">
                  <c:v>04.07.2018</c:v>
                </c:pt>
                <c:pt idx="185">
                  <c:v>05.07.2018</c:v>
                </c:pt>
                <c:pt idx="186">
                  <c:v>06.07.2018</c:v>
                </c:pt>
                <c:pt idx="187">
                  <c:v>07.07.2018</c:v>
                </c:pt>
                <c:pt idx="188">
                  <c:v>08.07.2018</c:v>
                </c:pt>
                <c:pt idx="189">
                  <c:v>09.07.2018</c:v>
                </c:pt>
                <c:pt idx="190">
                  <c:v>10.07.2018</c:v>
                </c:pt>
                <c:pt idx="191">
                  <c:v>11.07.2018</c:v>
                </c:pt>
                <c:pt idx="192">
                  <c:v>12.07.2018</c:v>
                </c:pt>
                <c:pt idx="193">
                  <c:v>13.07.2018</c:v>
                </c:pt>
                <c:pt idx="194">
                  <c:v>14.07.2018</c:v>
                </c:pt>
                <c:pt idx="195">
                  <c:v>15.07.2018</c:v>
                </c:pt>
                <c:pt idx="196">
                  <c:v>16.07.2018</c:v>
                </c:pt>
                <c:pt idx="197">
                  <c:v>17.07.2018</c:v>
                </c:pt>
                <c:pt idx="198">
                  <c:v>18.07.2018</c:v>
                </c:pt>
                <c:pt idx="199">
                  <c:v>19.07.2018</c:v>
                </c:pt>
                <c:pt idx="200">
                  <c:v>20.07.2018</c:v>
                </c:pt>
                <c:pt idx="201">
                  <c:v>21.07.2018</c:v>
                </c:pt>
                <c:pt idx="202">
                  <c:v>22.07.2018</c:v>
                </c:pt>
                <c:pt idx="203">
                  <c:v>23.07.2018</c:v>
                </c:pt>
                <c:pt idx="204">
                  <c:v>24.07.2018</c:v>
                </c:pt>
                <c:pt idx="205">
                  <c:v>25.07.2018</c:v>
                </c:pt>
                <c:pt idx="206">
                  <c:v>26.07.2018</c:v>
                </c:pt>
                <c:pt idx="207">
                  <c:v>27.07.2018</c:v>
                </c:pt>
                <c:pt idx="208">
                  <c:v>28.07.2018</c:v>
                </c:pt>
                <c:pt idx="209">
                  <c:v>29.07.2018</c:v>
                </c:pt>
                <c:pt idx="210">
                  <c:v>30.07.2018</c:v>
                </c:pt>
                <c:pt idx="211">
                  <c:v>31.07.2018</c:v>
                </c:pt>
                <c:pt idx="212">
                  <c:v>01.08.2018</c:v>
                </c:pt>
                <c:pt idx="213">
                  <c:v>02.08.2018</c:v>
                </c:pt>
                <c:pt idx="214">
                  <c:v>03.08.2018</c:v>
                </c:pt>
                <c:pt idx="215">
                  <c:v>04.08.2018</c:v>
                </c:pt>
                <c:pt idx="216">
                  <c:v>05.08.2018</c:v>
                </c:pt>
                <c:pt idx="217">
                  <c:v>06.08.2018</c:v>
                </c:pt>
                <c:pt idx="218">
                  <c:v>07.08.2018</c:v>
                </c:pt>
                <c:pt idx="219">
                  <c:v>08.08.2018</c:v>
                </c:pt>
                <c:pt idx="220">
                  <c:v>09.08.2018</c:v>
                </c:pt>
                <c:pt idx="221">
                  <c:v>10.08.2018</c:v>
                </c:pt>
                <c:pt idx="222">
                  <c:v>11.08.2018</c:v>
                </c:pt>
                <c:pt idx="223">
                  <c:v>12.08.2018</c:v>
                </c:pt>
                <c:pt idx="224">
                  <c:v>13.08.2018</c:v>
                </c:pt>
                <c:pt idx="225">
                  <c:v>14.08.2018</c:v>
                </c:pt>
                <c:pt idx="226">
                  <c:v>15.08.2018</c:v>
                </c:pt>
                <c:pt idx="227">
                  <c:v>16.08.2018</c:v>
                </c:pt>
                <c:pt idx="228">
                  <c:v>17.08.2018</c:v>
                </c:pt>
                <c:pt idx="229">
                  <c:v>18.08.2018</c:v>
                </c:pt>
                <c:pt idx="230">
                  <c:v>19.08.2018</c:v>
                </c:pt>
                <c:pt idx="231">
                  <c:v>20.08.2018</c:v>
                </c:pt>
                <c:pt idx="232">
                  <c:v>21.08.2018</c:v>
                </c:pt>
                <c:pt idx="233">
                  <c:v>22.08.2018</c:v>
                </c:pt>
                <c:pt idx="234">
                  <c:v>23.08.2018</c:v>
                </c:pt>
                <c:pt idx="235">
                  <c:v>24.08.2018</c:v>
                </c:pt>
                <c:pt idx="236">
                  <c:v>25.08.2018</c:v>
                </c:pt>
                <c:pt idx="237">
                  <c:v>26.08.2018</c:v>
                </c:pt>
                <c:pt idx="238">
                  <c:v>27.08.2018</c:v>
                </c:pt>
                <c:pt idx="239">
                  <c:v>28.08.2018</c:v>
                </c:pt>
                <c:pt idx="240">
                  <c:v>29.08.2018</c:v>
                </c:pt>
                <c:pt idx="241">
                  <c:v>30.08.2018</c:v>
                </c:pt>
                <c:pt idx="242">
                  <c:v>31.08.2018</c:v>
                </c:pt>
                <c:pt idx="243">
                  <c:v>01.09.2018</c:v>
                </c:pt>
                <c:pt idx="244">
                  <c:v>02.09.2018</c:v>
                </c:pt>
                <c:pt idx="245">
                  <c:v>03.09.2018</c:v>
                </c:pt>
                <c:pt idx="246">
                  <c:v>04.09.2018</c:v>
                </c:pt>
                <c:pt idx="247">
                  <c:v>05.09.2018</c:v>
                </c:pt>
                <c:pt idx="248">
                  <c:v>06.09.2018</c:v>
                </c:pt>
                <c:pt idx="249">
                  <c:v>07.09.2018</c:v>
                </c:pt>
                <c:pt idx="250">
                  <c:v>08.09.2018</c:v>
                </c:pt>
                <c:pt idx="251">
                  <c:v>09.09.2018</c:v>
                </c:pt>
                <c:pt idx="252">
                  <c:v>10.09.2018</c:v>
                </c:pt>
                <c:pt idx="253">
                  <c:v>11.09.2018</c:v>
                </c:pt>
                <c:pt idx="254">
                  <c:v>12.09.2018</c:v>
                </c:pt>
                <c:pt idx="255">
                  <c:v>13.09.2018</c:v>
                </c:pt>
                <c:pt idx="256">
                  <c:v>14.09.2018</c:v>
                </c:pt>
                <c:pt idx="257">
                  <c:v>15.09.2018</c:v>
                </c:pt>
                <c:pt idx="258">
                  <c:v>16.09.2018</c:v>
                </c:pt>
                <c:pt idx="259">
                  <c:v>17.09.2018</c:v>
                </c:pt>
                <c:pt idx="260">
                  <c:v>18.09.2018</c:v>
                </c:pt>
                <c:pt idx="261">
                  <c:v>19.09.2018</c:v>
                </c:pt>
                <c:pt idx="262">
                  <c:v>20.09.2018</c:v>
                </c:pt>
                <c:pt idx="263">
                  <c:v>21.09.2018</c:v>
                </c:pt>
                <c:pt idx="264">
                  <c:v>22.09.2018</c:v>
                </c:pt>
                <c:pt idx="265">
                  <c:v>23.09.2018</c:v>
                </c:pt>
                <c:pt idx="266">
                  <c:v>24.09.2018</c:v>
                </c:pt>
                <c:pt idx="267">
                  <c:v>25.09.2018</c:v>
                </c:pt>
                <c:pt idx="268">
                  <c:v>26.09.2018</c:v>
                </c:pt>
                <c:pt idx="269">
                  <c:v>27.09.2018</c:v>
                </c:pt>
                <c:pt idx="270">
                  <c:v>28.09.2018</c:v>
                </c:pt>
                <c:pt idx="271">
                  <c:v>29.09.2018</c:v>
                </c:pt>
                <c:pt idx="272">
                  <c:v>30.09.2018</c:v>
                </c:pt>
                <c:pt idx="273">
                  <c:v>01.10.2018</c:v>
                </c:pt>
                <c:pt idx="274">
                  <c:v>02.10.2018</c:v>
                </c:pt>
                <c:pt idx="275">
                  <c:v>03.10.2018</c:v>
                </c:pt>
                <c:pt idx="276">
                  <c:v>04.10.2018</c:v>
                </c:pt>
                <c:pt idx="277">
                  <c:v>05.10.2018</c:v>
                </c:pt>
                <c:pt idx="278">
                  <c:v>06.10.2018</c:v>
                </c:pt>
                <c:pt idx="279">
                  <c:v>07.10.2018</c:v>
                </c:pt>
                <c:pt idx="280">
                  <c:v>08.10.2018</c:v>
                </c:pt>
                <c:pt idx="281">
                  <c:v>09.10.2018</c:v>
                </c:pt>
                <c:pt idx="282">
                  <c:v>10.10.2018</c:v>
                </c:pt>
                <c:pt idx="283">
                  <c:v>11.10.2018</c:v>
                </c:pt>
                <c:pt idx="284">
                  <c:v>12.10.2018</c:v>
                </c:pt>
                <c:pt idx="285">
                  <c:v>13.10.2018</c:v>
                </c:pt>
                <c:pt idx="286">
                  <c:v>14.10.2018</c:v>
                </c:pt>
                <c:pt idx="287">
                  <c:v>15.10.2018</c:v>
                </c:pt>
                <c:pt idx="288">
                  <c:v>16.10.2018</c:v>
                </c:pt>
                <c:pt idx="289">
                  <c:v>17.10.2018</c:v>
                </c:pt>
                <c:pt idx="290">
                  <c:v>18.10.2018</c:v>
                </c:pt>
                <c:pt idx="291">
                  <c:v>19.10.2018</c:v>
                </c:pt>
                <c:pt idx="292">
                  <c:v>20.10.2018</c:v>
                </c:pt>
                <c:pt idx="293">
                  <c:v>21.10.2018</c:v>
                </c:pt>
                <c:pt idx="294">
                  <c:v>22.10.2018</c:v>
                </c:pt>
                <c:pt idx="295">
                  <c:v>23.10.2018</c:v>
                </c:pt>
                <c:pt idx="296">
                  <c:v>24.10.2018</c:v>
                </c:pt>
                <c:pt idx="297">
                  <c:v>25.10.2018</c:v>
                </c:pt>
                <c:pt idx="298">
                  <c:v>26.10.2018</c:v>
                </c:pt>
                <c:pt idx="299">
                  <c:v>27.10.2018</c:v>
                </c:pt>
                <c:pt idx="300">
                  <c:v>28.10.2018</c:v>
                </c:pt>
                <c:pt idx="301">
                  <c:v>29.10.2018</c:v>
                </c:pt>
                <c:pt idx="302">
                  <c:v>30.10.2018</c:v>
                </c:pt>
                <c:pt idx="303">
                  <c:v>31.10.2018</c:v>
                </c:pt>
                <c:pt idx="304">
                  <c:v>01.11.2018</c:v>
                </c:pt>
                <c:pt idx="305">
                  <c:v>02.11.2018</c:v>
                </c:pt>
                <c:pt idx="306">
                  <c:v>03.11.2018</c:v>
                </c:pt>
                <c:pt idx="307">
                  <c:v>04.11.2018</c:v>
                </c:pt>
                <c:pt idx="308">
                  <c:v>05.11.2018</c:v>
                </c:pt>
                <c:pt idx="309">
                  <c:v>06.11.2018</c:v>
                </c:pt>
                <c:pt idx="310">
                  <c:v>07.11.2018</c:v>
                </c:pt>
                <c:pt idx="311">
                  <c:v>08.11.2018</c:v>
                </c:pt>
                <c:pt idx="312">
                  <c:v>09.11.2018</c:v>
                </c:pt>
                <c:pt idx="313">
                  <c:v>10.11.2018</c:v>
                </c:pt>
                <c:pt idx="314">
                  <c:v>11.11.2018</c:v>
                </c:pt>
                <c:pt idx="315">
                  <c:v>12.11.2018</c:v>
                </c:pt>
                <c:pt idx="316">
                  <c:v>13.11.2018</c:v>
                </c:pt>
                <c:pt idx="317">
                  <c:v>14.11.2018</c:v>
                </c:pt>
                <c:pt idx="318">
                  <c:v>15.11.2018</c:v>
                </c:pt>
                <c:pt idx="319">
                  <c:v>16.11.2018</c:v>
                </c:pt>
                <c:pt idx="320">
                  <c:v>17.11.2018</c:v>
                </c:pt>
                <c:pt idx="321">
                  <c:v>18.11.2018</c:v>
                </c:pt>
                <c:pt idx="322">
                  <c:v>19.11.2018</c:v>
                </c:pt>
                <c:pt idx="323">
                  <c:v>20.11.2018</c:v>
                </c:pt>
                <c:pt idx="324">
                  <c:v>21.11.2018</c:v>
                </c:pt>
                <c:pt idx="325">
                  <c:v>22.11.2018</c:v>
                </c:pt>
                <c:pt idx="326">
                  <c:v>23.11.2018</c:v>
                </c:pt>
                <c:pt idx="327">
                  <c:v>24.11.2018</c:v>
                </c:pt>
                <c:pt idx="328">
                  <c:v>25.11.2018</c:v>
                </c:pt>
                <c:pt idx="329">
                  <c:v>26.11.2018</c:v>
                </c:pt>
                <c:pt idx="330">
                  <c:v>27.11.2018</c:v>
                </c:pt>
                <c:pt idx="331">
                  <c:v>28.11.2018</c:v>
                </c:pt>
                <c:pt idx="332">
                  <c:v>29.11.2018</c:v>
                </c:pt>
                <c:pt idx="333">
                  <c:v>30.11.2018</c:v>
                </c:pt>
                <c:pt idx="334">
                  <c:v>01.12.2018</c:v>
                </c:pt>
                <c:pt idx="335">
                  <c:v>02.12.2018</c:v>
                </c:pt>
                <c:pt idx="336">
                  <c:v>03.12.2018</c:v>
                </c:pt>
                <c:pt idx="337">
                  <c:v>04.12.2018</c:v>
                </c:pt>
                <c:pt idx="338">
                  <c:v>05.12.2018</c:v>
                </c:pt>
                <c:pt idx="339">
                  <c:v>06.12.2018</c:v>
                </c:pt>
                <c:pt idx="340">
                  <c:v>07.12.2018</c:v>
                </c:pt>
                <c:pt idx="341">
                  <c:v>08.12.2018</c:v>
                </c:pt>
                <c:pt idx="342">
                  <c:v>09.12.2018</c:v>
                </c:pt>
                <c:pt idx="343">
                  <c:v>10.12.2018</c:v>
                </c:pt>
                <c:pt idx="344">
                  <c:v>11.12.2018</c:v>
                </c:pt>
                <c:pt idx="345">
                  <c:v>12.12.2018</c:v>
                </c:pt>
                <c:pt idx="346">
                  <c:v>13.12.2018</c:v>
                </c:pt>
                <c:pt idx="347">
                  <c:v>14.12.2018</c:v>
                </c:pt>
                <c:pt idx="348">
                  <c:v>15.12.2018</c:v>
                </c:pt>
                <c:pt idx="349">
                  <c:v>16.12.2018</c:v>
                </c:pt>
                <c:pt idx="350">
                  <c:v>17.12.2018</c:v>
                </c:pt>
                <c:pt idx="351">
                  <c:v>18.12.2018</c:v>
                </c:pt>
                <c:pt idx="352">
                  <c:v>19.12.2018</c:v>
                </c:pt>
                <c:pt idx="353">
                  <c:v>20.12.2018</c:v>
                </c:pt>
                <c:pt idx="354">
                  <c:v>21.12.2018</c:v>
                </c:pt>
                <c:pt idx="355">
                  <c:v>22.12.2018</c:v>
                </c:pt>
                <c:pt idx="356">
                  <c:v>23.12.2018</c:v>
                </c:pt>
                <c:pt idx="357">
                  <c:v>24.12.2018</c:v>
                </c:pt>
                <c:pt idx="358">
                  <c:v>25.12.2018</c:v>
                </c:pt>
                <c:pt idx="359">
                  <c:v>26.12.2018</c:v>
                </c:pt>
                <c:pt idx="360">
                  <c:v>27.12.2018</c:v>
                </c:pt>
              </c:strCache>
            </c:strRef>
          </c:cat>
          <c:val>
            <c:numRef>
              <c:f>Sheet1!$B$2:$B$362</c:f>
              <c:numCache>
                <c:formatCode>General</c:formatCode>
                <c:ptCount val="361"/>
                <c:pt idx="0">
                  <c:v>4439</c:v>
                </c:pt>
                <c:pt idx="1">
                  <c:v>7130</c:v>
                </c:pt>
                <c:pt idx="2">
                  <c:v>4048</c:v>
                </c:pt>
                <c:pt idx="3">
                  <c:v>17311</c:v>
                </c:pt>
                <c:pt idx="4">
                  <c:v>10452</c:v>
                </c:pt>
                <c:pt idx="5">
                  <c:v>7140</c:v>
                </c:pt>
                <c:pt idx="6">
                  <c:v>6651</c:v>
                </c:pt>
                <c:pt idx="7">
                  <c:v>7273</c:v>
                </c:pt>
                <c:pt idx="8">
                  <c:v>5110</c:v>
                </c:pt>
                <c:pt idx="9">
                  <c:v>5671</c:v>
                </c:pt>
                <c:pt idx="10">
                  <c:v>3902</c:v>
                </c:pt>
                <c:pt idx="11">
                  <c:v>8624</c:v>
                </c:pt>
                <c:pt idx="12">
                  <c:v>4434</c:v>
                </c:pt>
                <c:pt idx="13">
                  <c:v>2575</c:v>
                </c:pt>
                <c:pt idx="14">
                  <c:v>1582</c:v>
                </c:pt>
                <c:pt idx="15">
                  <c:v>1076</c:v>
                </c:pt>
                <c:pt idx="16">
                  <c:v>4131</c:v>
                </c:pt>
                <c:pt idx="17">
                  <c:v>2733</c:v>
                </c:pt>
                <c:pt idx="18">
                  <c:v>8078</c:v>
                </c:pt>
                <c:pt idx="19">
                  <c:v>2430</c:v>
                </c:pt>
                <c:pt idx="20">
                  <c:v>1044</c:v>
                </c:pt>
                <c:pt idx="21">
                  <c:v>6074</c:v>
                </c:pt>
                <c:pt idx="22">
                  <c:v>1604</c:v>
                </c:pt>
                <c:pt idx="23">
                  <c:v>1457</c:v>
                </c:pt>
                <c:pt idx="24">
                  <c:v>5304</c:v>
                </c:pt>
                <c:pt idx="25">
                  <c:v>2108</c:v>
                </c:pt>
                <c:pt idx="26">
                  <c:v>1386</c:v>
                </c:pt>
                <c:pt idx="27">
                  <c:v>1682</c:v>
                </c:pt>
                <c:pt idx="28">
                  <c:v>550</c:v>
                </c:pt>
                <c:pt idx="29">
                  <c:v>1900</c:v>
                </c:pt>
                <c:pt idx="30">
                  <c:v>1199</c:v>
                </c:pt>
                <c:pt idx="31">
                  <c:v>994</c:v>
                </c:pt>
                <c:pt idx="32">
                  <c:v>2875</c:v>
                </c:pt>
                <c:pt idx="33">
                  <c:v>2384</c:v>
                </c:pt>
                <c:pt idx="34">
                  <c:v>2115</c:v>
                </c:pt>
                <c:pt idx="35">
                  <c:v>9011</c:v>
                </c:pt>
                <c:pt idx="36">
                  <c:v>4497</c:v>
                </c:pt>
                <c:pt idx="37">
                  <c:v>3719</c:v>
                </c:pt>
                <c:pt idx="38">
                  <c:v>5999</c:v>
                </c:pt>
                <c:pt idx="39">
                  <c:v>7016</c:v>
                </c:pt>
                <c:pt idx="40">
                  <c:v>5831</c:v>
                </c:pt>
                <c:pt idx="41">
                  <c:v>6248</c:v>
                </c:pt>
                <c:pt idx="42">
                  <c:v>10009</c:v>
                </c:pt>
                <c:pt idx="43">
                  <c:v>7872</c:v>
                </c:pt>
                <c:pt idx="44">
                  <c:v>4755</c:v>
                </c:pt>
                <c:pt idx="45">
                  <c:v>3870</c:v>
                </c:pt>
                <c:pt idx="46">
                  <c:v>2651</c:v>
                </c:pt>
                <c:pt idx="47">
                  <c:v>1754</c:v>
                </c:pt>
                <c:pt idx="48">
                  <c:v>2012</c:v>
                </c:pt>
                <c:pt idx="49">
                  <c:v>1490</c:v>
                </c:pt>
                <c:pt idx="50">
                  <c:v>3611</c:v>
                </c:pt>
                <c:pt idx="51">
                  <c:v>2127</c:v>
                </c:pt>
                <c:pt idx="52">
                  <c:v>2036</c:v>
                </c:pt>
                <c:pt idx="53">
                  <c:v>4496</c:v>
                </c:pt>
                <c:pt idx="54">
                  <c:v>2563</c:v>
                </c:pt>
                <c:pt idx="55">
                  <c:v>2632</c:v>
                </c:pt>
                <c:pt idx="56">
                  <c:v>6198</c:v>
                </c:pt>
                <c:pt idx="57">
                  <c:v>5885</c:v>
                </c:pt>
                <c:pt idx="58">
                  <c:v>4400</c:v>
                </c:pt>
                <c:pt idx="59">
                  <c:v>2491</c:v>
                </c:pt>
                <c:pt idx="60">
                  <c:v>1915</c:v>
                </c:pt>
                <c:pt idx="61">
                  <c:v>1427</c:v>
                </c:pt>
                <c:pt idx="62">
                  <c:v>1181</c:v>
                </c:pt>
                <c:pt idx="63">
                  <c:v>1432</c:v>
                </c:pt>
                <c:pt idx="64">
                  <c:v>2981</c:v>
                </c:pt>
                <c:pt idx="65">
                  <c:v>2140</c:v>
                </c:pt>
                <c:pt idx="66">
                  <c:v>1498</c:v>
                </c:pt>
                <c:pt idx="67">
                  <c:v>2077</c:v>
                </c:pt>
                <c:pt idx="68">
                  <c:v>1324</c:v>
                </c:pt>
                <c:pt idx="69">
                  <c:v>952</c:v>
                </c:pt>
                <c:pt idx="70">
                  <c:v>997</c:v>
                </c:pt>
                <c:pt idx="71">
                  <c:v>1010</c:v>
                </c:pt>
                <c:pt idx="72">
                  <c:v>926</c:v>
                </c:pt>
                <c:pt idx="73">
                  <c:v>2535</c:v>
                </c:pt>
                <c:pt idx="74">
                  <c:v>879</c:v>
                </c:pt>
                <c:pt idx="75">
                  <c:v>643</c:v>
                </c:pt>
                <c:pt idx="76">
                  <c:v>577</c:v>
                </c:pt>
                <c:pt idx="77">
                  <c:v>509</c:v>
                </c:pt>
                <c:pt idx="78">
                  <c:v>761</c:v>
                </c:pt>
                <c:pt idx="79">
                  <c:v>375</c:v>
                </c:pt>
                <c:pt idx="80">
                  <c:v>572</c:v>
                </c:pt>
                <c:pt idx="81">
                  <c:v>513</c:v>
                </c:pt>
                <c:pt idx="82">
                  <c:v>786</c:v>
                </c:pt>
                <c:pt idx="83">
                  <c:v>335</c:v>
                </c:pt>
                <c:pt idx="84">
                  <c:v>517</c:v>
                </c:pt>
                <c:pt idx="85">
                  <c:v>396</c:v>
                </c:pt>
                <c:pt idx="86">
                  <c:v>317</c:v>
                </c:pt>
                <c:pt idx="87">
                  <c:v>1802</c:v>
                </c:pt>
                <c:pt idx="88">
                  <c:v>591</c:v>
                </c:pt>
                <c:pt idx="89">
                  <c:v>516</c:v>
                </c:pt>
                <c:pt idx="90">
                  <c:v>916</c:v>
                </c:pt>
                <c:pt idx="91">
                  <c:v>481</c:v>
                </c:pt>
                <c:pt idx="92">
                  <c:v>194</c:v>
                </c:pt>
                <c:pt idx="93">
                  <c:v>1378</c:v>
                </c:pt>
                <c:pt idx="94">
                  <c:v>1580</c:v>
                </c:pt>
                <c:pt idx="95">
                  <c:v>1233</c:v>
                </c:pt>
                <c:pt idx="96">
                  <c:v>732</c:v>
                </c:pt>
                <c:pt idx="97">
                  <c:v>564</c:v>
                </c:pt>
                <c:pt idx="98">
                  <c:v>1371</c:v>
                </c:pt>
                <c:pt idx="99">
                  <c:v>1123</c:v>
                </c:pt>
                <c:pt idx="100">
                  <c:v>1855</c:v>
                </c:pt>
                <c:pt idx="101">
                  <c:v>1748</c:v>
                </c:pt>
                <c:pt idx="102">
                  <c:v>5138</c:v>
                </c:pt>
                <c:pt idx="103">
                  <c:v>2405</c:v>
                </c:pt>
                <c:pt idx="104">
                  <c:v>1267</c:v>
                </c:pt>
                <c:pt idx="105">
                  <c:v>29254</c:v>
                </c:pt>
                <c:pt idx="106">
                  <c:v>8631</c:v>
                </c:pt>
                <c:pt idx="107">
                  <c:v>3111</c:v>
                </c:pt>
                <c:pt idx="108">
                  <c:v>2048</c:v>
                </c:pt>
                <c:pt idx="109">
                  <c:v>2733</c:v>
                </c:pt>
                <c:pt idx="110">
                  <c:v>1555</c:v>
                </c:pt>
                <c:pt idx="111">
                  <c:v>1211</c:v>
                </c:pt>
                <c:pt idx="112">
                  <c:v>1029</c:v>
                </c:pt>
                <c:pt idx="113">
                  <c:v>1428</c:v>
                </c:pt>
                <c:pt idx="114">
                  <c:v>2166</c:v>
                </c:pt>
                <c:pt idx="115">
                  <c:v>2230</c:v>
                </c:pt>
                <c:pt idx="116">
                  <c:v>2266</c:v>
                </c:pt>
                <c:pt idx="117">
                  <c:v>1783</c:v>
                </c:pt>
                <c:pt idx="118">
                  <c:v>1908</c:v>
                </c:pt>
                <c:pt idx="119">
                  <c:v>4054</c:v>
                </c:pt>
                <c:pt idx="120">
                  <c:v>1315</c:v>
                </c:pt>
                <c:pt idx="121">
                  <c:v>1931</c:v>
                </c:pt>
                <c:pt idx="122">
                  <c:v>3544</c:v>
                </c:pt>
                <c:pt idx="123">
                  <c:v>10167</c:v>
                </c:pt>
                <c:pt idx="124">
                  <c:v>2383</c:v>
                </c:pt>
                <c:pt idx="125">
                  <c:v>3756</c:v>
                </c:pt>
                <c:pt idx="126">
                  <c:v>1079</c:v>
                </c:pt>
                <c:pt idx="127">
                  <c:v>575</c:v>
                </c:pt>
                <c:pt idx="128">
                  <c:v>1150</c:v>
                </c:pt>
                <c:pt idx="129">
                  <c:v>661</c:v>
                </c:pt>
                <c:pt idx="130">
                  <c:v>440</c:v>
                </c:pt>
                <c:pt idx="131">
                  <c:v>266</c:v>
                </c:pt>
                <c:pt idx="132">
                  <c:v>1223</c:v>
                </c:pt>
                <c:pt idx="133">
                  <c:v>479</c:v>
                </c:pt>
                <c:pt idx="134">
                  <c:v>3077</c:v>
                </c:pt>
                <c:pt idx="135">
                  <c:v>4317</c:v>
                </c:pt>
                <c:pt idx="136">
                  <c:v>3222</c:v>
                </c:pt>
                <c:pt idx="137">
                  <c:v>1480</c:v>
                </c:pt>
                <c:pt idx="138">
                  <c:v>675</c:v>
                </c:pt>
                <c:pt idx="139">
                  <c:v>1025</c:v>
                </c:pt>
                <c:pt idx="140">
                  <c:v>5523</c:v>
                </c:pt>
                <c:pt idx="141">
                  <c:v>781</c:v>
                </c:pt>
                <c:pt idx="142">
                  <c:v>2789</c:v>
                </c:pt>
                <c:pt idx="143">
                  <c:v>2120</c:v>
                </c:pt>
                <c:pt idx="144">
                  <c:v>5284</c:v>
                </c:pt>
                <c:pt idx="145">
                  <c:v>1366</c:v>
                </c:pt>
                <c:pt idx="146">
                  <c:v>1796</c:v>
                </c:pt>
                <c:pt idx="147">
                  <c:v>1028</c:v>
                </c:pt>
                <c:pt idx="148">
                  <c:v>526</c:v>
                </c:pt>
                <c:pt idx="149">
                  <c:v>2723</c:v>
                </c:pt>
                <c:pt idx="150">
                  <c:v>1368</c:v>
                </c:pt>
                <c:pt idx="151">
                  <c:v>5774</c:v>
                </c:pt>
                <c:pt idx="152">
                  <c:v>2972</c:v>
                </c:pt>
                <c:pt idx="153">
                  <c:v>2550</c:v>
                </c:pt>
                <c:pt idx="154">
                  <c:v>1916</c:v>
                </c:pt>
                <c:pt idx="155">
                  <c:v>2265</c:v>
                </c:pt>
                <c:pt idx="156">
                  <c:v>1062</c:v>
                </c:pt>
                <c:pt idx="157">
                  <c:v>807</c:v>
                </c:pt>
                <c:pt idx="158">
                  <c:v>2252</c:v>
                </c:pt>
                <c:pt idx="159">
                  <c:v>1898</c:v>
                </c:pt>
                <c:pt idx="160">
                  <c:v>6988</c:v>
                </c:pt>
                <c:pt idx="161">
                  <c:v>1344</c:v>
                </c:pt>
                <c:pt idx="162">
                  <c:v>2162</c:v>
                </c:pt>
                <c:pt idx="163">
                  <c:v>1111</c:v>
                </c:pt>
                <c:pt idx="164">
                  <c:v>1408</c:v>
                </c:pt>
                <c:pt idx="165">
                  <c:v>2265</c:v>
                </c:pt>
                <c:pt idx="166">
                  <c:v>1289</c:v>
                </c:pt>
                <c:pt idx="167">
                  <c:v>2640</c:v>
                </c:pt>
                <c:pt idx="168">
                  <c:v>691</c:v>
                </c:pt>
                <c:pt idx="169">
                  <c:v>306</c:v>
                </c:pt>
                <c:pt idx="170">
                  <c:v>1886</c:v>
                </c:pt>
                <c:pt idx="171">
                  <c:v>1501</c:v>
                </c:pt>
                <c:pt idx="172">
                  <c:v>1430</c:v>
                </c:pt>
                <c:pt idx="173">
                  <c:v>840</c:v>
                </c:pt>
                <c:pt idx="174">
                  <c:v>1731</c:v>
                </c:pt>
                <c:pt idx="175">
                  <c:v>5756</c:v>
                </c:pt>
                <c:pt idx="176">
                  <c:v>3595</c:v>
                </c:pt>
                <c:pt idx="177">
                  <c:v>1120</c:v>
                </c:pt>
                <c:pt idx="178">
                  <c:v>928</c:v>
                </c:pt>
                <c:pt idx="179">
                  <c:v>1458</c:v>
                </c:pt>
                <c:pt idx="180">
                  <c:v>487</c:v>
                </c:pt>
                <c:pt idx="181">
                  <c:v>318</c:v>
                </c:pt>
                <c:pt idx="182">
                  <c:v>301</c:v>
                </c:pt>
                <c:pt idx="183">
                  <c:v>285</c:v>
                </c:pt>
                <c:pt idx="184">
                  <c:v>1162</c:v>
                </c:pt>
                <c:pt idx="185">
                  <c:v>696</c:v>
                </c:pt>
                <c:pt idx="186">
                  <c:v>3659</c:v>
                </c:pt>
                <c:pt idx="187">
                  <c:v>1146</c:v>
                </c:pt>
                <c:pt idx="188">
                  <c:v>685</c:v>
                </c:pt>
                <c:pt idx="189">
                  <c:v>3248</c:v>
                </c:pt>
                <c:pt idx="190">
                  <c:v>4701</c:v>
                </c:pt>
                <c:pt idx="191">
                  <c:v>2409</c:v>
                </c:pt>
                <c:pt idx="192">
                  <c:v>1711</c:v>
                </c:pt>
                <c:pt idx="193">
                  <c:v>805</c:v>
                </c:pt>
                <c:pt idx="194">
                  <c:v>325</c:v>
                </c:pt>
                <c:pt idx="195">
                  <c:v>504</c:v>
                </c:pt>
                <c:pt idx="196">
                  <c:v>810</c:v>
                </c:pt>
                <c:pt idx="197">
                  <c:v>1838</c:v>
                </c:pt>
                <c:pt idx="198">
                  <c:v>1870</c:v>
                </c:pt>
                <c:pt idx="199">
                  <c:v>3203</c:v>
                </c:pt>
                <c:pt idx="200">
                  <c:v>1454</c:v>
                </c:pt>
                <c:pt idx="201">
                  <c:v>1601</c:v>
                </c:pt>
                <c:pt idx="202">
                  <c:v>1341</c:v>
                </c:pt>
                <c:pt idx="203">
                  <c:v>2739</c:v>
                </c:pt>
                <c:pt idx="204">
                  <c:v>6920</c:v>
                </c:pt>
                <c:pt idx="205">
                  <c:v>34807</c:v>
                </c:pt>
                <c:pt idx="206">
                  <c:v>12647</c:v>
                </c:pt>
                <c:pt idx="207">
                  <c:v>5593</c:v>
                </c:pt>
                <c:pt idx="208">
                  <c:v>3939</c:v>
                </c:pt>
                <c:pt idx="209">
                  <c:v>5265</c:v>
                </c:pt>
                <c:pt idx="210">
                  <c:v>1636</c:v>
                </c:pt>
                <c:pt idx="211">
                  <c:v>14624</c:v>
                </c:pt>
                <c:pt idx="212">
                  <c:v>6921</c:v>
                </c:pt>
                <c:pt idx="213">
                  <c:v>3421</c:v>
                </c:pt>
                <c:pt idx="214">
                  <c:v>2324</c:v>
                </c:pt>
                <c:pt idx="215">
                  <c:v>2250</c:v>
                </c:pt>
                <c:pt idx="216">
                  <c:v>3375</c:v>
                </c:pt>
                <c:pt idx="217">
                  <c:v>1609</c:v>
                </c:pt>
                <c:pt idx="218">
                  <c:v>777</c:v>
                </c:pt>
                <c:pt idx="219">
                  <c:v>980</c:v>
                </c:pt>
                <c:pt idx="220">
                  <c:v>575</c:v>
                </c:pt>
                <c:pt idx="221">
                  <c:v>525</c:v>
                </c:pt>
                <c:pt idx="222">
                  <c:v>360</c:v>
                </c:pt>
                <c:pt idx="223">
                  <c:v>966</c:v>
                </c:pt>
                <c:pt idx="224">
                  <c:v>529</c:v>
                </c:pt>
                <c:pt idx="225">
                  <c:v>345</c:v>
                </c:pt>
                <c:pt idx="226">
                  <c:v>870</c:v>
                </c:pt>
                <c:pt idx="227">
                  <c:v>755</c:v>
                </c:pt>
                <c:pt idx="228">
                  <c:v>1491</c:v>
                </c:pt>
                <c:pt idx="229">
                  <c:v>625</c:v>
                </c:pt>
                <c:pt idx="230">
                  <c:v>614</c:v>
                </c:pt>
                <c:pt idx="231">
                  <c:v>313</c:v>
                </c:pt>
                <c:pt idx="232">
                  <c:v>249</c:v>
                </c:pt>
                <c:pt idx="233">
                  <c:v>376</c:v>
                </c:pt>
                <c:pt idx="234">
                  <c:v>366</c:v>
                </c:pt>
                <c:pt idx="235">
                  <c:v>612</c:v>
                </c:pt>
                <c:pt idx="236">
                  <c:v>402</c:v>
                </c:pt>
                <c:pt idx="237">
                  <c:v>240</c:v>
                </c:pt>
                <c:pt idx="238">
                  <c:v>193</c:v>
                </c:pt>
                <c:pt idx="239">
                  <c:v>264</c:v>
                </c:pt>
                <c:pt idx="240">
                  <c:v>937</c:v>
                </c:pt>
                <c:pt idx="241">
                  <c:v>414</c:v>
                </c:pt>
                <c:pt idx="242">
                  <c:v>265</c:v>
                </c:pt>
                <c:pt idx="243">
                  <c:v>834</c:v>
                </c:pt>
                <c:pt idx="244">
                  <c:v>359</c:v>
                </c:pt>
                <c:pt idx="245">
                  <c:v>240</c:v>
                </c:pt>
                <c:pt idx="246">
                  <c:v>195</c:v>
                </c:pt>
                <c:pt idx="247">
                  <c:v>4133</c:v>
                </c:pt>
                <c:pt idx="248">
                  <c:v>1302</c:v>
                </c:pt>
                <c:pt idx="249">
                  <c:v>2315</c:v>
                </c:pt>
                <c:pt idx="250">
                  <c:v>675</c:v>
                </c:pt>
                <c:pt idx="251">
                  <c:v>398</c:v>
                </c:pt>
                <c:pt idx="252">
                  <c:v>276</c:v>
                </c:pt>
                <c:pt idx="253">
                  <c:v>138</c:v>
                </c:pt>
                <c:pt idx="254">
                  <c:v>135</c:v>
                </c:pt>
                <c:pt idx="255">
                  <c:v>389</c:v>
                </c:pt>
                <c:pt idx="256">
                  <c:v>1461</c:v>
                </c:pt>
                <c:pt idx="257">
                  <c:v>391</c:v>
                </c:pt>
                <c:pt idx="258">
                  <c:v>238</c:v>
                </c:pt>
                <c:pt idx="259">
                  <c:v>136</c:v>
                </c:pt>
                <c:pt idx="260">
                  <c:v>130</c:v>
                </c:pt>
                <c:pt idx="261">
                  <c:v>2505</c:v>
                </c:pt>
                <c:pt idx="262">
                  <c:v>2706</c:v>
                </c:pt>
                <c:pt idx="263">
                  <c:v>1232</c:v>
                </c:pt>
                <c:pt idx="264">
                  <c:v>2344</c:v>
                </c:pt>
                <c:pt idx="265">
                  <c:v>982</c:v>
                </c:pt>
                <c:pt idx="266">
                  <c:v>4910</c:v>
                </c:pt>
                <c:pt idx="267">
                  <c:v>2494</c:v>
                </c:pt>
                <c:pt idx="268">
                  <c:v>979</c:v>
                </c:pt>
                <c:pt idx="269">
                  <c:v>674</c:v>
                </c:pt>
                <c:pt idx="270">
                  <c:v>2333</c:v>
                </c:pt>
                <c:pt idx="271">
                  <c:v>610</c:v>
                </c:pt>
                <c:pt idx="272">
                  <c:v>561</c:v>
                </c:pt>
                <c:pt idx="273">
                  <c:v>397</c:v>
                </c:pt>
                <c:pt idx="274">
                  <c:v>956</c:v>
                </c:pt>
                <c:pt idx="275">
                  <c:v>344</c:v>
                </c:pt>
                <c:pt idx="276">
                  <c:v>189</c:v>
                </c:pt>
                <c:pt idx="277">
                  <c:v>1368</c:v>
                </c:pt>
                <c:pt idx="278">
                  <c:v>636</c:v>
                </c:pt>
                <c:pt idx="279">
                  <c:v>379</c:v>
                </c:pt>
                <c:pt idx="280">
                  <c:v>227</c:v>
                </c:pt>
                <c:pt idx="281">
                  <c:v>185</c:v>
                </c:pt>
                <c:pt idx="282">
                  <c:v>120</c:v>
                </c:pt>
                <c:pt idx="283">
                  <c:v>1186</c:v>
                </c:pt>
                <c:pt idx="284">
                  <c:v>365</c:v>
                </c:pt>
                <c:pt idx="285">
                  <c:v>237</c:v>
                </c:pt>
                <c:pt idx="286">
                  <c:v>1892</c:v>
                </c:pt>
                <c:pt idx="287">
                  <c:v>3578</c:v>
                </c:pt>
                <c:pt idx="288">
                  <c:v>3304</c:v>
                </c:pt>
                <c:pt idx="289">
                  <c:v>1476</c:v>
                </c:pt>
                <c:pt idx="290">
                  <c:v>1982</c:v>
                </c:pt>
                <c:pt idx="291">
                  <c:v>1471</c:v>
                </c:pt>
                <c:pt idx="292">
                  <c:v>590</c:v>
                </c:pt>
                <c:pt idx="293">
                  <c:v>374</c:v>
                </c:pt>
                <c:pt idx="294">
                  <c:v>219</c:v>
                </c:pt>
                <c:pt idx="295">
                  <c:v>657</c:v>
                </c:pt>
                <c:pt idx="296">
                  <c:v>3168</c:v>
                </c:pt>
                <c:pt idx="297">
                  <c:v>7845</c:v>
                </c:pt>
                <c:pt idx="298">
                  <c:v>1480</c:v>
                </c:pt>
                <c:pt idx="299">
                  <c:v>1304</c:v>
                </c:pt>
                <c:pt idx="300">
                  <c:v>738</c:v>
                </c:pt>
                <c:pt idx="301">
                  <c:v>256</c:v>
                </c:pt>
                <c:pt idx="302">
                  <c:v>956</c:v>
                </c:pt>
                <c:pt idx="303">
                  <c:v>354</c:v>
                </c:pt>
                <c:pt idx="304">
                  <c:v>193</c:v>
                </c:pt>
                <c:pt idx="305">
                  <c:v>1906</c:v>
                </c:pt>
                <c:pt idx="306">
                  <c:v>3682</c:v>
                </c:pt>
                <c:pt idx="307">
                  <c:v>5411</c:v>
                </c:pt>
                <c:pt idx="308">
                  <c:v>3045</c:v>
                </c:pt>
                <c:pt idx="309">
                  <c:v>1367</c:v>
                </c:pt>
                <c:pt idx="310">
                  <c:v>1402</c:v>
                </c:pt>
                <c:pt idx="311">
                  <c:v>1325</c:v>
                </c:pt>
                <c:pt idx="312">
                  <c:v>4308</c:v>
                </c:pt>
                <c:pt idx="313">
                  <c:v>14686</c:v>
                </c:pt>
                <c:pt idx="314">
                  <c:v>10077</c:v>
                </c:pt>
                <c:pt idx="315">
                  <c:v>9813</c:v>
                </c:pt>
                <c:pt idx="316">
                  <c:v>4363</c:v>
                </c:pt>
                <c:pt idx="317">
                  <c:v>2729</c:v>
                </c:pt>
                <c:pt idx="318">
                  <c:v>3676</c:v>
                </c:pt>
                <c:pt idx="319">
                  <c:v>2475</c:v>
                </c:pt>
                <c:pt idx="320">
                  <c:v>1526</c:v>
                </c:pt>
                <c:pt idx="321">
                  <c:v>1264</c:v>
                </c:pt>
                <c:pt idx="322">
                  <c:v>714</c:v>
                </c:pt>
                <c:pt idx="323">
                  <c:v>2609</c:v>
                </c:pt>
                <c:pt idx="324">
                  <c:v>5938</c:v>
                </c:pt>
                <c:pt idx="325">
                  <c:v>2338</c:v>
                </c:pt>
                <c:pt idx="326">
                  <c:v>3088</c:v>
                </c:pt>
                <c:pt idx="327">
                  <c:v>10243</c:v>
                </c:pt>
                <c:pt idx="328">
                  <c:v>2986</c:v>
                </c:pt>
                <c:pt idx="329">
                  <c:v>815</c:v>
                </c:pt>
                <c:pt idx="330">
                  <c:v>795</c:v>
                </c:pt>
                <c:pt idx="331">
                  <c:v>2295</c:v>
                </c:pt>
                <c:pt idx="332">
                  <c:v>1411</c:v>
                </c:pt>
                <c:pt idx="333">
                  <c:v>2710</c:v>
                </c:pt>
                <c:pt idx="334">
                  <c:v>1119</c:v>
                </c:pt>
                <c:pt idx="335">
                  <c:v>1360</c:v>
                </c:pt>
                <c:pt idx="336">
                  <c:v>1216</c:v>
                </c:pt>
                <c:pt idx="337">
                  <c:v>1120</c:v>
                </c:pt>
                <c:pt idx="338">
                  <c:v>603</c:v>
                </c:pt>
                <c:pt idx="339">
                  <c:v>2736</c:v>
                </c:pt>
                <c:pt idx="340">
                  <c:v>1255</c:v>
                </c:pt>
                <c:pt idx="341">
                  <c:v>496</c:v>
                </c:pt>
                <c:pt idx="342">
                  <c:v>473</c:v>
                </c:pt>
                <c:pt idx="343">
                  <c:v>440</c:v>
                </c:pt>
                <c:pt idx="344">
                  <c:v>1399</c:v>
                </c:pt>
                <c:pt idx="345">
                  <c:v>4822</c:v>
                </c:pt>
                <c:pt idx="346">
                  <c:v>2083</c:v>
                </c:pt>
                <c:pt idx="347">
                  <c:v>863</c:v>
                </c:pt>
                <c:pt idx="348">
                  <c:v>1349</c:v>
                </c:pt>
                <c:pt idx="349">
                  <c:v>2559</c:v>
                </c:pt>
                <c:pt idx="350">
                  <c:v>2761</c:v>
                </c:pt>
                <c:pt idx="351">
                  <c:v>3084</c:v>
                </c:pt>
                <c:pt idx="352">
                  <c:v>3649</c:v>
                </c:pt>
                <c:pt idx="353">
                  <c:v>5131</c:v>
                </c:pt>
                <c:pt idx="354">
                  <c:v>3292</c:v>
                </c:pt>
                <c:pt idx="355">
                  <c:v>2584</c:v>
                </c:pt>
                <c:pt idx="356">
                  <c:v>1981</c:v>
                </c:pt>
                <c:pt idx="357">
                  <c:v>3200</c:v>
                </c:pt>
                <c:pt idx="358">
                  <c:v>9666</c:v>
                </c:pt>
                <c:pt idx="359">
                  <c:v>10293</c:v>
                </c:pt>
                <c:pt idx="360">
                  <c:v>11027</c:v>
                </c:pt>
              </c:numCache>
            </c:numRef>
          </c:val>
          <c:smooth val="0"/>
          <c:extLst>
            <c:ext xmlns:c16="http://schemas.microsoft.com/office/drawing/2014/chart" uri="{C3380CC4-5D6E-409C-BE32-E72D297353CC}">
              <c16:uniqueId val="{00000000-13EA-4654-AFC2-02459712441F}"/>
            </c:ext>
          </c:extLst>
        </c:ser>
        <c:dLbls>
          <c:showLegendKey val="0"/>
          <c:showVal val="0"/>
          <c:showCatName val="0"/>
          <c:showSerName val="0"/>
          <c:showPercent val="0"/>
          <c:showBubbleSize val="0"/>
        </c:dLbls>
        <c:smooth val="0"/>
        <c:axId val="483454272"/>
        <c:axId val="483454600"/>
      </c:lineChart>
      <c:catAx>
        <c:axId val="483454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3454600"/>
        <c:crosses val="autoZero"/>
        <c:auto val="1"/>
        <c:lblAlgn val="ctr"/>
        <c:lblOffset val="100"/>
        <c:noMultiLvlLbl val="0"/>
      </c:catAx>
      <c:valAx>
        <c:axId val="483454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3454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NDR Mecklenburg-Vorpommern</c:v>
                </c:pt>
              </c:strCache>
            </c:strRef>
          </c:cat>
          <c:val>
            <c:numRef>
              <c:f>Sheet1!$B$2</c:f>
              <c:numCache>
                <c:formatCode>General</c:formatCode>
                <c:ptCount val="1"/>
                <c:pt idx="0">
                  <c:v>182</c:v>
                </c:pt>
              </c:numCache>
            </c:numRef>
          </c:val>
          <c:extLst>
            <c:ext xmlns:c16="http://schemas.microsoft.com/office/drawing/2014/chart" uri="{C3380CC4-5D6E-409C-BE32-E72D297353CC}">
              <c16:uniqueId val="{00000000-5E30-4DB5-B55C-207FE0F4E3CB}"/>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NDR Mecklenburg-Vorpommern</c:v>
                </c:pt>
              </c:strCache>
            </c:strRef>
          </c:cat>
          <c:val>
            <c:numRef>
              <c:f>Sheet1!$C$2</c:f>
              <c:numCache>
                <c:formatCode>General</c:formatCode>
                <c:ptCount val="1"/>
                <c:pt idx="0">
                  <c:v>822</c:v>
                </c:pt>
              </c:numCache>
            </c:numRef>
          </c:val>
          <c:extLst>
            <c:ext xmlns:c16="http://schemas.microsoft.com/office/drawing/2014/chart" uri="{C3380CC4-5D6E-409C-BE32-E72D297353CC}">
              <c16:uniqueId val="{00000001-5E30-4DB5-B55C-207FE0F4E3CB}"/>
            </c:ext>
          </c:extLst>
        </c:ser>
        <c:ser>
          <c:idx val="2"/>
          <c:order val="2"/>
          <c:tx>
            <c:strRef>
              <c:f>Sheet1!$D$1</c:f>
              <c:strCache>
                <c:ptCount val="1"/>
                <c:pt idx="0">
                  <c:v>Status</c:v>
                </c:pt>
              </c:strCache>
            </c:strRef>
          </c:tx>
          <c:spPr>
            <a:solidFill>
              <a:schemeClr val="accent3"/>
            </a:solidFill>
            <a:ln>
              <a:noFill/>
            </a:ln>
            <a:effectLst/>
          </c:spPr>
          <c:invertIfNegative val="0"/>
          <c:cat>
            <c:strRef>
              <c:f>Sheet1!$A$2</c:f>
              <c:strCache>
                <c:ptCount val="1"/>
                <c:pt idx="0">
                  <c:v>NDR Mecklenburg-Vorpommern</c:v>
                </c:pt>
              </c:strCache>
            </c:strRef>
          </c:cat>
          <c:val>
            <c:numRef>
              <c:f>Sheet1!$D$2</c:f>
              <c:numCache>
                <c:formatCode>General</c:formatCode>
                <c:ptCount val="1"/>
                <c:pt idx="0">
                  <c:v>10</c:v>
                </c:pt>
              </c:numCache>
            </c:numRef>
          </c:val>
          <c:extLst>
            <c:ext xmlns:c16="http://schemas.microsoft.com/office/drawing/2014/chart" uri="{C3380CC4-5D6E-409C-BE32-E72D297353CC}">
              <c16:uniqueId val="{00000002-5E30-4DB5-B55C-207FE0F4E3CB}"/>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NDR Mecklenburg-Vorpommern</c:v>
                </c:pt>
              </c:strCache>
            </c:strRef>
          </c:cat>
          <c:val>
            <c:numRef>
              <c:f>Sheet1!$E$2</c:f>
              <c:numCache>
                <c:formatCode>General</c:formatCode>
                <c:ptCount val="1"/>
                <c:pt idx="0">
                  <c:v>322</c:v>
                </c:pt>
              </c:numCache>
            </c:numRef>
          </c:val>
          <c:extLst>
            <c:ext xmlns:c16="http://schemas.microsoft.com/office/drawing/2014/chart" uri="{C3380CC4-5D6E-409C-BE32-E72D297353CC}">
              <c16:uniqueId val="{00000003-5E30-4DB5-B55C-207FE0F4E3CB}"/>
            </c:ext>
          </c:extLst>
        </c:ser>
        <c:dLbls>
          <c:showLegendKey val="0"/>
          <c:showVal val="0"/>
          <c:showCatName val="0"/>
          <c:showSerName val="0"/>
          <c:showPercent val="0"/>
          <c:showBubbleSize val="0"/>
        </c:dLbls>
        <c:gapWidth val="150"/>
        <c:overlap val="100"/>
        <c:axId val="483465752"/>
        <c:axId val="483464112"/>
      </c:barChart>
      <c:catAx>
        <c:axId val="483465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3464112"/>
        <c:crosses val="autoZero"/>
        <c:auto val="1"/>
        <c:lblAlgn val="ctr"/>
        <c:lblOffset val="100"/>
        <c:noMultiLvlLbl val="0"/>
      </c:catAx>
      <c:valAx>
        <c:axId val="4834641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3465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12/28/2018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12/28/2018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2D6B3-FBBC-4F9E-B39C-47F814C93DE5}"/>
              </a:ext>
            </a:extLst>
          </p:cNvPr>
          <p:cNvSpPr>
            <a:spLocks noGrp="1"/>
          </p:cNvSpPr>
          <p:nvPr>
            <p:ph type="ctrTitle"/>
          </p:nvPr>
        </p:nvSpPr>
        <p:spPr/>
        <p:txBody>
          <a:bodyPr/>
          <a:lstStyle/>
          <a:p>
            <a:r>
              <a:rPr lang="en-US"/>
              <a:t>MeFo - Facebook - Social Media - Evaluation</a:t>
            </a:r>
          </a:p>
        </p:txBody>
      </p:sp>
      <p:sp>
        <p:nvSpPr>
          <p:cNvPr id="3" name="Subtitle 2">
            <a:extLst>
              <a:ext uri="{FF2B5EF4-FFF2-40B4-BE49-F238E27FC236}">
                <a16:creationId xmlns:a16="http://schemas.microsoft.com/office/drawing/2014/main" id="{8247DB57-6A88-4A88-B205-AFF974809D00}"/>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25258792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F3456-B8F3-4F9C-B97E-1EE26396ACE1}"/>
              </a:ext>
            </a:extLst>
          </p:cNvPr>
          <p:cNvSpPr>
            <a:spLocks noGrp="1"/>
          </p:cNvSpPr>
          <p:nvPr>
            <p:ph type="title"/>
          </p:nvPr>
        </p:nvSpPr>
        <p:spPr/>
        <p:txBody>
          <a:bodyPr/>
          <a:lstStyle/>
          <a:p>
            <a:r>
              <a:rPr lang="en-US"/>
              <a:t>Facebook Profil - Potenz.Reichw.,Aktive Nutzer,I-Rate,Fans | NDR Mecklenburg-Vorpommern</a:t>
            </a:r>
          </a:p>
        </p:txBody>
      </p:sp>
      <p:graphicFrame>
        <p:nvGraphicFramePr>
          <p:cNvPr id="5" name="Table Placeholder 4">
            <a:extLst>
              <a:ext uri="{FF2B5EF4-FFF2-40B4-BE49-F238E27FC236}">
                <a16:creationId xmlns:a16="http://schemas.microsoft.com/office/drawing/2014/main" id="{BFA29A4C-6856-4B48-AEAB-CAC211A046B6}"/>
              </a:ext>
            </a:extLst>
          </p:cNvPr>
          <p:cNvGraphicFramePr>
            <a:graphicFrameLocks noGrp="1"/>
          </p:cNvGraphicFramePr>
          <p:nvPr>
            <p:ph type="tbl" sz="quarter" idx="13"/>
            <p:extLst>
              <p:ext uri="{D42A27DB-BD31-4B8C-83A1-F6EECF244321}">
                <p14:modId xmlns:p14="http://schemas.microsoft.com/office/powerpoint/2010/main" val="5597380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774074786"/>
                    </a:ext>
                  </a:extLst>
                </a:gridCol>
                <a:gridCol w="1645920">
                  <a:extLst>
                    <a:ext uri="{9D8B030D-6E8A-4147-A177-3AD203B41FA5}">
                      <a16:colId xmlns:a16="http://schemas.microsoft.com/office/drawing/2014/main" val="321039493"/>
                    </a:ext>
                  </a:extLst>
                </a:gridCol>
                <a:gridCol w="1645920">
                  <a:extLst>
                    <a:ext uri="{9D8B030D-6E8A-4147-A177-3AD203B41FA5}">
                      <a16:colId xmlns:a16="http://schemas.microsoft.com/office/drawing/2014/main" val="4237772210"/>
                    </a:ext>
                  </a:extLst>
                </a:gridCol>
                <a:gridCol w="1234440">
                  <a:extLst>
                    <a:ext uri="{9D8B030D-6E8A-4147-A177-3AD203B41FA5}">
                      <a16:colId xmlns:a16="http://schemas.microsoft.com/office/drawing/2014/main" val="3878088897"/>
                    </a:ext>
                  </a:extLst>
                </a:gridCol>
                <a:gridCol w="1234440">
                  <a:extLst>
                    <a:ext uri="{9D8B030D-6E8A-4147-A177-3AD203B41FA5}">
                      <a16:colId xmlns:a16="http://schemas.microsoft.com/office/drawing/2014/main" val="3016052928"/>
                    </a:ext>
                  </a:extLst>
                </a:gridCol>
                <a:gridCol w="822960">
                  <a:extLst>
                    <a:ext uri="{9D8B030D-6E8A-4147-A177-3AD203B41FA5}">
                      <a16:colId xmlns:a16="http://schemas.microsoft.com/office/drawing/2014/main" val="56751205"/>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639455411"/>
                  </a:ext>
                </a:extLst>
              </a:tr>
              <a:tr h="370840">
                <a:tc>
                  <a:txBody>
                    <a:bodyPr/>
                    <a:lstStyle/>
                    <a:p>
                      <a:r>
                        <a:rPr lang="en-US" sz="1000"/>
                        <a:t>NDR Mecklenburg-Vorpommern</a:t>
                      </a:r>
                    </a:p>
                  </a:txBody>
                  <a:tcPr/>
                </a:tc>
                <a:tc>
                  <a:txBody>
                    <a:bodyPr/>
                    <a:lstStyle/>
                    <a:p>
                      <a:r>
                        <a:rPr lang="en-US" sz="1000"/>
                        <a:t>21084</a:t>
                      </a:r>
                    </a:p>
                  </a:txBody>
                  <a:tcPr/>
                </a:tc>
                <a:tc>
                  <a:txBody>
                    <a:bodyPr/>
                    <a:lstStyle/>
                    <a:p>
                      <a:r>
                        <a:rPr lang="en-US" sz="1000"/>
                        <a:t>159</a:t>
                      </a:r>
                    </a:p>
                  </a:txBody>
                  <a:tcPr/>
                </a:tc>
                <a:tc>
                  <a:txBody>
                    <a:bodyPr/>
                    <a:lstStyle/>
                    <a:p>
                      <a:r>
                        <a:rPr lang="en-US" sz="1000"/>
                        <a:t>1814</a:t>
                      </a:r>
                    </a:p>
                  </a:txBody>
                  <a:tcPr/>
                </a:tc>
                <a:tc>
                  <a:txBody>
                    <a:bodyPr/>
                    <a:lstStyle/>
                    <a:p>
                      <a:r>
                        <a:rPr lang="en-US" sz="1000"/>
                        <a:t>8.9 %</a:t>
                      </a:r>
                    </a:p>
                  </a:txBody>
                  <a:tcPr/>
                </a:tc>
                <a:tc>
                  <a:txBody>
                    <a:bodyPr/>
                    <a:lstStyle/>
                    <a:p>
                      <a:r>
                        <a:rPr lang="en-US" sz="1000"/>
                        <a:t>29888</a:t>
                      </a:r>
                    </a:p>
                  </a:txBody>
                  <a:tcPr/>
                </a:tc>
                <a:extLst>
                  <a:ext uri="{0D108BD9-81ED-4DB2-BD59-A6C34878D82A}">
                    <a16:rowId xmlns:a16="http://schemas.microsoft.com/office/drawing/2014/main" val="1793980049"/>
                  </a:ext>
                </a:extLst>
              </a:tr>
            </a:tbl>
          </a:graphicData>
        </a:graphic>
      </p:graphicFrame>
      <p:sp>
        <p:nvSpPr>
          <p:cNvPr id="4" name="Text Placeholder 3">
            <a:extLst>
              <a:ext uri="{FF2B5EF4-FFF2-40B4-BE49-F238E27FC236}">
                <a16:creationId xmlns:a16="http://schemas.microsoft.com/office/drawing/2014/main" id="{A3145F99-723D-4E48-B18A-7329A5C8757C}"/>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27440653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1A0E7-9AD4-4283-8EDD-FE51E8948C3A}"/>
              </a:ext>
            </a:extLst>
          </p:cNvPr>
          <p:cNvSpPr>
            <a:spLocks noGrp="1"/>
          </p:cNvSpPr>
          <p:nvPr>
            <p:ph type="title"/>
          </p:nvPr>
        </p:nvSpPr>
        <p:spPr/>
        <p:txBody>
          <a:bodyPr/>
          <a:lstStyle/>
          <a:p>
            <a:r>
              <a:rPr lang="en-US"/>
              <a:t>Facebook Anzahl Post, Reaktionen (Kommentare, Shares, Likes) - FB Insights | NDR Mecklenburg-Vorpommern</a:t>
            </a:r>
          </a:p>
        </p:txBody>
      </p:sp>
      <p:graphicFrame>
        <p:nvGraphicFramePr>
          <p:cNvPr id="5" name="Table Placeholder 4">
            <a:extLst>
              <a:ext uri="{FF2B5EF4-FFF2-40B4-BE49-F238E27FC236}">
                <a16:creationId xmlns:a16="http://schemas.microsoft.com/office/drawing/2014/main" id="{666B0556-1020-4A2C-98D4-50BE09A28D2F}"/>
              </a:ext>
            </a:extLst>
          </p:cNvPr>
          <p:cNvGraphicFramePr>
            <a:graphicFrameLocks noGrp="1"/>
          </p:cNvGraphicFramePr>
          <p:nvPr>
            <p:ph type="tbl" sz="quarter" idx="13"/>
            <p:extLst>
              <p:ext uri="{D42A27DB-BD31-4B8C-83A1-F6EECF244321}">
                <p14:modId xmlns:p14="http://schemas.microsoft.com/office/powerpoint/2010/main" val="30817093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931455268"/>
                    </a:ext>
                  </a:extLst>
                </a:gridCol>
                <a:gridCol w="1234440">
                  <a:extLst>
                    <a:ext uri="{9D8B030D-6E8A-4147-A177-3AD203B41FA5}">
                      <a16:colId xmlns:a16="http://schemas.microsoft.com/office/drawing/2014/main" val="1617818797"/>
                    </a:ext>
                  </a:extLst>
                </a:gridCol>
                <a:gridCol w="1234440">
                  <a:extLst>
                    <a:ext uri="{9D8B030D-6E8A-4147-A177-3AD203B41FA5}">
                      <a16:colId xmlns:a16="http://schemas.microsoft.com/office/drawing/2014/main" val="3663981950"/>
                    </a:ext>
                  </a:extLst>
                </a:gridCol>
                <a:gridCol w="1234440">
                  <a:extLst>
                    <a:ext uri="{9D8B030D-6E8A-4147-A177-3AD203B41FA5}">
                      <a16:colId xmlns:a16="http://schemas.microsoft.com/office/drawing/2014/main" val="160258790"/>
                    </a:ext>
                  </a:extLst>
                </a:gridCol>
                <a:gridCol w="1234440">
                  <a:extLst>
                    <a:ext uri="{9D8B030D-6E8A-4147-A177-3AD203B41FA5}">
                      <a16:colId xmlns:a16="http://schemas.microsoft.com/office/drawing/2014/main" val="1566896910"/>
                    </a:ext>
                  </a:extLst>
                </a:gridCol>
                <a:gridCol w="1234440">
                  <a:extLst>
                    <a:ext uri="{9D8B030D-6E8A-4147-A177-3AD203B41FA5}">
                      <a16:colId xmlns:a16="http://schemas.microsoft.com/office/drawing/2014/main" val="3529402704"/>
                    </a:ext>
                  </a:extLst>
                </a:gridCol>
                <a:gridCol w="822960">
                  <a:extLst>
                    <a:ext uri="{9D8B030D-6E8A-4147-A177-3AD203B41FA5}">
                      <a16:colId xmlns:a16="http://schemas.microsoft.com/office/drawing/2014/main" val="201015865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Posts</a:t>
                      </a:r>
                    </a:p>
                  </a:txBody>
                  <a:tcPr/>
                </a:tc>
                <a:tc>
                  <a:txBody>
                    <a:bodyPr/>
                    <a:lstStyle/>
                    <a:p>
                      <a:r>
                        <a:rPr lang="en-US" sz="1000"/>
                        <a:t>Reaktionen insgesamt</a:t>
                      </a:r>
                    </a:p>
                  </a:txBody>
                  <a:tcPr/>
                </a:tc>
                <a:tc>
                  <a:txBody>
                    <a:bodyPr/>
                    <a:lstStyle/>
                    <a:p>
                      <a:r>
                        <a:rPr lang="en-US" sz="1000"/>
                        <a:t>Kommentare</a:t>
                      </a:r>
                    </a:p>
                  </a:txBody>
                  <a:tcPr/>
                </a:tc>
                <a:tc>
                  <a:txBody>
                    <a:bodyPr/>
                    <a:lstStyle/>
                    <a:p>
                      <a:r>
                        <a:rPr lang="en-US" sz="1000"/>
                        <a:t>Shares</a:t>
                      </a:r>
                    </a:p>
                  </a:txBody>
                  <a:tcPr/>
                </a:tc>
                <a:tc>
                  <a:txBody>
                    <a:bodyPr/>
                    <a:lstStyle/>
                    <a:p>
                      <a:r>
                        <a:rPr lang="en-US" sz="1000"/>
                        <a:t>Likes insgesamt</a:t>
                      </a:r>
                    </a:p>
                  </a:txBody>
                  <a:tcPr/>
                </a:tc>
                <a:extLst>
                  <a:ext uri="{0D108BD9-81ED-4DB2-BD59-A6C34878D82A}">
                    <a16:rowId xmlns:a16="http://schemas.microsoft.com/office/drawing/2014/main" val="1895827392"/>
                  </a:ext>
                </a:extLst>
              </a:tr>
              <a:tr h="370840">
                <a:tc>
                  <a:txBody>
                    <a:bodyPr/>
                    <a:lstStyle/>
                    <a:p>
                      <a:r>
                        <a:rPr lang="en-US" sz="1000"/>
                        <a:t>NDR Mecklenburg-Vorpommern</a:t>
                      </a:r>
                    </a:p>
                  </a:txBody>
                  <a:tcPr/>
                </a:tc>
                <a:tc>
                  <a:txBody>
                    <a:bodyPr/>
                    <a:lstStyle/>
                    <a:p>
                      <a:r>
                        <a:rPr lang="en-US" sz="1000"/>
                        <a:t>29888</a:t>
                      </a:r>
                    </a:p>
                  </a:txBody>
                  <a:tcPr/>
                </a:tc>
                <a:tc>
                  <a:txBody>
                    <a:bodyPr/>
                    <a:lstStyle/>
                    <a:p>
                      <a:r>
                        <a:rPr lang="en-US" sz="1000"/>
                        <a:t>1336</a:t>
                      </a:r>
                    </a:p>
                  </a:txBody>
                  <a:tcPr/>
                </a:tc>
                <a:tc>
                  <a:txBody>
                    <a:bodyPr/>
                    <a:lstStyle/>
                    <a:p>
                      <a:r>
                        <a:rPr lang="en-US" sz="1000"/>
                        <a:t>147672</a:t>
                      </a:r>
                    </a:p>
                  </a:txBody>
                  <a:tcPr/>
                </a:tc>
                <a:tc>
                  <a:txBody>
                    <a:bodyPr/>
                    <a:lstStyle/>
                    <a:p>
                      <a:r>
                        <a:rPr lang="en-US" sz="1000"/>
                        <a:t>13526</a:t>
                      </a:r>
                    </a:p>
                  </a:txBody>
                  <a:tcPr/>
                </a:tc>
                <a:tc>
                  <a:txBody>
                    <a:bodyPr/>
                    <a:lstStyle/>
                    <a:p>
                      <a:r>
                        <a:rPr lang="en-US" sz="1000"/>
                        <a:t>23451</a:t>
                      </a:r>
                    </a:p>
                  </a:txBody>
                  <a:tcPr/>
                </a:tc>
                <a:tc>
                  <a:txBody>
                    <a:bodyPr/>
                    <a:lstStyle/>
                    <a:p>
                      <a:r>
                        <a:rPr lang="en-US" sz="1000"/>
                        <a:t>126114</a:t>
                      </a:r>
                    </a:p>
                  </a:txBody>
                  <a:tcPr/>
                </a:tc>
                <a:extLst>
                  <a:ext uri="{0D108BD9-81ED-4DB2-BD59-A6C34878D82A}">
                    <a16:rowId xmlns:a16="http://schemas.microsoft.com/office/drawing/2014/main" val="1986544524"/>
                  </a:ext>
                </a:extLst>
              </a:tr>
            </a:tbl>
          </a:graphicData>
        </a:graphic>
      </p:graphicFrame>
      <p:sp>
        <p:nvSpPr>
          <p:cNvPr id="4" name="Text Placeholder 3">
            <a:extLst>
              <a:ext uri="{FF2B5EF4-FFF2-40B4-BE49-F238E27FC236}">
                <a16:creationId xmlns:a16="http://schemas.microsoft.com/office/drawing/2014/main" id="{3452405A-744A-4EF2-A9AB-91EEB205B3F2}"/>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40181938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E09CA-6037-49D5-9E63-3DB3C6196278}"/>
              </a:ext>
            </a:extLst>
          </p:cNvPr>
          <p:cNvSpPr>
            <a:spLocks noGrp="1"/>
          </p:cNvSpPr>
          <p:nvPr>
            <p:ph type="title"/>
          </p:nvPr>
        </p:nvSpPr>
        <p:spPr/>
        <p:txBody>
          <a:bodyPr/>
          <a:lstStyle/>
          <a:p>
            <a:r>
              <a:rPr lang="en-US"/>
              <a:t>Facebook Profil - Fans | NDR Mecklenburg-Vorpommern</a:t>
            </a:r>
          </a:p>
        </p:txBody>
      </p:sp>
      <p:graphicFrame>
        <p:nvGraphicFramePr>
          <p:cNvPr id="6" name="Chart Placeholder 5">
            <a:extLst>
              <a:ext uri="{FF2B5EF4-FFF2-40B4-BE49-F238E27FC236}">
                <a16:creationId xmlns:a16="http://schemas.microsoft.com/office/drawing/2014/main" id="{74B0F440-5401-479B-86EA-68D04359614F}"/>
              </a:ext>
            </a:extLst>
          </p:cNvPr>
          <p:cNvGraphicFramePr>
            <a:graphicFrameLocks noGrp="1"/>
          </p:cNvGraphicFramePr>
          <p:nvPr>
            <p:ph type="chart" sz="quarter" idx="13"/>
            <p:extLst>
              <p:ext uri="{D42A27DB-BD31-4B8C-83A1-F6EECF244321}">
                <p14:modId xmlns:p14="http://schemas.microsoft.com/office/powerpoint/2010/main" val="8009218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D7B50F-4117-4DC3-87AD-7A9861B24426}"/>
              </a:ext>
            </a:extLst>
          </p:cNvPr>
          <p:cNvSpPr>
            <a:spLocks noGrp="1"/>
          </p:cNvSpPr>
          <p:nvPr>
            <p:ph type="body" sz="quarter" idx="14"/>
          </p:nvPr>
        </p:nvSpPr>
        <p:spPr/>
        <p:txBody>
          <a:bodyPr/>
          <a:lstStyle/>
          <a:p>
            <a:r>
              <a:rPr lang="en-US"/>
              <a:t>01.01.2018 - 27.12.2018</a:t>
            </a:r>
          </a:p>
        </p:txBody>
      </p:sp>
      <p:sp>
        <p:nvSpPr>
          <p:cNvPr id="5" name="Footer Placeholder 4">
            <a:extLst>
              <a:ext uri="{FF2B5EF4-FFF2-40B4-BE49-F238E27FC236}">
                <a16:creationId xmlns:a16="http://schemas.microsoft.com/office/drawing/2014/main" id="{254201ED-2295-430E-8AC0-AB5754467DE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432280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6A204-7005-40C7-B248-EC24A591F129}"/>
              </a:ext>
            </a:extLst>
          </p:cNvPr>
          <p:cNvSpPr>
            <a:spLocks noGrp="1"/>
          </p:cNvSpPr>
          <p:nvPr>
            <p:ph type="title"/>
          </p:nvPr>
        </p:nvSpPr>
        <p:spPr/>
        <p:txBody>
          <a:bodyPr/>
          <a:lstStyle/>
          <a:p>
            <a:r>
              <a:rPr lang="en-US"/>
              <a:t>Facebook Profil - Potenzielle Reichweite | NDR Mecklenburg-Vorpommern</a:t>
            </a:r>
          </a:p>
        </p:txBody>
      </p:sp>
      <p:graphicFrame>
        <p:nvGraphicFramePr>
          <p:cNvPr id="6" name="Chart Placeholder 5">
            <a:extLst>
              <a:ext uri="{FF2B5EF4-FFF2-40B4-BE49-F238E27FC236}">
                <a16:creationId xmlns:a16="http://schemas.microsoft.com/office/drawing/2014/main" id="{E0C74B9E-7607-4054-BDD0-BC62F6521A18}"/>
              </a:ext>
            </a:extLst>
          </p:cNvPr>
          <p:cNvGraphicFramePr>
            <a:graphicFrameLocks noGrp="1"/>
          </p:cNvGraphicFramePr>
          <p:nvPr>
            <p:ph type="chart" sz="quarter" idx="13"/>
            <p:extLst>
              <p:ext uri="{D42A27DB-BD31-4B8C-83A1-F6EECF244321}">
                <p14:modId xmlns:p14="http://schemas.microsoft.com/office/powerpoint/2010/main" val="4086346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43C0D4-C9EB-4014-827D-652F91900BC9}"/>
              </a:ext>
            </a:extLst>
          </p:cNvPr>
          <p:cNvSpPr>
            <a:spLocks noGrp="1"/>
          </p:cNvSpPr>
          <p:nvPr>
            <p:ph type="body" sz="quarter" idx="14"/>
          </p:nvPr>
        </p:nvSpPr>
        <p:spPr/>
        <p:txBody>
          <a:bodyPr/>
          <a:lstStyle/>
          <a:p>
            <a:r>
              <a:rPr lang="en-US"/>
              <a:t>01.01.2018 - 27.12.2018</a:t>
            </a:r>
          </a:p>
        </p:txBody>
      </p:sp>
      <p:sp>
        <p:nvSpPr>
          <p:cNvPr id="5" name="Footer Placeholder 4">
            <a:extLst>
              <a:ext uri="{FF2B5EF4-FFF2-40B4-BE49-F238E27FC236}">
                <a16:creationId xmlns:a16="http://schemas.microsoft.com/office/drawing/2014/main" id="{C65EEAAC-50CF-4511-8A5E-1D414ED0CB8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130352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09A31-5C7B-4714-94D9-6BC43D5B4841}"/>
              </a:ext>
            </a:extLst>
          </p:cNvPr>
          <p:cNvSpPr>
            <a:spLocks noGrp="1"/>
          </p:cNvSpPr>
          <p:nvPr>
            <p:ph type="title"/>
          </p:nvPr>
        </p:nvSpPr>
        <p:spPr/>
        <p:txBody>
          <a:bodyPr/>
          <a:lstStyle/>
          <a:p>
            <a:r>
              <a:rPr lang="en-US"/>
              <a:t>Facebook Profil - Aktive Nutzer | NDR Mecklenburg-Vorpommern</a:t>
            </a:r>
          </a:p>
        </p:txBody>
      </p:sp>
      <p:graphicFrame>
        <p:nvGraphicFramePr>
          <p:cNvPr id="6" name="Chart Placeholder 5">
            <a:extLst>
              <a:ext uri="{FF2B5EF4-FFF2-40B4-BE49-F238E27FC236}">
                <a16:creationId xmlns:a16="http://schemas.microsoft.com/office/drawing/2014/main" id="{885CC717-D2BE-40E3-9C2C-D1DFCA19B59A}"/>
              </a:ext>
            </a:extLst>
          </p:cNvPr>
          <p:cNvGraphicFramePr>
            <a:graphicFrameLocks noGrp="1"/>
          </p:cNvGraphicFramePr>
          <p:nvPr>
            <p:ph type="chart" sz="quarter" idx="13"/>
            <p:extLst>
              <p:ext uri="{D42A27DB-BD31-4B8C-83A1-F6EECF244321}">
                <p14:modId xmlns:p14="http://schemas.microsoft.com/office/powerpoint/2010/main" val="4980139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B67D8B-E231-4C8B-AAAB-16A75ABFDCBF}"/>
              </a:ext>
            </a:extLst>
          </p:cNvPr>
          <p:cNvSpPr>
            <a:spLocks noGrp="1"/>
          </p:cNvSpPr>
          <p:nvPr>
            <p:ph type="body" sz="quarter" idx="14"/>
          </p:nvPr>
        </p:nvSpPr>
        <p:spPr/>
        <p:txBody>
          <a:bodyPr/>
          <a:lstStyle/>
          <a:p>
            <a:r>
              <a:rPr lang="en-US"/>
              <a:t>01.01.2018 - 27.12.2018</a:t>
            </a:r>
          </a:p>
        </p:txBody>
      </p:sp>
      <p:sp>
        <p:nvSpPr>
          <p:cNvPr id="5" name="Footer Placeholder 4">
            <a:extLst>
              <a:ext uri="{FF2B5EF4-FFF2-40B4-BE49-F238E27FC236}">
                <a16:creationId xmlns:a16="http://schemas.microsoft.com/office/drawing/2014/main" id="{A0CBF77E-209D-4327-93E2-623976A95DB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801944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CB111-E432-4B1F-8665-472C8EB278B5}"/>
              </a:ext>
            </a:extLst>
          </p:cNvPr>
          <p:cNvSpPr>
            <a:spLocks noGrp="1"/>
          </p:cNvSpPr>
          <p:nvPr>
            <p:ph type="title"/>
          </p:nvPr>
        </p:nvSpPr>
        <p:spPr/>
        <p:txBody>
          <a:bodyPr/>
          <a:lstStyle/>
          <a:p>
            <a:r>
              <a:rPr lang="en-US"/>
              <a:t>Facebook Profil - Video-Starts ab 10 Sek. | NDR Mecklenburg-Vorpommern</a:t>
            </a:r>
          </a:p>
        </p:txBody>
      </p:sp>
      <p:graphicFrame>
        <p:nvGraphicFramePr>
          <p:cNvPr id="6" name="Chart Placeholder 5">
            <a:extLst>
              <a:ext uri="{FF2B5EF4-FFF2-40B4-BE49-F238E27FC236}">
                <a16:creationId xmlns:a16="http://schemas.microsoft.com/office/drawing/2014/main" id="{FD36B14E-0D9D-4873-A50B-7372F3239D33}"/>
              </a:ext>
            </a:extLst>
          </p:cNvPr>
          <p:cNvGraphicFramePr>
            <a:graphicFrameLocks noGrp="1"/>
          </p:cNvGraphicFramePr>
          <p:nvPr>
            <p:ph type="chart" sz="quarter" idx="13"/>
            <p:extLst>
              <p:ext uri="{D42A27DB-BD31-4B8C-83A1-F6EECF244321}">
                <p14:modId xmlns:p14="http://schemas.microsoft.com/office/powerpoint/2010/main" val="29462553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3FA485-41B1-4CF6-83A3-AA1E90EA9617}"/>
              </a:ext>
            </a:extLst>
          </p:cNvPr>
          <p:cNvSpPr>
            <a:spLocks noGrp="1"/>
          </p:cNvSpPr>
          <p:nvPr>
            <p:ph type="body" sz="quarter" idx="14"/>
          </p:nvPr>
        </p:nvSpPr>
        <p:spPr/>
        <p:txBody>
          <a:bodyPr/>
          <a:lstStyle/>
          <a:p>
            <a:r>
              <a:rPr lang="en-US"/>
              <a:t>01.01.2018 - 27.12.2018</a:t>
            </a:r>
          </a:p>
        </p:txBody>
      </p:sp>
      <p:sp>
        <p:nvSpPr>
          <p:cNvPr id="5" name="Footer Placeholder 4">
            <a:extLst>
              <a:ext uri="{FF2B5EF4-FFF2-40B4-BE49-F238E27FC236}">
                <a16:creationId xmlns:a16="http://schemas.microsoft.com/office/drawing/2014/main" id="{84C6E599-35DE-4A4D-BF13-9D9A8144D2D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695383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E9100-4E5E-4208-857D-133A415C2534}"/>
              </a:ext>
            </a:extLst>
          </p:cNvPr>
          <p:cNvSpPr>
            <a:spLocks noGrp="1"/>
          </p:cNvSpPr>
          <p:nvPr>
            <p:ph type="title"/>
          </p:nvPr>
        </p:nvSpPr>
        <p:spPr/>
        <p:txBody>
          <a:bodyPr/>
          <a:lstStyle/>
          <a:p>
            <a:r>
              <a:rPr lang="de-DE"/>
              <a:t>Facebook Profil - Durchschnitt Potenzi. Reichweite pro Tag | NDR Mecklenburg-Vorpommern</a:t>
            </a:r>
            <a:endParaRPr lang="en-US"/>
          </a:p>
        </p:txBody>
      </p:sp>
      <p:graphicFrame>
        <p:nvGraphicFramePr>
          <p:cNvPr id="5" name="Table Placeholder 4">
            <a:extLst>
              <a:ext uri="{FF2B5EF4-FFF2-40B4-BE49-F238E27FC236}">
                <a16:creationId xmlns:a16="http://schemas.microsoft.com/office/drawing/2014/main" id="{3BB1487E-37EC-456A-B014-C13C33412443}"/>
              </a:ext>
            </a:extLst>
          </p:cNvPr>
          <p:cNvGraphicFramePr>
            <a:graphicFrameLocks noGrp="1"/>
          </p:cNvGraphicFramePr>
          <p:nvPr>
            <p:ph type="tbl" sz="quarter" idx="13"/>
            <p:extLst>
              <p:ext uri="{D42A27DB-BD31-4B8C-83A1-F6EECF244321}">
                <p14:modId xmlns:p14="http://schemas.microsoft.com/office/powerpoint/2010/main" val="8017792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221434032"/>
                    </a:ext>
                  </a:extLst>
                </a:gridCol>
                <a:gridCol w="1645920">
                  <a:extLst>
                    <a:ext uri="{9D8B030D-6E8A-4147-A177-3AD203B41FA5}">
                      <a16:colId xmlns:a16="http://schemas.microsoft.com/office/drawing/2014/main" val="545804476"/>
                    </a:ext>
                  </a:extLst>
                </a:gridCol>
                <a:gridCol w="1234440">
                  <a:extLst>
                    <a:ext uri="{9D8B030D-6E8A-4147-A177-3AD203B41FA5}">
                      <a16:colId xmlns:a16="http://schemas.microsoft.com/office/drawing/2014/main" val="486815143"/>
                    </a:ext>
                  </a:extLst>
                </a:gridCol>
                <a:gridCol w="1234440">
                  <a:extLst>
                    <a:ext uri="{9D8B030D-6E8A-4147-A177-3AD203B41FA5}">
                      <a16:colId xmlns:a16="http://schemas.microsoft.com/office/drawing/2014/main" val="636609547"/>
                    </a:ext>
                  </a:extLst>
                </a:gridCol>
                <a:gridCol w="1234440">
                  <a:extLst>
                    <a:ext uri="{9D8B030D-6E8A-4147-A177-3AD203B41FA5}">
                      <a16:colId xmlns:a16="http://schemas.microsoft.com/office/drawing/2014/main" val="672297423"/>
                    </a:ext>
                  </a:extLst>
                </a:gridCol>
                <a:gridCol w="1234440">
                  <a:extLst>
                    <a:ext uri="{9D8B030D-6E8A-4147-A177-3AD203B41FA5}">
                      <a16:colId xmlns:a16="http://schemas.microsoft.com/office/drawing/2014/main" val="3191729528"/>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2918605532"/>
                  </a:ext>
                </a:extLst>
              </a:tr>
              <a:tr h="370840">
                <a:tc>
                  <a:txBody>
                    <a:bodyPr/>
                    <a:lstStyle/>
                    <a:p>
                      <a:r>
                        <a:rPr lang="en-US" sz="1000"/>
                        <a:t>NDR Mecklenburg-Vorpommern</a:t>
                      </a:r>
                    </a:p>
                  </a:txBody>
                  <a:tcPr/>
                </a:tc>
                <a:tc>
                  <a:txBody>
                    <a:bodyPr/>
                    <a:lstStyle/>
                    <a:p>
                      <a:r>
                        <a:rPr lang="en-US" sz="1000"/>
                        <a:t>21084</a:t>
                      </a:r>
                    </a:p>
                  </a:txBody>
                  <a:tcPr/>
                </a:tc>
                <a:tc>
                  <a:txBody>
                    <a:bodyPr/>
                    <a:lstStyle/>
                    <a:p>
                      <a:r>
                        <a:rPr lang="en-US" sz="1000"/>
                        <a:t>12971</a:t>
                      </a:r>
                    </a:p>
                  </a:txBody>
                  <a:tcPr/>
                </a:tc>
                <a:tc>
                  <a:txBody>
                    <a:bodyPr/>
                    <a:lstStyle/>
                    <a:p>
                      <a:r>
                        <a:rPr lang="en-US" sz="1000"/>
                        <a:t>159</a:t>
                      </a:r>
                    </a:p>
                  </a:txBody>
                  <a:tcPr/>
                </a:tc>
                <a:tc>
                  <a:txBody>
                    <a:bodyPr/>
                    <a:lstStyle/>
                    <a:p>
                      <a:r>
                        <a:rPr lang="en-US" sz="1000"/>
                        <a:t>8411</a:t>
                      </a:r>
                    </a:p>
                  </a:txBody>
                  <a:tcPr/>
                </a:tc>
                <a:tc>
                  <a:txBody>
                    <a:bodyPr/>
                    <a:lstStyle/>
                    <a:p>
                      <a:r>
                        <a:rPr lang="en-US" sz="1000"/>
                        <a:t>20925</a:t>
                      </a:r>
                    </a:p>
                  </a:txBody>
                  <a:tcPr/>
                </a:tc>
                <a:extLst>
                  <a:ext uri="{0D108BD9-81ED-4DB2-BD59-A6C34878D82A}">
                    <a16:rowId xmlns:a16="http://schemas.microsoft.com/office/drawing/2014/main" val="300211212"/>
                  </a:ext>
                </a:extLst>
              </a:tr>
            </a:tbl>
          </a:graphicData>
        </a:graphic>
      </p:graphicFrame>
      <p:sp>
        <p:nvSpPr>
          <p:cNvPr id="4" name="Text Placeholder 3">
            <a:extLst>
              <a:ext uri="{FF2B5EF4-FFF2-40B4-BE49-F238E27FC236}">
                <a16:creationId xmlns:a16="http://schemas.microsoft.com/office/drawing/2014/main" id="{477D23A0-3DA0-4221-A110-CA88F8A56D3B}"/>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32661555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3EAD8-1AED-447A-9EA6-AE348C1CCA35}"/>
              </a:ext>
            </a:extLst>
          </p:cNvPr>
          <p:cNvSpPr>
            <a:spLocks noGrp="1"/>
          </p:cNvSpPr>
          <p:nvPr>
            <p:ph type="title"/>
          </p:nvPr>
        </p:nvSpPr>
        <p:spPr/>
        <p:txBody>
          <a:bodyPr/>
          <a:lstStyle/>
          <a:p>
            <a:r>
              <a:rPr lang="en-US"/>
              <a:t>Facebook Distributionstyp - FB Insights | NDR Mecklenburg-Vorpommern</a:t>
            </a:r>
          </a:p>
        </p:txBody>
      </p:sp>
      <p:graphicFrame>
        <p:nvGraphicFramePr>
          <p:cNvPr id="6" name="Chart Placeholder 5">
            <a:extLst>
              <a:ext uri="{FF2B5EF4-FFF2-40B4-BE49-F238E27FC236}">
                <a16:creationId xmlns:a16="http://schemas.microsoft.com/office/drawing/2014/main" id="{BBCB8198-137C-49A7-804E-93920B7AFA13}"/>
              </a:ext>
            </a:extLst>
          </p:cNvPr>
          <p:cNvGraphicFramePr>
            <a:graphicFrameLocks noGrp="1"/>
          </p:cNvGraphicFramePr>
          <p:nvPr>
            <p:ph type="chart" sz="quarter" idx="13"/>
            <p:extLst>
              <p:ext uri="{D42A27DB-BD31-4B8C-83A1-F6EECF244321}">
                <p14:modId xmlns:p14="http://schemas.microsoft.com/office/powerpoint/2010/main" val="16189711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8C5C95-7450-4FDB-9ED5-146B405B0F32}"/>
              </a:ext>
            </a:extLst>
          </p:cNvPr>
          <p:cNvSpPr>
            <a:spLocks noGrp="1"/>
          </p:cNvSpPr>
          <p:nvPr>
            <p:ph type="body" sz="quarter" idx="14"/>
          </p:nvPr>
        </p:nvSpPr>
        <p:spPr/>
        <p:txBody>
          <a:bodyPr/>
          <a:lstStyle/>
          <a:p>
            <a:r>
              <a:rPr lang="en-US"/>
              <a:t>01.01.2018 - 27.12.2018</a:t>
            </a:r>
          </a:p>
        </p:txBody>
      </p:sp>
      <p:sp>
        <p:nvSpPr>
          <p:cNvPr id="5" name="Footer Placeholder 4">
            <a:extLst>
              <a:ext uri="{FF2B5EF4-FFF2-40B4-BE49-F238E27FC236}">
                <a16:creationId xmlns:a16="http://schemas.microsoft.com/office/drawing/2014/main" id="{D28B0159-F6B8-470F-B58A-631CABAD17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984664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06ED8-474E-46CD-81AD-3DCEDE93EDC9}"/>
              </a:ext>
            </a:extLst>
          </p:cNvPr>
          <p:cNvSpPr>
            <a:spLocks noGrp="1"/>
          </p:cNvSpPr>
          <p:nvPr>
            <p:ph type="title"/>
          </p:nvPr>
        </p:nvSpPr>
        <p:spPr/>
        <p:txBody>
          <a:bodyPr/>
          <a:lstStyle/>
          <a:p>
            <a:r>
              <a:rPr lang="en-US"/>
              <a:t>Facebook Distributionstyp - Tabelle - FB Insights | NDR Mecklenburg-Vorpommern</a:t>
            </a:r>
          </a:p>
        </p:txBody>
      </p:sp>
      <p:graphicFrame>
        <p:nvGraphicFramePr>
          <p:cNvPr id="5" name="Table Placeholder 4">
            <a:extLst>
              <a:ext uri="{FF2B5EF4-FFF2-40B4-BE49-F238E27FC236}">
                <a16:creationId xmlns:a16="http://schemas.microsoft.com/office/drawing/2014/main" id="{8ECA32A8-9395-4EB3-A3C5-0D975D1C7BCD}"/>
              </a:ext>
            </a:extLst>
          </p:cNvPr>
          <p:cNvGraphicFramePr>
            <a:graphicFrameLocks noGrp="1"/>
          </p:cNvGraphicFramePr>
          <p:nvPr>
            <p:ph type="tbl" sz="quarter" idx="13"/>
            <p:extLst>
              <p:ext uri="{D42A27DB-BD31-4B8C-83A1-F6EECF244321}">
                <p14:modId xmlns:p14="http://schemas.microsoft.com/office/powerpoint/2010/main" val="37236891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96459002"/>
                    </a:ext>
                  </a:extLst>
                </a:gridCol>
                <a:gridCol w="1234440">
                  <a:extLst>
                    <a:ext uri="{9D8B030D-6E8A-4147-A177-3AD203B41FA5}">
                      <a16:colId xmlns:a16="http://schemas.microsoft.com/office/drawing/2014/main" val="3645663258"/>
                    </a:ext>
                  </a:extLst>
                </a:gridCol>
                <a:gridCol w="822960">
                  <a:extLst>
                    <a:ext uri="{9D8B030D-6E8A-4147-A177-3AD203B41FA5}">
                      <a16:colId xmlns:a16="http://schemas.microsoft.com/office/drawing/2014/main" val="2964697217"/>
                    </a:ext>
                  </a:extLst>
                </a:gridCol>
                <a:gridCol w="822960">
                  <a:extLst>
                    <a:ext uri="{9D8B030D-6E8A-4147-A177-3AD203B41FA5}">
                      <a16:colId xmlns:a16="http://schemas.microsoft.com/office/drawing/2014/main" val="3245649220"/>
                    </a:ext>
                  </a:extLst>
                </a:gridCol>
                <a:gridCol w="822960">
                  <a:extLst>
                    <a:ext uri="{9D8B030D-6E8A-4147-A177-3AD203B41FA5}">
                      <a16:colId xmlns:a16="http://schemas.microsoft.com/office/drawing/2014/main" val="933785337"/>
                    </a:ext>
                  </a:extLst>
                </a:gridCol>
                <a:gridCol w="822960">
                  <a:extLst>
                    <a:ext uri="{9D8B030D-6E8A-4147-A177-3AD203B41FA5}">
                      <a16:colId xmlns:a16="http://schemas.microsoft.com/office/drawing/2014/main" val="1831303326"/>
                    </a:ext>
                  </a:extLst>
                </a:gridCol>
                <a:gridCol w="822960">
                  <a:extLst>
                    <a:ext uri="{9D8B030D-6E8A-4147-A177-3AD203B41FA5}">
                      <a16:colId xmlns:a16="http://schemas.microsoft.com/office/drawing/2014/main" val="2106609108"/>
                    </a:ext>
                  </a:extLst>
                </a:gridCol>
                <a:gridCol w="822960">
                  <a:extLst>
                    <a:ext uri="{9D8B030D-6E8A-4147-A177-3AD203B41FA5}">
                      <a16:colId xmlns:a16="http://schemas.microsoft.com/office/drawing/2014/main" val="3556899380"/>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90743797"/>
                  </a:ext>
                </a:extLst>
              </a:tr>
              <a:tr h="370840">
                <a:tc>
                  <a:txBody>
                    <a:bodyPr/>
                    <a:lstStyle/>
                    <a:p>
                      <a:r>
                        <a:rPr lang="en-US" sz="1000"/>
                        <a:t>NDR Mecklenburg-Vorpommern</a:t>
                      </a:r>
                    </a:p>
                  </a:txBody>
                  <a:tcPr/>
                </a:tc>
                <a:tc>
                  <a:txBody>
                    <a:bodyPr/>
                    <a:lstStyle/>
                    <a:p>
                      <a:r>
                        <a:rPr lang="en-US" sz="1000"/>
                        <a:t>1336</a:t>
                      </a:r>
                    </a:p>
                  </a:txBody>
                  <a:tcPr/>
                </a:tc>
                <a:tc>
                  <a:txBody>
                    <a:bodyPr/>
                    <a:lstStyle/>
                    <a:p>
                      <a:r>
                        <a:rPr lang="en-US" sz="1000"/>
                        <a:t>822</a:t>
                      </a:r>
                    </a:p>
                  </a:txBody>
                  <a:tcPr/>
                </a:tc>
                <a:tc>
                  <a:txBody>
                    <a:bodyPr/>
                    <a:lstStyle/>
                    <a:p>
                      <a:r>
                        <a:rPr lang="en-US" sz="1000"/>
                        <a:t>322</a:t>
                      </a:r>
                    </a:p>
                  </a:txBody>
                  <a:tcPr/>
                </a:tc>
                <a:tc>
                  <a:txBody>
                    <a:bodyPr/>
                    <a:lstStyle/>
                    <a:p>
                      <a:r>
                        <a:rPr lang="en-US" sz="1000"/>
                        <a:t>10</a:t>
                      </a:r>
                    </a:p>
                  </a:txBody>
                  <a:tcPr/>
                </a:tc>
                <a:tc>
                  <a:txBody>
                    <a:bodyPr/>
                    <a:lstStyle/>
                    <a:p>
                      <a:r>
                        <a:rPr lang="en-US" sz="1000"/>
                        <a:t>182</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445499621"/>
                  </a:ext>
                </a:extLst>
              </a:tr>
            </a:tbl>
          </a:graphicData>
        </a:graphic>
      </p:graphicFrame>
      <p:sp>
        <p:nvSpPr>
          <p:cNvPr id="4" name="Text Placeholder 3">
            <a:extLst>
              <a:ext uri="{FF2B5EF4-FFF2-40B4-BE49-F238E27FC236}">
                <a16:creationId xmlns:a16="http://schemas.microsoft.com/office/drawing/2014/main" id="{724B8A4E-7FC9-4B19-97A7-D4F475B707A1}"/>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6405271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27D46-1A2B-4212-927F-6616E4561127}"/>
              </a:ext>
            </a:extLst>
          </p:cNvPr>
          <p:cNvSpPr>
            <a:spLocks noGrp="1"/>
          </p:cNvSpPr>
          <p:nvPr>
            <p:ph type="title"/>
          </p:nvPr>
        </p:nvSpPr>
        <p:spPr/>
        <p:txBody>
          <a:bodyPr/>
          <a:lstStyle/>
          <a:p>
            <a:r>
              <a:rPr lang="en-US"/>
              <a:t>Facebook Eigene Posts - Shares - Export | NDR Mecklenburg-Vorpommern - 1 of 3</a:t>
            </a:r>
          </a:p>
        </p:txBody>
      </p:sp>
      <p:graphicFrame>
        <p:nvGraphicFramePr>
          <p:cNvPr id="5" name="Table Placeholder 4">
            <a:extLst>
              <a:ext uri="{FF2B5EF4-FFF2-40B4-BE49-F238E27FC236}">
                <a16:creationId xmlns:a16="http://schemas.microsoft.com/office/drawing/2014/main" id="{650FE59E-E636-4189-BDBB-4B87DBD58760}"/>
              </a:ext>
            </a:extLst>
          </p:cNvPr>
          <p:cNvGraphicFramePr>
            <a:graphicFrameLocks noGrp="1"/>
          </p:cNvGraphicFramePr>
          <p:nvPr>
            <p:ph type="tbl" sz="quarter" idx="13"/>
            <p:extLst>
              <p:ext uri="{D42A27DB-BD31-4B8C-83A1-F6EECF244321}">
                <p14:modId xmlns:p14="http://schemas.microsoft.com/office/powerpoint/2010/main" val="34455148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403554843"/>
                    </a:ext>
                  </a:extLst>
                </a:gridCol>
                <a:gridCol w="822960">
                  <a:extLst>
                    <a:ext uri="{9D8B030D-6E8A-4147-A177-3AD203B41FA5}">
                      <a16:colId xmlns:a16="http://schemas.microsoft.com/office/drawing/2014/main" val="716720011"/>
                    </a:ext>
                  </a:extLst>
                </a:gridCol>
                <a:gridCol w="822960">
                  <a:extLst>
                    <a:ext uri="{9D8B030D-6E8A-4147-A177-3AD203B41FA5}">
                      <a16:colId xmlns:a16="http://schemas.microsoft.com/office/drawing/2014/main" val="1876288702"/>
                    </a:ext>
                  </a:extLst>
                </a:gridCol>
                <a:gridCol w="822960">
                  <a:extLst>
                    <a:ext uri="{9D8B030D-6E8A-4147-A177-3AD203B41FA5}">
                      <a16:colId xmlns:a16="http://schemas.microsoft.com/office/drawing/2014/main" val="1721170397"/>
                    </a:ext>
                  </a:extLst>
                </a:gridCol>
                <a:gridCol w="822960">
                  <a:extLst>
                    <a:ext uri="{9D8B030D-6E8A-4147-A177-3AD203B41FA5}">
                      <a16:colId xmlns:a16="http://schemas.microsoft.com/office/drawing/2014/main" val="3559537340"/>
                    </a:ext>
                  </a:extLst>
                </a:gridCol>
                <a:gridCol w="822960">
                  <a:extLst>
                    <a:ext uri="{9D8B030D-6E8A-4147-A177-3AD203B41FA5}">
                      <a16:colId xmlns:a16="http://schemas.microsoft.com/office/drawing/2014/main" val="153130739"/>
                    </a:ext>
                  </a:extLst>
                </a:gridCol>
                <a:gridCol w="822960">
                  <a:extLst>
                    <a:ext uri="{9D8B030D-6E8A-4147-A177-3AD203B41FA5}">
                      <a16:colId xmlns:a16="http://schemas.microsoft.com/office/drawing/2014/main" val="2133163434"/>
                    </a:ext>
                  </a:extLst>
                </a:gridCol>
                <a:gridCol w="822960">
                  <a:extLst>
                    <a:ext uri="{9D8B030D-6E8A-4147-A177-3AD203B41FA5}">
                      <a16:colId xmlns:a16="http://schemas.microsoft.com/office/drawing/2014/main" val="11639040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71887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- 2018-07-25 07:03:33 </a:t>
                      </a:r>
                      <a:r>
                        <a:rPr kumimoji="0" lang="de-DE" sz="1000" b="0" i="0" u="none" strike="noStrike" kern="1200" cap="none" spc="0" normalizeH="0" baseline="0" noProof="0">
                          <a:ln>
                            <a:noFill/>
                          </a:ln>
                          <a:solidFill>
                            <a:prstClr val="black"/>
                          </a:solidFill>
                          <a:effectLst/>
                          <a:uLnTx/>
                          <a:uFillTx/>
                          <a:latin typeface="+mn-lt"/>
                          <a:ea typeface="+mn-ea"/>
                          <a:cs typeface="+mn-cs"/>
                        </a:rPr>
                        <a:t> 
 Für unsere Sicherheit führen freiwillige Feuerwehr-Männer und -Frauen ein Leben auf Abruf. Dafür ein riesiges Dankeschön!
🚒 Markieren Sie die Wehren aus Ihrer Region und sagen Sie Danke!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25286890"/>
                  </a:ext>
                </a:extLst>
              </a:tr>
            </a:tbl>
          </a:graphicData>
        </a:graphic>
      </p:graphicFrame>
      <p:sp>
        <p:nvSpPr>
          <p:cNvPr id="4" name="Text Placeholder 3">
            <a:extLst>
              <a:ext uri="{FF2B5EF4-FFF2-40B4-BE49-F238E27FC236}">
                <a16:creationId xmlns:a16="http://schemas.microsoft.com/office/drawing/2014/main" id="{301EEB7A-E379-4BBF-89D1-4C5B757EBC2D}"/>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29405491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A329C-A84D-4554-99C5-099612553E6D}"/>
              </a:ext>
            </a:extLst>
          </p:cNvPr>
          <p:cNvSpPr>
            <a:spLocks noGrp="1"/>
          </p:cNvSpPr>
          <p:nvPr>
            <p:ph type="title"/>
          </p:nvPr>
        </p:nvSpPr>
        <p:spPr/>
        <p:txBody>
          <a:bodyPr/>
          <a:lstStyle/>
          <a:p>
            <a:r>
              <a:rPr lang="en-US"/>
              <a:t>Facebook Eigene Posts - Shares - Export | NDR Mecklenburg-Vorpommern - 2 of 3</a:t>
            </a:r>
          </a:p>
        </p:txBody>
      </p:sp>
      <p:graphicFrame>
        <p:nvGraphicFramePr>
          <p:cNvPr id="5" name="Table Placeholder 4">
            <a:extLst>
              <a:ext uri="{FF2B5EF4-FFF2-40B4-BE49-F238E27FC236}">
                <a16:creationId xmlns:a16="http://schemas.microsoft.com/office/drawing/2014/main" id="{AD24A69E-3D0B-43DA-AC2E-B1968E4929A2}"/>
              </a:ext>
            </a:extLst>
          </p:cNvPr>
          <p:cNvGraphicFramePr>
            <a:graphicFrameLocks noGrp="1"/>
          </p:cNvGraphicFramePr>
          <p:nvPr>
            <p:ph type="tbl" sz="quarter" idx="13"/>
            <p:extLst>
              <p:ext uri="{D42A27DB-BD31-4B8C-83A1-F6EECF244321}">
                <p14:modId xmlns:p14="http://schemas.microsoft.com/office/powerpoint/2010/main" val="34252545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74113418"/>
                    </a:ext>
                  </a:extLst>
                </a:gridCol>
                <a:gridCol w="822960">
                  <a:extLst>
                    <a:ext uri="{9D8B030D-6E8A-4147-A177-3AD203B41FA5}">
                      <a16:colId xmlns:a16="http://schemas.microsoft.com/office/drawing/2014/main" val="302627643"/>
                    </a:ext>
                  </a:extLst>
                </a:gridCol>
                <a:gridCol w="822960">
                  <a:extLst>
                    <a:ext uri="{9D8B030D-6E8A-4147-A177-3AD203B41FA5}">
                      <a16:colId xmlns:a16="http://schemas.microsoft.com/office/drawing/2014/main" val="1328205393"/>
                    </a:ext>
                  </a:extLst>
                </a:gridCol>
                <a:gridCol w="822960">
                  <a:extLst>
                    <a:ext uri="{9D8B030D-6E8A-4147-A177-3AD203B41FA5}">
                      <a16:colId xmlns:a16="http://schemas.microsoft.com/office/drawing/2014/main" val="3104064718"/>
                    </a:ext>
                  </a:extLst>
                </a:gridCol>
                <a:gridCol w="822960">
                  <a:extLst>
                    <a:ext uri="{9D8B030D-6E8A-4147-A177-3AD203B41FA5}">
                      <a16:colId xmlns:a16="http://schemas.microsoft.com/office/drawing/2014/main" val="1598537357"/>
                    </a:ext>
                  </a:extLst>
                </a:gridCol>
                <a:gridCol w="822960">
                  <a:extLst>
                    <a:ext uri="{9D8B030D-6E8A-4147-A177-3AD203B41FA5}">
                      <a16:colId xmlns:a16="http://schemas.microsoft.com/office/drawing/2014/main" val="2454881023"/>
                    </a:ext>
                  </a:extLst>
                </a:gridCol>
                <a:gridCol w="822960">
                  <a:extLst>
                    <a:ext uri="{9D8B030D-6E8A-4147-A177-3AD203B41FA5}">
                      <a16:colId xmlns:a16="http://schemas.microsoft.com/office/drawing/2014/main" val="1095358875"/>
                    </a:ext>
                  </a:extLst>
                </a:gridCol>
                <a:gridCol w="822960">
                  <a:extLst>
                    <a:ext uri="{9D8B030D-6E8A-4147-A177-3AD203B41FA5}">
                      <a16:colId xmlns:a16="http://schemas.microsoft.com/office/drawing/2014/main" val="39237365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341940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Mecklenburg-Vorpommern - 2018-05-04 06:46:09 </a:t>
                      </a:r>
                      <a:r>
                        <a:rPr kumimoji="0" lang="en-US" sz="1000" b="0" i="0" u="none" strike="noStrike" kern="1200" cap="none" spc="0" normalizeH="0" baseline="0" noProof="0">
                          <a:ln>
                            <a:noFill/>
                          </a:ln>
                          <a:solidFill>
                            <a:prstClr val="black"/>
                          </a:solidFill>
                          <a:effectLst/>
                          <a:uLnTx/>
                          <a:uFillTx/>
                          <a:latin typeface="+mn-lt"/>
                          <a:ea typeface="+mn-ea"/>
                          <a:cs typeface="+mn-cs"/>
                        </a:rPr>
                        <a:t> 
 Zum Tag der Feuerwehrleute sagen wir DANKE! 🤗
Feuerwehren aus Mecklenburg Vorpommern Feuerwehr Klinken Feuerwehr Dorf Mecklenburg Feuerwehr Basedow in Mecklenburg Feuerwehr Schwerin-Warnitz Feuerwehr Rostock Feuerwehr-Rostock Gehlsdorf Feuerwehr Barth Freiwillige Feuerwehr Zingst Freiwillige Feuerwehr Ahrenshoop Feuerwehr Plau am See Feuerwehr Neustrelitz / Jugendfeuerwehr Neustrelitz Feuerwehr Neustrelitz /Ortsfeuerwehr Strelitz-Alt Feuerwehr Bergen Freiwillige Feuerwehr Ostseebad Binz Feuerwehr Zinnowitz Jugendfeuerwehr Zinnowitz Freiwillige Feuerwehr Koserow e.V. Freiwillige Feuerwehr Bansin-Heringsdorf Freiwillige Feuerwehr Seebad Ahlbeck Freiwillige Feuerwehr Wolgast Freiwillige Feuerwehr Torgelow Freiwillige Feuerwehr Penzlin Feuerwehr Goldberg Löschgruppe Wendisch Waren Freiwillige Feuerwehr Krakow am See Feuerwehr Lübz Feuerwehr Plau am See Feuerwehr Bützow Freiwillige Feuerwehr Bützow Freiwillige Feuerwehr der Stadt Laage Feuerwehr Schwaan Feuerwehr Tessin &amp; Förderverein FFw Tessin e.V. Freiwillige Feuerwehr Tribsees Freiwillige Feuerwehr Gnoien Freiwillige Feuerwehr Marlow Freiwillige Feuerwehr Crivitz Feuerwehr Ludwigslust Freiwillige Feuerwehr Gadebusch Freiwillige Feuerwehr Satow Feuerwehr Rövershagen Feuerwehr Boltenhagen Freiwillige Feuerwehr Hagenow Feuerwehr Wittenburg Freiwillige Feuerwehr der Stadt Penkun Freiwillige Feuerwehr Ueckermünde Feuerwehr Wustrow Freiwillige Feuerwehr Wismar Altstadt Freiwillige Feuerwehr Warnemünde Feuerwehr Dömitz Feuerwehr Neukloster
(Wir haben hoffentlich niemanden vergessen!)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03719987"/>
                  </a:ext>
                </a:extLst>
              </a:tr>
            </a:tbl>
          </a:graphicData>
        </a:graphic>
      </p:graphicFrame>
      <p:sp>
        <p:nvSpPr>
          <p:cNvPr id="4" name="Text Placeholder 3">
            <a:extLst>
              <a:ext uri="{FF2B5EF4-FFF2-40B4-BE49-F238E27FC236}">
                <a16:creationId xmlns:a16="http://schemas.microsoft.com/office/drawing/2014/main" id="{F6A53E09-D2CA-4F2B-AF19-BDC1684034D8}"/>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18697236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36590-4A8B-4F4C-9E48-3D6DAC30BB2A}"/>
              </a:ext>
            </a:extLst>
          </p:cNvPr>
          <p:cNvSpPr>
            <a:spLocks noGrp="1"/>
          </p:cNvSpPr>
          <p:nvPr>
            <p:ph type="title"/>
          </p:nvPr>
        </p:nvSpPr>
        <p:spPr/>
        <p:txBody>
          <a:bodyPr/>
          <a:lstStyle/>
          <a:p>
            <a:r>
              <a:rPr lang="en-US"/>
              <a:t>Facebook Eigene Posts - Shares - Export | NDR Mecklenburg-Vorpommern - 3 of 3</a:t>
            </a:r>
          </a:p>
        </p:txBody>
      </p:sp>
      <p:graphicFrame>
        <p:nvGraphicFramePr>
          <p:cNvPr id="5" name="Table Placeholder 4">
            <a:extLst>
              <a:ext uri="{FF2B5EF4-FFF2-40B4-BE49-F238E27FC236}">
                <a16:creationId xmlns:a16="http://schemas.microsoft.com/office/drawing/2014/main" id="{E2D23A2B-C788-41B9-BE42-725844CA9E8E}"/>
              </a:ext>
            </a:extLst>
          </p:cNvPr>
          <p:cNvGraphicFramePr>
            <a:graphicFrameLocks noGrp="1"/>
          </p:cNvGraphicFramePr>
          <p:nvPr>
            <p:ph type="tbl" sz="quarter" idx="13"/>
            <p:extLst>
              <p:ext uri="{D42A27DB-BD31-4B8C-83A1-F6EECF244321}">
                <p14:modId xmlns:p14="http://schemas.microsoft.com/office/powerpoint/2010/main" val="843983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870637105"/>
                    </a:ext>
                  </a:extLst>
                </a:gridCol>
                <a:gridCol w="822960">
                  <a:extLst>
                    <a:ext uri="{9D8B030D-6E8A-4147-A177-3AD203B41FA5}">
                      <a16:colId xmlns:a16="http://schemas.microsoft.com/office/drawing/2014/main" val="107332295"/>
                    </a:ext>
                  </a:extLst>
                </a:gridCol>
                <a:gridCol w="822960">
                  <a:extLst>
                    <a:ext uri="{9D8B030D-6E8A-4147-A177-3AD203B41FA5}">
                      <a16:colId xmlns:a16="http://schemas.microsoft.com/office/drawing/2014/main" val="3490291845"/>
                    </a:ext>
                  </a:extLst>
                </a:gridCol>
                <a:gridCol w="822960">
                  <a:extLst>
                    <a:ext uri="{9D8B030D-6E8A-4147-A177-3AD203B41FA5}">
                      <a16:colId xmlns:a16="http://schemas.microsoft.com/office/drawing/2014/main" val="3793761252"/>
                    </a:ext>
                  </a:extLst>
                </a:gridCol>
                <a:gridCol w="822960">
                  <a:extLst>
                    <a:ext uri="{9D8B030D-6E8A-4147-A177-3AD203B41FA5}">
                      <a16:colId xmlns:a16="http://schemas.microsoft.com/office/drawing/2014/main" val="2218744502"/>
                    </a:ext>
                  </a:extLst>
                </a:gridCol>
                <a:gridCol w="822960">
                  <a:extLst>
                    <a:ext uri="{9D8B030D-6E8A-4147-A177-3AD203B41FA5}">
                      <a16:colId xmlns:a16="http://schemas.microsoft.com/office/drawing/2014/main" val="3811471048"/>
                    </a:ext>
                  </a:extLst>
                </a:gridCol>
                <a:gridCol w="822960">
                  <a:extLst>
                    <a:ext uri="{9D8B030D-6E8A-4147-A177-3AD203B41FA5}">
                      <a16:colId xmlns:a16="http://schemas.microsoft.com/office/drawing/2014/main" val="1978490442"/>
                    </a:ext>
                  </a:extLst>
                </a:gridCol>
                <a:gridCol w="822960">
                  <a:extLst>
                    <a:ext uri="{9D8B030D-6E8A-4147-A177-3AD203B41FA5}">
                      <a16:colId xmlns:a16="http://schemas.microsoft.com/office/drawing/2014/main" val="4393948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197952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- 2018-01-05 13:38:58 </a:t>
                      </a:r>
                      <a:r>
                        <a:rPr kumimoji="0" lang="de-DE" sz="1000" b="0" i="0" u="none" strike="noStrike" kern="1200" cap="none" spc="0" normalizeH="0" baseline="0" noProof="0">
                          <a:ln>
                            <a:noFill/>
                          </a:ln>
                          <a:solidFill>
                            <a:prstClr val="black"/>
                          </a:solidFill>
                          <a:effectLst/>
                          <a:uLnTx/>
                          <a:uFillTx/>
                          <a:latin typeface="+mn-lt"/>
                          <a:ea typeface="+mn-ea"/>
                          <a:cs typeface="+mn-cs"/>
                        </a:rPr>
                        <a:t> 
 Rostock verbietet als erste Kommune in MV die Nutzung von Glyphosat auf all ihren Flächen.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5282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- 2018-04-16 09:27:38 </a:t>
                      </a:r>
                      <a:r>
                        <a:rPr kumimoji="0" lang="de-DE" sz="1000" b="0" i="0" u="none" strike="noStrike" kern="1200" cap="none" spc="0" normalizeH="0" baseline="0" noProof="0">
                          <a:ln>
                            <a:noFill/>
                          </a:ln>
                          <a:solidFill>
                            <a:prstClr val="black"/>
                          </a:solidFill>
                          <a:effectLst/>
                          <a:uLnTx/>
                          <a:uFillTx/>
                          <a:latin typeface="+mn-lt"/>
                          <a:ea typeface="+mn-ea"/>
                          <a:cs typeface="+mn-cs"/>
                        </a:rPr>
                        <a:t> 
 Schatz des einstigen Dänenkönigs Harald Blauzahn geborgen: Laut Experten handelt es sich um den größten Einzelfund im südlichen Ostseeraum.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96746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6493472"/>
                  </a:ext>
                </a:extLst>
              </a:tr>
            </a:tbl>
          </a:graphicData>
        </a:graphic>
      </p:graphicFrame>
      <p:sp>
        <p:nvSpPr>
          <p:cNvPr id="4" name="Text Placeholder 3">
            <a:extLst>
              <a:ext uri="{FF2B5EF4-FFF2-40B4-BE49-F238E27FC236}">
                <a16:creationId xmlns:a16="http://schemas.microsoft.com/office/drawing/2014/main" id="{9977A099-0B97-4DC6-9163-1EAC1BF25842}"/>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28271280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14942-7114-4A9E-A962-997B85D12EE5}"/>
              </a:ext>
            </a:extLst>
          </p:cNvPr>
          <p:cNvSpPr>
            <a:spLocks noGrp="1"/>
          </p:cNvSpPr>
          <p:nvPr>
            <p:ph type="title"/>
          </p:nvPr>
        </p:nvSpPr>
        <p:spPr/>
        <p:txBody>
          <a:bodyPr/>
          <a:lstStyle/>
          <a:p>
            <a:r>
              <a:rPr lang="en-US"/>
              <a:t>Facebook Eigene Posts - Kommentare - Export | NDR Mecklenburg-Vorpommern - 1 of 3</a:t>
            </a:r>
          </a:p>
        </p:txBody>
      </p:sp>
      <p:graphicFrame>
        <p:nvGraphicFramePr>
          <p:cNvPr id="5" name="Table Placeholder 4">
            <a:extLst>
              <a:ext uri="{FF2B5EF4-FFF2-40B4-BE49-F238E27FC236}">
                <a16:creationId xmlns:a16="http://schemas.microsoft.com/office/drawing/2014/main" id="{7D940C68-6914-4820-96C9-4F63AC1C8DA1}"/>
              </a:ext>
            </a:extLst>
          </p:cNvPr>
          <p:cNvGraphicFramePr>
            <a:graphicFrameLocks noGrp="1"/>
          </p:cNvGraphicFramePr>
          <p:nvPr>
            <p:ph type="tbl" sz="quarter" idx="13"/>
            <p:extLst>
              <p:ext uri="{D42A27DB-BD31-4B8C-83A1-F6EECF244321}">
                <p14:modId xmlns:p14="http://schemas.microsoft.com/office/powerpoint/2010/main" val="35246744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48616755"/>
                    </a:ext>
                  </a:extLst>
                </a:gridCol>
                <a:gridCol w="822960">
                  <a:extLst>
                    <a:ext uri="{9D8B030D-6E8A-4147-A177-3AD203B41FA5}">
                      <a16:colId xmlns:a16="http://schemas.microsoft.com/office/drawing/2014/main" val="1078008173"/>
                    </a:ext>
                  </a:extLst>
                </a:gridCol>
                <a:gridCol w="822960">
                  <a:extLst>
                    <a:ext uri="{9D8B030D-6E8A-4147-A177-3AD203B41FA5}">
                      <a16:colId xmlns:a16="http://schemas.microsoft.com/office/drawing/2014/main" val="3030924367"/>
                    </a:ext>
                  </a:extLst>
                </a:gridCol>
                <a:gridCol w="822960">
                  <a:extLst>
                    <a:ext uri="{9D8B030D-6E8A-4147-A177-3AD203B41FA5}">
                      <a16:colId xmlns:a16="http://schemas.microsoft.com/office/drawing/2014/main" val="66278968"/>
                    </a:ext>
                  </a:extLst>
                </a:gridCol>
                <a:gridCol w="822960">
                  <a:extLst>
                    <a:ext uri="{9D8B030D-6E8A-4147-A177-3AD203B41FA5}">
                      <a16:colId xmlns:a16="http://schemas.microsoft.com/office/drawing/2014/main" val="3826587966"/>
                    </a:ext>
                  </a:extLst>
                </a:gridCol>
                <a:gridCol w="822960">
                  <a:extLst>
                    <a:ext uri="{9D8B030D-6E8A-4147-A177-3AD203B41FA5}">
                      <a16:colId xmlns:a16="http://schemas.microsoft.com/office/drawing/2014/main" val="4292296441"/>
                    </a:ext>
                  </a:extLst>
                </a:gridCol>
                <a:gridCol w="822960">
                  <a:extLst>
                    <a:ext uri="{9D8B030D-6E8A-4147-A177-3AD203B41FA5}">
                      <a16:colId xmlns:a16="http://schemas.microsoft.com/office/drawing/2014/main" val="991554696"/>
                    </a:ext>
                  </a:extLst>
                </a:gridCol>
                <a:gridCol w="822960">
                  <a:extLst>
                    <a:ext uri="{9D8B030D-6E8A-4147-A177-3AD203B41FA5}">
                      <a16:colId xmlns:a16="http://schemas.microsoft.com/office/drawing/2014/main" val="20208478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826156769"/>
                  </a:ext>
                </a:extLst>
              </a:tr>
            </a:tbl>
          </a:graphicData>
        </a:graphic>
      </p:graphicFrame>
      <p:sp>
        <p:nvSpPr>
          <p:cNvPr id="4" name="Text Placeholder 3">
            <a:extLst>
              <a:ext uri="{FF2B5EF4-FFF2-40B4-BE49-F238E27FC236}">
                <a16:creationId xmlns:a16="http://schemas.microsoft.com/office/drawing/2014/main" id="{EF490B28-1DFC-4662-A08C-31002E459DA8}"/>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26346046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266AA-55E0-4AE7-AE69-F163D63C7A23}"/>
              </a:ext>
            </a:extLst>
          </p:cNvPr>
          <p:cNvSpPr>
            <a:spLocks noGrp="1"/>
          </p:cNvSpPr>
          <p:nvPr>
            <p:ph type="title"/>
          </p:nvPr>
        </p:nvSpPr>
        <p:spPr/>
        <p:txBody>
          <a:bodyPr/>
          <a:lstStyle/>
          <a:p>
            <a:r>
              <a:rPr lang="en-US"/>
              <a:t>Facebook Eigene Posts - Kommentare - Export | NDR Mecklenburg-Vorpommern - 2 of 3</a:t>
            </a:r>
          </a:p>
        </p:txBody>
      </p:sp>
      <p:graphicFrame>
        <p:nvGraphicFramePr>
          <p:cNvPr id="5" name="Table Placeholder 4">
            <a:extLst>
              <a:ext uri="{FF2B5EF4-FFF2-40B4-BE49-F238E27FC236}">
                <a16:creationId xmlns:a16="http://schemas.microsoft.com/office/drawing/2014/main" id="{EBA9E291-4E85-46F1-9FD3-B6733ECE41CE}"/>
              </a:ext>
            </a:extLst>
          </p:cNvPr>
          <p:cNvGraphicFramePr>
            <a:graphicFrameLocks noGrp="1"/>
          </p:cNvGraphicFramePr>
          <p:nvPr>
            <p:ph type="tbl" sz="quarter" idx="13"/>
            <p:extLst>
              <p:ext uri="{D42A27DB-BD31-4B8C-83A1-F6EECF244321}">
                <p14:modId xmlns:p14="http://schemas.microsoft.com/office/powerpoint/2010/main" val="33976663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580953822"/>
                    </a:ext>
                  </a:extLst>
                </a:gridCol>
                <a:gridCol w="822960">
                  <a:extLst>
                    <a:ext uri="{9D8B030D-6E8A-4147-A177-3AD203B41FA5}">
                      <a16:colId xmlns:a16="http://schemas.microsoft.com/office/drawing/2014/main" val="859648223"/>
                    </a:ext>
                  </a:extLst>
                </a:gridCol>
                <a:gridCol w="822960">
                  <a:extLst>
                    <a:ext uri="{9D8B030D-6E8A-4147-A177-3AD203B41FA5}">
                      <a16:colId xmlns:a16="http://schemas.microsoft.com/office/drawing/2014/main" val="3377726213"/>
                    </a:ext>
                  </a:extLst>
                </a:gridCol>
                <a:gridCol w="822960">
                  <a:extLst>
                    <a:ext uri="{9D8B030D-6E8A-4147-A177-3AD203B41FA5}">
                      <a16:colId xmlns:a16="http://schemas.microsoft.com/office/drawing/2014/main" val="3241165965"/>
                    </a:ext>
                  </a:extLst>
                </a:gridCol>
                <a:gridCol w="822960">
                  <a:extLst>
                    <a:ext uri="{9D8B030D-6E8A-4147-A177-3AD203B41FA5}">
                      <a16:colId xmlns:a16="http://schemas.microsoft.com/office/drawing/2014/main" val="2958857458"/>
                    </a:ext>
                  </a:extLst>
                </a:gridCol>
                <a:gridCol w="822960">
                  <a:extLst>
                    <a:ext uri="{9D8B030D-6E8A-4147-A177-3AD203B41FA5}">
                      <a16:colId xmlns:a16="http://schemas.microsoft.com/office/drawing/2014/main" val="1539000327"/>
                    </a:ext>
                  </a:extLst>
                </a:gridCol>
                <a:gridCol w="822960">
                  <a:extLst>
                    <a:ext uri="{9D8B030D-6E8A-4147-A177-3AD203B41FA5}">
                      <a16:colId xmlns:a16="http://schemas.microsoft.com/office/drawing/2014/main" val="116908822"/>
                    </a:ext>
                  </a:extLst>
                </a:gridCol>
                <a:gridCol w="822960">
                  <a:extLst>
                    <a:ext uri="{9D8B030D-6E8A-4147-A177-3AD203B41FA5}">
                      <a16:colId xmlns:a16="http://schemas.microsoft.com/office/drawing/2014/main" val="26047371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31090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Mecklenburg-Vorpommern - 2018-05-04 06:46:09 </a:t>
                      </a:r>
                      <a:r>
                        <a:rPr kumimoji="0" lang="en-US" sz="1000" b="0" i="0" u="none" strike="noStrike" kern="1200" cap="none" spc="0" normalizeH="0" baseline="0" noProof="0">
                          <a:ln>
                            <a:noFill/>
                          </a:ln>
                          <a:solidFill>
                            <a:prstClr val="black"/>
                          </a:solidFill>
                          <a:effectLst/>
                          <a:uLnTx/>
                          <a:uFillTx/>
                          <a:latin typeface="+mn-lt"/>
                          <a:ea typeface="+mn-ea"/>
                          <a:cs typeface="+mn-cs"/>
                        </a:rPr>
                        <a:t> 
 Zum Tag der Feuerwehrleute sagen wir DANKE! 🤗
Feuerwehren aus Mecklenburg Vorpommern Feuerwehr Klinken Feuerwehr Dorf Mecklenburg Feuerwehr Basedow in Mecklenburg Feuerwehr Schwerin-Warnitz Feuerwehr Rostock Feuerwehr-Rostock Gehlsdorf Feuerwehr Barth Freiwillige Feuerwehr Zingst Freiwillige Feuerwehr Ahrenshoop Feuerwehr Plau am See Feuerwehr Neustrelitz / Jugendfeuerwehr Neustrelitz Feuerwehr Neustrelitz /Ortsfeuerwehr Strelitz-Alt Feuerwehr Bergen Freiwillige Feuerwehr Ostseebad Binz Feuerwehr Zinnowitz Jugendfeuerwehr Zinnowitz Freiwillige Feuerwehr Koserow e.V. Freiwillige Feuerwehr Bansin-Heringsdorf Freiwillige Feuerwehr Seebad Ahlbeck Freiwillige Feuerwehr Wolgast Freiwillige Feuerwehr Torgelow Freiwillige Feuerwehr Penzlin Feuerwehr Goldberg Löschgruppe Wendisch Waren Freiwillige Feuerwehr Krakow am See Feuerwehr Lübz Feuerwehr Plau am See Feuerwehr Bützow Freiwillige Feuerwehr Bützow Freiwillige Feuerwehr der Stadt Laage Feuerwehr Schwaan Feuerwehr Tessin &amp; Förderverein FFw Tessin e.V. Freiwillige Feuerwehr Tribsees Freiwillige Feuerwehr Gnoien Freiwillige Feuerwehr Marlow Freiwillige Feuerwehr Crivitz Feuerwehr Ludwigslust Freiwillige Feuerwehr Gadebusch Freiwillige Feuerwehr Satow Feuerwehr Rövershagen Feuerwehr Boltenhagen Freiwillige Feuerwehr Hagenow Feuerwehr Wittenburg Freiwillige Feuerwehr der Stadt Penkun Freiwillige Feuerwehr Ueckermünde Feuerwehr Wustrow Freiwillige Feuerwehr Wismar Altstadt Freiwillige Feuerwehr Warnemünde Feuerwehr Dömitz Feuerwehr Neukloster
(Wir haben hoffentlich niemanden vergessen!)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90623933"/>
                  </a:ext>
                </a:extLst>
              </a:tr>
            </a:tbl>
          </a:graphicData>
        </a:graphic>
      </p:graphicFrame>
      <p:sp>
        <p:nvSpPr>
          <p:cNvPr id="4" name="Text Placeholder 3">
            <a:extLst>
              <a:ext uri="{FF2B5EF4-FFF2-40B4-BE49-F238E27FC236}">
                <a16:creationId xmlns:a16="http://schemas.microsoft.com/office/drawing/2014/main" id="{242F5869-BDB7-4328-9FD6-4219DDF31D09}"/>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6652349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8D397-99EE-4B4C-BFD3-5E9C9EFC1DEB}"/>
              </a:ext>
            </a:extLst>
          </p:cNvPr>
          <p:cNvSpPr>
            <a:spLocks noGrp="1"/>
          </p:cNvSpPr>
          <p:nvPr>
            <p:ph type="title"/>
          </p:nvPr>
        </p:nvSpPr>
        <p:spPr/>
        <p:txBody>
          <a:bodyPr/>
          <a:lstStyle/>
          <a:p>
            <a:r>
              <a:rPr lang="en-US"/>
              <a:t>Facebook Eigene Posts - Kommentare - Export | NDR Mecklenburg-Vorpommern - 3 of 3</a:t>
            </a:r>
          </a:p>
        </p:txBody>
      </p:sp>
      <p:graphicFrame>
        <p:nvGraphicFramePr>
          <p:cNvPr id="5" name="Table Placeholder 4">
            <a:extLst>
              <a:ext uri="{FF2B5EF4-FFF2-40B4-BE49-F238E27FC236}">
                <a16:creationId xmlns:a16="http://schemas.microsoft.com/office/drawing/2014/main" id="{86BCF721-E39A-4AF7-9CD9-8057F922C530}"/>
              </a:ext>
            </a:extLst>
          </p:cNvPr>
          <p:cNvGraphicFramePr>
            <a:graphicFrameLocks noGrp="1"/>
          </p:cNvGraphicFramePr>
          <p:nvPr>
            <p:ph type="tbl" sz="quarter" idx="13"/>
            <p:extLst>
              <p:ext uri="{D42A27DB-BD31-4B8C-83A1-F6EECF244321}">
                <p14:modId xmlns:p14="http://schemas.microsoft.com/office/powerpoint/2010/main" val="23698239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853590904"/>
                    </a:ext>
                  </a:extLst>
                </a:gridCol>
                <a:gridCol w="822960">
                  <a:extLst>
                    <a:ext uri="{9D8B030D-6E8A-4147-A177-3AD203B41FA5}">
                      <a16:colId xmlns:a16="http://schemas.microsoft.com/office/drawing/2014/main" val="767209048"/>
                    </a:ext>
                  </a:extLst>
                </a:gridCol>
                <a:gridCol w="822960">
                  <a:extLst>
                    <a:ext uri="{9D8B030D-6E8A-4147-A177-3AD203B41FA5}">
                      <a16:colId xmlns:a16="http://schemas.microsoft.com/office/drawing/2014/main" val="1929544309"/>
                    </a:ext>
                  </a:extLst>
                </a:gridCol>
                <a:gridCol w="822960">
                  <a:extLst>
                    <a:ext uri="{9D8B030D-6E8A-4147-A177-3AD203B41FA5}">
                      <a16:colId xmlns:a16="http://schemas.microsoft.com/office/drawing/2014/main" val="375429864"/>
                    </a:ext>
                  </a:extLst>
                </a:gridCol>
                <a:gridCol w="822960">
                  <a:extLst>
                    <a:ext uri="{9D8B030D-6E8A-4147-A177-3AD203B41FA5}">
                      <a16:colId xmlns:a16="http://schemas.microsoft.com/office/drawing/2014/main" val="1112260925"/>
                    </a:ext>
                  </a:extLst>
                </a:gridCol>
                <a:gridCol w="822960">
                  <a:extLst>
                    <a:ext uri="{9D8B030D-6E8A-4147-A177-3AD203B41FA5}">
                      <a16:colId xmlns:a16="http://schemas.microsoft.com/office/drawing/2014/main" val="2765338739"/>
                    </a:ext>
                  </a:extLst>
                </a:gridCol>
                <a:gridCol w="822960">
                  <a:extLst>
                    <a:ext uri="{9D8B030D-6E8A-4147-A177-3AD203B41FA5}">
                      <a16:colId xmlns:a16="http://schemas.microsoft.com/office/drawing/2014/main" val="1970194487"/>
                    </a:ext>
                  </a:extLst>
                </a:gridCol>
                <a:gridCol w="822960">
                  <a:extLst>
                    <a:ext uri="{9D8B030D-6E8A-4147-A177-3AD203B41FA5}">
                      <a16:colId xmlns:a16="http://schemas.microsoft.com/office/drawing/2014/main" val="18789956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839865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- 2018-08-16 08:13:39 </a:t>
                      </a:r>
                      <a:r>
                        <a:rPr kumimoji="0" lang="de-DE" sz="1000" b="0" i="0" u="none" strike="noStrike" kern="1200" cap="none" spc="0" normalizeH="0" baseline="0" noProof="0">
                          <a:ln>
                            <a:noFill/>
                          </a:ln>
                          <a:solidFill>
                            <a:prstClr val="black"/>
                          </a:solidFill>
                          <a:effectLst/>
                          <a:uLnTx/>
                          <a:uFillTx/>
                          <a:latin typeface="+mn-lt"/>
                          <a:ea typeface="+mn-ea"/>
                          <a:cs typeface="+mn-cs"/>
                        </a:rPr>
                        <a:t> 
 Die einen finden es angebracht, die anderen einfach nur diskriminierend.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68296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- 2018-09-06 09:43:13 </a:t>
                      </a:r>
                      <a:r>
                        <a:rPr kumimoji="0" lang="de-DE" sz="1000" b="0" i="0" u="none" strike="noStrike" kern="1200" cap="none" spc="0" normalizeH="0" baseline="0" noProof="0">
                          <a:ln>
                            <a:noFill/>
                          </a:ln>
                          <a:solidFill>
                            <a:prstClr val="black"/>
                          </a:solidFill>
                          <a:effectLst/>
                          <a:uLnTx/>
                          <a:uFillTx/>
                          <a:latin typeface="+mn-lt"/>
                          <a:ea typeface="+mn-ea"/>
                          <a:cs typeface="+mn-cs"/>
                        </a:rPr>
                        <a:t> 
 Die Hansestadt Rostock erklärt sich zur Aufnahme von Mittelmeer-Flüchtlingen bereit. Das hat die Bürgerschaft am Mittwochabend mehrheitlich beschlossen.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90516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- 2018-10-11 07:23:30 </a:t>
                      </a:r>
                      <a:r>
                        <a:rPr kumimoji="0" lang="de-DE" sz="1000" b="0" i="0" u="none" strike="noStrike" kern="1200" cap="none" spc="0" normalizeH="0" baseline="0" noProof="0">
                          <a:ln>
                            <a:noFill/>
                          </a:ln>
                          <a:solidFill>
                            <a:prstClr val="black"/>
                          </a:solidFill>
                          <a:effectLst/>
                          <a:uLnTx/>
                          <a:uFillTx/>
                          <a:latin typeface="+mn-lt"/>
                          <a:ea typeface="+mn-ea"/>
                          <a:cs typeface="+mn-cs"/>
                        </a:rPr>
                        <a:t> 
 Die als Schädlingsbekämpfer eingesetzten asiatischen Marienkäfer krabbeln jetzt auf Hauswänden umher, weil sie ein Winterquartier suchen. Haben Sie die "Harlekine" auch schon gesichtet?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93409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- 2018-03-28 15:45:00 </a:t>
                      </a:r>
                      <a:r>
                        <a:rPr kumimoji="0" lang="de-DE" sz="1000" b="0" i="0" u="none" strike="noStrike" kern="1200" cap="none" spc="0" normalizeH="0" baseline="0" noProof="0">
                          <a:ln>
                            <a:noFill/>
                          </a:ln>
                          <a:solidFill>
                            <a:prstClr val="black"/>
                          </a:solidFill>
                          <a:effectLst/>
                          <a:uLnTx/>
                          <a:uFillTx/>
                          <a:latin typeface="+mn-lt"/>
                          <a:ea typeface="+mn-ea"/>
                          <a:cs typeface="+mn-cs"/>
                        </a:rPr>
                        <a:t> 
 Erneut Marktführer in MV! 🙌🎤🎉 Toll, dass Sie einschalten!!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21488920"/>
                  </a:ext>
                </a:extLst>
              </a:tr>
            </a:tbl>
          </a:graphicData>
        </a:graphic>
      </p:graphicFrame>
      <p:sp>
        <p:nvSpPr>
          <p:cNvPr id="4" name="Text Placeholder 3">
            <a:extLst>
              <a:ext uri="{FF2B5EF4-FFF2-40B4-BE49-F238E27FC236}">
                <a16:creationId xmlns:a16="http://schemas.microsoft.com/office/drawing/2014/main" id="{321ACD16-0544-4078-AD43-C323313FBD4B}"/>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29221962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D5D87-A4A7-41EC-9DD1-49A74653BBF1}"/>
              </a:ext>
            </a:extLst>
          </p:cNvPr>
          <p:cNvSpPr>
            <a:spLocks noGrp="1"/>
          </p:cNvSpPr>
          <p:nvPr>
            <p:ph type="title"/>
          </p:nvPr>
        </p:nvSpPr>
        <p:spPr/>
        <p:txBody>
          <a:bodyPr/>
          <a:lstStyle/>
          <a:p>
            <a:r>
              <a:rPr lang="en-US"/>
              <a:t>Facebook Eigene Posts - Links - Export | NDR Mecklenburg-Vorpommern - 1 of 3</a:t>
            </a:r>
          </a:p>
        </p:txBody>
      </p:sp>
      <p:graphicFrame>
        <p:nvGraphicFramePr>
          <p:cNvPr id="5" name="Table Placeholder 4">
            <a:extLst>
              <a:ext uri="{FF2B5EF4-FFF2-40B4-BE49-F238E27FC236}">
                <a16:creationId xmlns:a16="http://schemas.microsoft.com/office/drawing/2014/main" id="{D2C7CE53-035D-4C28-835F-D5D055168CA0}"/>
              </a:ext>
            </a:extLst>
          </p:cNvPr>
          <p:cNvGraphicFramePr>
            <a:graphicFrameLocks noGrp="1"/>
          </p:cNvGraphicFramePr>
          <p:nvPr>
            <p:ph type="tbl" sz="quarter" idx="13"/>
            <p:extLst>
              <p:ext uri="{D42A27DB-BD31-4B8C-83A1-F6EECF244321}">
                <p14:modId xmlns:p14="http://schemas.microsoft.com/office/powerpoint/2010/main" val="40446894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782448673"/>
                    </a:ext>
                  </a:extLst>
                </a:gridCol>
                <a:gridCol w="822960">
                  <a:extLst>
                    <a:ext uri="{9D8B030D-6E8A-4147-A177-3AD203B41FA5}">
                      <a16:colId xmlns:a16="http://schemas.microsoft.com/office/drawing/2014/main" val="381005704"/>
                    </a:ext>
                  </a:extLst>
                </a:gridCol>
                <a:gridCol w="822960">
                  <a:extLst>
                    <a:ext uri="{9D8B030D-6E8A-4147-A177-3AD203B41FA5}">
                      <a16:colId xmlns:a16="http://schemas.microsoft.com/office/drawing/2014/main" val="3827442896"/>
                    </a:ext>
                  </a:extLst>
                </a:gridCol>
                <a:gridCol w="822960">
                  <a:extLst>
                    <a:ext uri="{9D8B030D-6E8A-4147-A177-3AD203B41FA5}">
                      <a16:colId xmlns:a16="http://schemas.microsoft.com/office/drawing/2014/main" val="212041169"/>
                    </a:ext>
                  </a:extLst>
                </a:gridCol>
                <a:gridCol w="822960">
                  <a:extLst>
                    <a:ext uri="{9D8B030D-6E8A-4147-A177-3AD203B41FA5}">
                      <a16:colId xmlns:a16="http://schemas.microsoft.com/office/drawing/2014/main" val="2128951327"/>
                    </a:ext>
                  </a:extLst>
                </a:gridCol>
                <a:gridCol w="822960">
                  <a:extLst>
                    <a:ext uri="{9D8B030D-6E8A-4147-A177-3AD203B41FA5}">
                      <a16:colId xmlns:a16="http://schemas.microsoft.com/office/drawing/2014/main" val="3943426649"/>
                    </a:ext>
                  </a:extLst>
                </a:gridCol>
                <a:gridCol w="822960">
                  <a:extLst>
                    <a:ext uri="{9D8B030D-6E8A-4147-A177-3AD203B41FA5}">
                      <a16:colId xmlns:a16="http://schemas.microsoft.com/office/drawing/2014/main" val="552077010"/>
                    </a:ext>
                  </a:extLst>
                </a:gridCol>
                <a:gridCol w="822960">
                  <a:extLst>
                    <a:ext uri="{9D8B030D-6E8A-4147-A177-3AD203B41FA5}">
                      <a16:colId xmlns:a16="http://schemas.microsoft.com/office/drawing/2014/main" val="1770751437"/>
                    </a:ext>
                  </a:extLst>
                </a:gridCol>
                <a:gridCol w="822960">
                  <a:extLst>
                    <a:ext uri="{9D8B030D-6E8A-4147-A177-3AD203B41FA5}">
                      <a16:colId xmlns:a16="http://schemas.microsoft.com/office/drawing/2014/main" val="39163309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583202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- 2018-05-27 21:09:14 </a:t>
                      </a:r>
                      <a:r>
                        <a:rPr kumimoji="0" lang="de-DE" sz="1000" b="0" i="0" u="none" strike="noStrike" kern="1200" cap="none" spc="0" normalizeH="0" baseline="0" noProof="0">
                          <a:ln>
                            <a:noFill/>
                          </a:ln>
                          <a:solidFill>
                            <a:prstClr val="black"/>
                          </a:solidFill>
                          <a:effectLst/>
                          <a:uLnTx/>
                          <a:uFillTx/>
                          <a:latin typeface="+mn-lt"/>
                          <a:ea typeface="+mn-ea"/>
                          <a:cs typeface="+mn-cs"/>
                        </a:rPr>
                        <a:t> 
 Ein Sieger, drei Stichwahlen - alle Informationen zu den Landratswahlen in Mecklenburg-Vorpommern: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56557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- 2018-08-22 15:35:26 </a:t>
                      </a:r>
                      <a:r>
                        <a:rPr kumimoji="0" lang="de-DE" sz="1000" b="0" i="0" u="none" strike="noStrike" kern="1200" cap="none" spc="0" normalizeH="0" baseline="0" noProof="0">
                          <a:ln>
                            <a:noFill/>
                          </a:ln>
                          <a:solidFill>
                            <a:prstClr val="black"/>
                          </a:solidFill>
                          <a:effectLst/>
                          <a:uLnTx/>
                          <a:uFillTx/>
                          <a:latin typeface="+mn-lt"/>
                          <a:ea typeface="+mn-ea"/>
                          <a:cs typeface="+mn-cs"/>
                        </a:rPr>
                        <a:t> 
 Obstbäume in Alleen und an Straßen in Mecklenburg-Vorpommern hängen voller Früchte. Darf ich mich als Bürger einfach so daran bedienen?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33848425"/>
                  </a:ext>
                </a:extLst>
              </a:tr>
            </a:tbl>
          </a:graphicData>
        </a:graphic>
      </p:graphicFrame>
      <p:sp>
        <p:nvSpPr>
          <p:cNvPr id="4" name="Text Placeholder 3">
            <a:extLst>
              <a:ext uri="{FF2B5EF4-FFF2-40B4-BE49-F238E27FC236}">
                <a16:creationId xmlns:a16="http://schemas.microsoft.com/office/drawing/2014/main" id="{1C5D0474-73CA-4594-BC06-26E264D91E5E}"/>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11018689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BF3AB-5827-40E7-9092-4843B8DB3502}"/>
              </a:ext>
            </a:extLst>
          </p:cNvPr>
          <p:cNvSpPr>
            <a:spLocks noGrp="1"/>
          </p:cNvSpPr>
          <p:nvPr>
            <p:ph type="title"/>
          </p:nvPr>
        </p:nvSpPr>
        <p:spPr/>
        <p:txBody>
          <a:bodyPr/>
          <a:lstStyle/>
          <a:p>
            <a:r>
              <a:rPr lang="en-US"/>
              <a:t>Facebook Eigene Posts - Links - Export | NDR Mecklenburg-Vorpommern - 2 of 3</a:t>
            </a:r>
          </a:p>
        </p:txBody>
      </p:sp>
      <p:graphicFrame>
        <p:nvGraphicFramePr>
          <p:cNvPr id="5" name="Table Placeholder 4">
            <a:extLst>
              <a:ext uri="{FF2B5EF4-FFF2-40B4-BE49-F238E27FC236}">
                <a16:creationId xmlns:a16="http://schemas.microsoft.com/office/drawing/2014/main" id="{C35B91A2-019F-4DFE-A352-BA3C18462055}"/>
              </a:ext>
            </a:extLst>
          </p:cNvPr>
          <p:cNvGraphicFramePr>
            <a:graphicFrameLocks noGrp="1"/>
          </p:cNvGraphicFramePr>
          <p:nvPr>
            <p:ph type="tbl" sz="quarter" idx="13"/>
            <p:extLst>
              <p:ext uri="{D42A27DB-BD31-4B8C-83A1-F6EECF244321}">
                <p14:modId xmlns:p14="http://schemas.microsoft.com/office/powerpoint/2010/main" val="31344902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231149476"/>
                    </a:ext>
                  </a:extLst>
                </a:gridCol>
                <a:gridCol w="822960">
                  <a:extLst>
                    <a:ext uri="{9D8B030D-6E8A-4147-A177-3AD203B41FA5}">
                      <a16:colId xmlns:a16="http://schemas.microsoft.com/office/drawing/2014/main" val="1613456877"/>
                    </a:ext>
                  </a:extLst>
                </a:gridCol>
                <a:gridCol w="822960">
                  <a:extLst>
                    <a:ext uri="{9D8B030D-6E8A-4147-A177-3AD203B41FA5}">
                      <a16:colId xmlns:a16="http://schemas.microsoft.com/office/drawing/2014/main" val="259969303"/>
                    </a:ext>
                  </a:extLst>
                </a:gridCol>
                <a:gridCol w="822960">
                  <a:extLst>
                    <a:ext uri="{9D8B030D-6E8A-4147-A177-3AD203B41FA5}">
                      <a16:colId xmlns:a16="http://schemas.microsoft.com/office/drawing/2014/main" val="2917830635"/>
                    </a:ext>
                  </a:extLst>
                </a:gridCol>
                <a:gridCol w="822960">
                  <a:extLst>
                    <a:ext uri="{9D8B030D-6E8A-4147-A177-3AD203B41FA5}">
                      <a16:colId xmlns:a16="http://schemas.microsoft.com/office/drawing/2014/main" val="3348517617"/>
                    </a:ext>
                  </a:extLst>
                </a:gridCol>
                <a:gridCol w="822960">
                  <a:extLst>
                    <a:ext uri="{9D8B030D-6E8A-4147-A177-3AD203B41FA5}">
                      <a16:colId xmlns:a16="http://schemas.microsoft.com/office/drawing/2014/main" val="1085881947"/>
                    </a:ext>
                  </a:extLst>
                </a:gridCol>
                <a:gridCol w="822960">
                  <a:extLst>
                    <a:ext uri="{9D8B030D-6E8A-4147-A177-3AD203B41FA5}">
                      <a16:colId xmlns:a16="http://schemas.microsoft.com/office/drawing/2014/main" val="4068686833"/>
                    </a:ext>
                  </a:extLst>
                </a:gridCol>
                <a:gridCol w="822960">
                  <a:extLst>
                    <a:ext uri="{9D8B030D-6E8A-4147-A177-3AD203B41FA5}">
                      <a16:colId xmlns:a16="http://schemas.microsoft.com/office/drawing/2014/main" val="3892867243"/>
                    </a:ext>
                  </a:extLst>
                </a:gridCol>
                <a:gridCol w="822960">
                  <a:extLst>
                    <a:ext uri="{9D8B030D-6E8A-4147-A177-3AD203B41FA5}">
                      <a16:colId xmlns:a16="http://schemas.microsoft.com/office/drawing/2014/main" val="21786542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375525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- 2018-07-23 16:19:20 </a:t>
                      </a:r>
                      <a:r>
                        <a:rPr kumimoji="0" lang="de-DE" sz="1000" b="0" i="0" u="none" strike="noStrike" kern="1200" cap="none" spc="0" normalizeH="0" baseline="0" noProof="0">
                          <a:ln>
                            <a:noFill/>
                          </a:ln>
                          <a:solidFill>
                            <a:prstClr val="black"/>
                          </a:solidFill>
                          <a:effectLst/>
                          <a:uLnTx/>
                          <a:uFillTx/>
                          <a:latin typeface="+mn-lt"/>
                          <a:ea typeface="+mn-ea"/>
                          <a:cs typeface="+mn-cs"/>
                        </a:rPr>
                        <a:t> 
 Vibrionen-Gefahr: Wegen der hohen Wassertemperaturen sollten Menschen mit bestimmten chronischen Erkrankungen vorsichtig beim Baden sein.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99491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- 2018-07-07 11:09:00 </a:t>
                      </a:r>
                      <a:r>
                        <a:rPr kumimoji="0" lang="de-DE" sz="1000" b="0" i="0" u="none" strike="noStrike" kern="1200" cap="none" spc="0" normalizeH="0" baseline="0" noProof="0">
                          <a:ln>
                            <a:noFill/>
                          </a:ln>
                          <a:solidFill>
                            <a:prstClr val="black"/>
                          </a:solidFill>
                          <a:effectLst/>
                          <a:uLnTx/>
                          <a:uFillTx/>
                          <a:latin typeface="+mn-lt"/>
                          <a:ea typeface="+mn-ea"/>
                          <a:cs typeface="+mn-cs"/>
                        </a:rPr>
                        <a:t> 
 Seit fast drei Tagen kämpfen Feuerwehrleute gegen einen Waldbrand an der A14. Technisches Hilfswerk und Feuerwehr leiten derzeit tausende Liter Wasser aus dem Ludwigsluster Kanal in den Wald, um die Glutnester zu löschen.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26520828"/>
                  </a:ext>
                </a:extLst>
              </a:tr>
            </a:tbl>
          </a:graphicData>
        </a:graphic>
      </p:graphicFrame>
      <p:sp>
        <p:nvSpPr>
          <p:cNvPr id="4" name="Text Placeholder 3">
            <a:extLst>
              <a:ext uri="{FF2B5EF4-FFF2-40B4-BE49-F238E27FC236}">
                <a16:creationId xmlns:a16="http://schemas.microsoft.com/office/drawing/2014/main" id="{FECA62F3-5477-4AE2-8DF7-CB1B4949910E}"/>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13996457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E6B4B-016C-49C5-8300-09BF286BD85A}"/>
              </a:ext>
            </a:extLst>
          </p:cNvPr>
          <p:cNvSpPr>
            <a:spLocks noGrp="1"/>
          </p:cNvSpPr>
          <p:nvPr>
            <p:ph type="title"/>
          </p:nvPr>
        </p:nvSpPr>
        <p:spPr/>
        <p:txBody>
          <a:bodyPr/>
          <a:lstStyle/>
          <a:p>
            <a:r>
              <a:rPr lang="en-US"/>
              <a:t>Facebook Eigene Posts - Links - Export | NDR Mecklenburg-Vorpommern - 3 of 3</a:t>
            </a:r>
          </a:p>
        </p:txBody>
      </p:sp>
      <p:graphicFrame>
        <p:nvGraphicFramePr>
          <p:cNvPr id="5" name="Table Placeholder 4">
            <a:extLst>
              <a:ext uri="{FF2B5EF4-FFF2-40B4-BE49-F238E27FC236}">
                <a16:creationId xmlns:a16="http://schemas.microsoft.com/office/drawing/2014/main" id="{85345874-5840-4F10-996C-F6BC1D63A3B4}"/>
              </a:ext>
            </a:extLst>
          </p:cNvPr>
          <p:cNvGraphicFramePr>
            <a:graphicFrameLocks noGrp="1"/>
          </p:cNvGraphicFramePr>
          <p:nvPr>
            <p:ph type="tbl" sz="quarter" idx="13"/>
            <p:extLst>
              <p:ext uri="{D42A27DB-BD31-4B8C-83A1-F6EECF244321}">
                <p14:modId xmlns:p14="http://schemas.microsoft.com/office/powerpoint/2010/main" val="10442056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751105303"/>
                    </a:ext>
                  </a:extLst>
                </a:gridCol>
                <a:gridCol w="822960">
                  <a:extLst>
                    <a:ext uri="{9D8B030D-6E8A-4147-A177-3AD203B41FA5}">
                      <a16:colId xmlns:a16="http://schemas.microsoft.com/office/drawing/2014/main" val="454750906"/>
                    </a:ext>
                  </a:extLst>
                </a:gridCol>
                <a:gridCol w="822960">
                  <a:extLst>
                    <a:ext uri="{9D8B030D-6E8A-4147-A177-3AD203B41FA5}">
                      <a16:colId xmlns:a16="http://schemas.microsoft.com/office/drawing/2014/main" val="3463933363"/>
                    </a:ext>
                  </a:extLst>
                </a:gridCol>
                <a:gridCol w="822960">
                  <a:extLst>
                    <a:ext uri="{9D8B030D-6E8A-4147-A177-3AD203B41FA5}">
                      <a16:colId xmlns:a16="http://schemas.microsoft.com/office/drawing/2014/main" val="598391194"/>
                    </a:ext>
                  </a:extLst>
                </a:gridCol>
                <a:gridCol w="822960">
                  <a:extLst>
                    <a:ext uri="{9D8B030D-6E8A-4147-A177-3AD203B41FA5}">
                      <a16:colId xmlns:a16="http://schemas.microsoft.com/office/drawing/2014/main" val="3924239879"/>
                    </a:ext>
                  </a:extLst>
                </a:gridCol>
                <a:gridCol w="822960">
                  <a:extLst>
                    <a:ext uri="{9D8B030D-6E8A-4147-A177-3AD203B41FA5}">
                      <a16:colId xmlns:a16="http://schemas.microsoft.com/office/drawing/2014/main" val="3341064022"/>
                    </a:ext>
                  </a:extLst>
                </a:gridCol>
                <a:gridCol w="822960">
                  <a:extLst>
                    <a:ext uri="{9D8B030D-6E8A-4147-A177-3AD203B41FA5}">
                      <a16:colId xmlns:a16="http://schemas.microsoft.com/office/drawing/2014/main" val="1413266888"/>
                    </a:ext>
                  </a:extLst>
                </a:gridCol>
                <a:gridCol w="822960">
                  <a:extLst>
                    <a:ext uri="{9D8B030D-6E8A-4147-A177-3AD203B41FA5}">
                      <a16:colId xmlns:a16="http://schemas.microsoft.com/office/drawing/2014/main" val="981164109"/>
                    </a:ext>
                  </a:extLst>
                </a:gridCol>
                <a:gridCol w="822960">
                  <a:extLst>
                    <a:ext uri="{9D8B030D-6E8A-4147-A177-3AD203B41FA5}">
                      <a16:colId xmlns:a16="http://schemas.microsoft.com/office/drawing/2014/main" val="23337423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102788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- 2018-07-05 18:38:39 </a:t>
                      </a:r>
                      <a:r>
                        <a:rPr kumimoji="0" lang="de-DE" sz="1000" b="0" i="0" u="none" strike="noStrike" kern="1200" cap="none" spc="0" normalizeH="0" baseline="0" noProof="0">
                          <a:ln>
                            <a:noFill/>
                          </a:ln>
                          <a:solidFill>
                            <a:prstClr val="black"/>
                          </a:solidFill>
                          <a:effectLst/>
                          <a:uLnTx/>
                          <a:uFillTx/>
                          <a:latin typeface="+mn-lt"/>
                          <a:ea typeface="+mn-ea"/>
                          <a:cs typeface="+mn-cs"/>
                        </a:rPr>
                        <a:t> 
 Der Großbrand an der A14 bei Ludwigslust ist laut Feuerwehr unter Kontrolle. Im Brandgebiet liegt Munition aus dem Zweiten Weltkrieg, einige Granaten sind bereits explodiert. Ein Lösch-Hubschrauber der Bundeswehr bekämpft den Brand aus der Luft.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22857975"/>
                  </a:ext>
                </a:extLst>
              </a:tr>
            </a:tbl>
          </a:graphicData>
        </a:graphic>
      </p:graphicFrame>
      <p:sp>
        <p:nvSpPr>
          <p:cNvPr id="4" name="Text Placeholder 3">
            <a:extLst>
              <a:ext uri="{FF2B5EF4-FFF2-40B4-BE49-F238E27FC236}">
                <a16:creationId xmlns:a16="http://schemas.microsoft.com/office/drawing/2014/main" id="{574C8F72-14C5-4448-B03F-EBB69A6FB0EC}"/>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23157393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83323-E2F6-45F3-839E-5D0DDA09823B}"/>
              </a:ext>
            </a:extLst>
          </p:cNvPr>
          <p:cNvSpPr>
            <a:spLocks noGrp="1"/>
          </p:cNvSpPr>
          <p:nvPr>
            <p:ph type="title"/>
          </p:nvPr>
        </p:nvSpPr>
        <p:spPr/>
        <p:txBody>
          <a:bodyPr/>
          <a:lstStyle/>
          <a:p>
            <a:r>
              <a:rPr lang="en-US"/>
              <a:t>Facebook Eigene Posts - Videostartrate - Export | NDR Mecklenburg-Vorpommern</a:t>
            </a:r>
          </a:p>
        </p:txBody>
      </p:sp>
      <p:graphicFrame>
        <p:nvGraphicFramePr>
          <p:cNvPr id="5" name="Table Placeholder 4">
            <a:extLst>
              <a:ext uri="{FF2B5EF4-FFF2-40B4-BE49-F238E27FC236}">
                <a16:creationId xmlns:a16="http://schemas.microsoft.com/office/drawing/2014/main" id="{4823A028-EF4E-4FE7-8806-6F3CAF854097}"/>
              </a:ext>
            </a:extLst>
          </p:cNvPr>
          <p:cNvGraphicFramePr>
            <a:graphicFrameLocks noGrp="1"/>
          </p:cNvGraphicFramePr>
          <p:nvPr>
            <p:ph type="tbl" sz="quarter" idx="13"/>
            <p:extLst>
              <p:ext uri="{D42A27DB-BD31-4B8C-83A1-F6EECF244321}">
                <p14:modId xmlns:p14="http://schemas.microsoft.com/office/powerpoint/2010/main" val="8692267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98695993"/>
                    </a:ext>
                  </a:extLst>
                </a:gridCol>
                <a:gridCol w="822960">
                  <a:extLst>
                    <a:ext uri="{9D8B030D-6E8A-4147-A177-3AD203B41FA5}">
                      <a16:colId xmlns:a16="http://schemas.microsoft.com/office/drawing/2014/main" val="1586533425"/>
                    </a:ext>
                  </a:extLst>
                </a:gridCol>
                <a:gridCol w="822960">
                  <a:extLst>
                    <a:ext uri="{9D8B030D-6E8A-4147-A177-3AD203B41FA5}">
                      <a16:colId xmlns:a16="http://schemas.microsoft.com/office/drawing/2014/main" val="158062941"/>
                    </a:ext>
                  </a:extLst>
                </a:gridCol>
                <a:gridCol w="822960">
                  <a:extLst>
                    <a:ext uri="{9D8B030D-6E8A-4147-A177-3AD203B41FA5}">
                      <a16:colId xmlns:a16="http://schemas.microsoft.com/office/drawing/2014/main" val="2822163986"/>
                    </a:ext>
                  </a:extLst>
                </a:gridCol>
                <a:gridCol w="822960">
                  <a:extLst>
                    <a:ext uri="{9D8B030D-6E8A-4147-A177-3AD203B41FA5}">
                      <a16:colId xmlns:a16="http://schemas.microsoft.com/office/drawing/2014/main" val="4172365856"/>
                    </a:ext>
                  </a:extLst>
                </a:gridCol>
                <a:gridCol w="822960">
                  <a:extLst>
                    <a:ext uri="{9D8B030D-6E8A-4147-A177-3AD203B41FA5}">
                      <a16:colId xmlns:a16="http://schemas.microsoft.com/office/drawing/2014/main" val="3436998535"/>
                    </a:ext>
                  </a:extLst>
                </a:gridCol>
                <a:gridCol w="822960">
                  <a:extLst>
                    <a:ext uri="{9D8B030D-6E8A-4147-A177-3AD203B41FA5}">
                      <a16:colId xmlns:a16="http://schemas.microsoft.com/office/drawing/2014/main" val="1004106261"/>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727383133"/>
                  </a:ext>
                </a:extLst>
              </a:tr>
              <a:tr h="370840">
                <a:tc>
                  <a:txBody>
                    <a:bodyPr/>
                    <a:lstStyle/>
                    <a:p>
                      <a:r>
                        <a:rPr lang="de-DE" sz="1000" b="1"/>
                        <a:t> NDR Mecklenburg-Vorpommern - 2018-11-02 06:01:40 </a:t>
                      </a:r>
                      <a:r>
                        <a:rPr lang="de-DE" sz="1000"/>
                        <a:t> 
 </a:t>
                      </a:r>
                      <a:endParaRPr lang="en-US" sz="1000"/>
                    </a:p>
                  </a:txBody>
                  <a:tcPr/>
                </a:tc>
                <a:tc>
                  <a:txBody>
                    <a:bodyPr/>
                    <a:lstStyle/>
                    <a:p>
                      <a:r>
                        <a:rPr lang="en-US" sz="1000"/>
                        <a:t>208.25 %</a:t>
                      </a:r>
                    </a:p>
                  </a:txBody>
                  <a:tcPr/>
                </a:tc>
                <a:tc>
                  <a:txBody>
                    <a:bodyPr/>
                    <a:lstStyle/>
                    <a:p>
                      <a:r>
                        <a:rPr lang="en-US" sz="1000"/>
                        <a:t>421.84 %</a:t>
                      </a:r>
                    </a:p>
                  </a:txBody>
                  <a:tcPr/>
                </a:tc>
                <a:tc>
                  <a:txBody>
                    <a:bodyPr/>
                    <a:lstStyle/>
                    <a:p>
                      <a:r>
                        <a:rPr lang="en-US" sz="1000"/>
                        <a:t>833</a:t>
                      </a:r>
                    </a:p>
                  </a:txBody>
                  <a:tcPr/>
                </a:tc>
                <a:tc>
                  <a:txBody>
                    <a:bodyPr/>
                    <a:lstStyle/>
                    <a:p>
                      <a:r>
                        <a:rPr lang="en-US" sz="1000"/>
                        <a:t>206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117069038"/>
                  </a:ext>
                </a:extLst>
              </a:tr>
              <a:tr h="370840">
                <a:tc>
                  <a:txBody>
                    <a:bodyPr/>
                    <a:lstStyle/>
                    <a:p>
                      <a:r>
                        <a:rPr lang="de-DE" sz="1000" b="1"/>
                        <a:t> NDR Mecklenburg-Vorpommern - 2018-10-25 07:25:47 </a:t>
                      </a:r>
                      <a:r>
                        <a:rPr lang="de-DE" sz="1000"/>
                        <a:t> 
 Am Mittwoch ist der Kutter "Jas von Mund" im Wismarer Hafen gesunken - ein Zeitraffervideo:</a:t>
                      </a:r>
                      <a:endParaRPr lang="en-US" sz="1000"/>
                    </a:p>
                  </a:txBody>
                  <a:tcPr/>
                </a:tc>
                <a:tc>
                  <a:txBody>
                    <a:bodyPr/>
                    <a:lstStyle/>
                    <a:p>
                      <a:r>
                        <a:rPr lang="en-US" sz="1000"/>
                        <a:t>42.78 %</a:t>
                      </a:r>
                    </a:p>
                  </a:txBody>
                  <a:tcPr/>
                </a:tc>
                <a:tc>
                  <a:txBody>
                    <a:bodyPr/>
                    <a:lstStyle/>
                    <a:p>
                      <a:r>
                        <a:rPr lang="en-US" sz="1000"/>
                        <a:t>53.59 %</a:t>
                      </a:r>
                    </a:p>
                  </a:txBody>
                  <a:tcPr/>
                </a:tc>
                <a:tc>
                  <a:txBody>
                    <a:bodyPr/>
                    <a:lstStyle/>
                    <a:p>
                      <a:r>
                        <a:rPr lang="en-US" sz="1000"/>
                        <a:t>11033</a:t>
                      </a:r>
                    </a:p>
                  </a:txBody>
                  <a:tcPr/>
                </a:tc>
                <a:tc>
                  <a:txBody>
                    <a:bodyPr/>
                    <a:lstStyle/>
                    <a:p>
                      <a:r>
                        <a:rPr lang="en-US" sz="1000"/>
                        <a:t>23634</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994069175"/>
                  </a:ext>
                </a:extLst>
              </a:tr>
              <a:tr h="370840">
                <a:tc>
                  <a:txBody>
                    <a:bodyPr/>
                    <a:lstStyle/>
                    <a:p>
                      <a:r>
                        <a:rPr lang="de-DE" sz="1000" b="1"/>
                        <a:t> NDR Mecklenburg-Vorpommern - 2018-02-28 08:38:43 </a:t>
                      </a:r>
                      <a:r>
                        <a:rPr lang="de-DE" sz="1000"/>
                        <a:t> 
 Aus heißem Wasser wird Schnee: Bei diesen eisigen Temperaturen lohnt sich dieses besondere Experiment.</a:t>
                      </a:r>
                      <a:endParaRPr lang="en-US" sz="1000"/>
                    </a:p>
                  </a:txBody>
                  <a:tcPr/>
                </a:tc>
                <a:tc>
                  <a:txBody>
                    <a:bodyPr/>
                    <a:lstStyle/>
                    <a:p>
                      <a:r>
                        <a:rPr lang="en-US" sz="1000"/>
                        <a:t>38.69 %</a:t>
                      </a:r>
                    </a:p>
                  </a:txBody>
                  <a:tcPr/>
                </a:tc>
                <a:tc>
                  <a:txBody>
                    <a:bodyPr/>
                    <a:lstStyle/>
                    <a:p>
                      <a:r>
                        <a:rPr lang="en-US" sz="1000"/>
                        <a:t>50.68 %</a:t>
                      </a:r>
                    </a:p>
                  </a:txBody>
                  <a:tcPr/>
                </a:tc>
                <a:tc>
                  <a:txBody>
                    <a:bodyPr/>
                    <a:lstStyle/>
                    <a:p>
                      <a:r>
                        <a:rPr lang="en-US" sz="1000"/>
                        <a:t>2163</a:t>
                      </a:r>
                    </a:p>
                  </a:txBody>
                  <a:tcPr/>
                </a:tc>
                <a:tc>
                  <a:txBody>
                    <a:bodyPr/>
                    <a:lstStyle/>
                    <a:p>
                      <a:r>
                        <a:rPr lang="en-US" sz="1000"/>
                        <a:t>5247</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999688604"/>
                  </a:ext>
                </a:extLst>
              </a:tr>
              <a:tr h="370840">
                <a:tc>
                  <a:txBody>
                    <a:bodyPr/>
                    <a:lstStyle/>
                    <a:p>
                      <a:r>
                        <a:rPr lang="de-DE" sz="1000" b="1"/>
                        <a:t> NDR Mecklenburg-Vorpommern - 2018-02-14 05:48:14 </a:t>
                      </a:r>
                      <a:r>
                        <a:rPr lang="de-DE" sz="1000"/>
                        <a:t> 
 😍 Was macht Ihren Partner zu Ihrer Traumfrau oder ihren Traummann?</a:t>
                      </a:r>
                      <a:endParaRPr lang="en-US" sz="1000"/>
                    </a:p>
                  </a:txBody>
                  <a:tcPr/>
                </a:tc>
                <a:tc>
                  <a:txBody>
                    <a:bodyPr/>
                    <a:lstStyle/>
                    <a:p>
                      <a:r>
                        <a:rPr lang="en-US" sz="1000"/>
                        <a:t>37.52 %</a:t>
                      </a:r>
                    </a:p>
                  </a:txBody>
                  <a:tcPr/>
                </a:tc>
                <a:tc>
                  <a:txBody>
                    <a:bodyPr/>
                    <a:lstStyle/>
                    <a:p>
                      <a:r>
                        <a:rPr lang="en-US" sz="1000"/>
                        <a:t>90.51 %</a:t>
                      </a:r>
                    </a:p>
                  </a:txBody>
                  <a:tcPr/>
                </a:tc>
                <a:tc>
                  <a:txBody>
                    <a:bodyPr/>
                    <a:lstStyle/>
                    <a:p>
                      <a:r>
                        <a:rPr lang="en-US" sz="1000"/>
                        <a:t>560</a:t>
                      </a:r>
                    </a:p>
                  </a:txBody>
                  <a:tcPr/>
                </a:tc>
                <a:tc>
                  <a:txBody>
                    <a:bodyPr/>
                    <a:lstStyle/>
                    <a:p>
                      <a:r>
                        <a:rPr lang="en-US" sz="1000"/>
                        <a:t>1402</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896011310"/>
                  </a:ext>
                </a:extLst>
              </a:tr>
              <a:tr h="370840">
                <a:tc>
                  <a:txBody>
                    <a:bodyPr/>
                    <a:lstStyle/>
                    <a:p>
                      <a:r>
                        <a:rPr lang="en-US" sz="1000" b="1"/>
                        <a:t> NDR Mecklenburg-Vorpommern - 2018-02-23 13:39:26 </a:t>
                      </a:r>
                      <a:r>
                        <a:rPr lang="en-US" sz="1000"/>
                        <a:t> 
 Olympia ist fast vorbei - auch noch total im Olympia-Fieber? #OlympiaChallenge</a:t>
                      </a:r>
                    </a:p>
                  </a:txBody>
                  <a:tcPr/>
                </a:tc>
                <a:tc>
                  <a:txBody>
                    <a:bodyPr/>
                    <a:lstStyle/>
                    <a:p>
                      <a:r>
                        <a:rPr lang="en-US" sz="1000"/>
                        <a:t>36.66 %</a:t>
                      </a:r>
                    </a:p>
                  </a:txBody>
                  <a:tcPr/>
                </a:tc>
                <a:tc>
                  <a:txBody>
                    <a:bodyPr/>
                    <a:lstStyle/>
                    <a:p>
                      <a:r>
                        <a:rPr lang="en-US" sz="1000"/>
                        <a:t>47.18 %</a:t>
                      </a:r>
                    </a:p>
                  </a:txBody>
                  <a:tcPr/>
                </a:tc>
                <a:tc>
                  <a:txBody>
                    <a:bodyPr/>
                    <a:lstStyle/>
                    <a:p>
                      <a:r>
                        <a:rPr lang="en-US" sz="1000"/>
                        <a:t>3134</a:t>
                      </a:r>
                    </a:p>
                  </a:txBody>
                  <a:tcPr/>
                </a:tc>
                <a:tc>
                  <a:txBody>
                    <a:bodyPr/>
                    <a:lstStyle/>
                    <a:p>
                      <a:r>
                        <a:rPr lang="en-US" sz="1000"/>
                        <a:t>8071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802703551"/>
                  </a:ext>
                </a:extLst>
              </a:tr>
            </a:tbl>
          </a:graphicData>
        </a:graphic>
      </p:graphicFrame>
      <p:sp>
        <p:nvSpPr>
          <p:cNvPr id="4" name="Text Placeholder 3">
            <a:extLst>
              <a:ext uri="{FF2B5EF4-FFF2-40B4-BE49-F238E27FC236}">
                <a16:creationId xmlns:a16="http://schemas.microsoft.com/office/drawing/2014/main" id="{698A852E-387A-47F5-B74B-691003DD4869}"/>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35592916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E4144-5C91-4785-9A91-25F5EDA3527B}"/>
              </a:ext>
            </a:extLst>
          </p:cNvPr>
          <p:cNvSpPr>
            <a:spLocks noGrp="1"/>
          </p:cNvSpPr>
          <p:nvPr>
            <p:ph type="title"/>
          </p:nvPr>
        </p:nvSpPr>
        <p:spPr/>
        <p:txBody>
          <a:bodyPr/>
          <a:lstStyle/>
          <a:p>
            <a:r>
              <a:rPr lang="en-US"/>
              <a:t>Facebook Eigene Posts - Videostartrate - Flop - Export | NDR Mecklenburg-Vorpommern</a:t>
            </a:r>
          </a:p>
        </p:txBody>
      </p:sp>
      <p:graphicFrame>
        <p:nvGraphicFramePr>
          <p:cNvPr id="5" name="Table Placeholder 4">
            <a:extLst>
              <a:ext uri="{FF2B5EF4-FFF2-40B4-BE49-F238E27FC236}">
                <a16:creationId xmlns:a16="http://schemas.microsoft.com/office/drawing/2014/main" id="{A68D10DB-2F02-41D1-9B83-C9A44F62C51C}"/>
              </a:ext>
            </a:extLst>
          </p:cNvPr>
          <p:cNvGraphicFramePr>
            <a:graphicFrameLocks noGrp="1"/>
          </p:cNvGraphicFramePr>
          <p:nvPr>
            <p:ph type="tbl" sz="quarter" idx="13"/>
            <p:extLst>
              <p:ext uri="{D42A27DB-BD31-4B8C-83A1-F6EECF244321}">
                <p14:modId xmlns:p14="http://schemas.microsoft.com/office/powerpoint/2010/main" val="37803297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67341232"/>
                    </a:ext>
                  </a:extLst>
                </a:gridCol>
                <a:gridCol w="822960">
                  <a:extLst>
                    <a:ext uri="{9D8B030D-6E8A-4147-A177-3AD203B41FA5}">
                      <a16:colId xmlns:a16="http://schemas.microsoft.com/office/drawing/2014/main" val="1318033496"/>
                    </a:ext>
                  </a:extLst>
                </a:gridCol>
                <a:gridCol w="822960">
                  <a:extLst>
                    <a:ext uri="{9D8B030D-6E8A-4147-A177-3AD203B41FA5}">
                      <a16:colId xmlns:a16="http://schemas.microsoft.com/office/drawing/2014/main" val="3021956023"/>
                    </a:ext>
                  </a:extLst>
                </a:gridCol>
                <a:gridCol w="822960">
                  <a:extLst>
                    <a:ext uri="{9D8B030D-6E8A-4147-A177-3AD203B41FA5}">
                      <a16:colId xmlns:a16="http://schemas.microsoft.com/office/drawing/2014/main" val="3902662494"/>
                    </a:ext>
                  </a:extLst>
                </a:gridCol>
                <a:gridCol w="822960">
                  <a:extLst>
                    <a:ext uri="{9D8B030D-6E8A-4147-A177-3AD203B41FA5}">
                      <a16:colId xmlns:a16="http://schemas.microsoft.com/office/drawing/2014/main" val="1123525586"/>
                    </a:ext>
                  </a:extLst>
                </a:gridCol>
                <a:gridCol w="822960">
                  <a:extLst>
                    <a:ext uri="{9D8B030D-6E8A-4147-A177-3AD203B41FA5}">
                      <a16:colId xmlns:a16="http://schemas.microsoft.com/office/drawing/2014/main" val="620247156"/>
                    </a:ext>
                  </a:extLst>
                </a:gridCol>
                <a:gridCol w="822960">
                  <a:extLst>
                    <a:ext uri="{9D8B030D-6E8A-4147-A177-3AD203B41FA5}">
                      <a16:colId xmlns:a16="http://schemas.microsoft.com/office/drawing/2014/main" val="1194845489"/>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29010252"/>
                  </a:ext>
                </a:extLst>
              </a:tr>
              <a:tr h="370840">
                <a:tc>
                  <a:txBody>
                    <a:bodyPr/>
                    <a:lstStyle/>
                    <a:p>
                      <a:r>
                        <a:rPr lang="de-DE" sz="1000" b="1"/>
                        <a:t> NDR Mecklenburg-Vorpommern - 2018-05-15 12:47:22 </a:t>
                      </a:r>
                      <a:r>
                        <a:rPr lang="de-DE" sz="1000"/>
                        <a:t> 
 😂😂😂 Welche lustigen Pannen haben Sie schon auf Hochzeiten erlebt? 😂😂😂</a:t>
                      </a:r>
                      <a:endParaRPr lang="en-US" sz="1000"/>
                    </a:p>
                  </a:txBody>
                  <a:tcPr/>
                </a:tc>
                <a:tc>
                  <a:txBody>
                    <a:bodyPr/>
                    <a:lstStyle/>
                    <a:p>
                      <a:r>
                        <a:rPr lang="en-US" sz="1000"/>
                        <a:t>0.0 %</a:t>
                      </a:r>
                    </a:p>
                  </a:txBody>
                  <a:tcPr/>
                </a:tc>
                <a:tc>
                  <a:txBody>
                    <a:bodyPr/>
                    <a:lstStyle/>
                    <a:p>
                      <a:r>
                        <a:rPr lang="en-US" sz="1000"/>
                        <a:t>284.5 %</a:t>
                      </a:r>
                    </a:p>
                  </a:txBody>
                  <a:tcPr/>
                </a:tc>
                <a:tc>
                  <a:txBody>
                    <a:bodyPr/>
                    <a:lstStyle/>
                    <a:p>
                      <a:r>
                        <a:rPr lang="en-US" sz="1000"/>
                        <a:t>0</a:t>
                      </a:r>
                    </a:p>
                  </a:txBody>
                  <a:tcPr/>
                </a:tc>
                <a:tc>
                  <a:txBody>
                    <a:bodyPr/>
                    <a:lstStyle/>
                    <a:p>
                      <a:r>
                        <a:rPr lang="en-US" sz="1000"/>
                        <a:t>998</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931731950"/>
                  </a:ext>
                </a:extLst>
              </a:tr>
              <a:tr h="370840">
                <a:tc>
                  <a:txBody>
                    <a:bodyPr/>
                    <a:lstStyle/>
                    <a:p>
                      <a:r>
                        <a:rPr lang="de-DE" sz="1000" b="1"/>
                        <a:t> NDR Mecklenburg-Vorpommern - 2018-03-08 15:59:03 </a:t>
                      </a:r>
                      <a:r>
                        <a:rPr lang="de-DE" sz="1000"/>
                        <a:t> 
 Neue Sonderausstellung im Meeresmuseum Stralsund: "Insightfish" gibt faszinierende Einblicke in die Welt der Fische. 😮</a:t>
                      </a:r>
                      <a:endParaRPr lang="en-US" sz="1000"/>
                    </a:p>
                  </a:txBody>
                  <a:tcPr/>
                </a:tc>
                <a:tc>
                  <a:txBody>
                    <a:bodyPr/>
                    <a:lstStyle/>
                    <a:p>
                      <a:r>
                        <a:rPr lang="en-US" sz="1000"/>
                        <a:t>0.0 %</a:t>
                      </a:r>
                    </a:p>
                  </a:txBody>
                  <a:tcPr/>
                </a:tc>
                <a:tc>
                  <a:txBody>
                    <a:bodyPr/>
                    <a:lstStyle/>
                    <a:p>
                      <a:r>
                        <a:rPr lang="en-US" sz="1000"/>
                        <a:t>27.6 %</a:t>
                      </a:r>
                    </a:p>
                  </a:txBody>
                  <a:tcPr/>
                </a:tc>
                <a:tc>
                  <a:txBody>
                    <a:bodyPr/>
                    <a:lstStyle/>
                    <a:p>
                      <a:r>
                        <a:rPr lang="en-US" sz="1000"/>
                        <a:t>0</a:t>
                      </a:r>
                    </a:p>
                  </a:txBody>
                  <a:tcPr/>
                </a:tc>
                <a:tc>
                  <a:txBody>
                    <a:bodyPr/>
                    <a:lstStyle/>
                    <a:p>
                      <a:r>
                        <a:rPr lang="en-US" sz="1000"/>
                        <a:t>1404</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614648397"/>
                  </a:ext>
                </a:extLst>
              </a:tr>
              <a:tr h="370840">
                <a:tc>
                  <a:txBody>
                    <a:bodyPr/>
                    <a:lstStyle/>
                    <a:p>
                      <a:r>
                        <a:rPr lang="de-DE" sz="1000" b="1"/>
                        <a:t> NDR Mecklenburg-Vorpommern - 2018-04-30 11:48:34 </a:t>
                      </a:r>
                      <a:r>
                        <a:rPr lang="de-DE" sz="1000"/>
                        <a:t> 
 😮</a:t>
                      </a:r>
                      <a:endParaRPr lang="en-US" sz="1000"/>
                    </a:p>
                  </a:txBody>
                  <a:tcPr/>
                </a:tc>
                <a:tc>
                  <a:txBody>
                    <a:bodyPr/>
                    <a:lstStyle/>
                    <a:p>
                      <a:r>
                        <a:rPr lang="en-US" sz="1000"/>
                        <a:t>0.0 %</a:t>
                      </a:r>
                    </a:p>
                  </a:txBody>
                  <a:tcPr/>
                </a:tc>
                <a:tc>
                  <a:txBody>
                    <a:bodyPr/>
                    <a:lstStyle/>
                    <a:p>
                      <a:r>
                        <a:rPr lang="en-US" sz="1000"/>
                        <a:t>47.8 %</a:t>
                      </a:r>
                    </a:p>
                  </a:txBody>
                  <a:tcPr/>
                </a:tc>
                <a:tc>
                  <a:txBody>
                    <a:bodyPr/>
                    <a:lstStyle/>
                    <a:p>
                      <a:r>
                        <a:rPr lang="en-US" sz="1000"/>
                        <a:t>0</a:t>
                      </a:r>
                    </a:p>
                  </a:txBody>
                  <a:tcPr/>
                </a:tc>
                <a:tc>
                  <a:txBody>
                    <a:bodyPr/>
                    <a:lstStyle/>
                    <a:p>
                      <a:r>
                        <a:rPr lang="en-US" sz="1000"/>
                        <a:t>6860</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888001828"/>
                  </a:ext>
                </a:extLst>
              </a:tr>
              <a:tr h="370840">
                <a:tc>
                  <a:txBody>
                    <a:bodyPr/>
                    <a:lstStyle/>
                    <a:p>
                      <a:r>
                        <a:rPr lang="de-DE" sz="1000" b="1"/>
                        <a:t> NDR Mecklenburg-Vorpommern - 2018-01-22 09:47:52 </a:t>
                      </a:r>
                      <a:r>
                        <a:rPr lang="de-DE" sz="1000"/>
                        <a:t> 
 Nur Fliegen ist schöner... Doch zum Sieg hat es leider nicht gereicht. Jetzt brauchen die #Badboys Schützenhilfe von Mazedonien und am Mittwoch einen Sieg gegen Spanien, um ins #Halbfinale zu kommen. 🤞
#aufgehtsDHB #ehfeuro2018 | Rune Dahmke</a:t>
                      </a:r>
                      <a:endParaRPr lang="en-US" sz="1000"/>
                    </a:p>
                  </a:txBody>
                  <a:tcPr/>
                </a:tc>
                <a:tc>
                  <a:txBody>
                    <a:bodyPr/>
                    <a:lstStyle/>
                    <a:p>
                      <a:r>
                        <a:rPr lang="en-US" sz="1000"/>
                        <a:t>0.0 %</a:t>
                      </a:r>
                    </a:p>
                  </a:txBody>
                  <a:tcPr/>
                </a:tc>
                <a:tc>
                  <a:txBody>
                    <a:bodyPr/>
                    <a:lstStyle/>
                    <a:p>
                      <a:r>
                        <a:rPr lang="en-US" sz="1000"/>
                        <a:t>24.9 %</a:t>
                      </a:r>
                    </a:p>
                  </a:txBody>
                  <a:tcPr/>
                </a:tc>
                <a:tc>
                  <a:txBody>
                    <a:bodyPr/>
                    <a:lstStyle/>
                    <a:p>
                      <a:r>
                        <a:rPr lang="en-US" sz="1000"/>
                        <a:t>0</a:t>
                      </a:r>
                    </a:p>
                  </a:txBody>
                  <a:tcPr/>
                </a:tc>
                <a:tc>
                  <a:txBody>
                    <a:bodyPr/>
                    <a:lstStyle/>
                    <a:p>
                      <a:r>
                        <a:rPr lang="en-US" sz="1000"/>
                        <a:t>6803</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471881890"/>
                  </a:ext>
                </a:extLst>
              </a:tr>
              <a:tr h="370840">
                <a:tc>
                  <a:txBody>
                    <a:bodyPr/>
                    <a:lstStyle/>
                    <a:p>
                      <a:r>
                        <a:rPr lang="de-DE" sz="1000" b="1"/>
                        <a:t> NDR Mecklenburg-Vorpommern - 2018-07-10 08:59:45 </a:t>
                      </a:r>
                      <a:r>
                        <a:rPr lang="de-DE" sz="1000"/>
                        <a:t> 
 Eine kleine Erinnerung an den lieben Regen, dass wir ihn hier gut gebrauchen könnten! 🌧️💧❤️ 😉</a:t>
                      </a:r>
                      <a:endParaRPr lang="en-US" sz="1000"/>
                    </a:p>
                  </a:txBody>
                  <a:tcPr/>
                </a:tc>
                <a:tc>
                  <a:txBody>
                    <a:bodyPr/>
                    <a:lstStyle/>
                    <a:p>
                      <a:r>
                        <a:rPr lang="en-US" sz="1000"/>
                        <a:t>0.0 %</a:t>
                      </a:r>
                    </a:p>
                  </a:txBody>
                  <a:tcPr/>
                </a:tc>
                <a:tc>
                  <a:txBody>
                    <a:bodyPr/>
                    <a:lstStyle/>
                    <a:p>
                      <a:r>
                        <a:rPr lang="en-US" sz="1000"/>
                        <a:t>218.3 %</a:t>
                      </a:r>
                    </a:p>
                  </a:txBody>
                  <a:tcPr/>
                </a:tc>
                <a:tc>
                  <a:txBody>
                    <a:bodyPr/>
                    <a:lstStyle/>
                    <a:p>
                      <a:r>
                        <a:rPr lang="en-US" sz="1000"/>
                        <a:t>0</a:t>
                      </a:r>
                    </a:p>
                  </a:txBody>
                  <a:tcPr/>
                </a:tc>
                <a:tc>
                  <a:txBody>
                    <a:bodyPr/>
                    <a:lstStyle/>
                    <a:p>
                      <a:r>
                        <a:rPr lang="en-US" sz="1000"/>
                        <a:t>1560</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638270571"/>
                  </a:ext>
                </a:extLst>
              </a:tr>
            </a:tbl>
          </a:graphicData>
        </a:graphic>
      </p:graphicFrame>
      <p:sp>
        <p:nvSpPr>
          <p:cNvPr id="4" name="Text Placeholder 3">
            <a:extLst>
              <a:ext uri="{FF2B5EF4-FFF2-40B4-BE49-F238E27FC236}">
                <a16:creationId xmlns:a16="http://schemas.microsoft.com/office/drawing/2014/main" id="{74BC230E-7624-481C-BEB5-D914B1667ED3}"/>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7988511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D10B4-D8BA-4C74-BFC2-042E8B8E39D1}"/>
              </a:ext>
            </a:extLst>
          </p:cNvPr>
          <p:cNvSpPr>
            <a:spLocks noGrp="1"/>
          </p:cNvSpPr>
          <p:nvPr>
            <p:ph type="title"/>
          </p:nvPr>
        </p:nvSpPr>
        <p:spPr/>
        <p:txBody>
          <a:bodyPr/>
          <a:lstStyle/>
          <a:p>
            <a:r>
              <a:rPr lang="en-US"/>
              <a:t>Facebook Eigene Posts - Potenzielle Reichweite - Export | NDR Mecklenburg-Vorpommern - 1 of 2</a:t>
            </a:r>
          </a:p>
        </p:txBody>
      </p:sp>
      <p:graphicFrame>
        <p:nvGraphicFramePr>
          <p:cNvPr id="5" name="Table Placeholder 4">
            <a:extLst>
              <a:ext uri="{FF2B5EF4-FFF2-40B4-BE49-F238E27FC236}">
                <a16:creationId xmlns:a16="http://schemas.microsoft.com/office/drawing/2014/main" id="{FE86FC31-E451-4152-BA88-723F86D7FF18}"/>
              </a:ext>
            </a:extLst>
          </p:cNvPr>
          <p:cNvGraphicFramePr>
            <a:graphicFrameLocks noGrp="1"/>
          </p:cNvGraphicFramePr>
          <p:nvPr>
            <p:ph type="tbl" sz="quarter" idx="13"/>
            <p:extLst>
              <p:ext uri="{D42A27DB-BD31-4B8C-83A1-F6EECF244321}">
                <p14:modId xmlns:p14="http://schemas.microsoft.com/office/powerpoint/2010/main" val="4462371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49408437"/>
                    </a:ext>
                  </a:extLst>
                </a:gridCol>
                <a:gridCol w="822960">
                  <a:extLst>
                    <a:ext uri="{9D8B030D-6E8A-4147-A177-3AD203B41FA5}">
                      <a16:colId xmlns:a16="http://schemas.microsoft.com/office/drawing/2014/main" val="2261366968"/>
                    </a:ext>
                  </a:extLst>
                </a:gridCol>
                <a:gridCol w="822960">
                  <a:extLst>
                    <a:ext uri="{9D8B030D-6E8A-4147-A177-3AD203B41FA5}">
                      <a16:colId xmlns:a16="http://schemas.microsoft.com/office/drawing/2014/main" val="1920873688"/>
                    </a:ext>
                  </a:extLst>
                </a:gridCol>
                <a:gridCol w="822960">
                  <a:extLst>
                    <a:ext uri="{9D8B030D-6E8A-4147-A177-3AD203B41FA5}">
                      <a16:colId xmlns:a16="http://schemas.microsoft.com/office/drawing/2014/main" val="2518133297"/>
                    </a:ext>
                  </a:extLst>
                </a:gridCol>
                <a:gridCol w="822960">
                  <a:extLst>
                    <a:ext uri="{9D8B030D-6E8A-4147-A177-3AD203B41FA5}">
                      <a16:colId xmlns:a16="http://schemas.microsoft.com/office/drawing/2014/main" val="2053575136"/>
                    </a:ext>
                  </a:extLst>
                </a:gridCol>
                <a:gridCol w="822960">
                  <a:extLst>
                    <a:ext uri="{9D8B030D-6E8A-4147-A177-3AD203B41FA5}">
                      <a16:colId xmlns:a16="http://schemas.microsoft.com/office/drawing/2014/main" val="3381126769"/>
                    </a:ext>
                  </a:extLst>
                </a:gridCol>
                <a:gridCol w="411480">
                  <a:extLst>
                    <a:ext uri="{9D8B030D-6E8A-4147-A177-3AD203B41FA5}">
                      <a16:colId xmlns:a16="http://schemas.microsoft.com/office/drawing/2014/main" val="2328694214"/>
                    </a:ext>
                  </a:extLst>
                </a:gridCol>
                <a:gridCol w="822960">
                  <a:extLst>
                    <a:ext uri="{9D8B030D-6E8A-4147-A177-3AD203B41FA5}">
                      <a16:colId xmlns:a16="http://schemas.microsoft.com/office/drawing/2014/main" val="92410655"/>
                    </a:ext>
                  </a:extLst>
                </a:gridCol>
                <a:gridCol w="822960">
                  <a:extLst>
                    <a:ext uri="{9D8B030D-6E8A-4147-A177-3AD203B41FA5}">
                      <a16:colId xmlns:a16="http://schemas.microsoft.com/office/drawing/2014/main" val="17771338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332568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- 2018-07-25 07:03:33 </a:t>
                      </a:r>
                      <a:r>
                        <a:rPr kumimoji="0" lang="de-DE" sz="1000" b="0" i="0" u="none" strike="noStrike" kern="1200" cap="none" spc="0" normalizeH="0" baseline="0" noProof="0">
                          <a:ln>
                            <a:noFill/>
                          </a:ln>
                          <a:solidFill>
                            <a:prstClr val="black"/>
                          </a:solidFill>
                          <a:effectLst/>
                          <a:uLnTx/>
                          <a:uFillTx/>
                          <a:latin typeface="+mn-lt"/>
                          <a:ea typeface="+mn-ea"/>
                          <a:cs typeface="+mn-cs"/>
                        </a:rPr>
                        <a:t> 
 Für unsere Sicherheit führen freiwillige Feuerwehr-Männer und -Frauen ein Leben auf Abruf. Dafür ein riesiges Dankeschön!
🚒 Markieren Sie die Wehren aus Ihrer Region und sagen Sie Danke!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44539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- 2018-02-05 18:03:53 </a:t>
                      </a:r>
                      <a:r>
                        <a:rPr kumimoji="0" lang="de-DE" sz="1000" b="0" i="0" u="none" strike="noStrike" kern="1200" cap="none" spc="0" normalizeH="0" baseline="0" noProof="0">
                          <a:ln>
                            <a:noFill/>
                          </a:ln>
                          <a:solidFill>
                            <a:prstClr val="black"/>
                          </a:solidFill>
                          <a:effectLst/>
                          <a:uLnTx/>
                          <a:uFillTx/>
                          <a:latin typeface="+mn-lt"/>
                          <a:ea typeface="+mn-ea"/>
                          <a:cs typeface="+mn-cs"/>
                        </a:rPr>
                        <a:t> 
 Fußball-Trainer Frank Pagelsdorf hat die größten Erfolge seiner Karriere im Norden gefeiert - mit dem  F.C. Hansa Rostock und dem HSV. Heute feiert der gebürtige Hannoveraner seinen 60. Geburtstag.
Alles Gute für den Rostocker Aufstiegshelden von 1995!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36844513"/>
                  </a:ext>
                </a:extLst>
              </a:tr>
            </a:tbl>
          </a:graphicData>
        </a:graphic>
      </p:graphicFrame>
      <p:sp>
        <p:nvSpPr>
          <p:cNvPr id="4" name="Text Placeholder 3">
            <a:extLst>
              <a:ext uri="{FF2B5EF4-FFF2-40B4-BE49-F238E27FC236}">
                <a16:creationId xmlns:a16="http://schemas.microsoft.com/office/drawing/2014/main" id="{536C41F9-BC69-406E-B50D-88E5B3298B8A}"/>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31276736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33B2C-4740-48C3-85D6-B4BE839527B0}"/>
              </a:ext>
            </a:extLst>
          </p:cNvPr>
          <p:cNvSpPr>
            <a:spLocks noGrp="1"/>
          </p:cNvSpPr>
          <p:nvPr>
            <p:ph type="title"/>
          </p:nvPr>
        </p:nvSpPr>
        <p:spPr/>
        <p:txBody>
          <a:bodyPr/>
          <a:lstStyle/>
          <a:p>
            <a:r>
              <a:rPr lang="en-US"/>
              <a:t>Facebook Eigene Posts - Potenzielle Reichweite - Export | NDR Mecklenburg-Vorpommern - 2 of 2</a:t>
            </a:r>
          </a:p>
        </p:txBody>
      </p:sp>
      <p:graphicFrame>
        <p:nvGraphicFramePr>
          <p:cNvPr id="5" name="Table Placeholder 4">
            <a:extLst>
              <a:ext uri="{FF2B5EF4-FFF2-40B4-BE49-F238E27FC236}">
                <a16:creationId xmlns:a16="http://schemas.microsoft.com/office/drawing/2014/main" id="{38DF75EB-E10B-4032-A68E-86AA986BAFD4}"/>
              </a:ext>
            </a:extLst>
          </p:cNvPr>
          <p:cNvGraphicFramePr>
            <a:graphicFrameLocks noGrp="1"/>
          </p:cNvGraphicFramePr>
          <p:nvPr>
            <p:ph type="tbl" sz="quarter" idx="13"/>
            <p:extLst>
              <p:ext uri="{D42A27DB-BD31-4B8C-83A1-F6EECF244321}">
                <p14:modId xmlns:p14="http://schemas.microsoft.com/office/powerpoint/2010/main" val="31251181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43549030"/>
                    </a:ext>
                  </a:extLst>
                </a:gridCol>
                <a:gridCol w="822960">
                  <a:extLst>
                    <a:ext uri="{9D8B030D-6E8A-4147-A177-3AD203B41FA5}">
                      <a16:colId xmlns:a16="http://schemas.microsoft.com/office/drawing/2014/main" val="42232243"/>
                    </a:ext>
                  </a:extLst>
                </a:gridCol>
                <a:gridCol w="822960">
                  <a:extLst>
                    <a:ext uri="{9D8B030D-6E8A-4147-A177-3AD203B41FA5}">
                      <a16:colId xmlns:a16="http://schemas.microsoft.com/office/drawing/2014/main" val="1610118942"/>
                    </a:ext>
                  </a:extLst>
                </a:gridCol>
                <a:gridCol w="822960">
                  <a:extLst>
                    <a:ext uri="{9D8B030D-6E8A-4147-A177-3AD203B41FA5}">
                      <a16:colId xmlns:a16="http://schemas.microsoft.com/office/drawing/2014/main" val="3023607574"/>
                    </a:ext>
                  </a:extLst>
                </a:gridCol>
                <a:gridCol w="822960">
                  <a:extLst>
                    <a:ext uri="{9D8B030D-6E8A-4147-A177-3AD203B41FA5}">
                      <a16:colId xmlns:a16="http://schemas.microsoft.com/office/drawing/2014/main" val="3601728480"/>
                    </a:ext>
                  </a:extLst>
                </a:gridCol>
                <a:gridCol w="822960">
                  <a:extLst>
                    <a:ext uri="{9D8B030D-6E8A-4147-A177-3AD203B41FA5}">
                      <a16:colId xmlns:a16="http://schemas.microsoft.com/office/drawing/2014/main" val="2371055816"/>
                    </a:ext>
                  </a:extLst>
                </a:gridCol>
                <a:gridCol w="411480">
                  <a:extLst>
                    <a:ext uri="{9D8B030D-6E8A-4147-A177-3AD203B41FA5}">
                      <a16:colId xmlns:a16="http://schemas.microsoft.com/office/drawing/2014/main" val="1296148605"/>
                    </a:ext>
                  </a:extLst>
                </a:gridCol>
                <a:gridCol w="822960">
                  <a:extLst>
                    <a:ext uri="{9D8B030D-6E8A-4147-A177-3AD203B41FA5}">
                      <a16:colId xmlns:a16="http://schemas.microsoft.com/office/drawing/2014/main" val="3787053502"/>
                    </a:ext>
                  </a:extLst>
                </a:gridCol>
                <a:gridCol w="822960">
                  <a:extLst>
                    <a:ext uri="{9D8B030D-6E8A-4147-A177-3AD203B41FA5}">
                      <a16:colId xmlns:a16="http://schemas.microsoft.com/office/drawing/2014/main" val="32203665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507992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- 2018-04-16 09:27:38 </a:t>
                      </a:r>
                      <a:r>
                        <a:rPr kumimoji="0" lang="de-DE" sz="1000" b="0" i="0" u="none" strike="noStrike" kern="1200" cap="none" spc="0" normalizeH="0" baseline="0" noProof="0">
                          <a:ln>
                            <a:noFill/>
                          </a:ln>
                          <a:solidFill>
                            <a:prstClr val="black"/>
                          </a:solidFill>
                          <a:effectLst/>
                          <a:uLnTx/>
                          <a:uFillTx/>
                          <a:latin typeface="+mn-lt"/>
                          <a:ea typeface="+mn-ea"/>
                          <a:cs typeface="+mn-cs"/>
                        </a:rPr>
                        <a:t> 
 Schatz des einstigen Dänenkönigs Harald Blauzahn geborgen: Laut Experten handelt es sich um den größten Einzelfund im südlichen Ostseeraum.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84271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- 2018-08-16 08:13:39 </a:t>
                      </a:r>
                      <a:r>
                        <a:rPr kumimoji="0" lang="de-DE" sz="1000" b="0" i="0" u="none" strike="noStrike" kern="1200" cap="none" spc="0" normalizeH="0" baseline="0" noProof="0">
                          <a:ln>
                            <a:noFill/>
                          </a:ln>
                          <a:solidFill>
                            <a:prstClr val="black"/>
                          </a:solidFill>
                          <a:effectLst/>
                          <a:uLnTx/>
                          <a:uFillTx/>
                          <a:latin typeface="+mn-lt"/>
                          <a:ea typeface="+mn-ea"/>
                          <a:cs typeface="+mn-cs"/>
                        </a:rPr>
                        <a:t> 
 Die einen finden es angebracht, die anderen einfach nur diskriminierend.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08427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- 2018-01-05 13:38:58 </a:t>
                      </a:r>
                      <a:r>
                        <a:rPr kumimoji="0" lang="de-DE" sz="1000" b="0" i="0" u="none" strike="noStrike" kern="1200" cap="none" spc="0" normalizeH="0" baseline="0" noProof="0">
                          <a:ln>
                            <a:noFill/>
                          </a:ln>
                          <a:solidFill>
                            <a:prstClr val="black"/>
                          </a:solidFill>
                          <a:effectLst/>
                          <a:uLnTx/>
                          <a:uFillTx/>
                          <a:latin typeface="+mn-lt"/>
                          <a:ea typeface="+mn-ea"/>
                          <a:cs typeface="+mn-cs"/>
                        </a:rPr>
                        <a:t> 
 Rostock verbietet als erste Kommune in MV die Nutzung von Glyphosat auf all ihren Flächen.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25972245"/>
                  </a:ext>
                </a:extLst>
              </a:tr>
            </a:tbl>
          </a:graphicData>
        </a:graphic>
      </p:graphicFrame>
      <p:sp>
        <p:nvSpPr>
          <p:cNvPr id="4" name="Text Placeholder 3">
            <a:extLst>
              <a:ext uri="{FF2B5EF4-FFF2-40B4-BE49-F238E27FC236}">
                <a16:creationId xmlns:a16="http://schemas.microsoft.com/office/drawing/2014/main" id="{D808C05F-6794-4887-99DA-DA1A1ADDD344}"/>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17132515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B1530-C58E-4B97-9EC5-24F457494EFA}"/>
              </a:ext>
            </a:extLst>
          </p:cNvPr>
          <p:cNvSpPr>
            <a:spLocks noGrp="1"/>
          </p:cNvSpPr>
          <p:nvPr>
            <p:ph type="title"/>
          </p:nvPr>
        </p:nvSpPr>
        <p:spPr/>
        <p:txBody>
          <a:bodyPr/>
          <a:lstStyle/>
          <a:p>
            <a:r>
              <a:rPr lang="en-US"/>
              <a:t>Facebook Eigene Posts - Aktive Nutzer - Export | NDR Mecklenburg-Vorpommern</a:t>
            </a:r>
          </a:p>
        </p:txBody>
      </p:sp>
      <p:graphicFrame>
        <p:nvGraphicFramePr>
          <p:cNvPr id="5" name="Table Placeholder 4">
            <a:extLst>
              <a:ext uri="{FF2B5EF4-FFF2-40B4-BE49-F238E27FC236}">
                <a16:creationId xmlns:a16="http://schemas.microsoft.com/office/drawing/2014/main" id="{AF603464-EB71-4033-B563-AA44BBC5E63F}"/>
              </a:ext>
            </a:extLst>
          </p:cNvPr>
          <p:cNvGraphicFramePr>
            <a:graphicFrameLocks noGrp="1"/>
          </p:cNvGraphicFramePr>
          <p:nvPr>
            <p:ph type="tbl" sz="quarter" idx="13"/>
            <p:extLst>
              <p:ext uri="{D42A27DB-BD31-4B8C-83A1-F6EECF244321}">
                <p14:modId xmlns:p14="http://schemas.microsoft.com/office/powerpoint/2010/main" val="17974834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33378261"/>
                    </a:ext>
                  </a:extLst>
                </a:gridCol>
                <a:gridCol w="822960">
                  <a:extLst>
                    <a:ext uri="{9D8B030D-6E8A-4147-A177-3AD203B41FA5}">
                      <a16:colId xmlns:a16="http://schemas.microsoft.com/office/drawing/2014/main" val="4009268375"/>
                    </a:ext>
                  </a:extLst>
                </a:gridCol>
                <a:gridCol w="822960">
                  <a:extLst>
                    <a:ext uri="{9D8B030D-6E8A-4147-A177-3AD203B41FA5}">
                      <a16:colId xmlns:a16="http://schemas.microsoft.com/office/drawing/2014/main" val="1135712760"/>
                    </a:ext>
                  </a:extLst>
                </a:gridCol>
                <a:gridCol w="822960">
                  <a:extLst>
                    <a:ext uri="{9D8B030D-6E8A-4147-A177-3AD203B41FA5}">
                      <a16:colId xmlns:a16="http://schemas.microsoft.com/office/drawing/2014/main" val="1187187460"/>
                    </a:ext>
                  </a:extLst>
                </a:gridCol>
                <a:gridCol w="822960">
                  <a:extLst>
                    <a:ext uri="{9D8B030D-6E8A-4147-A177-3AD203B41FA5}">
                      <a16:colId xmlns:a16="http://schemas.microsoft.com/office/drawing/2014/main" val="2593528701"/>
                    </a:ext>
                  </a:extLst>
                </a:gridCol>
                <a:gridCol w="493776">
                  <a:extLst>
                    <a:ext uri="{9D8B030D-6E8A-4147-A177-3AD203B41FA5}">
                      <a16:colId xmlns:a16="http://schemas.microsoft.com/office/drawing/2014/main" val="1393001942"/>
                    </a:ext>
                  </a:extLst>
                </a:gridCol>
                <a:gridCol w="493776">
                  <a:extLst>
                    <a:ext uri="{9D8B030D-6E8A-4147-A177-3AD203B41FA5}">
                      <a16:colId xmlns:a16="http://schemas.microsoft.com/office/drawing/2014/main" val="3154281370"/>
                    </a:ext>
                  </a:extLst>
                </a:gridCol>
                <a:gridCol w="493776">
                  <a:extLst>
                    <a:ext uri="{9D8B030D-6E8A-4147-A177-3AD203B41FA5}">
                      <a16:colId xmlns:a16="http://schemas.microsoft.com/office/drawing/2014/main" val="2318422249"/>
                    </a:ext>
                  </a:extLst>
                </a:gridCol>
              </a:tblGrid>
              <a:tr h="370840">
                <a:tc>
                  <a:txBody>
                    <a:bodyPr/>
                    <a:lstStyle/>
                    <a:p>
                      <a:r>
                        <a:rPr lang="en-US" sz="1000"/>
                        <a:t>Post</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I-Rate Aktive Nutzer</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102991110"/>
                  </a:ext>
                </a:extLst>
              </a:tr>
              <a:tr h="370840">
                <a:tc>
                  <a:txBody>
                    <a:bodyPr/>
                    <a:lstStyle/>
                    <a:p>
                      <a:r>
                        <a:rPr lang="de-DE" sz="1000" b="1"/>
                        <a:t> NDR Mecklenburg-Vorpommern - 2018-07-25 07:03:33 </a:t>
                      </a:r>
                      <a:r>
                        <a:rPr lang="de-DE" sz="1000"/>
                        <a:t> 
 Für unsere Sicherheit führen freiwillige Feuerwehr-Männer und -Frauen ein Leben auf Abruf. Dafür ein riesiges Dankeschön!
🚒 Markieren Sie die Wehren aus Ihrer Region und sagen Sie Danke!</a:t>
                      </a:r>
                      <a:endParaRPr lang="en-US" sz="1000"/>
                    </a:p>
                  </a:txBody>
                  <a:tcPr/>
                </a:tc>
                <a:tc>
                  <a:txBody>
                    <a:bodyPr/>
                    <a:lstStyle/>
                    <a:p>
                      <a:r>
                        <a:rPr lang="en-US" sz="1000"/>
                        <a:t>26388</a:t>
                      </a:r>
                    </a:p>
                  </a:txBody>
                  <a:tcPr/>
                </a:tc>
                <a:tc>
                  <a:txBody>
                    <a:bodyPr/>
                    <a:lstStyle/>
                    <a:p>
                      <a:r>
                        <a:rPr lang="en-US" sz="1000"/>
                        <a:t>413643</a:t>
                      </a:r>
                    </a:p>
                  </a:txBody>
                  <a:tcPr/>
                </a:tc>
                <a:tc>
                  <a:txBody>
                    <a:bodyPr/>
                    <a:lstStyle/>
                    <a:p>
                      <a:r>
                        <a:rPr lang="en-US" sz="1000"/>
                        <a:t>6.4 %</a:t>
                      </a:r>
                    </a:p>
                  </a:txBody>
                  <a:tcPr/>
                </a:tc>
                <a:tc>
                  <a:txBody>
                    <a:bodyPr/>
                    <a:lstStyle/>
                    <a:p>
                      <a:r>
                        <a:rPr lang="en-US" sz="1000"/>
                        <a:t>5361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227587973"/>
                  </a:ext>
                </a:extLst>
              </a:tr>
              <a:tr h="370840">
                <a:tc>
                  <a:txBody>
                    <a:bodyPr/>
                    <a:lstStyle/>
                    <a:p>
                      <a:r>
                        <a:rPr lang="de-DE" sz="1000" b="1"/>
                        <a:t> NDR Mecklenburg-Vorpommern - 2018-08-16 08:13:39 </a:t>
                      </a:r>
                      <a:r>
                        <a:rPr lang="de-DE" sz="1000"/>
                        <a:t> 
 Die einen finden es angebracht, die anderen einfach nur diskriminierend.</a:t>
                      </a:r>
                      <a:endParaRPr lang="en-US" sz="1000"/>
                    </a:p>
                  </a:txBody>
                  <a:tcPr/>
                </a:tc>
                <a:tc>
                  <a:txBody>
                    <a:bodyPr/>
                    <a:lstStyle/>
                    <a:p>
                      <a:r>
                        <a:rPr lang="en-US" sz="1000"/>
                        <a:t>18927</a:t>
                      </a:r>
                    </a:p>
                  </a:txBody>
                  <a:tcPr/>
                </a:tc>
                <a:tc>
                  <a:txBody>
                    <a:bodyPr/>
                    <a:lstStyle/>
                    <a:p>
                      <a:r>
                        <a:rPr lang="en-US" sz="1000"/>
                        <a:t>156701</a:t>
                      </a:r>
                    </a:p>
                  </a:txBody>
                  <a:tcPr/>
                </a:tc>
                <a:tc>
                  <a:txBody>
                    <a:bodyPr/>
                    <a:lstStyle/>
                    <a:p>
                      <a:r>
                        <a:rPr lang="en-US" sz="1000"/>
                        <a:t>12.1 %</a:t>
                      </a:r>
                    </a:p>
                  </a:txBody>
                  <a:tcPr/>
                </a:tc>
                <a:tc>
                  <a:txBody>
                    <a:bodyPr/>
                    <a:lstStyle/>
                    <a:p>
                      <a:r>
                        <a:rPr lang="en-US" sz="1000"/>
                        <a:t>3024</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630495089"/>
                  </a:ext>
                </a:extLst>
              </a:tr>
              <a:tr h="370840">
                <a:tc>
                  <a:txBody>
                    <a:bodyPr/>
                    <a:lstStyle/>
                    <a:p>
                      <a:r>
                        <a:rPr lang="de-DE" sz="1000" b="1"/>
                        <a:t> NDR Mecklenburg-Vorpommern - 2018-02-05 18:03:53 </a:t>
                      </a:r>
                      <a:r>
                        <a:rPr lang="de-DE" sz="1000"/>
                        <a:t> 
 Fußball-Trainer Frank Pagelsdorf hat die größten Erfolge seiner Karriere im Norden gefeiert - mit dem  F.C. Hansa Rostock und dem HSV. Heute feiert der gebürtige Hannoveraner seinen 60. Geburtstag.
Alles Gute für den Rostocker Aufstiegshelden von 1995!</a:t>
                      </a:r>
                      <a:endParaRPr lang="en-US" sz="1000"/>
                    </a:p>
                  </a:txBody>
                  <a:tcPr/>
                </a:tc>
                <a:tc>
                  <a:txBody>
                    <a:bodyPr/>
                    <a:lstStyle/>
                    <a:p>
                      <a:r>
                        <a:rPr lang="en-US" sz="1000"/>
                        <a:t>17601</a:t>
                      </a:r>
                    </a:p>
                  </a:txBody>
                  <a:tcPr/>
                </a:tc>
                <a:tc>
                  <a:txBody>
                    <a:bodyPr/>
                    <a:lstStyle/>
                    <a:p>
                      <a:r>
                        <a:rPr lang="en-US" sz="1000"/>
                        <a:t>178557</a:t>
                      </a:r>
                    </a:p>
                  </a:txBody>
                  <a:tcPr/>
                </a:tc>
                <a:tc>
                  <a:txBody>
                    <a:bodyPr/>
                    <a:lstStyle/>
                    <a:p>
                      <a:r>
                        <a:rPr lang="en-US" sz="1000"/>
                        <a:t>9.9 %</a:t>
                      </a:r>
                    </a:p>
                  </a:txBody>
                  <a:tcPr/>
                </a:tc>
                <a:tc>
                  <a:txBody>
                    <a:bodyPr/>
                    <a:lstStyle/>
                    <a:p>
                      <a:r>
                        <a:rPr lang="en-US" sz="1000"/>
                        <a:t>2378</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432087780"/>
                  </a:ext>
                </a:extLst>
              </a:tr>
              <a:tr h="370840">
                <a:tc>
                  <a:txBody>
                    <a:bodyPr/>
                    <a:lstStyle/>
                    <a:p>
                      <a:r>
                        <a:rPr lang="de-DE" sz="1000" b="1"/>
                        <a:t> NDR Mecklenburg-Vorpommern - 2018-07-31 10:07:03 </a:t>
                      </a:r>
                      <a:r>
                        <a:rPr lang="de-DE" sz="1000"/>
                        <a:t> 
 Rostock und ganz MV verlieren ein echtes Original. 😢</a:t>
                      </a:r>
                      <a:endParaRPr lang="en-US" sz="1000"/>
                    </a:p>
                  </a:txBody>
                  <a:tcPr/>
                </a:tc>
                <a:tc>
                  <a:txBody>
                    <a:bodyPr/>
                    <a:lstStyle/>
                    <a:p>
                      <a:r>
                        <a:rPr lang="en-US" sz="1000"/>
                        <a:t>16977</a:t>
                      </a:r>
                    </a:p>
                  </a:txBody>
                  <a:tcPr/>
                </a:tc>
                <a:tc>
                  <a:txBody>
                    <a:bodyPr/>
                    <a:lstStyle/>
                    <a:p>
                      <a:r>
                        <a:rPr lang="en-US" sz="1000"/>
                        <a:t>137685</a:t>
                      </a:r>
                    </a:p>
                  </a:txBody>
                  <a:tcPr/>
                </a:tc>
                <a:tc>
                  <a:txBody>
                    <a:bodyPr/>
                    <a:lstStyle/>
                    <a:p>
                      <a:r>
                        <a:rPr lang="en-US" sz="1000"/>
                        <a:t>12.3 %</a:t>
                      </a:r>
                    </a:p>
                  </a:txBody>
                  <a:tcPr/>
                </a:tc>
                <a:tc>
                  <a:txBody>
                    <a:bodyPr/>
                    <a:lstStyle/>
                    <a:p>
                      <a:r>
                        <a:rPr lang="en-US" sz="1000"/>
                        <a:t>3367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927791878"/>
                  </a:ext>
                </a:extLst>
              </a:tr>
              <a:tr h="370840">
                <a:tc>
                  <a:txBody>
                    <a:bodyPr/>
                    <a:lstStyle/>
                    <a:p>
                      <a:r>
                        <a:rPr lang="en-US" sz="1000" b="1"/>
                        <a:t> NDR Mecklenburg-Vorpommern - 2018-05-04 06:46:09 </a:t>
                      </a:r>
                      <a:r>
                        <a:rPr lang="en-US" sz="1000"/>
                        <a:t> 
 Zum Tag der Feuerwehrleute sagen wir DANKE! 🤗
Feuerwehren aus Mecklenburg Vorpommern Feuerwehr Klinken Feuerwehr Dorf Mecklenburg Feuerwehr Basedow in Mecklenburg Feuerwehr Schwerin-Warnitz Feuerwehr Rostock Feuerwehr-Rostock Gehlsdorf Feuerwehr Barth Freiwillige Feuerwehr Zingst Freiwillige Feuerwehr Ahrenshoop Feuerwehr Plau am See Feuerwehr Neustrelitz / Jugendfeuerwehr Neustrelitz Feuerwehr Neustrelitz /Ortsfeuerwehr Strelitz-Alt Feuerwehr Bergen Freiwillige Feuerwehr Ostseebad Binz Feuerwehr Zinnowitz Jugendfeuerwehr Zinnowitz Freiwillige Feuerwehr Koserow e.V. Freiwillige Feuerwehr Bansin-Heringsdorf Freiwillige Feuerwehr Seebad Ahlbeck Freiwillige Feuerwehr Wolgast Freiwillige Feuerwehr Torgelow Freiwillige Feuerwehr Penzlin Feuerwehr Goldberg Löschgruppe Wendisch Waren Freiwillige Feuerwehr Krakow am See Feuerwehr Lübz Feuerwehr Plau am See Feuerwehr Bützow Freiwillige Feuerwehr Bützow Freiwillige Feuerwehr der Stadt Laage Feuerwehr Schwaan Feuerwehr Tessin &amp; Förderverein FFw Tessin e.V. Freiwillige Feuerwehr Tribsees Freiwillige Feuerwehr Gnoien Freiwillige Feuerwehr Marlow Freiwillige Feuerwehr Crivitz Feuerwehr Ludwigslust Freiwillige Feuerwehr Gadebusch Freiwillige Feuerwehr Satow Feuerwehr Rövershagen Feuerwehr Boltenhagen Freiwillige Feuerwehr Hagenow Feuerwehr Wittenburg Freiwillige Feuerwehr der Stadt Penkun Freiwillige Feuerwehr Ueckermünde Feuerwehr Wustrow Freiwillige Feuerwehr Wismar Altstadt Freiwillige Feuerwehr Warnemünde Feuerwehr Dömitz Feuerwehr Neukloster
(Wir haben hoffentlich niemanden vergessen!)</a:t>
                      </a:r>
                    </a:p>
                  </a:txBody>
                  <a:tcPr/>
                </a:tc>
                <a:tc>
                  <a:txBody>
                    <a:bodyPr/>
                    <a:lstStyle/>
                    <a:p>
                      <a:r>
                        <a:rPr lang="en-US" sz="1000"/>
                        <a:t>14404</a:t>
                      </a:r>
                    </a:p>
                  </a:txBody>
                  <a:tcPr/>
                </a:tc>
                <a:tc>
                  <a:txBody>
                    <a:bodyPr/>
                    <a:lstStyle/>
                    <a:p>
                      <a:r>
                        <a:rPr lang="en-US" sz="1000"/>
                        <a:t>136599</a:t>
                      </a:r>
                    </a:p>
                  </a:txBody>
                  <a:tcPr/>
                </a:tc>
                <a:tc>
                  <a:txBody>
                    <a:bodyPr/>
                    <a:lstStyle/>
                    <a:p>
                      <a:r>
                        <a:rPr lang="en-US" sz="1000"/>
                        <a:t>10.5 %</a:t>
                      </a:r>
                    </a:p>
                  </a:txBody>
                  <a:tcPr/>
                </a:tc>
                <a:tc>
                  <a:txBody>
                    <a:bodyPr/>
                    <a:lstStyle/>
                    <a:p>
                      <a:r>
                        <a:rPr lang="en-US" sz="1000"/>
                        <a:t>3582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22353803"/>
                  </a:ext>
                </a:extLst>
              </a:tr>
            </a:tbl>
          </a:graphicData>
        </a:graphic>
      </p:graphicFrame>
      <p:sp>
        <p:nvSpPr>
          <p:cNvPr id="4" name="Text Placeholder 3">
            <a:extLst>
              <a:ext uri="{FF2B5EF4-FFF2-40B4-BE49-F238E27FC236}">
                <a16:creationId xmlns:a16="http://schemas.microsoft.com/office/drawing/2014/main" id="{ABCCB2F4-ED44-4F21-BAD3-1C07B03AF173}"/>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21061489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F8843A-22F3-4758-8346-54EA027C17AC}"/>
              </a:ext>
            </a:extLst>
          </p:cNvPr>
          <p:cNvSpPr>
            <a:spLocks noGrp="1"/>
          </p:cNvSpPr>
          <p:nvPr>
            <p:ph type="title"/>
          </p:nvPr>
        </p:nvSpPr>
        <p:spPr/>
        <p:txBody>
          <a:bodyPr/>
          <a:lstStyle/>
          <a:p>
            <a:r>
              <a:rPr lang="en-US"/>
              <a:t>Facebook Eigene Posts - I-Rate Aktive Nutzer - Export | NDR Mecklenburg-Vorpommern</a:t>
            </a:r>
          </a:p>
        </p:txBody>
      </p:sp>
      <p:graphicFrame>
        <p:nvGraphicFramePr>
          <p:cNvPr id="5" name="Table Placeholder 4">
            <a:extLst>
              <a:ext uri="{FF2B5EF4-FFF2-40B4-BE49-F238E27FC236}">
                <a16:creationId xmlns:a16="http://schemas.microsoft.com/office/drawing/2014/main" id="{7147BBBC-9A7C-4C6B-82E3-1C42B3ADBB7F}"/>
              </a:ext>
            </a:extLst>
          </p:cNvPr>
          <p:cNvGraphicFramePr>
            <a:graphicFrameLocks noGrp="1"/>
          </p:cNvGraphicFramePr>
          <p:nvPr>
            <p:ph type="tbl" sz="quarter" idx="13"/>
            <p:extLst>
              <p:ext uri="{D42A27DB-BD31-4B8C-83A1-F6EECF244321}">
                <p14:modId xmlns:p14="http://schemas.microsoft.com/office/powerpoint/2010/main" val="33244322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917195616"/>
                    </a:ext>
                  </a:extLst>
                </a:gridCol>
                <a:gridCol w="822960">
                  <a:extLst>
                    <a:ext uri="{9D8B030D-6E8A-4147-A177-3AD203B41FA5}">
                      <a16:colId xmlns:a16="http://schemas.microsoft.com/office/drawing/2014/main" val="2277311783"/>
                    </a:ext>
                  </a:extLst>
                </a:gridCol>
                <a:gridCol w="822960">
                  <a:extLst>
                    <a:ext uri="{9D8B030D-6E8A-4147-A177-3AD203B41FA5}">
                      <a16:colId xmlns:a16="http://schemas.microsoft.com/office/drawing/2014/main" val="699024217"/>
                    </a:ext>
                  </a:extLst>
                </a:gridCol>
                <a:gridCol w="822960">
                  <a:extLst>
                    <a:ext uri="{9D8B030D-6E8A-4147-A177-3AD203B41FA5}">
                      <a16:colId xmlns:a16="http://schemas.microsoft.com/office/drawing/2014/main" val="2406811291"/>
                    </a:ext>
                  </a:extLst>
                </a:gridCol>
                <a:gridCol w="822960">
                  <a:extLst>
                    <a:ext uri="{9D8B030D-6E8A-4147-A177-3AD203B41FA5}">
                      <a16:colId xmlns:a16="http://schemas.microsoft.com/office/drawing/2014/main" val="1006577171"/>
                    </a:ext>
                  </a:extLst>
                </a:gridCol>
                <a:gridCol w="822960">
                  <a:extLst>
                    <a:ext uri="{9D8B030D-6E8A-4147-A177-3AD203B41FA5}">
                      <a16:colId xmlns:a16="http://schemas.microsoft.com/office/drawing/2014/main" val="1823706884"/>
                    </a:ext>
                  </a:extLst>
                </a:gridCol>
                <a:gridCol w="822960">
                  <a:extLst>
                    <a:ext uri="{9D8B030D-6E8A-4147-A177-3AD203B41FA5}">
                      <a16:colId xmlns:a16="http://schemas.microsoft.com/office/drawing/2014/main" val="3877432940"/>
                    </a:ext>
                  </a:extLst>
                </a:gridCol>
                <a:gridCol w="822960">
                  <a:extLst>
                    <a:ext uri="{9D8B030D-6E8A-4147-A177-3AD203B41FA5}">
                      <a16:colId xmlns:a16="http://schemas.microsoft.com/office/drawing/2014/main" val="1378517460"/>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133446813"/>
                  </a:ext>
                </a:extLst>
              </a:tr>
              <a:tr h="370840">
                <a:tc>
                  <a:txBody>
                    <a:bodyPr/>
                    <a:lstStyle/>
                    <a:p>
                      <a:r>
                        <a:rPr lang="de-DE" sz="1000" b="1"/>
                        <a:t> NDR Mecklenburg-Vorpommern - 2018-11-02 06:01:40 </a:t>
                      </a:r>
                      <a:r>
                        <a:rPr lang="de-DE" sz="1000"/>
                        <a:t> 
 </a:t>
                      </a:r>
                      <a:endParaRPr lang="en-US" sz="1000"/>
                    </a:p>
                  </a:txBody>
                  <a:tcPr/>
                </a:tc>
                <a:tc>
                  <a:txBody>
                    <a:bodyPr/>
                    <a:lstStyle/>
                    <a:p>
                      <a:r>
                        <a:rPr lang="en-US" sz="1000"/>
                        <a:t>546.6 %</a:t>
                      </a:r>
                    </a:p>
                  </a:txBody>
                  <a:tcPr/>
                </a:tc>
                <a:tc>
                  <a:txBody>
                    <a:bodyPr/>
                    <a:lstStyle/>
                    <a:p>
                      <a:r>
                        <a:rPr lang="en-US" sz="1000"/>
                        <a:t>1126</a:t>
                      </a:r>
                    </a:p>
                  </a:txBody>
                  <a:tcPr/>
                </a:tc>
                <a:tc>
                  <a:txBody>
                    <a:bodyPr/>
                    <a:lstStyle/>
                    <a:p>
                      <a:r>
                        <a:rPr lang="en-US" sz="1000"/>
                        <a:t>206</a:t>
                      </a:r>
                    </a:p>
                  </a:txBody>
                  <a:tcPr/>
                </a:tc>
                <a:tc>
                  <a:txBody>
                    <a:bodyPr/>
                    <a:lstStyle/>
                    <a:p>
                      <a:r>
                        <a:rPr lang="en-US" sz="1000"/>
                        <a:t>0</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053484127"/>
                  </a:ext>
                </a:extLst>
              </a:tr>
              <a:tr h="370840">
                <a:tc>
                  <a:txBody>
                    <a:bodyPr/>
                    <a:lstStyle/>
                    <a:p>
                      <a:r>
                        <a:rPr lang="de-DE" sz="1000" b="1"/>
                        <a:t> NDR Mecklenburg-Vorpommern - 2018-06-01 11:24:09 </a:t>
                      </a:r>
                      <a:r>
                        <a:rPr lang="de-DE" sz="1000"/>
                        <a:t> 
 🚨 Polizeieskorte für eine junge Familie 💞</a:t>
                      </a:r>
                      <a:endParaRPr lang="en-US" sz="1000"/>
                    </a:p>
                  </a:txBody>
                  <a:tcPr/>
                </a:tc>
                <a:tc>
                  <a:txBody>
                    <a:bodyPr/>
                    <a:lstStyle/>
                    <a:p>
                      <a:r>
                        <a:rPr lang="en-US" sz="1000"/>
                        <a:t>69.2 %</a:t>
                      </a:r>
                    </a:p>
                  </a:txBody>
                  <a:tcPr/>
                </a:tc>
                <a:tc>
                  <a:txBody>
                    <a:bodyPr/>
                    <a:lstStyle/>
                    <a:p>
                      <a:r>
                        <a:rPr lang="en-US" sz="1000"/>
                        <a:t>1071</a:t>
                      </a:r>
                    </a:p>
                  </a:txBody>
                  <a:tcPr/>
                </a:tc>
                <a:tc>
                  <a:txBody>
                    <a:bodyPr/>
                    <a:lstStyle/>
                    <a:p>
                      <a:r>
                        <a:rPr lang="en-US" sz="1000"/>
                        <a:t>1547</a:t>
                      </a:r>
                    </a:p>
                  </a:txBody>
                  <a:tcPr/>
                </a:tc>
                <a:tc>
                  <a:txBody>
                    <a:bodyPr/>
                    <a:lstStyle/>
                    <a:p>
                      <a:r>
                        <a:rPr lang="en-US" sz="1000"/>
                        <a:t>378</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676336829"/>
                  </a:ext>
                </a:extLst>
              </a:tr>
              <a:tr h="370840">
                <a:tc>
                  <a:txBody>
                    <a:bodyPr/>
                    <a:lstStyle/>
                    <a:p>
                      <a:r>
                        <a:rPr lang="de-DE" sz="1000" b="1"/>
                        <a:t> NDR Mecklenburg-Vorpommern - 2018-05-25 08:04:03 </a:t>
                      </a:r>
                      <a:r>
                        <a:rPr lang="de-DE" sz="1000"/>
                        <a:t> 
 Die Liebe macht's möglich: Ein Waldrapp ist in den Vogelpark Marlow zurückgekehrt und hat sehnsüchtig in die Voliere geschaut - vermutlich zu seinem Partner. 💕</a:t>
                      </a:r>
                      <a:endParaRPr lang="en-US" sz="1000"/>
                    </a:p>
                  </a:txBody>
                  <a:tcPr/>
                </a:tc>
                <a:tc>
                  <a:txBody>
                    <a:bodyPr/>
                    <a:lstStyle/>
                    <a:p>
                      <a:r>
                        <a:rPr lang="en-US" sz="1000"/>
                        <a:t>58.1 %</a:t>
                      </a:r>
                    </a:p>
                  </a:txBody>
                  <a:tcPr/>
                </a:tc>
                <a:tc>
                  <a:txBody>
                    <a:bodyPr/>
                    <a:lstStyle/>
                    <a:p>
                      <a:r>
                        <a:rPr lang="en-US" sz="1000"/>
                        <a:t>654</a:t>
                      </a:r>
                    </a:p>
                  </a:txBody>
                  <a:tcPr/>
                </a:tc>
                <a:tc>
                  <a:txBody>
                    <a:bodyPr/>
                    <a:lstStyle/>
                    <a:p>
                      <a:r>
                        <a:rPr lang="en-US" sz="1000"/>
                        <a:t>1126</a:t>
                      </a:r>
                    </a:p>
                  </a:txBody>
                  <a:tcPr/>
                </a:tc>
                <a:tc>
                  <a:txBody>
                    <a:bodyPr/>
                    <a:lstStyle/>
                    <a:p>
                      <a:r>
                        <a:rPr lang="en-US" sz="1000"/>
                        <a:t>124</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928302190"/>
                  </a:ext>
                </a:extLst>
              </a:tr>
              <a:tr h="370840">
                <a:tc>
                  <a:txBody>
                    <a:bodyPr/>
                    <a:lstStyle/>
                    <a:p>
                      <a:r>
                        <a:rPr lang="de-DE" sz="1000" b="1"/>
                        <a:t> NDR Mecklenburg-Vorpommern - 2018-10-24 17:27:51 </a:t>
                      </a:r>
                      <a:r>
                        <a:rPr lang="de-DE" sz="1000"/>
                        <a:t> 
 🎬 Alex C meldet sich vom Dreh bei MV Werften in Wismar - wir sind gespannt auf das Video!  🤩</a:t>
                      </a:r>
                      <a:endParaRPr lang="en-US" sz="1000"/>
                    </a:p>
                  </a:txBody>
                  <a:tcPr/>
                </a:tc>
                <a:tc>
                  <a:txBody>
                    <a:bodyPr/>
                    <a:lstStyle/>
                    <a:p>
                      <a:r>
                        <a:rPr lang="en-US" sz="1000"/>
                        <a:t>46.4 %</a:t>
                      </a:r>
                    </a:p>
                  </a:txBody>
                  <a:tcPr/>
                </a:tc>
                <a:tc>
                  <a:txBody>
                    <a:bodyPr/>
                    <a:lstStyle/>
                    <a:p>
                      <a:r>
                        <a:rPr lang="en-US" sz="1000"/>
                        <a:t>609</a:t>
                      </a:r>
                    </a:p>
                  </a:txBody>
                  <a:tcPr/>
                </a:tc>
                <a:tc>
                  <a:txBody>
                    <a:bodyPr/>
                    <a:lstStyle/>
                    <a:p>
                      <a:r>
                        <a:rPr lang="en-US" sz="1000"/>
                        <a:t>1312</a:t>
                      </a:r>
                    </a:p>
                  </a:txBody>
                  <a:tcPr/>
                </a:tc>
                <a:tc>
                  <a:txBody>
                    <a:bodyPr/>
                    <a:lstStyle/>
                    <a:p>
                      <a:r>
                        <a:rPr lang="en-US" sz="1000"/>
                        <a:t>38</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556040178"/>
                  </a:ext>
                </a:extLst>
              </a:tr>
              <a:tr h="370840">
                <a:tc>
                  <a:txBody>
                    <a:bodyPr/>
                    <a:lstStyle/>
                    <a:p>
                      <a:r>
                        <a:rPr lang="de-DE" sz="1000" b="1"/>
                        <a:t> NDR Mecklenburg-Vorpommern - 2018-05-15 12:47:22 </a:t>
                      </a:r>
                      <a:r>
                        <a:rPr lang="de-DE" sz="1000"/>
                        <a:t> 
 😂😂😂 Welche lustigen Pannen haben Sie schon auf Hochzeiten erlebt? 😂😂😂</a:t>
                      </a:r>
                      <a:endParaRPr lang="en-US" sz="1000"/>
                    </a:p>
                  </a:txBody>
                  <a:tcPr/>
                </a:tc>
                <a:tc>
                  <a:txBody>
                    <a:bodyPr/>
                    <a:lstStyle/>
                    <a:p>
                      <a:r>
                        <a:rPr lang="en-US" sz="1000"/>
                        <a:t>46.2 %</a:t>
                      </a:r>
                    </a:p>
                  </a:txBody>
                  <a:tcPr/>
                </a:tc>
                <a:tc>
                  <a:txBody>
                    <a:bodyPr/>
                    <a:lstStyle/>
                    <a:p>
                      <a:r>
                        <a:rPr lang="en-US" sz="1000"/>
                        <a:t>461</a:t>
                      </a:r>
                    </a:p>
                  </a:txBody>
                  <a:tcPr/>
                </a:tc>
                <a:tc>
                  <a:txBody>
                    <a:bodyPr/>
                    <a:lstStyle/>
                    <a:p>
                      <a:r>
                        <a:rPr lang="en-US" sz="1000"/>
                        <a:t>998</a:t>
                      </a:r>
                    </a:p>
                  </a:txBody>
                  <a:tcPr/>
                </a:tc>
                <a:tc>
                  <a:txBody>
                    <a:bodyPr/>
                    <a:lstStyle/>
                    <a:p>
                      <a:r>
                        <a:rPr lang="en-US" sz="1000"/>
                        <a:t>57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26902335"/>
                  </a:ext>
                </a:extLst>
              </a:tr>
            </a:tbl>
          </a:graphicData>
        </a:graphic>
      </p:graphicFrame>
      <p:sp>
        <p:nvSpPr>
          <p:cNvPr id="4" name="Text Placeholder 3">
            <a:extLst>
              <a:ext uri="{FF2B5EF4-FFF2-40B4-BE49-F238E27FC236}">
                <a16:creationId xmlns:a16="http://schemas.microsoft.com/office/drawing/2014/main" id="{0FF8EA2B-1684-45B1-944A-D9780DA26125}"/>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5883857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0C764F-C3D4-4459-9727-A447ED128958}"/>
              </a:ext>
            </a:extLst>
          </p:cNvPr>
          <p:cNvSpPr>
            <a:spLocks noGrp="1"/>
          </p:cNvSpPr>
          <p:nvPr>
            <p:ph type="title"/>
          </p:nvPr>
        </p:nvSpPr>
        <p:spPr/>
        <p:txBody>
          <a:bodyPr/>
          <a:lstStyle/>
          <a:p>
            <a:r>
              <a:rPr lang="en-US"/>
              <a:t>Facebook Eigene Posts - I-Rate Aktive Nutzer-Flop - Export | NDR Mecklenburg-Vorpommern</a:t>
            </a:r>
          </a:p>
        </p:txBody>
      </p:sp>
      <p:graphicFrame>
        <p:nvGraphicFramePr>
          <p:cNvPr id="5" name="Table Placeholder 4">
            <a:extLst>
              <a:ext uri="{FF2B5EF4-FFF2-40B4-BE49-F238E27FC236}">
                <a16:creationId xmlns:a16="http://schemas.microsoft.com/office/drawing/2014/main" id="{002498DD-8715-47E6-B4BA-CFE32DE058FD}"/>
              </a:ext>
            </a:extLst>
          </p:cNvPr>
          <p:cNvGraphicFramePr>
            <a:graphicFrameLocks noGrp="1"/>
          </p:cNvGraphicFramePr>
          <p:nvPr>
            <p:ph type="tbl" sz="quarter" idx="13"/>
            <p:extLst>
              <p:ext uri="{D42A27DB-BD31-4B8C-83A1-F6EECF244321}">
                <p14:modId xmlns:p14="http://schemas.microsoft.com/office/powerpoint/2010/main" val="40557454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383344896"/>
                    </a:ext>
                  </a:extLst>
                </a:gridCol>
                <a:gridCol w="822960">
                  <a:extLst>
                    <a:ext uri="{9D8B030D-6E8A-4147-A177-3AD203B41FA5}">
                      <a16:colId xmlns:a16="http://schemas.microsoft.com/office/drawing/2014/main" val="990024055"/>
                    </a:ext>
                  </a:extLst>
                </a:gridCol>
                <a:gridCol w="822960">
                  <a:extLst>
                    <a:ext uri="{9D8B030D-6E8A-4147-A177-3AD203B41FA5}">
                      <a16:colId xmlns:a16="http://schemas.microsoft.com/office/drawing/2014/main" val="2646997636"/>
                    </a:ext>
                  </a:extLst>
                </a:gridCol>
                <a:gridCol w="822960">
                  <a:extLst>
                    <a:ext uri="{9D8B030D-6E8A-4147-A177-3AD203B41FA5}">
                      <a16:colId xmlns:a16="http://schemas.microsoft.com/office/drawing/2014/main" val="807270048"/>
                    </a:ext>
                  </a:extLst>
                </a:gridCol>
                <a:gridCol w="822960">
                  <a:extLst>
                    <a:ext uri="{9D8B030D-6E8A-4147-A177-3AD203B41FA5}">
                      <a16:colId xmlns:a16="http://schemas.microsoft.com/office/drawing/2014/main" val="764793333"/>
                    </a:ext>
                  </a:extLst>
                </a:gridCol>
                <a:gridCol w="822960">
                  <a:extLst>
                    <a:ext uri="{9D8B030D-6E8A-4147-A177-3AD203B41FA5}">
                      <a16:colId xmlns:a16="http://schemas.microsoft.com/office/drawing/2014/main" val="1314084082"/>
                    </a:ext>
                  </a:extLst>
                </a:gridCol>
                <a:gridCol w="822960">
                  <a:extLst>
                    <a:ext uri="{9D8B030D-6E8A-4147-A177-3AD203B41FA5}">
                      <a16:colId xmlns:a16="http://schemas.microsoft.com/office/drawing/2014/main" val="237536600"/>
                    </a:ext>
                  </a:extLst>
                </a:gridCol>
                <a:gridCol w="822960">
                  <a:extLst>
                    <a:ext uri="{9D8B030D-6E8A-4147-A177-3AD203B41FA5}">
                      <a16:colId xmlns:a16="http://schemas.microsoft.com/office/drawing/2014/main" val="3265994272"/>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819988677"/>
                  </a:ext>
                </a:extLst>
              </a:tr>
              <a:tr h="370840">
                <a:tc>
                  <a:txBody>
                    <a:bodyPr/>
                    <a:lstStyle/>
                    <a:p>
                      <a:r>
                        <a:rPr lang="de-DE" sz="1000" b="1"/>
                        <a:t> NDR Mecklenburg-Vorpommern - 2018-01-04 16:42:49 </a:t>
                      </a:r>
                      <a:r>
                        <a:rPr lang="de-DE" sz="1000"/>
                        <a:t> 
 </a:t>
                      </a:r>
                      <a:endParaRPr lang="en-US" sz="1000"/>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107380334"/>
                  </a:ext>
                </a:extLst>
              </a:tr>
              <a:tr h="370840">
                <a:tc>
                  <a:txBody>
                    <a:bodyPr/>
                    <a:lstStyle/>
                    <a:p>
                      <a:r>
                        <a:rPr lang="de-DE" sz="1000" b="1"/>
                        <a:t> NDR Mecklenburg-Vorpommern - 2018-11-07 08:04:49 </a:t>
                      </a:r>
                      <a:r>
                        <a:rPr lang="de-DE" sz="1000"/>
                        <a:t> 
 Heute ist Matthias Crone, der Bürgerbeauftragte von MV, zu Gast bei NDR 1 Radio MV. Stellen Sie schon jetzt Ihre Fragen - ab 10 Uhr geht es los.</a:t>
                      </a:r>
                      <a:endParaRPr lang="en-US" sz="1000"/>
                    </a:p>
                  </a:txBody>
                  <a:tcPr/>
                </a:tc>
                <a:tc>
                  <a:txBody>
                    <a:bodyPr/>
                    <a:lstStyle/>
                    <a:p>
                      <a:r>
                        <a:rPr lang="en-US" sz="1000"/>
                        <a:t>1.0 %</a:t>
                      </a:r>
                    </a:p>
                  </a:txBody>
                  <a:tcPr/>
                </a:tc>
                <a:tc>
                  <a:txBody>
                    <a:bodyPr/>
                    <a:lstStyle/>
                    <a:p>
                      <a:r>
                        <a:rPr lang="en-US" sz="1000"/>
                        <a:t>63</a:t>
                      </a:r>
                    </a:p>
                  </a:txBody>
                  <a:tcPr/>
                </a:tc>
                <a:tc>
                  <a:txBody>
                    <a:bodyPr/>
                    <a:lstStyle/>
                    <a:p>
                      <a:r>
                        <a:rPr lang="en-US" sz="1000"/>
                        <a:t>6360</a:t>
                      </a:r>
                    </a:p>
                  </a:txBody>
                  <a:tcPr/>
                </a:tc>
                <a:tc>
                  <a:txBody>
                    <a:bodyPr/>
                    <a:lstStyle/>
                    <a:p>
                      <a:r>
                        <a:rPr lang="en-US" sz="1000"/>
                        <a:t>11</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106836584"/>
                  </a:ext>
                </a:extLst>
              </a:tr>
              <a:tr h="370840">
                <a:tc>
                  <a:txBody>
                    <a:bodyPr/>
                    <a:lstStyle/>
                    <a:p>
                      <a:r>
                        <a:rPr lang="de-DE" sz="1000" b="1"/>
                        <a:t> NDR Mecklenburg-Vorpommern - 2018-06-11 10:12:11 </a:t>
                      </a:r>
                      <a:r>
                        <a:rPr lang="de-DE" sz="1000"/>
                        <a:t> 
 Dieses Jahr sind deutlich mehr Unternehmen aus unserem Land als in den Vorjahren vertreten. 😊</a:t>
                      </a:r>
                      <a:endParaRPr lang="en-US" sz="1000"/>
                    </a:p>
                  </a:txBody>
                  <a:tcPr/>
                </a:tc>
                <a:tc>
                  <a:txBody>
                    <a:bodyPr/>
                    <a:lstStyle/>
                    <a:p>
                      <a:r>
                        <a:rPr lang="en-US" sz="1000"/>
                        <a:t>1.1 %</a:t>
                      </a:r>
                    </a:p>
                  </a:txBody>
                  <a:tcPr/>
                </a:tc>
                <a:tc>
                  <a:txBody>
                    <a:bodyPr/>
                    <a:lstStyle/>
                    <a:p>
                      <a:r>
                        <a:rPr lang="en-US" sz="1000"/>
                        <a:t>44</a:t>
                      </a:r>
                    </a:p>
                  </a:txBody>
                  <a:tcPr/>
                </a:tc>
                <a:tc>
                  <a:txBody>
                    <a:bodyPr/>
                    <a:lstStyle/>
                    <a:p>
                      <a:r>
                        <a:rPr lang="en-US" sz="1000"/>
                        <a:t>3948</a:t>
                      </a:r>
                    </a:p>
                  </a:txBody>
                  <a:tcPr/>
                </a:tc>
                <a:tc>
                  <a:txBody>
                    <a:bodyPr/>
                    <a:lstStyle/>
                    <a:p>
                      <a:r>
                        <a:rPr lang="en-US" sz="1000"/>
                        <a:t>6</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796947518"/>
                  </a:ext>
                </a:extLst>
              </a:tr>
              <a:tr h="370840">
                <a:tc>
                  <a:txBody>
                    <a:bodyPr/>
                    <a:lstStyle/>
                    <a:p>
                      <a:r>
                        <a:rPr lang="de-DE" sz="1000" b="1"/>
                        <a:t> NDR Mecklenburg-Vorpommern - 2018-06-12 17:43:54 </a:t>
                      </a:r>
                      <a:r>
                        <a:rPr lang="de-DE" sz="1000"/>
                        <a:t> 
 Und heute Abend ab 21 Uhr läuft die 400. Episode der Jazztime!</a:t>
                      </a:r>
                      <a:endParaRPr lang="en-US" sz="1000"/>
                    </a:p>
                  </a:txBody>
                  <a:tcPr/>
                </a:tc>
                <a:tc>
                  <a:txBody>
                    <a:bodyPr/>
                    <a:lstStyle/>
                    <a:p>
                      <a:r>
                        <a:rPr lang="en-US" sz="1000"/>
                        <a:t>1.1 %</a:t>
                      </a:r>
                    </a:p>
                  </a:txBody>
                  <a:tcPr/>
                </a:tc>
                <a:tc>
                  <a:txBody>
                    <a:bodyPr/>
                    <a:lstStyle/>
                    <a:p>
                      <a:r>
                        <a:rPr lang="en-US" sz="1000"/>
                        <a:t>62</a:t>
                      </a:r>
                    </a:p>
                  </a:txBody>
                  <a:tcPr/>
                </a:tc>
                <a:tc>
                  <a:txBody>
                    <a:bodyPr/>
                    <a:lstStyle/>
                    <a:p>
                      <a:r>
                        <a:rPr lang="en-US" sz="1000"/>
                        <a:t>5848</a:t>
                      </a:r>
                    </a:p>
                  </a:txBody>
                  <a:tcPr/>
                </a:tc>
                <a:tc>
                  <a:txBody>
                    <a:bodyPr/>
                    <a:lstStyle/>
                    <a:p>
                      <a:r>
                        <a:rPr lang="en-US" sz="1000"/>
                        <a:t>14</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347774635"/>
                  </a:ext>
                </a:extLst>
              </a:tr>
              <a:tr h="370840">
                <a:tc>
                  <a:txBody>
                    <a:bodyPr/>
                    <a:lstStyle/>
                    <a:p>
                      <a:r>
                        <a:rPr lang="de-DE" sz="1000" b="1"/>
                        <a:t> NDR Mecklenburg-Vorpommern - 2018-10-02 16:48:21 </a:t>
                      </a:r>
                      <a:r>
                        <a:rPr lang="de-DE" sz="1000"/>
                        <a:t> 
 Rund 600 Schülerinnen und Schüler haben im Medienbildungsprojekt des NDR Landesfunkhauses Mecklenburg-Vorpommern gelernt, wie Journalisten arbeiten und wie Medien funktionieren.</a:t>
                      </a:r>
                      <a:endParaRPr lang="en-US" sz="1000"/>
                    </a:p>
                  </a:txBody>
                  <a:tcPr/>
                </a:tc>
                <a:tc>
                  <a:txBody>
                    <a:bodyPr/>
                    <a:lstStyle/>
                    <a:p>
                      <a:r>
                        <a:rPr lang="en-US" sz="1000"/>
                        <a:t>1.1 %</a:t>
                      </a:r>
                    </a:p>
                  </a:txBody>
                  <a:tcPr/>
                </a:tc>
                <a:tc>
                  <a:txBody>
                    <a:bodyPr/>
                    <a:lstStyle/>
                    <a:p>
                      <a:r>
                        <a:rPr lang="en-US" sz="1000"/>
                        <a:t>59</a:t>
                      </a:r>
                    </a:p>
                  </a:txBody>
                  <a:tcPr/>
                </a:tc>
                <a:tc>
                  <a:txBody>
                    <a:bodyPr/>
                    <a:lstStyle/>
                    <a:p>
                      <a:r>
                        <a:rPr lang="en-US" sz="1000"/>
                        <a:t>5303</a:t>
                      </a:r>
                    </a:p>
                  </a:txBody>
                  <a:tcPr/>
                </a:tc>
                <a:tc>
                  <a:txBody>
                    <a:bodyPr/>
                    <a:lstStyle/>
                    <a:p>
                      <a:r>
                        <a:rPr lang="en-US" sz="1000"/>
                        <a:t>21</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539159663"/>
                  </a:ext>
                </a:extLst>
              </a:tr>
            </a:tbl>
          </a:graphicData>
        </a:graphic>
      </p:graphicFrame>
      <p:sp>
        <p:nvSpPr>
          <p:cNvPr id="4" name="Text Placeholder 3">
            <a:extLst>
              <a:ext uri="{FF2B5EF4-FFF2-40B4-BE49-F238E27FC236}">
                <a16:creationId xmlns:a16="http://schemas.microsoft.com/office/drawing/2014/main" id="{A1B6AB5B-3931-46ED-9239-F03959D14562}"/>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30199551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4EF3C-DACA-42D5-A81D-261CE8BE35DE}"/>
              </a:ext>
            </a:extLst>
          </p:cNvPr>
          <p:cNvSpPr>
            <a:spLocks noGrp="1"/>
          </p:cNvSpPr>
          <p:nvPr>
            <p:ph type="title"/>
          </p:nvPr>
        </p:nvSpPr>
        <p:spPr/>
        <p:txBody>
          <a:bodyPr/>
          <a:lstStyle/>
          <a:p>
            <a:r>
              <a:rPr lang="en-US"/>
              <a:t>Facebook Eigene Post - Summe Interaktionen - Export | NDR Mecklenburg-Vorpommern - 1 of 3</a:t>
            </a:r>
          </a:p>
        </p:txBody>
      </p:sp>
      <p:graphicFrame>
        <p:nvGraphicFramePr>
          <p:cNvPr id="5" name="Table Placeholder 4">
            <a:extLst>
              <a:ext uri="{FF2B5EF4-FFF2-40B4-BE49-F238E27FC236}">
                <a16:creationId xmlns:a16="http://schemas.microsoft.com/office/drawing/2014/main" id="{4A61280E-5A1B-46CB-835E-97319320B9EB}"/>
              </a:ext>
            </a:extLst>
          </p:cNvPr>
          <p:cNvGraphicFramePr>
            <a:graphicFrameLocks noGrp="1"/>
          </p:cNvGraphicFramePr>
          <p:nvPr>
            <p:ph type="tbl" sz="quarter" idx="13"/>
            <p:extLst>
              <p:ext uri="{D42A27DB-BD31-4B8C-83A1-F6EECF244321}">
                <p14:modId xmlns:p14="http://schemas.microsoft.com/office/powerpoint/2010/main" val="22563799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754419860"/>
                    </a:ext>
                  </a:extLst>
                </a:gridCol>
                <a:gridCol w="822960">
                  <a:extLst>
                    <a:ext uri="{9D8B030D-6E8A-4147-A177-3AD203B41FA5}">
                      <a16:colId xmlns:a16="http://schemas.microsoft.com/office/drawing/2014/main" val="1705817667"/>
                    </a:ext>
                  </a:extLst>
                </a:gridCol>
                <a:gridCol w="822960">
                  <a:extLst>
                    <a:ext uri="{9D8B030D-6E8A-4147-A177-3AD203B41FA5}">
                      <a16:colId xmlns:a16="http://schemas.microsoft.com/office/drawing/2014/main" val="1147499488"/>
                    </a:ext>
                  </a:extLst>
                </a:gridCol>
                <a:gridCol w="822960">
                  <a:extLst>
                    <a:ext uri="{9D8B030D-6E8A-4147-A177-3AD203B41FA5}">
                      <a16:colId xmlns:a16="http://schemas.microsoft.com/office/drawing/2014/main" val="3064441274"/>
                    </a:ext>
                  </a:extLst>
                </a:gridCol>
                <a:gridCol w="822960">
                  <a:extLst>
                    <a:ext uri="{9D8B030D-6E8A-4147-A177-3AD203B41FA5}">
                      <a16:colId xmlns:a16="http://schemas.microsoft.com/office/drawing/2014/main" val="1232898794"/>
                    </a:ext>
                  </a:extLst>
                </a:gridCol>
                <a:gridCol w="822960">
                  <a:extLst>
                    <a:ext uri="{9D8B030D-6E8A-4147-A177-3AD203B41FA5}">
                      <a16:colId xmlns:a16="http://schemas.microsoft.com/office/drawing/2014/main" val="1270046645"/>
                    </a:ext>
                  </a:extLst>
                </a:gridCol>
                <a:gridCol w="822960">
                  <a:extLst>
                    <a:ext uri="{9D8B030D-6E8A-4147-A177-3AD203B41FA5}">
                      <a16:colId xmlns:a16="http://schemas.microsoft.com/office/drawing/2014/main" val="3539990220"/>
                    </a:ext>
                  </a:extLst>
                </a:gridCol>
                <a:gridCol w="822960">
                  <a:extLst>
                    <a:ext uri="{9D8B030D-6E8A-4147-A177-3AD203B41FA5}">
                      <a16:colId xmlns:a16="http://schemas.microsoft.com/office/drawing/2014/main" val="36385135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542215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- 2018-01-05 13:38:58 </a:t>
                      </a:r>
                      <a:r>
                        <a:rPr kumimoji="0" lang="de-DE" sz="1000" b="0" i="0" u="none" strike="noStrike" kern="1200" cap="none" spc="0" normalizeH="0" baseline="0" noProof="0">
                          <a:ln>
                            <a:noFill/>
                          </a:ln>
                          <a:solidFill>
                            <a:prstClr val="black"/>
                          </a:solidFill>
                          <a:effectLst/>
                          <a:uLnTx/>
                          <a:uFillTx/>
                          <a:latin typeface="+mn-lt"/>
                          <a:ea typeface="+mn-ea"/>
                          <a:cs typeface="+mn-cs"/>
                        </a:rPr>
                        <a:t> 
 Rostock verbietet als erste Kommune in MV die Nutzung von Glyphosat auf all ihren Flächen.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02662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- 2018-07-25 07:03:33 </a:t>
                      </a:r>
                      <a:r>
                        <a:rPr kumimoji="0" lang="de-DE" sz="1000" b="0" i="0" u="none" strike="noStrike" kern="1200" cap="none" spc="0" normalizeH="0" baseline="0" noProof="0">
                          <a:ln>
                            <a:noFill/>
                          </a:ln>
                          <a:solidFill>
                            <a:prstClr val="black"/>
                          </a:solidFill>
                          <a:effectLst/>
                          <a:uLnTx/>
                          <a:uFillTx/>
                          <a:latin typeface="+mn-lt"/>
                          <a:ea typeface="+mn-ea"/>
                          <a:cs typeface="+mn-cs"/>
                        </a:rPr>
                        <a:t> 
 Für unsere Sicherheit führen freiwillige Feuerwehr-Männer und -Frauen ein Leben auf Abruf. Dafür ein riesiges Dankeschön!
🚒 Markieren Sie die Wehren aus Ihrer Region und sagen Sie Danke!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29387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- 2018-04-16 09:27:38 </a:t>
                      </a:r>
                      <a:r>
                        <a:rPr kumimoji="0" lang="de-DE" sz="1000" b="0" i="0" u="none" strike="noStrike" kern="1200" cap="none" spc="0" normalizeH="0" baseline="0" noProof="0">
                          <a:ln>
                            <a:noFill/>
                          </a:ln>
                          <a:solidFill>
                            <a:prstClr val="black"/>
                          </a:solidFill>
                          <a:effectLst/>
                          <a:uLnTx/>
                          <a:uFillTx/>
                          <a:latin typeface="+mn-lt"/>
                          <a:ea typeface="+mn-ea"/>
                          <a:cs typeface="+mn-cs"/>
                        </a:rPr>
                        <a:t> 
 Schatz des einstigen Dänenkönigs Harald Blauzahn geborgen: Laut Experten handelt es sich um den größten Einzelfund im südlichen Ostseeraum.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77443706"/>
                  </a:ext>
                </a:extLst>
              </a:tr>
            </a:tbl>
          </a:graphicData>
        </a:graphic>
      </p:graphicFrame>
      <p:sp>
        <p:nvSpPr>
          <p:cNvPr id="4" name="Text Placeholder 3">
            <a:extLst>
              <a:ext uri="{FF2B5EF4-FFF2-40B4-BE49-F238E27FC236}">
                <a16:creationId xmlns:a16="http://schemas.microsoft.com/office/drawing/2014/main" id="{8A6FF1B4-6142-40F9-AF33-F85F7677D53B}"/>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35195433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A697F-0D7C-4CCA-9DBC-A829BB0297A2}"/>
              </a:ext>
            </a:extLst>
          </p:cNvPr>
          <p:cNvSpPr>
            <a:spLocks noGrp="1"/>
          </p:cNvSpPr>
          <p:nvPr>
            <p:ph type="title"/>
          </p:nvPr>
        </p:nvSpPr>
        <p:spPr/>
        <p:txBody>
          <a:bodyPr/>
          <a:lstStyle/>
          <a:p>
            <a:r>
              <a:rPr lang="en-US"/>
              <a:t>Facebook Eigene Post - Summe Interaktionen - Export | NDR Mecklenburg-Vorpommern - 2 of 3</a:t>
            </a:r>
          </a:p>
        </p:txBody>
      </p:sp>
      <p:graphicFrame>
        <p:nvGraphicFramePr>
          <p:cNvPr id="5" name="Table Placeholder 4">
            <a:extLst>
              <a:ext uri="{FF2B5EF4-FFF2-40B4-BE49-F238E27FC236}">
                <a16:creationId xmlns:a16="http://schemas.microsoft.com/office/drawing/2014/main" id="{4E5EA57D-595A-4612-8255-319E1CFBE820}"/>
              </a:ext>
            </a:extLst>
          </p:cNvPr>
          <p:cNvGraphicFramePr>
            <a:graphicFrameLocks noGrp="1"/>
          </p:cNvGraphicFramePr>
          <p:nvPr>
            <p:ph type="tbl" sz="quarter" idx="13"/>
            <p:extLst>
              <p:ext uri="{D42A27DB-BD31-4B8C-83A1-F6EECF244321}">
                <p14:modId xmlns:p14="http://schemas.microsoft.com/office/powerpoint/2010/main" val="40910347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72072212"/>
                    </a:ext>
                  </a:extLst>
                </a:gridCol>
                <a:gridCol w="822960">
                  <a:extLst>
                    <a:ext uri="{9D8B030D-6E8A-4147-A177-3AD203B41FA5}">
                      <a16:colId xmlns:a16="http://schemas.microsoft.com/office/drawing/2014/main" val="1185966045"/>
                    </a:ext>
                  </a:extLst>
                </a:gridCol>
                <a:gridCol w="822960">
                  <a:extLst>
                    <a:ext uri="{9D8B030D-6E8A-4147-A177-3AD203B41FA5}">
                      <a16:colId xmlns:a16="http://schemas.microsoft.com/office/drawing/2014/main" val="1217437743"/>
                    </a:ext>
                  </a:extLst>
                </a:gridCol>
                <a:gridCol w="822960">
                  <a:extLst>
                    <a:ext uri="{9D8B030D-6E8A-4147-A177-3AD203B41FA5}">
                      <a16:colId xmlns:a16="http://schemas.microsoft.com/office/drawing/2014/main" val="608689529"/>
                    </a:ext>
                  </a:extLst>
                </a:gridCol>
                <a:gridCol w="822960">
                  <a:extLst>
                    <a:ext uri="{9D8B030D-6E8A-4147-A177-3AD203B41FA5}">
                      <a16:colId xmlns:a16="http://schemas.microsoft.com/office/drawing/2014/main" val="3416868604"/>
                    </a:ext>
                  </a:extLst>
                </a:gridCol>
                <a:gridCol w="822960">
                  <a:extLst>
                    <a:ext uri="{9D8B030D-6E8A-4147-A177-3AD203B41FA5}">
                      <a16:colId xmlns:a16="http://schemas.microsoft.com/office/drawing/2014/main" val="143625596"/>
                    </a:ext>
                  </a:extLst>
                </a:gridCol>
                <a:gridCol w="822960">
                  <a:extLst>
                    <a:ext uri="{9D8B030D-6E8A-4147-A177-3AD203B41FA5}">
                      <a16:colId xmlns:a16="http://schemas.microsoft.com/office/drawing/2014/main" val="3148562195"/>
                    </a:ext>
                  </a:extLst>
                </a:gridCol>
                <a:gridCol w="822960">
                  <a:extLst>
                    <a:ext uri="{9D8B030D-6E8A-4147-A177-3AD203B41FA5}">
                      <a16:colId xmlns:a16="http://schemas.microsoft.com/office/drawing/2014/main" val="4961836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147302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Mecklenburg-Vorpommern - 2018-05-04 06:46:09 </a:t>
                      </a:r>
                      <a:r>
                        <a:rPr kumimoji="0" lang="en-US" sz="1000" b="0" i="0" u="none" strike="noStrike" kern="1200" cap="none" spc="0" normalizeH="0" baseline="0" noProof="0">
                          <a:ln>
                            <a:noFill/>
                          </a:ln>
                          <a:solidFill>
                            <a:prstClr val="black"/>
                          </a:solidFill>
                          <a:effectLst/>
                          <a:uLnTx/>
                          <a:uFillTx/>
                          <a:latin typeface="+mn-lt"/>
                          <a:ea typeface="+mn-ea"/>
                          <a:cs typeface="+mn-cs"/>
                        </a:rPr>
                        <a:t> 
 Zum Tag der Feuerwehrleute sagen wir DANKE! 🤗
Feuerwehren aus Mecklenburg Vorpommern Feuerwehr Klinken Feuerwehr Dorf Mecklenburg Feuerwehr Basedow in Mecklenburg Feuerwehr Schwerin-Warnitz Feuerwehr Rostock Feuerwehr-Rostock Gehlsdorf Feuerwehr Barth Freiwillige Feuerwehr Zingst Freiwillige Feuerwehr Ahrenshoop Feuerwehr Plau am See Feuerwehr Neustrelitz / Jugendfeuerwehr Neustrelitz Feuerwehr Neustrelitz /Ortsfeuerwehr Strelitz-Alt Feuerwehr Bergen Freiwillige Feuerwehr Ostseebad Binz Feuerwehr Zinnowitz Jugendfeuerwehr Zinnowitz Freiwillige Feuerwehr Koserow e.V. Freiwillige Feuerwehr Bansin-Heringsdorf Freiwillige Feuerwehr Seebad Ahlbeck Freiwillige Feuerwehr Wolgast Freiwillige Feuerwehr Torgelow Freiwillige Feuerwehr Penzlin Feuerwehr Goldberg Löschgruppe Wendisch Waren Freiwillige Feuerwehr Krakow am See Feuerwehr Lübz Feuerwehr Plau am See Feuerwehr Bützow Freiwillige Feuerwehr Bützow Freiwillige Feuerwehr der Stadt Laage Feuerwehr Schwaan Feuerwehr Tessin &amp; Förderverein FFw Tessin e.V. Freiwillige Feuerwehr Tribsees Freiwillige Feuerwehr Gnoien Freiwillige Feuerwehr Marlow Freiwillige Feuerwehr Crivitz Feuerwehr Ludwigslust Freiwillige Feuerwehr Gadebusch Freiwillige Feuerwehr Satow Feuerwehr Rövershagen Feuerwehr Boltenhagen Freiwillige Feuerwehr Hagenow Feuerwehr Wittenburg Freiwillige Feuerwehr der Stadt Penkun Freiwillige Feuerwehr Ueckermünde Feuerwehr Wustrow Freiwillige Feuerwehr Wismar Altstadt Freiwillige Feuerwehr Warnemünde Feuerwehr Dömitz Feuerwehr Neukloster
(Wir haben hoffentlich niemanden vergessen!)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61559646"/>
                  </a:ext>
                </a:extLst>
              </a:tr>
            </a:tbl>
          </a:graphicData>
        </a:graphic>
      </p:graphicFrame>
      <p:sp>
        <p:nvSpPr>
          <p:cNvPr id="4" name="Text Placeholder 3">
            <a:extLst>
              <a:ext uri="{FF2B5EF4-FFF2-40B4-BE49-F238E27FC236}">
                <a16:creationId xmlns:a16="http://schemas.microsoft.com/office/drawing/2014/main" id="{2FAE348E-57F7-4222-B40B-AC77ECD8C520}"/>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29043595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F99FA-8AE9-4F93-B11C-38C2E08C81A9}"/>
              </a:ext>
            </a:extLst>
          </p:cNvPr>
          <p:cNvSpPr>
            <a:spLocks noGrp="1"/>
          </p:cNvSpPr>
          <p:nvPr>
            <p:ph type="title"/>
          </p:nvPr>
        </p:nvSpPr>
        <p:spPr/>
        <p:txBody>
          <a:bodyPr/>
          <a:lstStyle/>
          <a:p>
            <a:r>
              <a:rPr lang="en-US"/>
              <a:t>Facebook Eigene Post - Summe Interaktionen - Export | NDR Mecklenburg-Vorpommern - 3 of 3</a:t>
            </a:r>
          </a:p>
        </p:txBody>
      </p:sp>
      <p:graphicFrame>
        <p:nvGraphicFramePr>
          <p:cNvPr id="5" name="Table Placeholder 4">
            <a:extLst>
              <a:ext uri="{FF2B5EF4-FFF2-40B4-BE49-F238E27FC236}">
                <a16:creationId xmlns:a16="http://schemas.microsoft.com/office/drawing/2014/main" id="{CF6C5C08-64C7-45AD-B68F-A21AF85C0067}"/>
              </a:ext>
            </a:extLst>
          </p:cNvPr>
          <p:cNvGraphicFramePr>
            <a:graphicFrameLocks noGrp="1"/>
          </p:cNvGraphicFramePr>
          <p:nvPr>
            <p:ph type="tbl" sz="quarter" idx="13"/>
            <p:extLst>
              <p:ext uri="{D42A27DB-BD31-4B8C-83A1-F6EECF244321}">
                <p14:modId xmlns:p14="http://schemas.microsoft.com/office/powerpoint/2010/main" val="38471287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009236044"/>
                    </a:ext>
                  </a:extLst>
                </a:gridCol>
                <a:gridCol w="822960">
                  <a:extLst>
                    <a:ext uri="{9D8B030D-6E8A-4147-A177-3AD203B41FA5}">
                      <a16:colId xmlns:a16="http://schemas.microsoft.com/office/drawing/2014/main" val="3884095711"/>
                    </a:ext>
                  </a:extLst>
                </a:gridCol>
                <a:gridCol w="822960">
                  <a:extLst>
                    <a:ext uri="{9D8B030D-6E8A-4147-A177-3AD203B41FA5}">
                      <a16:colId xmlns:a16="http://schemas.microsoft.com/office/drawing/2014/main" val="2815265815"/>
                    </a:ext>
                  </a:extLst>
                </a:gridCol>
                <a:gridCol w="822960">
                  <a:extLst>
                    <a:ext uri="{9D8B030D-6E8A-4147-A177-3AD203B41FA5}">
                      <a16:colId xmlns:a16="http://schemas.microsoft.com/office/drawing/2014/main" val="787177793"/>
                    </a:ext>
                  </a:extLst>
                </a:gridCol>
                <a:gridCol w="822960">
                  <a:extLst>
                    <a:ext uri="{9D8B030D-6E8A-4147-A177-3AD203B41FA5}">
                      <a16:colId xmlns:a16="http://schemas.microsoft.com/office/drawing/2014/main" val="1670275946"/>
                    </a:ext>
                  </a:extLst>
                </a:gridCol>
                <a:gridCol w="822960">
                  <a:extLst>
                    <a:ext uri="{9D8B030D-6E8A-4147-A177-3AD203B41FA5}">
                      <a16:colId xmlns:a16="http://schemas.microsoft.com/office/drawing/2014/main" val="2194851045"/>
                    </a:ext>
                  </a:extLst>
                </a:gridCol>
                <a:gridCol w="822960">
                  <a:extLst>
                    <a:ext uri="{9D8B030D-6E8A-4147-A177-3AD203B41FA5}">
                      <a16:colId xmlns:a16="http://schemas.microsoft.com/office/drawing/2014/main" val="109506768"/>
                    </a:ext>
                  </a:extLst>
                </a:gridCol>
                <a:gridCol w="822960">
                  <a:extLst>
                    <a:ext uri="{9D8B030D-6E8A-4147-A177-3AD203B41FA5}">
                      <a16:colId xmlns:a16="http://schemas.microsoft.com/office/drawing/2014/main" val="40868759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627669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- 2018-07-31 10:07:03 </a:t>
                      </a:r>
                      <a:r>
                        <a:rPr kumimoji="0" lang="de-DE" sz="1000" b="0" i="0" u="none" strike="noStrike" kern="1200" cap="none" spc="0" normalizeH="0" baseline="0" noProof="0">
                          <a:ln>
                            <a:noFill/>
                          </a:ln>
                          <a:solidFill>
                            <a:prstClr val="black"/>
                          </a:solidFill>
                          <a:effectLst/>
                          <a:uLnTx/>
                          <a:uFillTx/>
                          <a:latin typeface="+mn-lt"/>
                          <a:ea typeface="+mn-ea"/>
                          <a:cs typeface="+mn-cs"/>
                        </a:rPr>
                        <a:t> 
 Rostock und ganz MV verlieren ein echtes Original.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70119084"/>
                  </a:ext>
                </a:extLst>
              </a:tr>
            </a:tbl>
          </a:graphicData>
        </a:graphic>
      </p:graphicFrame>
      <p:sp>
        <p:nvSpPr>
          <p:cNvPr id="4" name="Text Placeholder 3">
            <a:extLst>
              <a:ext uri="{FF2B5EF4-FFF2-40B4-BE49-F238E27FC236}">
                <a16:creationId xmlns:a16="http://schemas.microsoft.com/office/drawing/2014/main" id="{EF97C586-B22D-4188-B943-21E7A9C96735}"/>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7694533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A5007-EAA8-4766-BDB7-DAB5F4797688}"/>
              </a:ext>
            </a:extLst>
          </p:cNvPr>
          <p:cNvSpPr>
            <a:spLocks noGrp="1"/>
          </p:cNvSpPr>
          <p:nvPr>
            <p:ph type="title"/>
          </p:nvPr>
        </p:nvSpPr>
        <p:spPr/>
        <p:txBody>
          <a:bodyPr/>
          <a:lstStyle/>
          <a:p>
            <a:r>
              <a:rPr lang="en-US"/>
              <a:t>Facebook Eigene Posts - Reaktionen - Export | NDR Mecklenburg-Vorpommern - 1 of 4</a:t>
            </a:r>
          </a:p>
        </p:txBody>
      </p:sp>
      <p:graphicFrame>
        <p:nvGraphicFramePr>
          <p:cNvPr id="5" name="Table Placeholder 4">
            <a:extLst>
              <a:ext uri="{FF2B5EF4-FFF2-40B4-BE49-F238E27FC236}">
                <a16:creationId xmlns:a16="http://schemas.microsoft.com/office/drawing/2014/main" id="{D0AC56D9-EF8E-4686-98EA-AC174AD97108}"/>
              </a:ext>
            </a:extLst>
          </p:cNvPr>
          <p:cNvGraphicFramePr>
            <a:graphicFrameLocks noGrp="1"/>
          </p:cNvGraphicFramePr>
          <p:nvPr>
            <p:ph type="tbl" sz="quarter" idx="13"/>
            <p:extLst>
              <p:ext uri="{D42A27DB-BD31-4B8C-83A1-F6EECF244321}">
                <p14:modId xmlns:p14="http://schemas.microsoft.com/office/powerpoint/2010/main" val="10857035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1610446595"/>
                    </a:ext>
                  </a:extLst>
                </a:gridCol>
                <a:gridCol w="822960">
                  <a:extLst>
                    <a:ext uri="{9D8B030D-6E8A-4147-A177-3AD203B41FA5}">
                      <a16:colId xmlns:a16="http://schemas.microsoft.com/office/drawing/2014/main" val="1265287934"/>
                    </a:ext>
                  </a:extLst>
                </a:gridCol>
                <a:gridCol w="493776">
                  <a:extLst>
                    <a:ext uri="{9D8B030D-6E8A-4147-A177-3AD203B41FA5}">
                      <a16:colId xmlns:a16="http://schemas.microsoft.com/office/drawing/2014/main" val="4263496757"/>
                    </a:ext>
                  </a:extLst>
                </a:gridCol>
                <a:gridCol w="493776">
                  <a:extLst>
                    <a:ext uri="{9D8B030D-6E8A-4147-A177-3AD203B41FA5}">
                      <a16:colId xmlns:a16="http://schemas.microsoft.com/office/drawing/2014/main" val="3568164136"/>
                    </a:ext>
                  </a:extLst>
                </a:gridCol>
                <a:gridCol w="493776">
                  <a:extLst>
                    <a:ext uri="{9D8B030D-6E8A-4147-A177-3AD203B41FA5}">
                      <a16:colId xmlns:a16="http://schemas.microsoft.com/office/drawing/2014/main" val="3119344179"/>
                    </a:ext>
                  </a:extLst>
                </a:gridCol>
                <a:gridCol w="493776">
                  <a:extLst>
                    <a:ext uri="{9D8B030D-6E8A-4147-A177-3AD203B41FA5}">
                      <a16:colId xmlns:a16="http://schemas.microsoft.com/office/drawing/2014/main" val="3239504932"/>
                    </a:ext>
                  </a:extLst>
                </a:gridCol>
                <a:gridCol w="493776">
                  <a:extLst>
                    <a:ext uri="{9D8B030D-6E8A-4147-A177-3AD203B41FA5}">
                      <a16:colId xmlns:a16="http://schemas.microsoft.com/office/drawing/2014/main" val="1566067969"/>
                    </a:ext>
                  </a:extLst>
                </a:gridCol>
                <a:gridCol w="493776">
                  <a:extLst>
                    <a:ext uri="{9D8B030D-6E8A-4147-A177-3AD203B41FA5}">
                      <a16:colId xmlns:a16="http://schemas.microsoft.com/office/drawing/2014/main" val="4110904610"/>
                    </a:ext>
                  </a:extLst>
                </a:gridCol>
                <a:gridCol w="493776">
                  <a:extLst>
                    <a:ext uri="{9D8B030D-6E8A-4147-A177-3AD203B41FA5}">
                      <a16:colId xmlns:a16="http://schemas.microsoft.com/office/drawing/2014/main" val="2000978982"/>
                    </a:ext>
                  </a:extLst>
                </a:gridCol>
                <a:gridCol w="493776">
                  <a:extLst>
                    <a:ext uri="{9D8B030D-6E8A-4147-A177-3AD203B41FA5}">
                      <a16:colId xmlns:a16="http://schemas.microsoft.com/office/drawing/2014/main" val="4156788985"/>
                    </a:ext>
                  </a:extLst>
                </a:gridCol>
                <a:gridCol w="493776">
                  <a:extLst>
                    <a:ext uri="{9D8B030D-6E8A-4147-A177-3AD203B41FA5}">
                      <a16:colId xmlns:a16="http://schemas.microsoft.com/office/drawing/2014/main" val="2972020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709444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Mecklenburg-Vorpommern - 2018-01-05 13:38:58</a:t>
                      </a:r>
                      <a:r>
                        <a:rPr kumimoji="0" lang="de-DE" sz="1000" b="0" i="0" u="none" strike="noStrike" kern="1200" cap="none" spc="0" normalizeH="0" baseline="0" noProof="0">
                          <a:ln>
                            <a:noFill/>
                          </a:ln>
                          <a:solidFill>
                            <a:prstClr val="black"/>
                          </a:solidFill>
                          <a:effectLst/>
                          <a:uLnTx/>
                          <a:uFillTx/>
                          <a:latin typeface="+mn-lt"/>
                          <a:ea typeface="+mn-ea"/>
                          <a:cs typeface="+mn-cs"/>
                        </a:rPr>
                        <a:t>
Rostock verbietet als erste Kommune in MV die Nutzung von Glyphosat auf all ihren Flächen.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Rostock untersagt die Nutzung von Glyphosat
ndr.de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1103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Mecklenburg-Vorpommern - 2018-07-25 07:03:33</a:t>
                      </a:r>
                      <a:r>
                        <a:rPr kumimoji="0" lang="de-DE" sz="1000" b="0" i="0" u="none" strike="noStrike" kern="1200" cap="none" spc="0" normalizeH="0" baseline="0" noProof="0">
                          <a:ln>
                            <a:noFill/>
                          </a:ln>
                          <a:solidFill>
                            <a:prstClr val="black"/>
                          </a:solidFill>
                          <a:effectLst/>
                          <a:uLnTx/>
                          <a:uFillTx/>
                          <a:latin typeface="+mn-lt"/>
                          <a:ea typeface="+mn-ea"/>
                          <a:cs typeface="+mn-cs"/>
                        </a:rPr>
                        <a:t>
Für unsere Sicherheit führen freiwillige Feuerwehr-Männer und -Frauen ein Leben auf Abruf. Dafür ein riesiges Dankeschön!
🚒 Markieren Sie die Wehren aus Ihrer Region und sagen Sie Danke!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Wie geht das? - Freiwillige Feuerwehr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01410767"/>
                  </a:ext>
                </a:extLst>
              </a:tr>
            </a:tbl>
          </a:graphicData>
        </a:graphic>
      </p:graphicFrame>
      <p:sp>
        <p:nvSpPr>
          <p:cNvPr id="4" name="Text Placeholder 3">
            <a:extLst>
              <a:ext uri="{FF2B5EF4-FFF2-40B4-BE49-F238E27FC236}">
                <a16:creationId xmlns:a16="http://schemas.microsoft.com/office/drawing/2014/main" id="{93D22C85-6751-4FEE-A088-70639CB9E9F9}"/>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41768651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B71C10-BCA0-4DBE-A36B-7AC1B672AACB}"/>
              </a:ext>
            </a:extLst>
          </p:cNvPr>
          <p:cNvSpPr>
            <a:spLocks noGrp="1"/>
          </p:cNvSpPr>
          <p:nvPr>
            <p:ph type="title"/>
          </p:nvPr>
        </p:nvSpPr>
        <p:spPr/>
        <p:txBody>
          <a:bodyPr/>
          <a:lstStyle/>
          <a:p>
            <a:r>
              <a:rPr lang="en-US"/>
              <a:t>Facebook Eigene Posts - Reaktionen - Export | NDR Mecklenburg-Vorpommern - 2 of 4</a:t>
            </a:r>
          </a:p>
        </p:txBody>
      </p:sp>
      <p:graphicFrame>
        <p:nvGraphicFramePr>
          <p:cNvPr id="5" name="Table Placeholder 4">
            <a:extLst>
              <a:ext uri="{FF2B5EF4-FFF2-40B4-BE49-F238E27FC236}">
                <a16:creationId xmlns:a16="http://schemas.microsoft.com/office/drawing/2014/main" id="{67E4800D-1DEE-4B20-87A7-89331AAF6425}"/>
              </a:ext>
            </a:extLst>
          </p:cNvPr>
          <p:cNvGraphicFramePr>
            <a:graphicFrameLocks noGrp="1"/>
          </p:cNvGraphicFramePr>
          <p:nvPr>
            <p:ph type="tbl" sz="quarter" idx="13"/>
            <p:extLst>
              <p:ext uri="{D42A27DB-BD31-4B8C-83A1-F6EECF244321}">
                <p14:modId xmlns:p14="http://schemas.microsoft.com/office/powerpoint/2010/main" val="3055805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3907409336"/>
                    </a:ext>
                  </a:extLst>
                </a:gridCol>
                <a:gridCol w="822960">
                  <a:extLst>
                    <a:ext uri="{9D8B030D-6E8A-4147-A177-3AD203B41FA5}">
                      <a16:colId xmlns:a16="http://schemas.microsoft.com/office/drawing/2014/main" val="4153838648"/>
                    </a:ext>
                  </a:extLst>
                </a:gridCol>
                <a:gridCol w="493776">
                  <a:extLst>
                    <a:ext uri="{9D8B030D-6E8A-4147-A177-3AD203B41FA5}">
                      <a16:colId xmlns:a16="http://schemas.microsoft.com/office/drawing/2014/main" val="1896458058"/>
                    </a:ext>
                  </a:extLst>
                </a:gridCol>
                <a:gridCol w="493776">
                  <a:extLst>
                    <a:ext uri="{9D8B030D-6E8A-4147-A177-3AD203B41FA5}">
                      <a16:colId xmlns:a16="http://schemas.microsoft.com/office/drawing/2014/main" val="2223200668"/>
                    </a:ext>
                  </a:extLst>
                </a:gridCol>
                <a:gridCol w="493776">
                  <a:extLst>
                    <a:ext uri="{9D8B030D-6E8A-4147-A177-3AD203B41FA5}">
                      <a16:colId xmlns:a16="http://schemas.microsoft.com/office/drawing/2014/main" val="3055149550"/>
                    </a:ext>
                  </a:extLst>
                </a:gridCol>
                <a:gridCol w="493776">
                  <a:extLst>
                    <a:ext uri="{9D8B030D-6E8A-4147-A177-3AD203B41FA5}">
                      <a16:colId xmlns:a16="http://schemas.microsoft.com/office/drawing/2014/main" val="2782898960"/>
                    </a:ext>
                  </a:extLst>
                </a:gridCol>
                <a:gridCol w="493776">
                  <a:extLst>
                    <a:ext uri="{9D8B030D-6E8A-4147-A177-3AD203B41FA5}">
                      <a16:colId xmlns:a16="http://schemas.microsoft.com/office/drawing/2014/main" val="3871271796"/>
                    </a:ext>
                  </a:extLst>
                </a:gridCol>
                <a:gridCol w="493776">
                  <a:extLst>
                    <a:ext uri="{9D8B030D-6E8A-4147-A177-3AD203B41FA5}">
                      <a16:colId xmlns:a16="http://schemas.microsoft.com/office/drawing/2014/main" val="3733344468"/>
                    </a:ext>
                  </a:extLst>
                </a:gridCol>
                <a:gridCol w="493776">
                  <a:extLst>
                    <a:ext uri="{9D8B030D-6E8A-4147-A177-3AD203B41FA5}">
                      <a16:colId xmlns:a16="http://schemas.microsoft.com/office/drawing/2014/main" val="621017756"/>
                    </a:ext>
                  </a:extLst>
                </a:gridCol>
                <a:gridCol w="493776">
                  <a:extLst>
                    <a:ext uri="{9D8B030D-6E8A-4147-A177-3AD203B41FA5}">
                      <a16:colId xmlns:a16="http://schemas.microsoft.com/office/drawing/2014/main" val="958412853"/>
                    </a:ext>
                  </a:extLst>
                </a:gridCol>
                <a:gridCol w="493776">
                  <a:extLst>
                    <a:ext uri="{9D8B030D-6E8A-4147-A177-3AD203B41FA5}">
                      <a16:colId xmlns:a16="http://schemas.microsoft.com/office/drawing/2014/main" val="28752024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049691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Mecklenburg-Vorpommern - 2018-04-16 09:27:38</a:t>
                      </a:r>
                      <a:r>
                        <a:rPr kumimoji="0" lang="de-DE" sz="1000" b="0" i="0" u="none" strike="noStrike" kern="1200" cap="none" spc="0" normalizeH="0" baseline="0" noProof="0">
                          <a:ln>
                            <a:noFill/>
                          </a:ln>
                          <a:solidFill>
                            <a:prstClr val="black"/>
                          </a:solidFill>
                          <a:effectLst/>
                          <a:uLnTx/>
                          <a:uFillTx/>
                          <a:latin typeface="+mn-lt"/>
                          <a:ea typeface="+mn-ea"/>
                          <a:cs typeface="+mn-cs"/>
                        </a:rPr>
                        <a:t>
Schatz des einstigen Dänenkönigs Harald Blauzahn geborgen: Laut Experten handelt es sich um den größten Einzelfund im südlichen Ostseeraum.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Rügen: Sensationsfund aus der Wikingerzeit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37960771"/>
                  </a:ext>
                </a:extLst>
              </a:tr>
            </a:tbl>
          </a:graphicData>
        </a:graphic>
      </p:graphicFrame>
      <p:sp>
        <p:nvSpPr>
          <p:cNvPr id="4" name="Text Placeholder 3">
            <a:extLst>
              <a:ext uri="{FF2B5EF4-FFF2-40B4-BE49-F238E27FC236}">
                <a16:creationId xmlns:a16="http://schemas.microsoft.com/office/drawing/2014/main" id="{AF15FA2F-5658-46A2-8C8F-6E6BDB229DA0}"/>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33202447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6B454B-9D1E-4511-8080-FEB97B2E5951}"/>
              </a:ext>
            </a:extLst>
          </p:cNvPr>
          <p:cNvSpPr>
            <a:spLocks noGrp="1"/>
          </p:cNvSpPr>
          <p:nvPr>
            <p:ph type="title"/>
          </p:nvPr>
        </p:nvSpPr>
        <p:spPr/>
        <p:txBody>
          <a:bodyPr/>
          <a:lstStyle/>
          <a:p>
            <a:r>
              <a:rPr lang="en-US"/>
              <a:t>Facebook Eigene Posts - Reaktionen - Export | NDR Mecklenburg-Vorpommern - 3 of 4</a:t>
            </a:r>
          </a:p>
        </p:txBody>
      </p:sp>
      <p:graphicFrame>
        <p:nvGraphicFramePr>
          <p:cNvPr id="5" name="Table Placeholder 4">
            <a:extLst>
              <a:ext uri="{FF2B5EF4-FFF2-40B4-BE49-F238E27FC236}">
                <a16:creationId xmlns:a16="http://schemas.microsoft.com/office/drawing/2014/main" id="{9694D0DD-7962-45ED-B29D-6968C7BF6B0D}"/>
              </a:ext>
            </a:extLst>
          </p:cNvPr>
          <p:cNvGraphicFramePr>
            <a:graphicFrameLocks noGrp="1"/>
          </p:cNvGraphicFramePr>
          <p:nvPr>
            <p:ph type="tbl" sz="quarter" idx="13"/>
            <p:extLst>
              <p:ext uri="{D42A27DB-BD31-4B8C-83A1-F6EECF244321}">
                <p14:modId xmlns:p14="http://schemas.microsoft.com/office/powerpoint/2010/main" val="24731242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4060595372"/>
                    </a:ext>
                  </a:extLst>
                </a:gridCol>
                <a:gridCol w="822960">
                  <a:extLst>
                    <a:ext uri="{9D8B030D-6E8A-4147-A177-3AD203B41FA5}">
                      <a16:colId xmlns:a16="http://schemas.microsoft.com/office/drawing/2014/main" val="233934929"/>
                    </a:ext>
                  </a:extLst>
                </a:gridCol>
                <a:gridCol w="493776">
                  <a:extLst>
                    <a:ext uri="{9D8B030D-6E8A-4147-A177-3AD203B41FA5}">
                      <a16:colId xmlns:a16="http://schemas.microsoft.com/office/drawing/2014/main" val="1857563950"/>
                    </a:ext>
                  </a:extLst>
                </a:gridCol>
                <a:gridCol w="493776">
                  <a:extLst>
                    <a:ext uri="{9D8B030D-6E8A-4147-A177-3AD203B41FA5}">
                      <a16:colId xmlns:a16="http://schemas.microsoft.com/office/drawing/2014/main" val="2266401544"/>
                    </a:ext>
                  </a:extLst>
                </a:gridCol>
                <a:gridCol w="493776">
                  <a:extLst>
                    <a:ext uri="{9D8B030D-6E8A-4147-A177-3AD203B41FA5}">
                      <a16:colId xmlns:a16="http://schemas.microsoft.com/office/drawing/2014/main" val="213308536"/>
                    </a:ext>
                  </a:extLst>
                </a:gridCol>
                <a:gridCol w="493776">
                  <a:extLst>
                    <a:ext uri="{9D8B030D-6E8A-4147-A177-3AD203B41FA5}">
                      <a16:colId xmlns:a16="http://schemas.microsoft.com/office/drawing/2014/main" val="4149251473"/>
                    </a:ext>
                  </a:extLst>
                </a:gridCol>
                <a:gridCol w="493776">
                  <a:extLst>
                    <a:ext uri="{9D8B030D-6E8A-4147-A177-3AD203B41FA5}">
                      <a16:colId xmlns:a16="http://schemas.microsoft.com/office/drawing/2014/main" val="1517589690"/>
                    </a:ext>
                  </a:extLst>
                </a:gridCol>
                <a:gridCol w="493776">
                  <a:extLst>
                    <a:ext uri="{9D8B030D-6E8A-4147-A177-3AD203B41FA5}">
                      <a16:colId xmlns:a16="http://schemas.microsoft.com/office/drawing/2014/main" val="2162138710"/>
                    </a:ext>
                  </a:extLst>
                </a:gridCol>
                <a:gridCol w="493776">
                  <a:extLst>
                    <a:ext uri="{9D8B030D-6E8A-4147-A177-3AD203B41FA5}">
                      <a16:colId xmlns:a16="http://schemas.microsoft.com/office/drawing/2014/main" val="48070824"/>
                    </a:ext>
                  </a:extLst>
                </a:gridCol>
                <a:gridCol w="493776">
                  <a:extLst>
                    <a:ext uri="{9D8B030D-6E8A-4147-A177-3AD203B41FA5}">
                      <a16:colId xmlns:a16="http://schemas.microsoft.com/office/drawing/2014/main" val="63316174"/>
                    </a:ext>
                  </a:extLst>
                </a:gridCol>
                <a:gridCol w="493776">
                  <a:extLst>
                    <a:ext uri="{9D8B030D-6E8A-4147-A177-3AD203B41FA5}">
                      <a16:colId xmlns:a16="http://schemas.microsoft.com/office/drawing/2014/main" val="24661854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465691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Mecklenburg-Vorpommern - 2018-05-04 06:46:09</a:t>
                      </a:r>
                      <a:r>
                        <a:rPr kumimoji="0" lang="en-US" sz="1000" b="0" i="0" u="none" strike="noStrike" kern="1200" cap="none" spc="0" normalizeH="0" baseline="0" noProof="0">
                          <a:ln>
                            <a:noFill/>
                          </a:ln>
                          <a:solidFill>
                            <a:prstClr val="black"/>
                          </a:solidFill>
                          <a:effectLst/>
                          <a:uLnTx/>
                          <a:uFillTx/>
                          <a:latin typeface="+mn-lt"/>
                          <a:ea typeface="+mn-ea"/>
                          <a:cs typeface="+mn-cs"/>
                        </a:rPr>
                        <a:t>
Zum Tag der Feuerwehrleute sagen wir DANKE! 🤗
Feuerwehren aus Mecklenburg Vorpommern Feuerwehr Klinken Feuerwehr Dorf Mecklenburg Feuerwehr Basedow in Mecklenburg Feuerwehr Schwerin-Warnitz Feuerwehr Rostock Feuerwehr-Rostock Gehlsdorf Feuerwehr Barth Freiwillige Feuerwehr Zingst Freiwillige Feuerwehr Ahrenshoop Feuerwehr Plau am See Feuerwehr Neustrelitz / Jugendfeuerwehr Neustrelitz Feuerwehr Neustrelitz /Ortsfeuerwehr Strelitz-Alt Feuerwehr Bergen Freiwillige Feuerwehr Ostseebad Binz Feuerwehr Zinnowitz Jugendfeuerwehr Zinnowitz Freiwillige Feuerwehr Koserow e.V. Freiwillige Feuerwehr Bansin-Heringsdorf Freiwillige Feuerwehr Seebad Ahlbeck Freiwillige Feuerwehr Wolgast Freiwillige Feuerwehr Torgelow Freiwillige Feuerwehr Penzlin Feuerwehr Goldberg Löschgruppe Wendisch Waren Freiwillige Feuerwehr Krakow am See Feuerwehr Lübz Feuerwehr Plau am See Feuerwehr Bützow Freiwillige Feuerwehr Bützow Freiwillige Feuerwehr der Stadt Laage Feuerwehr Schwaan Feuerwehr Tessin &amp; Förderverein FFw Tessin e.V. Freiwillige Feuerwehr Tribsees Freiwillige Feuerwehr Gnoien Freiwillige Feuerwehr Marlow Freiwillige Feuerwehr Crivitz Feuerwehr Ludwigslust Freiwillige Feuerwehr Gadebusch Freiwillige Feuerwehr Satow Feuerwehr Rövershagen Feuerwehr Boltenhagen Freiwillige Feuerwehr Hagenow Feuerwehr Wittenburg Freiwillige Feuerwehr der Stadt Penkun Freiwillige Feuerwehr Ueckermünde Feuerwehr Wustrow Freiwillige Feuerwehr Wismar Altstadt Freiwillige Feuerwehr Warnemünde Feuerwehr Dömitz Feuerwehr Neukloster
(Wir haben hoffentlich niemanden vergessen!)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Ein großes Dankeschön an alle Feuerwehrleute!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47201208"/>
                  </a:ext>
                </a:extLst>
              </a:tr>
            </a:tbl>
          </a:graphicData>
        </a:graphic>
      </p:graphicFrame>
      <p:sp>
        <p:nvSpPr>
          <p:cNvPr id="4" name="Text Placeholder 3">
            <a:extLst>
              <a:ext uri="{FF2B5EF4-FFF2-40B4-BE49-F238E27FC236}">
                <a16:creationId xmlns:a16="http://schemas.microsoft.com/office/drawing/2014/main" id="{A37DC180-15D2-426B-8443-01BD97D13439}"/>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16688096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6B4FB4-1668-4088-94EC-749F2E5A2A1E}"/>
              </a:ext>
            </a:extLst>
          </p:cNvPr>
          <p:cNvSpPr>
            <a:spLocks noGrp="1"/>
          </p:cNvSpPr>
          <p:nvPr>
            <p:ph type="title"/>
          </p:nvPr>
        </p:nvSpPr>
        <p:spPr/>
        <p:txBody>
          <a:bodyPr/>
          <a:lstStyle/>
          <a:p>
            <a:r>
              <a:rPr lang="en-US"/>
              <a:t>Facebook Eigene Posts - Reaktionen - Export | NDR Mecklenburg-Vorpommern - 4 of 4</a:t>
            </a:r>
          </a:p>
        </p:txBody>
      </p:sp>
      <p:graphicFrame>
        <p:nvGraphicFramePr>
          <p:cNvPr id="5" name="Table Placeholder 4">
            <a:extLst>
              <a:ext uri="{FF2B5EF4-FFF2-40B4-BE49-F238E27FC236}">
                <a16:creationId xmlns:a16="http://schemas.microsoft.com/office/drawing/2014/main" id="{91372A1D-006F-432B-AB4A-A2072568458E}"/>
              </a:ext>
            </a:extLst>
          </p:cNvPr>
          <p:cNvGraphicFramePr>
            <a:graphicFrameLocks noGrp="1"/>
          </p:cNvGraphicFramePr>
          <p:nvPr>
            <p:ph type="tbl" sz="quarter" idx="13"/>
            <p:extLst>
              <p:ext uri="{D42A27DB-BD31-4B8C-83A1-F6EECF244321}">
                <p14:modId xmlns:p14="http://schemas.microsoft.com/office/powerpoint/2010/main" val="21159933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3467707687"/>
                    </a:ext>
                  </a:extLst>
                </a:gridCol>
                <a:gridCol w="822960">
                  <a:extLst>
                    <a:ext uri="{9D8B030D-6E8A-4147-A177-3AD203B41FA5}">
                      <a16:colId xmlns:a16="http://schemas.microsoft.com/office/drawing/2014/main" val="3057296089"/>
                    </a:ext>
                  </a:extLst>
                </a:gridCol>
                <a:gridCol w="493776">
                  <a:extLst>
                    <a:ext uri="{9D8B030D-6E8A-4147-A177-3AD203B41FA5}">
                      <a16:colId xmlns:a16="http://schemas.microsoft.com/office/drawing/2014/main" val="4231815352"/>
                    </a:ext>
                  </a:extLst>
                </a:gridCol>
                <a:gridCol w="493776">
                  <a:extLst>
                    <a:ext uri="{9D8B030D-6E8A-4147-A177-3AD203B41FA5}">
                      <a16:colId xmlns:a16="http://schemas.microsoft.com/office/drawing/2014/main" val="2326156698"/>
                    </a:ext>
                  </a:extLst>
                </a:gridCol>
                <a:gridCol w="493776">
                  <a:extLst>
                    <a:ext uri="{9D8B030D-6E8A-4147-A177-3AD203B41FA5}">
                      <a16:colId xmlns:a16="http://schemas.microsoft.com/office/drawing/2014/main" val="2658032533"/>
                    </a:ext>
                  </a:extLst>
                </a:gridCol>
                <a:gridCol w="493776">
                  <a:extLst>
                    <a:ext uri="{9D8B030D-6E8A-4147-A177-3AD203B41FA5}">
                      <a16:colId xmlns:a16="http://schemas.microsoft.com/office/drawing/2014/main" val="3163472529"/>
                    </a:ext>
                  </a:extLst>
                </a:gridCol>
                <a:gridCol w="493776">
                  <a:extLst>
                    <a:ext uri="{9D8B030D-6E8A-4147-A177-3AD203B41FA5}">
                      <a16:colId xmlns:a16="http://schemas.microsoft.com/office/drawing/2014/main" val="3869608522"/>
                    </a:ext>
                  </a:extLst>
                </a:gridCol>
                <a:gridCol w="493776">
                  <a:extLst>
                    <a:ext uri="{9D8B030D-6E8A-4147-A177-3AD203B41FA5}">
                      <a16:colId xmlns:a16="http://schemas.microsoft.com/office/drawing/2014/main" val="1851988327"/>
                    </a:ext>
                  </a:extLst>
                </a:gridCol>
                <a:gridCol w="493776">
                  <a:extLst>
                    <a:ext uri="{9D8B030D-6E8A-4147-A177-3AD203B41FA5}">
                      <a16:colId xmlns:a16="http://schemas.microsoft.com/office/drawing/2014/main" val="1050502296"/>
                    </a:ext>
                  </a:extLst>
                </a:gridCol>
                <a:gridCol w="493776">
                  <a:extLst>
                    <a:ext uri="{9D8B030D-6E8A-4147-A177-3AD203B41FA5}">
                      <a16:colId xmlns:a16="http://schemas.microsoft.com/office/drawing/2014/main" val="2305534179"/>
                    </a:ext>
                  </a:extLst>
                </a:gridCol>
                <a:gridCol w="493776">
                  <a:extLst>
                    <a:ext uri="{9D8B030D-6E8A-4147-A177-3AD203B41FA5}">
                      <a16:colId xmlns:a16="http://schemas.microsoft.com/office/drawing/2014/main" val="7915515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377835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Mecklenburg-Vorpommern - 2018-11-10 16:19:27</a:t>
                      </a:r>
                      <a:r>
                        <a:rPr kumimoji="0" lang="en-US" sz="1000" b="0" i="0" u="none" strike="noStrike" kern="1200" cap="none" spc="0" normalizeH="0" baseline="0" noProof="0">
                          <a:ln>
                            <a:noFill/>
                          </a:ln>
                          <a:solidFill>
                            <a:prstClr val="black"/>
                          </a:solidFill>
                          <a:effectLst/>
                          <a:uLnTx/>
                          <a:uFillTx/>
                          <a:latin typeface="+mn-lt"/>
                          <a:ea typeface="+mn-ea"/>
                          <a:cs typeface="+mn-cs"/>
                        </a:rPr>
                        <a:t>
4:1 gegen den 1. FC Kaiserslautern! Alle Tore des F.C. Hansa Rostock!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Alle Tore des FC Hansa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71491638"/>
                  </a:ext>
                </a:extLst>
              </a:tr>
            </a:tbl>
          </a:graphicData>
        </a:graphic>
      </p:graphicFrame>
      <p:sp>
        <p:nvSpPr>
          <p:cNvPr id="4" name="Text Placeholder 3">
            <a:extLst>
              <a:ext uri="{FF2B5EF4-FFF2-40B4-BE49-F238E27FC236}">
                <a16:creationId xmlns:a16="http://schemas.microsoft.com/office/drawing/2014/main" id="{FBD16D26-D29B-4C6C-BDFE-2E28DE3DC3C4}"/>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28181076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55F3A-2306-4851-AD4E-7C98B06876E2}"/>
              </a:ext>
            </a:extLst>
          </p:cNvPr>
          <p:cNvSpPr>
            <a:spLocks noGrp="1"/>
          </p:cNvSpPr>
          <p:nvPr>
            <p:ph type="title"/>
          </p:nvPr>
        </p:nvSpPr>
        <p:spPr/>
        <p:txBody>
          <a:bodyPr/>
          <a:lstStyle/>
          <a:p>
            <a:r>
              <a:rPr lang="de-DE"/>
              <a:t>Eigene Posts - Videostarts - Profil-bezogene Nutzung | NDR Mecklenburg-Vorpommern</a:t>
            </a:r>
            <a:endParaRPr lang="en-US"/>
          </a:p>
        </p:txBody>
      </p:sp>
      <p:graphicFrame>
        <p:nvGraphicFramePr>
          <p:cNvPr id="5" name="Table Placeholder 4">
            <a:extLst>
              <a:ext uri="{FF2B5EF4-FFF2-40B4-BE49-F238E27FC236}">
                <a16:creationId xmlns:a16="http://schemas.microsoft.com/office/drawing/2014/main" id="{F8B86C0C-BCB6-4BFA-AF44-57A775788766}"/>
              </a:ext>
            </a:extLst>
          </p:cNvPr>
          <p:cNvGraphicFramePr>
            <a:graphicFrameLocks noGrp="1"/>
          </p:cNvGraphicFramePr>
          <p:nvPr>
            <p:ph type="tbl" sz="quarter" idx="13"/>
            <p:extLst>
              <p:ext uri="{D42A27DB-BD31-4B8C-83A1-F6EECF244321}">
                <p14:modId xmlns:p14="http://schemas.microsoft.com/office/powerpoint/2010/main" val="3734760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62254183"/>
                    </a:ext>
                  </a:extLst>
                </a:gridCol>
                <a:gridCol w="822960">
                  <a:extLst>
                    <a:ext uri="{9D8B030D-6E8A-4147-A177-3AD203B41FA5}">
                      <a16:colId xmlns:a16="http://schemas.microsoft.com/office/drawing/2014/main" val="881678065"/>
                    </a:ext>
                  </a:extLst>
                </a:gridCol>
                <a:gridCol w="822960">
                  <a:extLst>
                    <a:ext uri="{9D8B030D-6E8A-4147-A177-3AD203B41FA5}">
                      <a16:colId xmlns:a16="http://schemas.microsoft.com/office/drawing/2014/main" val="2877972806"/>
                    </a:ext>
                  </a:extLst>
                </a:gridCol>
                <a:gridCol w="822960">
                  <a:extLst>
                    <a:ext uri="{9D8B030D-6E8A-4147-A177-3AD203B41FA5}">
                      <a16:colId xmlns:a16="http://schemas.microsoft.com/office/drawing/2014/main" val="2275060955"/>
                    </a:ext>
                  </a:extLst>
                </a:gridCol>
                <a:gridCol w="822960">
                  <a:extLst>
                    <a:ext uri="{9D8B030D-6E8A-4147-A177-3AD203B41FA5}">
                      <a16:colId xmlns:a16="http://schemas.microsoft.com/office/drawing/2014/main" val="3505203034"/>
                    </a:ext>
                  </a:extLst>
                </a:gridCol>
                <a:gridCol w="822960">
                  <a:extLst>
                    <a:ext uri="{9D8B030D-6E8A-4147-A177-3AD203B41FA5}">
                      <a16:colId xmlns:a16="http://schemas.microsoft.com/office/drawing/2014/main" val="479970935"/>
                    </a:ext>
                  </a:extLst>
                </a:gridCol>
                <a:gridCol w="822960">
                  <a:extLst>
                    <a:ext uri="{9D8B030D-6E8A-4147-A177-3AD203B41FA5}">
                      <a16:colId xmlns:a16="http://schemas.microsoft.com/office/drawing/2014/main" val="2086748614"/>
                    </a:ext>
                  </a:extLst>
                </a:gridCol>
              </a:tblGrid>
              <a:tr h="370840">
                <a:tc>
                  <a:txBody>
                    <a:bodyPr/>
                    <a:lstStyle/>
                    <a:p>
                      <a:r>
                        <a:rPr lang="en-US" sz="1000"/>
                        <a:t>Post</a:t>
                      </a:r>
                    </a:p>
                  </a:txBody>
                  <a:tcPr/>
                </a:tc>
                <a:tc>
                  <a:txBody>
                    <a:bodyPr/>
                    <a:lstStyle/>
                    <a:p>
                      <a:r>
                        <a:rPr lang="en-US" sz="1000"/>
                        <a:t>Videostarts ab 3s</a:t>
                      </a:r>
                    </a:p>
                  </a:txBody>
                  <a:tcPr/>
                </a:tc>
                <a:tc>
                  <a:txBody>
                    <a:bodyPr/>
                    <a:lstStyle/>
                    <a:p>
                      <a:r>
                        <a:rPr lang="en-US" sz="1000"/>
                        <a:t>Videostarts ab 10s</a:t>
                      </a:r>
                    </a:p>
                  </a:txBody>
                  <a:tcPr/>
                </a:tc>
                <a:tc>
                  <a:txBody>
                    <a:bodyPr/>
                    <a:lstStyle/>
                    <a:p>
                      <a:r>
                        <a:rPr lang="en-US" sz="1000"/>
                        <a:t>% Wiedergabe</a:t>
                      </a:r>
                    </a:p>
                  </a:txBody>
                  <a:tcPr/>
                </a:tc>
                <a:tc>
                  <a:txBody>
                    <a:bodyPr/>
                    <a:lstStyle/>
                    <a:p>
                      <a:r>
                        <a:rPr lang="en-US" sz="1000"/>
                        <a:t>Videolänge</a:t>
                      </a:r>
                    </a:p>
                  </a:txBody>
                  <a:tcPr/>
                </a:tc>
                <a:tc>
                  <a:txBody>
                    <a:bodyPr/>
                    <a:lstStyle/>
                    <a:p>
                      <a:r>
                        <a:rPr lang="en-US" sz="1000"/>
                        <a:t>Post abgelaufen?</a:t>
                      </a:r>
                    </a:p>
                  </a:txBody>
                  <a:tcPr/>
                </a:tc>
                <a:tc>
                  <a:txBody>
                    <a:bodyPr/>
                    <a:lstStyle/>
                    <a:p>
                      <a:r>
                        <a:rPr lang="en-US" sz="1000"/>
                        <a:t>Crossposted Video?</a:t>
                      </a:r>
                    </a:p>
                  </a:txBody>
                  <a:tcPr/>
                </a:tc>
                <a:extLst>
                  <a:ext uri="{0D108BD9-81ED-4DB2-BD59-A6C34878D82A}">
                    <a16:rowId xmlns:a16="http://schemas.microsoft.com/office/drawing/2014/main" val="3854118817"/>
                  </a:ext>
                </a:extLst>
              </a:tr>
              <a:tr h="370840">
                <a:tc>
                  <a:txBody>
                    <a:bodyPr/>
                    <a:lstStyle/>
                    <a:p>
                      <a:r>
                        <a:rPr lang="de-DE" sz="1000" b="1"/>
                        <a:t> NDR Mecklenburg-Vorpommern - 2018-02-05 18:03:53 </a:t>
                      </a:r>
                      <a:r>
                        <a:rPr lang="de-DE" sz="1000"/>
                        <a:t> 
 Fußball-Trainer Frank Pagelsdorf hat die größten Erfolge seiner Karriere im Norden gefeiert - mit dem  F.C. Hansa Rostock und dem HSV. Heute feiert der gebürtige Hannoveraner seinen 60. Geburtstag.
Alles Gute für den Rostocker Aufstiegshelden von 1995!</a:t>
                      </a:r>
                      <a:endParaRPr lang="en-US" sz="1000"/>
                    </a:p>
                  </a:txBody>
                  <a:tcPr/>
                </a:tc>
                <a:tc>
                  <a:txBody>
                    <a:bodyPr/>
                    <a:lstStyle/>
                    <a:p>
                      <a:r>
                        <a:rPr lang="en-US" sz="1000"/>
                        <a:t>93812</a:t>
                      </a:r>
                    </a:p>
                  </a:txBody>
                  <a:tcPr/>
                </a:tc>
                <a:tc>
                  <a:txBody>
                    <a:bodyPr/>
                    <a:lstStyle/>
                    <a:p>
                      <a:r>
                        <a:rPr lang="en-US" sz="1000"/>
                        <a:t>57063</a:t>
                      </a:r>
                    </a:p>
                  </a:txBody>
                  <a:tcPr/>
                </a:tc>
                <a:tc>
                  <a:txBody>
                    <a:bodyPr/>
                    <a:lstStyle/>
                    <a:p>
                      <a:r>
                        <a:rPr lang="en-US" sz="1000"/>
                        <a:t>27 %</a:t>
                      </a:r>
                    </a:p>
                  </a:txBody>
                  <a:tcPr/>
                </a:tc>
                <a:tc>
                  <a:txBody>
                    <a:bodyPr/>
                    <a:lstStyle/>
                    <a:p>
                      <a:r>
                        <a:rPr lang="en-US" sz="1000"/>
                        <a:t>1:58</a:t>
                      </a:r>
                    </a:p>
                  </a:txBody>
                  <a:tcPr/>
                </a:tc>
                <a:tc>
                  <a:txBody>
                    <a:bodyPr/>
                    <a:lstStyle/>
                    <a:p>
                      <a:r>
                        <a:rPr lang="en-US" sz="1000"/>
                        <a:t>No</a:t>
                      </a:r>
                    </a:p>
                  </a:txBody>
                  <a:tcPr/>
                </a:tc>
                <a:tc>
                  <a:txBody>
                    <a:bodyPr/>
                    <a:lstStyle/>
                    <a:p>
                      <a:r>
                        <a:rPr lang="en-US" sz="1000"/>
                        <a:t>Yes</a:t>
                      </a:r>
                    </a:p>
                  </a:txBody>
                  <a:tcPr/>
                </a:tc>
                <a:extLst>
                  <a:ext uri="{0D108BD9-81ED-4DB2-BD59-A6C34878D82A}">
                    <a16:rowId xmlns:a16="http://schemas.microsoft.com/office/drawing/2014/main" val="383053401"/>
                  </a:ext>
                </a:extLst>
              </a:tr>
              <a:tr h="370840">
                <a:tc>
                  <a:txBody>
                    <a:bodyPr/>
                    <a:lstStyle/>
                    <a:p>
                      <a:r>
                        <a:rPr lang="de-DE" sz="1000" b="1"/>
                        <a:t> NDR Mecklenburg-Vorpommern - 2018-07-25 07:03:33 </a:t>
                      </a:r>
                      <a:r>
                        <a:rPr lang="de-DE" sz="1000"/>
                        <a:t> 
 Für unsere Sicherheit führen freiwillige Feuerwehr-Männer und -Frauen ein Leben auf Abruf. Dafür ein riesiges Dankeschön!
🚒 Markieren Sie die Wehren aus Ihrer Region und sagen Sie Danke!</a:t>
                      </a:r>
                      <a:endParaRPr lang="en-US" sz="1000"/>
                    </a:p>
                  </a:txBody>
                  <a:tcPr/>
                </a:tc>
                <a:tc>
                  <a:txBody>
                    <a:bodyPr/>
                    <a:lstStyle/>
                    <a:p>
                      <a:r>
                        <a:rPr lang="en-US" sz="1000"/>
                        <a:t>126463</a:t>
                      </a:r>
                    </a:p>
                  </a:txBody>
                  <a:tcPr/>
                </a:tc>
                <a:tc>
                  <a:txBody>
                    <a:bodyPr/>
                    <a:lstStyle/>
                    <a:p>
                      <a:r>
                        <a:rPr lang="en-US" sz="1000"/>
                        <a:t>56326</a:t>
                      </a:r>
                    </a:p>
                  </a:txBody>
                  <a:tcPr/>
                </a:tc>
                <a:tc>
                  <a:txBody>
                    <a:bodyPr/>
                    <a:lstStyle/>
                    <a:p>
                      <a:r>
                        <a:rPr lang="en-US" sz="1000"/>
                        <a:t>17 %</a:t>
                      </a:r>
                    </a:p>
                  </a:txBody>
                  <a:tcPr/>
                </a:tc>
                <a:tc>
                  <a:txBody>
                    <a:bodyPr/>
                    <a:lstStyle/>
                    <a:p>
                      <a:r>
                        <a:rPr lang="en-US" sz="1000"/>
                        <a:t>0:31</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2336673894"/>
                  </a:ext>
                </a:extLst>
              </a:tr>
              <a:tr h="370840">
                <a:tc>
                  <a:txBody>
                    <a:bodyPr/>
                    <a:lstStyle/>
                    <a:p>
                      <a:r>
                        <a:rPr lang="de-DE" sz="1000" b="1"/>
                        <a:t> NDR Mecklenburg-Vorpommern - 2018-04-16 09:27:38 </a:t>
                      </a:r>
                      <a:r>
                        <a:rPr lang="de-DE" sz="1000"/>
                        <a:t> 
 Schatz des einstigen Dänenkönigs Harald Blauzahn geborgen: Laut Experten handelt es sich um den größten Einzelfund im südlichen Ostseeraum.</a:t>
                      </a:r>
                      <a:endParaRPr lang="en-US" sz="1000"/>
                    </a:p>
                  </a:txBody>
                  <a:tcPr/>
                </a:tc>
                <a:tc>
                  <a:txBody>
                    <a:bodyPr/>
                    <a:lstStyle/>
                    <a:p>
                      <a:r>
                        <a:rPr lang="en-US" sz="1000"/>
                        <a:t>69709</a:t>
                      </a:r>
                    </a:p>
                  </a:txBody>
                  <a:tcPr/>
                </a:tc>
                <a:tc>
                  <a:txBody>
                    <a:bodyPr/>
                    <a:lstStyle/>
                    <a:p>
                      <a:r>
                        <a:rPr lang="en-US" sz="1000"/>
                        <a:t>36720</a:t>
                      </a:r>
                    </a:p>
                  </a:txBody>
                  <a:tcPr/>
                </a:tc>
                <a:tc>
                  <a:txBody>
                    <a:bodyPr/>
                    <a:lstStyle/>
                    <a:p>
                      <a:r>
                        <a:rPr lang="en-US" sz="1000"/>
                        <a:t>32 %</a:t>
                      </a:r>
                    </a:p>
                  </a:txBody>
                  <a:tcPr/>
                </a:tc>
                <a:tc>
                  <a:txBody>
                    <a:bodyPr/>
                    <a:lstStyle/>
                    <a:p>
                      <a:r>
                        <a:rPr lang="en-US" sz="1000"/>
                        <a:t>0:28</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1619031776"/>
                  </a:ext>
                </a:extLst>
              </a:tr>
              <a:tr h="370840">
                <a:tc>
                  <a:txBody>
                    <a:bodyPr/>
                    <a:lstStyle/>
                    <a:p>
                      <a:r>
                        <a:rPr lang="de-DE" sz="1000" b="1"/>
                        <a:t> NDR Mecklenburg-Vorpommern - 2018-07-31 10:07:03 </a:t>
                      </a:r>
                      <a:r>
                        <a:rPr lang="de-DE" sz="1000"/>
                        <a:t> 
 Rostock und ganz MV verlieren ein echtes Original. 😢</a:t>
                      </a:r>
                      <a:endParaRPr lang="en-US" sz="1000"/>
                    </a:p>
                  </a:txBody>
                  <a:tcPr/>
                </a:tc>
                <a:tc>
                  <a:txBody>
                    <a:bodyPr/>
                    <a:lstStyle/>
                    <a:p>
                      <a:r>
                        <a:rPr lang="en-US" sz="1000"/>
                        <a:t>56596</a:t>
                      </a:r>
                    </a:p>
                  </a:txBody>
                  <a:tcPr/>
                </a:tc>
                <a:tc>
                  <a:txBody>
                    <a:bodyPr/>
                    <a:lstStyle/>
                    <a:p>
                      <a:r>
                        <a:rPr lang="en-US" sz="1000"/>
                        <a:t>34148</a:t>
                      </a:r>
                    </a:p>
                  </a:txBody>
                  <a:tcPr/>
                </a:tc>
                <a:tc>
                  <a:txBody>
                    <a:bodyPr/>
                    <a:lstStyle/>
                    <a:p>
                      <a:r>
                        <a:rPr lang="en-US" sz="1000"/>
                        <a:t>35 %</a:t>
                      </a:r>
                    </a:p>
                  </a:txBody>
                  <a:tcPr/>
                </a:tc>
                <a:tc>
                  <a:txBody>
                    <a:bodyPr/>
                    <a:lstStyle/>
                    <a:p>
                      <a:r>
                        <a:rPr lang="en-US" sz="1000"/>
                        <a:t>0:33</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478980694"/>
                  </a:ext>
                </a:extLst>
              </a:tr>
              <a:tr h="370840">
                <a:tc>
                  <a:txBody>
                    <a:bodyPr/>
                    <a:lstStyle/>
                    <a:p>
                      <a:r>
                        <a:rPr lang="en-US" sz="1000" b="1"/>
                        <a:t> NDR Mecklenburg-Vorpommern - 2018-11-10 16:19:27 </a:t>
                      </a:r>
                      <a:r>
                        <a:rPr lang="en-US" sz="1000"/>
                        <a:t> 
 4:1 gegen den 1. FC Kaiserslautern! Alle Tore des F.C. Hansa Rostock!</a:t>
                      </a:r>
                    </a:p>
                  </a:txBody>
                  <a:tcPr/>
                </a:tc>
                <a:tc>
                  <a:txBody>
                    <a:bodyPr/>
                    <a:lstStyle/>
                    <a:p>
                      <a:r>
                        <a:rPr lang="en-US" sz="1000"/>
                        <a:t>38336</a:t>
                      </a:r>
                    </a:p>
                  </a:txBody>
                  <a:tcPr/>
                </a:tc>
                <a:tc>
                  <a:txBody>
                    <a:bodyPr/>
                    <a:lstStyle/>
                    <a:p>
                      <a:r>
                        <a:rPr lang="en-US" sz="1000"/>
                        <a:t>22411</a:t>
                      </a:r>
                    </a:p>
                  </a:txBody>
                  <a:tcPr/>
                </a:tc>
                <a:tc>
                  <a:txBody>
                    <a:bodyPr/>
                    <a:lstStyle/>
                    <a:p>
                      <a:r>
                        <a:rPr lang="en-US" sz="1000"/>
                        <a:t>19 %</a:t>
                      </a:r>
                    </a:p>
                  </a:txBody>
                  <a:tcPr/>
                </a:tc>
                <a:tc>
                  <a:txBody>
                    <a:bodyPr/>
                    <a:lstStyle/>
                    <a:p>
                      <a:r>
                        <a:rPr lang="en-US" sz="1000"/>
                        <a:t>2:43</a:t>
                      </a:r>
                    </a:p>
                  </a:txBody>
                  <a:tcPr/>
                </a:tc>
                <a:tc>
                  <a:txBody>
                    <a:bodyPr/>
                    <a:lstStyle/>
                    <a:p>
                      <a:r>
                        <a:rPr lang="en-US" sz="1000"/>
                        <a:t>No</a:t>
                      </a:r>
                    </a:p>
                  </a:txBody>
                  <a:tcPr/>
                </a:tc>
                <a:tc>
                  <a:txBody>
                    <a:bodyPr/>
                    <a:lstStyle/>
                    <a:p>
                      <a:r>
                        <a:rPr lang="en-US" sz="1000"/>
                        <a:t>Yes</a:t>
                      </a:r>
                    </a:p>
                  </a:txBody>
                  <a:tcPr/>
                </a:tc>
                <a:extLst>
                  <a:ext uri="{0D108BD9-81ED-4DB2-BD59-A6C34878D82A}">
                    <a16:rowId xmlns:a16="http://schemas.microsoft.com/office/drawing/2014/main" val="3293786507"/>
                  </a:ext>
                </a:extLst>
              </a:tr>
            </a:tbl>
          </a:graphicData>
        </a:graphic>
      </p:graphicFrame>
      <p:sp>
        <p:nvSpPr>
          <p:cNvPr id="4" name="Text Placeholder 3">
            <a:extLst>
              <a:ext uri="{FF2B5EF4-FFF2-40B4-BE49-F238E27FC236}">
                <a16:creationId xmlns:a16="http://schemas.microsoft.com/office/drawing/2014/main" id="{F86B72C3-8FF6-4CED-9BA9-FA90067880B6}"/>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41175070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CDF9B-05B9-402F-B48F-23E99A7FF3B3}"/>
              </a:ext>
            </a:extLst>
          </p:cNvPr>
          <p:cNvSpPr>
            <a:spLocks noGrp="1"/>
          </p:cNvSpPr>
          <p:nvPr>
            <p:ph type="title"/>
          </p:nvPr>
        </p:nvSpPr>
        <p:spPr/>
        <p:txBody>
          <a:bodyPr/>
          <a:lstStyle/>
          <a:p>
            <a:r>
              <a:rPr lang="en-US"/>
              <a:t>Facebook Eigene Videos - Crossposts (ohne Ersteller) - Export | NDR Mecklenburg-Vorpommern - 1 of 3</a:t>
            </a:r>
          </a:p>
        </p:txBody>
      </p:sp>
      <p:graphicFrame>
        <p:nvGraphicFramePr>
          <p:cNvPr id="5" name="Table Placeholder 4">
            <a:extLst>
              <a:ext uri="{FF2B5EF4-FFF2-40B4-BE49-F238E27FC236}">
                <a16:creationId xmlns:a16="http://schemas.microsoft.com/office/drawing/2014/main" id="{4CECB14C-455B-4808-9BB4-B503FE773845}"/>
              </a:ext>
            </a:extLst>
          </p:cNvPr>
          <p:cNvGraphicFramePr>
            <a:graphicFrameLocks noGrp="1"/>
          </p:cNvGraphicFramePr>
          <p:nvPr>
            <p:ph type="tbl" sz="quarter" idx="13"/>
            <p:extLst>
              <p:ext uri="{D42A27DB-BD31-4B8C-83A1-F6EECF244321}">
                <p14:modId xmlns:p14="http://schemas.microsoft.com/office/powerpoint/2010/main" val="38796318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490274023"/>
                    </a:ext>
                  </a:extLst>
                </a:gridCol>
                <a:gridCol w="493776">
                  <a:extLst>
                    <a:ext uri="{9D8B030D-6E8A-4147-A177-3AD203B41FA5}">
                      <a16:colId xmlns:a16="http://schemas.microsoft.com/office/drawing/2014/main" val="2690340700"/>
                    </a:ext>
                  </a:extLst>
                </a:gridCol>
                <a:gridCol w="411480">
                  <a:extLst>
                    <a:ext uri="{9D8B030D-6E8A-4147-A177-3AD203B41FA5}">
                      <a16:colId xmlns:a16="http://schemas.microsoft.com/office/drawing/2014/main" val="1970937616"/>
                    </a:ext>
                  </a:extLst>
                </a:gridCol>
                <a:gridCol w="411480">
                  <a:extLst>
                    <a:ext uri="{9D8B030D-6E8A-4147-A177-3AD203B41FA5}">
                      <a16:colId xmlns:a16="http://schemas.microsoft.com/office/drawing/2014/main" val="2647266530"/>
                    </a:ext>
                  </a:extLst>
                </a:gridCol>
                <a:gridCol w="246888">
                  <a:extLst>
                    <a:ext uri="{9D8B030D-6E8A-4147-A177-3AD203B41FA5}">
                      <a16:colId xmlns:a16="http://schemas.microsoft.com/office/drawing/2014/main" val="152494477"/>
                    </a:ext>
                  </a:extLst>
                </a:gridCol>
                <a:gridCol w="658368">
                  <a:extLst>
                    <a:ext uri="{9D8B030D-6E8A-4147-A177-3AD203B41FA5}">
                      <a16:colId xmlns:a16="http://schemas.microsoft.com/office/drawing/2014/main" val="1934057591"/>
                    </a:ext>
                  </a:extLst>
                </a:gridCol>
                <a:gridCol w="576072">
                  <a:extLst>
                    <a:ext uri="{9D8B030D-6E8A-4147-A177-3AD203B41FA5}">
                      <a16:colId xmlns:a16="http://schemas.microsoft.com/office/drawing/2014/main" val="608989176"/>
                    </a:ext>
                  </a:extLst>
                </a:gridCol>
                <a:gridCol w="576072">
                  <a:extLst>
                    <a:ext uri="{9D8B030D-6E8A-4147-A177-3AD203B41FA5}">
                      <a16:colId xmlns:a16="http://schemas.microsoft.com/office/drawing/2014/main" val="1520181828"/>
                    </a:ext>
                  </a:extLst>
                </a:gridCol>
                <a:gridCol w="411480">
                  <a:extLst>
                    <a:ext uri="{9D8B030D-6E8A-4147-A177-3AD203B41FA5}">
                      <a16:colId xmlns:a16="http://schemas.microsoft.com/office/drawing/2014/main" val="1805159960"/>
                    </a:ext>
                  </a:extLst>
                </a:gridCol>
                <a:gridCol w="658368">
                  <a:extLst>
                    <a:ext uri="{9D8B030D-6E8A-4147-A177-3AD203B41FA5}">
                      <a16:colId xmlns:a16="http://schemas.microsoft.com/office/drawing/2014/main" val="2428988277"/>
                    </a:ext>
                  </a:extLst>
                </a:gridCol>
                <a:gridCol w="329184">
                  <a:extLst>
                    <a:ext uri="{9D8B030D-6E8A-4147-A177-3AD203B41FA5}">
                      <a16:colId xmlns:a16="http://schemas.microsoft.com/office/drawing/2014/main" val="3397519330"/>
                    </a:ext>
                  </a:extLst>
                </a:gridCol>
                <a:gridCol w="493776">
                  <a:extLst>
                    <a:ext uri="{9D8B030D-6E8A-4147-A177-3AD203B41FA5}">
                      <a16:colId xmlns:a16="http://schemas.microsoft.com/office/drawing/2014/main" val="444565677"/>
                    </a:ext>
                  </a:extLst>
                </a:gridCol>
                <a:gridCol w="329184">
                  <a:extLst>
                    <a:ext uri="{9D8B030D-6E8A-4147-A177-3AD203B41FA5}">
                      <a16:colId xmlns:a16="http://schemas.microsoft.com/office/drawing/2014/main" val="18774654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586836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- 2018-02-05 18:03:53 </a:t>
                      </a:r>
                      <a:r>
                        <a:rPr kumimoji="0" lang="de-DE" sz="1000" b="0" i="0" u="none" strike="noStrike" kern="1200" cap="none" spc="0" normalizeH="0" baseline="0" noProof="0">
                          <a:ln>
                            <a:noFill/>
                          </a:ln>
                          <a:solidFill>
                            <a:prstClr val="black"/>
                          </a:solidFill>
                          <a:effectLst/>
                          <a:uLnTx/>
                          <a:uFillTx/>
                          <a:latin typeface="+mn-lt"/>
                          <a:ea typeface="+mn-ea"/>
                          <a:cs typeface="+mn-cs"/>
                        </a:rPr>
                        <a:t> 
 Fußball-Trainer Frank Pagelsdorf hat die größten Erfolge seiner Karriere im Norden gefeiert - mit dem  F.C. Hansa Rostock und dem HSV. Heute feiert der gebürtige Hannoveraner seinen 60. Geburtstag.
Alles Gute für den Rostocker Aufstiegshelden von 1995!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extLst>
                  <a:ext uri="{0D108BD9-81ED-4DB2-BD59-A6C34878D82A}">
                    <a16:rowId xmlns:a16="http://schemas.microsoft.com/office/drawing/2014/main" val="4188517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- 2018-07-31 10:07:03 </a:t>
                      </a:r>
                      <a:r>
                        <a:rPr kumimoji="0" lang="de-DE" sz="1000" b="0" i="0" u="none" strike="noStrike" kern="1200" cap="none" spc="0" normalizeH="0" baseline="0" noProof="0">
                          <a:ln>
                            <a:noFill/>
                          </a:ln>
                          <a:solidFill>
                            <a:prstClr val="black"/>
                          </a:solidFill>
                          <a:effectLst/>
                          <a:uLnTx/>
                          <a:uFillTx/>
                          <a:latin typeface="+mn-lt"/>
                          <a:ea typeface="+mn-ea"/>
                          <a:cs typeface="+mn-cs"/>
                        </a:rPr>
                        <a:t> 
 Rostock und ganz MV verlieren ein echtes Original.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1017</a:t>
                      </a:r>
                    </a:p>
                  </a:txBody>
                  <a:tcPr/>
                </a:tc>
                <a:extLst>
                  <a:ext uri="{0D108BD9-81ED-4DB2-BD59-A6C34878D82A}">
                    <a16:rowId xmlns:a16="http://schemas.microsoft.com/office/drawing/2014/main" val="2175661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Mecklenburg-Vorpommern - 2018-11-10 16:19:21 </a:t>
                      </a:r>
                      <a:r>
                        <a:rPr kumimoji="0" lang="en-US" sz="1000" b="0" i="0" u="none" strike="noStrike" kern="1200" cap="none" spc="0" normalizeH="0" baseline="0" noProof="0">
                          <a:ln>
                            <a:noFill/>
                          </a:ln>
                          <a:solidFill>
                            <a:prstClr val="black"/>
                          </a:solidFill>
                          <a:effectLst/>
                          <a:uLnTx/>
                          <a:uFillTx/>
                          <a:latin typeface="+mn-lt"/>
                          <a:ea typeface="+mn-ea"/>
                          <a:cs typeface="+mn-cs"/>
                        </a:rPr>
                        <a:t> 
 4:1 gegen den 1. FC Kaiserslautern! Alle Tore des F.C. Hansa Rostock!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a:t>
                      </a:r>
                    </a:p>
                  </a:txBody>
                  <a:tcPr/>
                </a:tc>
                <a:extLst>
                  <a:ext uri="{0D108BD9-81ED-4DB2-BD59-A6C34878D82A}">
                    <a16:rowId xmlns:a16="http://schemas.microsoft.com/office/drawing/2014/main" val="2973161684"/>
                  </a:ext>
                </a:extLst>
              </a:tr>
            </a:tbl>
          </a:graphicData>
        </a:graphic>
      </p:graphicFrame>
      <p:sp>
        <p:nvSpPr>
          <p:cNvPr id="4" name="Text Placeholder 3">
            <a:extLst>
              <a:ext uri="{FF2B5EF4-FFF2-40B4-BE49-F238E27FC236}">
                <a16:creationId xmlns:a16="http://schemas.microsoft.com/office/drawing/2014/main" id="{9FBA9B4C-C843-461C-B1AE-D3694B391FF4}"/>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30075241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74FDC-3A08-47E7-A398-AA223348C39C}"/>
              </a:ext>
            </a:extLst>
          </p:cNvPr>
          <p:cNvSpPr>
            <a:spLocks noGrp="1"/>
          </p:cNvSpPr>
          <p:nvPr>
            <p:ph type="title"/>
          </p:nvPr>
        </p:nvSpPr>
        <p:spPr/>
        <p:txBody>
          <a:bodyPr/>
          <a:lstStyle/>
          <a:p>
            <a:r>
              <a:rPr lang="en-US"/>
              <a:t>Facebook Eigene Videos - Crossposts (ohne Ersteller) - Export | NDR Mecklenburg-Vorpommern - 2 of 3</a:t>
            </a:r>
          </a:p>
        </p:txBody>
      </p:sp>
      <p:graphicFrame>
        <p:nvGraphicFramePr>
          <p:cNvPr id="5" name="Table Placeholder 4">
            <a:extLst>
              <a:ext uri="{FF2B5EF4-FFF2-40B4-BE49-F238E27FC236}">
                <a16:creationId xmlns:a16="http://schemas.microsoft.com/office/drawing/2014/main" id="{13A86B13-B437-4581-84FC-72BB87D5AE62}"/>
              </a:ext>
            </a:extLst>
          </p:cNvPr>
          <p:cNvGraphicFramePr>
            <a:graphicFrameLocks noGrp="1"/>
          </p:cNvGraphicFramePr>
          <p:nvPr>
            <p:ph type="tbl" sz="quarter" idx="13"/>
            <p:extLst>
              <p:ext uri="{D42A27DB-BD31-4B8C-83A1-F6EECF244321}">
                <p14:modId xmlns:p14="http://schemas.microsoft.com/office/powerpoint/2010/main" val="8692821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4251815356"/>
                    </a:ext>
                  </a:extLst>
                </a:gridCol>
                <a:gridCol w="493776">
                  <a:extLst>
                    <a:ext uri="{9D8B030D-6E8A-4147-A177-3AD203B41FA5}">
                      <a16:colId xmlns:a16="http://schemas.microsoft.com/office/drawing/2014/main" val="208755279"/>
                    </a:ext>
                  </a:extLst>
                </a:gridCol>
                <a:gridCol w="411480">
                  <a:extLst>
                    <a:ext uri="{9D8B030D-6E8A-4147-A177-3AD203B41FA5}">
                      <a16:colId xmlns:a16="http://schemas.microsoft.com/office/drawing/2014/main" val="225950200"/>
                    </a:ext>
                  </a:extLst>
                </a:gridCol>
                <a:gridCol w="411480">
                  <a:extLst>
                    <a:ext uri="{9D8B030D-6E8A-4147-A177-3AD203B41FA5}">
                      <a16:colId xmlns:a16="http://schemas.microsoft.com/office/drawing/2014/main" val="3012152828"/>
                    </a:ext>
                  </a:extLst>
                </a:gridCol>
                <a:gridCol w="246888">
                  <a:extLst>
                    <a:ext uri="{9D8B030D-6E8A-4147-A177-3AD203B41FA5}">
                      <a16:colId xmlns:a16="http://schemas.microsoft.com/office/drawing/2014/main" val="1640238055"/>
                    </a:ext>
                  </a:extLst>
                </a:gridCol>
                <a:gridCol w="658368">
                  <a:extLst>
                    <a:ext uri="{9D8B030D-6E8A-4147-A177-3AD203B41FA5}">
                      <a16:colId xmlns:a16="http://schemas.microsoft.com/office/drawing/2014/main" val="1314697728"/>
                    </a:ext>
                  </a:extLst>
                </a:gridCol>
                <a:gridCol w="576072">
                  <a:extLst>
                    <a:ext uri="{9D8B030D-6E8A-4147-A177-3AD203B41FA5}">
                      <a16:colId xmlns:a16="http://schemas.microsoft.com/office/drawing/2014/main" val="41059770"/>
                    </a:ext>
                  </a:extLst>
                </a:gridCol>
                <a:gridCol w="576072">
                  <a:extLst>
                    <a:ext uri="{9D8B030D-6E8A-4147-A177-3AD203B41FA5}">
                      <a16:colId xmlns:a16="http://schemas.microsoft.com/office/drawing/2014/main" val="2061587056"/>
                    </a:ext>
                  </a:extLst>
                </a:gridCol>
                <a:gridCol w="411480">
                  <a:extLst>
                    <a:ext uri="{9D8B030D-6E8A-4147-A177-3AD203B41FA5}">
                      <a16:colId xmlns:a16="http://schemas.microsoft.com/office/drawing/2014/main" val="3792765953"/>
                    </a:ext>
                  </a:extLst>
                </a:gridCol>
                <a:gridCol w="658368">
                  <a:extLst>
                    <a:ext uri="{9D8B030D-6E8A-4147-A177-3AD203B41FA5}">
                      <a16:colId xmlns:a16="http://schemas.microsoft.com/office/drawing/2014/main" val="2209297459"/>
                    </a:ext>
                  </a:extLst>
                </a:gridCol>
                <a:gridCol w="329184">
                  <a:extLst>
                    <a:ext uri="{9D8B030D-6E8A-4147-A177-3AD203B41FA5}">
                      <a16:colId xmlns:a16="http://schemas.microsoft.com/office/drawing/2014/main" val="3988315141"/>
                    </a:ext>
                  </a:extLst>
                </a:gridCol>
                <a:gridCol w="493776">
                  <a:extLst>
                    <a:ext uri="{9D8B030D-6E8A-4147-A177-3AD203B41FA5}">
                      <a16:colId xmlns:a16="http://schemas.microsoft.com/office/drawing/2014/main" val="3116840580"/>
                    </a:ext>
                  </a:extLst>
                </a:gridCol>
                <a:gridCol w="329184">
                  <a:extLst>
                    <a:ext uri="{9D8B030D-6E8A-4147-A177-3AD203B41FA5}">
                      <a16:colId xmlns:a16="http://schemas.microsoft.com/office/drawing/2014/main" val="22218980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796111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Mecklenburg-Vorpommern - 2018-05-04 06:46:09 </a:t>
                      </a:r>
                      <a:r>
                        <a:rPr kumimoji="0" lang="en-US" sz="1000" b="0" i="0" u="none" strike="noStrike" kern="1200" cap="none" spc="0" normalizeH="0" baseline="0" noProof="0">
                          <a:ln>
                            <a:noFill/>
                          </a:ln>
                          <a:solidFill>
                            <a:prstClr val="black"/>
                          </a:solidFill>
                          <a:effectLst/>
                          <a:uLnTx/>
                          <a:uFillTx/>
                          <a:latin typeface="+mn-lt"/>
                          <a:ea typeface="+mn-ea"/>
                          <a:cs typeface="+mn-cs"/>
                        </a:rPr>
                        <a:t> 
 Zum Tag der Feuerwehrleute sagen wir DANKE! 🤗
Feuerwehren aus Mecklenburg Vorpommern Feuerwehr Klinken Feuerwehr Dorf Mecklenburg Feuerwehr Basedow in Mecklenburg Feuerwehr Schwerin-Warnitz Feuerwehr Rostock Feuerwehr-Rostock Gehlsdorf Feuerwehr Barth Freiwillige Feuerwehr Zingst Freiwillige Feuerwehr Ahrenshoop Feuerwehr Plau am See Feuerwehr Neustrelitz / Jugendfeuerwehr Neustrelitz Feuerwehr Neustrelitz /Ortsfeuerwehr Strelitz-Alt Feuerwehr Bergen Freiwillige Feuerwehr Ostseebad Binz Feuerwehr Zinnowitz Jugendfeuerwehr Zinnowitz Freiwillige Feuerwehr Koserow e.V. Freiwillige Feuerwehr Bansin-Heringsdorf Freiwillige Feuerwehr Seebad Ahlbeck Freiwillige Feuerwehr Wolgast Freiwillige Feuerwehr Torgelow Freiwillige Feuerwehr Penzlin Feuerwehr Goldberg Löschgruppe Wendisch Waren Freiwillige Feuerwehr Krakow am See Feuerwehr Lübz Feuerwehr Plau am See Feuerwehr Bützow Freiwillige Feuerwehr Bützow Freiwillige Feuerwehr der Stadt Laage Feuerwehr Schwaan Feuerwehr Tessin &amp; Förderverein FFw Tessin e.V. Freiwillige Feuerwehr Tribsees Freiwillige Feuerwehr Gnoien Freiwillige Feuerwehr Marlow Freiwillige Feuerwehr Crivitz Feuerwehr Ludwigslust Freiwillige Feuerwehr Gadebusch Freiwillige Feuerwehr Satow Feuerwehr Rövershagen Feuerwehr Boltenhagen Freiwillige Feuerwehr Hagenow Feuerwehr Wittenburg Freiwillige Feuerwehr der Stadt Penkun Freiwillige Feuerwehr Ueckermünde Feuerwehr Wustrow Freiwillige Feuerwehr Wismar Altstadt Freiwillige Feuerwehr Warnemünde Feuerwehr Dömitz Feuerwehr Neukloster
(Wir haben hoffentlich niemanden vergessen!)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1163</a:t>
                      </a:r>
                    </a:p>
                  </a:txBody>
                  <a:tcPr/>
                </a:tc>
                <a:extLst>
                  <a:ext uri="{0D108BD9-81ED-4DB2-BD59-A6C34878D82A}">
                    <a16:rowId xmlns:a16="http://schemas.microsoft.com/office/drawing/2014/main" val="4291550861"/>
                  </a:ext>
                </a:extLst>
              </a:tr>
            </a:tbl>
          </a:graphicData>
        </a:graphic>
      </p:graphicFrame>
      <p:sp>
        <p:nvSpPr>
          <p:cNvPr id="4" name="Text Placeholder 3">
            <a:extLst>
              <a:ext uri="{FF2B5EF4-FFF2-40B4-BE49-F238E27FC236}">
                <a16:creationId xmlns:a16="http://schemas.microsoft.com/office/drawing/2014/main" id="{E70287BA-8FB3-4F64-BAA9-A2F1B98D47FA}"/>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23835827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2F73B-8188-494C-A4C1-D467C7953341}"/>
              </a:ext>
            </a:extLst>
          </p:cNvPr>
          <p:cNvSpPr>
            <a:spLocks noGrp="1"/>
          </p:cNvSpPr>
          <p:nvPr>
            <p:ph type="title"/>
          </p:nvPr>
        </p:nvSpPr>
        <p:spPr/>
        <p:txBody>
          <a:bodyPr/>
          <a:lstStyle/>
          <a:p>
            <a:r>
              <a:rPr lang="en-US"/>
              <a:t>Facebook Eigene Videos - Crossposts (ohne Ersteller) - Export | NDR Mecklenburg-Vorpommern - 3 of 3</a:t>
            </a:r>
          </a:p>
        </p:txBody>
      </p:sp>
      <p:graphicFrame>
        <p:nvGraphicFramePr>
          <p:cNvPr id="5" name="Table Placeholder 4">
            <a:extLst>
              <a:ext uri="{FF2B5EF4-FFF2-40B4-BE49-F238E27FC236}">
                <a16:creationId xmlns:a16="http://schemas.microsoft.com/office/drawing/2014/main" id="{3F243478-9886-43B9-912F-11766A1099BA}"/>
              </a:ext>
            </a:extLst>
          </p:cNvPr>
          <p:cNvGraphicFramePr>
            <a:graphicFrameLocks noGrp="1"/>
          </p:cNvGraphicFramePr>
          <p:nvPr>
            <p:ph type="tbl" sz="quarter" idx="13"/>
            <p:extLst>
              <p:ext uri="{D42A27DB-BD31-4B8C-83A1-F6EECF244321}">
                <p14:modId xmlns:p14="http://schemas.microsoft.com/office/powerpoint/2010/main" val="19327992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4193761795"/>
                    </a:ext>
                  </a:extLst>
                </a:gridCol>
                <a:gridCol w="493776">
                  <a:extLst>
                    <a:ext uri="{9D8B030D-6E8A-4147-A177-3AD203B41FA5}">
                      <a16:colId xmlns:a16="http://schemas.microsoft.com/office/drawing/2014/main" val="1399979676"/>
                    </a:ext>
                  </a:extLst>
                </a:gridCol>
                <a:gridCol w="411480">
                  <a:extLst>
                    <a:ext uri="{9D8B030D-6E8A-4147-A177-3AD203B41FA5}">
                      <a16:colId xmlns:a16="http://schemas.microsoft.com/office/drawing/2014/main" val="2279932924"/>
                    </a:ext>
                  </a:extLst>
                </a:gridCol>
                <a:gridCol w="411480">
                  <a:extLst>
                    <a:ext uri="{9D8B030D-6E8A-4147-A177-3AD203B41FA5}">
                      <a16:colId xmlns:a16="http://schemas.microsoft.com/office/drawing/2014/main" val="4042694869"/>
                    </a:ext>
                  </a:extLst>
                </a:gridCol>
                <a:gridCol w="246888">
                  <a:extLst>
                    <a:ext uri="{9D8B030D-6E8A-4147-A177-3AD203B41FA5}">
                      <a16:colId xmlns:a16="http://schemas.microsoft.com/office/drawing/2014/main" val="1299307237"/>
                    </a:ext>
                  </a:extLst>
                </a:gridCol>
                <a:gridCol w="658368">
                  <a:extLst>
                    <a:ext uri="{9D8B030D-6E8A-4147-A177-3AD203B41FA5}">
                      <a16:colId xmlns:a16="http://schemas.microsoft.com/office/drawing/2014/main" val="702781954"/>
                    </a:ext>
                  </a:extLst>
                </a:gridCol>
                <a:gridCol w="576072">
                  <a:extLst>
                    <a:ext uri="{9D8B030D-6E8A-4147-A177-3AD203B41FA5}">
                      <a16:colId xmlns:a16="http://schemas.microsoft.com/office/drawing/2014/main" val="529839470"/>
                    </a:ext>
                  </a:extLst>
                </a:gridCol>
                <a:gridCol w="576072">
                  <a:extLst>
                    <a:ext uri="{9D8B030D-6E8A-4147-A177-3AD203B41FA5}">
                      <a16:colId xmlns:a16="http://schemas.microsoft.com/office/drawing/2014/main" val="4209745318"/>
                    </a:ext>
                  </a:extLst>
                </a:gridCol>
                <a:gridCol w="411480">
                  <a:extLst>
                    <a:ext uri="{9D8B030D-6E8A-4147-A177-3AD203B41FA5}">
                      <a16:colId xmlns:a16="http://schemas.microsoft.com/office/drawing/2014/main" val="3423206248"/>
                    </a:ext>
                  </a:extLst>
                </a:gridCol>
                <a:gridCol w="658368">
                  <a:extLst>
                    <a:ext uri="{9D8B030D-6E8A-4147-A177-3AD203B41FA5}">
                      <a16:colId xmlns:a16="http://schemas.microsoft.com/office/drawing/2014/main" val="2814922458"/>
                    </a:ext>
                  </a:extLst>
                </a:gridCol>
                <a:gridCol w="329184">
                  <a:extLst>
                    <a:ext uri="{9D8B030D-6E8A-4147-A177-3AD203B41FA5}">
                      <a16:colId xmlns:a16="http://schemas.microsoft.com/office/drawing/2014/main" val="2217180793"/>
                    </a:ext>
                  </a:extLst>
                </a:gridCol>
                <a:gridCol w="493776">
                  <a:extLst>
                    <a:ext uri="{9D8B030D-6E8A-4147-A177-3AD203B41FA5}">
                      <a16:colId xmlns:a16="http://schemas.microsoft.com/office/drawing/2014/main" val="3736966841"/>
                    </a:ext>
                  </a:extLst>
                </a:gridCol>
                <a:gridCol w="329184">
                  <a:extLst>
                    <a:ext uri="{9D8B030D-6E8A-4147-A177-3AD203B41FA5}">
                      <a16:colId xmlns:a16="http://schemas.microsoft.com/office/drawing/2014/main" val="21332444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498268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- 2018-06-01 13:47:21 </a:t>
                      </a:r>
                      <a:r>
                        <a:rPr kumimoji="0" lang="de-DE" sz="1000" b="0" i="0" u="none" strike="noStrike" kern="1200" cap="none" spc="0" normalizeH="0" baseline="0" noProof="0">
                          <a:ln>
                            <a:noFill/>
                          </a:ln>
                          <a:solidFill>
                            <a:prstClr val="black"/>
                          </a:solidFill>
                          <a:effectLst/>
                          <a:uLnTx/>
                          <a:uFillTx/>
                          <a:latin typeface="+mn-lt"/>
                          <a:ea typeface="+mn-ea"/>
                          <a:cs typeface="+mn-cs"/>
                        </a:rPr>
                        <a:t> 
 Ist schon ganz schön hier in Mecklenburg-Vorpommern!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803</a:t>
                      </a:r>
                    </a:p>
                  </a:txBody>
                  <a:tcPr/>
                </a:tc>
                <a:extLst>
                  <a:ext uri="{0D108BD9-81ED-4DB2-BD59-A6C34878D82A}">
                    <a16:rowId xmlns:a16="http://schemas.microsoft.com/office/drawing/2014/main" val="2422388339"/>
                  </a:ext>
                </a:extLst>
              </a:tr>
            </a:tbl>
          </a:graphicData>
        </a:graphic>
      </p:graphicFrame>
      <p:sp>
        <p:nvSpPr>
          <p:cNvPr id="4" name="Text Placeholder 3">
            <a:extLst>
              <a:ext uri="{FF2B5EF4-FFF2-40B4-BE49-F238E27FC236}">
                <a16:creationId xmlns:a16="http://schemas.microsoft.com/office/drawing/2014/main" id="{84C0F828-35A1-484C-909F-7BA1675B3707}"/>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5979428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67DDF-93E0-4F72-B39D-3F537097F71A}"/>
              </a:ext>
            </a:extLst>
          </p:cNvPr>
          <p:cNvSpPr>
            <a:spLocks noGrp="1"/>
          </p:cNvSpPr>
          <p:nvPr>
            <p:ph type="title"/>
          </p:nvPr>
        </p:nvSpPr>
        <p:spPr/>
        <p:txBody>
          <a:bodyPr/>
          <a:lstStyle/>
          <a:p>
            <a:r>
              <a:rPr lang="en-US"/>
              <a:t>Facebook Eigene Videos - Crossposts (nur Ersteller) - Export  | NDR Mecklenburg-Vorpommern - 1 of 2</a:t>
            </a:r>
          </a:p>
        </p:txBody>
      </p:sp>
      <p:graphicFrame>
        <p:nvGraphicFramePr>
          <p:cNvPr id="5" name="Table Placeholder 4">
            <a:extLst>
              <a:ext uri="{FF2B5EF4-FFF2-40B4-BE49-F238E27FC236}">
                <a16:creationId xmlns:a16="http://schemas.microsoft.com/office/drawing/2014/main" id="{EEC26EA8-30A2-405B-9360-2250BDEB654F}"/>
              </a:ext>
            </a:extLst>
          </p:cNvPr>
          <p:cNvGraphicFramePr>
            <a:graphicFrameLocks noGrp="1"/>
          </p:cNvGraphicFramePr>
          <p:nvPr>
            <p:ph type="tbl" sz="quarter" idx="13"/>
            <p:extLst>
              <p:ext uri="{D42A27DB-BD31-4B8C-83A1-F6EECF244321}">
                <p14:modId xmlns:p14="http://schemas.microsoft.com/office/powerpoint/2010/main" val="13114890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009608654"/>
                    </a:ext>
                  </a:extLst>
                </a:gridCol>
                <a:gridCol w="493776">
                  <a:extLst>
                    <a:ext uri="{9D8B030D-6E8A-4147-A177-3AD203B41FA5}">
                      <a16:colId xmlns:a16="http://schemas.microsoft.com/office/drawing/2014/main" val="1895903966"/>
                    </a:ext>
                  </a:extLst>
                </a:gridCol>
                <a:gridCol w="411480">
                  <a:extLst>
                    <a:ext uri="{9D8B030D-6E8A-4147-A177-3AD203B41FA5}">
                      <a16:colId xmlns:a16="http://schemas.microsoft.com/office/drawing/2014/main" val="2246118017"/>
                    </a:ext>
                  </a:extLst>
                </a:gridCol>
                <a:gridCol w="411480">
                  <a:extLst>
                    <a:ext uri="{9D8B030D-6E8A-4147-A177-3AD203B41FA5}">
                      <a16:colId xmlns:a16="http://schemas.microsoft.com/office/drawing/2014/main" val="479131951"/>
                    </a:ext>
                  </a:extLst>
                </a:gridCol>
                <a:gridCol w="246888">
                  <a:extLst>
                    <a:ext uri="{9D8B030D-6E8A-4147-A177-3AD203B41FA5}">
                      <a16:colId xmlns:a16="http://schemas.microsoft.com/office/drawing/2014/main" val="455407045"/>
                    </a:ext>
                  </a:extLst>
                </a:gridCol>
                <a:gridCol w="658368">
                  <a:extLst>
                    <a:ext uri="{9D8B030D-6E8A-4147-A177-3AD203B41FA5}">
                      <a16:colId xmlns:a16="http://schemas.microsoft.com/office/drawing/2014/main" val="2922931286"/>
                    </a:ext>
                  </a:extLst>
                </a:gridCol>
                <a:gridCol w="576072">
                  <a:extLst>
                    <a:ext uri="{9D8B030D-6E8A-4147-A177-3AD203B41FA5}">
                      <a16:colId xmlns:a16="http://schemas.microsoft.com/office/drawing/2014/main" val="817638666"/>
                    </a:ext>
                  </a:extLst>
                </a:gridCol>
                <a:gridCol w="576072">
                  <a:extLst>
                    <a:ext uri="{9D8B030D-6E8A-4147-A177-3AD203B41FA5}">
                      <a16:colId xmlns:a16="http://schemas.microsoft.com/office/drawing/2014/main" val="1120803481"/>
                    </a:ext>
                  </a:extLst>
                </a:gridCol>
                <a:gridCol w="411480">
                  <a:extLst>
                    <a:ext uri="{9D8B030D-6E8A-4147-A177-3AD203B41FA5}">
                      <a16:colId xmlns:a16="http://schemas.microsoft.com/office/drawing/2014/main" val="929656157"/>
                    </a:ext>
                  </a:extLst>
                </a:gridCol>
                <a:gridCol w="658368">
                  <a:extLst>
                    <a:ext uri="{9D8B030D-6E8A-4147-A177-3AD203B41FA5}">
                      <a16:colId xmlns:a16="http://schemas.microsoft.com/office/drawing/2014/main" val="721661227"/>
                    </a:ext>
                  </a:extLst>
                </a:gridCol>
                <a:gridCol w="329184">
                  <a:extLst>
                    <a:ext uri="{9D8B030D-6E8A-4147-A177-3AD203B41FA5}">
                      <a16:colId xmlns:a16="http://schemas.microsoft.com/office/drawing/2014/main" val="3184565561"/>
                    </a:ext>
                  </a:extLst>
                </a:gridCol>
                <a:gridCol w="493776">
                  <a:extLst>
                    <a:ext uri="{9D8B030D-6E8A-4147-A177-3AD203B41FA5}">
                      <a16:colId xmlns:a16="http://schemas.microsoft.com/office/drawing/2014/main" val="4051312805"/>
                    </a:ext>
                  </a:extLst>
                </a:gridCol>
                <a:gridCol w="329184">
                  <a:extLst>
                    <a:ext uri="{9D8B030D-6E8A-4147-A177-3AD203B41FA5}">
                      <a16:colId xmlns:a16="http://schemas.microsoft.com/office/drawing/2014/main" val="33470020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542839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- 2018-01-12 13:14:27 </a:t>
                      </a:r>
                      <a:r>
                        <a:rPr kumimoji="0" lang="de-DE" sz="1000" b="0" i="0" u="none" strike="noStrike" kern="1200" cap="none" spc="0" normalizeH="0" baseline="0" noProof="0">
                          <a:ln>
                            <a:noFill/>
                          </a:ln>
                          <a:solidFill>
                            <a:prstClr val="black"/>
                          </a:solidFill>
                          <a:effectLst/>
                          <a:uLnTx/>
                          <a:uFillTx/>
                          <a:latin typeface="+mn-lt"/>
                          <a:ea typeface="+mn-ea"/>
                          <a:cs typeface="+mn-cs"/>
                        </a:rPr>
                        <a:t> 
 Kein Grund, sich gleich nass zu machen: Im Herbst kommt die neue Staffel "Rute raus, der Spaß beginnt"!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805603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1249</a:t>
                      </a:r>
                    </a:p>
                  </a:txBody>
                  <a:tcPr/>
                </a:tc>
                <a:extLst>
                  <a:ext uri="{0D108BD9-81ED-4DB2-BD59-A6C34878D82A}">
                    <a16:rowId xmlns:a16="http://schemas.microsoft.com/office/drawing/2014/main" val="31799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- 2018-07-25 07:03:33 </a:t>
                      </a:r>
                      <a:r>
                        <a:rPr kumimoji="0" lang="de-DE" sz="1000" b="0" i="0" u="none" strike="noStrike" kern="1200" cap="none" spc="0" normalizeH="0" baseline="0" noProof="0">
                          <a:ln>
                            <a:noFill/>
                          </a:ln>
                          <a:solidFill>
                            <a:prstClr val="black"/>
                          </a:solidFill>
                          <a:effectLst/>
                          <a:uLnTx/>
                          <a:uFillTx/>
                          <a:latin typeface="+mn-lt"/>
                          <a:ea typeface="+mn-ea"/>
                          <a:cs typeface="+mn-cs"/>
                        </a:rPr>
                        <a:t> 
 Für unsere Sicherheit führen freiwillige Feuerwehr-Männer und -Frauen ein Leben auf Abruf. Dafür ein riesiges Dankeschön!
🚒 Markieren Sie die Wehren aus Ihrer Region und sagen Sie Danke!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896955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6061</a:t>
                      </a:r>
                    </a:p>
                  </a:txBody>
                  <a:tcPr/>
                </a:tc>
                <a:extLst>
                  <a:ext uri="{0D108BD9-81ED-4DB2-BD59-A6C34878D82A}">
                    <a16:rowId xmlns:a16="http://schemas.microsoft.com/office/drawing/2014/main" val="523078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- 2018-02-12 12:57:26 </a:t>
                      </a:r>
                      <a:r>
                        <a:rPr kumimoji="0" lang="de-DE" sz="1000" b="0" i="0" u="none" strike="noStrike" kern="1200" cap="none" spc="0" normalizeH="0" baseline="0" noProof="0">
                          <a:ln>
                            <a:noFill/>
                          </a:ln>
                          <a:solidFill>
                            <a:prstClr val="black"/>
                          </a:solidFill>
                          <a:effectLst/>
                          <a:uLnTx/>
                          <a:uFillTx/>
                          <a:latin typeface="+mn-lt"/>
                          <a:ea typeface="+mn-ea"/>
                          <a:cs typeface="+mn-cs"/>
                        </a:rPr>
                        <a:t> 
 Jetzt hat es auch die Fahrbahn in Richtung Stettin erwischt...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a:t>
                      </a:r>
                    </a:p>
                  </a:txBody>
                  <a:tcPr/>
                </a:tc>
                <a:extLst>
                  <a:ext uri="{0D108BD9-81ED-4DB2-BD59-A6C34878D82A}">
                    <a16:rowId xmlns:a16="http://schemas.microsoft.com/office/drawing/2014/main" val="3619829533"/>
                  </a:ext>
                </a:extLst>
              </a:tr>
            </a:tbl>
          </a:graphicData>
        </a:graphic>
      </p:graphicFrame>
      <p:sp>
        <p:nvSpPr>
          <p:cNvPr id="4" name="Text Placeholder 3">
            <a:extLst>
              <a:ext uri="{FF2B5EF4-FFF2-40B4-BE49-F238E27FC236}">
                <a16:creationId xmlns:a16="http://schemas.microsoft.com/office/drawing/2014/main" id="{891F6B38-F9CC-4354-B71B-CAB60DAE7BD2}"/>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168092527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5EEB3-5DC1-47BC-9458-7C3AF42B64B9}"/>
              </a:ext>
            </a:extLst>
          </p:cNvPr>
          <p:cNvSpPr>
            <a:spLocks noGrp="1"/>
          </p:cNvSpPr>
          <p:nvPr>
            <p:ph type="title"/>
          </p:nvPr>
        </p:nvSpPr>
        <p:spPr/>
        <p:txBody>
          <a:bodyPr/>
          <a:lstStyle/>
          <a:p>
            <a:r>
              <a:rPr lang="en-US"/>
              <a:t>Facebook Eigene Videos - Crossposts (nur Ersteller) - Export  | NDR Mecklenburg-Vorpommern - 2 of 2</a:t>
            </a:r>
          </a:p>
        </p:txBody>
      </p:sp>
      <p:graphicFrame>
        <p:nvGraphicFramePr>
          <p:cNvPr id="5" name="Table Placeholder 4">
            <a:extLst>
              <a:ext uri="{FF2B5EF4-FFF2-40B4-BE49-F238E27FC236}">
                <a16:creationId xmlns:a16="http://schemas.microsoft.com/office/drawing/2014/main" id="{97308FF0-5549-46F7-8D6D-D6F18F4AB7BA}"/>
              </a:ext>
            </a:extLst>
          </p:cNvPr>
          <p:cNvGraphicFramePr>
            <a:graphicFrameLocks noGrp="1"/>
          </p:cNvGraphicFramePr>
          <p:nvPr>
            <p:ph type="tbl" sz="quarter" idx="13"/>
            <p:extLst>
              <p:ext uri="{D42A27DB-BD31-4B8C-83A1-F6EECF244321}">
                <p14:modId xmlns:p14="http://schemas.microsoft.com/office/powerpoint/2010/main" val="13320854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633531342"/>
                    </a:ext>
                  </a:extLst>
                </a:gridCol>
                <a:gridCol w="493776">
                  <a:extLst>
                    <a:ext uri="{9D8B030D-6E8A-4147-A177-3AD203B41FA5}">
                      <a16:colId xmlns:a16="http://schemas.microsoft.com/office/drawing/2014/main" val="3995822526"/>
                    </a:ext>
                  </a:extLst>
                </a:gridCol>
                <a:gridCol w="411480">
                  <a:extLst>
                    <a:ext uri="{9D8B030D-6E8A-4147-A177-3AD203B41FA5}">
                      <a16:colId xmlns:a16="http://schemas.microsoft.com/office/drawing/2014/main" val="966566592"/>
                    </a:ext>
                  </a:extLst>
                </a:gridCol>
                <a:gridCol w="411480">
                  <a:extLst>
                    <a:ext uri="{9D8B030D-6E8A-4147-A177-3AD203B41FA5}">
                      <a16:colId xmlns:a16="http://schemas.microsoft.com/office/drawing/2014/main" val="2525492076"/>
                    </a:ext>
                  </a:extLst>
                </a:gridCol>
                <a:gridCol w="246888">
                  <a:extLst>
                    <a:ext uri="{9D8B030D-6E8A-4147-A177-3AD203B41FA5}">
                      <a16:colId xmlns:a16="http://schemas.microsoft.com/office/drawing/2014/main" val="227240895"/>
                    </a:ext>
                  </a:extLst>
                </a:gridCol>
                <a:gridCol w="658368">
                  <a:extLst>
                    <a:ext uri="{9D8B030D-6E8A-4147-A177-3AD203B41FA5}">
                      <a16:colId xmlns:a16="http://schemas.microsoft.com/office/drawing/2014/main" val="1992843636"/>
                    </a:ext>
                  </a:extLst>
                </a:gridCol>
                <a:gridCol w="576072">
                  <a:extLst>
                    <a:ext uri="{9D8B030D-6E8A-4147-A177-3AD203B41FA5}">
                      <a16:colId xmlns:a16="http://schemas.microsoft.com/office/drawing/2014/main" val="917234370"/>
                    </a:ext>
                  </a:extLst>
                </a:gridCol>
                <a:gridCol w="576072">
                  <a:extLst>
                    <a:ext uri="{9D8B030D-6E8A-4147-A177-3AD203B41FA5}">
                      <a16:colId xmlns:a16="http://schemas.microsoft.com/office/drawing/2014/main" val="3538878773"/>
                    </a:ext>
                  </a:extLst>
                </a:gridCol>
                <a:gridCol w="411480">
                  <a:extLst>
                    <a:ext uri="{9D8B030D-6E8A-4147-A177-3AD203B41FA5}">
                      <a16:colId xmlns:a16="http://schemas.microsoft.com/office/drawing/2014/main" val="110553561"/>
                    </a:ext>
                  </a:extLst>
                </a:gridCol>
                <a:gridCol w="658368">
                  <a:extLst>
                    <a:ext uri="{9D8B030D-6E8A-4147-A177-3AD203B41FA5}">
                      <a16:colId xmlns:a16="http://schemas.microsoft.com/office/drawing/2014/main" val="3348185957"/>
                    </a:ext>
                  </a:extLst>
                </a:gridCol>
                <a:gridCol w="329184">
                  <a:extLst>
                    <a:ext uri="{9D8B030D-6E8A-4147-A177-3AD203B41FA5}">
                      <a16:colId xmlns:a16="http://schemas.microsoft.com/office/drawing/2014/main" val="250260907"/>
                    </a:ext>
                  </a:extLst>
                </a:gridCol>
                <a:gridCol w="493776">
                  <a:extLst>
                    <a:ext uri="{9D8B030D-6E8A-4147-A177-3AD203B41FA5}">
                      <a16:colId xmlns:a16="http://schemas.microsoft.com/office/drawing/2014/main" val="3073105059"/>
                    </a:ext>
                  </a:extLst>
                </a:gridCol>
                <a:gridCol w="329184">
                  <a:extLst>
                    <a:ext uri="{9D8B030D-6E8A-4147-A177-3AD203B41FA5}">
                      <a16:colId xmlns:a16="http://schemas.microsoft.com/office/drawing/2014/main" val="11384856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93819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- 2018-10-05 14:38:08 </a:t>
                      </a:r>
                      <a:r>
                        <a:rPr kumimoji="0" lang="de-DE" sz="1000" b="0" i="0" u="none" strike="noStrike" kern="1200" cap="none" spc="0" normalizeH="0" baseline="0" noProof="0">
                          <a:ln>
                            <a:noFill/>
                          </a:ln>
                          <a:solidFill>
                            <a:prstClr val="black"/>
                          </a:solidFill>
                          <a:effectLst/>
                          <a:uLnTx/>
                          <a:uFillTx/>
                          <a:latin typeface="+mn-lt"/>
                          <a:ea typeface="+mn-ea"/>
                          <a:cs typeface="+mn-cs"/>
                        </a:rPr>
                        <a:t> 
 🐦 Wir sind so gut zu Vögeln!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1706</a:t>
                      </a:r>
                    </a:p>
                  </a:txBody>
                  <a:tcPr/>
                </a:tc>
                <a:extLst>
                  <a:ext uri="{0D108BD9-81ED-4DB2-BD59-A6C34878D82A}">
                    <a16:rowId xmlns:a16="http://schemas.microsoft.com/office/drawing/2014/main" val="228432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- 2018-04-16 09:27:38 </a:t>
                      </a:r>
                      <a:r>
                        <a:rPr kumimoji="0" lang="de-DE" sz="1000" b="0" i="0" u="none" strike="noStrike" kern="1200" cap="none" spc="0" normalizeH="0" baseline="0" noProof="0">
                          <a:ln>
                            <a:noFill/>
                          </a:ln>
                          <a:solidFill>
                            <a:prstClr val="black"/>
                          </a:solidFill>
                          <a:effectLst/>
                          <a:uLnTx/>
                          <a:uFillTx/>
                          <a:latin typeface="+mn-lt"/>
                          <a:ea typeface="+mn-ea"/>
                          <a:cs typeface="+mn-cs"/>
                        </a:rPr>
                        <a:t> 
 Schatz des einstigen Dänenkönigs Harald Blauzahn geborgen: Laut Experten handelt es sich um den größten Einzelfund im südlichen Ostseeraum.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a:t>
                      </a:r>
                    </a:p>
                  </a:txBody>
                  <a:tcPr/>
                </a:tc>
                <a:extLst>
                  <a:ext uri="{0D108BD9-81ED-4DB2-BD59-A6C34878D82A}">
                    <a16:rowId xmlns:a16="http://schemas.microsoft.com/office/drawing/2014/main" val="4170367451"/>
                  </a:ext>
                </a:extLst>
              </a:tr>
            </a:tbl>
          </a:graphicData>
        </a:graphic>
      </p:graphicFrame>
      <p:sp>
        <p:nvSpPr>
          <p:cNvPr id="4" name="Text Placeholder 3">
            <a:extLst>
              <a:ext uri="{FF2B5EF4-FFF2-40B4-BE49-F238E27FC236}">
                <a16:creationId xmlns:a16="http://schemas.microsoft.com/office/drawing/2014/main" id="{E8E508F3-097A-4CF9-9511-A075F9EA6C55}"/>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283292330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2349</Words>
  <Application>Microsoft Office PowerPoint</Application>
  <PresentationFormat>On-screen Show (4:3)</PresentationFormat>
  <Paragraphs>1027</Paragraphs>
  <Slides>39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39</vt:i4>
      </vt:variant>
    </vt:vector>
  </HeadingPairs>
  <TitlesOfParts>
    <vt:vector size="42" baseType="lpstr">
      <vt:lpstr>Arial</vt:lpstr>
      <vt:lpstr>Calibri</vt:lpstr>
      <vt:lpstr>quintly_template</vt:lpstr>
      <vt:lpstr>MeFo - Facebook - Social Media - Evaluation</vt:lpstr>
      <vt:lpstr>Facebook Profil - Potenz.Reichw.,Aktive Nutzer,I-Rate,Fans | NDR Mecklenburg-Vorpommern</vt:lpstr>
      <vt:lpstr>Facebook Anzahl Post, Reaktionen (Kommentare, Shares, Likes) - FB Insights | NDR Mecklenburg-Vorpommern</vt:lpstr>
      <vt:lpstr>Facebook Profil - Fans | NDR Mecklenburg-Vorpommern</vt:lpstr>
      <vt:lpstr>Facebook Profil - Potenzielle Reichweite | NDR Mecklenburg-Vorpommern</vt:lpstr>
      <vt:lpstr>Facebook Profil - Aktive Nutzer | NDR Mecklenburg-Vorpommern</vt:lpstr>
      <vt:lpstr>Facebook Profil - Video-Starts ab 10 Sek. | NDR Mecklenburg-Vorpommern</vt:lpstr>
      <vt:lpstr>Facebook Profil - Durchschnitt Potenzi. Reichweite pro Tag | NDR Mecklenburg-Vorpommern</vt:lpstr>
      <vt:lpstr>Facebook Distributionstyp - FB Insights | NDR Mecklenburg-Vorpommern</vt:lpstr>
      <vt:lpstr>Facebook Distributionstyp - Tabelle - FB Insights | NDR Mecklenburg-Vorpommern</vt:lpstr>
      <vt:lpstr>Facebook Eigene Posts - Shares - Export | NDR Mecklenburg-Vorpommern - 1 of 3</vt:lpstr>
      <vt:lpstr>Facebook Eigene Posts - Shares - Export | NDR Mecklenburg-Vorpommern - 2 of 3</vt:lpstr>
      <vt:lpstr>Facebook Eigene Posts - Shares - Export | NDR Mecklenburg-Vorpommern - 3 of 3</vt:lpstr>
      <vt:lpstr>Facebook Eigene Posts - Kommentare - Export | NDR Mecklenburg-Vorpommern - 1 of 3</vt:lpstr>
      <vt:lpstr>Facebook Eigene Posts - Kommentare - Export | NDR Mecklenburg-Vorpommern - 2 of 3</vt:lpstr>
      <vt:lpstr>Facebook Eigene Posts - Kommentare - Export | NDR Mecklenburg-Vorpommern - 3 of 3</vt:lpstr>
      <vt:lpstr>Facebook Eigene Posts - Links - Export | NDR Mecklenburg-Vorpommern - 1 of 3</vt:lpstr>
      <vt:lpstr>Facebook Eigene Posts - Links - Export | NDR Mecklenburg-Vorpommern - 2 of 3</vt:lpstr>
      <vt:lpstr>Facebook Eigene Posts - Links - Export | NDR Mecklenburg-Vorpommern - 3 of 3</vt:lpstr>
      <vt:lpstr>Facebook Eigene Posts - Videostartrate - Export | NDR Mecklenburg-Vorpommern</vt:lpstr>
      <vt:lpstr>Facebook Eigene Posts - Videostartrate - Flop - Export | NDR Mecklenburg-Vorpommern</vt:lpstr>
      <vt:lpstr>Facebook Eigene Posts - Potenzielle Reichweite - Export | NDR Mecklenburg-Vorpommern - 1 of 2</vt:lpstr>
      <vt:lpstr>Facebook Eigene Posts - Potenzielle Reichweite - Export | NDR Mecklenburg-Vorpommern - 2 of 2</vt:lpstr>
      <vt:lpstr>Facebook Eigene Posts - Aktive Nutzer - Export | NDR Mecklenburg-Vorpommern</vt:lpstr>
      <vt:lpstr>Facebook Eigene Posts - I-Rate Aktive Nutzer - Export | NDR Mecklenburg-Vorpommern</vt:lpstr>
      <vt:lpstr>Facebook Eigene Posts - I-Rate Aktive Nutzer-Flop - Export | NDR Mecklenburg-Vorpommern</vt:lpstr>
      <vt:lpstr>Facebook Eigene Post - Summe Interaktionen - Export | NDR Mecklenburg-Vorpommern - 1 of 3</vt:lpstr>
      <vt:lpstr>Facebook Eigene Post - Summe Interaktionen - Export | NDR Mecklenburg-Vorpommern - 2 of 3</vt:lpstr>
      <vt:lpstr>Facebook Eigene Post - Summe Interaktionen - Export | NDR Mecklenburg-Vorpommern - 3 of 3</vt:lpstr>
      <vt:lpstr>Facebook Eigene Posts - Reaktionen - Export | NDR Mecklenburg-Vorpommern - 1 of 4</vt:lpstr>
      <vt:lpstr>Facebook Eigene Posts - Reaktionen - Export | NDR Mecklenburg-Vorpommern - 2 of 4</vt:lpstr>
      <vt:lpstr>Facebook Eigene Posts - Reaktionen - Export | NDR Mecklenburg-Vorpommern - 3 of 4</vt:lpstr>
      <vt:lpstr>Facebook Eigene Posts - Reaktionen - Export | NDR Mecklenburg-Vorpommern - 4 of 4</vt:lpstr>
      <vt:lpstr>Eigene Posts - Videostarts - Profil-bezogene Nutzung | NDR Mecklenburg-Vorpommern</vt:lpstr>
      <vt:lpstr>Facebook Eigene Videos - Crossposts (ohne Ersteller) - Export | NDR Mecklenburg-Vorpommern - 1 of 3</vt:lpstr>
      <vt:lpstr>Facebook Eigene Videos - Crossposts (ohne Ersteller) - Export | NDR Mecklenburg-Vorpommern - 2 of 3</vt:lpstr>
      <vt:lpstr>Facebook Eigene Videos - Crossposts (ohne Ersteller) - Export | NDR Mecklenburg-Vorpommern - 3 of 3</vt:lpstr>
      <vt:lpstr>Facebook Eigene Videos - Crossposts (nur Ersteller) - Export  | NDR Mecklenburg-Vorpommern - 1 of 2</vt:lpstr>
      <vt:lpstr>Facebook Eigene Videos - Crossposts (nur Ersteller) - Export  | NDR Mecklenburg-Vorpommern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MeFo - Facebook - Social Media - Evaluation</dc:title>
  <dc:creator>Frederik Peiniger</dc:creator>
  <cp:lastModifiedBy>Frederik Peiniger</cp:lastModifiedBy>
  <cp:revision>1</cp:revision>
  <dcterms:created xsi:type="dcterms:W3CDTF">2018-12-28T08:29:18Z</dcterms:created>
  <dcterms:modified xsi:type="dcterms:W3CDTF">2018-12-28T08:30:28Z</dcterms:modified>
</cp:coreProperties>
</file>