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69" r:id="rId14"/>
    <p:sldId id="271" r:id="rId15"/>
    <p:sldId id="272" r:id="rId16"/>
    <p:sldId id="273" r:id="rId17"/>
    <p:sldId id="275" r:id="rId18"/>
    <p:sldId id="276" r:id="rId19"/>
    <p:sldId id="277" r:id="rId20"/>
    <p:sldId id="278" r:id="rId21"/>
    <p:sldId id="279" r:id="rId22"/>
    <p:sldId id="281" r:id="rId23"/>
    <p:sldId id="282" r:id="rId24"/>
    <p:sldId id="283" r:id="rId25"/>
    <p:sldId id="284" r:id="rId26"/>
    <p:sldId id="285" r:id="rId27"/>
    <p:sldId id="287" r:id="rId28"/>
    <p:sldId id="288" r:id="rId29"/>
    <p:sldId id="289" r:id="rId30"/>
    <p:sldId id="291" r:id="rId31"/>
    <p:sldId id="292" r:id="rId32"/>
    <p:sldId id="293" r:id="rId33"/>
    <p:sldId id="294" r:id="rId34"/>
    <p:sldId id="295" r:id="rId35"/>
    <p:sldId id="297" r:id="rId36"/>
    <p:sldId id="298" r:id="rId37"/>
    <p:sldId id="299" r:id="rId38"/>
    <p:sldId id="301" r:id="rId39"/>
    <p:sldId id="302" r:id="rId40"/>
  </p:sldIdLst>
  <p:sldSz cx="9144000" cy="6858000" type="screen4x3"/>
  <p:notesSz cx="6858000" cy="9144000"/>
  <p:embeddedFontLst>
    <p:embeddedFont>
      <p:font typeface="Calibri" panose="020F0502020204030204" pitchFamily="34" charset="0"/>
      <p:regular r:id="rId41"/>
      <p:bold r:id="rId42"/>
      <p:italic r:id="rId43"/>
      <p:boldItalic r:id="rId4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2.fntdata"/><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3.fntdata"/><Relationship Id="rId4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Mecklenburg-Vorpommern</c:v>
                </c:pt>
              </c:strCache>
            </c:strRef>
          </c:tx>
          <c:spPr>
            <a:ln w="28575" cap="rnd">
              <a:solidFill>
                <a:schemeClr val="accent1"/>
              </a:solidFill>
              <a:round/>
            </a:ln>
            <a:effectLst/>
          </c:spPr>
          <c:marker>
            <c:symbol val="none"/>
          </c:marker>
          <c:cat>
            <c:strRef>
              <c:f>Sheet1!$A$2:$A$362</c:f>
              <c:strCache>
                <c:ptCount val="361"/>
                <c:pt idx="0">
                  <c:v>01.01.2018</c:v>
                </c:pt>
                <c:pt idx="1">
                  <c:v>02.01.2018</c:v>
                </c:pt>
                <c:pt idx="2">
                  <c:v>03.01.2018</c:v>
                </c:pt>
                <c:pt idx="3">
                  <c:v>04.01.2018</c:v>
                </c:pt>
                <c:pt idx="4">
                  <c:v>05.01.2018</c:v>
                </c:pt>
                <c:pt idx="5">
                  <c:v>06.01.2018</c:v>
                </c:pt>
                <c:pt idx="6">
                  <c:v>07.01.2018</c:v>
                </c:pt>
                <c:pt idx="7">
                  <c:v>08.01.2018</c:v>
                </c:pt>
                <c:pt idx="8">
                  <c:v>09.01.2018</c:v>
                </c:pt>
                <c:pt idx="9">
                  <c:v>10.01.2018</c:v>
                </c:pt>
                <c:pt idx="10">
                  <c:v>11.01.2018</c:v>
                </c:pt>
                <c:pt idx="11">
                  <c:v>12.01.2018</c:v>
                </c:pt>
                <c:pt idx="12">
                  <c:v>13.01.2018</c:v>
                </c:pt>
                <c:pt idx="13">
                  <c:v>14.01.2018</c:v>
                </c:pt>
                <c:pt idx="14">
                  <c:v>15.01.2018</c:v>
                </c:pt>
                <c:pt idx="15">
                  <c:v>16.01.2018</c:v>
                </c:pt>
                <c:pt idx="16">
                  <c:v>17.01.2018</c:v>
                </c:pt>
                <c:pt idx="17">
                  <c:v>18.01.2018</c:v>
                </c:pt>
                <c:pt idx="18">
                  <c:v>19.01.2018</c:v>
                </c:pt>
                <c:pt idx="19">
                  <c:v>20.01.2018</c:v>
                </c:pt>
                <c:pt idx="20">
                  <c:v>21.01.2018</c:v>
                </c:pt>
                <c:pt idx="21">
                  <c:v>22.01.2018</c:v>
                </c:pt>
                <c:pt idx="22">
                  <c:v>23.01.2018</c:v>
                </c:pt>
                <c:pt idx="23">
                  <c:v>24.01.2018</c:v>
                </c:pt>
                <c:pt idx="24">
                  <c:v>25.01.2018</c:v>
                </c:pt>
                <c:pt idx="25">
                  <c:v>26.01.2018</c:v>
                </c:pt>
                <c:pt idx="26">
                  <c:v>27.01.2018</c:v>
                </c:pt>
                <c:pt idx="27">
                  <c:v>28.01.2018</c:v>
                </c:pt>
                <c:pt idx="28">
                  <c:v>29.01.2018</c:v>
                </c:pt>
                <c:pt idx="29">
                  <c:v>30.01.2018</c:v>
                </c:pt>
                <c:pt idx="30">
                  <c:v>31.01.2018</c:v>
                </c:pt>
                <c:pt idx="31">
                  <c:v>01.02.2018</c:v>
                </c:pt>
                <c:pt idx="32">
                  <c:v>02.02.2018</c:v>
                </c:pt>
                <c:pt idx="33">
                  <c:v>03.02.2018</c:v>
                </c:pt>
                <c:pt idx="34">
                  <c:v>04.02.2018</c:v>
                </c:pt>
                <c:pt idx="35">
                  <c:v>05.02.2018</c:v>
                </c:pt>
                <c:pt idx="36">
                  <c:v>06.02.2018</c:v>
                </c:pt>
                <c:pt idx="37">
                  <c:v>07.02.2018</c:v>
                </c:pt>
                <c:pt idx="38">
                  <c:v>08.02.2018</c:v>
                </c:pt>
                <c:pt idx="39">
                  <c:v>09.02.2018</c:v>
                </c:pt>
                <c:pt idx="40">
                  <c:v>10.02.2018</c:v>
                </c:pt>
                <c:pt idx="41">
                  <c:v>11.02.2018</c:v>
                </c:pt>
                <c:pt idx="42">
                  <c:v>12.02.2018</c:v>
                </c:pt>
                <c:pt idx="43">
                  <c:v>13.02.2018</c:v>
                </c:pt>
                <c:pt idx="44">
                  <c:v>14.02.2018</c:v>
                </c:pt>
                <c:pt idx="45">
                  <c:v>15.02.2018</c:v>
                </c:pt>
                <c:pt idx="46">
                  <c:v>16.02.2018</c:v>
                </c:pt>
                <c:pt idx="47">
                  <c:v>17.02.2018</c:v>
                </c:pt>
                <c:pt idx="48">
                  <c:v>18.02.2018</c:v>
                </c:pt>
                <c:pt idx="49">
                  <c:v>19.02.2018</c:v>
                </c:pt>
                <c:pt idx="50">
                  <c:v>20.02.2018</c:v>
                </c:pt>
                <c:pt idx="51">
                  <c:v>21.02.2018</c:v>
                </c:pt>
                <c:pt idx="52">
                  <c:v>22.02.2018</c:v>
                </c:pt>
                <c:pt idx="53">
                  <c:v>23.02.2018</c:v>
                </c:pt>
                <c:pt idx="54">
                  <c:v>24.02.2018</c:v>
                </c:pt>
                <c:pt idx="55">
                  <c:v>25.02.2018</c:v>
                </c:pt>
                <c:pt idx="56">
                  <c:v>26.02.2018</c:v>
                </c:pt>
                <c:pt idx="57">
                  <c:v>27.02.2018</c:v>
                </c:pt>
                <c:pt idx="58">
                  <c:v>28.02.2018</c:v>
                </c:pt>
                <c:pt idx="59">
                  <c:v>01.03.2018</c:v>
                </c:pt>
                <c:pt idx="60">
                  <c:v>02.03.2018</c:v>
                </c:pt>
                <c:pt idx="61">
                  <c:v>03.03.2018</c:v>
                </c:pt>
                <c:pt idx="62">
                  <c:v>04.03.2018</c:v>
                </c:pt>
                <c:pt idx="63">
                  <c:v>05.03.2018</c:v>
                </c:pt>
                <c:pt idx="64">
                  <c:v>06.03.2018</c:v>
                </c:pt>
                <c:pt idx="65">
                  <c:v>07.03.2018</c:v>
                </c:pt>
                <c:pt idx="66">
                  <c:v>08.03.2018</c:v>
                </c:pt>
                <c:pt idx="67">
                  <c:v>09.03.2018</c:v>
                </c:pt>
                <c:pt idx="68">
                  <c:v>10.03.2018</c:v>
                </c:pt>
                <c:pt idx="69">
                  <c:v>11.03.2018</c:v>
                </c:pt>
                <c:pt idx="70">
                  <c:v>12.03.2018</c:v>
                </c:pt>
                <c:pt idx="71">
                  <c:v>13.03.2018</c:v>
                </c:pt>
                <c:pt idx="72">
                  <c:v>14.03.2018</c:v>
                </c:pt>
                <c:pt idx="73">
                  <c:v>15.03.2018</c:v>
                </c:pt>
                <c:pt idx="74">
                  <c:v>16.03.2018</c:v>
                </c:pt>
                <c:pt idx="75">
                  <c:v>17.03.2018</c:v>
                </c:pt>
                <c:pt idx="76">
                  <c:v>18.03.2018</c:v>
                </c:pt>
                <c:pt idx="77">
                  <c:v>19.03.2018</c:v>
                </c:pt>
                <c:pt idx="78">
                  <c:v>20.03.2018</c:v>
                </c:pt>
                <c:pt idx="79">
                  <c:v>21.03.2018</c:v>
                </c:pt>
                <c:pt idx="80">
                  <c:v>22.03.2018</c:v>
                </c:pt>
                <c:pt idx="81">
                  <c:v>23.03.2018</c:v>
                </c:pt>
                <c:pt idx="82">
                  <c:v>24.03.2018</c:v>
                </c:pt>
                <c:pt idx="83">
                  <c:v>25.03.2018</c:v>
                </c:pt>
                <c:pt idx="84">
                  <c:v>26.03.2018</c:v>
                </c:pt>
                <c:pt idx="85">
                  <c:v>27.03.2018</c:v>
                </c:pt>
                <c:pt idx="86">
                  <c:v>28.03.2018</c:v>
                </c:pt>
                <c:pt idx="87">
                  <c:v>29.03.2018</c:v>
                </c:pt>
                <c:pt idx="88">
                  <c:v>30.03.2018</c:v>
                </c:pt>
                <c:pt idx="89">
                  <c:v>31.03.2018</c:v>
                </c:pt>
                <c:pt idx="90">
                  <c:v>01.04.2018</c:v>
                </c:pt>
                <c:pt idx="91">
                  <c:v>02.04.2018</c:v>
                </c:pt>
                <c:pt idx="92">
                  <c:v>03.04.2018</c:v>
                </c:pt>
                <c:pt idx="93">
                  <c:v>04.04.2018</c:v>
                </c:pt>
                <c:pt idx="94">
                  <c:v>05.04.2018</c:v>
                </c:pt>
                <c:pt idx="95">
                  <c:v>06.04.2018</c:v>
                </c:pt>
                <c:pt idx="96">
                  <c:v>07.04.2018</c:v>
                </c:pt>
                <c:pt idx="97">
                  <c:v>08.04.2018</c:v>
                </c:pt>
                <c:pt idx="98">
                  <c:v>09.04.2018</c:v>
                </c:pt>
                <c:pt idx="99">
                  <c:v>10.04.2018</c:v>
                </c:pt>
                <c:pt idx="100">
                  <c:v>11.04.2018</c:v>
                </c:pt>
                <c:pt idx="101">
                  <c:v>12.04.2018</c:v>
                </c:pt>
                <c:pt idx="102">
                  <c:v>13.04.2018</c:v>
                </c:pt>
                <c:pt idx="103">
                  <c:v>14.04.2018</c:v>
                </c:pt>
                <c:pt idx="104">
                  <c:v>15.04.2018</c:v>
                </c:pt>
                <c:pt idx="105">
                  <c:v>16.04.2018</c:v>
                </c:pt>
                <c:pt idx="106">
                  <c:v>17.04.2018</c:v>
                </c:pt>
                <c:pt idx="107">
                  <c:v>18.04.2018</c:v>
                </c:pt>
                <c:pt idx="108">
                  <c:v>19.04.2018</c:v>
                </c:pt>
                <c:pt idx="109">
                  <c:v>20.04.2018</c:v>
                </c:pt>
                <c:pt idx="110">
                  <c:v>21.04.2018</c:v>
                </c:pt>
                <c:pt idx="111">
                  <c:v>22.04.2018</c:v>
                </c:pt>
                <c:pt idx="112">
                  <c:v>23.04.2018</c:v>
                </c:pt>
                <c:pt idx="113">
                  <c:v>24.04.2018</c:v>
                </c:pt>
                <c:pt idx="114">
                  <c:v>25.04.2018</c:v>
                </c:pt>
                <c:pt idx="115">
                  <c:v>26.04.2018</c:v>
                </c:pt>
                <c:pt idx="116">
                  <c:v>27.04.2018</c:v>
                </c:pt>
                <c:pt idx="117">
                  <c:v>28.04.2018</c:v>
                </c:pt>
                <c:pt idx="118">
                  <c:v>29.04.2018</c:v>
                </c:pt>
                <c:pt idx="119">
                  <c:v>30.04.2018</c:v>
                </c:pt>
                <c:pt idx="120">
                  <c:v>01.05.2018</c:v>
                </c:pt>
                <c:pt idx="121">
                  <c:v>02.05.2018</c:v>
                </c:pt>
                <c:pt idx="122">
                  <c:v>03.05.2018</c:v>
                </c:pt>
                <c:pt idx="123">
                  <c:v>04.05.2018</c:v>
                </c:pt>
                <c:pt idx="124">
                  <c:v>05.05.2018</c:v>
                </c:pt>
                <c:pt idx="125">
                  <c:v>06.05.2018</c:v>
                </c:pt>
                <c:pt idx="126">
                  <c:v>07.05.2018</c:v>
                </c:pt>
                <c:pt idx="127">
                  <c:v>08.05.2018</c:v>
                </c:pt>
                <c:pt idx="128">
                  <c:v>09.05.2018</c:v>
                </c:pt>
                <c:pt idx="129">
                  <c:v>10.05.2018</c:v>
                </c:pt>
                <c:pt idx="130">
                  <c:v>11.05.2018</c:v>
                </c:pt>
                <c:pt idx="131">
                  <c:v>12.05.2018</c:v>
                </c:pt>
                <c:pt idx="132">
                  <c:v>13.05.2018</c:v>
                </c:pt>
                <c:pt idx="133">
                  <c:v>14.05.2018</c:v>
                </c:pt>
                <c:pt idx="134">
                  <c:v>15.05.2018</c:v>
                </c:pt>
                <c:pt idx="135">
                  <c:v>16.05.2018</c:v>
                </c:pt>
                <c:pt idx="136">
                  <c:v>17.05.2018</c:v>
                </c:pt>
                <c:pt idx="137">
                  <c:v>18.05.2018</c:v>
                </c:pt>
                <c:pt idx="138">
                  <c:v>19.05.2018</c:v>
                </c:pt>
                <c:pt idx="139">
                  <c:v>20.05.2018</c:v>
                </c:pt>
                <c:pt idx="140">
                  <c:v>21.05.2018</c:v>
                </c:pt>
                <c:pt idx="141">
                  <c:v>22.05.2018</c:v>
                </c:pt>
                <c:pt idx="142">
                  <c:v>23.05.2018</c:v>
                </c:pt>
                <c:pt idx="143">
                  <c:v>24.05.2018</c:v>
                </c:pt>
                <c:pt idx="144">
                  <c:v>25.05.2018</c:v>
                </c:pt>
                <c:pt idx="145">
                  <c:v>26.05.2018</c:v>
                </c:pt>
                <c:pt idx="146">
                  <c:v>27.05.2018</c:v>
                </c:pt>
                <c:pt idx="147">
                  <c:v>28.05.2018</c:v>
                </c:pt>
                <c:pt idx="148">
                  <c:v>29.05.2018</c:v>
                </c:pt>
                <c:pt idx="149">
                  <c:v>30.05.2018</c:v>
                </c:pt>
                <c:pt idx="150">
                  <c:v>31.05.2018</c:v>
                </c:pt>
                <c:pt idx="151">
                  <c:v>01.06.2018</c:v>
                </c:pt>
                <c:pt idx="152">
                  <c:v>02.06.2018</c:v>
                </c:pt>
                <c:pt idx="153">
                  <c:v>03.06.2018</c:v>
                </c:pt>
                <c:pt idx="154">
                  <c:v>04.06.2018</c:v>
                </c:pt>
                <c:pt idx="155">
                  <c:v>05.06.2018</c:v>
                </c:pt>
                <c:pt idx="156">
                  <c:v>06.06.2018</c:v>
                </c:pt>
                <c:pt idx="157">
                  <c:v>07.06.2018</c:v>
                </c:pt>
                <c:pt idx="158">
                  <c:v>08.06.2018</c:v>
                </c:pt>
                <c:pt idx="159">
                  <c:v>09.06.2018</c:v>
                </c:pt>
                <c:pt idx="160">
                  <c:v>10.06.2018</c:v>
                </c:pt>
                <c:pt idx="161">
                  <c:v>11.06.2018</c:v>
                </c:pt>
                <c:pt idx="162">
                  <c:v>12.06.2018</c:v>
                </c:pt>
                <c:pt idx="163">
                  <c:v>13.06.2018</c:v>
                </c:pt>
                <c:pt idx="164">
                  <c:v>14.06.2018</c:v>
                </c:pt>
                <c:pt idx="165">
                  <c:v>15.06.2018</c:v>
                </c:pt>
                <c:pt idx="166">
                  <c:v>16.06.2018</c:v>
                </c:pt>
                <c:pt idx="167">
                  <c:v>17.06.2018</c:v>
                </c:pt>
                <c:pt idx="168">
                  <c:v>18.06.2018</c:v>
                </c:pt>
                <c:pt idx="169">
                  <c:v>19.06.2018</c:v>
                </c:pt>
                <c:pt idx="170">
                  <c:v>20.06.2018</c:v>
                </c:pt>
                <c:pt idx="171">
                  <c:v>21.06.2018</c:v>
                </c:pt>
                <c:pt idx="172">
                  <c:v>22.06.2018</c:v>
                </c:pt>
                <c:pt idx="173">
                  <c:v>23.06.2018</c:v>
                </c:pt>
                <c:pt idx="174">
                  <c:v>24.06.2018</c:v>
                </c:pt>
                <c:pt idx="175">
                  <c:v>25.06.2018</c:v>
                </c:pt>
                <c:pt idx="176">
                  <c:v>26.06.2018</c:v>
                </c:pt>
                <c:pt idx="177">
                  <c:v>27.06.2018</c:v>
                </c:pt>
                <c:pt idx="178">
                  <c:v>28.06.2018</c:v>
                </c:pt>
                <c:pt idx="179">
                  <c:v>29.06.2018</c:v>
                </c:pt>
                <c:pt idx="180">
                  <c:v>30.06.2018</c:v>
                </c:pt>
                <c:pt idx="181">
                  <c:v>01.07.2018</c:v>
                </c:pt>
                <c:pt idx="182">
                  <c:v>02.07.2018</c:v>
                </c:pt>
                <c:pt idx="183">
                  <c:v>03.07.2018</c:v>
                </c:pt>
                <c:pt idx="184">
                  <c:v>04.07.2018</c:v>
                </c:pt>
                <c:pt idx="185">
                  <c:v>05.07.2018</c:v>
                </c:pt>
                <c:pt idx="186">
                  <c:v>06.07.2018</c:v>
                </c:pt>
                <c:pt idx="187">
                  <c:v>07.07.2018</c:v>
                </c:pt>
                <c:pt idx="188">
                  <c:v>08.07.2018</c:v>
                </c:pt>
                <c:pt idx="189">
                  <c:v>09.07.2018</c:v>
                </c:pt>
                <c:pt idx="190">
                  <c:v>10.07.2018</c:v>
                </c:pt>
                <c:pt idx="191">
                  <c:v>11.07.2018</c:v>
                </c:pt>
                <c:pt idx="192">
                  <c:v>12.07.2018</c:v>
                </c:pt>
                <c:pt idx="193">
                  <c:v>13.07.2018</c:v>
                </c:pt>
                <c:pt idx="194">
                  <c:v>14.07.2018</c:v>
                </c:pt>
                <c:pt idx="195">
                  <c:v>15.07.2018</c:v>
                </c:pt>
                <c:pt idx="196">
                  <c:v>16.07.2018</c:v>
                </c:pt>
                <c:pt idx="197">
                  <c:v>17.07.2018</c:v>
                </c:pt>
                <c:pt idx="198">
                  <c:v>18.07.2018</c:v>
                </c:pt>
                <c:pt idx="199">
                  <c:v>19.07.2018</c:v>
                </c:pt>
                <c:pt idx="200">
                  <c:v>20.07.2018</c:v>
                </c:pt>
                <c:pt idx="201">
                  <c:v>21.07.2018</c:v>
                </c:pt>
                <c:pt idx="202">
                  <c:v>22.07.2018</c:v>
                </c:pt>
                <c:pt idx="203">
                  <c:v>23.07.2018</c:v>
                </c:pt>
                <c:pt idx="204">
                  <c:v>24.07.2018</c:v>
                </c:pt>
                <c:pt idx="205">
                  <c:v>25.07.2018</c:v>
                </c:pt>
                <c:pt idx="206">
                  <c:v>26.07.2018</c:v>
                </c:pt>
                <c:pt idx="207">
                  <c:v>27.07.2018</c:v>
                </c:pt>
                <c:pt idx="208">
                  <c:v>28.07.2018</c:v>
                </c:pt>
                <c:pt idx="209">
                  <c:v>29.07.2018</c:v>
                </c:pt>
                <c:pt idx="210">
                  <c:v>30.07.2018</c:v>
                </c:pt>
                <c:pt idx="211">
                  <c:v>31.07.2018</c:v>
                </c:pt>
                <c:pt idx="212">
                  <c:v>01.08.2018</c:v>
                </c:pt>
                <c:pt idx="213">
                  <c:v>02.08.2018</c:v>
                </c:pt>
                <c:pt idx="214">
                  <c:v>03.08.2018</c:v>
                </c:pt>
                <c:pt idx="215">
                  <c:v>04.08.2018</c:v>
                </c:pt>
                <c:pt idx="216">
                  <c:v>05.08.2018</c:v>
                </c:pt>
                <c:pt idx="217">
                  <c:v>06.08.2018</c:v>
                </c:pt>
                <c:pt idx="218">
                  <c:v>07.08.2018</c:v>
                </c:pt>
                <c:pt idx="219">
                  <c:v>08.08.2018</c:v>
                </c:pt>
                <c:pt idx="220">
                  <c:v>09.08.2018</c:v>
                </c:pt>
                <c:pt idx="221">
                  <c:v>10.08.2018</c:v>
                </c:pt>
                <c:pt idx="222">
                  <c:v>11.08.2018</c:v>
                </c:pt>
                <c:pt idx="223">
                  <c:v>12.08.2018</c:v>
                </c:pt>
                <c:pt idx="224">
                  <c:v>13.08.2018</c:v>
                </c:pt>
                <c:pt idx="225">
                  <c:v>14.08.2018</c:v>
                </c:pt>
                <c:pt idx="226">
                  <c:v>15.08.2018</c:v>
                </c:pt>
                <c:pt idx="227">
                  <c:v>16.08.2018</c:v>
                </c:pt>
                <c:pt idx="228">
                  <c:v>17.08.2018</c:v>
                </c:pt>
                <c:pt idx="229">
                  <c:v>18.08.2018</c:v>
                </c:pt>
                <c:pt idx="230">
                  <c:v>19.08.2018</c:v>
                </c:pt>
                <c:pt idx="231">
                  <c:v>20.08.2018</c:v>
                </c:pt>
                <c:pt idx="232">
                  <c:v>21.08.2018</c:v>
                </c:pt>
                <c:pt idx="233">
                  <c:v>22.08.2018</c:v>
                </c:pt>
                <c:pt idx="234">
                  <c:v>23.08.2018</c:v>
                </c:pt>
                <c:pt idx="235">
                  <c:v>24.08.2018</c:v>
                </c:pt>
                <c:pt idx="236">
                  <c:v>25.08.2018</c:v>
                </c:pt>
                <c:pt idx="237">
                  <c:v>26.08.2018</c:v>
                </c:pt>
                <c:pt idx="238">
                  <c:v>27.08.2018</c:v>
                </c:pt>
                <c:pt idx="239">
                  <c:v>28.08.2018</c:v>
                </c:pt>
                <c:pt idx="240">
                  <c:v>29.08.2018</c:v>
                </c:pt>
                <c:pt idx="241">
                  <c:v>30.08.2018</c:v>
                </c:pt>
                <c:pt idx="242">
                  <c:v>31.08.2018</c:v>
                </c:pt>
                <c:pt idx="243">
                  <c:v>01.09.2018</c:v>
                </c:pt>
                <c:pt idx="244">
                  <c:v>02.09.2018</c:v>
                </c:pt>
                <c:pt idx="245">
                  <c:v>03.09.2018</c:v>
                </c:pt>
                <c:pt idx="246">
                  <c:v>04.09.2018</c:v>
                </c:pt>
                <c:pt idx="247">
                  <c:v>05.09.2018</c:v>
                </c:pt>
                <c:pt idx="248">
                  <c:v>06.09.2018</c:v>
                </c:pt>
                <c:pt idx="249">
                  <c:v>07.09.2018</c:v>
                </c:pt>
                <c:pt idx="250">
                  <c:v>08.09.2018</c:v>
                </c:pt>
                <c:pt idx="251">
                  <c:v>09.09.2018</c:v>
                </c:pt>
                <c:pt idx="252">
                  <c:v>10.09.2018</c:v>
                </c:pt>
                <c:pt idx="253">
                  <c:v>11.09.2018</c:v>
                </c:pt>
                <c:pt idx="254">
                  <c:v>12.09.2018</c:v>
                </c:pt>
                <c:pt idx="255">
                  <c:v>13.09.2018</c:v>
                </c:pt>
                <c:pt idx="256">
                  <c:v>14.09.2018</c:v>
                </c:pt>
                <c:pt idx="257">
                  <c:v>15.09.2018</c:v>
                </c:pt>
                <c:pt idx="258">
                  <c:v>16.09.2018</c:v>
                </c:pt>
                <c:pt idx="259">
                  <c:v>17.09.2018</c:v>
                </c:pt>
                <c:pt idx="260">
                  <c:v>18.09.2018</c:v>
                </c:pt>
                <c:pt idx="261">
                  <c:v>19.09.2018</c:v>
                </c:pt>
                <c:pt idx="262">
                  <c:v>20.09.2018</c:v>
                </c:pt>
                <c:pt idx="263">
                  <c:v>21.09.2018</c:v>
                </c:pt>
                <c:pt idx="264">
                  <c:v>22.09.2018</c:v>
                </c:pt>
                <c:pt idx="265">
                  <c:v>23.09.2018</c:v>
                </c:pt>
                <c:pt idx="266">
                  <c:v>24.09.2018</c:v>
                </c:pt>
                <c:pt idx="267">
                  <c:v>25.09.2018</c:v>
                </c:pt>
                <c:pt idx="268">
                  <c:v>26.09.2018</c:v>
                </c:pt>
                <c:pt idx="269">
                  <c:v>27.09.2018</c:v>
                </c:pt>
                <c:pt idx="270">
                  <c:v>28.09.2018</c:v>
                </c:pt>
                <c:pt idx="271">
                  <c:v>29.09.2018</c:v>
                </c:pt>
                <c:pt idx="272">
                  <c:v>30.09.2018</c:v>
                </c:pt>
                <c:pt idx="273">
                  <c:v>01.10.2018</c:v>
                </c:pt>
                <c:pt idx="274">
                  <c:v>02.10.2018</c:v>
                </c:pt>
                <c:pt idx="275">
                  <c:v>03.10.2018</c:v>
                </c:pt>
                <c:pt idx="276">
                  <c:v>04.10.2018</c:v>
                </c:pt>
                <c:pt idx="277">
                  <c:v>05.10.2018</c:v>
                </c:pt>
                <c:pt idx="278">
                  <c:v>06.10.2018</c:v>
                </c:pt>
                <c:pt idx="279">
                  <c:v>07.10.2018</c:v>
                </c:pt>
                <c:pt idx="280">
                  <c:v>08.10.2018</c:v>
                </c:pt>
                <c:pt idx="281">
                  <c:v>09.10.2018</c:v>
                </c:pt>
                <c:pt idx="282">
                  <c:v>10.10.2018</c:v>
                </c:pt>
                <c:pt idx="283">
                  <c:v>11.10.2018</c:v>
                </c:pt>
                <c:pt idx="284">
                  <c:v>12.10.2018</c:v>
                </c:pt>
                <c:pt idx="285">
                  <c:v>13.10.2018</c:v>
                </c:pt>
                <c:pt idx="286">
                  <c:v>14.10.2018</c:v>
                </c:pt>
                <c:pt idx="287">
                  <c:v>15.10.2018</c:v>
                </c:pt>
                <c:pt idx="288">
                  <c:v>16.10.2018</c:v>
                </c:pt>
                <c:pt idx="289">
                  <c:v>17.10.2018</c:v>
                </c:pt>
                <c:pt idx="290">
                  <c:v>18.10.2018</c:v>
                </c:pt>
                <c:pt idx="291">
                  <c:v>19.10.2018</c:v>
                </c:pt>
                <c:pt idx="292">
                  <c:v>20.10.2018</c:v>
                </c:pt>
                <c:pt idx="293">
                  <c:v>21.10.2018</c:v>
                </c:pt>
                <c:pt idx="294">
                  <c:v>22.10.2018</c:v>
                </c:pt>
                <c:pt idx="295">
                  <c:v>23.10.2018</c:v>
                </c:pt>
                <c:pt idx="296">
                  <c:v>24.10.2018</c:v>
                </c:pt>
                <c:pt idx="297">
                  <c:v>25.10.2018</c:v>
                </c:pt>
                <c:pt idx="298">
                  <c:v>26.10.2018</c:v>
                </c:pt>
                <c:pt idx="299">
                  <c:v>27.10.2018</c:v>
                </c:pt>
                <c:pt idx="300">
                  <c:v>28.10.2018</c:v>
                </c:pt>
                <c:pt idx="301">
                  <c:v>29.10.2018</c:v>
                </c:pt>
                <c:pt idx="302">
                  <c:v>30.10.2018</c:v>
                </c:pt>
                <c:pt idx="303">
                  <c:v>31.10.2018</c:v>
                </c:pt>
                <c:pt idx="304">
                  <c:v>01.11.2018</c:v>
                </c:pt>
                <c:pt idx="305">
                  <c:v>02.11.2018</c:v>
                </c:pt>
                <c:pt idx="306">
                  <c:v>03.11.2018</c:v>
                </c:pt>
                <c:pt idx="307">
                  <c:v>04.11.2018</c:v>
                </c:pt>
                <c:pt idx="308">
                  <c:v>05.11.2018</c:v>
                </c:pt>
                <c:pt idx="309">
                  <c:v>06.11.2018</c:v>
                </c:pt>
                <c:pt idx="310">
                  <c:v>07.11.2018</c:v>
                </c:pt>
                <c:pt idx="311">
                  <c:v>08.11.2018</c:v>
                </c:pt>
                <c:pt idx="312">
                  <c:v>09.11.2018</c:v>
                </c:pt>
                <c:pt idx="313">
                  <c:v>10.11.2018</c:v>
                </c:pt>
                <c:pt idx="314">
                  <c:v>11.11.2018</c:v>
                </c:pt>
                <c:pt idx="315">
                  <c:v>12.11.2018</c:v>
                </c:pt>
                <c:pt idx="316">
                  <c:v>13.11.2018</c:v>
                </c:pt>
                <c:pt idx="317">
                  <c:v>14.11.2018</c:v>
                </c:pt>
                <c:pt idx="318">
                  <c:v>15.11.2018</c:v>
                </c:pt>
                <c:pt idx="319">
                  <c:v>16.11.2018</c:v>
                </c:pt>
                <c:pt idx="320">
                  <c:v>17.11.2018</c:v>
                </c:pt>
                <c:pt idx="321">
                  <c:v>18.11.2018</c:v>
                </c:pt>
                <c:pt idx="322">
                  <c:v>19.11.2018</c:v>
                </c:pt>
                <c:pt idx="323">
                  <c:v>20.11.2018</c:v>
                </c:pt>
                <c:pt idx="324">
                  <c:v>21.11.2018</c:v>
                </c:pt>
                <c:pt idx="325">
                  <c:v>22.11.2018</c:v>
                </c:pt>
                <c:pt idx="326">
                  <c:v>23.11.2018</c:v>
                </c:pt>
                <c:pt idx="327">
                  <c:v>24.11.2018</c:v>
                </c:pt>
                <c:pt idx="328">
                  <c:v>25.11.2018</c:v>
                </c:pt>
                <c:pt idx="329">
                  <c:v>26.11.2018</c:v>
                </c:pt>
                <c:pt idx="330">
                  <c:v>27.11.2018</c:v>
                </c:pt>
                <c:pt idx="331">
                  <c:v>28.11.2018</c:v>
                </c:pt>
                <c:pt idx="332">
                  <c:v>29.11.2018</c:v>
                </c:pt>
                <c:pt idx="333">
                  <c:v>30.11.2018</c:v>
                </c:pt>
                <c:pt idx="334">
                  <c:v>01.12.2018</c:v>
                </c:pt>
                <c:pt idx="335">
                  <c:v>02.12.2018</c:v>
                </c:pt>
                <c:pt idx="336">
                  <c:v>03.12.2018</c:v>
                </c:pt>
                <c:pt idx="337">
                  <c:v>04.12.2018</c:v>
                </c:pt>
                <c:pt idx="338">
                  <c:v>05.12.2018</c:v>
                </c:pt>
                <c:pt idx="339">
                  <c:v>06.12.2018</c:v>
                </c:pt>
                <c:pt idx="340">
                  <c:v>07.12.2018</c:v>
                </c:pt>
                <c:pt idx="341">
                  <c:v>08.12.2018</c:v>
                </c:pt>
                <c:pt idx="342">
                  <c:v>09.12.2018</c:v>
                </c:pt>
                <c:pt idx="343">
                  <c:v>10.12.2018</c:v>
                </c:pt>
                <c:pt idx="344">
                  <c:v>11.12.2018</c:v>
                </c:pt>
                <c:pt idx="345">
                  <c:v>12.12.2018</c:v>
                </c:pt>
                <c:pt idx="346">
                  <c:v>13.12.2018</c:v>
                </c:pt>
                <c:pt idx="347">
                  <c:v>14.12.2018</c:v>
                </c:pt>
                <c:pt idx="348">
                  <c:v>15.12.2018</c:v>
                </c:pt>
                <c:pt idx="349">
                  <c:v>16.12.2018</c:v>
                </c:pt>
                <c:pt idx="350">
                  <c:v>17.12.2018</c:v>
                </c:pt>
                <c:pt idx="351">
                  <c:v>18.12.2018</c:v>
                </c:pt>
                <c:pt idx="352">
                  <c:v>19.12.2018</c:v>
                </c:pt>
                <c:pt idx="353">
                  <c:v>20.12.2018</c:v>
                </c:pt>
                <c:pt idx="354">
                  <c:v>21.12.2018</c:v>
                </c:pt>
                <c:pt idx="355">
                  <c:v>22.12.2018</c:v>
                </c:pt>
                <c:pt idx="356">
                  <c:v>23.12.2018</c:v>
                </c:pt>
                <c:pt idx="357">
                  <c:v>24.12.2018</c:v>
                </c:pt>
                <c:pt idx="358">
                  <c:v>25.12.2018</c:v>
                </c:pt>
                <c:pt idx="359">
                  <c:v>26.12.2018</c:v>
                </c:pt>
                <c:pt idx="360">
                  <c:v>27.12.2018</c:v>
                </c:pt>
              </c:strCache>
            </c:strRef>
          </c:cat>
          <c:val>
            <c:numRef>
              <c:f>Sheet1!$B$2:$B$362</c:f>
              <c:numCache>
                <c:formatCode>General</c:formatCode>
                <c:ptCount val="361"/>
                <c:pt idx="0">
                  <c:v>25214</c:v>
                </c:pt>
                <c:pt idx="1">
                  <c:v>25229</c:v>
                </c:pt>
                <c:pt idx="2">
                  <c:v>25243</c:v>
                </c:pt>
                <c:pt idx="3">
                  <c:v>25270</c:v>
                </c:pt>
                <c:pt idx="4">
                  <c:v>25331</c:v>
                </c:pt>
                <c:pt idx="5">
                  <c:v>25358</c:v>
                </c:pt>
                <c:pt idx="6">
                  <c:v>25372</c:v>
                </c:pt>
                <c:pt idx="7">
                  <c:v>25383</c:v>
                </c:pt>
                <c:pt idx="8">
                  <c:v>25402</c:v>
                </c:pt>
                <c:pt idx="9">
                  <c:v>25411</c:v>
                </c:pt>
                <c:pt idx="10">
                  <c:v>25430</c:v>
                </c:pt>
                <c:pt idx="11">
                  <c:v>25436</c:v>
                </c:pt>
                <c:pt idx="12">
                  <c:v>25451</c:v>
                </c:pt>
                <c:pt idx="13">
                  <c:v>25464</c:v>
                </c:pt>
                <c:pt idx="14">
                  <c:v>25479</c:v>
                </c:pt>
                <c:pt idx="15">
                  <c:v>25493</c:v>
                </c:pt>
                <c:pt idx="16">
                  <c:v>25509</c:v>
                </c:pt>
                <c:pt idx="17">
                  <c:v>25560</c:v>
                </c:pt>
                <c:pt idx="18">
                  <c:v>25574</c:v>
                </c:pt>
                <c:pt idx="19">
                  <c:v>25580</c:v>
                </c:pt>
                <c:pt idx="20">
                  <c:v>25589</c:v>
                </c:pt>
                <c:pt idx="21">
                  <c:v>25602</c:v>
                </c:pt>
                <c:pt idx="22">
                  <c:v>25611</c:v>
                </c:pt>
                <c:pt idx="23">
                  <c:v>25613</c:v>
                </c:pt>
                <c:pt idx="24">
                  <c:v>25631</c:v>
                </c:pt>
                <c:pt idx="25">
                  <c:v>25660</c:v>
                </c:pt>
                <c:pt idx="26">
                  <c:v>25680</c:v>
                </c:pt>
                <c:pt idx="27">
                  <c:v>25699</c:v>
                </c:pt>
                <c:pt idx="28">
                  <c:v>25718</c:v>
                </c:pt>
                <c:pt idx="29">
                  <c:v>25729</c:v>
                </c:pt>
                <c:pt idx="30">
                  <c:v>25750</c:v>
                </c:pt>
                <c:pt idx="31">
                  <c:v>25766</c:v>
                </c:pt>
                <c:pt idx="32">
                  <c:v>25771</c:v>
                </c:pt>
                <c:pt idx="33">
                  <c:v>25772</c:v>
                </c:pt>
                <c:pt idx="34">
                  <c:v>25781</c:v>
                </c:pt>
                <c:pt idx="35">
                  <c:v>25814</c:v>
                </c:pt>
                <c:pt idx="36">
                  <c:v>25842</c:v>
                </c:pt>
                <c:pt idx="37">
                  <c:v>25854</c:v>
                </c:pt>
                <c:pt idx="38">
                  <c:v>25874</c:v>
                </c:pt>
                <c:pt idx="39">
                  <c:v>25883</c:v>
                </c:pt>
                <c:pt idx="40">
                  <c:v>25922</c:v>
                </c:pt>
                <c:pt idx="41">
                  <c:v>25942</c:v>
                </c:pt>
                <c:pt idx="42">
                  <c:v>25975</c:v>
                </c:pt>
                <c:pt idx="43">
                  <c:v>26005</c:v>
                </c:pt>
                <c:pt idx="44">
                  <c:v>26023</c:v>
                </c:pt>
                <c:pt idx="45">
                  <c:v>26044</c:v>
                </c:pt>
                <c:pt idx="46">
                  <c:v>26060</c:v>
                </c:pt>
                <c:pt idx="47">
                  <c:v>26066</c:v>
                </c:pt>
                <c:pt idx="48">
                  <c:v>26082</c:v>
                </c:pt>
                <c:pt idx="49">
                  <c:v>26102</c:v>
                </c:pt>
                <c:pt idx="50">
                  <c:v>26129</c:v>
                </c:pt>
                <c:pt idx="51">
                  <c:v>26159</c:v>
                </c:pt>
                <c:pt idx="52">
                  <c:v>26170</c:v>
                </c:pt>
                <c:pt idx="53">
                  <c:v>26193</c:v>
                </c:pt>
                <c:pt idx="54">
                  <c:v>26215</c:v>
                </c:pt>
                <c:pt idx="55">
                  <c:v>26235</c:v>
                </c:pt>
                <c:pt idx="56">
                  <c:v>26275</c:v>
                </c:pt>
                <c:pt idx="57">
                  <c:v>26302</c:v>
                </c:pt>
                <c:pt idx="58">
                  <c:v>26319</c:v>
                </c:pt>
                <c:pt idx="59">
                  <c:v>26325</c:v>
                </c:pt>
                <c:pt idx="60">
                  <c:v>26337</c:v>
                </c:pt>
                <c:pt idx="61">
                  <c:v>26338</c:v>
                </c:pt>
                <c:pt idx="62">
                  <c:v>26354</c:v>
                </c:pt>
                <c:pt idx="63">
                  <c:v>26360</c:v>
                </c:pt>
                <c:pt idx="64">
                  <c:v>26375</c:v>
                </c:pt>
                <c:pt idx="65">
                  <c:v>26381</c:v>
                </c:pt>
                <c:pt idx="66">
                  <c:v>26394</c:v>
                </c:pt>
                <c:pt idx="67">
                  <c:v>26404</c:v>
                </c:pt>
                <c:pt idx="68">
                  <c:v>26421</c:v>
                </c:pt>
                <c:pt idx="69">
                  <c:v>26424</c:v>
                </c:pt>
                <c:pt idx="70">
                  <c:v>26430</c:v>
                </c:pt>
                <c:pt idx="71">
                  <c:v>26443</c:v>
                </c:pt>
                <c:pt idx="72">
                  <c:v>26455</c:v>
                </c:pt>
                <c:pt idx="73">
                  <c:v>26460</c:v>
                </c:pt>
                <c:pt idx="74">
                  <c:v>26465</c:v>
                </c:pt>
                <c:pt idx="75">
                  <c:v>26469</c:v>
                </c:pt>
                <c:pt idx="76">
                  <c:v>26475</c:v>
                </c:pt>
                <c:pt idx="77">
                  <c:v>26498</c:v>
                </c:pt>
                <c:pt idx="78">
                  <c:v>26514</c:v>
                </c:pt>
                <c:pt idx="79">
                  <c:v>26525</c:v>
                </c:pt>
                <c:pt idx="80">
                  <c:v>26533</c:v>
                </c:pt>
                <c:pt idx="81">
                  <c:v>26544</c:v>
                </c:pt>
                <c:pt idx="82">
                  <c:v>26560</c:v>
                </c:pt>
                <c:pt idx="83">
                  <c:v>26572</c:v>
                </c:pt>
                <c:pt idx="84">
                  <c:v>26574</c:v>
                </c:pt>
                <c:pt idx="85">
                  <c:v>26580</c:v>
                </c:pt>
                <c:pt idx="86">
                  <c:v>26594</c:v>
                </c:pt>
                <c:pt idx="87">
                  <c:v>26616</c:v>
                </c:pt>
                <c:pt idx="88">
                  <c:v>26630</c:v>
                </c:pt>
                <c:pt idx="89">
                  <c:v>26638</c:v>
                </c:pt>
                <c:pt idx="90">
                  <c:v>26665</c:v>
                </c:pt>
                <c:pt idx="91">
                  <c:v>26673</c:v>
                </c:pt>
                <c:pt idx="92">
                  <c:v>26675</c:v>
                </c:pt>
                <c:pt idx="93">
                  <c:v>26682</c:v>
                </c:pt>
                <c:pt idx="94">
                  <c:v>26679</c:v>
                </c:pt>
                <c:pt idx="95">
                  <c:v>26687</c:v>
                </c:pt>
                <c:pt idx="96">
                  <c:v>26689</c:v>
                </c:pt>
                <c:pt idx="97">
                  <c:v>26688</c:v>
                </c:pt>
                <c:pt idx="98">
                  <c:v>26688</c:v>
                </c:pt>
                <c:pt idx="99">
                  <c:v>26693</c:v>
                </c:pt>
                <c:pt idx="100">
                  <c:v>26702</c:v>
                </c:pt>
                <c:pt idx="101">
                  <c:v>26720</c:v>
                </c:pt>
                <c:pt idx="102">
                  <c:v>26730</c:v>
                </c:pt>
                <c:pt idx="103">
                  <c:v>26740</c:v>
                </c:pt>
                <c:pt idx="104">
                  <c:v>26754</c:v>
                </c:pt>
                <c:pt idx="105">
                  <c:v>26872</c:v>
                </c:pt>
                <c:pt idx="106">
                  <c:v>26904</c:v>
                </c:pt>
                <c:pt idx="107">
                  <c:v>26915</c:v>
                </c:pt>
                <c:pt idx="108">
                  <c:v>26922</c:v>
                </c:pt>
                <c:pt idx="109">
                  <c:v>26932</c:v>
                </c:pt>
                <c:pt idx="110">
                  <c:v>26933</c:v>
                </c:pt>
                <c:pt idx="111">
                  <c:v>26945</c:v>
                </c:pt>
                <c:pt idx="112">
                  <c:v>26950</c:v>
                </c:pt>
                <c:pt idx="113">
                  <c:v>26947</c:v>
                </c:pt>
                <c:pt idx="114">
                  <c:v>26949</c:v>
                </c:pt>
                <c:pt idx="115">
                  <c:v>26953</c:v>
                </c:pt>
                <c:pt idx="116">
                  <c:v>26957</c:v>
                </c:pt>
                <c:pt idx="117">
                  <c:v>26963</c:v>
                </c:pt>
                <c:pt idx="118">
                  <c:v>26969</c:v>
                </c:pt>
                <c:pt idx="119">
                  <c:v>26971</c:v>
                </c:pt>
                <c:pt idx="120">
                  <c:v>26976</c:v>
                </c:pt>
                <c:pt idx="121">
                  <c:v>26983</c:v>
                </c:pt>
                <c:pt idx="122">
                  <c:v>26998</c:v>
                </c:pt>
                <c:pt idx="123">
                  <c:v>27047</c:v>
                </c:pt>
                <c:pt idx="124">
                  <c:v>27053</c:v>
                </c:pt>
                <c:pt idx="125">
                  <c:v>27061</c:v>
                </c:pt>
                <c:pt idx="126">
                  <c:v>27067</c:v>
                </c:pt>
                <c:pt idx="127">
                  <c:v>27060</c:v>
                </c:pt>
                <c:pt idx="128">
                  <c:v>27061</c:v>
                </c:pt>
                <c:pt idx="129">
                  <c:v>27065</c:v>
                </c:pt>
                <c:pt idx="130">
                  <c:v>27061</c:v>
                </c:pt>
                <c:pt idx="131">
                  <c:v>27060</c:v>
                </c:pt>
                <c:pt idx="132">
                  <c:v>27057</c:v>
                </c:pt>
                <c:pt idx="133">
                  <c:v>27058</c:v>
                </c:pt>
                <c:pt idx="134">
                  <c:v>27059</c:v>
                </c:pt>
                <c:pt idx="135">
                  <c:v>27110</c:v>
                </c:pt>
                <c:pt idx="136">
                  <c:v>27131</c:v>
                </c:pt>
                <c:pt idx="137">
                  <c:v>27140</c:v>
                </c:pt>
                <c:pt idx="138">
                  <c:v>27156</c:v>
                </c:pt>
                <c:pt idx="139">
                  <c:v>27175</c:v>
                </c:pt>
                <c:pt idx="140">
                  <c:v>27185</c:v>
                </c:pt>
                <c:pt idx="141">
                  <c:v>27193</c:v>
                </c:pt>
                <c:pt idx="142">
                  <c:v>27202</c:v>
                </c:pt>
                <c:pt idx="143">
                  <c:v>27208</c:v>
                </c:pt>
                <c:pt idx="144">
                  <c:v>27217</c:v>
                </c:pt>
                <c:pt idx="145">
                  <c:v>27220</c:v>
                </c:pt>
                <c:pt idx="146">
                  <c:v>27228</c:v>
                </c:pt>
                <c:pt idx="147">
                  <c:v>27264</c:v>
                </c:pt>
                <c:pt idx="148">
                  <c:v>27282</c:v>
                </c:pt>
                <c:pt idx="149">
                  <c:v>27295</c:v>
                </c:pt>
                <c:pt idx="150">
                  <c:v>27309</c:v>
                </c:pt>
                <c:pt idx="151">
                  <c:v>27340</c:v>
                </c:pt>
                <c:pt idx="152">
                  <c:v>27362</c:v>
                </c:pt>
                <c:pt idx="153">
                  <c:v>27399</c:v>
                </c:pt>
                <c:pt idx="154">
                  <c:v>27420</c:v>
                </c:pt>
                <c:pt idx="155">
                  <c:v>27439</c:v>
                </c:pt>
                <c:pt idx="156">
                  <c:v>27457</c:v>
                </c:pt>
                <c:pt idx="157">
                  <c:v>27466</c:v>
                </c:pt>
                <c:pt idx="158">
                  <c:v>27479</c:v>
                </c:pt>
                <c:pt idx="159">
                  <c:v>27491</c:v>
                </c:pt>
                <c:pt idx="160">
                  <c:v>27517</c:v>
                </c:pt>
                <c:pt idx="161">
                  <c:v>27534</c:v>
                </c:pt>
                <c:pt idx="162">
                  <c:v>27558</c:v>
                </c:pt>
                <c:pt idx="163">
                  <c:v>27575</c:v>
                </c:pt>
                <c:pt idx="164">
                  <c:v>27575</c:v>
                </c:pt>
                <c:pt idx="165">
                  <c:v>27588</c:v>
                </c:pt>
                <c:pt idx="166">
                  <c:v>27585</c:v>
                </c:pt>
                <c:pt idx="167">
                  <c:v>27595</c:v>
                </c:pt>
                <c:pt idx="168">
                  <c:v>27604</c:v>
                </c:pt>
                <c:pt idx="169">
                  <c:v>27613</c:v>
                </c:pt>
                <c:pt idx="170">
                  <c:v>27611</c:v>
                </c:pt>
                <c:pt idx="171">
                  <c:v>27614</c:v>
                </c:pt>
                <c:pt idx="172">
                  <c:v>27645</c:v>
                </c:pt>
                <c:pt idx="173">
                  <c:v>27658</c:v>
                </c:pt>
                <c:pt idx="174">
                  <c:v>27674</c:v>
                </c:pt>
                <c:pt idx="175">
                  <c:v>27700</c:v>
                </c:pt>
                <c:pt idx="176">
                  <c:v>27716</c:v>
                </c:pt>
                <c:pt idx="177">
                  <c:v>27724</c:v>
                </c:pt>
                <c:pt idx="178">
                  <c:v>27731</c:v>
                </c:pt>
                <c:pt idx="179">
                  <c:v>27737</c:v>
                </c:pt>
                <c:pt idx="180">
                  <c:v>27750</c:v>
                </c:pt>
                <c:pt idx="181">
                  <c:v>27767</c:v>
                </c:pt>
                <c:pt idx="182">
                  <c:v>27775</c:v>
                </c:pt>
                <c:pt idx="183">
                  <c:v>27805</c:v>
                </c:pt>
                <c:pt idx="184">
                  <c:v>27815</c:v>
                </c:pt>
                <c:pt idx="185">
                  <c:v>27850</c:v>
                </c:pt>
                <c:pt idx="186">
                  <c:v>27861</c:v>
                </c:pt>
                <c:pt idx="187">
                  <c:v>27876</c:v>
                </c:pt>
                <c:pt idx="188">
                  <c:v>27885</c:v>
                </c:pt>
                <c:pt idx="189">
                  <c:v>27918</c:v>
                </c:pt>
                <c:pt idx="190">
                  <c:v>27932</c:v>
                </c:pt>
                <c:pt idx="191">
                  <c:v>27936</c:v>
                </c:pt>
                <c:pt idx="192">
                  <c:v>27942</c:v>
                </c:pt>
                <c:pt idx="193">
                  <c:v>27953</c:v>
                </c:pt>
                <c:pt idx="194">
                  <c:v>27964</c:v>
                </c:pt>
                <c:pt idx="195">
                  <c:v>27970</c:v>
                </c:pt>
                <c:pt idx="196">
                  <c:v>27982</c:v>
                </c:pt>
                <c:pt idx="197">
                  <c:v>27992</c:v>
                </c:pt>
                <c:pt idx="198">
                  <c:v>28002</c:v>
                </c:pt>
                <c:pt idx="199">
                  <c:v>28011</c:v>
                </c:pt>
                <c:pt idx="200">
                  <c:v>28024</c:v>
                </c:pt>
                <c:pt idx="201">
                  <c:v>28037</c:v>
                </c:pt>
                <c:pt idx="202">
                  <c:v>28046</c:v>
                </c:pt>
                <c:pt idx="203">
                  <c:v>28054</c:v>
                </c:pt>
                <c:pt idx="204">
                  <c:v>28070</c:v>
                </c:pt>
                <c:pt idx="205">
                  <c:v>28143</c:v>
                </c:pt>
                <c:pt idx="206">
                  <c:v>28176</c:v>
                </c:pt>
                <c:pt idx="207">
                  <c:v>28199</c:v>
                </c:pt>
                <c:pt idx="208">
                  <c:v>28218</c:v>
                </c:pt>
                <c:pt idx="209">
                  <c:v>28239</c:v>
                </c:pt>
                <c:pt idx="210">
                  <c:v>28243</c:v>
                </c:pt>
                <c:pt idx="211">
                  <c:v>28285</c:v>
                </c:pt>
                <c:pt idx="212">
                  <c:v>28311</c:v>
                </c:pt>
                <c:pt idx="213">
                  <c:v>28329</c:v>
                </c:pt>
                <c:pt idx="214">
                  <c:v>28337</c:v>
                </c:pt>
                <c:pt idx="215">
                  <c:v>28349</c:v>
                </c:pt>
                <c:pt idx="216">
                  <c:v>28372</c:v>
                </c:pt>
                <c:pt idx="217">
                  <c:v>28387</c:v>
                </c:pt>
                <c:pt idx="218">
                  <c:v>28403</c:v>
                </c:pt>
                <c:pt idx="219">
                  <c:v>28419</c:v>
                </c:pt>
                <c:pt idx="220">
                  <c:v>28453</c:v>
                </c:pt>
                <c:pt idx="221">
                  <c:v>28478</c:v>
                </c:pt>
                <c:pt idx="222">
                  <c:v>28502</c:v>
                </c:pt>
                <c:pt idx="223">
                  <c:v>28512</c:v>
                </c:pt>
                <c:pt idx="224">
                  <c:v>28525</c:v>
                </c:pt>
                <c:pt idx="225">
                  <c:v>28533</c:v>
                </c:pt>
                <c:pt idx="226">
                  <c:v>28539</c:v>
                </c:pt>
                <c:pt idx="227">
                  <c:v>28594</c:v>
                </c:pt>
                <c:pt idx="228">
                  <c:v>28623</c:v>
                </c:pt>
                <c:pt idx="229">
                  <c:v>28640</c:v>
                </c:pt>
                <c:pt idx="230">
                  <c:v>28660</c:v>
                </c:pt>
                <c:pt idx="231">
                  <c:v>28671</c:v>
                </c:pt>
                <c:pt idx="232">
                  <c:v>28685</c:v>
                </c:pt>
                <c:pt idx="233">
                  <c:v>28692</c:v>
                </c:pt>
                <c:pt idx="234">
                  <c:v>28699</c:v>
                </c:pt>
                <c:pt idx="235">
                  <c:v>28711</c:v>
                </c:pt>
                <c:pt idx="236">
                  <c:v>28719</c:v>
                </c:pt>
                <c:pt idx="237">
                  <c:v>28722</c:v>
                </c:pt>
                <c:pt idx="238">
                  <c:v>28735</c:v>
                </c:pt>
                <c:pt idx="239">
                  <c:v>28743</c:v>
                </c:pt>
                <c:pt idx="240">
                  <c:v>28748</c:v>
                </c:pt>
                <c:pt idx="241">
                  <c:v>28759</c:v>
                </c:pt>
                <c:pt idx="242">
                  <c:v>28764</c:v>
                </c:pt>
                <c:pt idx="243">
                  <c:v>28781</c:v>
                </c:pt>
                <c:pt idx="244">
                  <c:v>28814</c:v>
                </c:pt>
                <c:pt idx="245">
                  <c:v>28818</c:v>
                </c:pt>
                <c:pt idx="246">
                  <c:v>28827</c:v>
                </c:pt>
                <c:pt idx="247">
                  <c:v>28856</c:v>
                </c:pt>
                <c:pt idx="248">
                  <c:v>28881</c:v>
                </c:pt>
                <c:pt idx="249">
                  <c:v>28887</c:v>
                </c:pt>
                <c:pt idx="250">
                  <c:v>28895</c:v>
                </c:pt>
                <c:pt idx="251">
                  <c:v>28904</c:v>
                </c:pt>
                <c:pt idx="252">
                  <c:v>28912</c:v>
                </c:pt>
                <c:pt idx="253">
                  <c:v>28918</c:v>
                </c:pt>
                <c:pt idx="254">
                  <c:v>28921</c:v>
                </c:pt>
                <c:pt idx="255">
                  <c:v>28921</c:v>
                </c:pt>
                <c:pt idx="256">
                  <c:v>28925</c:v>
                </c:pt>
                <c:pt idx="257">
                  <c:v>28931</c:v>
                </c:pt>
                <c:pt idx="258">
                  <c:v>28933</c:v>
                </c:pt>
                <c:pt idx="259">
                  <c:v>28940</c:v>
                </c:pt>
                <c:pt idx="260">
                  <c:v>28944</c:v>
                </c:pt>
                <c:pt idx="261">
                  <c:v>28951</c:v>
                </c:pt>
                <c:pt idx="262">
                  <c:v>28967</c:v>
                </c:pt>
                <c:pt idx="263">
                  <c:v>28987</c:v>
                </c:pt>
                <c:pt idx="264">
                  <c:v>29005</c:v>
                </c:pt>
                <c:pt idx="265">
                  <c:v>29016</c:v>
                </c:pt>
                <c:pt idx="266">
                  <c:v>29018</c:v>
                </c:pt>
                <c:pt idx="267">
                  <c:v>29030</c:v>
                </c:pt>
                <c:pt idx="268">
                  <c:v>29034</c:v>
                </c:pt>
                <c:pt idx="269">
                  <c:v>29037</c:v>
                </c:pt>
                <c:pt idx="270">
                  <c:v>29039</c:v>
                </c:pt>
                <c:pt idx="271">
                  <c:v>29042</c:v>
                </c:pt>
                <c:pt idx="272">
                  <c:v>29042</c:v>
                </c:pt>
                <c:pt idx="273">
                  <c:v>29045</c:v>
                </c:pt>
                <c:pt idx="274">
                  <c:v>29054</c:v>
                </c:pt>
                <c:pt idx="275">
                  <c:v>29053</c:v>
                </c:pt>
                <c:pt idx="276">
                  <c:v>29055</c:v>
                </c:pt>
                <c:pt idx="277">
                  <c:v>29058</c:v>
                </c:pt>
                <c:pt idx="278">
                  <c:v>29053</c:v>
                </c:pt>
                <c:pt idx="279">
                  <c:v>29058</c:v>
                </c:pt>
                <c:pt idx="280">
                  <c:v>29087</c:v>
                </c:pt>
                <c:pt idx="281">
                  <c:v>29100</c:v>
                </c:pt>
                <c:pt idx="282">
                  <c:v>29120</c:v>
                </c:pt>
                <c:pt idx="283">
                  <c:v>29132</c:v>
                </c:pt>
                <c:pt idx="284">
                  <c:v>29139</c:v>
                </c:pt>
                <c:pt idx="285">
                  <c:v>29151</c:v>
                </c:pt>
                <c:pt idx="286">
                  <c:v>29159</c:v>
                </c:pt>
                <c:pt idx="287">
                  <c:v>29164</c:v>
                </c:pt>
                <c:pt idx="288">
                  <c:v>29163</c:v>
                </c:pt>
                <c:pt idx="289">
                  <c:v>29171</c:v>
                </c:pt>
                <c:pt idx="290">
                  <c:v>29176</c:v>
                </c:pt>
                <c:pt idx="291">
                  <c:v>29184</c:v>
                </c:pt>
                <c:pt idx="292">
                  <c:v>29195</c:v>
                </c:pt>
                <c:pt idx="293">
                  <c:v>29201</c:v>
                </c:pt>
                <c:pt idx="294">
                  <c:v>29203</c:v>
                </c:pt>
                <c:pt idx="295">
                  <c:v>29216</c:v>
                </c:pt>
                <c:pt idx="296">
                  <c:v>29227</c:v>
                </c:pt>
                <c:pt idx="297">
                  <c:v>29245</c:v>
                </c:pt>
                <c:pt idx="298">
                  <c:v>29251</c:v>
                </c:pt>
                <c:pt idx="299">
                  <c:v>29259</c:v>
                </c:pt>
                <c:pt idx="300">
                  <c:v>29265</c:v>
                </c:pt>
                <c:pt idx="301">
                  <c:v>29273</c:v>
                </c:pt>
                <c:pt idx="302">
                  <c:v>29283</c:v>
                </c:pt>
                <c:pt idx="303">
                  <c:v>29290</c:v>
                </c:pt>
                <c:pt idx="304">
                  <c:v>29298</c:v>
                </c:pt>
                <c:pt idx="305">
                  <c:v>29308</c:v>
                </c:pt>
                <c:pt idx="306">
                  <c:v>29313</c:v>
                </c:pt>
                <c:pt idx="307">
                  <c:v>29324</c:v>
                </c:pt>
                <c:pt idx="308">
                  <c:v>29335</c:v>
                </c:pt>
                <c:pt idx="309">
                  <c:v>29343</c:v>
                </c:pt>
                <c:pt idx="310">
                  <c:v>29352</c:v>
                </c:pt>
                <c:pt idx="311">
                  <c:v>29360</c:v>
                </c:pt>
                <c:pt idx="312">
                  <c:v>29365</c:v>
                </c:pt>
                <c:pt idx="313">
                  <c:v>29421</c:v>
                </c:pt>
                <c:pt idx="314">
                  <c:v>29464</c:v>
                </c:pt>
                <c:pt idx="315">
                  <c:v>29483</c:v>
                </c:pt>
                <c:pt idx="316">
                  <c:v>29509</c:v>
                </c:pt>
                <c:pt idx="317">
                  <c:v>29529</c:v>
                </c:pt>
                <c:pt idx="318">
                  <c:v>29533</c:v>
                </c:pt>
                <c:pt idx="319">
                  <c:v>29544</c:v>
                </c:pt>
                <c:pt idx="320">
                  <c:v>29552</c:v>
                </c:pt>
                <c:pt idx="321">
                  <c:v>29562</c:v>
                </c:pt>
                <c:pt idx="322">
                  <c:v>29565</c:v>
                </c:pt>
                <c:pt idx="323">
                  <c:v>29572</c:v>
                </c:pt>
                <c:pt idx="324">
                  <c:v>29588</c:v>
                </c:pt>
                <c:pt idx="325">
                  <c:v>29597</c:v>
                </c:pt>
                <c:pt idx="326">
                  <c:v>29606</c:v>
                </c:pt>
                <c:pt idx="327">
                  <c:v>29616</c:v>
                </c:pt>
                <c:pt idx="328">
                  <c:v>29623</c:v>
                </c:pt>
                <c:pt idx="329">
                  <c:v>29632</c:v>
                </c:pt>
                <c:pt idx="330">
                  <c:v>29645</c:v>
                </c:pt>
                <c:pt idx="331">
                  <c:v>29656</c:v>
                </c:pt>
                <c:pt idx="332">
                  <c:v>29679</c:v>
                </c:pt>
                <c:pt idx="333">
                  <c:v>29686</c:v>
                </c:pt>
                <c:pt idx="334">
                  <c:v>29693</c:v>
                </c:pt>
                <c:pt idx="335">
                  <c:v>29701</c:v>
                </c:pt>
                <c:pt idx="336">
                  <c:v>29709</c:v>
                </c:pt>
                <c:pt idx="337">
                  <c:v>29717</c:v>
                </c:pt>
                <c:pt idx="338">
                  <c:v>29724</c:v>
                </c:pt>
                <c:pt idx="339">
                  <c:v>29732</c:v>
                </c:pt>
                <c:pt idx="340">
                  <c:v>29733</c:v>
                </c:pt>
                <c:pt idx="341">
                  <c:v>29731</c:v>
                </c:pt>
                <c:pt idx="342">
                  <c:v>29737</c:v>
                </c:pt>
                <c:pt idx="343">
                  <c:v>29739</c:v>
                </c:pt>
                <c:pt idx="344">
                  <c:v>29746</c:v>
                </c:pt>
                <c:pt idx="345">
                  <c:v>29759</c:v>
                </c:pt>
                <c:pt idx="346">
                  <c:v>29768</c:v>
                </c:pt>
                <c:pt idx="347">
                  <c:v>29782</c:v>
                </c:pt>
                <c:pt idx="348">
                  <c:v>29785</c:v>
                </c:pt>
                <c:pt idx="349">
                  <c:v>29796</c:v>
                </c:pt>
                <c:pt idx="350">
                  <c:v>29804</c:v>
                </c:pt>
                <c:pt idx="351">
                  <c:v>29815</c:v>
                </c:pt>
                <c:pt idx="352">
                  <c:v>29823</c:v>
                </c:pt>
                <c:pt idx="353">
                  <c:v>29830</c:v>
                </c:pt>
                <c:pt idx="354">
                  <c:v>29852</c:v>
                </c:pt>
                <c:pt idx="355">
                  <c:v>29859</c:v>
                </c:pt>
                <c:pt idx="356">
                  <c:v>29869</c:v>
                </c:pt>
                <c:pt idx="357">
                  <c:v>29871</c:v>
                </c:pt>
                <c:pt idx="358">
                  <c:v>29878</c:v>
                </c:pt>
                <c:pt idx="359">
                  <c:v>29883</c:v>
                </c:pt>
                <c:pt idx="360">
                  <c:v>29888</c:v>
                </c:pt>
              </c:numCache>
            </c:numRef>
          </c:val>
          <c:smooth val="0"/>
          <c:extLst>
            <c:ext xmlns:c16="http://schemas.microsoft.com/office/drawing/2014/chart" uri="{C3380CC4-5D6E-409C-BE32-E72D297353CC}">
              <c16:uniqueId val="{00000000-3055-4358-A58C-690C9D4B9513}"/>
            </c:ext>
          </c:extLst>
        </c:ser>
        <c:dLbls>
          <c:showLegendKey val="0"/>
          <c:showVal val="0"/>
          <c:showCatName val="0"/>
          <c:showSerName val="0"/>
          <c:showPercent val="0"/>
          <c:showBubbleSize val="0"/>
        </c:dLbls>
        <c:smooth val="0"/>
        <c:axId val="347734248"/>
        <c:axId val="347738184"/>
      </c:lineChart>
      <c:catAx>
        <c:axId val="347734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738184"/>
        <c:crosses val="autoZero"/>
        <c:auto val="1"/>
        <c:lblAlgn val="ctr"/>
        <c:lblOffset val="100"/>
        <c:noMultiLvlLbl val="0"/>
      </c:catAx>
      <c:valAx>
        <c:axId val="347738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734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Mecklenburg-Vorpommern</c:v>
                </c:pt>
              </c:strCache>
            </c:strRef>
          </c:tx>
          <c:spPr>
            <a:ln w="28575" cap="rnd">
              <a:solidFill>
                <a:schemeClr val="accent1"/>
              </a:solidFill>
              <a:round/>
            </a:ln>
            <a:effectLst/>
          </c:spPr>
          <c:marker>
            <c:symbol val="none"/>
          </c:marker>
          <c:cat>
            <c:strRef>
              <c:f>Sheet1!$A$2:$A$362</c:f>
              <c:strCache>
                <c:ptCount val="361"/>
                <c:pt idx="0">
                  <c:v>01.01.2018</c:v>
                </c:pt>
                <c:pt idx="1">
                  <c:v>02.01.2018</c:v>
                </c:pt>
                <c:pt idx="2">
                  <c:v>03.01.2018</c:v>
                </c:pt>
                <c:pt idx="3">
                  <c:v>04.01.2018</c:v>
                </c:pt>
                <c:pt idx="4">
                  <c:v>05.01.2018</c:v>
                </c:pt>
                <c:pt idx="5">
                  <c:v>06.01.2018</c:v>
                </c:pt>
                <c:pt idx="6">
                  <c:v>07.01.2018</c:v>
                </c:pt>
                <c:pt idx="7">
                  <c:v>08.01.2018</c:v>
                </c:pt>
                <c:pt idx="8">
                  <c:v>09.01.2018</c:v>
                </c:pt>
                <c:pt idx="9">
                  <c:v>10.01.2018</c:v>
                </c:pt>
                <c:pt idx="10">
                  <c:v>11.01.2018</c:v>
                </c:pt>
                <c:pt idx="11">
                  <c:v>12.01.2018</c:v>
                </c:pt>
                <c:pt idx="12">
                  <c:v>13.01.2018</c:v>
                </c:pt>
                <c:pt idx="13">
                  <c:v>14.01.2018</c:v>
                </c:pt>
                <c:pt idx="14">
                  <c:v>15.01.2018</c:v>
                </c:pt>
                <c:pt idx="15">
                  <c:v>16.01.2018</c:v>
                </c:pt>
                <c:pt idx="16">
                  <c:v>17.01.2018</c:v>
                </c:pt>
                <c:pt idx="17">
                  <c:v>18.01.2018</c:v>
                </c:pt>
                <c:pt idx="18">
                  <c:v>19.01.2018</c:v>
                </c:pt>
                <c:pt idx="19">
                  <c:v>20.01.2018</c:v>
                </c:pt>
                <c:pt idx="20">
                  <c:v>21.01.2018</c:v>
                </c:pt>
                <c:pt idx="21">
                  <c:v>22.01.2018</c:v>
                </c:pt>
                <c:pt idx="22">
                  <c:v>23.01.2018</c:v>
                </c:pt>
                <c:pt idx="23">
                  <c:v>24.01.2018</c:v>
                </c:pt>
                <c:pt idx="24">
                  <c:v>25.01.2018</c:v>
                </c:pt>
                <c:pt idx="25">
                  <c:v>26.01.2018</c:v>
                </c:pt>
                <c:pt idx="26">
                  <c:v>27.01.2018</c:v>
                </c:pt>
                <c:pt idx="27">
                  <c:v>28.01.2018</c:v>
                </c:pt>
                <c:pt idx="28">
                  <c:v>29.01.2018</c:v>
                </c:pt>
                <c:pt idx="29">
                  <c:v>30.01.2018</c:v>
                </c:pt>
                <c:pt idx="30">
                  <c:v>31.01.2018</c:v>
                </c:pt>
                <c:pt idx="31">
                  <c:v>01.02.2018</c:v>
                </c:pt>
                <c:pt idx="32">
                  <c:v>02.02.2018</c:v>
                </c:pt>
                <c:pt idx="33">
                  <c:v>03.02.2018</c:v>
                </c:pt>
                <c:pt idx="34">
                  <c:v>04.02.2018</c:v>
                </c:pt>
                <c:pt idx="35">
                  <c:v>05.02.2018</c:v>
                </c:pt>
                <c:pt idx="36">
                  <c:v>06.02.2018</c:v>
                </c:pt>
                <c:pt idx="37">
                  <c:v>07.02.2018</c:v>
                </c:pt>
                <c:pt idx="38">
                  <c:v>08.02.2018</c:v>
                </c:pt>
                <c:pt idx="39">
                  <c:v>09.02.2018</c:v>
                </c:pt>
                <c:pt idx="40">
                  <c:v>10.02.2018</c:v>
                </c:pt>
                <c:pt idx="41">
                  <c:v>11.02.2018</c:v>
                </c:pt>
                <c:pt idx="42">
                  <c:v>12.02.2018</c:v>
                </c:pt>
                <c:pt idx="43">
                  <c:v>13.02.2018</c:v>
                </c:pt>
                <c:pt idx="44">
                  <c:v>14.02.2018</c:v>
                </c:pt>
                <c:pt idx="45">
                  <c:v>15.02.2018</c:v>
                </c:pt>
                <c:pt idx="46">
                  <c:v>16.02.2018</c:v>
                </c:pt>
                <c:pt idx="47">
                  <c:v>17.02.2018</c:v>
                </c:pt>
                <c:pt idx="48">
                  <c:v>18.02.2018</c:v>
                </c:pt>
                <c:pt idx="49">
                  <c:v>19.02.2018</c:v>
                </c:pt>
                <c:pt idx="50">
                  <c:v>20.02.2018</c:v>
                </c:pt>
                <c:pt idx="51">
                  <c:v>21.02.2018</c:v>
                </c:pt>
                <c:pt idx="52">
                  <c:v>22.02.2018</c:v>
                </c:pt>
                <c:pt idx="53">
                  <c:v>23.02.2018</c:v>
                </c:pt>
                <c:pt idx="54">
                  <c:v>24.02.2018</c:v>
                </c:pt>
                <c:pt idx="55">
                  <c:v>25.02.2018</c:v>
                </c:pt>
                <c:pt idx="56">
                  <c:v>26.02.2018</c:v>
                </c:pt>
                <c:pt idx="57">
                  <c:v>27.02.2018</c:v>
                </c:pt>
                <c:pt idx="58">
                  <c:v>28.02.2018</c:v>
                </c:pt>
                <c:pt idx="59">
                  <c:v>01.03.2018</c:v>
                </c:pt>
                <c:pt idx="60">
                  <c:v>02.03.2018</c:v>
                </c:pt>
                <c:pt idx="61">
                  <c:v>03.03.2018</c:v>
                </c:pt>
                <c:pt idx="62">
                  <c:v>04.03.2018</c:v>
                </c:pt>
                <c:pt idx="63">
                  <c:v>05.03.2018</c:v>
                </c:pt>
                <c:pt idx="64">
                  <c:v>06.03.2018</c:v>
                </c:pt>
                <c:pt idx="65">
                  <c:v>07.03.2018</c:v>
                </c:pt>
                <c:pt idx="66">
                  <c:v>08.03.2018</c:v>
                </c:pt>
                <c:pt idx="67">
                  <c:v>09.03.2018</c:v>
                </c:pt>
                <c:pt idx="68">
                  <c:v>10.03.2018</c:v>
                </c:pt>
                <c:pt idx="69">
                  <c:v>11.03.2018</c:v>
                </c:pt>
                <c:pt idx="70">
                  <c:v>12.03.2018</c:v>
                </c:pt>
                <c:pt idx="71">
                  <c:v>13.03.2018</c:v>
                </c:pt>
                <c:pt idx="72">
                  <c:v>14.03.2018</c:v>
                </c:pt>
                <c:pt idx="73">
                  <c:v>15.03.2018</c:v>
                </c:pt>
                <c:pt idx="74">
                  <c:v>16.03.2018</c:v>
                </c:pt>
                <c:pt idx="75">
                  <c:v>17.03.2018</c:v>
                </c:pt>
                <c:pt idx="76">
                  <c:v>18.03.2018</c:v>
                </c:pt>
                <c:pt idx="77">
                  <c:v>19.03.2018</c:v>
                </c:pt>
                <c:pt idx="78">
                  <c:v>20.03.2018</c:v>
                </c:pt>
                <c:pt idx="79">
                  <c:v>21.03.2018</c:v>
                </c:pt>
                <c:pt idx="80">
                  <c:v>22.03.2018</c:v>
                </c:pt>
                <c:pt idx="81">
                  <c:v>23.03.2018</c:v>
                </c:pt>
                <c:pt idx="82">
                  <c:v>24.03.2018</c:v>
                </c:pt>
                <c:pt idx="83">
                  <c:v>25.03.2018</c:v>
                </c:pt>
                <c:pt idx="84">
                  <c:v>26.03.2018</c:v>
                </c:pt>
                <c:pt idx="85">
                  <c:v>27.03.2018</c:v>
                </c:pt>
                <c:pt idx="86">
                  <c:v>28.03.2018</c:v>
                </c:pt>
                <c:pt idx="87">
                  <c:v>29.03.2018</c:v>
                </c:pt>
                <c:pt idx="88">
                  <c:v>30.03.2018</c:v>
                </c:pt>
                <c:pt idx="89">
                  <c:v>31.03.2018</c:v>
                </c:pt>
                <c:pt idx="90">
                  <c:v>01.04.2018</c:v>
                </c:pt>
                <c:pt idx="91">
                  <c:v>02.04.2018</c:v>
                </c:pt>
                <c:pt idx="92">
                  <c:v>03.04.2018</c:v>
                </c:pt>
                <c:pt idx="93">
                  <c:v>04.04.2018</c:v>
                </c:pt>
                <c:pt idx="94">
                  <c:v>05.04.2018</c:v>
                </c:pt>
                <c:pt idx="95">
                  <c:v>06.04.2018</c:v>
                </c:pt>
                <c:pt idx="96">
                  <c:v>07.04.2018</c:v>
                </c:pt>
                <c:pt idx="97">
                  <c:v>08.04.2018</c:v>
                </c:pt>
                <c:pt idx="98">
                  <c:v>09.04.2018</c:v>
                </c:pt>
                <c:pt idx="99">
                  <c:v>10.04.2018</c:v>
                </c:pt>
                <c:pt idx="100">
                  <c:v>11.04.2018</c:v>
                </c:pt>
                <c:pt idx="101">
                  <c:v>12.04.2018</c:v>
                </c:pt>
                <c:pt idx="102">
                  <c:v>13.04.2018</c:v>
                </c:pt>
                <c:pt idx="103">
                  <c:v>14.04.2018</c:v>
                </c:pt>
                <c:pt idx="104">
                  <c:v>15.04.2018</c:v>
                </c:pt>
                <c:pt idx="105">
                  <c:v>16.04.2018</c:v>
                </c:pt>
                <c:pt idx="106">
                  <c:v>17.04.2018</c:v>
                </c:pt>
                <c:pt idx="107">
                  <c:v>18.04.2018</c:v>
                </c:pt>
                <c:pt idx="108">
                  <c:v>19.04.2018</c:v>
                </c:pt>
                <c:pt idx="109">
                  <c:v>20.04.2018</c:v>
                </c:pt>
                <c:pt idx="110">
                  <c:v>21.04.2018</c:v>
                </c:pt>
                <c:pt idx="111">
                  <c:v>22.04.2018</c:v>
                </c:pt>
                <c:pt idx="112">
                  <c:v>23.04.2018</c:v>
                </c:pt>
                <c:pt idx="113">
                  <c:v>24.04.2018</c:v>
                </c:pt>
                <c:pt idx="114">
                  <c:v>25.04.2018</c:v>
                </c:pt>
                <c:pt idx="115">
                  <c:v>26.04.2018</c:v>
                </c:pt>
                <c:pt idx="116">
                  <c:v>27.04.2018</c:v>
                </c:pt>
                <c:pt idx="117">
                  <c:v>28.04.2018</c:v>
                </c:pt>
                <c:pt idx="118">
                  <c:v>29.04.2018</c:v>
                </c:pt>
                <c:pt idx="119">
                  <c:v>30.04.2018</c:v>
                </c:pt>
                <c:pt idx="120">
                  <c:v>01.05.2018</c:v>
                </c:pt>
                <c:pt idx="121">
                  <c:v>02.05.2018</c:v>
                </c:pt>
                <c:pt idx="122">
                  <c:v>03.05.2018</c:v>
                </c:pt>
                <c:pt idx="123">
                  <c:v>04.05.2018</c:v>
                </c:pt>
                <c:pt idx="124">
                  <c:v>05.05.2018</c:v>
                </c:pt>
                <c:pt idx="125">
                  <c:v>06.05.2018</c:v>
                </c:pt>
                <c:pt idx="126">
                  <c:v>07.05.2018</c:v>
                </c:pt>
                <c:pt idx="127">
                  <c:v>08.05.2018</c:v>
                </c:pt>
                <c:pt idx="128">
                  <c:v>09.05.2018</c:v>
                </c:pt>
                <c:pt idx="129">
                  <c:v>10.05.2018</c:v>
                </c:pt>
                <c:pt idx="130">
                  <c:v>11.05.2018</c:v>
                </c:pt>
                <c:pt idx="131">
                  <c:v>12.05.2018</c:v>
                </c:pt>
                <c:pt idx="132">
                  <c:v>13.05.2018</c:v>
                </c:pt>
                <c:pt idx="133">
                  <c:v>14.05.2018</c:v>
                </c:pt>
                <c:pt idx="134">
                  <c:v>15.05.2018</c:v>
                </c:pt>
                <c:pt idx="135">
                  <c:v>16.05.2018</c:v>
                </c:pt>
                <c:pt idx="136">
                  <c:v>17.05.2018</c:v>
                </c:pt>
                <c:pt idx="137">
                  <c:v>18.05.2018</c:v>
                </c:pt>
                <c:pt idx="138">
                  <c:v>19.05.2018</c:v>
                </c:pt>
                <c:pt idx="139">
                  <c:v>20.05.2018</c:v>
                </c:pt>
                <c:pt idx="140">
                  <c:v>21.05.2018</c:v>
                </c:pt>
                <c:pt idx="141">
                  <c:v>22.05.2018</c:v>
                </c:pt>
                <c:pt idx="142">
                  <c:v>23.05.2018</c:v>
                </c:pt>
                <c:pt idx="143">
                  <c:v>24.05.2018</c:v>
                </c:pt>
                <c:pt idx="144">
                  <c:v>25.05.2018</c:v>
                </c:pt>
                <c:pt idx="145">
                  <c:v>26.05.2018</c:v>
                </c:pt>
                <c:pt idx="146">
                  <c:v>27.05.2018</c:v>
                </c:pt>
                <c:pt idx="147">
                  <c:v>28.05.2018</c:v>
                </c:pt>
                <c:pt idx="148">
                  <c:v>29.05.2018</c:v>
                </c:pt>
                <c:pt idx="149">
                  <c:v>30.05.2018</c:v>
                </c:pt>
                <c:pt idx="150">
                  <c:v>31.05.2018</c:v>
                </c:pt>
                <c:pt idx="151">
                  <c:v>01.06.2018</c:v>
                </c:pt>
                <c:pt idx="152">
                  <c:v>02.06.2018</c:v>
                </c:pt>
                <c:pt idx="153">
                  <c:v>03.06.2018</c:v>
                </c:pt>
                <c:pt idx="154">
                  <c:v>04.06.2018</c:v>
                </c:pt>
                <c:pt idx="155">
                  <c:v>05.06.2018</c:v>
                </c:pt>
                <c:pt idx="156">
                  <c:v>06.06.2018</c:v>
                </c:pt>
                <c:pt idx="157">
                  <c:v>07.06.2018</c:v>
                </c:pt>
                <c:pt idx="158">
                  <c:v>08.06.2018</c:v>
                </c:pt>
                <c:pt idx="159">
                  <c:v>09.06.2018</c:v>
                </c:pt>
                <c:pt idx="160">
                  <c:v>10.06.2018</c:v>
                </c:pt>
                <c:pt idx="161">
                  <c:v>11.06.2018</c:v>
                </c:pt>
                <c:pt idx="162">
                  <c:v>12.06.2018</c:v>
                </c:pt>
                <c:pt idx="163">
                  <c:v>13.06.2018</c:v>
                </c:pt>
                <c:pt idx="164">
                  <c:v>14.06.2018</c:v>
                </c:pt>
                <c:pt idx="165">
                  <c:v>15.06.2018</c:v>
                </c:pt>
                <c:pt idx="166">
                  <c:v>16.06.2018</c:v>
                </c:pt>
                <c:pt idx="167">
                  <c:v>17.06.2018</c:v>
                </c:pt>
                <c:pt idx="168">
                  <c:v>18.06.2018</c:v>
                </c:pt>
                <c:pt idx="169">
                  <c:v>19.06.2018</c:v>
                </c:pt>
                <c:pt idx="170">
                  <c:v>20.06.2018</c:v>
                </c:pt>
                <c:pt idx="171">
                  <c:v>21.06.2018</c:v>
                </c:pt>
                <c:pt idx="172">
                  <c:v>22.06.2018</c:v>
                </c:pt>
                <c:pt idx="173">
                  <c:v>23.06.2018</c:v>
                </c:pt>
                <c:pt idx="174">
                  <c:v>24.06.2018</c:v>
                </c:pt>
                <c:pt idx="175">
                  <c:v>25.06.2018</c:v>
                </c:pt>
                <c:pt idx="176">
                  <c:v>26.06.2018</c:v>
                </c:pt>
                <c:pt idx="177">
                  <c:v>27.06.2018</c:v>
                </c:pt>
                <c:pt idx="178">
                  <c:v>28.06.2018</c:v>
                </c:pt>
                <c:pt idx="179">
                  <c:v>29.06.2018</c:v>
                </c:pt>
                <c:pt idx="180">
                  <c:v>30.06.2018</c:v>
                </c:pt>
                <c:pt idx="181">
                  <c:v>01.07.2018</c:v>
                </c:pt>
                <c:pt idx="182">
                  <c:v>02.07.2018</c:v>
                </c:pt>
                <c:pt idx="183">
                  <c:v>03.07.2018</c:v>
                </c:pt>
                <c:pt idx="184">
                  <c:v>04.07.2018</c:v>
                </c:pt>
                <c:pt idx="185">
                  <c:v>05.07.2018</c:v>
                </c:pt>
                <c:pt idx="186">
                  <c:v>06.07.2018</c:v>
                </c:pt>
                <c:pt idx="187">
                  <c:v>07.07.2018</c:v>
                </c:pt>
                <c:pt idx="188">
                  <c:v>08.07.2018</c:v>
                </c:pt>
                <c:pt idx="189">
                  <c:v>09.07.2018</c:v>
                </c:pt>
                <c:pt idx="190">
                  <c:v>10.07.2018</c:v>
                </c:pt>
                <c:pt idx="191">
                  <c:v>11.07.2018</c:v>
                </c:pt>
                <c:pt idx="192">
                  <c:v>12.07.2018</c:v>
                </c:pt>
                <c:pt idx="193">
                  <c:v>13.07.2018</c:v>
                </c:pt>
                <c:pt idx="194">
                  <c:v>14.07.2018</c:v>
                </c:pt>
                <c:pt idx="195">
                  <c:v>15.07.2018</c:v>
                </c:pt>
                <c:pt idx="196">
                  <c:v>16.07.2018</c:v>
                </c:pt>
                <c:pt idx="197">
                  <c:v>17.07.2018</c:v>
                </c:pt>
                <c:pt idx="198">
                  <c:v>18.07.2018</c:v>
                </c:pt>
                <c:pt idx="199">
                  <c:v>19.07.2018</c:v>
                </c:pt>
                <c:pt idx="200">
                  <c:v>20.07.2018</c:v>
                </c:pt>
                <c:pt idx="201">
                  <c:v>21.07.2018</c:v>
                </c:pt>
                <c:pt idx="202">
                  <c:v>22.07.2018</c:v>
                </c:pt>
                <c:pt idx="203">
                  <c:v>23.07.2018</c:v>
                </c:pt>
                <c:pt idx="204">
                  <c:v>24.07.2018</c:v>
                </c:pt>
                <c:pt idx="205">
                  <c:v>25.07.2018</c:v>
                </c:pt>
                <c:pt idx="206">
                  <c:v>26.07.2018</c:v>
                </c:pt>
                <c:pt idx="207">
                  <c:v>27.07.2018</c:v>
                </c:pt>
                <c:pt idx="208">
                  <c:v>28.07.2018</c:v>
                </c:pt>
                <c:pt idx="209">
                  <c:v>29.07.2018</c:v>
                </c:pt>
                <c:pt idx="210">
                  <c:v>30.07.2018</c:v>
                </c:pt>
                <c:pt idx="211">
                  <c:v>31.07.2018</c:v>
                </c:pt>
                <c:pt idx="212">
                  <c:v>01.08.2018</c:v>
                </c:pt>
                <c:pt idx="213">
                  <c:v>02.08.2018</c:v>
                </c:pt>
                <c:pt idx="214">
                  <c:v>03.08.2018</c:v>
                </c:pt>
                <c:pt idx="215">
                  <c:v>04.08.2018</c:v>
                </c:pt>
                <c:pt idx="216">
                  <c:v>05.08.2018</c:v>
                </c:pt>
                <c:pt idx="217">
                  <c:v>06.08.2018</c:v>
                </c:pt>
                <c:pt idx="218">
                  <c:v>07.08.2018</c:v>
                </c:pt>
                <c:pt idx="219">
                  <c:v>08.08.2018</c:v>
                </c:pt>
                <c:pt idx="220">
                  <c:v>09.08.2018</c:v>
                </c:pt>
                <c:pt idx="221">
                  <c:v>10.08.2018</c:v>
                </c:pt>
                <c:pt idx="222">
                  <c:v>11.08.2018</c:v>
                </c:pt>
                <c:pt idx="223">
                  <c:v>12.08.2018</c:v>
                </c:pt>
                <c:pt idx="224">
                  <c:v>13.08.2018</c:v>
                </c:pt>
                <c:pt idx="225">
                  <c:v>14.08.2018</c:v>
                </c:pt>
                <c:pt idx="226">
                  <c:v>15.08.2018</c:v>
                </c:pt>
                <c:pt idx="227">
                  <c:v>16.08.2018</c:v>
                </c:pt>
                <c:pt idx="228">
                  <c:v>17.08.2018</c:v>
                </c:pt>
                <c:pt idx="229">
                  <c:v>18.08.2018</c:v>
                </c:pt>
                <c:pt idx="230">
                  <c:v>19.08.2018</c:v>
                </c:pt>
                <c:pt idx="231">
                  <c:v>20.08.2018</c:v>
                </c:pt>
                <c:pt idx="232">
                  <c:v>21.08.2018</c:v>
                </c:pt>
                <c:pt idx="233">
                  <c:v>22.08.2018</c:v>
                </c:pt>
                <c:pt idx="234">
                  <c:v>23.08.2018</c:v>
                </c:pt>
                <c:pt idx="235">
                  <c:v>24.08.2018</c:v>
                </c:pt>
                <c:pt idx="236">
                  <c:v>25.08.2018</c:v>
                </c:pt>
                <c:pt idx="237">
                  <c:v>26.08.2018</c:v>
                </c:pt>
                <c:pt idx="238">
                  <c:v>27.08.2018</c:v>
                </c:pt>
                <c:pt idx="239">
                  <c:v>28.08.2018</c:v>
                </c:pt>
                <c:pt idx="240">
                  <c:v>29.08.2018</c:v>
                </c:pt>
                <c:pt idx="241">
                  <c:v>30.08.2018</c:v>
                </c:pt>
                <c:pt idx="242">
                  <c:v>31.08.2018</c:v>
                </c:pt>
                <c:pt idx="243">
                  <c:v>01.09.2018</c:v>
                </c:pt>
                <c:pt idx="244">
                  <c:v>02.09.2018</c:v>
                </c:pt>
                <c:pt idx="245">
                  <c:v>03.09.2018</c:v>
                </c:pt>
                <c:pt idx="246">
                  <c:v>04.09.2018</c:v>
                </c:pt>
                <c:pt idx="247">
                  <c:v>05.09.2018</c:v>
                </c:pt>
                <c:pt idx="248">
                  <c:v>06.09.2018</c:v>
                </c:pt>
                <c:pt idx="249">
                  <c:v>07.09.2018</c:v>
                </c:pt>
                <c:pt idx="250">
                  <c:v>08.09.2018</c:v>
                </c:pt>
                <c:pt idx="251">
                  <c:v>09.09.2018</c:v>
                </c:pt>
                <c:pt idx="252">
                  <c:v>10.09.2018</c:v>
                </c:pt>
                <c:pt idx="253">
                  <c:v>11.09.2018</c:v>
                </c:pt>
                <c:pt idx="254">
                  <c:v>12.09.2018</c:v>
                </c:pt>
                <c:pt idx="255">
                  <c:v>13.09.2018</c:v>
                </c:pt>
                <c:pt idx="256">
                  <c:v>14.09.2018</c:v>
                </c:pt>
                <c:pt idx="257">
                  <c:v>15.09.2018</c:v>
                </c:pt>
                <c:pt idx="258">
                  <c:v>16.09.2018</c:v>
                </c:pt>
                <c:pt idx="259">
                  <c:v>17.09.2018</c:v>
                </c:pt>
                <c:pt idx="260">
                  <c:v>18.09.2018</c:v>
                </c:pt>
                <c:pt idx="261">
                  <c:v>19.09.2018</c:v>
                </c:pt>
                <c:pt idx="262">
                  <c:v>20.09.2018</c:v>
                </c:pt>
                <c:pt idx="263">
                  <c:v>21.09.2018</c:v>
                </c:pt>
                <c:pt idx="264">
                  <c:v>22.09.2018</c:v>
                </c:pt>
                <c:pt idx="265">
                  <c:v>23.09.2018</c:v>
                </c:pt>
                <c:pt idx="266">
                  <c:v>24.09.2018</c:v>
                </c:pt>
                <c:pt idx="267">
                  <c:v>25.09.2018</c:v>
                </c:pt>
                <c:pt idx="268">
                  <c:v>26.09.2018</c:v>
                </c:pt>
                <c:pt idx="269">
                  <c:v>27.09.2018</c:v>
                </c:pt>
                <c:pt idx="270">
                  <c:v>28.09.2018</c:v>
                </c:pt>
                <c:pt idx="271">
                  <c:v>29.09.2018</c:v>
                </c:pt>
                <c:pt idx="272">
                  <c:v>30.09.2018</c:v>
                </c:pt>
                <c:pt idx="273">
                  <c:v>01.10.2018</c:v>
                </c:pt>
                <c:pt idx="274">
                  <c:v>02.10.2018</c:v>
                </c:pt>
                <c:pt idx="275">
                  <c:v>03.10.2018</c:v>
                </c:pt>
                <c:pt idx="276">
                  <c:v>04.10.2018</c:v>
                </c:pt>
                <c:pt idx="277">
                  <c:v>05.10.2018</c:v>
                </c:pt>
                <c:pt idx="278">
                  <c:v>06.10.2018</c:v>
                </c:pt>
                <c:pt idx="279">
                  <c:v>07.10.2018</c:v>
                </c:pt>
                <c:pt idx="280">
                  <c:v>08.10.2018</c:v>
                </c:pt>
                <c:pt idx="281">
                  <c:v>09.10.2018</c:v>
                </c:pt>
                <c:pt idx="282">
                  <c:v>10.10.2018</c:v>
                </c:pt>
                <c:pt idx="283">
                  <c:v>11.10.2018</c:v>
                </c:pt>
                <c:pt idx="284">
                  <c:v>12.10.2018</c:v>
                </c:pt>
                <c:pt idx="285">
                  <c:v>13.10.2018</c:v>
                </c:pt>
                <c:pt idx="286">
                  <c:v>14.10.2018</c:v>
                </c:pt>
                <c:pt idx="287">
                  <c:v>15.10.2018</c:v>
                </c:pt>
                <c:pt idx="288">
                  <c:v>16.10.2018</c:v>
                </c:pt>
                <c:pt idx="289">
                  <c:v>17.10.2018</c:v>
                </c:pt>
                <c:pt idx="290">
                  <c:v>18.10.2018</c:v>
                </c:pt>
                <c:pt idx="291">
                  <c:v>19.10.2018</c:v>
                </c:pt>
                <c:pt idx="292">
                  <c:v>20.10.2018</c:v>
                </c:pt>
                <c:pt idx="293">
                  <c:v>21.10.2018</c:v>
                </c:pt>
                <c:pt idx="294">
                  <c:v>22.10.2018</c:v>
                </c:pt>
                <c:pt idx="295">
                  <c:v>23.10.2018</c:v>
                </c:pt>
                <c:pt idx="296">
                  <c:v>24.10.2018</c:v>
                </c:pt>
                <c:pt idx="297">
                  <c:v>25.10.2018</c:v>
                </c:pt>
                <c:pt idx="298">
                  <c:v>26.10.2018</c:v>
                </c:pt>
                <c:pt idx="299">
                  <c:v>27.10.2018</c:v>
                </c:pt>
                <c:pt idx="300">
                  <c:v>28.10.2018</c:v>
                </c:pt>
                <c:pt idx="301">
                  <c:v>29.10.2018</c:v>
                </c:pt>
                <c:pt idx="302">
                  <c:v>30.10.2018</c:v>
                </c:pt>
                <c:pt idx="303">
                  <c:v>31.10.2018</c:v>
                </c:pt>
                <c:pt idx="304">
                  <c:v>01.11.2018</c:v>
                </c:pt>
                <c:pt idx="305">
                  <c:v>02.11.2018</c:v>
                </c:pt>
                <c:pt idx="306">
                  <c:v>03.11.2018</c:v>
                </c:pt>
                <c:pt idx="307">
                  <c:v>04.11.2018</c:v>
                </c:pt>
                <c:pt idx="308">
                  <c:v>05.11.2018</c:v>
                </c:pt>
                <c:pt idx="309">
                  <c:v>06.11.2018</c:v>
                </c:pt>
                <c:pt idx="310">
                  <c:v>07.11.2018</c:v>
                </c:pt>
                <c:pt idx="311">
                  <c:v>08.11.2018</c:v>
                </c:pt>
                <c:pt idx="312">
                  <c:v>09.11.2018</c:v>
                </c:pt>
                <c:pt idx="313">
                  <c:v>10.11.2018</c:v>
                </c:pt>
                <c:pt idx="314">
                  <c:v>11.11.2018</c:v>
                </c:pt>
                <c:pt idx="315">
                  <c:v>12.11.2018</c:v>
                </c:pt>
                <c:pt idx="316">
                  <c:v>13.11.2018</c:v>
                </c:pt>
                <c:pt idx="317">
                  <c:v>14.11.2018</c:v>
                </c:pt>
                <c:pt idx="318">
                  <c:v>15.11.2018</c:v>
                </c:pt>
                <c:pt idx="319">
                  <c:v>16.11.2018</c:v>
                </c:pt>
                <c:pt idx="320">
                  <c:v>17.11.2018</c:v>
                </c:pt>
                <c:pt idx="321">
                  <c:v>18.11.2018</c:v>
                </c:pt>
                <c:pt idx="322">
                  <c:v>19.11.2018</c:v>
                </c:pt>
                <c:pt idx="323">
                  <c:v>20.11.2018</c:v>
                </c:pt>
                <c:pt idx="324">
                  <c:v>21.11.2018</c:v>
                </c:pt>
                <c:pt idx="325">
                  <c:v>22.11.2018</c:v>
                </c:pt>
                <c:pt idx="326">
                  <c:v>23.11.2018</c:v>
                </c:pt>
                <c:pt idx="327">
                  <c:v>24.11.2018</c:v>
                </c:pt>
                <c:pt idx="328">
                  <c:v>25.11.2018</c:v>
                </c:pt>
                <c:pt idx="329">
                  <c:v>26.11.2018</c:v>
                </c:pt>
                <c:pt idx="330">
                  <c:v>27.11.2018</c:v>
                </c:pt>
                <c:pt idx="331">
                  <c:v>28.11.2018</c:v>
                </c:pt>
                <c:pt idx="332">
                  <c:v>29.11.2018</c:v>
                </c:pt>
                <c:pt idx="333">
                  <c:v>30.11.2018</c:v>
                </c:pt>
                <c:pt idx="334">
                  <c:v>01.12.2018</c:v>
                </c:pt>
                <c:pt idx="335">
                  <c:v>02.12.2018</c:v>
                </c:pt>
                <c:pt idx="336">
                  <c:v>03.12.2018</c:v>
                </c:pt>
                <c:pt idx="337">
                  <c:v>04.12.2018</c:v>
                </c:pt>
                <c:pt idx="338">
                  <c:v>05.12.2018</c:v>
                </c:pt>
                <c:pt idx="339">
                  <c:v>06.12.2018</c:v>
                </c:pt>
                <c:pt idx="340">
                  <c:v>07.12.2018</c:v>
                </c:pt>
                <c:pt idx="341">
                  <c:v>08.12.2018</c:v>
                </c:pt>
                <c:pt idx="342">
                  <c:v>09.12.2018</c:v>
                </c:pt>
                <c:pt idx="343">
                  <c:v>10.12.2018</c:v>
                </c:pt>
                <c:pt idx="344">
                  <c:v>11.12.2018</c:v>
                </c:pt>
                <c:pt idx="345">
                  <c:v>12.12.2018</c:v>
                </c:pt>
                <c:pt idx="346">
                  <c:v>13.12.2018</c:v>
                </c:pt>
                <c:pt idx="347">
                  <c:v>14.12.2018</c:v>
                </c:pt>
                <c:pt idx="348">
                  <c:v>15.12.2018</c:v>
                </c:pt>
                <c:pt idx="349">
                  <c:v>16.12.2018</c:v>
                </c:pt>
                <c:pt idx="350">
                  <c:v>17.12.2018</c:v>
                </c:pt>
                <c:pt idx="351">
                  <c:v>18.12.2018</c:v>
                </c:pt>
                <c:pt idx="352">
                  <c:v>19.12.2018</c:v>
                </c:pt>
                <c:pt idx="353">
                  <c:v>20.12.2018</c:v>
                </c:pt>
                <c:pt idx="354">
                  <c:v>21.12.2018</c:v>
                </c:pt>
                <c:pt idx="355">
                  <c:v>22.12.2018</c:v>
                </c:pt>
                <c:pt idx="356">
                  <c:v>23.12.2018</c:v>
                </c:pt>
                <c:pt idx="357">
                  <c:v>24.12.2018</c:v>
                </c:pt>
                <c:pt idx="358">
                  <c:v>25.12.2018</c:v>
                </c:pt>
                <c:pt idx="359">
                  <c:v>26.12.2018</c:v>
                </c:pt>
                <c:pt idx="360">
                  <c:v>27.12.2018</c:v>
                </c:pt>
              </c:strCache>
            </c:strRef>
          </c:cat>
          <c:val>
            <c:numRef>
              <c:f>Sheet1!$B$2:$B$362</c:f>
              <c:numCache>
                <c:formatCode>General</c:formatCode>
                <c:ptCount val="361"/>
                <c:pt idx="0">
                  <c:v>24984</c:v>
                </c:pt>
                <c:pt idx="1">
                  <c:v>28316</c:v>
                </c:pt>
                <c:pt idx="2">
                  <c:v>19358</c:v>
                </c:pt>
                <c:pt idx="3">
                  <c:v>67143</c:v>
                </c:pt>
                <c:pt idx="4">
                  <c:v>134521</c:v>
                </c:pt>
                <c:pt idx="5">
                  <c:v>73234</c:v>
                </c:pt>
                <c:pt idx="6">
                  <c:v>47555</c:v>
                </c:pt>
                <c:pt idx="7">
                  <c:v>40382</c:v>
                </c:pt>
                <c:pt idx="8">
                  <c:v>28700</c:v>
                </c:pt>
                <c:pt idx="9">
                  <c:v>25487</c:v>
                </c:pt>
                <c:pt idx="10">
                  <c:v>22949</c:v>
                </c:pt>
                <c:pt idx="11">
                  <c:v>30787</c:v>
                </c:pt>
                <c:pt idx="12">
                  <c:v>20624</c:v>
                </c:pt>
                <c:pt idx="13">
                  <c:v>13301</c:v>
                </c:pt>
                <c:pt idx="14">
                  <c:v>14245</c:v>
                </c:pt>
                <c:pt idx="15">
                  <c:v>13923</c:v>
                </c:pt>
                <c:pt idx="16">
                  <c:v>20728</c:v>
                </c:pt>
                <c:pt idx="17">
                  <c:v>26817</c:v>
                </c:pt>
                <c:pt idx="18">
                  <c:v>25740</c:v>
                </c:pt>
                <c:pt idx="19">
                  <c:v>13416</c:v>
                </c:pt>
                <c:pt idx="20">
                  <c:v>12417</c:v>
                </c:pt>
                <c:pt idx="21">
                  <c:v>30206</c:v>
                </c:pt>
                <c:pt idx="22">
                  <c:v>17699</c:v>
                </c:pt>
                <c:pt idx="23">
                  <c:v>12607</c:v>
                </c:pt>
                <c:pt idx="24">
                  <c:v>30776</c:v>
                </c:pt>
                <c:pt idx="25">
                  <c:v>20466</c:v>
                </c:pt>
                <c:pt idx="26">
                  <c:v>15679</c:v>
                </c:pt>
                <c:pt idx="27">
                  <c:v>19950</c:v>
                </c:pt>
                <c:pt idx="28">
                  <c:v>12425</c:v>
                </c:pt>
                <c:pt idx="29">
                  <c:v>13219</c:v>
                </c:pt>
                <c:pt idx="30">
                  <c:v>15133</c:v>
                </c:pt>
                <c:pt idx="31">
                  <c:v>12985</c:v>
                </c:pt>
                <c:pt idx="32">
                  <c:v>12464</c:v>
                </c:pt>
                <c:pt idx="33">
                  <c:v>11081</c:v>
                </c:pt>
                <c:pt idx="34">
                  <c:v>15075</c:v>
                </c:pt>
                <c:pt idx="35">
                  <c:v>38437</c:v>
                </c:pt>
                <c:pt idx="36">
                  <c:v>33934</c:v>
                </c:pt>
                <c:pt idx="37">
                  <c:v>36205</c:v>
                </c:pt>
                <c:pt idx="38">
                  <c:v>68158</c:v>
                </c:pt>
                <c:pt idx="39">
                  <c:v>49826</c:v>
                </c:pt>
                <c:pt idx="40">
                  <c:v>38788</c:v>
                </c:pt>
                <c:pt idx="41">
                  <c:v>42660</c:v>
                </c:pt>
                <c:pt idx="42">
                  <c:v>63158</c:v>
                </c:pt>
                <c:pt idx="43">
                  <c:v>55467</c:v>
                </c:pt>
                <c:pt idx="44">
                  <c:v>24164</c:v>
                </c:pt>
                <c:pt idx="45">
                  <c:v>23338</c:v>
                </c:pt>
                <c:pt idx="46">
                  <c:v>18069</c:v>
                </c:pt>
                <c:pt idx="47">
                  <c:v>12430</c:v>
                </c:pt>
                <c:pt idx="48">
                  <c:v>22943</c:v>
                </c:pt>
                <c:pt idx="49">
                  <c:v>13705</c:v>
                </c:pt>
                <c:pt idx="50">
                  <c:v>19191</c:v>
                </c:pt>
                <c:pt idx="51">
                  <c:v>14835</c:v>
                </c:pt>
                <c:pt idx="52">
                  <c:v>12631</c:v>
                </c:pt>
                <c:pt idx="53">
                  <c:v>20103</c:v>
                </c:pt>
                <c:pt idx="54">
                  <c:v>14369</c:v>
                </c:pt>
                <c:pt idx="55">
                  <c:v>13199</c:v>
                </c:pt>
                <c:pt idx="56">
                  <c:v>19459</c:v>
                </c:pt>
                <c:pt idx="57">
                  <c:v>18745</c:v>
                </c:pt>
                <c:pt idx="58">
                  <c:v>16715</c:v>
                </c:pt>
                <c:pt idx="59">
                  <c:v>13297</c:v>
                </c:pt>
                <c:pt idx="60">
                  <c:v>12087</c:v>
                </c:pt>
                <c:pt idx="61">
                  <c:v>9520</c:v>
                </c:pt>
                <c:pt idx="62">
                  <c:v>8541</c:v>
                </c:pt>
                <c:pt idx="63">
                  <c:v>12365</c:v>
                </c:pt>
                <c:pt idx="64">
                  <c:v>47948</c:v>
                </c:pt>
                <c:pt idx="65">
                  <c:v>30687</c:v>
                </c:pt>
                <c:pt idx="66">
                  <c:v>22072</c:v>
                </c:pt>
                <c:pt idx="67">
                  <c:v>13669</c:v>
                </c:pt>
                <c:pt idx="68">
                  <c:v>9320</c:v>
                </c:pt>
                <c:pt idx="69">
                  <c:v>5547</c:v>
                </c:pt>
                <c:pt idx="70">
                  <c:v>6060</c:v>
                </c:pt>
                <c:pt idx="71">
                  <c:v>5677</c:v>
                </c:pt>
                <c:pt idx="72">
                  <c:v>7998</c:v>
                </c:pt>
                <c:pt idx="73">
                  <c:v>10126</c:v>
                </c:pt>
                <c:pt idx="74">
                  <c:v>6810</c:v>
                </c:pt>
                <c:pt idx="75">
                  <c:v>7268</c:v>
                </c:pt>
                <c:pt idx="76">
                  <c:v>5989</c:v>
                </c:pt>
                <c:pt idx="77">
                  <c:v>8680</c:v>
                </c:pt>
                <c:pt idx="78">
                  <c:v>17415</c:v>
                </c:pt>
                <c:pt idx="79">
                  <c:v>10437</c:v>
                </c:pt>
                <c:pt idx="80">
                  <c:v>8368</c:v>
                </c:pt>
                <c:pt idx="81">
                  <c:v>5159</c:v>
                </c:pt>
                <c:pt idx="82">
                  <c:v>5679</c:v>
                </c:pt>
                <c:pt idx="83">
                  <c:v>6800</c:v>
                </c:pt>
                <c:pt idx="84">
                  <c:v>9831</c:v>
                </c:pt>
                <c:pt idx="85">
                  <c:v>5798</c:v>
                </c:pt>
                <c:pt idx="86">
                  <c:v>10815</c:v>
                </c:pt>
                <c:pt idx="87">
                  <c:v>12532</c:v>
                </c:pt>
                <c:pt idx="88">
                  <c:v>5892</c:v>
                </c:pt>
                <c:pt idx="89">
                  <c:v>6548</c:v>
                </c:pt>
                <c:pt idx="90">
                  <c:v>13607</c:v>
                </c:pt>
                <c:pt idx="91">
                  <c:v>8109</c:v>
                </c:pt>
                <c:pt idx="92">
                  <c:v>13265</c:v>
                </c:pt>
                <c:pt idx="93">
                  <c:v>10668</c:v>
                </c:pt>
                <c:pt idx="94">
                  <c:v>15550</c:v>
                </c:pt>
                <c:pt idx="95">
                  <c:v>9931</c:v>
                </c:pt>
                <c:pt idx="96">
                  <c:v>8486</c:v>
                </c:pt>
                <c:pt idx="97">
                  <c:v>8363</c:v>
                </c:pt>
                <c:pt idx="98">
                  <c:v>9097</c:v>
                </c:pt>
                <c:pt idx="99">
                  <c:v>10279</c:v>
                </c:pt>
                <c:pt idx="100">
                  <c:v>10403</c:v>
                </c:pt>
                <c:pt idx="101">
                  <c:v>9200</c:v>
                </c:pt>
                <c:pt idx="102">
                  <c:v>23414</c:v>
                </c:pt>
                <c:pt idx="103">
                  <c:v>14586</c:v>
                </c:pt>
                <c:pt idx="104">
                  <c:v>8805</c:v>
                </c:pt>
                <c:pt idx="105">
                  <c:v>133573</c:v>
                </c:pt>
                <c:pt idx="106">
                  <c:v>55980</c:v>
                </c:pt>
                <c:pt idx="107">
                  <c:v>23318</c:v>
                </c:pt>
                <c:pt idx="108">
                  <c:v>12954</c:v>
                </c:pt>
                <c:pt idx="109">
                  <c:v>49812</c:v>
                </c:pt>
                <c:pt idx="110">
                  <c:v>19853</c:v>
                </c:pt>
                <c:pt idx="111">
                  <c:v>33807</c:v>
                </c:pt>
                <c:pt idx="112">
                  <c:v>11933</c:v>
                </c:pt>
                <c:pt idx="113">
                  <c:v>16489</c:v>
                </c:pt>
                <c:pt idx="114">
                  <c:v>12144</c:v>
                </c:pt>
                <c:pt idx="115">
                  <c:v>13229</c:v>
                </c:pt>
                <c:pt idx="116">
                  <c:v>13719</c:v>
                </c:pt>
                <c:pt idx="117">
                  <c:v>9214</c:v>
                </c:pt>
                <c:pt idx="118">
                  <c:v>13072</c:v>
                </c:pt>
                <c:pt idx="119">
                  <c:v>12287</c:v>
                </c:pt>
                <c:pt idx="120">
                  <c:v>9181</c:v>
                </c:pt>
                <c:pt idx="121">
                  <c:v>11843</c:v>
                </c:pt>
                <c:pt idx="122">
                  <c:v>19813</c:v>
                </c:pt>
                <c:pt idx="123">
                  <c:v>92598</c:v>
                </c:pt>
                <c:pt idx="124">
                  <c:v>29396</c:v>
                </c:pt>
                <c:pt idx="125">
                  <c:v>23935</c:v>
                </c:pt>
                <c:pt idx="126">
                  <c:v>19135</c:v>
                </c:pt>
                <c:pt idx="127">
                  <c:v>10004</c:v>
                </c:pt>
                <c:pt idx="128">
                  <c:v>9496</c:v>
                </c:pt>
                <c:pt idx="129">
                  <c:v>9300</c:v>
                </c:pt>
                <c:pt idx="130">
                  <c:v>5857</c:v>
                </c:pt>
                <c:pt idx="131">
                  <c:v>6037</c:v>
                </c:pt>
                <c:pt idx="132">
                  <c:v>8476</c:v>
                </c:pt>
                <c:pt idx="133">
                  <c:v>7499</c:v>
                </c:pt>
                <c:pt idx="134">
                  <c:v>8418</c:v>
                </c:pt>
                <c:pt idx="135">
                  <c:v>58056</c:v>
                </c:pt>
                <c:pt idx="136">
                  <c:v>34340</c:v>
                </c:pt>
                <c:pt idx="137">
                  <c:v>19552</c:v>
                </c:pt>
                <c:pt idx="138">
                  <c:v>13378</c:v>
                </c:pt>
                <c:pt idx="139">
                  <c:v>11533</c:v>
                </c:pt>
                <c:pt idx="140">
                  <c:v>36542</c:v>
                </c:pt>
                <c:pt idx="141">
                  <c:v>12310</c:v>
                </c:pt>
                <c:pt idx="142">
                  <c:v>13623</c:v>
                </c:pt>
                <c:pt idx="143">
                  <c:v>15985</c:v>
                </c:pt>
                <c:pt idx="144">
                  <c:v>19184</c:v>
                </c:pt>
                <c:pt idx="145">
                  <c:v>9347</c:v>
                </c:pt>
                <c:pt idx="146">
                  <c:v>14357</c:v>
                </c:pt>
                <c:pt idx="147">
                  <c:v>31080</c:v>
                </c:pt>
                <c:pt idx="148">
                  <c:v>20229</c:v>
                </c:pt>
                <c:pt idx="149">
                  <c:v>12222</c:v>
                </c:pt>
                <c:pt idx="150">
                  <c:v>12833</c:v>
                </c:pt>
                <c:pt idx="151">
                  <c:v>27942</c:v>
                </c:pt>
                <c:pt idx="152">
                  <c:v>24031</c:v>
                </c:pt>
                <c:pt idx="153">
                  <c:v>22574</c:v>
                </c:pt>
                <c:pt idx="154">
                  <c:v>26116</c:v>
                </c:pt>
                <c:pt idx="155">
                  <c:v>37431</c:v>
                </c:pt>
                <c:pt idx="156">
                  <c:v>14518</c:v>
                </c:pt>
                <c:pt idx="157">
                  <c:v>12596</c:v>
                </c:pt>
                <c:pt idx="158">
                  <c:v>13921</c:v>
                </c:pt>
                <c:pt idx="159">
                  <c:v>14113</c:v>
                </c:pt>
                <c:pt idx="160">
                  <c:v>28657</c:v>
                </c:pt>
                <c:pt idx="161">
                  <c:v>34761</c:v>
                </c:pt>
                <c:pt idx="162">
                  <c:v>34169</c:v>
                </c:pt>
                <c:pt idx="163">
                  <c:v>37018</c:v>
                </c:pt>
                <c:pt idx="164">
                  <c:v>19601</c:v>
                </c:pt>
                <c:pt idx="165">
                  <c:v>22944</c:v>
                </c:pt>
                <c:pt idx="166">
                  <c:v>11006</c:v>
                </c:pt>
                <c:pt idx="167">
                  <c:v>12055</c:v>
                </c:pt>
                <c:pt idx="168">
                  <c:v>12370</c:v>
                </c:pt>
                <c:pt idx="169">
                  <c:v>8912</c:v>
                </c:pt>
                <c:pt idx="170">
                  <c:v>9761</c:v>
                </c:pt>
                <c:pt idx="171">
                  <c:v>9449</c:v>
                </c:pt>
                <c:pt idx="172">
                  <c:v>13998</c:v>
                </c:pt>
                <c:pt idx="173">
                  <c:v>10785</c:v>
                </c:pt>
                <c:pt idx="174">
                  <c:v>11644</c:v>
                </c:pt>
                <c:pt idx="175">
                  <c:v>24002</c:v>
                </c:pt>
                <c:pt idx="176">
                  <c:v>25070</c:v>
                </c:pt>
                <c:pt idx="177">
                  <c:v>11940</c:v>
                </c:pt>
                <c:pt idx="178">
                  <c:v>9614</c:v>
                </c:pt>
                <c:pt idx="179">
                  <c:v>9796</c:v>
                </c:pt>
                <c:pt idx="180">
                  <c:v>7021</c:v>
                </c:pt>
                <c:pt idx="181">
                  <c:v>5962</c:v>
                </c:pt>
                <c:pt idx="182">
                  <c:v>7690</c:v>
                </c:pt>
                <c:pt idx="183">
                  <c:v>40825</c:v>
                </c:pt>
                <c:pt idx="184">
                  <c:v>31741</c:v>
                </c:pt>
                <c:pt idx="185">
                  <c:v>20266</c:v>
                </c:pt>
                <c:pt idx="186">
                  <c:v>16730</c:v>
                </c:pt>
                <c:pt idx="187">
                  <c:v>15638</c:v>
                </c:pt>
                <c:pt idx="188">
                  <c:v>12701</c:v>
                </c:pt>
                <c:pt idx="189">
                  <c:v>39581</c:v>
                </c:pt>
                <c:pt idx="190">
                  <c:v>19153</c:v>
                </c:pt>
                <c:pt idx="191">
                  <c:v>12266</c:v>
                </c:pt>
                <c:pt idx="192">
                  <c:v>12550</c:v>
                </c:pt>
                <c:pt idx="193">
                  <c:v>8910</c:v>
                </c:pt>
                <c:pt idx="194">
                  <c:v>5550</c:v>
                </c:pt>
                <c:pt idx="195">
                  <c:v>7977</c:v>
                </c:pt>
                <c:pt idx="196">
                  <c:v>11844</c:v>
                </c:pt>
                <c:pt idx="197">
                  <c:v>12086</c:v>
                </c:pt>
                <c:pt idx="198">
                  <c:v>9657</c:v>
                </c:pt>
                <c:pt idx="199">
                  <c:v>11856</c:v>
                </c:pt>
                <c:pt idx="200">
                  <c:v>8725</c:v>
                </c:pt>
                <c:pt idx="201">
                  <c:v>9096</c:v>
                </c:pt>
                <c:pt idx="202">
                  <c:v>12788</c:v>
                </c:pt>
                <c:pt idx="203">
                  <c:v>12869</c:v>
                </c:pt>
                <c:pt idx="204">
                  <c:v>18388</c:v>
                </c:pt>
                <c:pt idx="205">
                  <c:v>211361</c:v>
                </c:pt>
                <c:pt idx="206">
                  <c:v>117709</c:v>
                </c:pt>
                <c:pt idx="207">
                  <c:v>70881</c:v>
                </c:pt>
                <c:pt idx="208">
                  <c:v>52762</c:v>
                </c:pt>
                <c:pt idx="209">
                  <c:v>50955</c:v>
                </c:pt>
                <c:pt idx="210">
                  <c:v>24136</c:v>
                </c:pt>
                <c:pt idx="211">
                  <c:v>53342</c:v>
                </c:pt>
                <c:pt idx="212">
                  <c:v>37554</c:v>
                </c:pt>
                <c:pt idx="213">
                  <c:v>28395</c:v>
                </c:pt>
                <c:pt idx="214">
                  <c:v>22739</c:v>
                </c:pt>
                <c:pt idx="215">
                  <c:v>17904</c:v>
                </c:pt>
                <c:pt idx="216">
                  <c:v>29506</c:v>
                </c:pt>
                <c:pt idx="217">
                  <c:v>20229</c:v>
                </c:pt>
                <c:pt idx="218">
                  <c:v>20954</c:v>
                </c:pt>
                <c:pt idx="219">
                  <c:v>24243</c:v>
                </c:pt>
                <c:pt idx="220">
                  <c:v>23597</c:v>
                </c:pt>
                <c:pt idx="221">
                  <c:v>18083</c:v>
                </c:pt>
                <c:pt idx="222">
                  <c:v>12358</c:v>
                </c:pt>
                <c:pt idx="223">
                  <c:v>14233</c:v>
                </c:pt>
                <c:pt idx="224">
                  <c:v>10289</c:v>
                </c:pt>
                <c:pt idx="225">
                  <c:v>12248</c:v>
                </c:pt>
                <c:pt idx="226">
                  <c:v>13442</c:v>
                </c:pt>
                <c:pt idx="227">
                  <c:v>112422</c:v>
                </c:pt>
                <c:pt idx="228">
                  <c:v>48240</c:v>
                </c:pt>
                <c:pt idx="229">
                  <c:v>21433</c:v>
                </c:pt>
                <c:pt idx="230">
                  <c:v>17620</c:v>
                </c:pt>
                <c:pt idx="231">
                  <c:v>13967</c:v>
                </c:pt>
                <c:pt idx="232">
                  <c:v>12136</c:v>
                </c:pt>
                <c:pt idx="233">
                  <c:v>9477</c:v>
                </c:pt>
                <c:pt idx="234">
                  <c:v>10427</c:v>
                </c:pt>
                <c:pt idx="235">
                  <c:v>11678</c:v>
                </c:pt>
                <c:pt idx="236">
                  <c:v>9277</c:v>
                </c:pt>
                <c:pt idx="237">
                  <c:v>7893</c:v>
                </c:pt>
                <c:pt idx="238">
                  <c:v>8665</c:v>
                </c:pt>
                <c:pt idx="239">
                  <c:v>7745</c:v>
                </c:pt>
                <c:pt idx="240">
                  <c:v>6977</c:v>
                </c:pt>
                <c:pt idx="241">
                  <c:v>7230</c:v>
                </c:pt>
                <c:pt idx="242">
                  <c:v>7753</c:v>
                </c:pt>
                <c:pt idx="243">
                  <c:v>9625</c:v>
                </c:pt>
                <c:pt idx="244">
                  <c:v>11148</c:v>
                </c:pt>
                <c:pt idx="245">
                  <c:v>9518</c:v>
                </c:pt>
                <c:pt idx="246">
                  <c:v>7862</c:v>
                </c:pt>
                <c:pt idx="247">
                  <c:v>16858</c:v>
                </c:pt>
                <c:pt idx="248">
                  <c:v>72377</c:v>
                </c:pt>
                <c:pt idx="249">
                  <c:v>24335</c:v>
                </c:pt>
                <c:pt idx="250">
                  <c:v>14279</c:v>
                </c:pt>
                <c:pt idx="251">
                  <c:v>11005</c:v>
                </c:pt>
                <c:pt idx="252">
                  <c:v>11252</c:v>
                </c:pt>
                <c:pt idx="253">
                  <c:v>8606</c:v>
                </c:pt>
                <c:pt idx="254">
                  <c:v>8736</c:v>
                </c:pt>
                <c:pt idx="255">
                  <c:v>7901</c:v>
                </c:pt>
                <c:pt idx="256">
                  <c:v>8477</c:v>
                </c:pt>
                <c:pt idx="257">
                  <c:v>5804</c:v>
                </c:pt>
                <c:pt idx="258">
                  <c:v>8674</c:v>
                </c:pt>
                <c:pt idx="259">
                  <c:v>7085</c:v>
                </c:pt>
                <c:pt idx="260">
                  <c:v>6474</c:v>
                </c:pt>
                <c:pt idx="261">
                  <c:v>22061</c:v>
                </c:pt>
                <c:pt idx="262">
                  <c:v>21090</c:v>
                </c:pt>
                <c:pt idx="263">
                  <c:v>16168</c:v>
                </c:pt>
                <c:pt idx="264">
                  <c:v>12826</c:v>
                </c:pt>
                <c:pt idx="265">
                  <c:v>8637</c:v>
                </c:pt>
                <c:pt idx="266">
                  <c:v>15776</c:v>
                </c:pt>
                <c:pt idx="267">
                  <c:v>58821</c:v>
                </c:pt>
                <c:pt idx="268">
                  <c:v>25929</c:v>
                </c:pt>
                <c:pt idx="269">
                  <c:v>11188</c:v>
                </c:pt>
                <c:pt idx="270">
                  <c:v>10637</c:v>
                </c:pt>
                <c:pt idx="271">
                  <c:v>8116</c:v>
                </c:pt>
                <c:pt idx="272">
                  <c:v>10339</c:v>
                </c:pt>
                <c:pt idx="273">
                  <c:v>12828</c:v>
                </c:pt>
                <c:pt idx="274">
                  <c:v>12972</c:v>
                </c:pt>
                <c:pt idx="275">
                  <c:v>9236</c:v>
                </c:pt>
                <c:pt idx="276">
                  <c:v>11025</c:v>
                </c:pt>
                <c:pt idx="277">
                  <c:v>11601</c:v>
                </c:pt>
                <c:pt idx="278">
                  <c:v>9811</c:v>
                </c:pt>
                <c:pt idx="279">
                  <c:v>17603</c:v>
                </c:pt>
                <c:pt idx="280">
                  <c:v>168274</c:v>
                </c:pt>
                <c:pt idx="281">
                  <c:v>53694</c:v>
                </c:pt>
                <c:pt idx="282">
                  <c:v>29894</c:v>
                </c:pt>
                <c:pt idx="283">
                  <c:v>34115</c:v>
                </c:pt>
                <c:pt idx="284">
                  <c:v>31171</c:v>
                </c:pt>
                <c:pt idx="285">
                  <c:v>28162</c:v>
                </c:pt>
                <c:pt idx="286">
                  <c:v>23362</c:v>
                </c:pt>
                <c:pt idx="287">
                  <c:v>22606</c:v>
                </c:pt>
                <c:pt idx="288">
                  <c:v>16525</c:v>
                </c:pt>
                <c:pt idx="289">
                  <c:v>11818</c:v>
                </c:pt>
                <c:pt idx="290">
                  <c:v>12608</c:v>
                </c:pt>
                <c:pt idx="291">
                  <c:v>10993</c:v>
                </c:pt>
                <c:pt idx="292">
                  <c:v>23398</c:v>
                </c:pt>
                <c:pt idx="293">
                  <c:v>13583</c:v>
                </c:pt>
                <c:pt idx="294">
                  <c:v>14558</c:v>
                </c:pt>
                <c:pt idx="295">
                  <c:v>15091</c:v>
                </c:pt>
                <c:pt idx="296">
                  <c:v>11116</c:v>
                </c:pt>
                <c:pt idx="297">
                  <c:v>20028</c:v>
                </c:pt>
                <c:pt idx="298">
                  <c:v>24401</c:v>
                </c:pt>
                <c:pt idx="299">
                  <c:v>18154</c:v>
                </c:pt>
                <c:pt idx="300">
                  <c:v>13533</c:v>
                </c:pt>
                <c:pt idx="301">
                  <c:v>14118</c:v>
                </c:pt>
                <c:pt idx="302">
                  <c:v>19194</c:v>
                </c:pt>
                <c:pt idx="303">
                  <c:v>8148</c:v>
                </c:pt>
                <c:pt idx="304">
                  <c:v>15281</c:v>
                </c:pt>
                <c:pt idx="305">
                  <c:v>14522</c:v>
                </c:pt>
                <c:pt idx="306">
                  <c:v>15031</c:v>
                </c:pt>
                <c:pt idx="307">
                  <c:v>18959</c:v>
                </c:pt>
                <c:pt idx="308">
                  <c:v>12676</c:v>
                </c:pt>
                <c:pt idx="309">
                  <c:v>11699</c:v>
                </c:pt>
                <c:pt idx="310">
                  <c:v>12535</c:v>
                </c:pt>
                <c:pt idx="311">
                  <c:v>12822</c:v>
                </c:pt>
                <c:pt idx="312">
                  <c:v>17643</c:v>
                </c:pt>
                <c:pt idx="313">
                  <c:v>50172</c:v>
                </c:pt>
                <c:pt idx="314">
                  <c:v>40932</c:v>
                </c:pt>
                <c:pt idx="315">
                  <c:v>42966</c:v>
                </c:pt>
                <c:pt idx="316">
                  <c:v>35366</c:v>
                </c:pt>
                <c:pt idx="317">
                  <c:v>21937</c:v>
                </c:pt>
                <c:pt idx="318">
                  <c:v>16588</c:v>
                </c:pt>
                <c:pt idx="319">
                  <c:v>14128</c:v>
                </c:pt>
                <c:pt idx="320">
                  <c:v>11399</c:v>
                </c:pt>
                <c:pt idx="321">
                  <c:v>10790</c:v>
                </c:pt>
                <c:pt idx="322">
                  <c:v>8640</c:v>
                </c:pt>
                <c:pt idx="323">
                  <c:v>11685</c:v>
                </c:pt>
                <c:pt idx="324">
                  <c:v>39950</c:v>
                </c:pt>
                <c:pt idx="325">
                  <c:v>21802</c:v>
                </c:pt>
                <c:pt idx="326">
                  <c:v>25724</c:v>
                </c:pt>
                <c:pt idx="327">
                  <c:v>39809</c:v>
                </c:pt>
                <c:pt idx="328">
                  <c:v>18960</c:v>
                </c:pt>
                <c:pt idx="329">
                  <c:v>11017</c:v>
                </c:pt>
                <c:pt idx="330">
                  <c:v>14876</c:v>
                </c:pt>
                <c:pt idx="331">
                  <c:v>21587</c:v>
                </c:pt>
                <c:pt idx="332">
                  <c:v>24510</c:v>
                </c:pt>
                <c:pt idx="333">
                  <c:v>13055</c:v>
                </c:pt>
                <c:pt idx="334">
                  <c:v>10907</c:v>
                </c:pt>
                <c:pt idx="335">
                  <c:v>9502</c:v>
                </c:pt>
                <c:pt idx="336">
                  <c:v>13785</c:v>
                </c:pt>
                <c:pt idx="337">
                  <c:v>13579</c:v>
                </c:pt>
                <c:pt idx="338">
                  <c:v>10101</c:v>
                </c:pt>
                <c:pt idx="339">
                  <c:v>12910</c:v>
                </c:pt>
                <c:pt idx="340">
                  <c:v>9158</c:v>
                </c:pt>
                <c:pt idx="341">
                  <c:v>11708</c:v>
                </c:pt>
                <c:pt idx="342">
                  <c:v>10452</c:v>
                </c:pt>
                <c:pt idx="343">
                  <c:v>10345</c:v>
                </c:pt>
                <c:pt idx="344">
                  <c:v>16221</c:v>
                </c:pt>
                <c:pt idx="345">
                  <c:v>20943</c:v>
                </c:pt>
                <c:pt idx="346">
                  <c:v>15565</c:v>
                </c:pt>
                <c:pt idx="347">
                  <c:v>11938</c:v>
                </c:pt>
                <c:pt idx="348">
                  <c:v>13580</c:v>
                </c:pt>
                <c:pt idx="349">
                  <c:v>13670</c:v>
                </c:pt>
                <c:pt idx="350">
                  <c:v>19190</c:v>
                </c:pt>
                <c:pt idx="351">
                  <c:v>23061</c:v>
                </c:pt>
                <c:pt idx="352">
                  <c:v>21617</c:v>
                </c:pt>
                <c:pt idx="353">
                  <c:v>45065</c:v>
                </c:pt>
                <c:pt idx="354">
                  <c:v>23741</c:v>
                </c:pt>
                <c:pt idx="355">
                  <c:v>16286</c:v>
                </c:pt>
                <c:pt idx="356">
                  <c:v>15965</c:v>
                </c:pt>
                <c:pt idx="357">
                  <c:v>17364</c:v>
                </c:pt>
                <c:pt idx="358">
                  <c:v>31819</c:v>
                </c:pt>
                <c:pt idx="359">
                  <c:v>26167</c:v>
                </c:pt>
                <c:pt idx="360">
                  <c:v>27341</c:v>
                </c:pt>
              </c:numCache>
            </c:numRef>
          </c:val>
          <c:smooth val="0"/>
          <c:extLst>
            <c:ext xmlns:c16="http://schemas.microsoft.com/office/drawing/2014/chart" uri="{C3380CC4-5D6E-409C-BE32-E72D297353CC}">
              <c16:uniqueId val="{00000000-CC49-43C4-9CE3-0FA81D296D4D}"/>
            </c:ext>
          </c:extLst>
        </c:ser>
        <c:dLbls>
          <c:showLegendKey val="0"/>
          <c:showVal val="0"/>
          <c:showCatName val="0"/>
          <c:showSerName val="0"/>
          <c:showPercent val="0"/>
          <c:showBubbleSize val="0"/>
        </c:dLbls>
        <c:smooth val="0"/>
        <c:axId val="176406792"/>
        <c:axId val="176403512"/>
      </c:lineChart>
      <c:catAx>
        <c:axId val="176406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6403512"/>
        <c:crosses val="autoZero"/>
        <c:auto val="1"/>
        <c:lblAlgn val="ctr"/>
        <c:lblOffset val="100"/>
        <c:noMultiLvlLbl val="0"/>
      </c:catAx>
      <c:valAx>
        <c:axId val="176403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6406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Mecklenburg-Vorpommern</c:v>
                </c:pt>
              </c:strCache>
            </c:strRef>
          </c:tx>
          <c:spPr>
            <a:ln w="28575" cap="rnd">
              <a:solidFill>
                <a:schemeClr val="accent1"/>
              </a:solidFill>
              <a:round/>
            </a:ln>
            <a:effectLst/>
          </c:spPr>
          <c:marker>
            <c:symbol val="none"/>
          </c:marker>
          <c:cat>
            <c:strRef>
              <c:f>Sheet1!$A$2:$A$362</c:f>
              <c:strCache>
                <c:ptCount val="361"/>
                <c:pt idx="0">
                  <c:v>01.01.2018</c:v>
                </c:pt>
                <c:pt idx="1">
                  <c:v>02.01.2018</c:v>
                </c:pt>
                <c:pt idx="2">
                  <c:v>03.01.2018</c:v>
                </c:pt>
                <c:pt idx="3">
                  <c:v>04.01.2018</c:v>
                </c:pt>
                <c:pt idx="4">
                  <c:v>05.01.2018</c:v>
                </c:pt>
                <c:pt idx="5">
                  <c:v>06.01.2018</c:v>
                </c:pt>
                <c:pt idx="6">
                  <c:v>07.01.2018</c:v>
                </c:pt>
                <c:pt idx="7">
                  <c:v>08.01.2018</c:v>
                </c:pt>
                <c:pt idx="8">
                  <c:v>09.01.2018</c:v>
                </c:pt>
                <c:pt idx="9">
                  <c:v>10.01.2018</c:v>
                </c:pt>
                <c:pt idx="10">
                  <c:v>11.01.2018</c:v>
                </c:pt>
                <c:pt idx="11">
                  <c:v>12.01.2018</c:v>
                </c:pt>
                <c:pt idx="12">
                  <c:v>13.01.2018</c:v>
                </c:pt>
                <c:pt idx="13">
                  <c:v>14.01.2018</c:v>
                </c:pt>
                <c:pt idx="14">
                  <c:v>15.01.2018</c:v>
                </c:pt>
                <c:pt idx="15">
                  <c:v>16.01.2018</c:v>
                </c:pt>
                <c:pt idx="16">
                  <c:v>17.01.2018</c:v>
                </c:pt>
                <c:pt idx="17">
                  <c:v>18.01.2018</c:v>
                </c:pt>
                <c:pt idx="18">
                  <c:v>19.01.2018</c:v>
                </c:pt>
                <c:pt idx="19">
                  <c:v>20.01.2018</c:v>
                </c:pt>
                <c:pt idx="20">
                  <c:v>21.01.2018</c:v>
                </c:pt>
                <c:pt idx="21">
                  <c:v>22.01.2018</c:v>
                </c:pt>
                <c:pt idx="22">
                  <c:v>23.01.2018</c:v>
                </c:pt>
                <c:pt idx="23">
                  <c:v>24.01.2018</c:v>
                </c:pt>
                <c:pt idx="24">
                  <c:v>25.01.2018</c:v>
                </c:pt>
                <c:pt idx="25">
                  <c:v>26.01.2018</c:v>
                </c:pt>
                <c:pt idx="26">
                  <c:v>27.01.2018</c:v>
                </c:pt>
                <c:pt idx="27">
                  <c:v>28.01.2018</c:v>
                </c:pt>
                <c:pt idx="28">
                  <c:v>29.01.2018</c:v>
                </c:pt>
                <c:pt idx="29">
                  <c:v>30.01.2018</c:v>
                </c:pt>
                <c:pt idx="30">
                  <c:v>31.01.2018</c:v>
                </c:pt>
                <c:pt idx="31">
                  <c:v>01.02.2018</c:v>
                </c:pt>
                <c:pt idx="32">
                  <c:v>02.02.2018</c:v>
                </c:pt>
                <c:pt idx="33">
                  <c:v>03.02.2018</c:v>
                </c:pt>
                <c:pt idx="34">
                  <c:v>04.02.2018</c:v>
                </c:pt>
                <c:pt idx="35">
                  <c:v>05.02.2018</c:v>
                </c:pt>
                <c:pt idx="36">
                  <c:v>06.02.2018</c:v>
                </c:pt>
                <c:pt idx="37">
                  <c:v>07.02.2018</c:v>
                </c:pt>
                <c:pt idx="38">
                  <c:v>08.02.2018</c:v>
                </c:pt>
                <c:pt idx="39">
                  <c:v>09.02.2018</c:v>
                </c:pt>
                <c:pt idx="40">
                  <c:v>10.02.2018</c:v>
                </c:pt>
                <c:pt idx="41">
                  <c:v>11.02.2018</c:v>
                </c:pt>
                <c:pt idx="42">
                  <c:v>12.02.2018</c:v>
                </c:pt>
                <c:pt idx="43">
                  <c:v>13.02.2018</c:v>
                </c:pt>
                <c:pt idx="44">
                  <c:v>14.02.2018</c:v>
                </c:pt>
                <c:pt idx="45">
                  <c:v>15.02.2018</c:v>
                </c:pt>
                <c:pt idx="46">
                  <c:v>16.02.2018</c:v>
                </c:pt>
                <c:pt idx="47">
                  <c:v>17.02.2018</c:v>
                </c:pt>
                <c:pt idx="48">
                  <c:v>18.02.2018</c:v>
                </c:pt>
                <c:pt idx="49">
                  <c:v>19.02.2018</c:v>
                </c:pt>
                <c:pt idx="50">
                  <c:v>20.02.2018</c:v>
                </c:pt>
                <c:pt idx="51">
                  <c:v>21.02.2018</c:v>
                </c:pt>
                <c:pt idx="52">
                  <c:v>22.02.2018</c:v>
                </c:pt>
                <c:pt idx="53">
                  <c:v>23.02.2018</c:v>
                </c:pt>
                <c:pt idx="54">
                  <c:v>24.02.2018</c:v>
                </c:pt>
                <c:pt idx="55">
                  <c:v>25.02.2018</c:v>
                </c:pt>
                <c:pt idx="56">
                  <c:v>26.02.2018</c:v>
                </c:pt>
                <c:pt idx="57">
                  <c:v>27.02.2018</c:v>
                </c:pt>
                <c:pt idx="58">
                  <c:v>28.02.2018</c:v>
                </c:pt>
                <c:pt idx="59">
                  <c:v>01.03.2018</c:v>
                </c:pt>
                <c:pt idx="60">
                  <c:v>02.03.2018</c:v>
                </c:pt>
                <c:pt idx="61">
                  <c:v>03.03.2018</c:v>
                </c:pt>
                <c:pt idx="62">
                  <c:v>04.03.2018</c:v>
                </c:pt>
                <c:pt idx="63">
                  <c:v>05.03.2018</c:v>
                </c:pt>
                <c:pt idx="64">
                  <c:v>06.03.2018</c:v>
                </c:pt>
                <c:pt idx="65">
                  <c:v>07.03.2018</c:v>
                </c:pt>
                <c:pt idx="66">
                  <c:v>08.03.2018</c:v>
                </c:pt>
                <c:pt idx="67">
                  <c:v>09.03.2018</c:v>
                </c:pt>
                <c:pt idx="68">
                  <c:v>10.03.2018</c:v>
                </c:pt>
                <c:pt idx="69">
                  <c:v>11.03.2018</c:v>
                </c:pt>
                <c:pt idx="70">
                  <c:v>12.03.2018</c:v>
                </c:pt>
                <c:pt idx="71">
                  <c:v>13.03.2018</c:v>
                </c:pt>
                <c:pt idx="72">
                  <c:v>14.03.2018</c:v>
                </c:pt>
                <c:pt idx="73">
                  <c:v>15.03.2018</c:v>
                </c:pt>
                <c:pt idx="74">
                  <c:v>16.03.2018</c:v>
                </c:pt>
                <c:pt idx="75">
                  <c:v>17.03.2018</c:v>
                </c:pt>
                <c:pt idx="76">
                  <c:v>18.03.2018</c:v>
                </c:pt>
                <c:pt idx="77">
                  <c:v>19.03.2018</c:v>
                </c:pt>
                <c:pt idx="78">
                  <c:v>20.03.2018</c:v>
                </c:pt>
                <c:pt idx="79">
                  <c:v>21.03.2018</c:v>
                </c:pt>
                <c:pt idx="80">
                  <c:v>22.03.2018</c:v>
                </c:pt>
                <c:pt idx="81">
                  <c:v>23.03.2018</c:v>
                </c:pt>
                <c:pt idx="82">
                  <c:v>24.03.2018</c:v>
                </c:pt>
                <c:pt idx="83">
                  <c:v>25.03.2018</c:v>
                </c:pt>
                <c:pt idx="84">
                  <c:v>26.03.2018</c:v>
                </c:pt>
                <c:pt idx="85">
                  <c:v>27.03.2018</c:v>
                </c:pt>
                <c:pt idx="86">
                  <c:v>28.03.2018</c:v>
                </c:pt>
                <c:pt idx="87">
                  <c:v>29.03.2018</c:v>
                </c:pt>
                <c:pt idx="88">
                  <c:v>30.03.2018</c:v>
                </c:pt>
                <c:pt idx="89">
                  <c:v>31.03.2018</c:v>
                </c:pt>
                <c:pt idx="90">
                  <c:v>01.04.2018</c:v>
                </c:pt>
                <c:pt idx="91">
                  <c:v>02.04.2018</c:v>
                </c:pt>
                <c:pt idx="92">
                  <c:v>03.04.2018</c:v>
                </c:pt>
                <c:pt idx="93">
                  <c:v>04.04.2018</c:v>
                </c:pt>
                <c:pt idx="94">
                  <c:v>05.04.2018</c:v>
                </c:pt>
                <c:pt idx="95">
                  <c:v>06.04.2018</c:v>
                </c:pt>
                <c:pt idx="96">
                  <c:v>07.04.2018</c:v>
                </c:pt>
                <c:pt idx="97">
                  <c:v>08.04.2018</c:v>
                </c:pt>
                <c:pt idx="98">
                  <c:v>09.04.2018</c:v>
                </c:pt>
                <c:pt idx="99">
                  <c:v>10.04.2018</c:v>
                </c:pt>
                <c:pt idx="100">
                  <c:v>11.04.2018</c:v>
                </c:pt>
                <c:pt idx="101">
                  <c:v>12.04.2018</c:v>
                </c:pt>
                <c:pt idx="102">
                  <c:v>13.04.2018</c:v>
                </c:pt>
                <c:pt idx="103">
                  <c:v>14.04.2018</c:v>
                </c:pt>
                <c:pt idx="104">
                  <c:v>15.04.2018</c:v>
                </c:pt>
                <c:pt idx="105">
                  <c:v>16.04.2018</c:v>
                </c:pt>
                <c:pt idx="106">
                  <c:v>17.04.2018</c:v>
                </c:pt>
                <c:pt idx="107">
                  <c:v>18.04.2018</c:v>
                </c:pt>
                <c:pt idx="108">
                  <c:v>19.04.2018</c:v>
                </c:pt>
                <c:pt idx="109">
                  <c:v>20.04.2018</c:v>
                </c:pt>
                <c:pt idx="110">
                  <c:v>21.04.2018</c:v>
                </c:pt>
                <c:pt idx="111">
                  <c:v>22.04.2018</c:v>
                </c:pt>
                <c:pt idx="112">
                  <c:v>23.04.2018</c:v>
                </c:pt>
                <c:pt idx="113">
                  <c:v>24.04.2018</c:v>
                </c:pt>
                <c:pt idx="114">
                  <c:v>25.04.2018</c:v>
                </c:pt>
                <c:pt idx="115">
                  <c:v>26.04.2018</c:v>
                </c:pt>
                <c:pt idx="116">
                  <c:v>27.04.2018</c:v>
                </c:pt>
                <c:pt idx="117">
                  <c:v>28.04.2018</c:v>
                </c:pt>
                <c:pt idx="118">
                  <c:v>29.04.2018</c:v>
                </c:pt>
                <c:pt idx="119">
                  <c:v>30.04.2018</c:v>
                </c:pt>
                <c:pt idx="120">
                  <c:v>01.05.2018</c:v>
                </c:pt>
                <c:pt idx="121">
                  <c:v>02.05.2018</c:v>
                </c:pt>
                <c:pt idx="122">
                  <c:v>03.05.2018</c:v>
                </c:pt>
                <c:pt idx="123">
                  <c:v>04.05.2018</c:v>
                </c:pt>
                <c:pt idx="124">
                  <c:v>05.05.2018</c:v>
                </c:pt>
                <c:pt idx="125">
                  <c:v>06.05.2018</c:v>
                </c:pt>
                <c:pt idx="126">
                  <c:v>07.05.2018</c:v>
                </c:pt>
                <c:pt idx="127">
                  <c:v>08.05.2018</c:v>
                </c:pt>
                <c:pt idx="128">
                  <c:v>09.05.2018</c:v>
                </c:pt>
                <c:pt idx="129">
                  <c:v>10.05.2018</c:v>
                </c:pt>
                <c:pt idx="130">
                  <c:v>11.05.2018</c:v>
                </c:pt>
                <c:pt idx="131">
                  <c:v>12.05.2018</c:v>
                </c:pt>
                <c:pt idx="132">
                  <c:v>13.05.2018</c:v>
                </c:pt>
                <c:pt idx="133">
                  <c:v>14.05.2018</c:v>
                </c:pt>
                <c:pt idx="134">
                  <c:v>15.05.2018</c:v>
                </c:pt>
                <c:pt idx="135">
                  <c:v>16.05.2018</c:v>
                </c:pt>
                <c:pt idx="136">
                  <c:v>17.05.2018</c:v>
                </c:pt>
                <c:pt idx="137">
                  <c:v>18.05.2018</c:v>
                </c:pt>
                <c:pt idx="138">
                  <c:v>19.05.2018</c:v>
                </c:pt>
                <c:pt idx="139">
                  <c:v>20.05.2018</c:v>
                </c:pt>
                <c:pt idx="140">
                  <c:v>21.05.2018</c:v>
                </c:pt>
                <c:pt idx="141">
                  <c:v>22.05.2018</c:v>
                </c:pt>
                <c:pt idx="142">
                  <c:v>23.05.2018</c:v>
                </c:pt>
                <c:pt idx="143">
                  <c:v>24.05.2018</c:v>
                </c:pt>
                <c:pt idx="144">
                  <c:v>25.05.2018</c:v>
                </c:pt>
                <c:pt idx="145">
                  <c:v>26.05.2018</c:v>
                </c:pt>
                <c:pt idx="146">
                  <c:v>27.05.2018</c:v>
                </c:pt>
                <c:pt idx="147">
                  <c:v>28.05.2018</c:v>
                </c:pt>
                <c:pt idx="148">
                  <c:v>29.05.2018</c:v>
                </c:pt>
                <c:pt idx="149">
                  <c:v>30.05.2018</c:v>
                </c:pt>
                <c:pt idx="150">
                  <c:v>31.05.2018</c:v>
                </c:pt>
                <c:pt idx="151">
                  <c:v>01.06.2018</c:v>
                </c:pt>
                <c:pt idx="152">
                  <c:v>02.06.2018</c:v>
                </c:pt>
                <c:pt idx="153">
                  <c:v>03.06.2018</c:v>
                </c:pt>
                <c:pt idx="154">
                  <c:v>04.06.2018</c:v>
                </c:pt>
                <c:pt idx="155">
                  <c:v>05.06.2018</c:v>
                </c:pt>
                <c:pt idx="156">
                  <c:v>06.06.2018</c:v>
                </c:pt>
                <c:pt idx="157">
                  <c:v>07.06.2018</c:v>
                </c:pt>
                <c:pt idx="158">
                  <c:v>08.06.2018</c:v>
                </c:pt>
                <c:pt idx="159">
                  <c:v>09.06.2018</c:v>
                </c:pt>
                <c:pt idx="160">
                  <c:v>10.06.2018</c:v>
                </c:pt>
                <c:pt idx="161">
                  <c:v>11.06.2018</c:v>
                </c:pt>
                <c:pt idx="162">
                  <c:v>12.06.2018</c:v>
                </c:pt>
                <c:pt idx="163">
                  <c:v>13.06.2018</c:v>
                </c:pt>
                <c:pt idx="164">
                  <c:v>14.06.2018</c:v>
                </c:pt>
                <c:pt idx="165">
                  <c:v>15.06.2018</c:v>
                </c:pt>
                <c:pt idx="166">
                  <c:v>16.06.2018</c:v>
                </c:pt>
                <c:pt idx="167">
                  <c:v>17.06.2018</c:v>
                </c:pt>
                <c:pt idx="168">
                  <c:v>18.06.2018</c:v>
                </c:pt>
                <c:pt idx="169">
                  <c:v>19.06.2018</c:v>
                </c:pt>
                <c:pt idx="170">
                  <c:v>20.06.2018</c:v>
                </c:pt>
                <c:pt idx="171">
                  <c:v>21.06.2018</c:v>
                </c:pt>
                <c:pt idx="172">
                  <c:v>22.06.2018</c:v>
                </c:pt>
                <c:pt idx="173">
                  <c:v>23.06.2018</c:v>
                </c:pt>
                <c:pt idx="174">
                  <c:v>24.06.2018</c:v>
                </c:pt>
                <c:pt idx="175">
                  <c:v>25.06.2018</c:v>
                </c:pt>
                <c:pt idx="176">
                  <c:v>26.06.2018</c:v>
                </c:pt>
                <c:pt idx="177">
                  <c:v>27.06.2018</c:v>
                </c:pt>
                <c:pt idx="178">
                  <c:v>28.06.2018</c:v>
                </c:pt>
                <c:pt idx="179">
                  <c:v>29.06.2018</c:v>
                </c:pt>
                <c:pt idx="180">
                  <c:v>30.06.2018</c:v>
                </c:pt>
                <c:pt idx="181">
                  <c:v>01.07.2018</c:v>
                </c:pt>
                <c:pt idx="182">
                  <c:v>02.07.2018</c:v>
                </c:pt>
                <c:pt idx="183">
                  <c:v>03.07.2018</c:v>
                </c:pt>
                <c:pt idx="184">
                  <c:v>04.07.2018</c:v>
                </c:pt>
                <c:pt idx="185">
                  <c:v>05.07.2018</c:v>
                </c:pt>
                <c:pt idx="186">
                  <c:v>06.07.2018</c:v>
                </c:pt>
                <c:pt idx="187">
                  <c:v>07.07.2018</c:v>
                </c:pt>
                <c:pt idx="188">
                  <c:v>08.07.2018</c:v>
                </c:pt>
                <c:pt idx="189">
                  <c:v>09.07.2018</c:v>
                </c:pt>
                <c:pt idx="190">
                  <c:v>10.07.2018</c:v>
                </c:pt>
                <c:pt idx="191">
                  <c:v>11.07.2018</c:v>
                </c:pt>
                <c:pt idx="192">
                  <c:v>12.07.2018</c:v>
                </c:pt>
                <c:pt idx="193">
                  <c:v>13.07.2018</c:v>
                </c:pt>
                <c:pt idx="194">
                  <c:v>14.07.2018</c:v>
                </c:pt>
                <c:pt idx="195">
                  <c:v>15.07.2018</c:v>
                </c:pt>
                <c:pt idx="196">
                  <c:v>16.07.2018</c:v>
                </c:pt>
                <c:pt idx="197">
                  <c:v>17.07.2018</c:v>
                </c:pt>
                <c:pt idx="198">
                  <c:v>18.07.2018</c:v>
                </c:pt>
                <c:pt idx="199">
                  <c:v>19.07.2018</c:v>
                </c:pt>
                <c:pt idx="200">
                  <c:v>20.07.2018</c:v>
                </c:pt>
                <c:pt idx="201">
                  <c:v>21.07.2018</c:v>
                </c:pt>
                <c:pt idx="202">
                  <c:v>22.07.2018</c:v>
                </c:pt>
                <c:pt idx="203">
                  <c:v>23.07.2018</c:v>
                </c:pt>
                <c:pt idx="204">
                  <c:v>24.07.2018</c:v>
                </c:pt>
                <c:pt idx="205">
                  <c:v>25.07.2018</c:v>
                </c:pt>
                <c:pt idx="206">
                  <c:v>26.07.2018</c:v>
                </c:pt>
                <c:pt idx="207">
                  <c:v>27.07.2018</c:v>
                </c:pt>
                <c:pt idx="208">
                  <c:v>28.07.2018</c:v>
                </c:pt>
                <c:pt idx="209">
                  <c:v>29.07.2018</c:v>
                </c:pt>
                <c:pt idx="210">
                  <c:v>30.07.2018</c:v>
                </c:pt>
                <c:pt idx="211">
                  <c:v>31.07.2018</c:v>
                </c:pt>
                <c:pt idx="212">
                  <c:v>01.08.2018</c:v>
                </c:pt>
                <c:pt idx="213">
                  <c:v>02.08.2018</c:v>
                </c:pt>
                <c:pt idx="214">
                  <c:v>03.08.2018</c:v>
                </c:pt>
                <c:pt idx="215">
                  <c:v>04.08.2018</c:v>
                </c:pt>
                <c:pt idx="216">
                  <c:v>05.08.2018</c:v>
                </c:pt>
                <c:pt idx="217">
                  <c:v>06.08.2018</c:v>
                </c:pt>
                <c:pt idx="218">
                  <c:v>07.08.2018</c:v>
                </c:pt>
                <c:pt idx="219">
                  <c:v>08.08.2018</c:v>
                </c:pt>
                <c:pt idx="220">
                  <c:v>09.08.2018</c:v>
                </c:pt>
                <c:pt idx="221">
                  <c:v>10.08.2018</c:v>
                </c:pt>
                <c:pt idx="222">
                  <c:v>11.08.2018</c:v>
                </c:pt>
                <c:pt idx="223">
                  <c:v>12.08.2018</c:v>
                </c:pt>
                <c:pt idx="224">
                  <c:v>13.08.2018</c:v>
                </c:pt>
                <c:pt idx="225">
                  <c:v>14.08.2018</c:v>
                </c:pt>
                <c:pt idx="226">
                  <c:v>15.08.2018</c:v>
                </c:pt>
                <c:pt idx="227">
                  <c:v>16.08.2018</c:v>
                </c:pt>
                <c:pt idx="228">
                  <c:v>17.08.2018</c:v>
                </c:pt>
                <c:pt idx="229">
                  <c:v>18.08.2018</c:v>
                </c:pt>
                <c:pt idx="230">
                  <c:v>19.08.2018</c:v>
                </c:pt>
                <c:pt idx="231">
                  <c:v>20.08.2018</c:v>
                </c:pt>
                <c:pt idx="232">
                  <c:v>21.08.2018</c:v>
                </c:pt>
                <c:pt idx="233">
                  <c:v>22.08.2018</c:v>
                </c:pt>
                <c:pt idx="234">
                  <c:v>23.08.2018</c:v>
                </c:pt>
                <c:pt idx="235">
                  <c:v>24.08.2018</c:v>
                </c:pt>
                <c:pt idx="236">
                  <c:v>25.08.2018</c:v>
                </c:pt>
                <c:pt idx="237">
                  <c:v>26.08.2018</c:v>
                </c:pt>
                <c:pt idx="238">
                  <c:v>27.08.2018</c:v>
                </c:pt>
                <c:pt idx="239">
                  <c:v>28.08.2018</c:v>
                </c:pt>
                <c:pt idx="240">
                  <c:v>29.08.2018</c:v>
                </c:pt>
                <c:pt idx="241">
                  <c:v>30.08.2018</c:v>
                </c:pt>
                <c:pt idx="242">
                  <c:v>31.08.2018</c:v>
                </c:pt>
                <c:pt idx="243">
                  <c:v>01.09.2018</c:v>
                </c:pt>
                <c:pt idx="244">
                  <c:v>02.09.2018</c:v>
                </c:pt>
                <c:pt idx="245">
                  <c:v>03.09.2018</c:v>
                </c:pt>
                <c:pt idx="246">
                  <c:v>04.09.2018</c:v>
                </c:pt>
                <c:pt idx="247">
                  <c:v>05.09.2018</c:v>
                </c:pt>
                <c:pt idx="248">
                  <c:v>06.09.2018</c:v>
                </c:pt>
                <c:pt idx="249">
                  <c:v>07.09.2018</c:v>
                </c:pt>
                <c:pt idx="250">
                  <c:v>08.09.2018</c:v>
                </c:pt>
                <c:pt idx="251">
                  <c:v>09.09.2018</c:v>
                </c:pt>
                <c:pt idx="252">
                  <c:v>10.09.2018</c:v>
                </c:pt>
                <c:pt idx="253">
                  <c:v>11.09.2018</c:v>
                </c:pt>
                <c:pt idx="254">
                  <c:v>12.09.2018</c:v>
                </c:pt>
                <c:pt idx="255">
                  <c:v>13.09.2018</c:v>
                </c:pt>
                <c:pt idx="256">
                  <c:v>14.09.2018</c:v>
                </c:pt>
                <c:pt idx="257">
                  <c:v>15.09.2018</c:v>
                </c:pt>
                <c:pt idx="258">
                  <c:v>16.09.2018</c:v>
                </c:pt>
                <c:pt idx="259">
                  <c:v>17.09.2018</c:v>
                </c:pt>
                <c:pt idx="260">
                  <c:v>18.09.2018</c:v>
                </c:pt>
                <c:pt idx="261">
                  <c:v>19.09.2018</c:v>
                </c:pt>
                <c:pt idx="262">
                  <c:v>20.09.2018</c:v>
                </c:pt>
                <c:pt idx="263">
                  <c:v>21.09.2018</c:v>
                </c:pt>
                <c:pt idx="264">
                  <c:v>22.09.2018</c:v>
                </c:pt>
                <c:pt idx="265">
                  <c:v>23.09.2018</c:v>
                </c:pt>
                <c:pt idx="266">
                  <c:v>24.09.2018</c:v>
                </c:pt>
                <c:pt idx="267">
                  <c:v>25.09.2018</c:v>
                </c:pt>
                <c:pt idx="268">
                  <c:v>26.09.2018</c:v>
                </c:pt>
                <c:pt idx="269">
                  <c:v>27.09.2018</c:v>
                </c:pt>
                <c:pt idx="270">
                  <c:v>28.09.2018</c:v>
                </c:pt>
                <c:pt idx="271">
                  <c:v>29.09.2018</c:v>
                </c:pt>
                <c:pt idx="272">
                  <c:v>30.09.2018</c:v>
                </c:pt>
                <c:pt idx="273">
                  <c:v>01.10.2018</c:v>
                </c:pt>
                <c:pt idx="274">
                  <c:v>02.10.2018</c:v>
                </c:pt>
                <c:pt idx="275">
                  <c:v>03.10.2018</c:v>
                </c:pt>
                <c:pt idx="276">
                  <c:v>04.10.2018</c:v>
                </c:pt>
                <c:pt idx="277">
                  <c:v>05.10.2018</c:v>
                </c:pt>
                <c:pt idx="278">
                  <c:v>06.10.2018</c:v>
                </c:pt>
                <c:pt idx="279">
                  <c:v>07.10.2018</c:v>
                </c:pt>
                <c:pt idx="280">
                  <c:v>08.10.2018</c:v>
                </c:pt>
                <c:pt idx="281">
                  <c:v>09.10.2018</c:v>
                </c:pt>
                <c:pt idx="282">
                  <c:v>10.10.2018</c:v>
                </c:pt>
                <c:pt idx="283">
                  <c:v>11.10.2018</c:v>
                </c:pt>
                <c:pt idx="284">
                  <c:v>12.10.2018</c:v>
                </c:pt>
                <c:pt idx="285">
                  <c:v>13.10.2018</c:v>
                </c:pt>
                <c:pt idx="286">
                  <c:v>14.10.2018</c:v>
                </c:pt>
                <c:pt idx="287">
                  <c:v>15.10.2018</c:v>
                </c:pt>
                <c:pt idx="288">
                  <c:v>16.10.2018</c:v>
                </c:pt>
                <c:pt idx="289">
                  <c:v>17.10.2018</c:v>
                </c:pt>
                <c:pt idx="290">
                  <c:v>18.10.2018</c:v>
                </c:pt>
                <c:pt idx="291">
                  <c:v>19.10.2018</c:v>
                </c:pt>
                <c:pt idx="292">
                  <c:v>20.10.2018</c:v>
                </c:pt>
                <c:pt idx="293">
                  <c:v>21.10.2018</c:v>
                </c:pt>
                <c:pt idx="294">
                  <c:v>22.10.2018</c:v>
                </c:pt>
                <c:pt idx="295">
                  <c:v>23.10.2018</c:v>
                </c:pt>
                <c:pt idx="296">
                  <c:v>24.10.2018</c:v>
                </c:pt>
                <c:pt idx="297">
                  <c:v>25.10.2018</c:v>
                </c:pt>
                <c:pt idx="298">
                  <c:v>26.10.2018</c:v>
                </c:pt>
                <c:pt idx="299">
                  <c:v>27.10.2018</c:v>
                </c:pt>
                <c:pt idx="300">
                  <c:v>28.10.2018</c:v>
                </c:pt>
                <c:pt idx="301">
                  <c:v>29.10.2018</c:v>
                </c:pt>
                <c:pt idx="302">
                  <c:v>30.10.2018</c:v>
                </c:pt>
                <c:pt idx="303">
                  <c:v>31.10.2018</c:v>
                </c:pt>
                <c:pt idx="304">
                  <c:v>01.11.2018</c:v>
                </c:pt>
                <c:pt idx="305">
                  <c:v>02.11.2018</c:v>
                </c:pt>
                <c:pt idx="306">
                  <c:v>03.11.2018</c:v>
                </c:pt>
                <c:pt idx="307">
                  <c:v>04.11.2018</c:v>
                </c:pt>
                <c:pt idx="308">
                  <c:v>05.11.2018</c:v>
                </c:pt>
                <c:pt idx="309">
                  <c:v>06.11.2018</c:v>
                </c:pt>
                <c:pt idx="310">
                  <c:v>07.11.2018</c:v>
                </c:pt>
                <c:pt idx="311">
                  <c:v>08.11.2018</c:v>
                </c:pt>
                <c:pt idx="312">
                  <c:v>09.11.2018</c:v>
                </c:pt>
                <c:pt idx="313">
                  <c:v>10.11.2018</c:v>
                </c:pt>
                <c:pt idx="314">
                  <c:v>11.11.2018</c:v>
                </c:pt>
                <c:pt idx="315">
                  <c:v>12.11.2018</c:v>
                </c:pt>
                <c:pt idx="316">
                  <c:v>13.11.2018</c:v>
                </c:pt>
                <c:pt idx="317">
                  <c:v>14.11.2018</c:v>
                </c:pt>
                <c:pt idx="318">
                  <c:v>15.11.2018</c:v>
                </c:pt>
                <c:pt idx="319">
                  <c:v>16.11.2018</c:v>
                </c:pt>
                <c:pt idx="320">
                  <c:v>17.11.2018</c:v>
                </c:pt>
                <c:pt idx="321">
                  <c:v>18.11.2018</c:v>
                </c:pt>
                <c:pt idx="322">
                  <c:v>19.11.2018</c:v>
                </c:pt>
                <c:pt idx="323">
                  <c:v>20.11.2018</c:v>
                </c:pt>
                <c:pt idx="324">
                  <c:v>21.11.2018</c:v>
                </c:pt>
                <c:pt idx="325">
                  <c:v>22.11.2018</c:v>
                </c:pt>
                <c:pt idx="326">
                  <c:v>23.11.2018</c:v>
                </c:pt>
                <c:pt idx="327">
                  <c:v>24.11.2018</c:v>
                </c:pt>
                <c:pt idx="328">
                  <c:v>25.11.2018</c:v>
                </c:pt>
                <c:pt idx="329">
                  <c:v>26.11.2018</c:v>
                </c:pt>
                <c:pt idx="330">
                  <c:v>27.11.2018</c:v>
                </c:pt>
                <c:pt idx="331">
                  <c:v>28.11.2018</c:v>
                </c:pt>
                <c:pt idx="332">
                  <c:v>29.11.2018</c:v>
                </c:pt>
                <c:pt idx="333">
                  <c:v>30.11.2018</c:v>
                </c:pt>
                <c:pt idx="334">
                  <c:v>01.12.2018</c:v>
                </c:pt>
                <c:pt idx="335">
                  <c:v>02.12.2018</c:v>
                </c:pt>
                <c:pt idx="336">
                  <c:v>03.12.2018</c:v>
                </c:pt>
                <c:pt idx="337">
                  <c:v>04.12.2018</c:v>
                </c:pt>
                <c:pt idx="338">
                  <c:v>05.12.2018</c:v>
                </c:pt>
                <c:pt idx="339">
                  <c:v>06.12.2018</c:v>
                </c:pt>
                <c:pt idx="340">
                  <c:v>07.12.2018</c:v>
                </c:pt>
                <c:pt idx="341">
                  <c:v>08.12.2018</c:v>
                </c:pt>
                <c:pt idx="342">
                  <c:v>09.12.2018</c:v>
                </c:pt>
                <c:pt idx="343">
                  <c:v>10.12.2018</c:v>
                </c:pt>
                <c:pt idx="344">
                  <c:v>11.12.2018</c:v>
                </c:pt>
                <c:pt idx="345">
                  <c:v>12.12.2018</c:v>
                </c:pt>
                <c:pt idx="346">
                  <c:v>13.12.2018</c:v>
                </c:pt>
                <c:pt idx="347">
                  <c:v>14.12.2018</c:v>
                </c:pt>
                <c:pt idx="348">
                  <c:v>15.12.2018</c:v>
                </c:pt>
                <c:pt idx="349">
                  <c:v>16.12.2018</c:v>
                </c:pt>
                <c:pt idx="350">
                  <c:v>17.12.2018</c:v>
                </c:pt>
                <c:pt idx="351">
                  <c:v>18.12.2018</c:v>
                </c:pt>
                <c:pt idx="352">
                  <c:v>19.12.2018</c:v>
                </c:pt>
                <c:pt idx="353">
                  <c:v>20.12.2018</c:v>
                </c:pt>
                <c:pt idx="354">
                  <c:v>21.12.2018</c:v>
                </c:pt>
                <c:pt idx="355">
                  <c:v>22.12.2018</c:v>
                </c:pt>
                <c:pt idx="356">
                  <c:v>23.12.2018</c:v>
                </c:pt>
                <c:pt idx="357">
                  <c:v>24.12.2018</c:v>
                </c:pt>
                <c:pt idx="358">
                  <c:v>25.12.2018</c:v>
                </c:pt>
                <c:pt idx="359">
                  <c:v>26.12.2018</c:v>
                </c:pt>
                <c:pt idx="360">
                  <c:v>27.12.2018</c:v>
                </c:pt>
              </c:strCache>
            </c:strRef>
          </c:cat>
          <c:val>
            <c:numRef>
              <c:f>Sheet1!$B$2:$B$362</c:f>
              <c:numCache>
                <c:formatCode>General</c:formatCode>
                <c:ptCount val="361"/>
                <c:pt idx="0">
                  <c:v>1661</c:v>
                </c:pt>
                <c:pt idx="1">
                  <c:v>2363</c:v>
                </c:pt>
                <c:pt idx="2">
                  <c:v>1923</c:v>
                </c:pt>
                <c:pt idx="3">
                  <c:v>5978</c:v>
                </c:pt>
                <c:pt idx="4">
                  <c:v>9991</c:v>
                </c:pt>
                <c:pt idx="5">
                  <c:v>5361</c:v>
                </c:pt>
                <c:pt idx="6">
                  <c:v>3795</c:v>
                </c:pt>
                <c:pt idx="7">
                  <c:v>3240</c:v>
                </c:pt>
                <c:pt idx="8">
                  <c:v>2101</c:v>
                </c:pt>
                <c:pt idx="9">
                  <c:v>2398</c:v>
                </c:pt>
                <c:pt idx="10">
                  <c:v>1478</c:v>
                </c:pt>
                <c:pt idx="11">
                  <c:v>2726</c:v>
                </c:pt>
                <c:pt idx="12">
                  <c:v>1487</c:v>
                </c:pt>
                <c:pt idx="13">
                  <c:v>942</c:v>
                </c:pt>
                <c:pt idx="14">
                  <c:v>1351</c:v>
                </c:pt>
                <c:pt idx="15">
                  <c:v>1388</c:v>
                </c:pt>
                <c:pt idx="16">
                  <c:v>3975</c:v>
                </c:pt>
                <c:pt idx="17">
                  <c:v>3521</c:v>
                </c:pt>
                <c:pt idx="18">
                  <c:v>2993</c:v>
                </c:pt>
                <c:pt idx="19">
                  <c:v>987</c:v>
                </c:pt>
                <c:pt idx="20">
                  <c:v>1071</c:v>
                </c:pt>
                <c:pt idx="21">
                  <c:v>2674</c:v>
                </c:pt>
                <c:pt idx="22">
                  <c:v>1507</c:v>
                </c:pt>
                <c:pt idx="23">
                  <c:v>889</c:v>
                </c:pt>
                <c:pt idx="24">
                  <c:v>2491</c:v>
                </c:pt>
                <c:pt idx="25">
                  <c:v>1258</c:v>
                </c:pt>
                <c:pt idx="26">
                  <c:v>702</c:v>
                </c:pt>
                <c:pt idx="27">
                  <c:v>1915</c:v>
                </c:pt>
                <c:pt idx="28">
                  <c:v>810</c:v>
                </c:pt>
                <c:pt idx="29">
                  <c:v>937</c:v>
                </c:pt>
                <c:pt idx="30">
                  <c:v>1227</c:v>
                </c:pt>
                <c:pt idx="31">
                  <c:v>1378</c:v>
                </c:pt>
                <c:pt idx="32">
                  <c:v>1394</c:v>
                </c:pt>
                <c:pt idx="33">
                  <c:v>1048</c:v>
                </c:pt>
                <c:pt idx="34">
                  <c:v>1382</c:v>
                </c:pt>
                <c:pt idx="35">
                  <c:v>5616</c:v>
                </c:pt>
                <c:pt idx="36">
                  <c:v>2563</c:v>
                </c:pt>
                <c:pt idx="37">
                  <c:v>2341</c:v>
                </c:pt>
                <c:pt idx="38">
                  <c:v>3982</c:v>
                </c:pt>
                <c:pt idx="39">
                  <c:v>2656</c:v>
                </c:pt>
                <c:pt idx="40">
                  <c:v>2768</c:v>
                </c:pt>
                <c:pt idx="41">
                  <c:v>2267</c:v>
                </c:pt>
                <c:pt idx="42">
                  <c:v>6737</c:v>
                </c:pt>
                <c:pt idx="43">
                  <c:v>5833</c:v>
                </c:pt>
                <c:pt idx="44">
                  <c:v>2460</c:v>
                </c:pt>
                <c:pt idx="45">
                  <c:v>3187</c:v>
                </c:pt>
                <c:pt idx="46">
                  <c:v>1556</c:v>
                </c:pt>
                <c:pt idx="47">
                  <c:v>895</c:v>
                </c:pt>
                <c:pt idx="48">
                  <c:v>1253</c:v>
                </c:pt>
                <c:pt idx="49">
                  <c:v>878</c:v>
                </c:pt>
                <c:pt idx="50">
                  <c:v>1639</c:v>
                </c:pt>
                <c:pt idx="51">
                  <c:v>1200</c:v>
                </c:pt>
                <c:pt idx="52">
                  <c:v>1129</c:v>
                </c:pt>
                <c:pt idx="53">
                  <c:v>2088</c:v>
                </c:pt>
                <c:pt idx="54">
                  <c:v>1288</c:v>
                </c:pt>
                <c:pt idx="55">
                  <c:v>1582</c:v>
                </c:pt>
                <c:pt idx="56">
                  <c:v>2594</c:v>
                </c:pt>
                <c:pt idx="57">
                  <c:v>2757</c:v>
                </c:pt>
                <c:pt idx="58">
                  <c:v>1775</c:v>
                </c:pt>
                <c:pt idx="59">
                  <c:v>1220</c:v>
                </c:pt>
                <c:pt idx="60">
                  <c:v>1003</c:v>
                </c:pt>
                <c:pt idx="61">
                  <c:v>709</c:v>
                </c:pt>
                <c:pt idx="62">
                  <c:v>555</c:v>
                </c:pt>
                <c:pt idx="63">
                  <c:v>900</c:v>
                </c:pt>
                <c:pt idx="64">
                  <c:v>3880</c:v>
                </c:pt>
                <c:pt idx="65">
                  <c:v>2354</c:v>
                </c:pt>
                <c:pt idx="66">
                  <c:v>1772</c:v>
                </c:pt>
                <c:pt idx="67">
                  <c:v>1098</c:v>
                </c:pt>
                <c:pt idx="68">
                  <c:v>763</c:v>
                </c:pt>
                <c:pt idx="69">
                  <c:v>422</c:v>
                </c:pt>
                <c:pt idx="70">
                  <c:v>534</c:v>
                </c:pt>
                <c:pt idx="71">
                  <c:v>671</c:v>
                </c:pt>
                <c:pt idx="72">
                  <c:v>1016</c:v>
                </c:pt>
                <c:pt idx="73">
                  <c:v>1438</c:v>
                </c:pt>
                <c:pt idx="74">
                  <c:v>630</c:v>
                </c:pt>
                <c:pt idx="75">
                  <c:v>700</c:v>
                </c:pt>
                <c:pt idx="76">
                  <c:v>480</c:v>
                </c:pt>
                <c:pt idx="77">
                  <c:v>1474</c:v>
                </c:pt>
                <c:pt idx="78">
                  <c:v>2107</c:v>
                </c:pt>
                <c:pt idx="79">
                  <c:v>1005</c:v>
                </c:pt>
                <c:pt idx="80">
                  <c:v>829</c:v>
                </c:pt>
                <c:pt idx="81">
                  <c:v>448</c:v>
                </c:pt>
                <c:pt idx="82">
                  <c:v>450</c:v>
                </c:pt>
                <c:pt idx="83">
                  <c:v>789</c:v>
                </c:pt>
                <c:pt idx="84">
                  <c:v>662</c:v>
                </c:pt>
                <c:pt idx="85">
                  <c:v>500</c:v>
                </c:pt>
                <c:pt idx="86">
                  <c:v>1343</c:v>
                </c:pt>
                <c:pt idx="87">
                  <c:v>1460</c:v>
                </c:pt>
                <c:pt idx="88">
                  <c:v>507</c:v>
                </c:pt>
                <c:pt idx="89">
                  <c:v>333</c:v>
                </c:pt>
                <c:pt idx="90">
                  <c:v>3612</c:v>
                </c:pt>
                <c:pt idx="91">
                  <c:v>711</c:v>
                </c:pt>
                <c:pt idx="92">
                  <c:v>1562</c:v>
                </c:pt>
                <c:pt idx="93">
                  <c:v>1095</c:v>
                </c:pt>
                <c:pt idx="94">
                  <c:v>1749</c:v>
                </c:pt>
                <c:pt idx="95">
                  <c:v>775</c:v>
                </c:pt>
                <c:pt idx="96">
                  <c:v>934</c:v>
                </c:pt>
                <c:pt idx="97">
                  <c:v>550</c:v>
                </c:pt>
                <c:pt idx="98">
                  <c:v>776</c:v>
                </c:pt>
                <c:pt idx="99">
                  <c:v>1059</c:v>
                </c:pt>
                <c:pt idx="100">
                  <c:v>1114</c:v>
                </c:pt>
                <c:pt idx="101">
                  <c:v>967</c:v>
                </c:pt>
                <c:pt idx="102">
                  <c:v>2598</c:v>
                </c:pt>
                <c:pt idx="103">
                  <c:v>1326</c:v>
                </c:pt>
                <c:pt idx="104">
                  <c:v>844</c:v>
                </c:pt>
                <c:pt idx="105">
                  <c:v>12103</c:v>
                </c:pt>
                <c:pt idx="106">
                  <c:v>4806</c:v>
                </c:pt>
                <c:pt idx="107">
                  <c:v>1835</c:v>
                </c:pt>
                <c:pt idx="108">
                  <c:v>974</c:v>
                </c:pt>
                <c:pt idx="109">
                  <c:v>4560</c:v>
                </c:pt>
                <c:pt idx="110">
                  <c:v>1837</c:v>
                </c:pt>
                <c:pt idx="111">
                  <c:v>2619</c:v>
                </c:pt>
                <c:pt idx="112">
                  <c:v>832</c:v>
                </c:pt>
                <c:pt idx="113">
                  <c:v>783</c:v>
                </c:pt>
                <c:pt idx="114">
                  <c:v>1221</c:v>
                </c:pt>
                <c:pt idx="115">
                  <c:v>1236</c:v>
                </c:pt>
                <c:pt idx="116">
                  <c:v>1430</c:v>
                </c:pt>
                <c:pt idx="117">
                  <c:v>785</c:v>
                </c:pt>
                <c:pt idx="118">
                  <c:v>850</c:v>
                </c:pt>
                <c:pt idx="119">
                  <c:v>1434</c:v>
                </c:pt>
                <c:pt idx="120">
                  <c:v>716</c:v>
                </c:pt>
                <c:pt idx="121">
                  <c:v>795</c:v>
                </c:pt>
                <c:pt idx="122">
                  <c:v>2803</c:v>
                </c:pt>
                <c:pt idx="123">
                  <c:v>10003</c:v>
                </c:pt>
                <c:pt idx="124">
                  <c:v>2025</c:v>
                </c:pt>
                <c:pt idx="125">
                  <c:v>2011</c:v>
                </c:pt>
                <c:pt idx="126">
                  <c:v>1440</c:v>
                </c:pt>
                <c:pt idx="127">
                  <c:v>675</c:v>
                </c:pt>
                <c:pt idx="128">
                  <c:v>734</c:v>
                </c:pt>
                <c:pt idx="129">
                  <c:v>540</c:v>
                </c:pt>
                <c:pt idx="130">
                  <c:v>312</c:v>
                </c:pt>
                <c:pt idx="131">
                  <c:v>474</c:v>
                </c:pt>
                <c:pt idx="132">
                  <c:v>1006</c:v>
                </c:pt>
                <c:pt idx="133">
                  <c:v>632</c:v>
                </c:pt>
                <c:pt idx="134">
                  <c:v>979</c:v>
                </c:pt>
                <c:pt idx="135">
                  <c:v>4607</c:v>
                </c:pt>
                <c:pt idx="136">
                  <c:v>2450</c:v>
                </c:pt>
                <c:pt idx="137">
                  <c:v>1398</c:v>
                </c:pt>
                <c:pt idx="138">
                  <c:v>811</c:v>
                </c:pt>
                <c:pt idx="139">
                  <c:v>692</c:v>
                </c:pt>
                <c:pt idx="140">
                  <c:v>2138</c:v>
                </c:pt>
                <c:pt idx="141">
                  <c:v>710</c:v>
                </c:pt>
                <c:pt idx="142">
                  <c:v>1312</c:v>
                </c:pt>
                <c:pt idx="143">
                  <c:v>1414</c:v>
                </c:pt>
                <c:pt idx="144">
                  <c:v>2101</c:v>
                </c:pt>
                <c:pt idx="145">
                  <c:v>681</c:v>
                </c:pt>
                <c:pt idx="146">
                  <c:v>1606</c:v>
                </c:pt>
                <c:pt idx="147">
                  <c:v>3192</c:v>
                </c:pt>
                <c:pt idx="148">
                  <c:v>1803</c:v>
                </c:pt>
                <c:pt idx="149">
                  <c:v>1434</c:v>
                </c:pt>
                <c:pt idx="150">
                  <c:v>1610</c:v>
                </c:pt>
                <c:pt idx="151">
                  <c:v>3499</c:v>
                </c:pt>
                <c:pt idx="152">
                  <c:v>1825</c:v>
                </c:pt>
                <c:pt idx="153">
                  <c:v>1775</c:v>
                </c:pt>
                <c:pt idx="154">
                  <c:v>2170</c:v>
                </c:pt>
                <c:pt idx="155">
                  <c:v>2704</c:v>
                </c:pt>
                <c:pt idx="156">
                  <c:v>1143</c:v>
                </c:pt>
                <c:pt idx="157">
                  <c:v>873</c:v>
                </c:pt>
                <c:pt idx="158">
                  <c:v>2071</c:v>
                </c:pt>
                <c:pt idx="159">
                  <c:v>1410</c:v>
                </c:pt>
                <c:pt idx="160">
                  <c:v>3504</c:v>
                </c:pt>
                <c:pt idx="161">
                  <c:v>1803</c:v>
                </c:pt>
                <c:pt idx="162">
                  <c:v>1746</c:v>
                </c:pt>
                <c:pt idx="163">
                  <c:v>1850</c:v>
                </c:pt>
                <c:pt idx="164">
                  <c:v>1842</c:v>
                </c:pt>
                <c:pt idx="165">
                  <c:v>1406</c:v>
                </c:pt>
                <c:pt idx="166">
                  <c:v>617</c:v>
                </c:pt>
                <c:pt idx="167">
                  <c:v>1143</c:v>
                </c:pt>
                <c:pt idx="168">
                  <c:v>1143</c:v>
                </c:pt>
                <c:pt idx="169">
                  <c:v>903</c:v>
                </c:pt>
                <c:pt idx="170">
                  <c:v>1034</c:v>
                </c:pt>
                <c:pt idx="171">
                  <c:v>992</c:v>
                </c:pt>
                <c:pt idx="172">
                  <c:v>2291</c:v>
                </c:pt>
                <c:pt idx="173">
                  <c:v>963</c:v>
                </c:pt>
                <c:pt idx="174">
                  <c:v>1280</c:v>
                </c:pt>
                <c:pt idx="175">
                  <c:v>3355</c:v>
                </c:pt>
                <c:pt idx="176">
                  <c:v>3439</c:v>
                </c:pt>
                <c:pt idx="177">
                  <c:v>1171</c:v>
                </c:pt>
                <c:pt idx="178">
                  <c:v>1088</c:v>
                </c:pt>
                <c:pt idx="179">
                  <c:v>934</c:v>
                </c:pt>
                <c:pt idx="180">
                  <c:v>619</c:v>
                </c:pt>
                <c:pt idx="181">
                  <c:v>435</c:v>
                </c:pt>
                <c:pt idx="182">
                  <c:v>849</c:v>
                </c:pt>
                <c:pt idx="183">
                  <c:v>2645</c:v>
                </c:pt>
                <c:pt idx="184">
                  <c:v>2291</c:v>
                </c:pt>
                <c:pt idx="185">
                  <c:v>2267</c:v>
                </c:pt>
                <c:pt idx="186">
                  <c:v>1847</c:v>
                </c:pt>
                <c:pt idx="187">
                  <c:v>1704</c:v>
                </c:pt>
                <c:pt idx="188">
                  <c:v>879</c:v>
                </c:pt>
                <c:pt idx="189">
                  <c:v>2765</c:v>
                </c:pt>
                <c:pt idx="190">
                  <c:v>1917</c:v>
                </c:pt>
                <c:pt idx="191">
                  <c:v>1333</c:v>
                </c:pt>
                <c:pt idx="192">
                  <c:v>1100</c:v>
                </c:pt>
                <c:pt idx="193">
                  <c:v>703</c:v>
                </c:pt>
                <c:pt idx="194">
                  <c:v>317</c:v>
                </c:pt>
                <c:pt idx="195">
                  <c:v>1063</c:v>
                </c:pt>
                <c:pt idx="196">
                  <c:v>1630</c:v>
                </c:pt>
                <c:pt idx="197">
                  <c:v>1487</c:v>
                </c:pt>
                <c:pt idx="198">
                  <c:v>1295</c:v>
                </c:pt>
                <c:pt idx="199">
                  <c:v>1209</c:v>
                </c:pt>
                <c:pt idx="200">
                  <c:v>1227</c:v>
                </c:pt>
                <c:pt idx="201">
                  <c:v>993</c:v>
                </c:pt>
                <c:pt idx="202">
                  <c:v>925</c:v>
                </c:pt>
                <c:pt idx="203">
                  <c:v>1606</c:v>
                </c:pt>
                <c:pt idx="204">
                  <c:v>2310</c:v>
                </c:pt>
                <c:pt idx="205">
                  <c:v>16966</c:v>
                </c:pt>
                <c:pt idx="206">
                  <c:v>6333</c:v>
                </c:pt>
                <c:pt idx="207">
                  <c:v>3834</c:v>
                </c:pt>
                <c:pt idx="208">
                  <c:v>2322</c:v>
                </c:pt>
                <c:pt idx="209">
                  <c:v>2431</c:v>
                </c:pt>
                <c:pt idx="210">
                  <c:v>1260</c:v>
                </c:pt>
                <c:pt idx="211">
                  <c:v>7520</c:v>
                </c:pt>
                <c:pt idx="212">
                  <c:v>4039</c:v>
                </c:pt>
                <c:pt idx="213">
                  <c:v>2875</c:v>
                </c:pt>
                <c:pt idx="214">
                  <c:v>2101</c:v>
                </c:pt>
                <c:pt idx="215">
                  <c:v>1648</c:v>
                </c:pt>
                <c:pt idx="216">
                  <c:v>2827</c:v>
                </c:pt>
                <c:pt idx="217">
                  <c:v>1632</c:v>
                </c:pt>
                <c:pt idx="218">
                  <c:v>1664</c:v>
                </c:pt>
                <c:pt idx="219">
                  <c:v>1777</c:v>
                </c:pt>
                <c:pt idx="220">
                  <c:v>1760</c:v>
                </c:pt>
                <c:pt idx="221">
                  <c:v>1053</c:v>
                </c:pt>
                <c:pt idx="222">
                  <c:v>635</c:v>
                </c:pt>
                <c:pt idx="223">
                  <c:v>900</c:v>
                </c:pt>
                <c:pt idx="224">
                  <c:v>577</c:v>
                </c:pt>
                <c:pt idx="225">
                  <c:v>858</c:v>
                </c:pt>
                <c:pt idx="226">
                  <c:v>1586</c:v>
                </c:pt>
                <c:pt idx="227">
                  <c:v>12995</c:v>
                </c:pt>
                <c:pt idx="228">
                  <c:v>5236</c:v>
                </c:pt>
                <c:pt idx="229">
                  <c:v>2149</c:v>
                </c:pt>
                <c:pt idx="230">
                  <c:v>1539</c:v>
                </c:pt>
                <c:pt idx="231">
                  <c:v>1148</c:v>
                </c:pt>
                <c:pt idx="232">
                  <c:v>1021</c:v>
                </c:pt>
                <c:pt idx="233">
                  <c:v>785</c:v>
                </c:pt>
                <c:pt idx="234">
                  <c:v>714</c:v>
                </c:pt>
                <c:pt idx="235">
                  <c:v>1034</c:v>
                </c:pt>
                <c:pt idx="236">
                  <c:v>621</c:v>
                </c:pt>
                <c:pt idx="237">
                  <c:v>500</c:v>
                </c:pt>
                <c:pt idx="238">
                  <c:v>499</c:v>
                </c:pt>
                <c:pt idx="239">
                  <c:v>429</c:v>
                </c:pt>
                <c:pt idx="240">
                  <c:v>740</c:v>
                </c:pt>
                <c:pt idx="241">
                  <c:v>678</c:v>
                </c:pt>
                <c:pt idx="242">
                  <c:v>478</c:v>
                </c:pt>
                <c:pt idx="243">
                  <c:v>990</c:v>
                </c:pt>
                <c:pt idx="244">
                  <c:v>1402</c:v>
                </c:pt>
                <c:pt idx="245">
                  <c:v>847</c:v>
                </c:pt>
                <c:pt idx="246">
                  <c:v>608</c:v>
                </c:pt>
                <c:pt idx="247">
                  <c:v>2252</c:v>
                </c:pt>
                <c:pt idx="248">
                  <c:v>8664</c:v>
                </c:pt>
                <c:pt idx="249">
                  <c:v>2933</c:v>
                </c:pt>
                <c:pt idx="250">
                  <c:v>1380</c:v>
                </c:pt>
                <c:pt idx="251">
                  <c:v>904</c:v>
                </c:pt>
                <c:pt idx="252">
                  <c:v>1058</c:v>
                </c:pt>
                <c:pt idx="253">
                  <c:v>692</c:v>
                </c:pt>
                <c:pt idx="254">
                  <c:v>540</c:v>
                </c:pt>
                <c:pt idx="255">
                  <c:v>639</c:v>
                </c:pt>
                <c:pt idx="256">
                  <c:v>450</c:v>
                </c:pt>
                <c:pt idx="257">
                  <c:v>198</c:v>
                </c:pt>
                <c:pt idx="258">
                  <c:v>465</c:v>
                </c:pt>
                <c:pt idx="259">
                  <c:v>413</c:v>
                </c:pt>
                <c:pt idx="260">
                  <c:v>469</c:v>
                </c:pt>
                <c:pt idx="261">
                  <c:v>2373</c:v>
                </c:pt>
                <c:pt idx="262">
                  <c:v>1661</c:v>
                </c:pt>
                <c:pt idx="263">
                  <c:v>1292</c:v>
                </c:pt>
                <c:pt idx="264">
                  <c:v>1102</c:v>
                </c:pt>
                <c:pt idx="265">
                  <c:v>563</c:v>
                </c:pt>
                <c:pt idx="266">
                  <c:v>2261</c:v>
                </c:pt>
                <c:pt idx="267">
                  <c:v>3696</c:v>
                </c:pt>
                <c:pt idx="268">
                  <c:v>1606</c:v>
                </c:pt>
                <c:pt idx="269">
                  <c:v>697</c:v>
                </c:pt>
                <c:pt idx="270">
                  <c:v>1024</c:v>
                </c:pt>
                <c:pt idx="271">
                  <c:v>649</c:v>
                </c:pt>
                <c:pt idx="272">
                  <c:v>635</c:v>
                </c:pt>
                <c:pt idx="273">
                  <c:v>1852</c:v>
                </c:pt>
                <c:pt idx="274">
                  <c:v>1331</c:v>
                </c:pt>
                <c:pt idx="275">
                  <c:v>607</c:v>
                </c:pt>
                <c:pt idx="276">
                  <c:v>776</c:v>
                </c:pt>
                <c:pt idx="277">
                  <c:v>817</c:v>
                </c:pt>
                <c:pt idx="278">
                  <c:v>551</c:v>
                </c:pt>
                <c:pt idx="279">
                  <c:v>1133</c:v>
                </c:pt>
                <c:pt idx="280">
                  <c:v>6194</c:v>
                </c:pt>
                <c:pt idx="281">
                  <c:v>1951</c:v>
                </c:pt>
                <c:pt idx="282">
                  <c:v>1756</c:v>
                </c:pt>
                <c:pt idx="283">
                  <c:v>2892</c:v>
                </c:pt>
                <c:pt idx="284">
                  <c:v>1648</c:v>
                </c:pt>
                <c:pt idx="285">
                  <c:v>1277</c:v>
                </c:pt>
                <c:pt idx="286">
                  <c:v>1166</c:v>
                </c:pt>
                <c:pt idx="287">
                  <c:v>2036</c:v>
                </c:pt>
                <c:pt idx="288">
                  <c:v>1324</c:v>
                </c:pt>
                <c:pt idx="289">
                  <c:v>977</c:v>
                </c:pt>
                <c:pt idx="290">
                  <c:v>1207</c:v>
                </c:pt>
                <c:pt idx="291">
                  <c:v>964</c:v>
                </c:pt>
                <c:pt idx="292">
                  <c:v>1086</c:v>
                </c:pt>
                <c:pt idx="293">
                  <c:v>710</c:v>
                </c:pt>
                <c:pt idx="294">
                  <c:v>1370</c:v>
                </c:pt>
                <c:pt idx="295">
                  <c:v>1090</c:v>
                </c:pt>
                <c:pt idx="296">
                  <c:v>1632</c:v>
                </c:pt>
                <c:pt idx="297">
                  <c:v>2963</c:v>
                </c:pt>
                <c:pt idx="298">
                  <c:v>1023</c:v>
                </c:pt>
                <c:pt idx="299">
                  <c:v>1014</c:v>
                </c:pt>
                <c:pt idx="300">
                  <c:v>996</c:v>
                </c:pt>
                <c:pt idx="301">
                  <c:v>650</c:v>
                </c:pt>
                <c:pt idx="302">
                  <c:v>912</c:v>
                </c:pt>
                <c:pt idx="303">
                  <c:v>395</c:v>
                </c:pt>
                <c:pt idx="304">
                  <c:v>1772</c:v>
                </c:pt>
                <c:pt idx="305">
                  <c:v>1341</c:v>
                </c:pt>
                <c:pt idx="306">
                  <c:v>1366</c:v>
                </c:pt>
                <c:pt idx="307">
                  <c:v>1615</c:v>
                </c:pt>
                <c:pt idx="308">
                  <c:v>1038</c:v>
                </c:pt>
                <c:pt idx="309">
                  <c:v>967</c:v>
                </c:pt>
                <c:pt idx="310">
                  <c:v>1150</c:v>
                </c:pt>
                <c:pt idx="311">
                  <c:v>977</c:v>
                </c:pt>
                <c:pt idx="312">
                  <c:v>1380</c:v>
                </c:pt>
                <c:pt idx="313">
                  <c:v>8196</c:v>
                </c:pt>
                <c:pt idx="314">
                  <c:v>4785</c:v>
                </c:pt>
                <c:pt idx="315">
                  <c:v>3726</c:v>
                </c:pt>
                <c:pt idx="316">
                  <c:v>2521</c:v>
                </c:pt>
                <c:pt idx="317">
                  <c:v>1454</c:v>
                </c:pt>
                <c:pt idx="318">
                  <c:v>1114</c:v>
                </c:pt>
                <c:pt idx="319">
                  <c:v>1014</c:v>
                </c:pt>
                <c:pt idx="320">
                  <c:v>720</c:v>
                </c:pt>
                <c:pt idx="321">
                  <c:v>628</c:v>
                </c:pt>
                <c:pt idx="322">
                  <c:v>864</c:v>
                </c:pt>
                <c:pt idx="323">
                  <c:v>1357</c:v>
                </c:pt>
                <c:pt idx="324">
                  <c:v>3920</c:v>
                </c:pt>
                <c:pt idx="325">
                  <c:v>1842</c:v>
                </c:pt>
                <c:pt idx="326">
                  <c:v>2745</c:v>
                </c:pt>
                <c:pt idx="327">
                  <c:v>3660</c:v>
                </c:pt>
                <c:pt idx="328">
                  <c:v>1702</c:v>
                </c:pt>
                <c:pt idx="329">
                  <c:v>979</c:v>
                </c:pt>
                <c:pt idx="330">
                  <c:v>3941</c:v>
                </c:pt>
                <c:pt idx="331">
                  <c:v>1900</c:v>
                </c:pt>
                <c:pt idx="332">
                  <c:v>2184</c:v>
                </c:pt>
                <c:pt idx="333">
                  <c:v>1013</c:v>
                </c:pt>
                <c:pt idx="334">
                  <c:v>939</c:v>
                </c:pt>
                <c:pt idx="335">
                  <c:v>695</c:v>
                </c:pt>
                <c:pt idx="336">
                  <c:v>1264</c:v>
                </c:pt>
                <c:pt idx="337">
                  <c:v>1408</c:v>
                </c:pt>
                <c:pt idx="338">
                  <c:v>829</c:v>
                </c:pt>
                <c:pt idx="339">
                  <c:v>1890</c:v>
                </c:pt>
                <c:pt idx="340">
                  <c:v>819</c:v>
                </c:pt>
                <c:pt idx="341">
                  <c:v>490</c:v>
                </c:pt>
                <c:pt idx="342">
                  <c:v>881</c:v>
                </c:pt>
                <c:pt idx="343">
                  <c:v>804</c:v>
                </c:pt>
                <c:pt idx="344">
                  <c:v>1801</c:v>
                </c:pt>
                <c:pt idx="345">
                  <c:v>2454</c:v>
                </c:pt>
                <c:pt idx="346">
                  <c:v>1134</c:v>
                </c:pt>
                <c:pt idx="347">
                  <c:v>923</c:v>
                </c:pt>
                <c:pt idx="348">
                  <c:v>1526</c:v>
                </c:pt>
                <c:pt idx="349">
                  <c:v>1374</c:v>
                </c:pt>
                <c:pt idx="350">
                  <c:v>1438</c:v>
                </c:pt>
                <c:pt idx="351">
                  <c:v>2538</c:v>
                </c:pt>
                <c:pt idx="352">
                  <c:v>2405</c:v>
                </c:pt>
                <c:pt idx="353">
                  <c:v>2730</c:v>
                </c:pt>
                <c:pt idx="354">
                  <c:v>1604</c:v>
                </c:pt>
                <c:pt idx="355">
                  <c:v>1145</c:v>
                </c:pt>
                <c:pt idx="356">
                  <c:v>974</c:v>
                </c:pt>
                <c:pt idx="357">
                  <c:v>1103</c:v>
                </c:pt>
                <c:pt idx="358">
                  <c:v>2408</c:v>
                </c:pt>
                <c:pt idx="359">
                  <c:v>2216</c:v>
                </c:pt>
                <c:pt idx="360">
                  <c:v>2477</c:v>
                </c:pt>
              </c:numCache>
            </c:numRef>
          </c:val>
          <c:smooth val="0"/>
          <c:extLst>
            <c:ext xmlns:c16="http://schemas.microsoft.com/office/drawing/2014/chart" uri="{C3380CC4-5D6E-409C-BE32-E72D297353CC}">
              <c16:uniqueId val="{00000000-4696-44B9-ACF0-B6165CABB6ED}"/>
            </c:ext>
          </c:extLst>
        </c:ser>
        <c:dLbls>
          <c:showLegendKey val="0"/>
          <c:showVal val="0"/>
          <c:showCatName val="0"/>
          <c:showSerName val="0"/>
          <c:showPercent val="0"/>
          <c:showBubbleSize val="0"/>
        </c:dLbls>
        <c:smooth val="0"/>
        <c:axId val="176409088"/>
        <c:axId val="176401872"/>
      </c:lineChart>
      <c:catAx>
        <c:axId val="176409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6401872"/>
        <c:crosses val="autoZero"/>
        <c:auto val="1"/>
        <c:lblAlgn val="ctr"/>
        <c:lblOffset val="100"/>
        <c:noMultiLvlLbl val="0"/>
      </c:catAx>
      <c:valAx>
        <c:axId val="176401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6409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Mecklenburg-Vorpommern</c:v>
                </c:pt>
              </c:strCache>
            </c:strRef>
          </c:tx>
          <c:spPr>
            <a:ln w="28575" cap="rnd">
              <a:solidFill>
                <a:schemeClr val="accent1"/>
              </a:solidFill>
              <a:round/>
            </a:ln>
            <a:effectLst/>
          </c:spPr>
          <c:marker>
            <c:symbol val="none"/>
          </c:marker>
          <c:cat>
            <c:strRef>
              <c:f>Sheet1!$A$2:$A$362</c:f>
              <c:strCache>
                <c:ptCount val="361"/>
                <c:pt idx="0">
                  <c:v>01.01.2018</c:v>
                </c:pt>
                <c:pt idx="1">
                  <c:v>02.01.2018</c:v>
                </c:pt>
                <c:pt idx="2">
                  <c:v>03.01.2018</c:v>
                </c:pt>
                <c:pt idx="3">
                  <c:v>04.01.2018</c:v>
                </c:pt>
                <c:pt idx="4">
                  <c:v>05.01.2018</c:v>
                </c:pt>
                <c:pt idx="5">
                  <c:v>06.01.2018</c:v>
                </c:pt>
                <c:pt idx="6">
                  <c:v>07.01.2018</c:v>
                </c:pt>
                <c:pt idx="7">
                  <c:v>08.01.2018</c:v>
                </c:pt>
                <c:pt idx="8">
                  <c:v>09.01.2018</c:v>
                </c:pt>
                <c:pt idx="9">
                  <c:v>10.01.2018</c:v>
                </c:pt>
                <c:pt idx="10">
                  <c:v>11.01.2018</c:v>
                </c:pt>
                <c:pt idx="11">
                  <c:v>12.01.2018</c:v>
                </c:pt>
                <c:pt idx="12">
                  <c:v>13.01.2018</c:v>
                </c:pt>
                <c:pt idx="13">
                  <c:v>14.01.2018</c:v>
                </c:pt>
                <c:pt idx="14">
                  <c:v>15.01.2018</c:v>
                </c:pt>
                <c:pt idx="15">
                  <c:v>16.01.2018</c:v>
                </c:pt>
                <c:pt idx="16">
                  <c:v>17.01.2018</c:v>
                </c:pt>
                <c:pt idx="17">
                  <c:v>18.01.2018</c:v>
                </c:pt>
                <c:pt idx="18">
                  <c:v>19.01.2018</c:v>
                </c:pt>
                <c:pt idx="19">
                  <c:v>20.01.2018</c:v>
                </c:pt>
                <c:pt idx="20">
                  <c:v>21.01.2018</c:v>
                </c:pt>
                <c:pt idx="21">
                  <c:v>22.01.2018</c:v>
                </c:pt>
                <c:pt idx="22">
                  <c:v>23.01.2018</c:v>
                </c:pt>
                <c:pt idx="23">
                  <c:v>24.01.2018</c:v>
                </c:pt>
                <c:pt idx="24">
                  <c:v>25.01.2018</c:v>
                </c:pt>
                <c:pt idx="25">
                  <c:v>26.01.2018</c:v>
                </c:pt>
                <c:pt idx="26">
                  <c:v>27.01.2018</c:v>
                </c:pt>
                <c:pt idx="27">
                  <c:v>28.01.2018</c:v>
                </c:pt>
                <c:pt idx="28">
                  <c:v>29.01.2018</c:v>
                </c:pt>
                <c:pt idx="29">
                  <c:v>30.01.2018</c:v>
                </c:pt>
                <c:pt idx="30">
                  <c:v>31.01.2018</c:v>
                </c:pt>
                <c:pt idx="31">
                  <c:v>01.02.2018</c:v>
                </c:pt>
                <c:pt idx="32">
                  <c:v>02.02.2018</c:v>
                </c:pt>
                <c:pt idx="33">
                  <c:v>03.02.2018</c:v>
                </c:pt>
                <c:pt idx="34">
                  <c:v>04.02.2018</c:v>
                </c:pt>
                <c:pt idx="35">
                  <c:v>05.02.2018</c:v>
                </c:pt>
                <c:pt idx="36">
                  <c:v>06.02.2018</c:v>
                </c:pt>
                <c:pt idx="37">
                  <c:v>07.02.2018</c:v>
                </c:pt>
                <c:pt idx="38">
                  <c:v>08.02.2018</c:v>
                </c:pt>
                <c:pt idx="39">
                  <c:v>09.02.2018</c:v>
                </c:pt>
                <c:pt idx="40">
                  <c:v>10.02.2018</c:v>
                </c:pt>
                <c:pt idx="41">
                  <c:v>11.02.2018</c:v>
                </c:pt>
                <c:pt idx="42">
                  <c:v>12.02.2018</c:v>
                </c:pt>
                <c:pt idx="43">
                  <c:v>13.02.2018</c:v>
                </c:pt>
                <c:pt idx="44">
                  <c:v>14.02.2018</c:v>
                </c:pt>
                <c:pt idx="45">
                  <c:v>15.02.2018</c:v>
                </c:pt>
                <c:pt idx="46">
                  <c:v>16.02.2018</c:v>
                </c:pt>
                <c:pt idx="47">
                  <c:v>17.02.2018</c:v>
                </c:pt>
                <c:pt idx="48">
                  <c:v>18.02.2018</c:v>
                </c:pt>
                <c:pt idx="49">
                  <c:v>19.02.2018</c:v>
                </c:pt>
                <c:pt idx="50">
                  <c:v>20.02.2018</c:v>
                </c:pt>
                <c:pt idx="51">
                  <c:v>21.02.2018</c:v>
                </c:pt>
                <c:pt idx="52">
                  <c:v>22.02.2018</c:v>
                </c:pt>
                <c:pt idx="53">
                  <c:v>23.02.2018</c:v>
                </c:pt>
                <c:pt idx="54">
                  <c:v>24.02.2018</c:v>
                </c:pt>
                <c:pt idx="55">
                  <c:v>25.02.2018</c:v>
                </c:pt>
                <c:pt idx="56">
                  <c:v>26.02.2018</c:v>
                </c:pt>
                <c:pt idx="57">
                  <c:v>27.02.2018</c:v>
                </c:pt>
                <c:pt idx="58">
                  <c:v>28.02.2018</c:v>
                </c:pt>
                <c:pt idx="59">
                  <c:v>01.03.2018</c:v>
                </c:pt>
                <c:pt idx="60">
                  <c:v>02.03.2018</c:v>
                </c:pt>
                <c:pt idx="61">
                  <c:v>03.03.2018</c:v>
                </c:pt>
                <c:pt idx="62">
                  <c:v>04.03.2018</c:v>
                </c:pt>
                <c:pt idx="63">
                  <c:v>05.03.2018</c:v>
                </c:pt>
                <c:pt idx="64">
                  <c:v>06.03.2018</c:v>
                </c:pt>
                <c:pt idx="65">
                  <c:v>07.03.2018</c:v>
                </c:pt>
                <c:pt idx="66">
                  <c:v>08.03.2018</c:v>
                </c:pt>
                <c:pt idx="67">
                  <c:v>09.03.2018</c:v>
                </c:pt>
                <c:pt idx="68">
                  <c:v>10.03.2018</c:v>
                </c:pt>
                <c:pt idx="69">
                  <c:v>11.03.2018</c:v>
                </c:pt>
                <c:pt idx="70">
                  <c:v>12.03.2018</c:v>
                </c:pt>
                <c:pt idx="71">
                  <c:v>13.03.2018</c:v>
                </c:pt>
                <c:pt idx="72">
                  <c:v>14.03.2018</c:v>
                </c:pt>
                <c:pt idx="73">
                  <c:v>15.03.2018</c:v>
                </c:pt>
                <c:pt idx="74">
                  <c:v>16.03.2018</c:v>
                </c:pt>
                <c:pt idx="75">
                  <c:v>17.03.2018</c:v>
                </c:pt>
                <c:pt idx="76">
                  <c:v>18.03.2018</c:v>
                </c:pt>
                <c:pt idx="77">
                  <c:v>19.03.2018</c:v>
                </c:pt>
                <c:pt idx="78">
                  <c:v>20.03.2018</c:v>
                </c:pt>
                <c:pt idx="79">
                  <c:v>21.03.2018</c:v>
                </c:pt>
                <c:pt idx="80">
                  <c:v>22.03.2018</c:v>
                </c:pt>
                <c:pt idx="81">
                  <c:v>23.03.2018</c:v>
                </c:pt>
                <c:pt idx="82">
                  <c:v>24.03.2018</c:v>
                </c:pt>
                <c:pt idx="83">
                  <c:v>25.03.2018</c:v>
                </c:pt>
                <c:pt idx="84">
                  <c:v>26.03.2018</c:v>
                </c:pt>
                <c:pt idx="85">
                  <c:v>27.03.2018</c:v>
                </c:pt>
                <c:pt idx="86">
                  <c:v>28.03.2018</c:v>
                </c:pt>
                <c:pt idx="87">
                  <c:v>29.03.2018</c:v>
                </c:pt>
                <c:pt idx="88">
                  <c:v>30.03.2018</c:v>
                </c:pt>
                <c:pt idx="89">
                  <c:v>31.03.2018</c:v>
                </c:pt>
                <c:pt idx="90">
                  <c:v>01.04.2018</c:v>
                </c:pt>
                <c:pt idx="91">
                  <c:v>02.04.2018</c:v>
                </c:pt>
                <c:pt idx="92">
                  <c:v>03.04.2018</c:v>
                </c:pt>
                <c:pt idx="93">
                  <c:v>04.04.2018</c:v>
                </c:pt>
                <c:pt idx="94">
                  <c:v>05.04.2018</c:v>
                </c:pt>
                <c:pt idx="95">
                  <c:v>06.04.2018</c:v>
                </c:pt>
                <c:pt idx="96">
                  <c:v>07.04.2018</c:v>
                </c:pt>
                <c:pt idx="97">
                  <c:v>08.04.2018</c:v>
                </c:pt>
                <c:pt idx="98">
                  <c:v>09.04.2018</c:v>
                </c:pt>
                <c:pt idx="99">
                  <c:v>10.04.2018</c:v>
                </c:pt>
                <c:pt idx="100">
                  <c:v>11.04.2018</c:v>
                </c:pt>
                <c:pt idx="101">
                  <c:v>12.04.2018</c:v>
                </c:pt>
                <c:pt idx="102">
                  <c:v>13.04.2018</c:v>
                </c:pt>
                <c:pt idx="103">
                  <c:v>14.04.2018</c:v>
                </c:pt>
                <c:pt idx="104">
                  <c:v>15.04.2018</c:v>
                </c:pt>
                <c:pt idx="105">
                  <c:v>16.04.2018</c:v>
                </c:pt>
                <c:pt idx="106">
                  <c:v>17.04.2018</c:v>
                </c:pt>
                <c:pt idx="107">
                  <c:v>18.04.2018</c:v>
                </c:pt>
                <c:pt idx="108">
                  <c:v>19.04.2018</c:v>
                </c:pt>
                <c:pt idx="109">
                  <c:v>20.04.2018</c:v>
                </c:pt>
                <c:pt idx="110">
                  <c:v>21.04.2018</c:v>
                </c:pt>
                <c:pt idx="111">
                  <c:v>22.04.2018</c:v>
                </c:pt>
                <c:pt idx="112">
                  <c:v>23.04.2018</c:v>
                </c:pt>
                <c:pt idx="113">
                  <c:v>24.04.2018</c:v>
                </c:pt>
                <c:pt idx="114">
                  <c:v>25.04.2018</c:v>
                </c:pt>
                <c:pt idx="115">
                  <c:v>26.04.2018</c:v>
                </c:pt>
                <c:pt idx="116">
                  <c:v>27.04.2018</c:v>
                </c:pt>
                <c:pt idx="117">
                  <c:v>28.04.2018</c:v>
                </c:pt>
                <c:pt idx="118">
                  <c:v>29.04.2018</c:v>
                </c:pt>
                <c:pt idx="119">
                  <c:v>30.04.2018</c:v>
                </c:pt>
                <c:pt idx="120">
                  <c:v>01.05.2018</c:v>
                </c:pt>
                <c:pt idx="121">
                  <c:v>02.05.2018</c:v>
                </c:pt>
                <c:pt idx="122">
                  <c:v>03.05.2018</c:v>
                </c:pt>
                <c:pt idx="123">
                  <c:v>04.05.2018</c:v>
                </c:pt>
                <c:pt idx="124">
                  <c:v>05.05.2018</c:v>
                </c:pt>
                <c:pt idx="125">
                  <c:v>06.05.2018</c:v>
                </c:pt>
                <c:pt idx="126">
                  <c:v>07.05.2018</c:v>
                </c:pt>
                <c:pt idx="127">
                  <c:v>08.05.2018</c:v>
                </c:pt>
                <c:pt idx="128">
                  <c:v>09.05.2018</c:v>
                </c:pt>
                <c:pt idx="129">
                  <c:v>10.05.2018</c:v>
                </c:pt>
                <c:pt idx="130">
                  <c:v>11.05.2018</c:v>
                </c:pt>
                <c:pt idx="131">
                  <c:v>12.05.2018</c:v>
                </c:pt>
                <c:pt idx="132">
                  <c:v>13.05.2018</c:v>
                </c:pt>
                <c:pt idx="133">
                  <c:v>14.05.2018</c:v>
                </c:pt>
                <c:pt idx="134">
                  <c:v>15.05.2018</c:v>
                </c:pt>
                <c:pt idx="135">
                  <c:v>16.05.2018</c:v>
                </c:pt>
                <c:pt idx="136">
                  <c:v>17.05.2018</c:v>
                </c:pt>
                <c:pt idx="137">
                  <c:v>18.05.2018</c:v>
                </c:pt>
                <c:pt idx="138">
                  <c:v>19.05.2018</c:v>
                </c:pt>
                <c:pt idx="139">
                  <c:v>20.05.2018</c:v>
                </c:pt>
                <c:pt idx="140">
                  <c:v>21.05.2018</c:v>
                </c:pt>
                <c:pt idx="141">
                  <c:v>22.05.2018</c:v>
                </c:pt>
                <c:pt idx="142">
                  <c:v>23.05.2018</c:v>
                </c:pt>
                <c:pt idx="143">
                  <c:v>24.05.2018</c:v>
                </c:pt>
                <c:pt idx="144">
                  <c:v>25.05.2018</c:v>
                </c:pt>
                <c:pt idx="145">
                  <c:v>26.05.2018</c:v>
                </c:pt>
                <c:pt idx="146">
                  <c:v>27.05.2018</c:v>
                </c:pt>
                <c:pt idx="147">
                  <c:v>28.05.2018</c:v>
                </c:pt>
                <c:pt idx="148">
                  <c:v>29.05.2018</c:v>
                </c:pt>
                <c:pt idx="149">
                  <c:v>30.05.2018</c:v>
                </c:pt>
                <c:pt idx="150">
                  <c:v>31.05.2018</c:v>
                </c:pt>
                <c:pt idx="151">
                  <c:v>01.06.2018</c:v>
                </c:pt>
                <c:pt idx="152">
                  <c:v>02.06.2018</c:v>
                </c:pt>
                <c:pt idx="153">
                  <c:v>03.06.2018</c:v>
                </c:pt>
                <c:pt idx="154">
                  <c:v>04.06.2018</c:v>
                </c:pt>
                <c:pt idx="155">
                  <c:v>05.06.2018</c:v>
                </c:pt>
                <c:pt idx="156">
                  <c:v>06.06.2018</c:v>
                </c:pt>
                <c:pt idx="157">
                  <c:v>07.06.2018</c:v>
                </c:pt>
                <c:pt idx="158">
                  <c:v>08.06.2018</c:v>
                </c:pt>
                <c:pt idx="159">
                  <c:v>09.06.2018</c:v>
                </c:pt>
                <c:pt idx="160">
                  <c:v>10.06.2018</c:v>
                </c:pt>
                <c:pt idx="161">
                  <c:v>11.06.2018</c:v>
                </c:pt>
                <c:pt idx="162">
                  <c:v>12.06.2018</c:v>
                </c:pt>
                <c:pt idx="163">
                  <c:v>13.06.2018</c:v>
                </c:pt>
                <c:pt idx="164">
                  <c:v>14.06.2018</c:v>
                </c:pt>
                <c:pt idx="165">
                  <c:v>15.06.2018</c:v>
                </c:pt>
                <c:pt idx="166">
                  <c:v>16.06.2018</c:v>
                </c:pt>
                <c:pt idx="167">
                  <c:v>17.06.2018</c:v>
                </c:pt>
                <c:pt idx="168">
                  <c:v>18.06.2018</c:v>
                </c:pt>
                <c:pt idx="169">
                  <c:v>19.06.2018</c:v>
                </c:pt>
                <c:pt idx="170">
                  <c:v>20.06.2018</c:v>
                </c:pt>
                <c:pt idx="171">
                  <c:v>21.06.2018</c:v>
                </c:pt>
                <c:pt idx="172">
                  <c:v>22.06.2018</c:v>
                </c:pt>
                <c:pt idx="173">
                  <c:v>23.06.2018</c:v>
                </c:pt>
                <c:pt idx="174">
                  <c:v>24.06.2018</c:v>
                </c:pt>
                <c:pt idx="175">
                  <c:v>25.06.2018</c:v>
                </c:pt>
                <c:pt idx="176">
                  <c:v>26.06.2018</c:v>
                </c:pt>
                <c:pt idx="177">
                  <c:v>27.06.2018</c:v>
                </c:pt>
                <c:pt idx="178">
                  <c:v>28.06.2018</c:v>
                </c:pt>
                <c:pt idx="179">
                  <c:v>29.06.2018</c:v>
                </c:pt>
                <c:pt idx="180">
                  <c:v>30.06.2018</c:v>
                </c:pt>
                <c:pt idx="181">
                  <c:v>01.07.2018</c:v>
                </c:pt>
                <c:pt idx="182">
                  <c:v>02.07.2018</c:v>
                </c:pt>
                <c:pt idx="183">
                  <c:v>03.07.2018</c:v>
                </c:pt>
                <c:pt idx="184">
                  <c:v>04.07.2018</c:v>
                </c:pt>
                <c:pt idx="185">
                  <c:v>05.07.2018</c:v>
                </c:pt>
                <c:pt idx="186">
                  <c:v>06.07.2018</c:v>
                </c:pt>
                <c:pt idx="187">
                  <c:v>07.07.2018</c:v>
                </c:pt>
                <c:pt idx="188">
                  <c:v>08.07.2018</c:v>
                </c:pt>
                <c:pt idx="189">
                  <c:v>09.07.2018</c:v>
                </c:pt>
                <c:pt idx="190">
                  <c:v>10.07.2018</c:v>
                </c:pt>
                <c:pt idx="191">
                  <c:v>11.07.2018</c:v>
                </c:pt>
                <c:pt idx="192">
                  <c:v>12.07.2018</c:v>
                </c:pt>
                <c:pt idx="193">
                  <c:v>13.07.2018</c:v>
                </c:pt>
                <c:pt idx="194">
                  <c:v>14.07.2018</c:v>
                </c:pt>
                <c:pt idx="195">
                  <c:v>15.07.2018</c:v>
                </c:pt>
                <c:pt idx="196">
                  <c:v>16.07.2018</c:v>
                </c:pt>
                <c:pt idx="197">
                  <c:v>17.07.2018</c:v>
                </c:pt>
                <c:pt idx="198">
                  <c:v>18.07.2018</c:v>
                </c:pt>
                <c:pt idx="199">
                  <c:v>19.07.2018</c:v>
                </c:pt>
                <c:pt idx="200">
                  <c:v>20.07.2018</c:v>
                </c:pt>
                <c:pt idx="201">
                  <c:v>21.07.2018</c:v>
                </c:pt>
                <c:pt idx="202">
                  <c:v>22.07.2018</c:v>
                </c:pt>
                <c:pt idx="203">
                  <c:v>23.07.2018</c:v>
                </c:pt>
                <c:pt idx="204">
                  <c:v>24.07.2018</c:v>
                </c:pt>
                <c:pt idx="205">
                  <c:v>25.07.2018</c:v>
                </c:pt>
                <c:pt idx="206">
                  <c:v>26.07.2018</c:v>
                </c:pt>
                <c:pt idx="207">
                  <c:v>27.07.2018</c:v>
                </c:pt>
                <c:pt idx="208">
                  <c:v>28.07.2018</c:v>
                </c:pt>
                <c:pt idx="209">
                  <c:v>29.07.2018</c:v>
                </c:pt>
                <c:pt idx="210">
                  <c:v>30.07.2018</c:v>
                </c:pt>
                <c:pt idx="211">
                  <c:v>31.07.2018</c:v>
                </c:pt>
                <c:pt idx="212">
                  <c:v>01.08.2018</c:v>
                </c:pt>
                <c:pt idx="213">
                  <c:v>02.08.2018</c:v>
                </c:pt>
                <c:pt idx="214">
                  <c:v>03.08.2018</c:v>
                </c:pt>
                <c:pt idx="215">
                  <c:v>04.08.2018</c:v>
                </c:pt>
                <c:pt idx="216">
                  <c:v>05.08.2018</c:v>
                </c:pt>
                <c:pt idx="217">
                  <c:v>06.08.2018</c:v>
                </c:pt>
                <c:pt idx="218">
                  <c:v>07.08.2018</c:v>
                </c:pt>
                <c:pt idx="219">
                  <c:v>08.08.2018</c:v>
                </c:pt>
                <c:pt idx="220">
                  <c:v>09.08.2018</c:v>
                </c:pt>
                <c:pt idx="221">
                  <c:v>10.08.2018</c:v>
                </c:pt>
                <c:pt idx="222">
                  <c:v>11.08.2018</c:v>
                </c:pt>
                <c:pt idx="223">
                  <c:v>12.08.2018</c:v>
                </c:pt>
                <c:pt idx="224">
                  <c:v>13.08.2018</c:v>
                </c:pt>
                <c:pt idx="225">
                  <c:v>14.08.2018</c:v>
                </c:pt>
                <c:pt idx="226">
                  <c:v>15.08.2018</c:v>
                </c:pt>
                <c:pt idx="227">
                  <c:v>16.08.2018</c:v>
                </c:pt>
                <c:pt idx="228">
                  <c:v>17.08.2018</c:v>
                </c:pt>
                <c:pt idx="229">
                  <c:v>18.08.2018</c:v>
                </c:pt>
                <c:pt idx="230">
                  <c:v>19.08.2018</c:v>
                </c:pt>
                <c:pt idx="231">
                  <c:v>20.08.2018</c:v>
                </c:pt>
                <c:pt idx="232">
                  <c:v>21.08.2018</c:v>
                </c:pt>
                <c:pt idx="233">
                  <c:v>22.08.2018</c:v>
                </c:pt>
                <c:pt idx="234">
                  <c:v>23.08.2018</c:v>
                </c:pt>
                <c:pt idx="235">
                  <c:v>24.08.2018</c:v>
                </c:pt>
                <c:pt idx="236">
                  <c:v>25.08.2018</c:v>
                </c:pt>
                <c:pt idx="237">
                  <c:v>26.08.2018</c:v>
                </c:pt>
                <c:pt idx="238">
                  <c:v>27.08.2018</c:v>
                </c:pt>
                <c:pt idx="239">
                  <c:v>28.08.2018</c:v>
                </c:pt>
                <c:pt idx="240">
                  <c:v>29.08.2018</c:v>
                </c:pt>
                <c:pt idx="241">
                  <c:v>30.08.2018</c:v>
                </c:pt>
                <c:pt idx="242">
                  <c:v>31.08.2018</c:v>
                </c:pt>
                <c:pt idx="243">
                  <c:v>01.09.2018</c:v>
                </c:pt>
                <c:pt idx="244">
                  <c:v>02.09.2018</c:v>
                </c:pt>
                <c:pt idx="245">
                  <c:v>03.09.2018</c:v>
                </c:pt>
                <c:pt idx="246">
                  <c:v>04.09.2018</c:v>
                </c:pt>
                <c:pt idx="247">
                  <c:v>05.09.2018</c:v>
                </c:pt>
                <c:pt idx="248">
                  <c:v>06.09.2018</c:v>
                </c:pt>
                <c:pt idx="249">
                  <c:v>07.09.2018</c:v>
                </c:pt>
                <c:pt idx="250">
                  <c:v>08.09.2018</c:v>
                </c:pt>
                <c:pt idx="251">
                  <c:v>09.09.2018</c:v>
                </c:pt>
                <c:pt idx="252">
                  <c:v>10.09.2018</c:v>
                </c:pt>
                <c:pt idx="253">
                  <c:v>11.09.2018</c:v>
                </c:pt>
                <c:pt idx="254">
                  <c:v>12.09.2018</c:v>
                </c:pt>
                <c:pt idx="255">
                  <c:v>13.09.2018</c:v>
                </c:pt>
                <c:pt idx="256">
                  <c:v>14.09.2018</c:v>
                </c:pt>
                <c:pt idx="257">
                  <c:v>15.09.2018</c:v>
                </c:pt>
                <c:pt idx="258">
                  <c:v>16.09.2018</c:v>
                </c:pt>
                <c:pt idx="259">
                  <c:v>17.09.2018</c:v>
                </c:pt>
                <c:pt idx="260">
                  <c:v>18.09.2018</c:v>
                </c:pt>
                <c:pt idx="261">
                  <c:v>19.09.2018</c:v>
                </c:pt>
                <c:pt idx="262">
                  <c:v>20.09.2018</c:v>
                </c:pt>
                <c:pt idx="263">
                  <c:v>21.09.2018</c:v>
                </c:pt>
                <c:pt idx="264">
                  <c:v>22.09.2018</c:v>
                </c:pt>
                <c:pt idx="265">
                  <c:v>23.09.2018</c:v>
                </c:pt>
                <c:pt idx="266">
                  <c:v>24.09.2018</c:v>
                </c:pt>
                <c:pt idx="267">
                  <c:v>25.09.2018</c:v>
                </c:pt>
                <c:pt idx="268">
                  <c:v>26.09.2018</c:v>
                </c:pt>
                <c:pt idx="269">
                  <c:v>27.09.2018</c:v>
                </c:pt>
                <c:pt idx="270">
                  <c:v>28.09.2018</c:v>
                </c:pt>
                <c:pt idx="271">
                  <c:v>29.09.2018</c:v>
                </c:pt>
                <c:pt idx="272">
                  <c:v>30.09.2018</c:v>
                </c:pt>
                <c:pt idx="273">
                  <c:v>01.10.2018</c:v>
                </c:pt>
                <c:pt idx="274">
                  <c:v>02.10.2018</c:v>
                </c:pt>
                <c:pt idx="275">
                  <c:v>03.10.2018</c:v>
                </c:pt>
                <c:pt idx="276">
                  <c:v>04.10.2018</c:v>
                </c:pt>
                <c:pt idx="277">
                  <c:v>05.10.2018</c:v>
                </c:pt>
                <c:pt idx="278">
                  <c:v>06.10.2018</c:v>
                </c:pt>
                <c:pt idx="279">
                  <c:v>07.10.2018</c:v>
                </c:pt>
                <c:pt idx="280">
                  <c:v>08.10.2018</c:v>
                </c:pt>
                <c:pt idx="281">
                  <c:v>09.10.2018</c:v>
                </c:pt>
                <c:pt idx="282">
                  <c:v>10.10.2018</c:v>
                </c:pt>
                <c:pt idx="283">
                  <c:v>11.10.2018</c:v>
                </c:pt>
                <c:pt idx="284">
                  <c:v>12.10.2018</c:v>
                </c:pt>
                <c:pt idx="285">
                  <c:v>13.10.2018</c:v>
                </c:pt>
                <c:pt idx="286">
                  <c:v>14.10.2018</c:v>
                </c:pt>
                <c:pt idx="287">
                  <c:v>15.10.2018</c:v>
                </c:pt>
                <c:pt idx="288">
                  <c:v>16.10.2018</c:v>
                </c:pt>
                <c:pt idx="289">
                  <c:v>17.10.2018</c:v>
                </c:pt>
                <c:pt idx="290">
                  <c:v>18.10.2018</c:v>
                </c:pt>
                <c:pt idx="291">
                  <c:v>19.10.2018</c:v>
                </c:pt>
                <c:pt idx="292">
                  <c:v>20.10.2018</c:v>
                </c:pt>
                <c:pt idx="293">
                  <c:v>21.10.2018</c:v>
                </c:pt>
                <c:pt idx="294">
                  <c:v>22.10.2018</c:v>
                </c:pt>
                <c:pt idx="295">
                  <c:v>23.10.2018</c:v>
                </c:pt>
                <c:pt idx="296">
                  <c:v>24.10.2018</c:v>
                </c:pt>
                <c:pt idx="297">
                  <c:v>25.10.2018</c:v>
                </c:pt>
                <c:pt idx="298">
                  <c:v>26.10.2018</c:v>
                </c:pt>
                <c:pt idx="299">
                  <c:v>27.10.2018</c:v>
                </c:pt>
                <c:pt idx="300">
                  <c:v>28.10.2018</c:v>
                </c:pt>
                <c:pt idx="301">
                  <c:v>29.10.2018</c:v>
                </c:pt>
                <c:pt idx="302">
                  <c:v>30.10.2018</c:v>
                </c:pt>
                <c:pt idx="303">
                  <c:v>31.10.2018</c:v>
                </c:pt>
                <c:pt idx="304">
                  <c:v>01.11.2018</c:v>
                </c:pt>
                <c:pt idx="305">
                  <c:v>02.11.2018</c:v>
                </c:pt>
                <c:pt idx="306">
                  <c:v>03.11.2018</c:v>
                </c:pt>
                <c:pt idx="307">
                  <c:v>04.11.2018</c:v>
                </c:pt>
                <c:pt idx="308">
                  <c:v>05.11.2018</c:v>
                </c:pt>
                <c:pt idx="309">
                  <c:v>06.11.2018</c:v>
                </c:pt>
                <c:pt idx="310">
                  <c:v>07.11.2018</c:v>
                </c:pt>
                <c:pt idx="311">
                  <c:v>08.11.2018</c:v>
                </c:pt>
                <c:pt idx="312">
                  <c:v>09.11.2018</c:v>
                </c:pt>
                <c:pt idx="313">
                  <c:v>10.11.2018</c:v>
                </c:pt>
                <c:pt idx="314">
                  <c:v>11.11.2018</c:v>
                </c:pt>
                <c:pt idx="315">
                  <c:v>12.11.2018</c:v>
                </c:pt>
                <c:pt idx="316">
                  <c:v>13.11.2018</c:v>
                </c:pt>
                <c:pt idx="317">
                  <c:v>14.11.2018</c:v>
                </c:pt>
                <c:pt idx="318">
                  <c:v>15.11.2018</c:v>
                </c:pt>
                <c:pt idx="319">
                  <c:v>16.11.2018</c:v>
                </c:pt>
                <c:pt idx="320">
                  <c:v>17.11.2018</c:v>
                </c:pt>
                <c:pt idx="321">
                  <c:v>18.11.2018</c:v>
                </c:pt>
                <c:pt idx="322">
                  <c:v>19.11.2018</c:v>
                </c:pt>
                <c:pt idx="323">
                  <c:v>20.11.2018</c:v>
                </c:pt>
                <c:pt idx="324">
                  <c:v>21.11.2018</c:v>
                </c:pt>
                <c:pt idx="325">
                  <c:v>22.11.2018</c:v>
                </c:pt>
                <c:pt idx="326">
                  <c:v>23.11.2018</c:v>
                </c:pt>
                <c:pt idx="327">
                  <c:v>24.11.2018</c:v>
                </c:pt>
                <c:pt idx="328">
                  <c:v>25.11.2018</c:v>
                </c:pt>
                <c:pt idx="329">
                  <c:v>26.11.2018</c:v>
                </c:pt>
                <c:pt idx="330">
                  <c:v>27.11.2018</c:v>
                </c:pt>
                <c:pt idx="331">
                  <c:v>28.11.2018</c:v>
                </c:pt>
                <c:pt idx="332">
                  <c:v>29.11.2018</c:v>
                </c:pt>
                <c:pt idx="333">
                  <c:v>30.11.2018</c:v>
                </c:pt>
                <c:pt idx="334">
                  <c:v>01.12.2018</c:v>
                </c:pt>
                <c:pt idx="335">
                  <c:v>02.12.2018</c:v>
                </c:pt>
                <c:pt idx="336">
                  <c:v>03.12.2018</c:v>
                </c:pt>
                <c:pt idx="337">
                  <c:v>04.12.2018</c:v>
                </c:pt>
                <c:pt idx="338">
                  <c:v>05.12.2018</c:v>
                </c:pt>
                <c:pt idx="339">
                  <c:v>06.12.2018</c:v>
                </c:pt>
                <c:pt idx="340">
                  <c:v>07.12.2018</c:v>
                </c:pt>
                <c:pt idx="341">
                  <c:v>08.12.2018</c:v>
                </c:pt>
                <c:pt idx="342">
                  <c:v>09.12.2018</c:v>
                </c:pt>
                <c:pt idx="343">
                  <c:v>10.12.2018</c:v>
                </c:pt>
                <c:pt idx="344">
                  <c:v>11.12.2018</c:v>
                </c:pt>
                <c:pt idx="345">
                  <c:v>12.12.2018</c:v>
                </c:pt>
                <c:pt idx="346">
                  <c:v>13.12.2018</c:v>
                </c:pt>
                <c:pt idx="347">
                  <c:v>14.12.2018</c:v>
                </c:pt>
                <c:pt idx="348">
                  <c:v>15.12.2018</c:v>
                </c:pt>
                <c:pt idx="349">
                  <c:v>16.12.2018</c:v>
                </c:pt>
                <c:pt idx="350">
                  <c:v>17.12.2018</c:v>
                </c:pt>
                <c:pt idx="351">
                  <c:v>18.12.2018</c:v>
                </c:pt>
                <c:pt idx="352">
                  <c:v>19.12.2018</c:v>
                </c:pt>
                <c:pt idx="353">
                  <c:v>20.12.2018</c:v>
                </c:pt>
                <c:pt idx="354">
                  <c:v>21.12.2018</c:v>
                </c:pt>
                <c:pt idx="355">
                  <c:v>22.12.2018</c:v>
                </c:pt>
                <c:pt idx="356">
                  <c:v>23.12.2018</c:v>
                </c:pt>
                <c:pt idx="357">
                  <c:v>24.12.2018</c:v>
                </c:pt>
                <c:pt idx="358">
                  <c:v>25.12.2018</c:v>
                </c:pt>
                <c:pt idx="359">
                  <c:v>26.12.2018</c:v>
                </c:pt>
                <c:pt idx="360">
                  <c:v>27.12.2018</c:v>
                </c:pt>
              </c:strCache>
            </c:strRef>
          </c:cat>
          <c:val>
            <c:numRef>
              <c:f>Sheet1!$B$2:$B$362</c:f>
              <c:numCache>
                <c:formatCode>General</c:formatCode>
                <c:ptCount val="361"/>
                <c:pt idx="0">
                  <c:v>4439</c:v>
                </c:pt>
                <c:pt idx="1">
                  <c:v>7130</c:v>
                </c:pt>
                <c:pt idx="2">
                  <c:v>4048</c:v>
                </c:pt>
                <c:pt idx="3">
                  <c:v>17311</c:v>
                </c:pt>
                <c:pt idx="4">
                  <c:v>10452</c:v>
                </c:pt>
                <c:pt idx="5">
                  <c:v>7140</c:v>
                </c:pt>
                <c:pt idx="6">
                  <c:v>6651</c:v>
                </c:pt>
                <c:pt idx="7">
                  <c:v>7273</c:v>
                </c:pt>
                <c:pt idx="8">
                  <c:v>5110</c:v>
                </c:pt>
                <c:pt idx="9">
                  <c:v>5671</c:v>
                </c:pt>
                <c:pt idx="10">
                  <c:v>3902</c:v>
                </c:pt>
                <c:pt idx="11">
                  <c:v>8624</c:v>
                </c:pt>
                <c:pt idx="12">
                  <c:v>4434</c:v>
                </c:pt>
                <c:pt idx="13">
                  <c:v>2575</c:v>
                </c:pt>
                <c:pt idx="14">
                  <c:v>1582</c:v>
                </c:pt>
                <c:pt idx="15">
                  <c:v>1076</c:v>
                </c:pt>
                <c:pt idx="16">
                  <c:v>4131</c:v>
                </c:pt>
                <c:pt idx="17">
                  <c:v>2733</c:v>
                </c:pt>
                <c:pt idx="18">
                  <c:v>8078</c:v>
                </c:pt>
                <c:pt idx="19">
                  <c:v>2430</c:v>
                </c:pt>
                <c:pt idx="20">
                  <c:v>1044</c:v>
                </c:pt>
                <c:pt idx="21">
                  <c:v>6074</c:v>
                </c:pt>
                <c:pt idx="22">
                  <c:v>1604</c:v>
                </c:pt>
                <c:pt idx="23">
                  <c:v>1457</c:v>
                </c:pt>
                <c:pt idx="24">
                  <c:v>5304</c:v>
                </c:pt>
                <c:pt idx="25">
                  <c:v>2108</c:v>
                </c:pt>
                <c:pt idx="26">
                  <c:v>1386</c:v>
                </c:pt>
                <c:pt idx="27">
                  <c:v>1682</c:v>
                </c:pt>
                <c:pt idx="28">
                  <c:v>550</c:v>
                </c:pt>
                <c:pt idx="29">
                  <c:v>1900</c:v>
                </c:pt>
                <c:pt idx="30">
                  <c:v>1199</c:v>
                </c:pt>
                <c:pt idx="31">
                  <c:v>994</c:v>
                </c:pt>
                <c:pt idx="32">
                  <c:v>2875</c:v>
                </c:pt>
                <c:pt idx="33">
                  <c:v>2384</c:v>
                </c:pt>
                <c:pt idx="34">
                  <c:v>2115</c:v>
                </c:pt>
                <c:pt idx="35">
                  <c:v>9011</c:v>
                </c:pt>
                <c:pt idx="36">
                  <c:v>4497</c:v>
                </c:pt>
                <c:pt idx="37">
                  <c:v>3719</c:v>
                </c:pt>
                <c:pt idx="38">
                  <c:v>5999</c:v>
                </c:pt>
                <c:pt idx="39">
                  <c:v>7016</c:v>
                </c:pt>
                <c:pt idx="40">
                  <c:v>5831</c:v>
                </c:pt>
                <c:pt idx="41">
                  <c:v>6248</c:v>
                </c:pt>
                <c:pt idx="42">
                  <c:v>10009</c:v>
                </c:pt>
                <c:pt idx="43">
                  <c:v>7872</c:v>
                </c:pt>
                <c:pt idx="44">
                  <c:v>4755</c:v>
                </c:pt>
                <c:pt idx="45">
                  <c:v>3870</c:v>
                </c:pt>
                <c:pt idx="46">
                  <c:v>2651</c:v>
                </c:pt>
                <c:pt idx="47">
                  <c:v>1754</c:v>
                </c:pt>
                <c:pt idx="48">
                  <c:v>2012</c:v>
                </c:pt>
                <c:pt idx="49">
                  <c:v>1490</c:v>
                </c:pt>
                <c:pt idx="50">
                  <c:v>3611</c:v>
                </c:pt>
                <c:pt idx="51">
                  <c:v>2127</c:v>
                </c:pt>
                <c:pt idx="52">
                  <c:v>2036</c:v>
                </c:pt>
                <c:pt idx="53">
                  <c:v>4496</c:v>
                </c:pt>
                <c:pt idx="54">
                  <c:v>2563</c:v>
                </c:pt>
                <c:pt idx="55">
                  <c:v>2632</c:v>
                </c:pt>
                <c:pt idx="56">
                  <c:v>6198</c:v>
                </c:pt>
                <c:pt idx="57">
                  <c:v>5885</c:v>
                </c:pt>
                <c:pt idx="58">
                  <c:v>4400</c:v>
                </c:pt>
                <c:pt idx="59">
                  <c:v>2491</c:v>
                </c:pt>
                <c:pt idx="60">
                  <c:v>1915</c:v>
                </c:pt>
                <c:pt idx="61">
                  <c:v>1427</c:v>
                </c:pt>
                <c:pt idx="62">
                  <c:v>1181</c:v>
                </c:pt>
                <c:pt idx="63">
                  <c:v>1432</c:v>
                </c:pt>
                <c:pt idx="64">
                  <c:v>2981</c:v>
                </c:pt>
                <c:pt idx="65">
                  <c:v>2140</c:v>
                </c:pt>
                <c:pt idx="66">
                  <c:v>1498</c:v>
                </c:pt>
                <c:pt idx="67">
                  <c:v>2077</c:v>
                </c:pt>
                <c:pt idx="68">
                  <c:v>1324</c:v>
                </c:pt>
                <c:pt idx="69">
                  <c:v>952</c:v>
                </c:pt>
                <c:pt idx="70">
                  <c:v>997</c:v>
                </c:pt>
                <c:pt idx="71">
                  <c:v>1010</c:v>
                </c:pt>
                <c:pt idx="72">
                  <c:v>926</c:v>
                </c:pt>
                <c:pt idx="73">
                  <c:v>2535</c:v>
                </c:pt>
                <c:pt idx="74">
                  <c:v>879</c:v>
                </c:pt>
                <c:pt idx="75">
                  <c:v>643</c:v>
                </c:pt>
                <c:pt idx="76">
                  <c:v>577</c:v>
                </c:pt>
                <c:pt idx="77">
                  <c:v>509</c:v>
                </c:pt>
                <c:pt idx="78">
                  <c:v>761</c:v>
                </c:pt>
                <c:pt idx="79">
                  <c:v>375</c:v>
                </c:pt>
                <c:pt idx="80">
                  <c:v>572</c:v>
                </c:pt>
                <c:pt idx="81">
                  <c:v>513</c:v>
                </c:pt>
                <c:pt idx="82">
                  <c:v>786</c:v>
                </c:pt>
                <c:pt idx="83">
                  <c:v>335</c:v>
                </c:pt>
                <c:pt idx="84">
                  <c:v>517</c:v>
                </c:pt>
                <c:pt idx="85">
                  <c:v>396</c:v>
                </c:pt>
                <c:pt idx="86">
                  <c:v>317</c:v>
                </c:pt>
                <c:pt idx="87">
                  <c:v>1802</c:v>
                </c:pt>
                <c:pt idx="88">
                  <c:v>591</c:v>
                </c:pt>
                <c:pt idx="89">
                  <c:v>516</c:v>
                </c:pt>
                <c:pt idx="90">
                  <c:v>916</c:v>
                </c:pt>
                <c:pt idx="91">
                  <c:v>481</c:v>
                </c:pt>
                <c:pt idx="92">
                  <c:v>194</c:v>
                </c:pt>
                <c:pt idx="93">
                  <c:v>1378</c:v>
                </c:pt>
                <c:pt idx="94">
                  <c:v>1580</c:v>
                </c:pt>
                <c:pt idx="95">
                  <c:v>1233</c:v>
                </c:pt>
                <c:pt idx="96">
                  <c:v>732</c:v>
                </c:pt>
                <c:pt idx="97">
                  <c:v>564</c:v>
                </c:pt>
                <c:pt idx="98">
                  <c:v>1371</c:v>
                </c:pt>
                <c:pt idx="99">
                  <c:v>1123</c:v>
                </c:pt>
                <c:pt idx="100">
                  <c:v>1855</c:v>
                </c:pt>
                <c:pt idx="101">
                  <c:v>1748</c:v>
                </c:pt>
                <c:pt idx="102">
                  <c:v>5138</c:v>
                </c:pt>
                <c:pt idx="103">
                  <c:v>2405</c:v>
                </c:pt>
                <c:pt idx="104">
                  <c:v>1267</c:v>
                </c:pt>
                <c:pt idx="105">
                  <c:v>29254</c:v>
                </c:pt>
                <c:pt idx="106">
                  <c:v>8631</c:v>
                </c:pt>
                <c:pt idx="107">
                  <c:v>3111</c:v>
                </c:pt>
                <c:pt idx="108">
                  <c:v>2048</c:v>
                </c:pt>
                <c:pt idx="109">
                  <c:v>2733</c:v>
                </c:pt>
                <c:pt idx="110">
                  <c:v>1555</c:v>
                </c:pt>
                <c:pt idx="111">
                  <c:v>1211</c:v>
                </c:pt>
                <c:pt idx="112">
                  <c:v>1029</c:v>
                </c:pt>
                <c:pt idx="113">
                  <c:v>1428</c:v>
                </c:pt>
                <c:pt idx="114">
                  <c:v>2166</c:v>
                </c:pt>
                <c:pt idx="115">
                  <c:v>2230</c:v>
                </c:pt>
                <c:pt idx="116">
                  <c:v>2266</c:v>
                </c:pt>
                <c:pt idx="117">
                  <c:v>1783</c:v>
                </c:pt>
                <c:pt idx="118">
                  <c:v>1908</c:v>
                </c:pt>
                <c:pt idx="119">
                  <c:v>4054</c:v>
                </c:pt>
                <c:pt idx="120">
                  <c:v>1315</c:v>
                </c:pt>
                <c:pt idx="121">
                  <c:v>1931</c:v>
                </c:pt>
                <c:pt idx="122">
                  <c:v>3544</c:v>
                </c:pt>
                <c:pt idx="123">
                  <c:v>10167</c:v>
                </c:pt>
                <c:pt idx="124">
                  <c:v>2383</c:v>
                </c:pt>
                <c:pt idx="125">
                  <c:v>3756</c:v>
                </c:pt>
                <c:pt idx="126">
                  <c:v>1079</c:v>
                </c:pt>
                <c:pt idx="127">
                  <c:v>575</c:v>
                </c:pt>
                <c:pt idx="128">
                  <c:v>1150</c:v>
                </c:pt>
                <c:pt idx="129">
                  <c:v>661</c:v>
                </c:pt>
                <c:pt idx="130">
                  <c:v>440</c:v>
                </c:pt>
                <c:pt idx="131">
                  <c:v>266</c:v>
                </c:pt>
                <c:pt idx="132">
                  <c:v>1223</c:v>
                </c:pt>
                <c:pt idx="133">
                  <c:v>479</c:v>
                </c:pt>
                <c:pt idx="134">
                  <c:v>3077</c:v>
                </c:pt>
                <c:pt idx="135">
                  <c:v>4317</c:v>
                </c:pt>
                <c:pt idx="136">
                  <c:v>3222</c:v>
                </c:pt>
                <c:pt idx="137">
                  <c:v>1480</c:v>
                </c:pt>
                <c:pt idx="138">
                  <c:v>675</c:v>
                </c:pt>
                <c:pt idx="139">
                  <c:v>1025</c:v>
                </c:pt>
                <c:pt idx="140">
                  <c:v>5523</c:v>
                </c:pt>
                <c:pt idx="141">
                  <c:v>781</c:v>
                </c:pt>
                <c:pt idx="142">
                  <c:v>2789</c:v>
                </c:pt>
                <c:pt idx="143">
                  <c:v>2120</c:v>
                </c:pt>
                <c:pt idx="144">
                  <c:v>5284</c:v>
                </c:pt>
                <c:pt idx="145">
                  <c:v>1366</c:v>
                </c:pt>
                <c:pt idx="146">
                  <c:v>1796</c:v>
                </c:pt>
                <c:pt idx="147">
                  <c:v>1028</c:v>
                </c:pt>
                <c:pt idx="148">
                  <c:v>526</c:v>
                </c:pt>
                <c:pt idx="149">
                  <c:v>2723</c:v>
                </c:pt>
                <c:pt idx="150">
                  <c:v>1368</c:v>
                </c:pt>
                <c:pt idx="151">
                  <c:v>5774</c:v>
                </c:pt>
                <c:pt idx="152">
                  <c:v>2972</c:v>
                </c:pt>
                <c:pt idx="153">
                  <c:v>2550</c:v>
                </c:pt>
                <c:pt idx="154">
                  <c:v>1916</c:v>
                </c:pt>
                <c:pt idx="155">
                  <c:v>2265</c:v>
                </c:pt>
                <c:pt idx="156">
                  <c:v>1062</c:v>
                </c:pt>
                <c:pt idx="157">
                  <c:v>807</c:v>
                </c:pt>
                <c:pt idx="158">
                  <c:v>2252</c:v>
                </c:pt>
                <c:pt idx="159">
                  <c:v>1898</c:v>
                </c:pt>
                <c:pt idx="160">
                  <c:v>6988</c:v>
                </c:pt>
                <c:pt idx="161">
                  <c:v>1344</c:v>
                </c:pt>
                <c:pt idx="162">
                  <c:v>2162</c:v>
                </c:pt>
                <c:pt idx="163">
                  <c:v>1111</c:v>
                </c:pt>
                <c:pt idx="164">
                  <c:v>1408</c:v>
                </c:pt>
                <c:pt idx="165">
                  <c:v>2265</c:v>
                </c:pt>
                <c:pt idx="166">
                  <c:v>1289</c:v>
                </c:pt>
                <c:pt idx="167">
                  <c:v>2640</c:v>
                </c:pt>
                <c:pt idx="168">
                  <c:v>691</c:v>
                </c:pt>
                <c:pt idx="169">
                  <c:v>306</c:v>
                </c:pt>
                <c:pt idx="170">
                  <c:v>1886</c:v>
                </c:pt>
                <c:pt idx="171">
                  <c:v>1501</c:v>
                </c:pt>
                <c:pt idx="172">
                  <c:v>1430</c:v>
                </c:pt>
                <c:pt idx="173">
                  <c:v>840</c:v>
                </c:pt>
                <c:pt idx="174">
                  <c:v>1731</c:v>
                </c:pt>
                <c:pt idx="175">
                  <c:v>5756</c:v>
                </c:pt>
                <c:pt idx="176">
                  <c:v>3595</c:v>
                </c:pt>
                <c:pt idx="177">
                  <c:v>1120</c:v>
                </c:pt>
                <c:pt idx="178">
                  <c:v>928</c:v>
                </c:pt>
                <c:pt idx="179">
                  <c:v>1458</c:v>
                </c:pt>
                <c:pt idx="180">
                  <c:v>487</c:v>
                </c:pt>
                <c:pt idx="181">
                  <c:v>318</c:v>
                </c:pt>
                <c:pt idx="182">
                  <c:v>301</c:v>
                </c:pt>
                <c:pt idx="183">
                  <c:v>285</c:v>
                </c:pt>
                <c:pt idx="184">
                  <c:v>1162</c:v>
                </c:pt>
                <c:pt idx="185">
                  <c:v>696</c:v>
                </c:pt>
                <c:pt idx="186">
                  <c:v>3659</c:v>
                </c:pt>
                <c:pt idx="187">
                  <c:v>1146</c:v>
                </c:pt>
                <c:pt idx="188">
                  <c:v>685</c:v>
                </c:pt>
                <c:pt idx="189">
                  <c:v>3248</c:v>
                </c:pt>
                <c:pt idx="190">
                  <c:v>4701</c:v>
                </c:pt>
                <c:pt idx="191">
                  <c:v>2409</c:v>
                </c:pt>
                <c:pt idx="192">
                  <c:v>1711</c:v>
                </c:pt>
                <c:pt idx="193">
                  <c:v>805</c:v>
                </c:pt>
                <c:pt idx="194">
                  <c:v>325</c:v>
                </c:pt>
                <c:pt idx="195">
                  <c:v>504</c:v>
                </c:pt>
                <c:pt idx="196">
                  <c:v>810</c:v>
                </c:pt>
                <c:pt idx="197">
                  <c:v>1838</c:v>
                </c:pt>
                <c:pt idx="198">
                  <c:v>1870</c:v>
                </c:pt>
                <c:pt idx="199">
                  <c:v>3203</c:v>
                </c:pt>
                <c:pt idx="200">
                  <c:v>1454</c:v>
                </c:pt>
                <c:pt idx="201">
                  <c:v>1601</c:v>
                </c:pt>
                <c:pt idx="202">
                  <c:v>1341</c:v>
                </c:pt>
                <c:pt idx="203">
                  <c:v>2739</c:v>
                </c:pt>
                <c:pt idx="204">
                  <c:v>6920</c:v>
                </c:pt>
                <c:pt idx="205">
                  <c:v>34807</c:v>
                </c:pt>
                <c:pt idx="206">
                  <c:v>12647</c:v>
                </c:pt>
                <c:pt idx="207">
                  <c:v>5593</c:v>
                </c:pt>
                <c:pt idx="208">
                  <c:v>3939</c:v>
                </c:pt>
                <c:pt idx="209">
                  <c:v>5265</c:v>
                </c:pt>
                <c:pt idx="210">
                  <c:v>1636</c:v>
                </c:pt>
                <c:pt idx="211">
                  <c:v>14624</c:v>
                </c:pt>
                <c:pt idx="212">
                  <c:v>6921</c:v>
                </c:pt>
                <c:pt idx="213">
                  <c:v>3421</c:v>
                </c:pt>
                <c:pt idx="214">
                  <c:v>2324</c:v>
                </c:pt>
                <c:pt idx="215">
                  <c:v>2250</c:v>
                </c:pt>
                <c:pt idx="216">
                  <c:v>3375</c:v>
                </c:pt>
                <c:pt idx="217">
                  <c:v>1609</c:v>
                </c:pt>
                <c:pt idx="218">
                  <c:v>777</c:v>
                </c:pt>
                <c:pt idx="219">
                  <c:v>980</c:v>
                </c:pt>
                <c:pt idx="220">
                  <c:v>575</c:v>
                </c:pt>
                <c:pt idx="221">
                  <c:v>525</c:v>
                </c:pt>
                <c:pt idx="222">
                  <c:v>360</c:v>
                </c:pt>
                <c:pt idx="223">
                  <c:v>966</c:v>
                </c:pt>
                <c:pt idx="224">
                  <c:v>529</c:v>
                </c:pt>
                <c:pt idx="225">
                  <c:v>345</c:v>
                </c:pt>
                <c:pt idx="226">
                  <c:v>870</c:v>
                </c:pt>
                <c:pt idx="227">
                  <c:v>755</c:v>
                </c:pt>
                <c:pt idx="228">
                  <c:v>1491</c:v>
                </c:pt>
                <c:pt idx="229">
                  <c:v>625</c:v>
                </c:pt>
                <c:pt idx="230">
                  <c:v>614</c:v>
                </c:pt>
                <c:pt idx="231">
                  <c:v>313</c:v>
                </c:pt>
                <c:pt idx="232">
                  <c:v>249</c:v>
                </c:pt>
                <c:pt idx="233">
                  <c:v>376</c:v>
                </c:pt>
                <c:pt idx="234">
                  <c:v>366</c:v>
                </c:pt>
                <c:pt idx="235">
                  <c:v>612</c:v>
                </c:pt>
                <c:pt idx="236">
                  <c:v>402</c:v>
                </c:pt>
                <c:pt idx="237">
                  <c:v>240</c:v>
                </c:pt>
                <c:pt idx="238">
                  <c:v>193</c:v>
                </c:pt>
                <c:pt idx="239">
                  <c:v>264</c:v>
                </c:pt>
                <c:pt idx="240">
                  <c:v>937</c:v>
                </c:pt>
                <c:pt idx="241">
                  <c:v>414</c:v>
                </c:pt>
                <c:pt idx="242">
                  <c:v>265</c:v>
                </c:pt>
                <c:pt idx="243">
                  <c:v>834</c:v>
                </c:pt>
                <c:pt idx="244">
                  <c:v>359</c:v>
                </c:pt>
                <c:pt idx="245">
                  <c:v>240</c:v>
                </c:pt>
                <c:pt idx="246">
                  <c:v>195</c:v>
                </c:pt>
                <c:pt idx="247">
                  <c:v>4133</c:v>
                </c:pt>
                <c:pt idx="248">
                  <c:v>1302</c:v>
                </c:pt>
                <c:pt idx="249">
                  <c:v>2315</c:v>
                </c:pt>
                <c:pt idx="250">
                  <c:v>675</c:v>
                </c:pt>
                <c:pt idx="251">
                  <c:v>398</c:v>
                </c:pt>
                <c:pt idx="252">
                  <c:v>276</c:v>
                </c:pt>
                <c:pt idx="253">
                  <c:v>138</c:v>
                </c:pt>
                <c:pt idx="254">
                  <c:v>135</c:v>
                </c:pt>
                <c:pt idx="255">
                  <c:v>389</c:v>
                </c:pt>
                <c:pt idx="256">
                  <c:v>1461</c:v>
                </c:pt>
                <c:pt idx="257">
                  <c:v>391</c:v>
                </c:pt>
                <c:pt idx="258">
                  <c:v>238</c:v>
                </c:pt>
                <c:pt idx="259">
                  <c:v>136</c:v>
                </c:pt>
                <c:pt idx="260">
                  <c:v>130</c:v>
                </c:pt>
                <c:pt idx="261">
                  <c:v>2505</c:v>
                </c:pt>
                <c:pt idx="262">
                  <c:v>2706</c:v>
                </c:pt>
                <c:pt idx="263">
                  <c:v>1232</c:v>
                </c:pt>
                <c:pt idx="264">
                  <c:v>2344</c:v>
                </c:pt>
                <c:pt idx="265">
                  <c:v>982</c:v>
                </c:pt>
                <c:pt idx="266">
                  <c:v>4910</c:v>
                </c:pt>
                <c:pt idx="267">
                  <c:v>2494</c:v>
                </c:pt>
                <c:pt idx="268">
                  <c:v>979</c:v>
                </c:pt>
                <c:pt idx="269">
                  <c:v>674</c:v>
                </c:pt>
                <c:pt idx="270">
                  <c:v>2333</c:v>
                </c:pt>
                <c:pt idx="271">
                  <c:v>610</c:v>
                </c:pt>
                <c:pt idx="272">
                  <c:v>561</c:v>
                </c:pt>
                <c:pt idx="273">
                  <c:v>397</c:v>
                </c:pt>
                <c:pt idx="274">
                  <c:v>956</c:v>
                </c:pt>
                <c:pt idx="275">
                  <c:v>344</c:v>
                </c:pt>
                <c:pt idx="276">
                  <c:v>189</c:v>
                </c:pt>
                <c:pt idx="277">
                  <c:v>1368</c:v>
                </c:pt>
                <c:pt idx="278">
                  <c:v>636</c:v>
                </c:pt>
                <c:pt idx="279">
                  <c:v>379</c:v>
                </c:pt>
                <c:pt idx="280">
                  <c:v>227</c:v>
                </c:pt>
                <c:pt idx="281">
                  <c:v>185</c:v>
                </c:pt>
                <c:pt idx="282">
                  <c:v>120</c:v>
                </c:pt>
                <c:pt idx="283">
                  <c:v>1186</c:v>
                </c:pt>
                <c:pt idx="284">
                  <c:v>365</c:v>
                </c:pt>
                <c:pt idx="285">
                  <c:v>237</c:v>
                </c:pt>
                <c:pt idx="286">
                  <c:v>1892</c:v>
                </c:pt>
                <c:pt idx="287">
                  <c:v>3578</c:v>
                </c:pt>
                <c:pt idx="288">
                  <c:v>3304</c:v>
                </c:pt>
                <c:pt idx="289">
                  <c:v>1476</c:v>
                </c:pt>
                <c:pt idx="290">
                  <c:v>1982</c:v>
                </c:pt>
                <c:pt idx="291">
                  <c:v>1471</c:v>
                </c:pt>
                <c:pt idx="292">
                  <c:v>590</c:v>
                </c:pt>
                <c:pt idx="293">
                  <c:v>374</c:v>
                </c:pt>
                <c:pt idx="294">
                  <c:v>219</c:v>
                </c:pt>
                <c:pt idx="295">
                  <c:v>657</c:v>
                </c:pt>
                <c:pt idx="296">
                  <c:v>3168</c:v>
                </c:pt>
                <c:pt idx="297">
                  <c:v>7845</c:v>
                </c:pt>
                <c:pt idx="298">
                  <c:v>1480</c:v>
                </c:pt>
                <c:pt idx="299">
                  <c:v>1304</c:v>
                </c:pt>
                <c:pt idx="300">
                  <c:v>738</c:v>
                </c:pt>
                <c:pt idx="301">
                  <c:v>256</c:v>
                </c:pt>
                <c:pt idx="302">
                  <c:v>956</c:v>
                </c:pt>
                <c:pt idx="303">
                  <c:v>354</c:v>
                </c:pt>
                <c:pt idx="304">
                  <c:v>193</c:v>
                </c:pt>
                <c:pt idx="305">
                  <c:v>1906</c:v>
                </c:pt>
                <c:pt idx="306">
                  <c:v>3682</c:v>
                </c:pt>
                <c:pt idx="307">
                  <c:v>5411</c:v>
                </c:pt>
                <c:pt idx="308">
                  <c:v>3045</c:v>
                </c:pt>
                <c:pt idx="309">
                  <c:v>1367</c:v>
                </c:pt>
                <c:pt idx="310">
                  <c:v>1402</c:v>
                </c:pt>
                <c:pt idx="311">
                  <c:v>1325</c:v>
                </c:pt>
                <c:pt idx="312">
                  <c:v>4308</c:v>
                </c:pt>
                <c:pt idx="313">
                  <c:v>14686</c:v>
                </c:pt>
                <c:pt idx="314">
                  <c:v>10077</c:v>
                </c:pt>
                <c:pt idx="315">
                  <c:v>9813</c:v>
                </c:pt>
                <c:pt idx="316">
                  <c:v>4363</c:v>
                </c:pt>
                <c:pt idx="317">
                  <c:v>2729</c:v>
                </c:pt>
                <c:pt idx="318">
                  <c:v>3676</c:v>
                </c:pt>
                <c:pt idx="319">
                  <c:v>2475</c:v>
                </c:pt>
                <c:pt idx="320">
                  <c:v>1526</c:v>
                </c:pt>
                <c:pt idx="321">
                  <c:v>1264</c:v>
                </c:pt>
                <c:pt idx="322">
                  <c:v>714</c:v>
                </c:pt>
                <c:pt idx="323">
                  <c:v>2609</c:v>
                </c:pt>
                <c:pt idx="324">
                  <c:v>5938</c:v>
                </c:pt>
                <c:pt idx="325">
                  <c:v>2338</c:v>
                </c:pt>
                <c:pt idx="326">
                  <c:v>3088</c:v>
                </c:pt>
                <c:pt idx="327">
                  <c:v>10243</c:v>
                </c:pt>
                <c:pt idx="328">
                  <c:v>2986</c:v>
                </c:pt>
                <c:pt idx="329">
                  <c:v>815</c:v>
                </c:pt>
                <c:pt idx="330">
                  <c:v>795</c:v>
                </c:pt>
                <c:pt idx="331">
                  <c:v>2295</c:v>
                </c:pt>
                <c:pt idx="332">
                  <c:v>1411</c:v>
                </c:pt>
                <c:pt idx="333">
                  <c:v>2710</c:v>
                </c:pt>
                <c:pt idx="334">
                  <c:v>1119</c:v>
                </c:pt>
                <c:pt idx="335">
                  <c:v>1360</c:v>
                </c:pt>
                <c:pt idx="336">
                  <c:v>1216</c:v>
                </c:pt>
                <c:pt idx="337">
                  <c:v>1120</c:v>
                </c:pt>
                <c:pt idx="338">
                  <c:v>603</c:v>
                </c:pt>
                <c:pt idx="339">
                  <c:v>2736</c:v>
                </c:pt>
                <c:pt idx="340">
                  <c:v>1255</c:v>
                </c:pt>
                <c:pt idx="341">
                  <c:v>496</c:v>
                </c:pt>
                <c:pt idx="342">
                  <c:v>473</c:v>
                </c:pt>
                <c:pt idx="343">
                  <c:v>440</c:v>
                </c:pt>
                <c:pt idx="344">
                  <c:v>1399</c:v>
                </c:pt>
                <c:pt idx="345">
                  <c:v>4822</c:v>
                </c:pt>
                <c:pt idx="346">
                  <c:v>2083</c:v>
                </c:pt>
                <c:pt idx="347">
                  <c:v>863</c:v>
                </c:pt>
                <c:pt idx="348">
                  <c:v>1349</c:v>
                </c:pt>
                <c:pt idx="349">
                  <c:v>2559</c:v>
                </c:pt>
                <c:pt idx="350">
                  <c:v>2761</c:v>
                </c:pt>
                <c:pt idx="351">
                  <c:v>3084</c:v>
                </c:pt>
                <c:pt idx="352">
                  <c:v>3649</c:v>
                </c:pt>
                <c:pt idx="353">
                  <c:v>5131</c:v>
                </c:pt>
                <c:pt idx="354">
                  <c:v>3292</c:v>
                </c:pt>
                <c:pt idx="355">
                  <c:v>2584</c:v>
                </c:pt>
                <c:pt idx="356">
                  <c:v>1981</c:v>
                </c:pt>
                <c:pt idx="357">
                  <c:v>3200</c:v>
                </c:pt>
                <c:pt idx="358">
                  <c:v>9666</c:v>
                </c:pt>
                <c:pt idx="359">
                  <c:v>10293</c:v>
                </c:pt>
                <c:pt idx="360">
                  <c:v>11027</c:v>
                </c:pt>
              </c:numCache>
            </c:numRef>
          </c:val>
          <c:smooth val="0"/>
          <c:extLst>
            <c:ext xmlns:c16="http://schemas.microsoft.com/office/drawing/2014/chart" uri="{C3380CC4-5D6E-409C-BE32-E72D297353CC}">
              <c16:uniqueId val="{00000000-A6CB-4DC9-B834-1B5F0C1172D4}"/>
            </c:ext>
          </c:extLst>
        </c:ser>
        <c:dLbls>
          <c:showLegendKey val="0"/>
          <c:showVal val="0"/>
          <c:showCatName val="0"/>
          <c:showSerName val="0"/>
          <c:showPercent val="0"/>
          <c:showBubbleSize val="0"/>
        </c:dLbls>
        <c:smooth val="0"/>
        <c:axId val="177511384"/>
        <c:axId val="177511712"/>
      </c:lineChart>
      <c:catAx>
        <c:axId val="177511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7511712"/>
        <c:crosses val="autoZero"/>
        <c:auto val="1"/>
        <c:lblAlgn val="ctr"/>
        <c:lblOffset val="100"/>
        <c:noMultiLvlLbl val="0"/>
      </c:catAx>
      <c:valAx>
        <c:axId val="177511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7511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NDR Mecklenburg-Vorpommern</c:v>
                </c:pt>
              </c:strCache>
            </c:strRef>
          </c:cat>
          <c:val>
            <c:numRef>
              <c:f>Sheet1!$B$2</c:f>
              <c:numCache>
                <c:formatCode>General</c:formatCode>
                <c:ptCount val="1"/>
                <c:pt idx="0">
                  <c:v>182</c:v>
                </c:pt>
              </c:numCache>
            </c:numRef>
          </c:val>
          <c:extLst>
            <c:ext xmlns:c16="http://schemas.microsoft.com/office/drawing/2014/chart" uri="{C3380CC4-5D6E-409C-BE32-E72D297353CC}">
              <c16:uniqueId val="{00000000-8B1A-485F-B07F-30EF98661CBD}"/>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NDR Mecklenburg-Vorpommern</c:v>
                </c:pt>
              </c:strCache>
            </c:strRef>
          </c:cat>
          <c:val>
            <c:numRef>
              <c:f>Sheet1!$C$2</c:f>
              <c:numCache>
                <c:formatCode>General</c:formatCode>
                <c:ptCount val="1"/>
                <c:pt idx="0">
                  <c:v>822</c:v>
                </c:pt>
              </c:numCache>
            </c:numRef>
          </c:val>
          <c:extLst>
            <c:ext xmlns:c16="http://schemas.microsoft.com/office/drawing/2014/chart" uri="{C3380CC4-5D6E-409C-BE32-E72D297353CC}">
              <c16:uniqueId val="{00000001-8B1A-485F-B07F-30EF98661CBD}"/>
            </c:ext>
          </c:extLst>
        </c:ser>
        <c:ser>
          <c:idx val="2"/>
          <c:order val="2"/>
          <c:tx>
            <c:strRef>
              <c:f>Sheet1!$D$1</c:f>
              <c:strCache>
                <c:ptCount val="1"/>
                <c:pt idx="0">
                  <c:v>Status</c:v>
                </c:pt>
              </c:strCache>
            </c:strRef>
          </c:tx>
          <c:spPr>
            <a:solidFill>
              <a:schemeClr val="accent3"/>
            </a:solidFill>
            <a:ln>
              <a:noFill/>
            </a:ln>
            <a:effectLst/>
          </c:spPr>
          <c:invertIfNegative val="0"/>
          <c:cat>
            <c:strRef>
              <c:f>Sheet1!$A$2</c:f>
              <c:strCache>
                <c:ptCount val="1"/>
                <c:pt idx="0">
                  <c:v>NDR Mecklenburg-Vorpommern</c:v>
                </c:pt>
              </c:strCache>
            </c:strRef>
          </c:cat>
          <c:val>
            <c:numRef>
              <c:f>Sheet1!$D$2</c:f>
              <c:numCache>
                <c:formatCode>General</c:formatCode>
                <c:ptCount val="1"/>
                <c:pt idx="0">
                  <c:v>10</c:v>
                </c:pt>
              </c:numCache>
            </c:numRef>
          </c:val>
          <c:extLst>
            <c:ext xmlns:c16="http://schemas.microsoft.com/office/drawing/2014/chart" uri="{C3380CC4-5D6E-409C-BE32-E72D297353CC}">
              <c16:uniqueId val="{00000002-8B1A-485F-B07F-30EF98661CBD}"/>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NDR Mecklenburg-Vorpommern</c:v>
                </c:pt>
              </c:strCache>
            </c:strRef>
          </c:cat>
          <c:val>
            <c:numRef>
              <c:f>Sheet1!$E$2</c:f>
              <c:numCache>
                <c:formatCode>General</c:formatCode>
                <c:ptCount val="1"/>
                <c:pt idx="0">
                  <c:v>322</c:v>
                </c:pt>
              </c:numCache>
            </c:numRef>
          </c:val>
          <c:extLst>
            <c:ext xmlns:c16="http://schemas.microsoft.com/office/drawing/2014/chart" uri="{C3380CC4-5D6E-409C-BE32-E72D297353CC}">
              <c16:uniqueId val="{00000003-8B1A-485F-B07F-30EF98661CBD}"/>
            </c:ext>
          </c:extLst>
        </c:ser>
        <c:dLbls>
          <c:showLegendKey val="0"/>
          <c:showVal val="0"/>
          <c:showCatName val="0"/>
          <c:showSerName val="0"/>
          <c:showPercent val="0"/>
          <c:showBubbleSize val="0"/>
        </c:dLbls>
        <c:gapWidth val="150"/>
        <c:overlap val="100"/>
        <c:axId val="350537128"/>
        <c:axId val="350540736"/>
      </c:barChart>
      <c:catAx>
        <c:axId val="350537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540736"/>
        <c:crosses val="autoZero"/>
        <c:auto val="1"/>
        <c:lblAlgn val="ctr"/>
        <c:lblOffset val="100"/>
        <c:noMultiLvlLbl val="0"/>
      </c:catAx>
      <c:valAx>
        <c:axId val="3505407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537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12/28/2018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12/28/2018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12/28/2018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15FE29-3EAC-463E-8088-A00AB0123F30}"/>
              </a:ext>
            </a:extLst>
          </p:cNvPr>
          <p:cNvSpPr>
            <a:spLocks noGrp="1"/>
          </p:cNvSpPr>
          <p:nvPr>
            <p:ph type="ctrTitle"/>
          </p:nvPr>
        </p:nvSpPr>
        <p:spPr/>
        <p:txBody>
          <a:bodyPr/>
          <a:lstStyle/>
          <a:p>
            <a:r>
              <a:rPr lang="en-US"/>
              <a:t>MeFo - Facebook - Social Media - Evaluation</a:t>
            </a:r>
          </a:p>
        </p:txBody>
      </p:sp>
      <p:sp>
        <p:nvSpPr>
          <p:cNvPr id="3" name="Subtitle 2">
            <a:extLst>
              <a:ext uri="{FF2B5EF4-FFF2-40B4-BE49-F238E27FC236}">
                <a16:creationId xmlns:a16="http://schemas.microsoft.com/office/drawing/2014/main" id="{5C674974-0DA0-463B-9D9E-F27C953FB76B}"/>
              </a:ext>
            </a:extLst>
          </p:cNvPr>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42314198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FD8CB-C5F5-46A6-B0ED-27567D15B8DD}"/>
              </a:ext>
            </a:extLst>
          </p:cNvPr>
          <p:cNvSpPr>
            <a:spLocks noGrp="1"/>
          </p:cNvSpPr>
          <p:nvPr>
            <p:ph type="title"/>
          </p:nvPr>
        </p:nvSpPr>
        <p:spPr/>
        <p:txBody>
          <a:bodyPr/>
          <a:lstStyle/>
          <a:p>
            <a:r>
              <a:rPr lang="en-US"/>
              <a:t>Facebook Profil - Potenz.Reichw.,Aktive Nutzer,I-Rate,Fans | NDR Mecklenburg-Vorpommern</a:t>
            </a:r>
          </a:p>
        </p:txBody>
      </p:sp>
      <p:graphicFrame>
        <p:nvGraphicFramePr>
          <p:cNvPr id="5" name="Table Placeholder 4">
            <a:extLst>
              <a:ext uri="{FF2B5EF4-FFF2-40B4-BE49-F238E27FC236}">
                <a16:creationId xmlns:a16="http://schemas.microsoft.com/office/drawing/2014/main" id="{64F1FA99-1447-4A12-8B40-261B783CEB00}"/>
              </a:ext>
            </a:extLst>
          </p:cNvPr>
          <p:cNvGraphicFramePr>
            <a:graphicFrameLocks noGrp="1"/>
          </p:cNvGraphicFramePr>
          <p:nvPr>
            <p:ph type="tbl" sz="quarter" idx="13"/>
            <p:extLst>
              <p:ext uri="{D42A27DB-BD31-4B8C-83A1-F6EECF244321}">
                <p14:modId xmlns:p14="http://schemas.microsoft.com/office/powerpoint/2010/main" val="1964018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245443143"/>
                    </a:ext>
                  </a:extLst>
                </a:gridCol>
                <a:gridCol w="1645920">
                  <a:extLst>
                    <a:ext uri="{9D8B030D-6E8A-4147-A177-3AD203B41FA5}">
                      <a16:colId xmlns:a16="http://schemas.microsoft.com/office/drawing/2014/main" val="2739577085"/>
                    </a:ext>
                  </a:extLst>
                </a:gridCol>
                <a:gridCol w="1645920">
                  <a:extLst>
                    <a:ext uri="{9D8B030D-6E8A-4147-A177-3AD203B41FA5}">
                      <a16:colId xmlns:a16="http://schemas.microsoft.com/office/drawing/2014/main" val="1090222223"/>
                    </a:ext>
                  </a:extLst>
                </a:gridCol>
                <a:gridCol w="1234440">
                  <a:extLst>
                    <a:ext uri="{9D8B030D-6E8A-4147-A177-3AD203B41FA5}">
                      <a16:colId xmlns:a16="http://schemas.microsoft.com/office/drawing/2014/main" val="3646238485"/>
                    </a:ext>
                  </a:extLst>
                </a:gridCol>
                <a:gridCol w="1234440">
                  <a:extLst>
                    <a:ext uri="{9D8B030D-6E8A-4147-A177-3AD203B41FA5}">
                      <a16:colId xmlns:a16="http://schemas.microsoft.com/office/drawing/2014/main" val="1517216604"/>
                    </a:ext>
                  </a:extLst>
                </a:gridCol>
                <a:gridCol w="822960">
                  <a:extLst>
                    <a:ext uri="{9D8B030D-6E8A-4147-A177-3AD203B41FA5}">
                      <a16:colId xmlns:a16="http://schemas.microsoft.com/office/drawing/2014/main" val="2963100245"/>
                    </a:ext>
                  </a:extLst>
                </a:gridCol>
              </a:tblGrid>
              <a:tr h="370840">
                <a:tc>
                  <a:txBody>
                    <a:bodyPr/>
                    <a:lstStyle/>
                    <a:p>
                      <a:r>
                        <a:rPr lang="en-US" sz="1000"/>
                        <a:t>Name</a:t>
                      </a:r>
                    </a:p>
                  </a:txBody>
                  <a:tcPr/>
                </a:tc>
                <a:tc>
                  <a:txBody>
                    <a:bodyPr/>
                    <a:lstStyle/>
                    <a:p>
                      <a:r>
                        <a:rPr lang="de-DE" sz="1000"/>
                        <a:t>Ø Potenzielle Reichweite pro Tag</a:t>
                      </a:r>
                      <a:endParaRPr lang="en-US" sz="1000"/>
                    </a:p>
                  </a:txBody>
                  <a:tcPr/>
                </a:tc>
                <a:tc>
                  <a:txBody>
                    <a:bodyPr/>
                    <a:lstStyle/>
                    <a:p>
                      <a:r>
                        <a:rPr lang="de-DE" sz="1000"/>
                        <a:t>Ø Bez. Potenzielle Reichweite pro Tag</a:t>
                      </a:r>
                      <a:endParaRPr lang="en-US" sz="1000"/>
                    </a:p>
                  </a:txBody>
                  <a:tcPr/>
                </a:tc>
                <a:tc>
                  <a:txBody>
                    <a:bodyPr/>
                    <a:lstStyle/>
                    <a:p>
                      <a:r>
                        <a:rPr lang="de-DE" sz="1000"/>
                        <a:t>Ø Aktive Nutzer pro Tag</a:t>
                      </a:r>
                      <a:endParaRPr lang="en-US" sz="1000"/>
                    </a:p>
                  </a:txBody>
                  <a:tcPr/>
                </a:tc>
                <a:tc>
                  <a:txBody>
                    <a:bodyPr/>
                    <a:lstStyle/>
                    <a:p>
                      <a:r>
                        <a:rPr lang="de-DE" sz="1000"/>
                        <a:t>Ø I-Rate Aktive Nutzer pro Tag</a:t>
                      </a:r>
                      <a:endParaRPr lang="en-US" sz="1000"/>
                    </a:p>
                  </a:txBody>
                  <a:tcPr/>
                </a:tc>
                <a:tc>
                  <a:txBody>
                    <a:bodyPr/>
                    <a:lstStyle/>
                    <a:p>
                      <a:r>
                        <a:rPr lang="en-US" sz="1000"/>
                        <a:t>Fans</a:t>
                      </a:r>
                    </a:p>
                  </a:txBody>
                  <a:tcPr/>
                </a:tc>
                <a:extLst>
                  <a:ext uri="{0D108BD9-81ED-4DB2-BD59-A6C34878D82A}">
                    <a16:rowId xmlns:a16="http://schemas.microsoft.com/office/drawing/2014/main" val="3819604495"/>
                  </a:ext>
                </a:extLst>
              </a:tr>
              <a:tr h="370840">
                <a:tc>
                  <a:txBody>
                    <a:bodyPr/>
                    <a:lstStyle/>
                    <a:p>
                      <a:r>
                        <a:rPr lang="en-US" sz="1000"/>
                        <a:t>NDR Mecklenburg-Vorpommern</a:t>
                      </a:r>
                    </a:p>
                  </a:txBody>
                  <a:tcPr/>
                </a:tc>
                <a:tc>
                  <a:txBody>
                    <a:bodyPr/>
                    <a:lstStyle/>
                    <a:p>
                      <a:r>
                        <a:rPr lang="en-US" sz="1000"/>
                        <a:t>21084</a:t>
                      </a:r>
                    </a:p>
                  </a:txBody>
                  <a:tcPr/>
                </a:tc>
                <a:tc>
                  <a:txBody>
                    <a:bodyPr/>
                    <a:lstStyle/>
                    <a:p>
                      <a:r>
                        <a:rPr lang="en-US" sz="1000"/>
                        <a:t>159</a:t>
                      </a:r>
                    </a:p>
                  </a:txBody>
                  <a:tcPr/>
                </a:tc>
                <a:tc>
                  <a:txBody>
                    <a:bodyPr/>
                    <a:lstStyle/>
                    <a:p>
                      <a:r>
                        <a:rPr lang="en-US" sz="1000"/>
                        <a:t>1814</a:t>
                      </a:r>
                    </a:p>
                  </a:txBody>
                  <a:tcPr/>
                </a:tc>
                <a:tc>
                  <a:txBody>
                    <a:bodyPr/>
                    <a:lstStyle/>
                    <a:p>
                      <a:r>
                        <a:rPr lang="en-US" sz="1000"/>
                        <a:t>8.9 %</a:t>
                      </a:r>
                    </a:p>
                  </a:txBody>
                  <a:tcPr/>
                </a:tc>
                <a:tc>
                  <a:txBody>
                    <a:bodyPr/>
                    <a:lstStyle/>
                    <a:p>
                      <a:r>
                        <a:rPr lang="en-US" sz="1000"/>
                        <a:t>29888</a:t>
                      </a:r>
                    </a:p>
                  </a:txBody>
                  <a:tcPr/>
                </a:tc>
                <a:extLst>
                  <a:ext uri="{0D108BD9-81ED-4DB2-BD59-A6C34878D82A}">
                    <a16:rowId xmlns:a16="http://schemas.microsoft.com/office/drawing/2014/main" val="2441977785"/>
                  </a:ext>
                </a:extLst>
              </a:tr>
            </a:tbl>
          </a:graphicData>
        </a:graphic>
      </p:graphicFrame>
      <p:sp>
        <p:nvSpPr>
          <p:cNvPr id="4" name="Text Placeholder 3">
            <a:extLst>
              <a:ext uri="{FF2B5EF4-FFF2-40B4-BE49-F238E27FC236}">
                <a16:creationId xmlns:a16="http://schemas.microsoft.com/office/drawing/2014/main" id="{9B97AABF-C75F-409F-9204-4A4D003BCB47}"/>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28399157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0B89A-49D4-4D3D-80B4-DC904E1D466A}"/>
              </a:ext>
            </a:extLst>
          </p:cNvPr>
          <p:cNvSpPr>
            <a:spLocks noGrp="1"/>
          </p:cNvSpPr>
          <p:nvPr>
            <p:ph type="title"/>
          </p:nvPr>
        </p:nvSpPr>
        <p:spPr/>
        <p:txBody>
          <a:bodyPr/>
          <a:lstStyle/>
          <a:p>
            <a:r>
              <a:rPr lang="en-US"/>
              <a:t>Facebook Anzahl Post, Reaktionen (Kommentare, Shares, Likes) - FB Insights | NDR Mecklenburg-Vorpommern</a:t>
            </a:r>
          </a:p>
        </p:txBody>
      </p:sp>
      <p:graphicFrame>
        <p:nvGraphicFramePr>
          <p:cNvPr id="5" name="Table Placeholder 4">
            <a:extLst>
              <a:ext uri="{FF2B5EF4-FFF2-40B4-BE49-F238E27FC236}">
                <a16:creationId xmlns:a16="http://schemas.microsoft.com/office/drawing/2014/main" id="{1080D2A5-565B-45EF-B01D-693E00610EFE}"/>
              </a:ext>
            </a:extLst>
          </p:cNvPr>
          <p:cNvGraphicFramePr>
            <a:graphicFrameLocks noGrp="1"/>
          </p:cNvGraphicFramePr>
          <p:nvPr>
            <p:ph type="tbl" sz="quarter" idx="13"/>
            <p:extLst>
              <p:ext uri="{D42A27DB-BD31-4B8C-83A1-F6EECF244321}">
                <p14:modId xmlns:p14="http://schemas.microsoft.com/office/powerpoint/2010/main" val="25244322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102505581"/>
                    </a:ext>
                  </a:extLst>
                </a:gridCol>
                <a:gridCol w="1234440">
                  <a:extLst>
                    <a:ext uri="{9D8B030D-6E8A-4147-A177-3AD203B41FA5}">
                      <a16:colId xmlns:a16="http://schemas.microsoft.com/office/drawing/2014/main" val="2656473075"/>
                    </a:ext>
                  </a:extLst>
                </a:gridCol>
                <a:gridCol w="1234440">
                  <a:extLst>
                    <a:ext uri="{9D8B030D-6E8A-4147-A177-3AD203B41FA5}">
                      <a16:colId xmlns:a16="http://schemas.microsoft.com/office/drawing/2014/main" val="97834497"/>
                    </a:ext>
                  </a:extLst>
                </a:gridCol>
                <a:gridCol w="1234440">
                  <a:extLst>
                    <a:ext uri="{9D8B030D-6E8A-4147-A177-3AD203B41FA5}">
                      <a16:colId xmlns:a16="http://schemas.microsoft.com/office/drawing/2014/main" val="2750948164"/>
                    </a:ext>
                  </a:extLst>
                </a:gridCol>
                <a:gridCol w="1234440">
                  <a:extLst>
                    <a:ext uri="{9D8B030D-6E8A-4147-A177-3AD203B41FA5}">
                      <a16:colId xmlns:a16="http://schemas.microsoft.com/office/drawing/2014/main" val="3728284103"/>
                    </a:ext>
                  </a:extLst>
                </a:gridCol>
                <a:gridCol w="1234440">
                  <a:extLst>
                    <a:ext uri="{9D8B030D-6E8A-4147-A177-3AD203B41FA5}">
                      <a16:colId xmlns:a16="http://schemas.microsoft.com/office/drawing/2014/main" val="4257267292"/>
                    </a:ext>
                  </a:extLst>
                </a:gridCol>
                <a:gridCol w="822960">
                  <a:extLst>
                    <a:ext uri="{9D8B030D-6E8A-4147-A177-3AD203B41FA5}">
                      <a16:colId xmlns:a16="http://schemas.microsoft.com/office/drawing/2014/main" val="6758203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Posts</a:t>
                      </a:r>
                    </a:p>
                  </a:txBody>
                  <a:tcPr/>
                </a:tc>
                <a:tc>
                  <a:txBody>
                    <a:bodyPr/>
                    <a:lstStyle/>
                    <a:p>
                      <a:r>
                        <a:rPr lang="en-US" sz="1000"/>
                        <a:t>Reaktionen insgesamt</a:t>
                      </a:r>
                    </a:p>
                  </a:txBody>
                  <a:tcPr/>
                </a:tc>
                <a:tc>
                  <a:txBody>
                    <a:bodyPr/>
                    <a:lstStyle/>
                    <a:p>
                      <a:r>
                        <a:rPr lang="en-US" sz="1000"/>
                        <a:t>Kommentare</a:t>
                      </a:r>
                    </a:p>
                  </a:txBody>
                  <a:tcPr/>
                </a:tc>
                <a:tc>
                  <a:txBody>
                    <a:bodyPr/>
                    <a:lstStyle/>
                    <a:p>
                      <a:r>
                        <a:rPr lang="en-US" sz="1000"/>
                        <a:t>Shares</a:t>
                      </a:r>
                    </a:p>
                  </a:txBody>
                  <a:tcPr/>
                </a:tc>
                <a:tc>
                  <a:txBody>
                    <a:bodyPr/>
                    <a:lstStyle/>
                    <a:p>
                      <a:r>
                        <a:rPr lang="en-US" sz="1000"/>
                        <a:t>Likes insgesamt</a:t>
                      </a:r>
                    </a:p>
                  </a:txBody>
                  <a:tcPr/>
                </a:tc>
                <a:extLst>
                  <a:ext uri="{0D108BD9-81ED-4DB2-BD59-A6C34878D82A}">
                    <a16:rowId xmlns:a16="http://schemas.microsoft.com/office/drawing/2014/main" val="4198501558"/>
                  </a:ext>
                </a:extLst>
              </a:tr>
              <a:tr h="370840">
                <a:tc>
                  <a:txBody>
                    <a:bodyPr/>
                    <a:lstStyle/>
                    <a:p>
                      <a:r>
                        <a:rPr lang="en-US" sz="1000"/>
                        <a:t>NDR Mecklenburg-Vorpommern</a:t>
                      </a:r>
                    </a:p>
                  </a:txBody>
                  <a:tcPr/>
                </a:tc>
                <a:tc>
                  <a:txBody>
                    <a:bodyPr/>
                    <a:lstStyle/>
                    <a:p>
                      <a:r>
                        <a:rPr lang="en-US" sz="1000"/>
                        <a:t>29888</a:t>
                      </a:r>
                    </a:p>
                  </a:txBody>
                  <a:tcPr/>
                </a:tc>
                <a:tc>
                  <a:txBody>
                    <a:bodyPr/>
                    <a:lstStyle/>
                    <a:p>
                      <a:r>
                        <a:rPr lang="en-US" sz="1000"/>
                        <a:t>1336</a:t>
                      </a:r>
                    </a:p>
                  </a:txBody>
                  <a:tcPr/>
                </a:tc>
                <a:tc>
                  <a:txBody>
                    <a:bodyPr/>
                    <a:lstStyle/>
                    <a:p>
                      <a:r>
                        <a:rPr lang="en-US" sz="1000"/>
                        <a:t>147672</a:t>
                      </a:r>
                    </a:p>
                  </a:txBody>
                  <a:tcPr/>
                </a:tc>
                <a:tc>
                  <a:txBody>
                    <a:bodyPr/>
                    <a:lstStyle/>
                    <a:p>
                      <a:r>
                        <a:rPr lang="en-US" sz="1000"/>
                        <a:t>13526</a:t>
                      </a:r>
                    </a:p>
                  </a:txBody>
                  <a:tcPr/>
                </a:tc>
                <a:tc>
                  <a:txBody>
                    <a:bodyPr/>
                    <a:lstStyle/>
                    <a:p>
                      <a:r>
                        <a:rPr lang="en-US" sz="1000"/>
                        <a:t>23451</a:t>
                      </a:r>
                    </a:p>
                  </a:txBody>
                  <a:tcPr/>
                </a:tc>
                <a:tc>
                  <a:txBody>
                    <a:bodyPr/>
                    <a:lstStyle/>
                    <a:p>
                      <a:r>
                        <a:rPr lang="en-US" sz="1000"/>
                        <a:t>126114</a:t>
                      </a:r>
                    </a:p>
                  </a:txBody>
                  <a:tcPr/>
                </a:tc>
                <a:extLst>
                  <a:ext uri="{0D108BD9-81ED-4DB2-BD59-A6C34878D82A}">
                    <a16:rowId xmlns:a16="http://schemas.microsoft.com/office/drawing/2014/main" val="2463160619"/>
                  </a:ext>
                </a:extLst>
              </a:tr>
            </a:tbl>
          </a:graphicData>
        </a:graphic>
      </p:graphicFrame>
      <p:sp>
        <p:nvSpPr>
          <p:cNvPr id="4" name="Text Placeholder 3">
            <a:extLst>
              <a:ext uri="{FF2B5EF4-FFF2-40B4-BE49-F238E27FC236}">
                <a16:creationId xmlns:a16="http://schemas.microsoft.com/office/drawing/2014/main" id="{0471FFBC-8B3C-47E1-8E87-07DB8613B8A7}"/>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26345763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ECECF-B252-4237-BE7C-0E679FD46936}"/>
              </a:ext>
            </a:extLst>
          </p:cNvPr>
          <p:cNvSpPr>
            <a:spLocks noGrp="1"/>
          </p:cNvSpPr>
          <p:nvPr>
            <p:ph type="title"/>
          </p:nvPr>
        </p:nvSpPr>
        <p:spPr/>
        <p:txBody>
          <a:bodyPr/>
          <a:lstStyle/>
          <a:p>
            <a:r>
              <a:rPr lang="en-US"/>
              <a:t>Facebook Profil - Fans | NDR Mecklenburg-Vorpommern</a:t>
            </a:r>
          </a:p>
        </p:txBody>
      </p:sp>
      <p:graphicFrame>
        <p:nvGraphicFramePr>
          <p:cNvPr id="6" name="Chart Placeholder 5">
            <a:extLst>
              <a:ext uri="{FF2B5EF4-FFF2-40B4-BE49-F238E27FC236}">
                <a16:creationId xmlns:a16="http://schemas.microsoft.com/office/drawing/2014/main" id="{574C59E3-4C13-47F3-91AE-47EEE3BDC81E}"/>
              </a:ext>
            </a:extLst>
          </p:cNvPr>
          <p:cNvGraphicFramePr>
            <a:graphicFrameLocks noGrp="1"/>
          </p:cNvGraphicFramePr>
          <p:nvPr>
            <p:ph type="chart" sz="quarter" idx="13"/>
            <p:extLst>
              <p:ext uri="{D42A27DB-BD31-4B8C-83A1-F6EECF244321}">
                <p14:modId xmlns:p14="http://schemas.microsoft.com/office/powerpoint/2010/main" val="21463007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8E8668E-3738-4E4C-ABDD-90F5A259CA55}"/>
              </a:ext>
            </a:extLst>
          </p:cNvPr>
          <p:cNvSpPr>
            <a:spLocks noGrp="1"/>
          </p:cNvSpPr>
          <p:nvPr>
            <p:ph type="body" sz="quarter" idx="14"/>
          </p:nvPr>
        </p:nvSpPr>
        <p:spPr/>
        <p:txBody>
          <a:bodyPr/>
          <a:lstStyle/>
          <a:p>
            <a:r>
              <a:rPr lang="en-US"/>
              <a:t>01.01.2018 - 27.12.2018</a:t>
            </a:r>
          </a:p>
        </p:txBody>
      </p:sp>
      <p:sp>
        <p:nvSpPr>
          <p:cNvPr id="5" name="Footer Placeholder 4">
            <a:extLst>
              <a:ext uri="{FF2B5EF4-FFF2-40B4-BE49-F238E27FC236}">
                <a16:creationId xmlns:a16="http://schemas.microsoft.com/office/drawing/2014/main" id="{298D92E9-D886-4077-8325-55FFEE861E6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060140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FA30F2-DB97-404C-85BD-F50937576253}"/>
              </a:ext>
            </a:extLst>
          </p:cNvPr>
          <p:cNvSpPr>
            <a:spLocks noGrp="1"/>
          </p:cNvSpPr>
          <p:nvPr>
            <p:ph type="title"/>
          </p:nvPr>
        </p:nvSpPr>
        <p:spPr/>
        <p:txBody>
          <a:bodyPr/>
          <a:lstStyle/>
          <a:p>
            <a:r>
              <a:rPr lang="en-US"/>
              <a:t>Facebook Profil - Potenzielle Reichweite | NDR Mecklenburg-Vorpommern</a:t>
            </a:r>
          </a:p>
        </p:txBody>
      </p:sp>
      <p:graphicFrame>
        <p:nvGraphicFramePr>
          <p:cNvPr id="6" name="Chart Placeholder 5">
            <a:extLst>
              <a:ext uri="{FF2B5EF4-FFF2-40B4-BE49-F238E27FC236}">
                <a16:creationId xmlns:a16="http://schemas.microsoft.com/office/drawing/2014/main" id="{B2893983-3624-4C97-8094-2F984DFDEBF6}"/>
              </a:ext>
            </a:extLst>
          </p:cNvPr>
          <p:cNvGraphicFramePr>
            <a:graphicFrameLocks noGrp="1"/>
          </p:cNvGraphicFramePr>
          <p:nvPr>
            <p:ph type="chart" sz="quarter" idx="13"/>
            <p:extLst>
              <p:ext uri="{D42A27DB-BD31-4B8C-83A1-F6EECF244321}">
                <p14:modId xmlns:p14="http://schemas.microsoft.com/office/powerpoint/2010/main" val="22519500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8DBB863-63A0-42B6-AC10-BDFA6682B987}"/>
              </a:ext>
            </a:extLst>
          </p:cNvPr>
          <p:cNvSpPr>
            <a:spLocks noGrp="1"/>
          </p:cNvSpPr>
          <p:nvPr>
            <p:ph type="body" sz="quarter" idx="14"/>
          </p:nvPr>
        </p:nvSpPr>
        <p:spPr/>
        <p:txBody>
          <a:bodyPr/>
          <a:lstStyle/>
          <a:p>
            <a:r>
              <a:rPr lang="en-US"/>
              <a:t>01.01.2018 - 27.12.2018</a:t>
            </a:r>
          </a:p>
        </p:txBody>
      </p:sp>
      <p:sp>
        <p:nvSpPr>
          <p:cNvPr id="5" name="Footer Placeholder 4">
            <a:extLst>
              <a:ext uri="{FF2B5EF4-FFF2-40B4-BE49-F238E27FC236}">
                <a16:creationId xmlns:a16="http://schemas.microsoft.com/office/drawing/2014/main" id="{2BB14735-F31C-4285-A1B8-BF4DC028197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455795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7BE596-618E-48F7-9790-5A282678DF2E}"/>
              </a:ext>
            </a:extLst>
          </p:cNvPr>
          <p:cNvSpPr>
            <a:spLocks noGrp="1"/>
          </p:cNvSpPr>
          <p:nvPr>
            <p:ph type="title"/>
          </p:nvPr>
        </p:nvSpPr>
        <p:spPr/>
        <p:txBody>
          <a:bodyPr/>
          <a:lstStyle/>
          <a:p>
            <a:r>
              <a:rPr lang="en-US"/>
              <a:t>Facebook Profil - Aktive Nutzer | NDR Mecklenburg-Vorpommern</a:t>
            </a:r>
          </a:p>
        </p:txBody>
      </p:sp>
      <p:graphicFrame>
        <p:nvGraphicFramePr>
          <p:cNvPr id="6" name="Chart Placeholder 5">
            <a:extLst>
              <a:ext uri="{FF2B5EF4-FFF2-40B4-BE49-F238E27FC236}">
                <a16:creationId xmlns:a16="http://schemas.microsoft.com/office/drawing/2014/main" id="{77DB901B-A31A-4005-A151-93B453EFB8D6}"/>
              </a:ext>
            </a:extLst>
          </p:cNvPr>
          <p:cNvGraphicFramePr>
            <a:graphicFrameLocks noGrp="1"/>
          </p:cNvGraphicFramePr>
          <p:nvPr>
            <p:ph type="chart" sz="quarter" idx="13"/>
            <p:extLst>
              <p:ext uri="{D42A27DB-BD31-4B8C-83A1-F6EECF244321}">
                <p14:modId xmlns:p14="http://schemas.microsoft.com/office/powerpoint/2010/main" val="22944600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2D08C08-59D9-4923-9F23-8109186BFC4B}"/>
              </a:ext>
            </a:extLst>
          </p:cNvPr>
          <p:cNvSpPr>
            <a:spLocks noGrp="1"/>
          </p:cNvSpPr>
          <p:nvPr>
            <p:ph type="body" sz="quarter" idx="14"/>
          </p:nvPr>
        </p:nvSpPr>
        <p:spPr/>
        <p:txBody>
          <a:bodyPr/>
          <a:lstStyle/>
          <a:p>
            <a:r>
              <a:rPr lang="en-US"/>
              <a:t>01.01.2018 - 27.12.2018</a:t>
            </a:r>
          </a:p>
        </p:txBody>
      </p:sp>
      <p:sp>
        <p:nvSpPr>
          <p:cNvPr id="5" name="Footer Placeholder 4">
            <a:extLst>
              <a:ext uri="{FF2B5EF4-FFF2-40B4-BE49-F238E27FC236}">
                <a16:creationId xmlns:a16="http://schemas.microsoft.com/office/drawing/2014/main" id="{C4C198B7-A97C-47E7-B3C6-0DC046940E4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003683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ABAEE-1942-446F-A72D-392A9161DA97}"/>
              </a:ext>
            </a:extLst>
          </p:cNvPr>
          <p:cNvSpPr>
            <a:spLocks noGrp="1"/>
          </p:cNvSpPr>
          <p:nvPr>
            <p:ph type="title"/>
          </p:nvPr>
        </p:nvSpPr>
        <p:spPr/>
        <p:txBody>
          <a:bodyPr/>
          <a:lstStyle/>
          <a:p>
            <a:r>
              <a:rPr lang="en-US"/>
              <a:t>Facebook Profil - Video-Starts ab 10 Sek. | NDR Mecklenburg-Vorpommern</a:t>
            </a:r>
          </a:p>
        </p:txBody>
      </p:sp>
      <p:graphicFrame>
        <p:nvGraphicFramePr>
          <p:cNvPr id="6" name="Chart Placeholder 5">
            <a:extLst>
              <a:ext uri="{FF2B5EF4-FFF2-40B4-BE49-F238E27FC236}">
                <a16:creationId xmlns:a16="http://schemas.microsoft.com/office/drawing/2014/main" id="{37A5552A-EC08-4FEC-BF29-631B068880FB}"/>
              </a:ext>
            </a:extLst>
          </p:cNvPr>
          <p:cNvGraphicFramePr>
            <a:graphicFrameLocks noGrp="1"/>
          </p:cNvGraphicFramePr>
          <p:nvPr>
            <p:ph type="chart" sz="quarter" idx="13"/>
            <p:extLst>
              <p:ext uri="{D42A27DB-BD31-4B8C-83A1-F6EECF244321}">
                <p14:modId xmlns:p14="http://schemas.microsoft.com/office/powerpoint/2010/main" val="34354554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2AAA9D9-34E5-4357-9F37-854376476A86}"/>
              </a:ext>
            </a:extLst>
          </p:cNvPr>
          <p:cNvSpPr>
            <a:spLocks noGrp="1"/>
          </p:cNvSpPr>
          <p:nvPr>
            <p:ph type="body" sz="quarter" idx="14"/>
          </p:nvPr>
        </p:nvSpPr>
        <p:spPr/>
        <p:txBody>
          <a:bodyPr/>
          <a:lstStyle/>
          <a:p>
            <a:r>
              <a:rPr lang="en-US"/>
              <a:t>01.01.2018 - 27.12.2018</a:t>
            </a:r>
          </a:p>
        </p:txBody>
      </p:sp>
      <p:sp>
        <p:nvSpPr>
          <p:cNvPr id="5" name="Footer Placeholder 4">
            <a:extLst>
              <a:ext uri="{FF2B5EF4-FFF2-40B4-BE49-F238E27FC236}">
                <a16:creationId xmlns:a16="http://schemas.microsoft.com/office/drawing/2014/main" id="{9FC00585-3E91-4CA3-AD89-B6D80E314A9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255156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9A441-1E35-426D-8192-2763BD6917E2}"/>
              </a:ext>
            </a:extLst>
          </p:cNvPr>
          <p:cNvSpPr>
            <a:spLocks noGrp="1"/>
          </p:cNvSpPr>
          <p:nvPr>
            <p:ph type="title"/>
          </p:nvPr>
        </p:nvSpPr>
        <p:spPr/>
        <p:txBody>
          <a:bodyPr/>
          <a:lstStyle/>
          <a:p>
            <a:r>
              <a:rPr lang="de-DE"/>
              <a:t>Facebook Profil - Durchschnitt Potenzi. Reichweite pro Tag | NDR Mecklenburg-Vorpommern</a:t>
            </a:r>
            <a:endParaRPr lang="en-US"/>
          </a:p>
        </p:txBody>
      </p:sp>
      <p:graphicFrame>
        <p:nvGraphicFramePr>
          <p:cNvPr id="5" name="Table Placeholder 4">
            <a:extLst>
              <a:ext uri="{FF2B5EF4-FFF2-40B4-BE49-F238E27FC236}">
                <a16:creationId xmlns:a16="http://schemas.microsoft.com/office/drawing/2014/main" id="{8317D247-9E40-48F0-8F86-428EB774B0BB}"/>
              </a:ext>
            </a:extLst>
          </p:cNvPr>
          <p:cNvGraphicFramePr>
            <a:graphicFrameLocks noGrp="1"/>
          </p:cNvGraphicFramePr>
          <p:nvPr>
            <p:ph type="tbl" sz="quarter" idx="13"/>
            <p:extLst>
              <p:ext uri="{D42A27DB-BD31-4B8C-83A1-F6EECF244321}">
                <p14:modId xmlns:p14="http://schemas.microsoft.com/office/powerpoint/2010/main" val="24991281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180929544"/>
                    </a:ext>
                  </a:extLst>
                </a:gridCol>
                <a:gridCol w="1645920">
                  <a:extLst>
                    <a:ext uri="{9D8B030D-6E8A-4147-A177-3AD203B41FA5}">
                      <a16:colId xmlns:a16="http://schemas.microsoft.com/office/drawing/2014/main" val="1892168969"/>
                    </a:ext>
                  </a:extLst>
                </a:gridCol>
                <a:gridCol w="1234440">
                  <a:extLst>
                    <a:ext uri="{9D8B030D-6E8A-4147-A177-3AD203B41FA5}">
                      <a16:colId xmlns:a16="http://schemas.microsoft.com/office/drawing/2014/main" val="1200112196"/>
                    </a:ext>
                  </a:extLst>
                </a:gridCol>
                <a:gridCol w="1234440">
                  <a:extLst>
                    <a:ext uri="{9D8B030D-6E8A-4147-A177-3AD203B41FA5}">
                      <a16:colId xmlns:a16="http://schemas.microsoft.com/office/drawing/2014/main" val="1197764804"/>
                    </a:ext>
                  </a:extLst>
                </a:gridCol>
                <a:gridCol w="1234440">
                  <a:extLst>
                    <a:ext uri="{9D8B030D-6E8A-4147-A177-3AD203B41FA5}">
                      <a16:colId xmlns:a16="http://schemas.microsoft.com/office/drawing/2014/main" val="728236074"/>
                    </a:ext>
                  </a:extLst>
                </a:gridCol>
                <a:gridCol w="1234440">
                  <a:extLst>
                    <a:ext uri="{9D8B030D-6E8A-4147-A177-3AD203B41FA5}">
                      <a16:colId xmlns:a16="http://schemas.microsoft.com/office/drawing/2014/main" val="2791915911"/>
                    </a:ext>
                  </a:extLst>
                </a:gridCol>
              </a:tblGrid>
              <a:tr h="370840">
                <a:tc>
                  <a:txBody>
                    <a:bodyPr/>
                    <a:lstStyle/>
                    <a:p>
                      <a:r>
                        <a:rPr lang="en-US" sz="1000"/>
                        <a:t>Name</a:t>
                      </a:r>
                    </a:p>
                  </a:txBody>
                  <a:tcPr/>
                </a:tc>
                <a:tc>
                  <a:txBody>
                    <a:bodyPr/>
                    <a:lstStyle/>
                    <a:p>
                      <a:r>
                        <a:rPr lang="en-US" sz="1000"/>
                        <a:t>gesamt</a:t>
                      </a:r>
                    </a:p>
                  </a:txBody>
                  <a:tcPr/>
                </a:tc>
                <a:tc>
                  <a:txBody>
                    <a:bodyPr/>
                    <a:lstStyle/>
                    <a:p>
                      <a:r>
                        <a:rPr lang="en-US" sz="1000"/>
                        <a:t>viral</a:t>
                      </a:r>
                    </a:p>
                  </a:txBody>
                  <a:tcPr/>
                </a:tc>
                <a:tc>
                  <a:txBody>
                    <a:bodyPr/>
                    <a:lstStyle/>
                    <a:p>
                      <a:r>
                        <a:rPr lang="en-US" sz="1000"/>
                        <a:t>bezahlt</a:t>
                      </a:r>
                    </a:p>
                  </a:txBody>
                  <a:tcPr/>
                </a:tc>
                <a:tc>
                  <a:txBody>
                    <a:bodyPr/>
                    <a:lstStyle/>
                    <a:p>
                      <a:r>
                        <a:rPr lang="en-US" sz="1000"/>
                        <a:t>organisch</a:t>
                      </a:r>
                    </a:p>
                  </a:txBody>
                  <a:tcPr/>
                </a:tc>
                <a:tc>
                  <a:txBody>
                    <a:bodyPr/>
                    <a:lstStyle/>
                    <a:p>
                      <a:r>
                        <a:rPr lang="en-US" sz="1000"/>
                        <a:t>unbezahlt</a:t>
                      </a:r>
                    </a:p>
                  </a:txBody>
                  <a:tcPr/>
                </a:tc>
                <a:extLst>
                  <a:ext uri="{0D108BD9-81ED-4DB2-BD59-A6C34878D82A}">
                    <a16:rowId xmlns:a16="http://schemas.microsoft.com/office/drawing/2014/main" val="475043869"/>
                  </a:ext>
                </a:extLst>
              </a:tr>
              <a:tr h="370840">
                <a:tc>
                  <a:txBody>
                    <a:bodyPr/>
                    <a:lstStyle/>
                    <a:p>
                      <a:r>
                        <a:rPr lang="en-US" sz="1000"/>
                        <a:t>NDR Mecklenburg-Vorpommern</a:t>
                      </a:r>
                    </a:p>
                  </a:txBody>
                  <a:tcPr/>
                </a:tc>
                <a:tc>
                  <a:txBody>
                    <a:bodyPr/>
                    <a:lstStyle/>
                    <a:p>
                      <a:r>
                        <a:rPr lang="en-US" sz="1000"/>
                        <a:t>21084</a:t>
                      </a:r>
                    </a:p>
                  </a:txBody>
                  <a:tcPr/>
                </a:tc>
                <a:tc>
                  <a:txBody>
                    <a:bodyPr/>
                    <a:lstStyle/>
                    <a:p>
                      <a:r>
                        <a:rPr lang="en-US" sz="1000"/>
                        <a:t>12971</a:t>
                      </a:r>
                    </a:p>
                  </a:txBody>
                  <a:tcPr/>
                </a:tc>
                <a:tc>
                  <a:txBody>
                    <a:bodyPr/>
                    <a:lstStyle/>
                    <a:p>
                      <a:r>
                        <a:rPr lang="en-US" sz="1000"/>
                        <a:t>159</a:t>
                      </a:r>
                    </a:p>
                  </a:txBody>
                  <a:tcPr/>
                </a:tc>
                <a:tc>
                  <a:txBody>
                    <a:bodyPr/>
                    <a:lstStyle/>
                    <a:p>
                      <a:r>
                        <a:rPr lang="en-US" sz="1000"/>
                        <a:t>8411</a:t>
                      </a:r>
                    </a:p>
                  </a:txBody>
                  <a:tcPr/>
                </a:tc>
                <a:tc>
                  <a:txBody>
                    <a:bodyPr/>
                    <a:lstStyle/>
                    <a:p>
                      <a:r>
                        <a:rPr lang="en-US" sz="1000"/>
                        <a:t>20925</a:t>
                      </a:r>
                    </a:p>
                  </a:txBody>
                  <a:tcPr/>
                </a:tc>
                <a:extLst>
                  <a:ext uri="{0D108BD9-81ED-4DB2-BD59-A6C34878D82A}">
                    <a16:rowId xmlns:a16="http://schemas.microsoft.com/office/drawing/2014/main" val="4111115895"/>
                  </a:ext>
                </a:extLst>
              </a:tr>
            </a:tbl>
          </a:graphicData>
        </a:graphic>
      </p:graphicFrame>
      <p:sp>
        <p:nvSpPr>
          <p:cNvPr id="4" name="Text Placeholder 3">
            <a:extLst>
              <a:ext uri="{FF2B5EF4-FFF2-40B4-BE49-F238E27FC236}">
                <a16:creationId xmlns:a16="http://schemas.microsoft.com/office/drawing/2014/main" id="{20B1C912-B72B-4139-A55C-8F842A1E0EFD}"/>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19026991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90C783-77C6-424A-94E6-3497FB8559D0}"/>
              </a:ext>
            </a:extLst>
          </p:cNvPr>
          <p:cNvSpPr>
            <a:spLocks noGrp="1"/>
          </p:cNvSpPr>
          <p:nvPr>
            <p:ph type="title"/>
          </p:nvPr>
        </p:nvSpPr>
        <p:spPr/>
        <p:txBody>
          <a:bodyPr/>
          <a:lstStyle/>
          <a:p>
            <a:r>
              <a:rPr lang="en-US"/>
              <a:t>Facebook Distributionstyp - FB Insights | NDR Mecklenburg-Vorpommern</a:t>
            </a:r>
          </a:p>
        </p:txBody>
      </p:sp>
      <p:graphicFrame>
        <p:nvGraphicFramePr>
          <p:cNvPr id="6" name="Chart Placeholder 5">
            <a:extLst>
              <a:ext uri="{FF2B5EF4-FFF2-40B4-BE49-F238E27FC236}">
                <a16:creationId xmlns:a16="http://schemas.microsoft.com/office/drawing/2014/main" id="{C77D5DFE-A4C3-407D-9887-74B3CB1DAEA3}"/>
              </a:ext>
            </a:extLst>
          </p:cNvPr>
          <p:cNvGraphicFramePr>
            <a:graphicFrameLocks noGrp="1"/>
          </p:cNvGraphicFramePr>
          <p:nvPr>
            <p:ph type="chart" sz="quarter" idx="13"/>
            <p:extLst>
              <p:ext uri="{D42A27DB-BD31-4B8C-83A1-F6EECF244321}">
                <p14:modId xmlns:p14="http://schemas.microsoft.com/office/powerpoint/2010/main" val="18319198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89AD358-8D11-4337-9E16-E96BFC5F57EF}"/>
              </a:ext>
            </a:extLst>
          </p:cNvPr>
          <p:cNvSpPr>
            <a:spLocks noGrp="1"/>
          </p:cNvSpPr>
          <p:nvPr>
            <p:ph type="body" sz="quarter" idx="14"/>
          </p:nvPr>
        </p:nvSpPr>
        <p:spPr/>
        <p:txBody>
          <a:bodyPr/>
          <a:lstStyle/>
          <a:p>
            <a:r>
              <a:rPr lang="en-US"/>
              <a:t>01.01.2018 - 27.12.2018</a:t>
            </a:r>
          </a:p>
        </p:txBody>
      </p:sp>
      <p:sp>
        <p:nvSpPr>
          <p:cNvPr id="5" name="Footer Placeholder 4">
            <a:extLst>
              <a:ext uri="{FF2B5EF4-FFF2-40B4-BE49-F238E27FC236}">
                <a16:creationId xmlns:a16="http://schemas.microsoft.com/office/drawing/2014/main" id="{195FF3EF-AA00-444D-BAF6-25AF248B5A9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380187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BDA38F-F627-4402-9C87-919222DEFEAA}"/>
              </a:ext>
            </a:extLst>
          </p:cNvPr>
          <p:cNvSpPr>
            <a:spLocks noGrp="1"/>
          </p:cNvSpPr>
          <p:nvPr>
            <p:ph type="title"/>
          </p:nvPr>
        </p:nvSpPr>
        <p:spPr/>
        <p:txBody>
          <a:bodyPr/>
          <a:lstStyle/>
          <a:p>
            <a:r>
              <a:rPr lang="en-US"/>
              <a:t>Facebook Distributionstyp - Tabelle - FB Insights | NDR Mecklenburg-Vorpommern</a:t>
            </a:r>
          </a:p>
        </p:txBody>
      </p:sp>
      <p:graphicFrame>
        <p:nvGraphicFramePr>
          <p:cNvPr id="5" name="Table Placeholder 4">
            <a:extLst>
              <a:ext uri="{FF2B5EF4-FFF2-40B4-BE49-F238E27FC236}">
                <a16:creationId xmlns:a16="http://schemas.microsoft.com/office/drawing/2014/main" id="{31D1C6CF-E457-450E-8856-9E280E9929EC}"/>
              </a:ext>
            </a:extLst>
          </p:cNvPr>
          <p:cNvGraphicFramePr>
            <a:graphicFrameLocks noGrp="1"/>
          </p:cNvGraphicFramePr>
          <p:nvPr>
            <p:ph type="tbl" sz="quarter" idx="13"/>
            <p:extLst>
              <p:ext uri="{D42A27DB-BD31-4B8C-83A1-F6EECF244321}">
                <p14:modId xmlns:p14="http://schemas.microsoft.com/office/powerpoint/2010/main" val="31988548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2880241"/>
                    </a:ext>
                  </a:extLst>
                </a:gridCol>
                <a:gridCol w="1234440">
                  <a:extLst>
                    <a:ext uri="{9D8B030D-6E8A-4147-A177-3AD203B41FA5}">
                      <a16:colId xmlns:a16="http://schemas.microsoft.com/office/drawing/2014/main" val="2419798621"/>
                    </a:ext>
                  </a:extLst>
                </a:gridCol>
                <a:gridCol w="822960">
                  <a:extLst>
                    <a:ext uri="{9D8B030D-6E8A-4147-A177-3AD203B41FA5}">
                      <a16:colId xmlns:a16="http://schemas.microsoft.com/office/drawing/2014/main" val="634762067"/>
                    </a:ext>
                  </a:extLst>
                </a:gridCol>
                <a:gridCol w="822960">
                  <a:extLst>
                    <a:ext uri="{9D8B030D-6E8A-4147-A177-3AD203B41FA5}">
                      <a16:colId xmlns:a16="http://schemas.microsoft.com/office/drawing/2014/main" val="2144017235"/>
                    </a:ext>
                  </a:extLst>
                </a:gridCol>
                <a:gridCol w="822960">
                  <a:extLst>
                    <a:ext uri="{9D8B030D-6E8A-4147-A177-3AD203B41FA5}">
                      <a16:colId xmlns:a16="http://schemas.microsoft.com/office/drawing/2014/main" val="4146295612"/>
                    </a:ext>
                  </a:extLst>
                </a:gridCol>
                <a:gridCol w="822960">
                  <a:extLst>
                    <a:ext uri="{9D8B030D-6E8A-4147-A177-3AD203B41FA5}">
                      <a16:colId xmlns:a16="http://schemas.microsoft.com/office/drawing/2014/main" val="451477651"/>
                    </a:ext>
                  </a:extLst>
                </a:gridCol>
                <a:gridCol w="822960">
                  <a:extLst>
                    <a:ext uri="{9D8B030D-6E8A-4147-A177-3AD203B41FA5}">
                      <a16:colId xmlns:a16="http://schemas.microsoft.com/office/drawing/2014/main" val="1343177120"/>
                    </a:ext>
                  </a:extLst>
                </a:gridCol>
                <a:gridCol w="822960">
                  <a:extLst>
                    <a:ext uri="{9D8B030D-6E8A-4147-A177-3AD203B41FA5}">
                      <a16:colId xmlns:a16="http://schemas.microsoft.com/office/drawing/2014/main" val="4222831199"/>
                    </a:ext>
                  </a:extLst>
                </a:gridCol>
              </a:tblGrid>
              <a:tr h="370840">
                <a:tc>
                  <a:txBody>
                    <a:bodyPr/>
                    <a:lstStyle/>
                    <a:p>
                      <a:r>
                        <a:rPr lang="en-US" sz="1000"/>
                        <a:t>Name</a:t>
                      </a:r>
                    </a:p>
                  </a:txBody>
                  <a:tcPr/>
                </a:tc>
                <a:tc>
                  <a:txBody>
                    <a:bodyPr/>
                    <a:lstStyle/>
                    <a:p>
                      <a:r>
                        <a:rPr lang="en-US" sz="1000"/>
                        <a:t>Total Posts</a:t>
                      </a:r>
                    </a:p>
                  </a:txBody>
                  <a:tcPr/>
                </a:tc>
                <a:tc>
                  <a:txBody>
                    <a:bodyPr/>
                    <a:lstStyle/>
                    <a:p>
                      <a:r>
                        <a:rPr lang="en-US" sz="1000"/>
                        <a:t>Photos</a:t>
                      </a:r>
                    </a:p>
                  </a:txBody>
                  <a:tcPr/>
                </a:tc>
                <a:tc>
                  <a:txBody>
                    <a:bodyPr/>
                    <a:lstStyle/>
                    <a:p>
                      <a:r>
                        <a:rPr lang="en-US" sz="1000"/>
                        <a:t>Videos</a:t>
                      </a:r>
                    </a:p>
                  </a:txBody>
                  <a:tcPr/>
                </a:tc>
                <a:tc>
                  <a:txBody>
                    <a:bodyPr/>
                    <a:lstStyle/>
                    <a:p>
                      <a:r>
                        <a:rPr lang="en-US" sz="1000"/>
                        <a:t>Status</a:t>
                      </a:r>
                    </a:p>
                  </a:txBody>
                  <a:tcPr/>
                </a:tc>
                <a:tc>
                  <a:txBody>
                    <a:bodyPr/>
                    <a:lstStyle/>
                    <a:p>
                      <a:r>
                        <a:rPr lang="en-US" sz="1000"/>
                        <a:t>Links</a:t>
                      </a:r>
                    </a:p>
                  </a:txBody>
                  <a:tcPr/>
                </a:tc>
                <a:tc>
                  <a:txBody>
                    <a:bodyPr/>
                    <a:lstStyle/>
                    <a:p>
                      <a:r>
                        <a:rPr lang="en-US" sz="1000"/>
                        <a:t>Notes</a:t>
                      </a:r>
                    </a:p>
                  </a:txBody>
                  <a:tcPr/>
                </a:tc>
                <a:tc>
                  <a:txBody>
                    <a:bodyPr/>
                    <a:lstStyle/>
                    <a:p>
                      <a:r>
                        <a:rPr lang="en-US" sz="1000"/>
                        <a:t>Misc.</a:t>
                      </a:r>
                    </a:p>
                  </a:txBody>
                  <a:tcPr/>
                </a:tc>
                <a:extLst>
                  <a:ext uri="{0D108BD9-81ED-4DB2-BD59-A6C34878D82A}">
                    <a16:rowId xmlns:a16="http://schemas.microsoft.com/office/drawing/2014/main" val="3297365596"/>
                  </a:ext>
                </a:extLst>
              </a:tr>
              <a:tr h="370840">
                <a:tc>
                  <a:txBody>
                    <a:bodyPr/>
                    <a:lstStyle/>
                    <a:p>
                      <a:r>
                        <a:rPr lang="en-US" sz="1000"/>
                        <a:t>NDR Mecklenburg-Vorpommern</a:t>
                      </a:r>
                    </a:p>
                  </a:txBody>
                  <a:tcPr/>
                </a:tc>
                <a:tc>
                  <a:txBody>
                    <a:bodyPr/>
                    <a:lstStyle/>
                    <a:p>
                      <a:r>
                        <a:rPr lang="en-US" sz="1000"/>
                        <a:t>1336</a:t>
                      </a:r>
                    </a:p>
                  </a:txBody>
                  <a:tcPr/>
                </a:tc>
                <a:tc>
                  <a:txBody>
                    <a:bodyPr/>
                    <a:lstStyle/>
                    <a:p>
                      <a:r>
                        <a:rPr lang="en-US" sz="1000"/>
                        <a:t>822</a:t>
                      </a:r>
                    </a:p>
                  </a:txBody>
                  <a:tcPr/>
                </a:tc>
                <a:tc>
                  <a:txBody>
                    <a:bodyPr/>
                    <a:lstStyle/>
                    <a:p>
                      <a:r>
                        <a:rPr lang="en-US" sz="1000"/>
                        <a:t>322</a:t>
                      </a:r>
                    </a:p>
                  </a:txBody>
                  <a:tcPr/>
                </a:tc>
                <a:tc>
                  <a:txBody>
                    <a:bodyPr/>
                    <a:lstStyle/>
                    <a:p>
                      <a:r>
                        <a:rPr lang="en-US" sz="1000"/>
                        <a:t>10</a:t>
                      </a:r>
                    </a:p>
                  </a:txBody>
                  <a:tcPr/>
                </a:tc>
                <a:tc>
                  <a:txBody>
                    <a:bodyPr/>
                    <a:lstStyle/>
                    <a:p>
                      <a:r>
                        <a:rPr lang="en-US" sz="1000"/>
                        <a:t>182</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3990012663"/>
                  </a:ext>
                </a:extLst>
              </a:tr>
            </a:tbl>
          </a:graphicData>
        </a:graphic>
      </p:graphicFrame>
      <p:sp>
        <p:nvSpPr>
          <p:cNvPr id="4" name="Text Placeholder 3">
            <a:extLst>
              <a:ext uri="{FF2B5EF4-FFF2-40B4-BE49-F238E27FC236}">
                <a16:creationId xmlns:a16="http://schemas.microsoft.com/office/drawing/2014/main" id="{4250BFE9-D003-48A8-8806-9D9560DA8851}"/>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5752613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01C9E7-07EA-4427-BEA1-BAC9AE53EA38}"/>
              </a:ext>
            </a:extLst>
          </p:cNvPr>
          <p:cNvSpPr>
            <a:spLocks noGrp="1"/>
          </p:cNvSpPr>
          <p:nvPr>
            <p:ph type="title"/>
          </p:nvPr>
        </p:nvSpPr>
        <p:spPr/>
        <p:txBody>
          <a:bodyPr/>
          <a:lstStyle/>
          <a:p>
            <a:r>
              <a:rPr lang="en-US"/>
              <a:t>Facebook Eigene Posts - Shares - Export | NDR Mecklenburg-Vorpommern - 1 of 3</a:t>
            </a:r>
          </a:p>
        </p:txBody>
      </p:sp>
      <p:graphicFrame>
        <p:nvGraphicFramePr>
          <p:cNvPr id="5" name="Table Placeholder 4">
            <a:extLst>
              <a:ext uri="{FF2B5EF4-FFF2-40B4-BE49-F238E27FC236}">
                <a16:creationId xmlns:a16="http://schemas.microsoft.com/office/drawing/2014/main" id="{86C5C1E3-6E93-432C-B1CA-2FFFE58DA06B}"/>
              </a:ext>
            </a:extLst>
          </p:cNvPr>
          <p:cNvGraphicFramePr>
            <a:graphicFrameLocks noGrp="1"/>
          </p:cNvGraphicFramePr>
          <p:nvPr>
            <p:ph type="tbl" sz="quarter" idx="13"/>
            <p:extLst>
              <p:ext uri="{D42A27DB-BD31-4B8C-83A1-F6EECF244321}">
                <p14:modId xmlns:p14="http://schemas.microsoft.com/office/powerpoint/2010/main" val="28963692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259667653"/>
                    </a:ext>
                  </a:extLst>
                </a:gridCol>
                <a:gridCol w="822960">
                  <a:extLst>
                    <a:ext uri="{9D8B030D-6E8A-4147-A177-3AD203B41FA5}">
                      <a16:colId xmlns:a16="http://schemas.microsoft.com/office/drawing/2014/main" val="2931051036"/>
                    </a:ext>
                  </a:extLst>
                </a:gridCol>
                <a:gridCol w="822960">
                  <a:extLst>
                    <a:ext uri="{9D8B030D-6E8A-4147-A177-3AD203B41FA5}">
                      <a16:colId xmlns:a16="http://schemas.microsoft.com/office/drawing/2014/main" val="403104422"/>
                    </a:ext>
                  </a:extLst>
                </a:gridCol>
                <a:gridCol w="822960">
                  <a:extLst>
                    <a:ext uri="{9D8B030D-6E8A-4147-A177-3AD203B41FA5}">
                      <a16:colId xmlns:a16="http://schemas.microsoft.com/office/drawing/2014/main" val="1752753039"/>
                    </a:ext>
                  </a:extLst>
                </a:gridCol>
                <a:gridCol w="822960">
                  <a:extLst>
                    <a:ext uri="{9D8B030D-6E8A-4147-A177-3AD203B41FA5}">
                      <a16:colId xmlns:a16="http://schemas.microsoft.com/office/drawing/2014/main" val="764573738"/>
                    </a:ext>
                  </a:extLst>
                </a:gridCol>
                <a:gridCol w="822960">
                  <a:extLst>
                    <a:ext uri="{9D8B030D-6E8A-4147-A177-3AD203B41FA5}">
                      <a16:colId xmlns:a16="http://schemas.microsoft.com/office/drawing/2014/main" val="107846435"/>
                    </a:ext>
                  </a:extLst>
                </a:gridCol>
                <a:gridCol w="822960">
                  <a:extLst>
                    <a:ext uri="{9D8B030D-6E8A-4147-A177-3AD203B41FA5}">
                      <a16:colId xmlns:a16="http://schemas.microsoft.com/office/drawing/2014/main" val="1882185084"/>
                    </a:ext>
                  </a:extLst>
                </a:gridCol>
                <a:gridCol w="822960">
                  <a:extLst>
                    <a:ext uri="{9D8B030D-6E8A-4147-A177-3AD203B41FA5}">
                      <a16:colId xmlns:a16="http://schemas.microsoft.com/office/drawing/2014/main" val="5092888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5739483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- 2018-07-25 07:03:33 </a:t>
                      </a:r>
                      <a:r>
                        <a:rPr kumimoji="0" lang="de-DE" sz="1000" b="0" i="0" u="none" strike="noStrike" kern="1200" cap="none" spc="0" normalizeH="0" baseline="0" noProof="0">
                          <a:ln>
                            <a:noFill/>
                          </a:ln>
                          <a:solidFill>
                            <a:prstClr val="black"/>
                          </a:solidFill>
                          <a:effectLst/>
                          <a:uLnTx/>
                          <a:uFillTx/>
                          <a:latin typeface="+mn-lt"/>
                          <a:ea typeface="+mn-ea"/>
                          <a:cs typeface="+mn-cs"/>
                        </a:rPr>
                        <a:t> 
 Für unsere Sicherheit führen freiwillige Feuerwehr-Männer und -Frauen ein Leben auf Abruf. Dafür ein riesiges Dankeschön!
🚒 Markieren Sie die Wehren aus Ihrer Region und sagen Sie Danke!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52210465"/>
                  </a:ext>
                </a:extLst>
              </a:tr>
            </a:tbl>
          </a:graphicData>
        </a:graphic>
      </p:graphicFrame>
      <p:sp>
        <p:nvSpPr>
          <p:cNvPr id="4" name="Text Placeholder 3">
            <a:extLst>
              <a:ext uri="{FF2B5EF4-FFF2-40B4-BE49-F238E27FC236}">
                <a16:creationId xmlns:a16="http://schemas.microsoft.com/office/drawing/2014/main" id="{A4208145-7947-4DED-8365-D0A7B0AE5502}"/>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37912504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ADEFD0-7076-4EA6-B04C-71D361FFFCD3}"/>
              </a:ext>
            </a:extLst>
          </p:cNvPr>
          <p:cNvSpPr>
            <a:spLocks noGrp="1"/>
          </p:cNvSpPr>
          <p:nvPr>
            <p:ph type="title"/>
          </p:nvPr>
        </p:nvSpPr>
        <p:spPr/>
        <p:txBody>
          <a:bodyPr/>
          <a:lstStyle/>
          <a:p>
            <a:r>
              <a:rPr lang="en-US"/>
              <a:t>Facebook Eigene Posts - Shares - Export | NDR Mecklenburg-Vorpommern - 2 of 3</a:t>
            </a:r>
          </a:p>
        </p:txBody>
      </p:sp>
      <p:graphicFrame>
        <p:nvGraphicFramePr>
          <p:cNvPr id="5" name="Table Placeholder 4">
            <a:extLst>
              <a:ext uri="{FF2B5EF4-FFF2-40B4-BE49-F238E27FC236}">
                <a16:creationId xmlns:a16="http://schemas.microsoft.com/office/drawing/2014/main" id="{FBC4ACEA-194C-49B6-8148-59DBD50FBCBC}"/>
              </a:ext>
            </a:extLst>
          </p:cNvPr>
          <p:cNvGraphicFramePr>
            <a:graphicFrameLocks noGrp="1"/>
          </p:cNvGraphicFramePr>
          <p:nvPr>
            <p:ph type="tbl" sz="quarter" idx="13"/>
            <p:extLst>
              <p:ext uri="{D42A27DB-BD31-4B8C-83A1-F6EECF244321}">
                <p14:modId xmlns:p14="http://schemas.microsoft.com/office/powerpoint/2010/main" val="39499841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512992996"/>
                    </a:ext>
                  </a:extLst>
                </a:gridCol>
                <a:gridCol w="822960">
                  <a:extLst>
                    <a:ext uri="{9D8B030D-6E8A-4147-A177-3AD203B41FA5}">
                      <a16:colId xmlns:a16="http://schemas.microsoft.com/office/drawing/2014/main" val="2976292502"/>
                    </a:ext>
                  </a:extLst>
                </a:gridCol>
                <a:gridCol w="822960">
                  <a:extLst>
                    <a:ext uri="{9D8B030D-6E8A-4147-A177-3AD203B41FA5}">
                      <a16:colId xmlns:a16="http://schemas.microsoft.com/office/drawing/2014/main" val="3707672402"/>
                    </a:ext>
                  </a:extLst>
                </a:gridCol>
                <a:gridCol w="822960">
                  <a:extLst>
                    <a:ext uri="{9D8B030D-6E8A-4147-A177-3AD203B41FA5}">
                      <a16:colId xmlns:a16="http://schemas.microsoft.com/office/drawing/2014/main" val="4139207454"/>
                    </a:ext>
                  </a:extLst>
                </a:gridCol>
                <a:gridCol w="822960">
                  <a:extLst>
                    <a:ext uri="{9D8B030D-6E8A-4147-A177-3AD203B41FA5}">
                      <a16:colId xmlns:a16="http://schemas.microsoft.com/office/drawing/2014/main" val="4293093020"/>
                    </a:ext>
                  </a:extLst>
                </a:gridCol>
                <a:gridCol w="822960">
                  <a:extLst>
                    <a:ext uri="{9D8B030D-6E8A-4147-A177-3AD203B41FA5}">
                      <a16:colId xmlns:a16="http://schemas.microsoft.com/office/drawing/2014/main" val="2464329121"/>
                    </a:ext>
                  </a:extLst>
                </a:gridCol>
                <a:gridCol w="822960">
                  <a:extLst>
                    <a:ext uri="{9D8B030D-6E8A-4147-A177-3AD203B41FA5}">
                      <a16:colId xmlns:a16="http://schemas.microsoft.com/office/drawing/2014/main" val="1710745882"/>
                    </a:ext>
                  </a:extLst>
                </a:gridCol>
                <a:gridCol w="822960">
                  <a:extLst>
                    <a:ext uri="{9D8B030D-6E8A-4147-A177-3AD203B41FA5}">
                      <a16:colId xmlns:a16="http://schemas.microsoft.com/office/drawing/2014/main" val="2056769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51061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Mecklenburg-Vorpommern - 2018-05-04 06:46:09 </a:t>
                      </a:r>
                      <a:r>
                        <a:rPr kumimoji="0" lang="en-US" sz="1000" b="0" i="0" u="none" strike="noStrike" kern="1200" cap="none" spc="0" normalizeH="0" baseline="0" noProof="0">
                          <a:ln>
                            <a:noFill/>
                          </a:ln>
                          <a:solidFill>
                            <a:prstClr val="black"/>
                          </a:solidFill>
                          <a:effectLst/>
                          <a:uLnTx/>
                          <a:uFillTx/>
                          <a:latin typeface="+mn-lt"/>
                          <a:ea typeface="+mn-ea"/>
                          <a:cs typeface="+mn-cs"/>
                        </a:rPr>
                        <a:t> 
 Zum Tag der Feuerwehrleute sagen wir DANKE! 🤗
Feuerwehren aus Mecklenburg Vorpommern Feuerwehr Klinken Feuerwehr Dorf Mecklenburg Feuerwehr Basedow in Mecklenburg Feuerwehr Schwerin-Warnitz Feuerwehr Rostock Feuerwehr-Rostock Gehlsdorf Feuerwehr Barth Freiwillige Feuerwehr Zingst Freiwillige Feuerwehr Ahrenshoop Feuerwehr Plau am See Feuerwehr Neustrelitz / Jugendfeuerwehr Neustrelitz Feuerwehr Neustrelitz /Ortsfeuerwehr Strelitz-Alt Feuerwehr Bergen Freiwillige Feuerwehr Ostseebad Binz Feuerwehr Zinnowitz Jugendfeuerwehr Zinnowitz Freiwillige Feuerwehr Koserow e.V. Freiwillige Feuerwehr Bansin-Heringsdorf Freiwillige Feuerwehr Seebad Ahlbeck Freiwillige Feuerwehr Wolgast Freiwillige Feuerwehr Torgelow Freiwillige Feuerwehr Penzlin Feuerwehr Goldberg Löschgruppe Wendisch Waren Freiwillige Feuerwehr Krakow am See Feuerwehr Lübz Feuerwehr Plau am See Feuerwehr Bützow Freiwillige Feuerwehr Bützow Freiwillige Feuerwehr der Stadt Laage Feuerwehr Schwaan Feuerwehr Tessin &amp; Förderverein FFw Tessin e.V. Freiwillige Feuerwehr Tribsees Freiwillige Feuerwehr Gnoien Freiwillige Feuerwehr Marlow Freiwillige Feuerwehr Crivitz Feuerwehr Ludwigslust Freiwillige Feuerwehr Gadebusch Freiwillige Feuerwehr Satow Feuerwehr Rövershagen Feuerwehr Boltenhagen Freiwillige Feuerwehr Hagenow Feuerwehr Wittenburg Freiwillige Feuerwehr der Stadt Penkun Freiwillige Feuerwehr Ueckermünde Feuerwehr Wustrow Freiwillige Feuerwehr Wismar Altstadt Freiwillige Feuerwehr Warnemünde Feuerwehr Dömitz Feuerwehr Neukloster
(Wir haben hoffentlich niemanden vergessen!)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50514737"/>
                  </a:ext>
                </a:extLst>
              </a:tr>
            </a:tbl>
          </a:graphicData>
        </a:graphic>
      </p:graphicFrame>
      <p:sp>
        <p:nvSpPr>
          <p:cNvPr id="4" name="Text Placeholder 3">
            <a:extLst>
              <a:ext uri="{FF2B5EF4-FFF2-40B4-BE49-F238E27FC236}">
                <a16:creationId xmlns:a16="http://schemas.microsoft.com/office/drawing/2014/main" id="{B3C847DA-8ECE-4BBD-9CF9-1173A4056675}"/>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33905358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2076D6-12C2-4A69-8944-7C548FD4F773}"/>
              </a:ext>
            </a:extLst>
          </p:cNvPr>
          <p:cNvSpPr>
            <a:spLocks noGrp="1"/>
          </p:cNvSpPr>
          <p:nvPr>
            <p:ph type="title"/>
          </p:nvPr>
        </p:nvSpPr>
        <p:spPr/>
        <p:txBody>
          <a:bodyPr/>
          <a:lstStyle/>
          <a:p>
            <a:r>
              <a:rPr lang="en-US"/>
              <a:t>Facebook Eigene Posts - Shares - Export | NDR Mecklenburg-Vorpommern - 3 of 3</a:t>
            </a:r>
          </a:p>
        </p:txBody>
      </p:sp>
      <p:graphicFrame>
        <p:nvGraphicFramePr>
          <p:cNvPr id="5" name="Table Placeholder 4">
            <a:extLst>
              <a:ext uri="{FF2B5EF4-FFF2-40B4-BE49-F238E27FC236}">
                <a16:creationId xmlns:a16="http://schemas.microsoft.com/office/drawing/2014/main" id="{D584C523-B1F9-4949-8CB5-2EF92AA7D9B0}"/>
              </a:ext>
            </a:extLst>
          </p:cNvPr>
          <p:cNvGraphicFramePr>
            <a:graphicFrameLocks noGrp="1"/>
          </p:cNvGraphicFramePr>
          <p:nvPr>
            <p:ph type="tbl" sz="quarter" idx="13"/>
            <p:extLst>
              <p:ext uri="{D42A27DB-BD31-4B8C-83A1-F6EECF244321}">
                <p14:modId xmlns:p14="http://schemas.microsoft.com/office/powerpoint/2010/main" val="29217368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577205637"/>
                    </a:ext>
                  </a:extLst>
                </a:gridCol>
                <a:gridCol w="822960">
                  <a:extLst>
                    <a:ext uri="{9D8B030D-6E8A-4147-A177-3AD203B41FA5}">
                      <a16:colId xmlns:a16="http://schemas.microsoft.com/office/drawing/2014/main" val="2877513742"/>
                    </a:ext>
                  </a:extLst>
                </a:gridCol>
                <a:gridCol w="822960">
                  <a:extLst>
                    <a:ext uri="{9D8B030D-6E8A-4147-A177-3AD203B41FA5}">
                      <a16:colId xmlns:a16="http://schemas.microsoft.com/office/drawing/2014/main" val="3220214293"/>
                    </a:ext>
                  </a:extLst>
                </a:gridCol>
                <a:gridCol w="822960">
                  <a:extLst>
                    <a:ext uri="{9D8B030D-6E8A-4147-A177-3AD203B41FA5}">
                      <a16:colId xmlns:a16="http://schemas.microsoft.com/office/drawing/2014/main" val="3155895250"/>
                    </a:ext>
                  </a:extLst>
                </a:gridCol>
                <a:gridCol w="822960">
                  <a:extLst>
                    <a:ext uri="{9D8B030D-6E8A-4147-A177-3AD203B41FA5}">
                      <a16:colId xmlns:a16="http://schemas.microsoft.com/office/drawing/2014/main" val="2241607569"/>
                    </a:ext>
                  </a:extLst>
                </a:gridCol>
                <a:gridCol w="822960">
                  <a:extLst>
                    <a:ext uri="{9D8B030D-6E8A-4147-A177-3AD203B41FA5}">
                      <a16:colId xmlns:a16="http://schemas.microsoft.com/office/drawing/2014/main" val="3367922793"/>
                    </a:ext>
                  </a:extLst>
                </a:gridCol>
                <a:gridCol w="822960">
                  <a:extLst>
                    <a:ext uri="{9D8B030D-6E8A-4147-A177-3AD203B41FA5}">
                      <a16:colId xmlns:a16="http://schemas.microsoft.com/office/drawing/2014/main" val="2528355444"/>
                    </a:ext>
                  </a:extLst>
                </a:gridCol>
                <a:gridCol w="822960">
                  <a:extLst>
                    <a:ext uri="{9D8B030D-6E8A-4147-A177-3AD203B41FA5}">
                      <a16:colId xmlns:a16="http://schemas.microsoft.com/office/drawing/2014/main" val="9943284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860680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- 2018-01-05 13:38:58 </a:t>
                      </a:r>
                      <a:r>
                        <a:rPr kumimoji="0" lang="de-DE" sz="1000" b="0" i="0" u="none" strike="noStrike" kern="1200" cap="none" spc="0" normalizeH="0" baseline="0" noProof="0">
                          <a:ln>
                            <a:noFill/>
                          </a:ln>
                          <a:solidFill>
                            <a:prstClr val="black"/>
                          </a:solidFill>
                          <a:effectLst/>
                          <a:uLnTx/>
                          <a:uFillTx/>
                          <a:latin typeface="+mn-lt"/>
                          <a:ea typeface="+mn-ea"/>
                          <a:cs typeface="+mn-cs"/>
                        </a:rPr>
                        <a:t> 
 Rostock verbietet als erste Kommune in MV die Nutzung von Glyphosat auf all ihren Flächen.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83754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- 2018-04-16 09:27:38 </a:t>
                      </a:r>
                      <a:r>
                        <a:rPr kumimoji="0" lang="de-DE" sz="1000" b="0" i="0" u="none" strike="noStrike" kern="1200" cap="none" spc="0" normalizeH="0" baseline="0" noProof="0">
                          <a:ln>
                            <a:noFill/>
                          </a:ln>
                          <a:solidFill>
                            <a:prstClr val="black"/>
                          </a:solidFill>
                          <a:effectLst/>
                          <a:uLnTx/>
                          <a:uFillTx/>
                          <a:latin typeface="+mn-lt"/>
                          <a:ea typeface="+mn-ea"/>
                          <a:cs typeface="+mn-cs"/>
                        </a:rPr>
                        <a:t> 
 Schatz des einstigen Dänenkönigs Harald Blauzahn geborgen: Laut Experten handelt es sich um den größten Einzelfund im südlichen Ostseeraum.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46266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- 2018-07-31 10:07:03 </a:t>
                      </a:r>
                      <a:r>
                        <a:rPr kumimoji="0" lang="de-DE" sz="1000" b="0" i="0" u="none" strike="noStrike" kern="1200" cap="none" spc="0" normalizeH="0" baseline="0" noProof="0">
                          <a:ln>
                            <a:noFill/>
                          </a:ln>
                          <a:solidFill>
                            <a:prstClr val="black"/>
                          </a:solidFill>
                          <a:effectLst/>
                          <a:uLnTx/>
                          <a:uFillTx/>
                          <a:latin typeface="+mn-lt"/>
                          <a:ea typeface="+mn-ea"/>
                          <a:cs typeface="+mn-cs"/>
                        </a:rPr>
                        <a:t> 
 Rostock und ganz MV verlieren ein echtes Original.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23349262"/>
                  </a:ext>
                </a:extLst>
              </a:tr>
            </a:tbl>
          </a:graphicData>
        </a:graphic>
      </p:graphicFrame>
      <p:sp>
        <p:nvSpPr>
          <p:cNvPr id="4" name="Text Placeholder 3">
            <a:extLst>
              <a:ext uri="{FF2B5EF4-FFF2-40B4-BE49-F238E27FC236}">
                <a16:creationId xmlns:a16="http://schemas.microsoft.com/office/drawing/2014/main" id="{91DF1989-03B0-4C4D-BE82-B1DB1BD8B8A7}"/>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6656007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E2AECD-26BA-4472-830F-646BEAC9474B}"/>
              </a:ext>
            </a:extLst>
          </p:cNvPr>
          <p:cNvSpPr>
            <a:spLocks noGrp="1"/>
          </p:cNvSpPr>
          <p:nvPr>
            <p:ph type="title"/>
          </p:nvPr>
        </p:nvSpPr>
        <p:spPr/>
        <p:txBody>
          <a:bodyPr/>
          <a:lstStyle/>
          <a:p>
            <a:r>
              <a:rPr lang="en-US"/>
              <a:t>Facebook Eigene Posts - Kommentare - Export | NDR Mecklenburg-Vorpommern - 1 of 3</a:t>
            </a:r>
          </a:p>
        </p:txBody>
      </p:sp>
      <p:graphicFrame>
        <p:nvGraphicFramePr>
          <p:cNvPr id="5" name="Table Placeholder 4">
            <a:extLst>
              <a:ext uri="{FF2B5EF4-FFF2-40B4-BE49-F238E27FC236}">
                <a16:creationId xmlns:a16="http://schemas.microsoft.com/office/drawing/2014/main" id="{7C8ABDC6-81D9-4E2A-972A-DEEABB14C351}"/>
              </a:ext>
            </a:extLst>
          </p:cNvPr>
          <p:cNvGraphicFramePr>
            <a:graphicFrameLocks noGrp="1"/>
          </p:cNvGraphicFramePr>
          <p:nvPr>
            <p:ph type="tbl" sz="quarter" idx="13"/>
            <p:extLst>
              <p:ext uri="{D42A27DB-BD31-4B8C-83A1-F6EECF244321}">
                <p14:modId xmlns:p14="http://schemas.microsoft.com/office/powerpoint/2010/main" val="9634909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099464506"/>
                    </a:ext>
                  </a:extLst>
                </a:gridCol>
                <a:gridCol w="822960">
                  <a:extLst>
                    <a:ext uri="{9D8B030D-6E8A-4147-A177-3AD203B41FA5}">
                      <a16:colId xmlns:a16="http://schemas.microsoft.com/office/drawing/2014/main" val="1275988474"/>
                    </a:ext>
                  </a:extLst>
                </a:gridCol>
                <a:gridCol w="822960">
                  <a:extLst>
                    <a:ext uri="{9D8B030D-6E8A-4147-A177-3AD203B41FA5}">
                      <a16:colId xmlns:a16="http://schemas.microsoft.com/office/drawing/2014/main" val="3421833250"/>
                    </a:ext>
                  </a:extLst>
                </a:gridCol>
                <a:gridCol w="822960">
                  <a:extLst>
                    <a:ext uri="{9D8B030D-6E8A-4147-A177-3AD203B41FA5}">
                      <a16:colId xmlns:a16="http://schemas.microsoft.com/office/drawing/2014/main" val="3472549912"/>
                    </a:ext>
                  </a:extLst>
                </a:gridCol>
                <a:gridCol w="822960">
                  <a:extLst>
                    <a:ext uri="{9D8B030D-6E8A-4147-A177-3AD203B41FA5}">
                      <a16:colId xmlns:a16="http://schemas.microsoft.com/office/drawing/2014/main" val="3973527248"/>
                    </a:ext>
                  </a:extLst>
                </a:gridCol>
                <a:gridCol w="822960">
                  <a:extLst>
                    <a:ext uri="{9D8B030D-6E8A-4147-A177-3AD203B41FA5}">
                      <a16:colId xmlns:a16="http://schemas.microsoft.com/office/drawing/2014/main" val="295340661"/>
                    </a:ext>
                  </a:extLst>
                </a:gridCol>
                <a:gridCol w="822960">
                  <a:extLst>
                    <a:ext uri="{9D8B030D-6E8A-4147-A177-3AD203B41FA5}">
                      <a16:colId xmlns:a16="http://schemas.microsoft.com/office/drawing/2014/main" val="98769418"/>
                    </a:ext>
                  </a:extLst>
                </a:gridCol>
                <a:gridCol w="822960">
                  <a:extLst>
                    <a:ext uri="{9D8B030D-6E8A-4147-A177-3AD203B41FA5}">
                      <a16:colId xmlns:a16="http://schemas.microsoft.com/office/drawing/2014/main" val="21372250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822263466"/>
                  </a:ext>
                </a:extLst>
              </a:tr>
            </a:tbl>
          </a:graphicData>
        </a:graphic>
      </p:graphicFrame>
      <p:sp>
        <p:nvSpPr>
          <p:cNvPr id="4" name="Text Placeholder 3">
            <a:extLst>
              <a:ext uri="{FF2B5EF4-FFF2-40B4-BE49-F238E27FC236}">
                <a16:creationId xmlns:a16="http://schemas.microsoft.com/office/drawing/2014/main" id="{CB09A824-1E42-4F96-93FC-84465E98EC7D}"/>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18206326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7F02E2-D67D-4DCD-BAEF-0D4402F9026C}"/>
              </a:ext>
            </a:extLst>
          </p:cNvPr>
          <p:cNvSpPr>
            <a:spLocks noGrp="1"/>
          </p:cNvSpPr>
          <p:nvPr>
            <p:ph type="title"/>
          </p:nvPr>
        </p:nvSpPr>
        <p:spPr/>
        <p:txBody>
          <a:bodyPr/>
          <a:lstStyle/>
          <a:p>
            <a:r>
              <a:rPr lang="en-US"/>
              <a:t>Facebook Eigene Posts - Kommentare - Export | NDR Mecklenburg-Vorpommern - 2 of 3</a:t>
            </a:r>
          </a:p>
        </p:txBody>
      </p:sp>
      <p:graphicFrame>
        <p:nvGraphicFramePr>
          <p:cNvPr id="5" name="Table Placeholder 4">
            <a:extLst>
              <a:ext uri="{FF2B5EF4-FFF2-40B4-BE49-F238E27FC236}">
                <a16:creationId xmlns:a16="http://schemas.microsoft.com/office/drawing/2014/main" id="{1B674C71-7E11-43FB-9F07-03603A807FA7}"/>
              </a:ext>
            </a:extLst>
          </p:cNvPr>
          <p:cNvGraphicFramePr>
            <a:graphicFrameLocks noGrp="1"/>
          </p:cNvGraphicFramePr>
          <p:nvPr>
            <p:ph type="tbl" sz="quarter" idx="13"/>
            <p:extLst>
              <p:ext uri="{D42A27DB-BD31-4B8C-83A1-F6EECF244321}">
                <p14:modId xmlns:p14="http://schemas.microsoft.com/office/powerpoint/2010/main" val="18476694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183486277"/>
                    </a:ext>
                  </a:extLst>
                </a:gridCol>
                <a:gridCol w="822960">
                  <a:extLst>
                    <a:ext uri="{9D8B030D-6E8A-4147-A177-3AD203B41FA5}">
                      <a16:colId xmlns:a16="http://schemas.microsoft.com/office/drawing/2014/main" val="3500685417"/>
                    </a:ext>
                  </a:extLst>
                </a:gridCol>
                <a:gridCol w="822960">
                  <a:extLst>
                    <a:ext uri="{9D8B030D-6E8A-4147-A177-3AD203B41FA5}">
                      <a16:colId xmlns:a16="http://schemas.microsoft.com/office/drawing/2014/main" val="3940604441"/>
                    </a:ext>
                  </a:extLst>
                </a:gridCol>
                <a:gridCol w="822960">
                  <a:extLst>
                    <a:ext uri="{9D8B030D-6E8A-4147-A177-3AD203B41FA5}">
                      <a16:colId xmlns:a16="http://schemas.microsoft.com/office/drawing/2014/main" val="1526270627"/>
                    </a:ext>
                  </a:extLst>
                </a:gridCol>
                <a:gridCol w="822960">
                  <a:extLst>
                    <a:ext uri="{9D8B030D-6E8A-4147-A177-3AD203B41FA5}">
                      <a16:colId xmlns:a16="http://schemas.microsoft.com/office/drawing/2014/main" val="3849524470"/>
                    </a:ext>
                  </a:extLst>
                </a:gridCol>
                <a:gridCol w="822960">
                  <a:extLst>
                    <a:ext uri="{9D8B030D-6E8A-4147-A177-3AD203B41FA5}">
                      <a16:colId xmlns:a16="http://schemas.microsoft.com/office/drawing/2014/main" val="943800322"/>
                    </a:ext>
                  </a:extLst>
                </a:gridCol>
                <a:gridCol w="822960">
                  <a:extLst>
                    <a:ext uri="{9D8B030D-6E8A-4147-A177-3AD203B41FA5}">
                      <a16:colId xmlns:a16="http://schemas.microsoft.com/office/drawing/2014/main" val="687245725"/>
                    </a:ext>
                  </a:extLst>
                </a:gridCol>
                <a:gridCol w="822960">
                  <a:extLst>
                    <a:ext uri="{9D8B030D-6E8A-4147-A177-3AD203B41FA5}">
                      <a16:colId xmlns:a16="http://schemas.microsoft.com/office/drawing/2014/main" val="1813419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968915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Mecklenburg-Vorpommern - 2018-05-04 06:46:09 </a:t>
                      </a:r>
                      <a:r>
                        <a:rPr kumimoji="0" lang="en-US" sz="1000" b="0" i="0" u="none" strike="noStrike" kern="1200" cap="none" spc="0" normalizeH="0" baseline="0" noProof="0">
                          <a:ln>
                            <a:noFill/>
                          </a:ln>
                          <a:solidFill>
                            <a:prstClr val="black"/>
                          </a:solidFill>
                          <a:effectLst/>
                          <a:uLnTx/>
                          <a:uFillTx/>
                          <a:latin typeface="+mn-lt"/>
                          <a:ea typeface="+mn-ea"/>
                          <a:cs typeface="+mn-cs"/>
                        </a:rPr>
                        <a:t> 
 Zum Tag der Feuerwehrleute sagen wir DANKE! 🤗
Feuerwehren aus Mecklenburg Vorpommern Feuerwehr Klinken Feuerwehr Dorf Mecklenburg Feuerwehr Basedow in Mecklenburg Feuerwehr Schwerin-Warnitz Feuerwehr Rostock Feuerwehr-Rostock Gehlsdorf Feuerwehr Barth Freiwillige Feuerwehr Zingst Freiwillige Feuerwehr Ahrenshoop Feuerwehr Plau am See Feuerwehr Neustrelitz / Jugendfeuerwehr Neustrelitz Feuerwehr Neustrelitz /Ortsfeuerwehr Strelitz-Alt Feuerwehr Bergen Freiwillige Feuerwehr Ostseebad Binz Feuerwehr Zinnowitz Jugendfeuerwehr Zinnowitz Freiwillige Feuerwehr Koserow e.V. Freiwillige Feuerwehr Bansin-Heringsdorf Freiwillige Feuerwehr Seebad Ahlbeck Freiwillige Feuerwehr Wolgast Freiwillige Feuerwehr Torgelow Freiwillige Feuerwehr Penzlin Feuerwehr Goldberg Löschgruppe Wendisch Waren Freiwillige Feuerwehr Krakow am See Feuerwehr Lübz Feuerwehr Plau am See Feuerwehr Bützow Freiwillige Feuerwehr Bützow Freiwillige Feuerwehr der Stadt Laage Feuerwehr Schwaan Feuerwehr Tessin &amp; Förderverein FFw Tessin e.V. Freiwillige Feuerwehr Tribsees Freiwillige Feuerwehr Gnoien Freiwillige Feuerwehr Marlow Freiwillige Feuerwehr Crivitz Feuerwehr Ludwigslust Freiwillige Feuerwehr Gadebusch Freiwillige Feuerwehr Satow Feuerwehr Rövershagen Feuerwehr Boltenhagen Freiwillige Feuerwehr Hagenow Feuerwehr Wittenburg Freiwillige Feuerwehr der Stadt Penkun Freiwillige Feuerwehr Ueckermünde Feuerwehr Wustrow Freiwillige Feuerwehr Wismar Altstadt Freiwillige Feuerwehr Warnemünde Feuerwehr Dömitz Feuerwehr Neukloster
(Wir haben hoffentlich niemanden vergessen!)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38398793"/>
                  </a:ext>
                </a:extLst>
              </a:tr>
            </a:tbl>
          </a:graphicData>
        </a:graphic>
      </p:graphicFrame>
      <p:sp>
        <p:nvSpPr>
          <p:cNvPr id="4" name="Text Placeholder 3">
            <a:extLst>
              <a:ext uri="{FF2B5EF4-FFF2-40B4-BE49-F238E27FC236}">
                <a16:creationId xmlns:a16="http://schemas.microsoft.com/office/drawing/2014/main" id="{9838178D-C336-49C1-B300-E1C625ED0CCF}"/>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23199931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1A1051-577E-4A88-8957-5AD32F8EF597}"/>
              </a:ext>
            </a:extLst>
          </p:cNvPr>
          <p:cNvSpPr>
            <a:spLocks noGrp="1"/>
          </p:cNvSpPr>
          <p:nvPr>
            <p:ph type="title"/>
          </p:nvPr>
        </p:nvSpPr>
        <p:spPr/>
        <p:txBody>
          <a:bodyPr/>
          <a:lstStyle/>
          <a:p>
            <a:r>
              <a:rPr lang="en-US"/>
              <a:t>Facebook Eigene Posts - Kommentare - Export | NDR Mecklenburg-Vorpommern - 3 of 3</a:t>
            </a:r>
          </a:p>
        </p:txBody>
      </p:sp>
      <p:graphicFrame>
        <p:nvGraphicFramePr>
          <p:cNvPr id="5" name="Table Placeholder 4">
            <a:extLst>
              <a:ext uri="{FF2B5EF4-FFF2-40B4-BE49-F238E27FC236}">
                <a16:creationId xmlns:a16="http://schemas.microsoft.com/office/drawing/2014/main" id="{B0C66D76-DDF1-4214-BBE0-1037AC64A4DE}"/>
              </a:ext>
            </a:extLst>
          </p:cNvPr>
          <p:cNvGraphicFramePr>
            <a:graphicFrameLocks noGrp="1"/>
          </p:cNvGraphicFramePr>
          <p:nvPr>
            <p:ph type="tbl" sz="quarter" idx="13"/>
            <p:extLst>
              <p:ext uri="{D42A27DB-BD31-4B8C-83A1-F6EECF244321}">
                <p14:modId xmlns:p14="http://schemas.microsoft.com/office/powerpoint/2010/main" val="31131029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990125179"/>
                    </a:ext>
                  </a:extLst>
                </a:gridCol>
                <a:gridCol w="822960">
                  <a:extLst>
                    <a:ext uri="{9D8B030D-6E8A-4147-A177-3AD203B41FA5}">
                      <a16:colId xmlns:a16="http://schemas.microsoft.com/office/drawing/2014/main" val="52291907"/>
                    </a:ext>
                  </a:extLst>
                </a:gridCol>
                <a:gridCol w="822960">
                  <a:extLst>
                    <a:ext uri="{9D8B030D-6E8A-4147-A177-3AD203B41FA5}">
                      <a16:colId xmlns:a16="http://schemas.microsoft.com/office/drawing/2014/main" val="3000991639"/>
                    </a:ext>
                  </a:extLst>
                </a:gridCol>
                <a:gridCol w="822960">
                  <a:extLst>
                    <a:ext uri="{9D8B030D-6E8A-4147-A177-3AD203B41FA5}">
                      <a16:colId xmlns:a16="http://schemas.microsoft.com/office/drawing/2014/main" val="913850416"/>
                    </a:ext>
                  </a:extLst>
                </a:gridCol>
                <a:gridCol w="822960">
                  <a:extLst>
                    <a:ext uri="{9D8B030D-6E8A-4147-A177-3AD203B41FA5}">
                      <a16:colId xmlns:a16="http://schemas.microsoft.com/office/drawing/2014/main" val="305022245"/>
                    </a:ext>
                  </a:extLst>
                </a:gridCol>
                <a:gridCol w="822960">
                  <a:extLst>
                    <a:ext uri="{9D8B030D-6E8A-4147-A177-3AD203B41FA5}">
                      <a16:colId xmlns:a16="http://schemas.microsoft.com/office/drawing/2014/main" val="796319205"/>
                    </a:ext>
                  </a:extLst>
                </a:gridCol>
                <a:gridCol w="822960">
                  <a:extLst>
                    <a:ext uri="{9D8B030D-6E8A-4147-A177-3AD203B41FA5}">
                      <a16:colId xmlns:a16="http://schemas.microsoft.com/office/drawing/2014/main" val="1266101695"/>
                    </a:ext>
                  </a:extLst>
                </a:gridCol>
                <a:gridCol w="822960">
                  <a:extLst>
                    <a:ext uri="{9D8B030D-6E8A-4147-A177-3AD203B41FA5}">
                      <a16:colId xmlns:a16="http://schemas.microsoft.com/office/drawing/2014/main" val="33007199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969455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- 2018-08-16 08:13:39 </a:t>
                      </a:r>
                      <a:r>
                        <a:rPr kumimoji="0" lang="de-DE" sz="1000" b="0" i="0" u="none" strike="noStrike" kern="1200" cap="none" spc="0" normalizeH="0" baseline="0" noProof="0">
                          <a:ln>
                            <a:noFill/>
                          </a:ln>
                          <a:solidFill>
                            <a:prstClr val="black"/>
                          </a:solidFill>
                          <a:effectLst/>
                          <a:uLnTx/>
                          <a:uFillTx/>
                          <a:latin typeface="+mn-lt"/>
                          <a:ea typeface="+mn-ea"/>
                          <a:cs typeface="+mn-cs"/>
                        </a:rPr>
                        <a:t> 
 Die einen finden es angebracht, die anderen einfach nur diskriminierend.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146254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- 2018-09-06 09:43:13 </a:t>
                      </a:r>
                      <a:r>
                        <a:rPr kumimoji="0" lang="de-DE" sz="1000" b="0" i="0" u="none" strike="noStrike" kern="1200" cap="none" spc="0" normalizeH="0" baseline="0" noProof="0">
                          <a:ln>
                            <a:noFill/>
                          </a:ln>
                          <a:solidFill>
                            <a:prstClr val="black"/>
                          </a:solidFill>
                          <a:effectLst/>
                          <a:uLnTx/>
                          <a:uFillTx/>
                          <a:latin typeface="+mn-lt"/>
                          <a:ea typeface="+mn-ea"/>
                          <a:cs typeface="+mn-cs"/>
                        </a:rPr>
                        <a:t> 
 Die Hansestadt Rostock erklärt sich zur Aufnahme von Mittelmeer-Flüchtlingen bereit. Das hat die Bürgerschaft am Mittwochabend mehrheitlich beschlossen.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647774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- 2018-10-11 07:23:30 </a:t>
                      </a:r>
                      <a:r>
                        <a:rPr kumimoji="0" lang="de-DE" sz="1000" b="0" i="0" u="none" strike="noStrike" kern="1200" cap="none" spc="0" normalizeH="0" baseline="0" noProof="0">
                          <a:ln>
                            <a:noFill/>
                          </a:ln>
                          <a:solidFill>
                            <a:prstClr val="black"/>
                          </a:solidFill>
                          <a:effectLst/>
                          <a:uLnTx/>
                          <a:uFillTx/>
                          <a:latin typeface="+mn-lt"/>
                          <a:ea typeface="+mn-ea"/>
                          <a:cs typeface="+mn-cs"/>
                        </a:rPr>
                        <a:t> 
 Die als Schädlingsbekämpfer eingesetzten asiatischen Marienkäfer krabbeln jetzt auf Hauswänden umher, weil sie ein Winterquartier suchen. Haben Sie die "Harlekine" auch schon gesichtet?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382143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- 2018-03-28 15:45:00 </a:t>
                      </a:r>
                      <a:r>
                        <a:rPr kumimoji="0" lang="de-DE" sz="1000" b="0" i="0" u="none" strike="noStrike" kern="1200" cap="none" spc="0" normalizeH="0" baseline="0" noProof="0">
                          <a:ln>
                            <a:noFill/>
                          </a:ln>
                          <a:solidFill>
                            <a:prstClr val="black"/>
                          </a:solidFill>
                          <a:effectLst/>
                          <a:uLnTx/>
                          <a:uFillTx/>
                          <a:latin typeface="+mn-lt"/>
                          <a:ea typeface="+mn-ea"/>
                          <a:cs typeface="+mn-cs"/>
                        </a:rPr>
                        <a:t> 
 Erneut Marktführer in MV! 🙌🎤🎉 Toll, dass Sie einschalten!!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2043818"/>
                  </a:ext>
                </a:extLst>
              </a:tr>
            </a:tbl>
          </a:graphicData>
        </a:graphic>
      </p:graphicFrame>
      <p:sp>
        <p:nvSpPr>
          <p:cNvPr id="4" name="Text Placeholder 3">
            <a:extLst>
              <a:ext uri="{FF2B5EF4-FFF2-40B4-BE49-F238E27FC236}">
                <a16:creationId xmlns:a16="http://schemas.microsoft.com/office/drawing/2014/main" id="{555E8DCF-CF08-492B-B023-B9EE9C3C920F}"/>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2274917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76DD5E-D143-43B1-B81A-C71F7E162E65}"/>
              </a:ext>
            </a:extLst>
          </p:cNvPr>
          <p:cNvSpPr>
            <a:spLocks noGrp="1"/>
          </p:cNvSpPr>
          <p:nvPr>
            <p:ph type="title"/>
          </p:nvPr>
        </p:nvSpPr>
        <p:spPr/>
        <p:txBody>
          <a:bodyPr/>
          <a:lstStyle/>
          <a:p>
            <a:r>
              <a:rPr lang="en-US"/>
              <a:t>Facebook Eigene Posts - Links - Export | NDR Mecklenburg-Vorpommern - 1 of 3</a:t>
            </a:r>
          </a:p>
        </p:txBody>
      </p:sp>
      <p:graphicFrame>
        <p:nvGraphicFramePr>
          <p:cNvPr id="5" name="Table Placeholder 4">
            <a:extLst>
              <a:ext uri="{FF2B5EF4-FFF2-40B4-BE49-F238E27FC236}">
                <a16:creationId xmlns:a16="http://schemas.microsoft.com/office/drawing/2014/main" id="{3E04832C-5697-4AEC-B24F-8479D17C582A}"/>
              </a:ext>
            </a:extLst>
          </p:cNvPr>
          <p:cNvGraphicFramePr>
            <a:graphicFrameLocks noGrp="1"/>
          </p:cNvGraphicFramePr>
          <p:nvPr>
            <p:ph type="tbl" sz="quarter" idx="13"/>
            <p:extLst>
              <p:ext uri="{D42A27DB-BD31-4B8C-83A1-F6EECF244321}">
                <p14:modId xmlns:p14="http://schemas.microsoft.com/office/powerpoint/2010/main" val="382836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534588402"/>
                    </a:ext>
                  </a:extLst>
                </a:gridCol>
                <a:gridCol w="822960">
                  <a:extLst>
                    <a:ext uri="{9D8B030D-6E8A-4147-A177-3AD203B41FA5}">
                      <a16:colId xmlns:a16="http://schemas.microsoft.com/office/drawing/2014/main" val="3991499380"/>
                    </a:ext>
                  </a:extLst>
                </a:gridCol>
                <a:gridCol w="822960">
                  <a:extLst>
                    <a:ext uri="{9D8B030D-6E8A-4147-A177-3AD203B41FA5}">
                      <a16:colId xmlns:a16="http://schemas.microsoft.com/office/drawing/2014/main" val="3541040739"/>
                    </a:ext>
                  </a:extLst>
                </a:gridCol>
                <a:gridCol w="822960">
                  <a:extLst>
                    <a:ext uri="{9D8B030D-6E8A-4147-A177-3AD203B41FA5}">
                      <a16:colId xmlns:a16="http://schemas.microsoft.com/office/drawing/2014/main" val="3959493356"/>
                    </a:ext>
                  </a:extLst>
                </a:gridCol>
                <a:gridCol w="822960">
                  <a:extLst>
                    <a:ext uri="{9D8B030D-6E8A-4147-A177-3AD203B41FA5}">
                      <a16:colId xmlns:a16="http://schemas.microsoft.com/office/drawing/2014/main" val="3386753356"/>
                    </a:ext>
                  </a:extLst>
                </a:gridCol>
                <a:gridCol w="822960">
                  <a:extLst>
                    <a:ext uri="{9D8B030D-6E8A-4147-A177-3AD203B41FA5}">
                      <a16:colId xmlns:a16="http://schemas.microsoft.com/office/drawing/2014/main" val="3551700622"/>
                    </a:ext>
                  </a:extLst>
                </a:gridCol>
                <a:gridCol w="822960">
                  <a:extLst>
                    <a:ext uri="{9D8B030D-6E8A-4147-A177-3AD203B41FA5}">
                      <a16:colId xmlns:a16="http://schemas.microsoft.com/office/drawing/2014/main" val="3745367375"/>
                    </a:ext>
                  </a:extLst>
                </a:gridCol>
                <a:gridCol w="822960">
                  <a:extLst>
                    <a:ext uri="{9D8B030D-6E8A-4147-A177-3AD203B41FA5}">
                      <a16:colId xmlns:a16="http://schemas.microsoft.com/office/drawing/2014/main" val="553271275"/>
                    </a:ext>
                  </a:extLst>
                </a:gridCol>
                <a:gridCol w="822960">
                  <a:extLst>
                    <a:ext uri="{9D8B030D-6E8A-4147-A177-3AD203B41FA5}">
                      <a16:colId xmlns:a16="http://schemas.microsoft.com/office/drawing/2014/main" val="8970273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640658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- 2018-05-27 21:09:14 </a:t>
                      </a:r>
                      <a:r>
                        <a:rPr kumimoji="0" lang="de-DE" sz="1000" b="0" i="0" u="none" strike="noStrike" kern="1200" cap="none" spc="0" normalizeH="0" baseline="0" noProof="0">
                          <a:ln>
                            <a:noFill/>
                          </a:ln>
                          <a:solidFill>
                            <a:prstClr val="black"/>
                          </a:solidFill>
                          <a:effectLst/>
                          <a:uLnTx/>
                          <a:uFillTx/>
                          <a:latin typeface="+mn-lt"/>
                          <a:ea typeface="+mn-ea"/>
                          <a:cs typeface="+mn-cs"/>
                        </a:rPr>
                        <a:t> 
 Ein Sieger, drei Stichwahlen - alle Informationen zu den Landratswahlen in Mecklenburg-Vorpommern: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24821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- 2018-08-22 15:35:26 </a:t>
                      </a:r>
                      <a:r>
                        <a:rPr kumimoji="0" lang="de-DE" sz="1000" b="0" i="0" u="none" strike="noStrike" kern="1200" cap="none" spc="0" normalizeH="0" baseline="0" noProof="0">
                          <a:ln>
                            <a:noFill/>
                          </a:ln>
                          <a:solidFill>
                            <a:prstClr val="black"/>
                          </a:solidFill>
                          <a:effectLst/>
                          <a:uLnTx/>
                          <a:uFillTx/>
                          <a:latin typeface="+mn-lt"/>
                          <a:ea typeface="+mn-ea"/>
                          <a:cs typeface="+mn-cs"/>
                        </a:rPr>
                        <a:t> 
 Obstbäume in Alleen und an Straßen in Mecklenburg-Vorpommern hängen voller Früchte. Darf ich mich als Bürger einfach so daran bedienen?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54873462"/>
                  </a:ext>
                </a:extLst>
              </a:tr>
            </a:tbl>
          </a:graphicData>
        </a:graphic>
      </p:graphicFrame>
      <p:sp>
        <p:nvSpPr>
          <p:cNvPr id="4" name="Text Placeholder 3">
            <a:extLst>
              <a:ext uri="{FF2B5EF4-FFF2-40B4-BE49-F238E27FC236}">
                <a16:creationId xmlns:a16="http://schemas.microsoft.com/office/drawing/2014/main" id="{81657925-0E95-43E8-B63D-EDA4A98EF130}"/>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1802856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AB83CD-A7CA-46C6-86AB-F1DAC63A3D8D}"/>
              </a:ext>
            </a:extLst>
          </p:cNvPr>
          <p:cNvSpPr>
            <a:spLocks noGrp="1"/>
          </p:cNvSpPr>
          <p:nvPr>
            <p:ph type="title"/>
          </p:nvPr>
        </p:nvSpPr>
        <p:spPr/>
        <p:txBody>
          <a:bodyPr/>
          <a:lstStyle/>
          <a:p>
            <a:r>
              <a:rPr lang="en-US"/>
              <a:t>Facebook Eigene Posts - Links - Export | NDR Mecklenburg-Vorpommern - 2 of 3</a:t>
            </a:r>
          </a:p>
        </p:txBody>
      </p:sp>
      <p:graphicFrame>
        <p:nvGraphicFramePr>
          <p:cNvPr id="5" name="Table Placeholder 4">
            <a:extLst>
              <a:ext uri="{FF2B5EF4-FFF2-40B4-BE49-F238E27FC236}">
                <a16:creationId xmlns:a16="http://schemas.microsoft.com/office/drawing/2014/main" id="{E7E74318-87F7-4599-8CA9-F3D76898E8DD}"/>
              </a:ext>
            </a:extLst>
          </p:cNvPr>
          <p:cNvGraphicFramePr>
            <a:graphicFrameLocks noGrp="1"/>
          </p:cNvGraphicFramePr>
          <p:nvPr>
            <p:ph type="tbl" sz="quarter" idx="13"/>
            <p:extLst>
              <p:ext uri="{D42A27DB-BD31-4B8C-83A1-F6EECF244321}">
                <p14:modId xmlns:p14="http://schemas.microsoft.com/office/powerpoint/2010/main" val="17597716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75158424"/>
                    </a:ext>
                  </a:extLst>
                </a:gridCol>
                <a:gridCol w="822960">
                  <a:extLst>
                    <a:ext uri="{9D8B030D-6E8A-4147-A177-3AD203B41FA5}">
                      <a16:colId xmlns:a16="http://schemas.microsoft.com/office/drawing/2014/main" val="2369238386"/>
                    </a:ext>
                  </a:extLst>
                </a:gridCol>
                <a:gridCol w="822960">
                  <a:extLst>
                    <a:ext uri="{9D8B030D-6E8A-4147-A177-3AD203B41FA5}">
                      <a16:colId xmlns:a16="http://schemas.microsoft.com/office/drawing/2014/main" val="1788315668"/>
                    </a:ext>
                  </a:extLst>
                </a:gridCol>
                <a:gridCol w="822960">
                  <a:extLst>
                    <a:ext uri="{9D8B030D-6E8A-4147-A177-3AD203B41FA5}">
                      <a16:colId xmlns:a16="http://schemas.microsoft.com/office/drawing/2014/main" val="2906572712"/>
                    </a:ext>
                  </a:extLst>
                </a:gridCol>
                <a:gridCol w="822960">
                  <a:extLst>
                    <a:ext uri="{9D8B030D-6E8A-4147-A177-3AD203B41FA5}">
                      <a16:colId xmlns:a16="http://schemas.microsoft.com/office/drawing/2014/main" val="3994853187"/>
                    </a:ext>
                  </a:extLst>
                </a:gridCol>
                <a:gridCol w="822960">
                  <a:extLst>
                    <a:ext uri="{9D8B030D-6E8A-4147-A177-3AD203B41FA5}">
                      <a16:colId xmlns:a16="http://schemas.microsoft.com/office/drawing/2014/main" val="1264848786"/>
                    </a:ext>
                  </a:extLst>
                </a:gridCol>
                <a:gridCol w="822960">
                  <a:extLst>
                    <a:ext uri="{9D8B030D-6E8A-4147-A177-3AD203B41FA5}">
                      <a16:colId xmlns:a16="http://schemas.microsoft.com/office/drawing/2014/main" val="3710699505"/>
                    </a:ext>
                  </a:extLst>
                </a:gridCol>
                <a:gridCol w="822960">
                  <a:extLst>
                    <a:ext uri="{9D8B030D-6E8A-4147-A177-3AD203B41FA5}">
                      <a16:colId xmlns:a16="http://schemas.microsoft.com/office/drawing/2014/main" val="4212173597"/>
                    </a:ext>
                  </a:extLst>
                </a:gridCol>
                <a:gridCol w="822960">
                  <a:extLst>
                    <a:ext uri="{9D8B030D-6E8A-4147-A177-3AD203B41FA5}">
                      <a16:colId xmlns:a16="http://schemas.microsoft.com/office/drawing/2014/main" val="37683738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570621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- 2018-07-23 16:19:20 </a:t>
                      </a:r>
                      <a:r>
                        <a:rPr kumimoji="0" lang="de-DE" sz="1000" b="0" i="0" u="none" strike="noStrike" kern="1200" cap="none" spc="0" normalizeH="0" baseline="0" noProof="0">
                          <a:ln>
                            <a:noFill/>
                          </a:ln>
                          <a:solidFill>
                            <a:prstClr val="black"/>
                          </a:solidFill>
                          <a:effectLst/>
                          <a:uLnTx/>
                          <a:uFillTx/>
                          <a:latin typeface="+mn-lt"/>
                          <a:ea typeface="+mn-ea"/>
                          <a:cs typeface="+mn-cs"/>
                        </a:rPr>
                        <a:t> 
 Vibrionen-Gefahr: Wegen der hohen Wassertemperaturen sollten Menschen mit bestimmten chronischen Erkrankungen vorsichtig beim Baden sein.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871498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- 2018-07-07 11:09:00 </a:t>
                      </a:r>
                      <a:r>
                        <a:rPr kumimoji="0" lang="de-DE" sz="1000" b="0" i="0" u="none" strike="noStrike" kern="1200" cap="none" spc="0" normalizeH="0" baseline="0" noProof="0">
                          <a:ln>
                            <a:noFill/>
                          </a:ln>
                          <a:solidFill>
                            <a:prstClr val="black"/>
                          </a:solidFill>
                          <a:effectLst/>
                          <a:uLnTx/>
                          <a:uFillTx/>
                          <a:latin typeface="+mn-lt"/>
                          <a:ea typeface="+mn-ea"/>
                          <a:cs typeface="+mn-cs"/>
                        </a:rPr>
                        <a:t> 
 Seit fast drei Tagen kämpfen Feuerwehrleute gegen einen Waldbrand an der A14. Technisches Hilfswerk und Feuerwehr leiten derzeit tausende Liter Wasser aus dem Ludwigsluster Kanal in den Wald, um die Glutnester zu löschen.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55362540"/>
                  </a:ext>
                </a:extLst>
              </a:tr>
            </a:tbl>
          </a:graphicData>
        </a:graphic>
      </p:graphicFrame>
      <p:sp>
        <p:nvSpPr>
          <p:cNvPr id="4" name="Text Placeholder 3">
            <a:extLst>
              <a:ext uri="{FF2B5EF4-FFF2-40B4-BE49-F238E27FC236}">
                <a16:creationId xmlns:a16="http://schemas.microsoft.com/office/drawing/2014/main" id="{A58E23BF-5A28-4848-8228-939DF8FE1989}"/>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31380931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F044EF-1BA7-4E41-9F03-04AAA54CA97A}"/>
              </a:ext>
            </a:extLst>
          </p:cNvPr>
          <p:cNvSpPr>
            <a:spLocks noGrp="1"/>
          </p:cNvSpPr>
          <p:nvPr>
            <p:ph type="title"/>
          </p:nvPr>
        </p:nvSpPr>
        <p:spPr/>
        <p:txBody>
          <a:bodyPr/>
          <a:lstStyle/>
          <a:p>
            <a:r>
              <a:rPr lang="en-US"/>
              <a:t>Facebook Eigene Posts - Links - Export | NDR Mecklenburg-Vorpommern - 3 of 3</a:t>
            </a:r>
          </a:p>
        </p:txBody>
      </p:sp>
      <p:graphicFrame>
        <p:nvGraphicFramePr>
          <p:cNvPr id="5" name="Table Placeholder 4">
            <a:extLst>
              <a:ext uri="{FF2B5EF4-FFF2-40B4-BE49-F238E27FC236}">
                <a16:creationId xmlns:a16="http://schemas.microsoft.com/office/drawing/2014/main" id="{35A9A9D0-2905-4955-BF68-661EFFD87514}"/>
              </a:ext>
            </a:extLst>
          </p:cNvPr>
          <p:cNvGraphicFramePr>
            <a:graphicFrameLocks noGrp="1"/>
          </p:cNvGraphicFramePr>
          <p:nvPr>
            <p:ph type="tbl" sz="quarter" idx="13"/>
            <p:extLst>
              <p:ext uri="{D42A27DB-BD31-4B8C-83A1-F6EECF244321}">
                <p14:modId xmlns:p14="http://schemas.microsoft.com/office/powerpoint/2010/main" val="13900188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064664507"/>
                    </a:ext>
                  </a:extLst>
                </a:gridCol>
                <a:gridCol w="822960">
                  <a:extLst>
                    <a:ext uri="{9D8B030D-6E8A-4147-A177-3AD203B41FA5}">
                      <a16:colId xmlns:a16="http://schemas.microsoft.com/office/drawing/2014/main" val="1137297115"/>
                    </a:ext>
                  </a:extLst>
                </a:gridCol>
                <a:gridCol w="822960">
                  <a:extLst>
                    <a:ext uri="{9D8B030D-6E8A-4147-A177-3AD203B41FA5}">
                      <a16:colId xmlns:a16="http://schemas.microsoft.com/office/drawing/2014/main" val="336640337"/>
                    </a:ext>
                  </a:extLst>
                </a:gridCol>
                <a:gridCol w="822960">
                  <a:extLst>
                    <a:ext uri="{9D8B030D-6E8A-4147-A177-3AD203B41FA5}">
                      <a16:colId xmlns:a16="http://schemas.microsoft.com/office/drawing/2014/main" val="3951695776"/>
                    </a:ext>
                  </a:extLst>
                </a:gridCol>
                <a:gridCol w="822960">
                  <a:extLst>
                    <a:ext uri="{9D8B030D-6E8A-4147-A177-3AD203B41FA5}">
                      <a16:colId xmlns:a16="http://schemas.microsoft.com/office/drawing/2014/main" val="1788112931"/>
                    </a:ext>
                  </a:extLst>
                </a:gridCol>
                <a:gridCol w="822960">
                  <a:extLst>
                    <a:ext uri="{9D8B030D-6E8A-4147-A177-3AD203B41FA5}">
                      <a16:colId xmlns:a16="http://schemas.microsoft.com/office/drawing/2014/main" val="1900386990"/>
                    </a:ext>
                  </a:extLst>
                </a:gridCol>
                <a:gridCol w="822960">
                  <a:extLst>
                    <a:ext uri="{9D8B030D-6E8A-4147-A177-3AD203B41FA5}">
                      <a16:colId xmlns:a16="http://schemas.microsoft.com/office/drawing/2014/main" val="3164618749"/>
                    </a:ext>
                  </a:extLst>
                </a:gridCol>
                <a:gridCol w="822960">
                  <a:extLst>
                    <a:ext uri="{9D8B030D-6E8A-4147-A177-3AD203B41FA5}">
                      <a16:colId xmlns:a16="http://schemas.microsoft.com/office/drawing/2014/main" val="2367496639"/>
                    </a:ext>
                  </a:extLst>
                </a:gridCol>
                <a:gridCol w="822960">
                  <a:extLst>
                    <a:ext uri="{9D8B030D-6E8A-4147-A177-3AD203B41FA5}">
                      <a16:colId xmlns:a16="http://schemas.microsoft.com/office/drawing/2014/main" val="3700745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126043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- 2018-07-05 18:38:39 </a:t>
                      </a:r>
                      <a:r>
                        <a:rPr kumimoji="0" lang="de-DE" sz="1000" b="0" i="0" u="none" strike="noStrike" kern="1200" cap="none" spc="0" normalizeH="0" baseline="0" noProof="0">
                          <a:ln>
                            <a:noFill/>
                          </a:ln>
                          <a:solidFill>
                            <a:prstClr val="black"/>
                          </a:solidFill>
                          <a:effectLst/>
                          <a:uLnTx/>
                          <a:uFillTx/>
                          <a:latin typeface="+mn-lt"/>
                          <a:ea typeface="+mn-ea"/>
                          <a:cs typeface="+mn-cs"/>
                        </a:rPr>
                        <a:t> 
 Der Großbrand an der A14 bei Ludwigslust ist laut Feuerwehr unter Kontrolle. Im Brandgebiet liegt Munition aus dem Zweiten Weltkrieg, einige Granaten sind bereits explodiert. Ein Lösch-Hubschrauber der Bundeswehr bekämpft den Brand aus der Luft.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82968092"/>
                  </a:ext>
                </a:extLst>
              </a:tr>
            </a:tbl>
          </a:graphicData>
        </a:graphic>
      </p:graphicFrame>
      <p:sp>
        <p:nvSpPr>
          <p:cNvPr id="4" name="Text Placeholder 3">
            <a:extLst>
              <a:ext uri="{FF2B5EF4-FFF2-40B4-BE49-F238E27FC236}">
                <a16:creationId xmlns:a16="http://schemas.microsoft.com/office/drawing/2014/main" id="{6017B20E-6D4F-4D59-8B70-5D517403CB81}"/>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12283364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49347-1D57-41D1-A238-67A52BBF04F2}"/>
              </a:ext>
            </a:extLst>
          </p:cNvPr>
          <p:cNvSpPr>
            <a:spLocks noGrp="1"/>
          </p:cNvSpPr>
          <p:nvPr>
            <p:ph type="title"/>
          </p:nvPr>
        </p:nvSpPr>
        <p:spPr/>
        <p:txBody>
          <a:bodyPr/>
          <a:lstStyle/>
          <a:p>
            <a:r>
              <a:rPr lang="en-US"/>
              <a:t>Facebook Eigene Posts - Videostartrate - Export | NDR Mecklenburg-Vorpommern</a:t>
            </a:r>
          </a:p>
        </p:txBody>
      </p:sp>
      <p:graphicFrame>
        <p:nvGraphicFramePr>
          <p:cNvPr id="5" name="Table Placeholder 4">
            <a:extLst>
              <a:ext uri="{FF2B5EF4-FFF2-40B4-BE49-F238E27FC236}">
                <a16:creationId xmlns:a16="http://schemas.microsoft.com/office/drawing/2014/main" id="{023C1FEF-D957-4200-A976-64FF76ABA3D9}"/>
              </a:ext>
            </a:extLst>
          </p:cNvPr>
          <p:cNvGraphicFramePr>
            <a:graphicFrameLocks noGrp="1"/>
          </p:cNvGraphicFramePr>
          <p:nvPr>
            <p:ph type="tbl" sz="quarter" idx="13"/>
            <p:extLst>
              <p:ext uri="{D42A27DB-BD31-4B8C-83A1-F6EECF244321}">
                <p14:modId xmlns:p14="http://schemas.microsoft.com/office/powerpoint/2010/main" val="5320533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048582698"/>
                    </a:ext>
                  </a:extLst>
                </a:gridCol>
                <a:gridCol w="822960">
                  <a:extLst>
                    <a:ext uri="{9D8B030D-6E8A-4147-A177-3AD203B41FA5}">
                      <a16:colId xmlns:a16="http://schemas.microsoft.com/office/drawing/2014/main" val="1483973863"/>
                    </a:ext>
                  </a:extLst>
                </a:gridCol>
                <a:gridCol w="822960">
                  <a:extLst>
                    <a:ext uri="{9D8B030D-6E8A-4147-A177-3AD203B41FA5}">
                      <a16:colId xmlns:a16="http://schemas.microsoft.com/office/drawing/2014/main" val="2936746383"/>
                    </a:ext>
                  </a:extLst>
                </a:gridCol>
                <a:gridCol w="822960">
                  <a:extLst>
                    <a:ext uri="{9D8B030D-6E8A-4147-A177-3AD203B41FA5}">
                      <a16:colId xmlns:a16="http://schemas.microsoft.com/office/drawing/2014/main" val="1358906435"/>
                    </a:ext>
                  </a:extLst>
                </a:gridCol>
                <a:gridCol w="822960">
                  <a:extLst>
                    <a:ext uri="{9D8B030D-6E8A-4147-A177-3AD203B41FA5}">
                      <a16:colId xmlns:a16="http://schemas.microsoft.com/office/drawing/2014/main" val="3876646048"/>
                    </a:ext>
                  </a:extLst>
                </a:gridCol>
                <a:gridCol w="822960">
                  <a:extLst>
                    <a:ext uri="{9D8B030D-6E8A-4147-A177-3AD203B41FA5}">
                      <a16:colId xmlns:a16="http://schemas.microsoft.com/office/drawing/2014/main" val="2933324604"/>
                    </a:ext>
                  </a:extLst>
                </a:gridCol>
                <a:gridCol w="822960">
                  <a:extLst>
                    <a:ext uri="{9D8B030D-6E8A-4147-A177-3AD203B41FA5}">
                      <a16:colId xmlns:a16="http://schemas.microsoft.com/office/drawing/2014/main" val="3482766002"/>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2544275451"/>
                  </a:ext>
                </a:extLst>
              </a:tr>
              <a:tr h="370840">
                <a:tc>
                  <a:txBody>
                    <a:bodyPr/>
                    <a:lstStyle/>
                    <a:p>
                      <a:r>
                        <a:rPr lang="de-DE" sz="1000" b="1"/>
                        <a:t> NDR Mecklenburg-Vorpommern - 2018-11-02 06:01:40 </a:t>
                      </a:r>
                      <a:r>
                        <a:rPr lang="de-DE" sz="1000"/>
                        <a:t> 
 </a:t>
                      </a:r>
                      <a:endParaRPr lang="en-US" sz="1000"/>
                    </a:p>
                  </a:txBody>
                  <a:tcPr/>
                </a:tc>
                <a:tc>
                  <a:txBody>
                    <a:bodyPr/>
                    <a:lstStyle/>
                    <a:p>
                      <a:r>
                        <a:rPr lang="en-US" sz="1000"/>
                        <a:t>208.25 %</a:t>
                      </a:r>
                    </a:p>
                  </a:txBody>
                  <a:tcPr/>
                </a:tc>
                <a:tc>
                  <a:txBody>
                    <a:bodyPr/>
                    <a:lstStyle/>
                    <a:p>
                      <a:r>
                        <a:rPr lang="en-US" sz="1000"/>
                        <a:t>421.84 %</a:t>
                      </a:r>
                    </a:p>
                  </a:txBody>
                  <a:tcPr/>
                </a:tc>
                <a:tc>
                  <a:txBody>
                    <a:bodyPr/>
                    <a:lstStyle/>
                    <a:p>
                      <a:r>
                        <a:rPr lang="en-US" sz="1000"/>
                        <a:t>833</a:t>
                      </a:r>
                    </a:p>
                  </a:txBody>
                  <a:tcPr/>
                </a:tc>
                <a:tc>
                  <a:txBody>
                    <a:bodyPr/>
                    <a:lstStyle/>
                    <a:p>
                      <a:r>
                        <a:rPr lang="en-US" sz="1000"/>
                        <a:t>206</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119814180"/>
                  </a:ext>
                </a:extLst>
              </a:tr>
              <a:tr h="370840">
                <a:tc>
                  <a:txBody>
                    <a:bodyPr/>
                    <a:lstStyle/>
                    <a:p>
                      <a:r>
                        <a:rPr lang="de-DE" sz="1000" b="1"/>
                        <a:t> NDR Mecklenburg-Vorpommern - 2018-10-25 07:25:47 </a:t>
                      </a:r>
                      <a:r>
                        <a:rPr lang="de-DE" sz="1000"/>
                        <a:t> 
 Am Mittwoch ist der Kutter "Jas von Mund" im Wismarer Hafen gesunken - ein Zeitraffervideo:</a:t>
                      </a:r>
                      <a:endParaRPr lang="en-US" sz="1000"/>
                    </a:p>
                  </a:txBody>
                  <a:tcPr/>
                </a:tc>
                <a:tc>
                  <a:txBody>
                    <a:bodyPr/>
                    <a:lstStyle/>
                    <a:p>
                      <a:r>
                        <a:rPr lang="en-US" sz="1000"/>
                        <a:t>42.78 %</a:t>
                      </a:r>
                    </a:p>
                  </a:txBody>
                  <a:tcPr/>
                </a:tc>
                <a:tc>
                  <a:txBody>
                    <a:bodyPr/>
                    <a:lstStyle/>
                    <a:p>
                      <a:r>
                        <a:rPr lang="en-US" sz="1000"/>
                        <a:t>53.59 %</a:t>
                      </a:r>
                    </a:p>
                  </a:txBody>
                  <a:tcPr/>
                </a:tc>
                <a:tc>
                  <a:txBody>
                    <a:bodyPr/>
                    <a:lstStyle/>
                    <a:p>
                      <a:r>
                        <a:rPr lang="en-US" sz="1000"/>
                        <a:t>11033</a:t>
                      </a:r>
                    </a:p>
                  </a:txBody>
                  <a:tcPr/>
                </a:tc>
                <a:tc>
                  <a:txBody>
                    <a:bodyPr/>
                    <a:lstStyle/>
                    <a:p>
                      <a:r>
                        <a:rPr lang="en-US" sz="1000"/>
                        <a:t>23634</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628633535"/>
                  </a:ext>
                </a:extLst>
              </a:tr>
              <a:tr h="370840">
                <a:tc>
                  <a:txBody>
                    <a:bodyPr/>
                    <a:lstStyle/>
                    <a:p>
                      <a:r>
                        <a:rPr lang="de-DE" sz="1000" b="1"/>
                        <a:t> NDR Mecklenburg-Vorpommern - 2018-02-28 08:38:43 </a:t>
                      </a:r>
                      <a:r>
                        <a:rPr lang="de-DE" sz="1000"/>
                        <a:t> 
 Aus heißem Wasser wird Schnee: Bei diesen eisigen Temperaturen lohnt sich dieses besondere Experiment.</a:t>
                      </a:r>
                      <a:endParaRPr lang="en-US" sz="1000"/>
                    </a:p>
                  </a:txBody>
                  <a:tcPr/>
                </a:tc>
                <a:tc>
                  <a:txBody>
                    <a:bodyPr/>
                    <a:lstStyle/>
                    <a:p>
                      <a:r>
                        <a:rPr lang="en-US" sz="1000"/>
                        <a:t>38.69 %</a:t>
                      </a:r>
                    </a:p>
                  </a:txBody>
                  <a:tcPr/>
                </a:tc>
                <a:tc>
                  <a:txBody>
                    <a:bodyPr/>
                    <a:lstStyle/>
                    <a:p>
                      <a:r>
                        <a:rPr lang="en-US" sz="1000"/>
                        <a:t>50.68 %</a:t>
                      </a:r>
                    </a:p>
                  </a:txBody>
                  <a:tcPr/>
                </a:tc>
                <a:tc>
                  <a:txBody>
                    <a:bodyPr/>
                    <a:lstStyle/>
                    <a:p>
                      <a:r>
                        <a:rPr lang="en-US" sz="1000"/>
                        <a:t>2163</a:t>
                      </a:r>
                    </a:p>
                  </a:txBody>
                  <a:tcPr/>
                </a:tc>
                <a:tc>
                  <a:txBody>
                    <a:bodyPr/>
                    <a:lstStyle/>
                    <a:p>
                      <a:r>
                        <a:rPr lang="en-US" sz="1000"/>
                        <a:t>5247</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084022516"/>
                  </a:ext>
                </a:extLst>
              </a:tr>
              <a:tr h="370840">
                <a:tc>
                  <a:txBody>
                    <a:bodyPr/>
                    <a:lstStyle/>
                    <a:p>
                      <a:r>
                        <a:rPr lang="de-DE" sz="1000" b="1"/>
                        <a:t> NDR Mecklenburg-Vorpommern - 2018-02-14 05:48:14 </a:t>
                      </a:r>
                      <a:r>
                        <a:rPr lang="de-DE" sz="1000"/>
                        <a:t> 
 😍 Was macht Ihren Partner zu Ihrer Traumfrau oder ihren Traummann?</a:t>
                      </a:r>
                      <a:endParaRPr lang="en-US" sz="1000"/>
                    </a:p>
                  </a:txBody>
                  <a:tcPr/>
                </a:tc>
                <a:tc>
                  <a:txBody>
                    <a:bodyPr/>
                    <a:lstStyle/>
                    <a:p>
                      <a:r>
                        <a:rPr lang="en-US" sz="1000"/>
                        <a:t>37.52 %</a:t>
                      </a:r>
                    </a:p>
                  </a:txBody>
                  <a:tcPr/>
                </a:tc>
                <a:tc>
                  <a:txBody>
                    <a:bodyPr/>
                    <a:lstStyle/>
                    <a:p>
                      <a:r>
                        <a:rPr lang="en-US" sz="1000"/>
                        <a:t>90.51 %</a:t>
                      </a:r>
                    </a:p>
                  </a:txBody>
                  <a:tcPr/>
                </a:tc>
                <a:tc>
                  <a:txBody>
                    <a:bodyPr/>
                    <a:lstStyle/>
                    <a:p>
                      <a:r>
                        <a:rPr lang="en-US" sz="1000"/>
                        <a:t>560</a:t>
                      </a:r>
                    </a:p>
                  </a:txBody>
                  <a:tcPr/>
                </a:tc>
                <a:tc>
                  <a:txBody>
                    <a:bodyPr/>
                    <a:lstStyle/>
                    <a:p>
                      <a:r>
                        <a:rPr lang="en-US" sz="1000"/>
                        <a:t>1402</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641657576"/>
                  </a:ext>
                </a:extLst>
              </a:tr>
              <a:tr h="370840">
                <a:tc>
                  <a:txBody>
                    <a:bodyPr/>
                    <a:lstStyle/>
                    <a:p>
                      <a:r>
                        <a:rPr lang="en-US" sz="1000" b="1"/>
                        <a:t> NDR Mecklenburg-Vorpommern - 2018-02-23 13:39:26 </a:t>
                      </a:r>
                      <a:r>
                        <a:rPr lang="en-US" sz="1000"/>
                        <a:t> 
 Olympia ist fast vorbei - auch noch total im Olympia-Fieber? #OlympiaChallenge</a:t>
                      </a:r>
                    </a:p>
                  </a:txBody>
                  <a:tcPr/>
                </a:tc>
                <a:tc>
                  <a:txBody>
                    <a:bodyPr/>
                    <a:lstStyle/>
                    <a:p>
                      <a:r>
                        <a:rPr lang="en-US" sz="1000"/>
                        <a:t>36.66 %</a:t>
                      </a:r>
                    </a:p>
                  </a:txBody>
                  <a:tcPr/>
                </a:tc>
                <a:tc>
                  <a:txBody>
                    <a:bodyPr/>
                    <a:lstStyle/>
                    <a:p>
                      <a:r>
                        <a:rPr lang="en-US" sz="1000"/>
                        <a:t>47.18 %</a:t>
                      </a:r>
                    </a:p>
                  </a:txBody>
                  <a:tcPr/>
                </a:tc>
                <a:tc>
                  <a:txBody>
                    <a:bodyPr/>
                    <a:lstStyle/>
                    <a:p>
                      <a:r>
                        <a:rPr lang="en-US" sz="1000"/>
                        <a:t>3134</a:t>
                      </a:r>
                    </a:p>
                  </a:txBody>
                  <a:tcPr/>
                </a:tc>
                <a:tc>
                  <a:txBody>
                    <a:bodyPr/>
                    <a:lstStyle/>
                    <a:p>
                      <a:r>
                        <a:rPr lang="en-US" sz="1000"/>
                        <a:t>8071</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320959952"/>
                  </a:ext>
                </a:extLst>
              </a:tr>
            </a:tbl>
          </a:graphicData>
        </a:graphic>
      </p:graphicFrame>
      <p:sp>
        <p:nvSpPr>
          <p:cNvPr id="4" name="Text Placeholder 3">
            <a:extLst>
              <a:ext uri="{FF2B5EF4-FFF2-40B4-BE49-F238E27FC236}">
                <a16:creationId xmlns:a16="http://schemas.microsoft.com/office/drawing/2014/main" id="{02AB32B5-4DE5-4435-BAAD-6D24DF79F889}"/>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29117733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4A730-025B-4A21-83D9-F0A1B5E7F95D}"/>
              </a:ext>
            </a:extLst>
          </p:cNvPr>
          <p:cNvSpPr>
            <a:spLocks noGrp="1"/>
          </p:cNvSpPr>
          <p:nvPr>
            <p:ph type="title"/>
          </p:nvPr>
        </p:nvSpPr>
        <p:spPr/>
        <p:txBody>
          <a:bodyPr/>
          <a:lstStyle/>
          <a:p>
            <a:r>
              <a:rPr lang="en-US"/>
              <a:t>Facebook Eigene Posts - Videostartrate - Flop - Export | NDR Mecklenburg-Vorpommern</a:t>
            </a:r>
          </a:p>
        </p:txBody>
      </p:sp>
      <p:graphicFrame>
        <p:nvGraphicFramePr>
          <p:cNvPr id="5" name="Table Placeholder 4">
            <a:extLst>
              <a:ext uri="{FF2B5EF4-FFF2-40B4-BE49-F238E27FC236}">
                <a16:creationId xmlns:a16="http://schemas.microsoft.com/office/drawing/2014/main" id="{EE3408C2-1FE1-4FD7-B878-F50096E2C57F}"/>
              </a:ext>
            </a:extLst>
          </p:cNvPr>
          <p:cNvGraphicFramePr>
            <a:graphicFrameLocks noGrp="1"/>
          </p:cNvGraphicFramePr>
          <p:nvPr>
            <p:ph type="tbl" sz="quarter" idx="13"/>
            <p:extLst>
              <p:ext uri="{D42A27DB-BD31-4B8C-83A1-F6EECF244321}">
                <p14:modId xmlns:p14="http://schemas.microsoft.com/office/powerpoint/2010/main" val="39402384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952964243"/>
                    </a:ext>
                  </a:extLst>
                </a:gridCol>
                <a:gridCol w="822960">
                  <a:extLst>
                    <a:ext uri="{9D8B030D-6E8A-4147-A177-3AD203B41FA5}">
                      <a16:colId xmlns:a16="http://schemas.microsoft.com/office/drawing/2014/main" val="2216248780"/>
                    </a:ext>
                  </a:extLst>
                </a:gridCol>
                <a:gridCol w="822960">
                  <a:extLst>
                    <a:ext uri="{9D8B030D-6E8A-4147-A177-3AD203B41FA5}">
                      <a16:colId xmlns:a16="http://schemas.microsoft.com/office/drawing/2014/main" val="131039585"/>
                    </a:ext>
                  </a:extLst>
                </a:gridCol>
                <a:gridCol w="822960">
                  <a:extLst>
                    <a:ext uri="{9D8B030D-6E8A-4147-A177-3AD203B41FA5}">
                      <a16:colId xmlns:a16="http://schemas.microsoft.com/office/drawing/2014/main" val="2263383208"/>
                    </a:ext>
                  </a:extLst>
                </a:gridCol>
                <a:gridCol w="822960">
                  <a:extLst>
                    <a:ext uri="{9D8B030D-6E8A-4147-A177-3AD203B41FA5}">
                      <a16:colId xmlns:a16="http://schemas.microsoft.com/office/drawing/2014/main" val="2462070692"/>
                    </a:ext>
                  </a:extLst>
                </a:gridCol>
                <a:gridCol w="822960">
                  <a:extLst>
                    <a:ext uri="{9D8B030D-6E8A-4147-A177-3AD203B41FA5}">
                      <a16:colId xmlns:a16="http://schemas.microsoft.com/office/drawing/2014/main" val="2641227218"/>
                    </a:ext>
                  </a:extLst>
                </a:gridCol>
                <a:gridCol w="822960">
                  <a:extLst>
                    <a:ext uri="{9D8B030D-6E8A-4147-A177-3AD203B41FA5}">
                      <a16:colId xmlns:a16="http://schemas.microsoft.com/office/drawing/2014/main" val="2233774668"/>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225410933"/>
                  </a:ext>
                </a:extLst>
              </a:tr>
              <a:tr h="370840">
                <a:tc>
                  <a:txBody>
                    <a:bodyPr/>
                    <a:lstStyle/>
                    <a:p>
                      <a:r>
                        <a:rPr lang="de-DE" sz="1000" b="1"/>
                        <a:t> NDR Mecklenburg-Vorpommern - 2018-05-15 12:47:22 </a:t>
                      </a:r>
                      <a:r>
                        <a:rPr lang="de-DE" sz="1000"/>
                        <a:t> 
 😂😂😂 Welche lustigen Pannen haben Sie schon auf Hochzeiten erlebt? 😂😂😂</a:t>
                      </a:r>
                      <a:endParaRPr lang="en-US" sz="1000"/>
                    </a:p>
                  </a:txBody>
                  <a:tcPr/>
                </a:tc>
                <a:tc>
                  <a:txBody>
                    <a:bodyPr/>
                    <a:lstStyle/>
                    <a:p>
                      <a:r>
                        <a:rPr lang="en-US" sz="1000"/>
                        <a:t>0.0 %</a:t>
                      </a:r>
                    </a:p>
                  </a:txBody>
                  <a:tcPr/>
                </a:tc>
                <a:tc>
                  <a:txBody>
                    <a:bodyPr/>
                    <a:lstStyle/>
                    <a:p>
                      <a:r>
                        <a:rPr lang="en-US" sz="1000"/>
                        <a:t>284.5 %</a:t>
                      </a:r>
                    </a:p>
                  </a:txBody>
                  <a:tcPr/>
                </a:tc>
                <a:tc>
                  <a:txBody>
                    <a:bodyPr/>
                    <a:lstStyle/>
                    <a:p>
                      <a:r>
                        <a:rPr lang="en-US" sz="1000"/>
                        <a:t>0</a:t>
                      </a:r>
                    </a:p>
                  </a:txBody>
                  <a:tcPr/>
                </a:tc>
                <a:tc>
                  <a:txBody>
                    <a:bodyPr/>
                    <a:lstStyle/>
                    <a:p>
                      <a:r>
                        <a:rPr lang="en-US" sz="1000"/>
                        <a:t>998</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476689"/>
                  </a:ext>
                </a:extLst>
              </a:tr>
              <a:tr h="370840">
                <a:tc>
                  <a:txBody>
                    <a:bodyPr/>
                    <a:lstStyle/>
                    <a:p>
                      <a:r>
                        <a:rPr lang="de-DE" sz="1000" b="1"/>
                        <a:t> NDR Mecklenburg-Vorpommern - 2018-03-08 15:59:03 </a:t>
                      </a:r>
                      <a:r>
                        <a:rPr lang="de-DE" sz="1000"/>
                        <a:t> 
 Neue Sonderausstellung im Meeresmuseum Stralsund: "Insightfish" gibt faszinierende Einblicke in die Welt der Fische. 😮</a:t>
                      </a:r>
                      <a:endParaRPr lang="en-US" sz="1000"/>
                    </a:p>
                  </a:txBody>
                  <a:tcPr/>
                </a:tc>
                <a:tc>
                  <a:txBody>
                    <a:bodyPr/>
                    <a:lstStyle/>
                    <a:p>
                      <a:r>
                        <a:rPr lang="en-US" sz="1000"/>
                        <a:t>0.0 %</a:t>
                      </a:r>
                    </a:p>
                  </a:txBody>
                  <a:tcPr/>
                </a:tc>
                <a:tc>
                  <a:txBody>
                    <a:bodyPr/>
                    <a:lstStyle/>
                    <a:p>
                      <a:r>
                        <a:rPr lang="en-US" sz="1000"/>
                        <a:t>27.6 %</a:t>
                      </a:r>
                    </a:p>
                  </a:txBody>
                  <a:tcPr/>
                </a:tc>
                <a:tc>
                  <a:txBody>
                    <a:bodyPr/>
                    <a:lstStyle/>
                    <a:p>
                      <a:r>
                        <a:rPr lang="en-US" sz="1000"/>
                        <a:t>0</a:t>
                      </a:r>
                    </a:p>
                  </a:txBody>
                  <a:tcPr/>
                </a:tc>
                <a:tc>
                  <a:txBody>
                    <a:bodyPr/>
                    <a:lstStyle/>
                    <a:p>
                      <a:r>
                        <a:rPr lang="en-US" sz="1000"/>
                        <a:t>1404</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206153472"/>
                  </a:ext>
                </a:extLst>
              </a:tr>
              <a:tr h="370840">
                <a:tc>
                  <a:txBody>
                    <a:bodyPr/>
                    <a:lstStyle/>
                    <a:p>
                      <a:r>
                        <a:rPr lang="de-DE" sz="1000" b="1"/>
                        <a:t> NDR Mecklenburg-Vorpommern - 2018-04-30 11:48:34 </a:t>
                      </a:r>
                      <a:r>
                        <a:rPr lang="de-DE" sz="1000"/>
                        <a:t> 
 😮</a:t>
                      </a:r>
                      <a:endParaRPr lang="en-US" sz="1000"/>
                    </a:p>
                  </a:txBody>
                  <a:tcPr/>
                </a:tc>
                <a:tc>
                  <a:txBody>
                    <a:bodyPr/>
                    <a:lstStyle/>
                    <a:p>
                      <a:r>
                        <a:rPr lang="en-US" sz="1000"/>
                        <a:t>0.0 %</a:t>
                      </a:r>
                    </a:p>
                  </a:txBody>
                  <a:tcPr/>
                </a:tc>
                <a:tc>
                  <a:txBody>
                    <a:bodyPr/>
                    <a:lstStyle/>
                    <a:p>
                      <a:r>
                        <a:rPr lang="en-US" sz="1000"/>
                        <a:t>47.8 %</a:t>
                      </a:r>
                    </a:p>
                  </a:txBody>
                  <a:tcPr/>
                </a:tc>
                <a:tc>
                  <a:txBody>
                    <a:bodyPr/>
                    <a:lstStyle/>
                    <a:p>
                      <a:r>
                        <a:rPr lang="en-US" sz="1000"/>
                        <a:t>0</a:t>
                      </a:r>
                    </a:p>
                  </a:txBody>
                  <a:tcPr/>
                </a:tc>
                <a:tc>
                  <a:txBody>
                    <a:bodyPr/>
                    <a:lstStyle/>
                    <a:p>
                      <a:r>
                        <a:rPr lang="en-US" sz="1000"/>
                        <a:t>6860</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375159404"/>
                  </a:ext>
                </a:extLst>
              </a:tr>
              <a:tr h="370840">
                <a:tc>
                  <a:txBody>
                    <a:bodyPr/>
                    <a:lstStyle/>
                    <a:p>
                      <a:r>
                        <a:rPr lang="de-DE" sz="1000" b="1"/>
                        <a:t> NDR Mecklenburg-Vorpommern - 2018-01-22 09:47:52 </a:t>
                      </a:r>
                      <a:r>
                        <a:rPr lang="de-DE" sz="1000"/>
                        <a:t> 
 Nur Fliegen ist schöner... Doch zum Sieg hat es leider nicht gereicht. Jetzt brauchen die #Badboys Schützenhilfe von Mazedonien und am Mittwoch einen Sieg gegen Spanien, um ins #Halbfinale zu kommen. 🤞
#aufgehtsDHB #ehfeuro2018 | Rune Dahmke</a:t>
                      </a:r>
                      <a:endParaRPr lang="en-US" sz="1000"/>
                    </a:p>
                  </a:txBody>
                  <a:tcPr/>
                </a:tc>
                <a:tc>
                  <a:txBody>
                    <a:bodyPr/>
                    <a:lstStyle/>
                    <a:p>
                      <a:r>
                        <a:rPr lang="en-US" sz="1000"/>
                        <a:t>0.0 %</a:t>
                      </a:r>
                    </a:p>
                  </a:txBody>
                  <a:tcPr/>
                </a:tc>
                <a:tc>
                  <a:txBody>
                    <a:bodyPr/>
                    <a:lstStyle/>
                    <a:p>
                      <a:r>
                        <a:rPr lang="en-US" sz="1000"/>
                        <a:t>24.9 %</a:t>
                      </a:r>
                    </a:p>
                  </a:txBody>
                  <a:tcPr/>
                </a:tc>
                <a:tc>
                  <a:txBody>
                    <a:bodyPr/>
                    <a:lstStyle/>
                    <a:p>
                      <a:r>
                        <a:rPr lang="en-US" sz="1000"/>
                        <a:t>0</a:t>
                      </a:r>
                    </a:p>
                  </a:txBody>
                  <a:tcPr/>
                </a:tc>
                <a:tc>
                  <a:txBody>
                    <a:bodyPr/>
                    <a:lstStyle/>
                    <a:p>
                      <a:r>
                        <a:rPr lang="en-US" sz="1000"/>
                        <a:t>6803</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974493812"/>
                  </a:ext>
                </a:extLst>
              </a:tr>
              <a:tr h="370840">
                <a:tc>
                  <a:txBody>
                    <a:bodyPr/>
                    <a:lstStyle/>
                    <a:p>
                      <a:r>
                        <a:rPr lang="de-DE" sz="1000" b="1"/>
                        <a:t> NDR Mecklenburg-Vorpommern - 2018-07-10 08:59:45 </a:t>
                      </a:r>
                      <a:r>
                        <a:rPr lang="de-DE" sz="1000"/>
                        <a:t> 
 Eine kleine Erinnerung an den lieben Regen, dass wir ihn hier gut gebrauchen könnten! 🌧️💧❤️ 😉</a:t>
                      </a:r>
                      <a:endParaRPr lang="en-US" sz="1000"/>
                    </a:p>
                  </a:txBody>
                  <a:tcPr/>
                </a:tc>
                <a:tc>
                  <a:txBody>
                    <a:bodyPr/>
                    <a:lstStyle/>
                    <a:p>
                      <a:r>
                        <a:rPr lang="en-US" sz="1000"/>
                        <a:t>0.0 %</a:t>
                      </a:r>
                    </a:p>
                  </a:txBody>
                  <a:tcPr/>
                </a:tc>
                <a:tc>
                  <a:txBody>
                    <a:bodyPr/>
                    <a:lstStyle/>
                    <a:p>
                      <a:r>
                        <a:rPr lang="en-US" sz="1000"/>
                        <a:t>218.3 %</a:t>
                      </a:r>
                    </a:p>
                  </a:txBody>
                  <a:tcPr/>
                </a:tc>
                <a:tc>
                  <a:txBody>
                    <a:bodyPr/>
                    <a:lstStyle/>
                    <a:p>
                      <a:r>
                        <a:rPr lang="en-US" sz="1000"/>
                        <a:t>0</a:t>
                      </a:r>
                    </a:p>
                  </a:txBody>
                  <a:tcPr/>
                </a:tc>
                <a:tc>
                  <a:txBody>
                    <a:bodyPr/>
                    <a:lstStyle/>
                    <a:p>
                      <a:r>
                        <a:rPr lang="en-US" sz="1000"/>
                        <a:t>1560</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239836142"/>
                  </a:ext>
                </a:extLst>
              </a:tr>
            </a:tbl>
          </a:graphicData>
        </a:graphic>
      </p:graphicFrame>
      <p:sp>
        <p:nvSpPr>
          <p:cNvPr id="4" name="Text Placeholder 3">
            <a:extLst>
              <a:ext uri="{FF2B5EF4-FFF2-40B4-BE49-F238E27FC236}">
                <a16:creationId xmlns:a16="http://schemas.microsoft.com/office/drawing/2014/main" id="{F295EC7E-D23C-4209-8BCD-330D7FB0E7B1}"/>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42016848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E82E8-9C6A-44E8-A141-61DC112C02F2}"/>
              </a:ext>
            </a:extLst>
          </p:cNvPr>
          <p:cNvSpPr>
            <a:spLocks noGrp="1"/>
          </p:cNvSpPr>
          <p:nvPr>
            <p:ph type="title"/>
          </p:nvPr>
        </p:nvSpPr>
        <p:spPr/>
        <p:txBody>
          <a:bodyPr/>
          <a:lstStyle/>
          <a:p>
            <a:r>
              <a:rPr lang="en-US"/>
              <a:t>Facebook Eigene Posts - Potenzielle Reichweite - Export | NDR Mecklenburg-Vorpommern - 1 of 2</a:t>
            </a:r>
          </a:p>
        </p:txBody>
      </p:sp>
      <p:graphicFrame>
        <p:nvGraphicFramePr>
          <p:cNvPr id="5" name="Table Placeholder 4">
            <a:extLst>
              <a:ext uri="{FF2B5EF4-FFF2-40B4-BE49-F238E27FC236}">
                <a16:creationId xmlns:a16="http://schemas.microsoft.com/office/drawing/2014/main" id="{2630259B-4521-49B1-A025-9E6984520FEE}"/>
              </a:ext>
            </a:extLst>
          </p:cNvPr>
          <p:cNvGraphicFramePr>
            <a:graphicFrameLocks noGrp="1"/>
          </p:cNvGraphicFramePr>
          <p:nvPr>
            <p:ph type="tbl" sz="quarter" idx="13"/>
            <p:extLst>
              <p:ext uri="{D42A27DB-BD31-4B8C-83A1-F6EECF244321}">
                <p14:modId xmlns:p14="http://schemas.microsoft.com/office/powerpoint/2010/main" val="20067926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86255068"/>
                    </a:ext>
                  </a:extLst>
                </a:gridCol>
                <a:gridCol w="822960">
                  <a:extLst>
                    <a:ext uri="{9D8B030D-6E8A-4147-A177-3AD203B41FA5}">
                      <a16:colId xmlns:a16="http://schemas.microsoft.com/office/drawing/2014/main" val="1964412523"/>
                    </a:ext>
                  </a:extLst>
                </a:gridCol>
                <a:gridCol w="822960">
                  <a:extLst>
                    <a:ext uri="{9D8B030D-6E8A-4147-A177-3AD203B41FA5}">
                      <a16:colId xmlns:a16="http://schemas.microsoft.com/office/drawing/2014/main" val="3157394351"/>
                    </a:ext>
                  </a:extLst>
                </a:gridCol>
                <a:gridCol w="822960">
                  <a:extLst>
                    <a:ext uri="{9D8B030D-6E8A-4147-A177-3AD203B41FA5}">
                      <a16:colId xmlns:a16="http://schemas.microsoft.com/office/drawing/2014/main" val="3906206097"/>
                    </a:ext>
                  </a:extLst>
                </a:gridCol>
                <a:gridCol w="822960">
                  <a:extLst>
                    <a:ext uri="{9D8B030D-6E8A-4147-A177-3AD203B41FA5}">
                      <a16:colId xmlns:a16="http://schemas.microsoft.com/office/drawing/2014/main" val="3721240214"/>
                    </a:ext>
                  </a:extLst>
                </a:gridCol>
                <a:gridCol w="822960">
                  <a:extLst>
                    <a:ext uri="{9D8B030D-6E8A-4147-A177-3AD203B41FA5}">
                      <a16:colId xmlns:a16="http://schemas.microsoft.com/office/drawing/2014/main" val="248729756"/>
                    </a:ext>
                  </a:extLst>
                </a:gridCol>
                <a:gridCol w="411480">
                  <a:extLst>
                    <a:ext uri="{9D8B030D-6E8A-4147-A177-3AD203B41FA5}">
                      <a16:colId xmlns:a16="http://schemas.microsoft.com/office/drawing/2014/main" val="2190337795"/>
                    </a:ext>
                  </a:extLst>
                </a:gridCol>
                <a:gridCol w="822960">
                  <a:extLst>
                    <a:ext uri="{9D8B030D-6E8A-4147-A177-3AD203B41FA5}">
                      <a16:colId xmlns:a16="http://schemas.microsoft.com/office/drawing/2014/main" val="895042792"/>
                    </a:ext>
                  </a:extLst>
                </a:gridCol>
                <a:gridCol w="822960">
                  <a:extLst>
                    <a:ext uri="{9D8B030D-6E8A-4147-A177-3AD203B41FA5}">
                      <a16:colId xmlns:a16="http://schemas.microsoft.com/office/drawing/2014/main" val="37730302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246440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- 2018-07-25 07:03:33 </a:t>
                      </a:r>
                      <a:r>
                        <a:rPr kumimoji="0" lang="de-DE" sz="1000" b="0" i="0" u="none" strike="noStrike" kern="1200" cap="none" spc="0" normalizeH="0" baseline="0" noProof="0">
                          <a:ln>
                            <a:noFill/>
                          </a:ln>
                          <a:solidFill>
                            <a:prstClr val="black"/>
                          </a:solidFill>
                          <a:effectLst/>
                          <a:uLnTx/>
                          <a:uFillTx/>
                          <a:latin typeface="+mn-lt"/>
                          <a:ea typeface="+mn-ea"/>
                          <a:cs typeface="+mn-cs"/>
                        </a:rPr>
                        <a:t> 
 Für unsere Sicherheit führen freiwillige Feuerwehr-Männer und -Frauen ein Leben auf Abruf. Dafür ein riesiges Dankeschön!
🚒 Markieren Sie die Wehren aus Ihrer Region und sagen Sie Danke!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419564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- 2018-02-05 18:03:53 </a:t>
                      </a:r>
                      <a:r>
                        <a:rPr kumimoji="0" lang="de-DE" sz="1000" b="0" i="0" u="none" strike="noStrike" kern="1200" cap="none" spc="0" normalizeH="0" baseline="0" noProof="0">
                          <a:ln>
                            <a:noFill/>
                          </a:ln>
                          <a:solidFill>
                            <a:prstClr val="black"/>
                          </a:solidFill>
                          <a:effectLst/>
                          <a:uLnTx/>
                          <a:uFillTx/>
                          <a:latin typeface="+mn-lt"/>
                          <a:ea typeface="+mn-ea"/>
                          <a:cs typeface="+mn-cs"/>
                        </a:rPr>
                        <a:t> 
 Fußball-Trainer Frank Pagelsdorf hat die größten Erfolge seiner Karriere im Norden gefeiert - mit dem  F.C. Hansa Rostock und dem HSV. Heute feiert der gebürtige Hannoveraner seinen 60. Geburtstag.
Alles Gute für den Rostocker Aufstiegshelden von 1995!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52401440"/>
                  </a:ext>
                </a:extLst>
              </a:tr>
            </a:tbl>
          </a:graphicData>
        </a:graphic>
      </p:graphicFrame>
      <p:sp>
        <p:nvSpPr>
          <p:cNvPr id="4" name="Text Placeholder 3">
            <a:extLst>
              <a:ext uri="{FF2B5EF4-FFF2-40B4-BE49-F238E27FC236}">
                <a16:creationId xmlns:a16="http://schemas.microsoft.com/office/drawing/2014/main" id="{E1F3C489-7C16-4500-8D24-557EAF727E89}"/>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40767347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125E85-2774-4409-A37E-D8DCAE2A98B8}"/>
              </a:ext>
            </a:extLst>
          </p:cNvPr>
          <p:cNvSpPr>
            <a:spLocks noGrp="1"/>
          </p:cNvSpPr>
          <p:nvPr>
            <p:ph type="title"/>
          </p:nvPr>
        </p:nvSpPr>
        <p:spPr/>
        <p:txBody>
          <a:bodyPr/>
          <a:lstStyle/>
          <a:p>
            <a:r>
              <a:rPr lang="en-US"/>
              <a:t>Facebook Eigene Posts - Potenzielle Reichweite - Export | NDR Mecklenburg-Vorpommern - 2 of 2</a:t>
            </a:r>
          </a:p>
        </p:txBody>
      </p:sp>
      <p:graphicFrame>
        <p:nvGraphicFramePr>
          <p:cNvPr id="5" name="Table Placeholder 4">
            <a:extLst>
              <a:ext uri="{FF2B5EF4-FFF2-40B4-BE49-F238E27FC236}">
                <a16:creationId xmlns:a16="http://schemas.microsoft.com/office/drawing/2014/main" id="{BCABD055-D17E-4537-9A40-AE0BB6C90A8F}"/>
              </a:ext>
            </a:extLst>
          </p:cNvPr>
          <p:cNvGraphicFramePr>
            <a:graphicFrameLocks noGrp="1"/>
          </p:cNvGraphicFramePr>
          <p:nvPr>
            <p:ph type="tbl" sz="quarter" idx="13"/>
            <p:extLst>
              <p:ext uri="{D42A27DB-BD31-4B8C-83A1-F6EECF244321}">
                <p14:modId xmlns:p14="http://schemas.microsoft.com/office/powerpoint/2010/main" val="33968464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91709525"/>
                    </a:ext>
                  </a:extLst>
                </a:gridCol>
                <a:gridCol w="822960">
                  <a:extLst>
                    <a:ext uri="{9D8B030D-6E8A-4147-A177-3AD203B41FA5}">
                      <a16:colId xmlns:a16="http://schemas.microsoft.com/office/drawing/2014/main" val="1576260236"/>
                    </a:ext>
                  </a:extLst>
                </a:gridCol>
                <a:gridCol w="822960">
                  <a:extLst>
                    <a:ext uri="{9D8B030D-6E8A-4147-A177-3AD203B41FA5}">
                      <a16:colId xmlns:a16="http://schemas.microsoft.com/office/drawing/2014/main" val="3992817580"/>
                    </a:ext>
                  </a:extLst>
                </a:gridCol>
                <a:gridCol w="822960">
                  <a:extLst>
                    <a:ext uri="{9D8B030D-6E8A-4147-A177-3AD203B41FA5}">
                      <a16:colId xmlns:a16="http://schemas.microsoft.com/office/drawing/2014/main" val="268134801"/>
                    </a:ext>
                  </a:extLst>
                </a:gridCol>
                <a:gridCol w="822960">
                  <a:extLst>
                    <a:ext uri="{9D8B030D-6E8A-4147-A177-3AD203B41FA5}">
                      <a16:colId xmlns:a16="http://schemas.microsoft.com/office/drawing/2014/main" val="3086901882"/>
                    </a:ext>
                  </a:extLst>
                </a:gridCol>
                <a:gridCol w="822960">
                  <a:extLst>
                    <a:ext uri="{9D8B030D-6E8A-4147-A177-3AD203B41FA5}">
                      <a16:colId xmlns:a16="http://schemas.microsoft.com/office/drawing/2014/main" val="3895085810"/>
                    </a:ext>
                  </a:extLst>
                </a:gridCol>
                <a:gridCol w="411480">
                  <a:extLst>
                    <a:ext uri="{9D8B030D-6E8A-4147-A177-3AD203B41FA5}">
                      <a16:colId xmlns:a16="http://schemas.microsoft.com/office/drawing/2014/main" val="3681133169"/>
                    </a:ext>
                  </a:extLst>
                </a:gridCol>
                <a:gridCol w="822960">
                  <a:extLst>
                    <a:ext uri="{9D8B030D-6E8A-4147-A177-3AD203B41FA5}">
                      <a16:colId xmlns:a16="http://schemas.microsoft.com/office/drawing/2014/main" val="3692171928"/>
                    </a:ext>
                  </a:extLst>
                </a:gridCol>
                <a:gridCol w="822960">
                  <a:extLst>
                    <a:ext uri="{9D8B030D-6E8A-4147-A177-3AD203B41FA5}">
                      <a16:colId xmlns:a16="http://schemas.microsoft.com/office/drawing/2014/main" val="20469029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820231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- 2018-04-16 09:27:38 </a:t>
                      </a:r>
                      <a:r>
                        <a:rPr kumimoji="0" lang="de-DE" sz="1000" b="0" i="0" u="none" strike="noStrike" kern="1200" cap="none" spc="0" normalizeH="0" baseline="0" noProof="0">
                          <a:ln>
                            <a:noFill/>
                          </a:ln>
                          <a:solidFill>
                            <a:prstClr val="black"/>
                          </a:solidFill>
                          <a:effectLst/>
                          <a:uLnTx/>
                          <a:uFillTx/>
                          <a:latin typeface="+mn-lt"/>
                          <a:ea typeface="+mn-ea"/>
                          <a:cs typeface="+mn-cs"/>
                        </a:rPr>
                        <a:t> 
 Schatz des einstigen Dänenkönigs Harald Blauzahn geborgen: Laut Experten handelt es sich um den größten Einzelfund im südlichen Ostseeraum.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937220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- 2018-08-16 08:13:39 </a:t>
                      </a:r>
                      <a:r>
                        <a:rPr kumimoji="0" lang="de-DE" sz="1000" b="0" i="0" u="none" strike="noStrike" kern="1200" cap="none" spc="0" normalizeH="0" baseline="0" noProof="0">
                          <a:ln>
                            <a:noFill/>
                          </a:ln>
                          <a:solidFill>
                            <a:prstClr val="black"/>
                          </a:solidFill>
                          <a:effectLst/>
                          <a:uLnTx/>
                          <a:uFillTx/>
                          <a:latin typeface="+mn-lt"/>
                          <a:ea typeface="+mn-ea"/>
                          <a:cs typeface="+mn-cs"/>
                        </a:rPr>
                        <a:t> 
 Die einen finden es angebracht, die anderen einfach nur diskriminierend.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544575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- 2018-01-05 13:38:58 </a:t>
                      </a:r>
                      <a:r>
                        <a:rPr kumimoji="0" lang="de-DE" sz="1000" b="0" i="0" u="none" strike="noStrike" kern="1200" cap="none" spc="0" normalizeH="0" baseline="0" noProof="0">
                          <a:ln>
                            <a:noFill/>
                          </a:ln>
                          <a:solidFill>
                            <a:prstClr val="black"/>
                          </a:solidFill>
                          <a:effectLst/>
                          <a:uLnTx/>
                          <a:uFillTx/>
                          <a:latin typeface="+mn-lt"/>
                          <a:ea typeface="+mn-ea"/>
                          <a:cs typeface="+mn-cs"/>
                        </a:rPr>
                        <a:t> 
 Rostock verbietet als erste Kommune in MV die Nutzung von Glyphosat auf all ihren Flächen.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34920459"/>
                  </a:ext>
                </a:extLst>
              </a:tr>
            </a:tbl>
          </a:graphicData>
        </a:graphic>
      </p:graphicFrame>
      <p:sp>
        <p:nvSpPr>
          <p:cNvPr id="4" name="Text Placeholder 3">
            <a:extLst>
              <a:ext uri="{FF2B5EF4-FFF2-40B4-BE49-F238E27FC236}">
                <a16:creationId xmlns:a16="http://schemas.microsoft.com/office/drawing/2014/main" id="{83B10999-C89B-4138-A74D-5B3EFD0A6D07}"/>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31247014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C2B7F9-9DB4-4282-8992-FC1FA8D683E0}"/>
              </a:ext>
            </a:extLst>
          </p:cNvPr>
          <p:cNvSpPr>
            <a:spLocks noGrp="1"/>
          </p:cNvSpPr>
          <p:nvPr>
            <p:ph type="title"/>
          </p:nvPr>
        </p:nvSpPr>
        <p:spPr/>
        <p:txBody>
          <a:bodyPr/>
          <a:lstStyle/>
          <a:p>
            <a:r>
              <a:rPr lang="en-US"/>
              <a:t>Facebook Eigene Posts - Aktive Nutzer - Export | NDR Mecklenburg-Vorpommern</a:t>
            </a:r>
          </a:p>
        </p:txBody>
      </p:sp>
      <p:graphicFrame>
        <p:nvGraphicFramePr>
          <p:cNvPr id="5" name="Table Placeholder 4">
            <a:extLst>
              <a:ext uri="{FF2B5EF4-FFF2-40B4-BE49-F238E27FC236}">
                <a16:creationId xmlns:a16="http://schemas.microsoft.com/office/drawing/2014/main" id="{FF239409-4CCF-41E4-87A7-F796702F040B}"/>
              </a:ext>
            </a:extLst>
          </p:cNvPr>
          <p:cNvGraphicFramePr>
            <a:graphicFrameLocks noGrp="1"/>
          </p:cNvGraphicFramePr>
          <p:nvPr>
            <p:ph type="tbl" sz="quarter" idx="13"/>
            <p:extLst>
              <p:ext uri="{D42A27DB-BD31-4B8C-83A1-F6EECF244321}">
                <p14:modId xmlns:p14="http://schemas.microsoft.com/office/powerpoint/2010/main" val="28170709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2638540996"/>
                    </a:ext>
                  </a:extLst>
                </a:gridCol>
                <a:gridCol w="822960">
                  <a:extLst>
                    <a:ext uri="{9D8B030D-6E8A-4147-A177-3AD203B41FA5}">
                      <a16:colId xmlns:a16="http://schemas.microsoft.com/office/drawing/2014/main" val="3791261140"/>
                    </a:ext>
                  </a:extLst>
                </a:gridCol>
                <a:gridCol w="822960">
                  <a:extLst>
                    <a:ext uri="{9D8B030D-6E8A-4147-A177-3AD203B41FA5}">
                      <a16:colId xmlns:a16="http://schemas.microsoft.com/office/drawing/2014/main" val="1559652328"/>
                    </a:ext>
                  </a:extLst>
                </a:gridCol>
                <a:gridCol w="822960">
                  <a:extLst>
                    <a:ext uri="{9D8B030D-6E8A-4147-A177-3AD203B41FA5}">
                      <a16:colId xmlns:a16="http://schemas.microsoft.com/office/drawing/2014/main" val="2144767509"/>
                    </a:ext>
                  </a:extLst>
                </a:gridCol>
                <a:gridCol w="822960">
                  <a:extLst>
                    <a:ext uri="{9D8B030D-6E8A-4147-A177-3AD203B41FA5}">
                      <a16:colId xmlns:a16="http://schemas.microsoft.com/office/drawing/2014/main" val="1489145426"/>
                    </a:ext>
                  </a:extLst>
                </a:gridCol>
                <a:gridCol w="493776">
                  <a:extLst>
                    <a:ext uri="{9D8B030D-6E8A-4147-A177-3AD203B41FA5}">
                      <a16:colId xmlns:a16="http://schemas.microsoft.com/office/drawing/2014/main" val="3600360504"/>
                    </a:ext>
                  </a:extLst>
                </a:gridCol>
                <a:gridCol w="493776">
                  <a:extLst>
                    <a:ext uri="{9D8B030D-6E8A-4147-A177-3AD203B41FA5}">
                      <a16:colId xmlns:a16="http://schemas.microsoft.com/office/drawing/2014/main" val="386156043"/>
                    </a:ext>
                  </a:extLst>
                </a:gridCol>
                <a:gridCol w="493776">
                  <a:extLst>
                    <a:ext uri="{9D8B030D-6E8A-4147-A177-3AD203B41FA5}">
                      <a16:colId xmlns:a16="http://schemas.microsoft.com/office/drawing/2014/main" val="2129065214"/>
                    </a:ext>
                  </a:extLst>
                </a:gridCol>
              </a:tblGrid>
              <a:tr h="370840">
                <a:tc>
                  <a:txBody>
                    <a:bodyPr/>
                    <a:lstStyle/>
                    <a:p>
                      <a:r>
                        <a:rPr lang="en-US" sz="1000"/>
                        <a:t>Post</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I-Rate Aktive Nutzer</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597977221"/>
                  </a:ext>
                </a:extLst>
              </a:tr>
              <a:tr h="370840">
                <a:tc>
                  <a:txBody>
                    <a:bodyPr/>
                    <a:lstStyle/>
                    <a:p>
                      <a:r>
                        <a:rPr lang="de-DE" sz="1000" b="1"/>
                        <a:t> NDR Mecklenburg-Vorpommern - 2018-07-25 07:03:33 </a:t>
                      </a:r>
                      <a:r>
                        <a:rPr lang="de-DE" sz="1000"/>
                        <a:t> 
 Für unsere Sicherheit führen freiwillige Feuerwehr-Männer und -Frauen ein Leben auf Abruf. Dafür ein riesiges Dankeschön!
🚒 Markieren Sie die Wehren aus Ihrer Region und sagen Sie Danke!</a:t>
                      </a:r>
                      <a:endParaRPr lang="en-US" sz="1000"/>
                    </a:p>
                  </a:txBody>
                  <a:tcPr/>
                </a:tc>
                <a:tc>
                  <a:txBody>
                    <a:bodyPr/>
                    <a:lstStyle/>
                    <a:p>
                      <a:r>
                        <a:rPr lang="en-US" sz="1000"/>
                        <a:t>26388</a:t>
                      </a:r>
                    </a:p>
                  </a:txBody>
                  <a:tcPr/>
                </a:tc>
                <a:tc>
                  <a:txBody>
                    <a:bodyPr/>
                    <a:lstStyle/>
                    <a:p>
                      <a:r>
                        <a:rPr lang="en-US" sz="1000"/>
                        <a:t>413643</a:t>
                      </a:r>
                    </a:p>
                  </a:txBody>
                  <a:tcPr/>
                </a:tc>
                <a:tc>
                  <a:txBody>
                    <a:bodyPr/>
                    <a:lstStyle/>
                    <a:p>
                      <a:r>
                        <a:rPr lang="en-US" sz="1000"/>
                        <a:t>6.4 %</a:t>
                      </a:r>
                    </a:p>
                  </a:txBody>
                  <a:tcPr/>
                </a:tc>
                <a:tc>
                  <a:txBody>
                    <a:bodyPr/>
                    <a:lstStyle/>
                    <a:p>
                      <a:r>
                        <a:rPr lang="en-US" sz="1000"/>
                        <a:t>5361</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57298453"/>
                  </a:ext>
                </a:extLst>
              </a:tr>
              <a:tr h="370840">
                <a:tc>
                  <a:txBody>
                    <a:bodyPr/>
                    <a:lstStyle/>
                    <a:p>
                      <a:r>
                        <a:rPr lang="de-DE" sz="1000" b="1"/>
                        <a:t> NDR Mecklenburg-Vorpommern - 2018-08-16 08:13:39 </a:t>
                      </a:r>
                      <a:r>
                        <a:rPr lang="de-DE" sz="1000"/>
                        <a:t> 
 Die einen finden es angebracht, die anderen einfach nur diskriminierend.</a:t>
                      </a:r>
                      <a:endParaRPr lang="en-US" sz="1000"/>
                    </a:p>
                  </a:txBody>
                  <a:tcPr/>
                </a:tc>
                <a:tc>
                  <a:txBody>
                    <a:bodyPr/>
                    <a:lstStyle/>
                    <a:p>
                      <a:r>
                        <a:rPr lang="en-US" sz="1000"/>
                        <a:t>18927</a:t>
                      </a:r>
                    </a:p>
                  </a:txBody>
                  <a:tcPr/>
                </a:tc>
                <a:tc>
                  <a:txBody>
                    <a:bodyPr/>
                    <a:lstStyle/>
                    <a:p>
                      <a:r>
                        <a:rPr lang="en-US" sz="1000"/>
                        <a:t>156701</a:t>
                      </a:r>
                    </a:p>
                  </a:txBody>
                  <a:tcPr/>
                </a:tc>
                <a:tc>
                  <a:txBody>
                    <a:bodyPr/>
                    <a:lstStyle/>
                    <a:p>
                      <a:r>
                        <a:rPr lang="en-US" sz="1000"/>
                        <a:t>12.1 %</a:t>
                      </a:r>
                    </a:p>
                  </a:txBody>
                  <a:tcPr/>
                </a:tc>
                <a:tc>
                  <a:txBody>
                    <a:bodyPr/>
                    <a:lstStyle/>
                    <a:p>
                      <a:r>
                        <a:rPr lang="en-US" sz="1000"/>
                        <a:t>3024</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555421499"/>
                  </a:ext>
                </a:extLst>
              </a:tr>
              <a:tr h="370840">
                <a:tc>
                  <a:txBody>
                    <a:bodyPr/>
                    <a:lstStyle/>
                    <a:p>
                      <a:r>
                        <a:rPr lang="de-DE" sz="1000" b="1"/>
                        <a:t> NDR Mecklenburg-Vorpommern - 2018-02-05 18:03:53 </a:t>
                      </a:r>
                      <a:r>
                        <a:rPr lang="de-DE" sz="1000"/>
                        <a:t> 
 Fußball-Trainer Frank Pagelsdorf hat die größten Erfolge seiner Karriere im Norden gefeiert - mit dem  F.C. Hansa Rostock und dem HSV. Heute feiert der gebürtige Hannoveraner seinen 60. Geburtstag.
Alles Gute für den Rostocker Aufstiegshelden von 1995!</a:t>
                      </a:r>
                      <a:endParaRPr lang="en-US" sz="1000"/>
                    </a:p>
                  </a:txBody>
                  <a:tcPr/>
                </a:tc>
                <a:tc>
                  <a:txBody>
                    <a:bodyPr/>
                    <a:lstStyle/>
                    <a:p>
                      <a:r>
                        <a:rPr lang="en-US" sz="1000"/>
                        <a:t>17601</a:t>
                      </a:r>
                    </a:p>
                  </a:txBody>
                  <a:tcPr/>
                </a:tc>
                <a:tc>
                  <a:txBody>
                    <a:bodyPr/>
                    <a:lstStyle/>
                    <a:p>
                      <a:r>
                        <a:rPr lang="en-US" sz="1000"/>
                        <a:t>178557</a:t>
                      </a:r>
                    </a:p>
                  </a:txBody>
                  <a:tcPr/>
                </a:tc>
                <a:tc>
                  <a:txBody>
                    <a:bodyPr/>
                    <a:lstStyle/>
                    <a:p>
                      <a:r>
                        <a:rPr lang="en-US" sz="1000"/>
                        <a:t>9.9 %</a:t>
                      </a:r>
                    </a:p>
                  </a:txBody>
                  <a:tcPr/>
                </a:tc>
                <a:tc>
                  <a:txBody>
                    <a:bodyPr/>
                    <a:lstStyle/>
                    <a:p>
                      <a:r>
                        <a:rPr lang="en-US" sz="1000"/>
                        <a:t>2378</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01350123"/>
                  </a:ext>
                </a:extLst>
              </a:tr>
              <a:tr h="370840">
                <a:tc>
                  <a:txBody>
                    <a:bodyPr/>
                    <a:lstStyle/>
                    <a:p>
                      <a:r>
                        <a:rPr lang="de-DE" sz="1000" b="1"/>
                        <a:t> NDR Mecklenburg-Vorpommern - 2018-07-31 10:07:03 </a:t>
                      </a:r>
                      <a:r>
                        <a:rPr lang="de-DE" sz="1000"/>
                        <a:t> 
 Rostock und ganz MV verlieren ein echtes Original. 😢</a:t>
                      </a:r>
                      <a:endParaRPr lang="en-US" sz="1000"/>
                    </a:p>
                  </a:txBody>
                  <a:tcPr/>
                </a:tc>
                <a:tc>
                  <a:txBody>
                    <a:bodyPr/>
                    <a:lstStyle/>
                    <a:p>
                      <a:r>
                        <a:rPr lang="en-US" sz="1000"/>
                        <a:t>16977</a:t>
                      </a:r>
                    </a:p>
                  </a:txBody>
                  <a:tcPr/>
                </a:tc>
                <a:tc>
                  <a:txBody>
                    <a:bodyPr/>
                    <a:lstStyle/>
                    <a:p>
                      <a:r>
                        <a:rPr lang="en-US" sz="1000"/>
                        <a:t>137685</a:t>
                      </a:r>
                    </a:p>
                  </a:txBody>
                  <a:tcPr/>
                </a:tc>
                <a:tc>
                  <a:txBody>
                    <a:bodyPr/>
                    <a:lstStyle/>
                    <a:p>
                      <a:r>
                        <a:rPr lang="en-US" sz="1000"/>
                        <a:t>12.3 %</a:t>
                      </a:r>
                    </a:p>
                  </a:txBody>
                  <a:tcPr/>
                </a:tc>
                <a:tc>
                  <a:txBody>
                    <a:bodyPr/>
                    <a:lstStyle/>
                    <a:p>
                      <a:r>
                        <a:rPr lang="en-US" sz="1000"/>
                        <a:t>3367</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282587009"/>
                  </a:ext>
                </a:extLst>
              </a:tr>
              <a:tr h="370840">
                <a:tc>
                  <a:txBody>
                    <a:bodyPr/>
                    <a:lstStyle/>
                    <a:p>
                      <a:r>
                        <a:rPr lang="en-US" sz="1000" b="1"/>
                        <a:t> NDR Mecklenburg-Vorpommern - 2018-05-04 06:46:09 </a:t>
                      </a:r>
                      <a:r>
                        <a:rPr lang="en-US" sz="1000"/>
                        <a:t> 
 Zum Tag der Feuerwehrleute sagen wir DANKE! 🤗
Feuerwehren aus Mecklenburg Vorpommern Feuerwehr Klinken Feuerwehr Dorf Mecklenburg Feuerwehr Basedow in Mecklenburg Feuerwehr Schwerin-Warnitz Feuerwehr Rostock Feuerwehr-Rostock Gehlsdorf Feuerwehr Barth Freiwillige Feuerwehr Zingst Freiwillige Feuerwehr Ahrenshoop Feuerwehr Plau am See Feuerwehr Neustrelitz / Jugendfeuerwehr Neustrelitz Feuerwehr Neustrelitz /Ortsfeuerwehr Strelitz-Alt Feuerwehr Bergen Freiwillige Feuerwehr Ostseebad Binz Feuerwehr Zinnowitz Jugendfeuerwehr Zinnowitz Freiwillige Feuerwehr Koserow e.V. Freiwillige Feuerwehr Bansin-Heringsdorf Freiwillige Feuerwehr Seebad Ahlbeck Freiwillige Feuerwehr Wolgast Freiwillige Feuerwehr Torgelow Freiwillige Feuerwehr Penzlin Feuerwehr Goldberg Löschgruppe Wendisch Waren Freiwillige Feuerwehr Krakow am See Feuerwehr Lübz Feuerwehr Plau am See Feuerwehr Bützow Freiwillige Feuerwehr Bützow Freiwillige Feuerwehr der Stadt Laage Feuerwehr Schwaan Feuerwehr Tessin &amp; Förderverein FFw Tessin e.V. Freiwillige Feuerwehr Tribsees Freiwillige Feuerwehr Gnoien Freiwillige Feuerwehr Marlow Freiwillige Feuerwehr Crivitz Feuerwehr Ludwigslust Freiwillige Feuerwehr Gadebusch Freiwillige Feuerwehr Satow Feuerwehr Rövershagen Feuerwehr Boltenhagen Freiwillige Feuerwehr Hagenow Feuerwehr Wittenburg Freiwillige Feuerwehr der Stadt Penkun Freiwillige Feuerwehr Ueckermünde Feuerwehr Wustrow Freiwillige Feuerwehr Wismar Altstadt Freiwillige Feuerwehr Warnemünde Feuerwehr Dömitz Feuerwehr Neukloster
(Wir haben hoffentlich niemanden vergessen!)</a:t>
                      </a:r>
                    </a:p>
                  </a:txBody>
                  <a:tcPr/>
                </a:tc>
                <a:tc>
                  <a:txBody>
                    <a:bodyPr/>
                    <a:lstStyle/>
                    <a:p>
                      <a:r>
                        <a:rPr lang="en-US" sz="1000"/>
                        <a:t>14404</a:t>
                      </a:r>
                    </a:p>
                  </a:txBody>
                  <a:tcPr/>
                </a:tc>
                <a:tc>
                  <a:txBody>
                    <a:bodyPr/>
                    <a:lstStyle/>
                    <a:p>
                      <a:r>
                        <a:rPr lang="en-US" sz="1000"/>
                        <a:t>136599</a:t>
                      </a:r>
                    </a:p>
                  </a:txBody>
                  <a:tcPr/>
                </a:tc>
                <a:tc>
                  <a:txBody>
                    <a:bodyPr/>
                    <a:lstStyle/>
                    <a:p>
                      <a:r>
                        <a:rPr lang="en-US" sz="1000"/>
                        <a:t>10.5 %</a:t>
                      </a:r>
                    </a:p>
                  </a:txBody>
                  <a:tcPr/>
                </a:tc>
                <a:tc>
                  <a:txBody>
                    <a:bodyPr/>
                    <a:lstStyle/>
                    <a:p>
                      <a:r>
                        <a:rPr lang="en-US" sz="1000"/>
                        <a:t>3582</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826050382"/>
                  </a:ext>
                </a:extLst>
              </a:tr>
            </a:tbl>
          </a:graphicData>
        </a:graphic>
      </p:graphicFrame>
      <p:sp>
        <p:nvSpPr>
          <p:cNvPr id="4" name="Text Placeholder 3">
            <a:extLst>
              <a:ext uri="{FF2B5EF4-FFF2-40B4-BE49-F238E27FC236}">
                <a16:creationId xmlns:a16="http://schemas.microsoft.com/office/drawing/2014/main" id="{FDC07CE4-D455-4CF0-BDBC-5221098CB3D8}"/>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15257824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0E67DD-8F1F-44AD-B0C4-0719B570E84E}"/>
              </a:ext>
            </a:extLst>
          </p:cNvPr>
          <p:cNvSpPr>
            <a:spLocks noGrp="1"/>
          </p:cNvSpPr>
          <p:nvPr>
            <p:ph type="title"/>
          </p:nvPr>
        </p:nvSpPr>
        <p:spPr/>
        <p:txBody>
          <a:bodyPr/>
          <a:lstStyle/>
          <a:p>
            <a:r>
              <a:rPr lang="en-US"/>
              <a:t>Facebook Eigene Posts - I-Rate Aktive Nutzer - Export | NDR Mecklenburg-Vorpommern</a:t>
            </a:r>
          </a:p>
        </p:txBody>
      </p:sp>
      <p:graphicFrame>
        <p:nvGraphicFramePr>
          <p:cNvPr id="5" name="Table Placeholder 4">
            <a:extLst>
              <a:ext uri="{FF2B5EF4-FFF2-40B4-BE49-F238E27FC236}">
                <a16:creationId xmlns:a16="http://schemas.microsoft.com/office/drawing/2014/main" id="{D8E64704-F1FF-44C5-8BF1-102E2C21A081}"/>
              </a:ext>
            </a:extLst>
          </p:cNvPr>
          <p:cNvGraphicFramePr>
            <a:graphicFrameLocks noGrp="1"/>
          </p:cNvGraphicFramePr>
          <p:nvPr>
            <p:ph type="tbl" sz="quarter" idx="13"/>
            <p:extLst>
              <p:ext uri="{D42A27DB-BD31-4B8C-83A1-F6EECF244321}">
                <p14:modId xmlns:p14="http://schemas.microsoft.com/office/powerpoint/2010/main" val="22463899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230371535"/>
                    </a:ext>
                  </a:extLst>
                </a:gridCol>
                <a:gridCol w="822960">
                  <a:extLst>
                    <a:ext uri="{9D8B030D-6E8A-4147-A177-3AD203B41FA5}">
                      <a16:colId xmlns:a16="http://schemas.microsoft.com/office/drawing/2014/main" val="1361489206"/>
                    </a:ext>
                  </a:extLst>
                </a:gridCol>
                <a:gridCol w="822960">
                  <a:extLst>
                    <a:ext uri="{9D8B030D-6E8A-4147-A177-3AD203B41FA5}">
                      <a16:colId xmlns:a16="http://schemas.microsoft.com/office/drawing/2014/main" val="1375645570"/>
                    </a:ext>
                  </a:extLst>
                </a:gridCol>
                <a:gridCol w="822960">
                  <a:extLst>
                    <a:ext uri="{9D8B030D-6E8A-4147-A177-3AD203B41FA5}">
                      <a16:colId xmlns:a16="http://schemas.microsoft.com/office/drawing/2014/main" val="3524285961"/>
                    </a:ext>
                  </a:extLst>
                </a:gridCol>
                <a:gridCol w="822960">
                  <a:extLst>
                    <a:ext uri="{9D8B030D-6E8A-4147-A177-3AD203B41FA5}">
                      <a16:colId xmlns:a16="http://schemas.microsoft.com/office/drawing/2014/main" val="4239040953"/>
                    </a:ext>
                  </a:extLst>
                </a:gridCol>
                <a:gridCol w="822960">
                  <a:extLst>
                    <a:ext uri="{9D8B030D-6E8A-4147-A177-3AD203B41FA5}">
                      <a16:colId xmlns:a16="http://schemas.microsoft.com/office/drawing/2014/main" val="3041981285"/>
                    </a:ext>
                  </a:extLst>
                </a:gridCol>
                <a:gridCol w="822960">
                  <a:extLst>
                    <a:ext uri="{9D8B030D-6E8A-4147-A177-3AD203B41FA5}">
                      <a16:colId xmlns:a16="http://schemas.microsoft.com/office/drawing/2014/main" val="2012706011"/>
                    </a:ext>
                  </a:extLst>
                </a:gridCol>
                <a:gridCol w="822960">
                  <a:extLst>
                    <a:ext uri="{9D8B030D-6E8A-4147-A177-3AD203B41FA5}">
                      <a16:colId xmlns:a16="http://schemas.microsoft.com/office/drawing/2014/main" val="35407793"/>
                    </a:ext>
                  </a:extLst>
                </a:gridCol>
              </a:tblGrid>
              <a:tr h="370840">
                <a:tc>
                  <a:txBody>
                    <a:bodyPr/>
                    <a:lstStyle/>
                    <a:p>
                      <a:r>
                        <a:rPr lang="en-US" sz="1000"/>
                        <a:t>Post</a:t>
                      </a:r>
                    </a:p>
                  </a:txBody>
                  <a:tcPr/>
                </a:tc>
                <a:tc>
                  <a:txBody>
                    <a:bodyPr/>
                    <a:lstStyle/>
                    <a:p>
                      <a:r>
                        <a:rPr lang="en-US" sz="1000"/>
                        <a:t>I-Rate Aktive Nutzer</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4261605123"/>
                  </a:ext>
                </a:extLst>
              </a:tr>
              <a:tr h="370840">
                <a:tc>
                  <a:txBody>
                    <a:bodyPr/>
                    <a:lstStyle/>
                    <a:p>
                      <a:r>
                        <a:rPr lang="de-DE" sz="1000" b="1"/>
                        <a:t> NDR Mecklenburg-Vorpommern - 2018-11-02 06:01:40 </a:t>
                      </a:r>
                      <a:r>
                        <a:rPr lang="de-DE" sz="1000"/>
                        <a:t> 
 </a:t>
                      </a:r>
                      <a:endParaRPr lang="en-US" sz="1000"/>
                    </a:p>
                  </a:txBody>
                  <a:tcPr/>
                </a:tc>
                <a:tc>
                  <a:txBody>
                    <a:bodyPr/>
                    <a:lstStyle/>
                    <a:p>
                      <a:r>
                        <a:rPr lang="en-US" sz="1000"/>
                        <a:t>546.6 %</a:t>
                      </a:r>
                    </a:p>
                  </a:txBody>
                  <a:tcPr/>
                </a:tc>
                <a:tc>
                  <a:txBody>
                    <a:bodyPr/>
                    <a:lstStyle/>
                    <a:p>
                      <a:r>
                        <a:rPr lang="en-US" sz="1000"/>
                        <a:t>1126</a:t>
                      </a:r>
                    </a:p>
                  </a:txBody>
                  <a:tcPr/>
                </a:tc>
                <a:tc>
                  <a:txBody>
                    <a:bodyPr/>
                    <a:lstStyle/>
                    <a:p>
                      <a:r>
                        <a:rPr lang="en-US" sz="1000"/>
                        <a:t>206</a:t>
                      </a:r>
                    </a:p>
                  </a:txBody>
                  <a:tcPr/>
                </a:tc>
                <a:tc>
                  <a:txBody>
                    <a:bodyPr/>
                    <a:lstStyle/>
                    <a:p>
                      <a:r>
                        <a:rPr lang="en-US" sz="1000"/>
                        <a:t>0</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869216235"/>
                  </a:ext>
                </a:extLst>
              </a:tr>
              <a:tr h="370840">
                <a:tc>
                  <a:txBody>
                    <a:bodyPr/>
                    <a:lstStyle/>
                    <a:p>
                      <a:r>
                        <a:rPr lang="de-DE" sz="1000" b="1"/>
                        <a:t> NDR Mecklenburg-Vorpommern - 2018-06-01 11:24:09 </a:t>
                      </a:r>
                      <a:r>
                        <a:rPr lang="de-DE" sz="1000"/>
                        <a:t> 
 🚨 Polizeieskorte für eine junge Familie 💞</a:t>
                      </a:r>
                      <a:endParaRPr lang="en-US" sz="1000"/>
                    </a:p>
                  </a:txBody>
                  <a:tcPr/>
                </a:tc>
                <a:tc>
                  <a:txBody>
                    <a:bodyPr/>
                    <a:lstStyle/>
                    <a:p>
                      <a:r>
                        <a:rPr lang="en-US" sz="1000"/>
                        <a:t>69.2 %</a:t>
                      </a:r>
                    </a:p>
                  </a:txBody>
                  <a:tcPr/>
                </a:tc>
                <a:tc>
                  <a:txBody>
                    <a:bodyPr/>
                    <a:lstStyle/>
                    <a:p>
                      <a:r>
                        <a:rPr lang="en-US" sz="1000"/>
                        <a:t>1071</a:t>
                      </a:r>
                    </a:p>
                  </a:txBody>
                  <a:tcPr/>
                </a:tc>
                <a:tc>
                  <a:txBody>
                    <a:bodyPr/>
                    <a:lstStyle/>
                    <a:p>
                      <a:r>
                        <a:rPr lang="en-US" sz="1000"/>
                        <a:t>1547</a:t>
                      </a:r>
                    </a:p>
                  </a:txBody>
                  <a:tcPr/>
                </a:tc>
                <a:tc>
                  <a:txBody>
                    <a:bodyPr/>
                    <a:lstStyle/>
                    <a:p>
                      <a:r>
                        <a:rPr lang="en-US" sz="1000"/>
                        <a:t>378</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283390772"/>
                  </a:ext>
                </a:extLst>
              </a:tr>
              <a:tr h="370840">
                <a:tc>
                  <a:txBody>
                    <a:bodyPr/>
                    <a:lstStyle/>
                    <a:p>
                      <a:r>
                        <a:rPr lang="de-DE" sz="1000" b="1"/>
                        <a:t> NDR Mecklenburg-Vorpommern - 2018-05-25 08:04:03 </a:t>
                      </a:r>
                      <a:r>
                        <a:rPr lang="de-DE" sz="1000"/>
                        <a:t> 
 Die Liebe macht's möglich: Ein Waldrapp ist in den Vogelpark Marlow zurückgekehrt und hat sehnsüchtig in die Voliere geschaut - vermutlich zu seinem Partner. 💕</a:t>
                      </a:r>
                      <a:endParaRPr lang="en-US" sz="1000"/>
                    </a:p>
                  </a:txBody>
                  <a:tcPr/>
                </a:tc>
                <a:tc>
                  <a:txBody>
                    <a:bodyPr/>
                    <a:lstStyle/>
                    <a:p>
                      <a:r>
                        <a:rPr lang="en-US" sz="1000"/>
                        <a:t>58.1 %</a:t>
                      </a:r>
                    </a:p>
                  </a:txBody>
                  <a:tcPr/>
                </a:tc>
                <a:tc>
                  <a:txBody>
                    <a:bodyPr/>
                    <a:lstStyle/>
                    <a:p>
                      <a:r>
                        <a:rPr lang="en-US" sz="1000"/>
                        <a:t>654</a:t>
                      </a:r>
                    </a:p>
                  </a:txBody>
                  <a:tcPr/>
                </a:tc>
                <a:tc>
                  <a:txBody>
                    <a:bodyPr/>
                    <a:lstStyle/>
                    <a:p>
                      <a:r>
                        <a:rPr lang="en-US" sz="1000"/>
                        <a:t>1126</a:t>
                      </a:r>
                    </a:p>
                  </a:txBody>
                  <a:tcPr/>
                </a:tc>
                <a:tc>
                  <a:txBody>
                    <a:bodyPr/>
                    <a:lstStyle/>
                    <a:p>
                      <a:r>
                        <a:rPr lang="en-US" sz="1000"/>
                        <a:t>124</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963801828"/>
                  </a:ext>
                </a:extLst>
              </a:tr>
              <a:tr h="370840">
                <a:tc>
                  <a:txBody>
                    <a:bodyPr/>
                    <a:lstStyle/>
                    <a:p>
                      <a:r>
                        <a:rPr lang="de-DE" sz="1000" b="1"/>
                        <a:t> NDR Mecklenburg-Vorpommern - 2018-10-24 17:27:51 </a:t>
                      </a:r>
                      <a:r>
                        <a:rPr lang="de-DE" sz="1000"/>
                        <a:t> 
 🎬 Alex C meldet sich vom Dreh bei MV Werften in Wismar - wir sind gespannt auf das Video!  🤩</a:t>
                      </a:r>
                      <a:endParaRPr lang="en-US" sz="1000"/>
                    </a:p>
                  </a:txBody>
                  <a:tcPr/>
                </a:tc>
                <a:tc>
                  <a:txBody>
                    <a:bodyPr/>
                    <a:lstStyle/>
                    <a:p>
                      <a:r>
                        <a:rPr lang="en-US" sz="1000"/>
                        <a:t>46.4 %</a:t>
                      </a:r>
                    </a:p>
                  </a:txBody>
                  <a:tcPr/>
                </a:tc>
                <a:tc>
                  <a:txBody>
                    <a:bodyPr/>
                    <a:lstStyle/>
                    <a:p>
                      <a:r>
                        <a:rPr lang="en-US" sz="1000"/>
                        <a:t>609</a:t>
                      </a:r>
                    </a:p>
                  </a:txBody>
                  <a:tcPr/>
                </a:tc>
                <a:tc>
                  <a:txBody>
                    <a:bodyPr/>
                    <a:lstStyle/>
                    <a:p>
                      <a:r>
                        <a:rPr lang="en-US" sz="1000"/>
                        <a:t>1312</a:t>
                      </a:r>
                    </a:p>
                  </a:txBody>
                  <a:tcPr/>
                </a:tc>
                <a:tc>
                  <a:txBody>
                    <a:bodyPr/>
                    <a:lstStyle/>
                    <a:p>
                      <a:r>
                        <a:rPr lang="en-US" sz="1000"/>
                        <a:t>38</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878725727"/>
                  </a:ext>
                </a:extLst>
              </a:tr>
              <a:tr h="370840">
                <a:tc>
                  <a:txBody>
                    <a:bodyPr/>
                    <a:lstStyle/>
                    <a:p>
                      <a:r>
                        <a:rPr lang="de-DE" sz="1000" b="1"/>
                        <a:t> NDR Mecklenburg-Vorpommern - 2018-05-15 12:47:22 </a:t>
                      </a:r>
                      <a:r>
                        <a:rPr lang="de-DE" sz="1000"/>
                        <a:t> 
 😂😂😂 Welche lustigen Pannen haben Sie schon auf Hochzeiten erlebt? 😂😂😂</a:t>
                      </a:r>
                      <a:endParaRPr lang="en-US" sz="1000"/>
                    </a:p>
                  </a:txBody>
                  <a:tcPr/>
                </a:tc>
                <a:tc>
                  <a:txBody>
                    <a:bodyPr/>
                    <a:lstStyle/>
                    <a:p>
                      <a:r>
                        <a:rPr lang="en-US" sz="1000"/>
                        <a:t>46.2 %</a:t>
                      </a:r>
                    </a:p>
                  </a:txBody>
                  <a:tcPr/>
                </a:tc>
                <a:tc>
                  <a:txBody>
                    <a:bodyPr/>
                    <a:lstStyle/>
                    <a:p>
                      <a:r>
                        <a:rPr lang="en-US" sz="1000"/>
                        <a:t>461</a:t>
                      </a:r>
                    </a:p>
                  </a:txBody>
                  <a:tcPr/>
                </a:tc>
                <a:tc>
                  <a:txBody>
                    <a:bodyPr/>
                    <a:lstStyle/>
                    <a:p>
                      <a:r>
                        <a:rPr lang="en-US" sz="1000"/>
                        <a:t>998</a:t>
                      </a:r>
                    </a:p>
                  </a:txBody>
                  <a:tcPr/>
                </a:tc>
                <a:tc>
                  <a:txBody>
                    <a:bodyPr/>
                    <a:lstStyle/>
                    <a:p>
                      <a:r>
                        <a:rPr lang="en-US" sz="1000"/>
                        <a:t>57</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928414923"/>
                  </a:ext>
                </a:extLst>
              </a:tr>
            </a:tbl>
          </a:graphicData>
        </a:graphic>
      </p:graphicFrame>
      <p:sp>
        <p:nvSpPr>
          <p:cNvPr id="4" name="Text Placeholder 3">
            <a:extLst>
              <a:ext uri="{FF2B5EF4-FFF2-40B4-BE49-F238E27FC236}">
                <a16:creationId xmlns:a16="http://schemas.microsoft.com/office/drawing/2014/main" id="{7EC45F72-F257-4E81-B97B-460F760CC56B}"/>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18349081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B438F-FCFB-4B1C-A9E0-8059017A56C4}"/>
              </a:ext>
            </a:extLst>
          </p:cNvPr>
          <p:cNvSpPr>
            <a:spLocks noGrp="1"/>
          </p:cNvSpPr>
          <p:nvPr>
            <p:ph type="title"/>
          </p:nvPr>
        </p:nvSpPr>
        <p:spPr/>
        <p:txBody>
          <a:bodyPr/>
          <a:lstStyle/>
          <a:p>
            <a:r>
              <a:rPr lang="en-US"/>
              <a:t>Facebook Eigene Posts - I-Rate Aktive Nutzer-Flop - Export | NDR Mecklenburg-Vorpommern</a:t>
            </a:r>
          </a:p>
        </p:txBody>
      </p:sp>
      <p:graphicFrame>
        <p:nvGraphicFramePr>
          <p:cNvPr id="5" name="Table Placeholder 4">
            <a:extLst>
              <a:ext uri="{FF2B5EF4-FFF2-40B4-BE49-F238E27FC236}">
                <a16:creationId xmlns:a16="http://schemas.microsoft.com/office/drawing/2014/main" id="{C90F159A-5DFA-4C6C-B508-C723CAD0BB3A}"/>
              </a:ext>
            </a:extLst>
          </p:cNvPr>
          <p:cNvGraphicFramePr>
            <a:graphicFrameLocks noGrp="1"/>
          </p:cNvGraphicFramePr>
          <p:nvPr>
            <p:ph type="tbl" sz="quarter" idx="13"/>
            <p:extLst>
              <p:ext uri="{D42A27DB-BD31-4B8C-83A1-F6EECF244321}">
                <p14:modId xmlns:p14="http://schemas.microsoft.com/office/powerpoint/2010/main" val="7701991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737467403"/>
                    </a:ext>
                  </a:extLst>
                </a:gridCol>
                <a:gridCol w="822960">
                  <a:extLst>
                    <a:ext uri="{9D8B030D-6E8A-4147-A177-3AD203B41FA5}">
                      <a16:colId xmlns:a16="http://schemas.microsoft.com/office/drawing/2014/main" val="1095453101"/>
                    </a:ext>
                  </a:extLst>
                </a:gridCol>
                <a:gridCol w="822960">
                  <a:extLst>
                    <a:ext uri="{9D8B030D-6E8A-4147-A177-3AD203B41FA5}">
                      <a16:colId xmlns:a16="http://schemas.microsoft.com/office/drawing/2014/main" val="1361070221"/>
                    </a:ext>
                  </a:extLst>
                </a:gridCol>
                <a:gridCol w="822960">
                  <a:extLst>
                    <a:ext uri="{9D8B030D-6E8A-4147-A177-3AD203B41FA5}">
                      <a16:colId xmlns:a16="http://schemas.microsoft.com/office/drawing/2014/main" val="3730558204"/>
                    </a:ext>
                  </a:extLst>
                </a:gridCol>
                <a:gridCol w="822960">
                  <a:extLst>
                    <a:ext uri="{9D8B030D-6E8A-4147-A177-3AD203B41FA5}">
                      <a16:colId xmlns:a16="http://schemas.microsoft.com/office/drawing/2014/main" val="982399788"/>
                    </a:ext>
                  </a:extLst>
                </a:gridCol>
                <a:gridCol w="822960">
                  <a:extLst>
                    <a:ext uri="{9D8B030D-6E8A-4147-A177-3AD203B41FA5}">
                      <a16:colId xmlns:a16="http://schemas.microsoft.com/office/drawing/2014/main" val="4193531966"/>
                    </a:ext>
                  </a:extLst>
                </a:gridCol>
                <a:gridCol w="822960">
                  <a:extLst>
                    <a:ext uri="{9D8B030D-6E8A-4147-A177-3AD203B41FA5}">
                      <a16:colId xmlns:a16="http://schemas.microsoft.com/office/drawing/2014/main" val="1270755468"/>
                    </a:ext>
                  </a:extLst>
                </a:gridCol>
                <a:gridCol w="822960">
                  <a:extLst>
                    <a:ext uri="{9D8B030D-6E8A-4147-A177-3AD203B41FA5}">
                      <a16:colId xmlns:a16="http://schemas.microsoft.com/office/drawing/2014/main" val="220803051"/>
                    </a:ext>
                  </a:extLst>
                </a:gridCol>
              </a:tblGrid>
              <a:tr h="370840">
                <a:tc>
                  <a:txBody>
                    <a:bodyPr/>
                    <a:lstStyle/>
                    <a:p>
                      <a:r>
                        <a:rPr lang="en-US" sz="1000"/>
                        <a:t>Post</a:t>
                      </a:r>
                    </a:p>
                  </a:txBody>
                  <a:tcPr/>
                </a:tc>
                <a:tc>
                  <a:txBody>
                    <a:bodyPr/>
                    <a:lstStyle/>
                    <a:p>
                      <a:r>
                        <a:rPr lang="en-US" sz="1000"/>
                        <a:t>I-Rate Aktive Nutzer</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157521835"/>
                  </a:ext>
                </a:extLst>
              </a:tr>
              <a:tr h="370840">
                <a:tc>
                  <a:txBody>
                    <a:bodyPr/>
                    <a:lstStyle/>
                    <a:p>
                      <a:r>
                        <a:rPr lang="de-DE" sz="1000" b="1"/>
                        <a:t> NDR Mecklenburg-Vorpommern - 2018-01-04 16:42:49 </a:t>
                      </a:r>
                      <a:r>
                        <a:rPr lang="de-DE" sz="1000"/>
                        <a:t> 
 </a:t>
                      </a:r>
                      <a:endParaRPr lang="en-US" sz="1000"/>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25356873"/>
                  </a:ext>
                </a:extLst>
              </a:tr>
              <a:tr h="370840">
                <a:tc>
                  <a:txBody>
                    <a:bodyPr/>
                    <a:lstStyle/>
                    <a:p>
                      <a:r>
                        <a:rPr lang="de-DE" sz="1000" b="1"/>
                        <a:t> NDR Mecklenburg-Vorpommern - 2018-11-07 08:04:49 </a:t>
                      </a:r>
                      <a:r>
                        <a:rPr lang="de-DE" sz="1000"/>
                        <a:t> 
 Heute ist Matthias Crone, der Bürgerbeauftragte von MV, zu Gast bei NDR 1 Radio MV. Stellen Sie schon jetzt Ihre Fragen - ab 10 Uhr geht es los.</a:t>
                      </a:r>
                      <a:endParaRPr lang="en-US" sz="1000"/>
                    </a:p>
                  </a:txBody>
                  <a:tcPr/>
                </a:tc>
                <a:tc>
                  <a:txBody>
                    <a:bodyPr/>
                    <a:lstStyle/>
                    <a:p>
                      <a:r>
                        <a:rPr lang="en-US" sz="1000"/>
                        <a:t>1.0 %</a:t>
                      </a:r>
                    </a:p>
                  </a:txBody>
                  <a:tcPr/>
                </a:tc>
                <a:tc>
                  <a:txBody>
                    <a:bodyPr/>
                    <a:lstStyle/>
                    <a:p>
                      <a:r>
                        <a:rPr lang="en-US" sz="1000"/>
                        <a:t>63</a:t>
                      </a:r>
                    </a:p>
                  </a:txBody>
                  <a:tcPr/>
                </a:tc>
                <a:tc>
                  <a:txBody>
                    <a:bodyPr/>
                    <a:lstStyle/>
                    <a:p>
                      <a:r>
                        <a:rPr lang="en-US" sz="1000"/>
                        <a:t>6360</a:t>
                      </a:r>
                    </a:p>
                  </a:txBody>
                  <a:tcPr/>
                </a:tc>
                <a:tc>
                  <a:txBody>
                    <a:bodyPr/>
                    <a:lstStyle/>
                    <a:p>
                      <a:r>
                        <a:rPr lang="en-US" sz="1000"/>
                        <a:t>11</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948965123"/>
                  </a:ext>
                </a:extLst>
              </a:tr>
              <a:tr h="370840">
                <a:tc>
                  <a:txBody>
                    <a:bodyPr/>
                    <a:lstStyle/>
                    <a:p>
                      <a:r>
                        <a:rPr lang="de-DE" sz="1000" b="1"/>
                        <a:t> NDR Mecklenburg-Vorpommern - 2018-06-11 10:12:11 </a:t>
                      </a:r>
                      <a:r>
                        <a:rPr lang="de-DE" sz="1000"/>
                        <a:t> 
 Dieses Jahr sind deutlich mehr Unternehmen aus unserem Land als in den Vorjahren vertreten. 😊</a:t>
                      </a:r>
                      <a:endParaRPr lang="en-US" sz="1000"/>
                    </a:p>
                  </a:txBody>
                  <a:tcPr/>
                </a:tc>
                <a:tc>
                  <a:txBody>
                    <a:bodyPr/>
                    <a:lstStyle/>
                    <a:p>
                      <a:r>
                        <a:rPr lang="en-US" sz="1000"/>
                        <a:t>1.1 %</a:t>
                      </a:r>
                    </a:p>
                  </a:txBody>
                  <a:tcPr/>
                </a:tc>
                <a:tc>
                  <a:txBody>
                    <a:bodyPr/>
                    <a:lstStyle/>
                    <a:p>
                      <a:r>
                        <a:rPr lang="en-US" sz="1000"/>
                        <a:t>44</a:t>
                      </a:r>
                    </a:p>
                  </a:txBody>
                  <a:tcPr/>
                </a:tc>
                <a:tc>
                  <a:txBody>
                    <a:bodyPr/>
                    <a:lstStyle/>
                    <a:p>
                      <a:r>
                        <a:rPr lang="en-US" sz="1000"/>
                        <a:t>3948</a:t>
                      </a:r>
                    </a:p>
                  </a:txBody>
                  <a:tcPr/>
                </a:tc>
                <a:tc>
                  <a:txBody>
                    <a:bodyPr/>
                    <a:lstStyle/>
                    <a:p>
                      <a:r>
                        <a:rPr lang="en-US" sz="1000"/>
                        <a:t>6</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722708239"/>
                  </a:ext>
                </a:extLst>
              </a:tr>
              <a:tr h="370840">
                <a:tc>
                  <a:txBody>
                    <a:bodyPr/>
                    <a:lstStyle/>
                    <a:p>
                      <a:r>
                        <a:rPr lang="de-DE" sz="1000" b="1"/>
                        <a:t> NDR Mecklenburg-Vorpommern - 2018-06-12 17:43:54 </a:t>
                      </a:r>
                      <a:r>
                        <a:rPr lang="de-DE" sz="1000"/>
                        <a:t> 
 Und heute Abend ab 21 Uhr läuft die 400. Episode der Jazztime!</a:t>
                      </a:r>
                      <a:endParaRPr lang="en-US" sz="1000"/>
                    </a:p>
                  </a:txBody>
                  <a:tcPr/>
                </a:tc>
                <a:tc>
                  <a:txBody>
                    <a:bodyPr/>
                    <a:lstStyle/>
                    <a:p>
                      <a:r>
                        <a:rPr lang="en-US" sz="1000"/>
                        <a:t>1.1 %</a:t>
                      </a:r>
                    </a:p>
                  </a:txBody>
                  <a:tcPr/>
                </a:tc>
                <a:tc>
                  <a:txBody>
                    <a:bodyPr/>
                    <a:lstStyle/>
                    <a:p>
                      <a:r>
                        <a:rPr lang="en-US" sz="1000"/>
                        <a:t>62</a:t>
                      </a:r>
                    </a:p>
                  </a:txBody>
                  <a:tcPr/>
                </a:tc>
                <a:tc>
                  <a:txBody>
                    <a:bodyPr/>
                    <a:lstStyle/>
                    <a:p>
                      <a:r>
                        <a:rPr lang="en-US" sz="1000"/>
                        <a:t>5848</a:t>
                      </a:r>
                    </a:p>
                  </a:txBody>
                  <a:tcPr/>
                </a:tc>
                <a:tc>
                  <a:txBody>
                    <a:bodyPr/>
                    <a:lstStyle/>
                    <a:p>
                      <a:r>
                        <a:rPr lang="en-US" sz="1000"/>
                        <a:t>14</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079141441"/>
                  </a:ext>
                </a:extLst>
              </a:tr>
              <a:tr h="370840">
                <a:tc>
                  <a:txBody>
                    <a:bodyPr/>
                    <a:lstStyle/>
                    <a:p>
                      <a:r>
                        <a:rPr lang="de-DE" sz="1000" b="1"/>
                        <a:t> NDR Mecklenburg-Vorpommern - 2018-10-02 16:48:21 </a:t>
                      </a:r>
                      <a:r>
                        <a:rPr lang="de-DE" sz="1000"/>
                        <a:t> 
 Rund 600 Schülerinnen und Schüler haben im Medienbildungsprojekt des NDR Landesfunkhauses Mecklenburg-Vorpommern gelernt, wie Journalisten arbeiten und wie Medien funktionieren.</a:t>
                      </a:r>
                      <a:endParaRPr lang="en-US" sz="1000"/>
                    </a:p>
                  </a:txBody>
                  <a:tcPr/>
                </a:tc>
                <a:tc>
                  <a:txBody>
                    <a:bodyPr/>
                    <a:lstStyle/>
                    <a:p>
                      <a:r>
                        <a:rPr lang="en-US" sz="1000"/>
                        <a:t>1.1 %</a:t>
                      </a:r>
                    </a:p>
                  </a:txBody>
                  <a:tcPr/>
                </a:tc>
                <a:tc>
                  <a:txBody>
                    <a:bodyPr/>
                    <a:lstStyle/>
                    <a:p>
                      <a:r>
                        <a:rPr lang="en-US" sz="1000"/>
                        <a:t>59</a:t>
                      </a:r>
                    </a:p>
                  </a:txBody>
                  <a:tcPr/>
                </a:tc>
                <a:tc>
                  <a:txBody>
                    <a:bodyPr/>
                    <a:lstStyle/>
                    <a:p>
                      <a:r>
                        <a:rPr lang="en-US" sz="1000"/>
                        <a:t>5303</a:t>
                      </a:r>
                    </a:p>
                  </a:txBody>
                  <a:tcPr/>
                </a:tc>
                <a:tc>
                  <a:txBody>
                    <a:bodyPr/>
                    <a:lstStyle/>
                    <a:p>
                      <a:r>
                        <a:rPr lang="en-US" sz="1000"/>
                        <a:t>21</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114482647"/>
                  </a:ext>
                </a:extLst>
              </a:tr>
            </a:tbl>
          </a:graphicData>
        </a:graphic>
      </p:graphicFrame>
      <p:sp>
        <p:nvSpPr>
          <p:cNvPr id="4" name="Text Placeholder 3">
            <a:extLst>
              <a:ext uri="{FF2B5EF4-FFF2-40B4-BE49-F238E27FC236}">
                <a16:creationId xmlns:a16="http://schemas.microsoft.com/office/drawing/2014/main" id="{A337F329-CBB3-4FBA-9EDF-8A9C3C1BFBFF}"/>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254009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CCE2CA-45B1-4B86-9A89-C978383BDAD4}"/>
              </a:ext>
            </a:extLst>
          </p:cNvPr>
          <p:cNvSpPr>
            <a:spLocks noGrp="1"/>
          </p:cNvSpPr>
          <p:nvPr>
            <p:ph type="title"/>
          </p:nvPr>
        </p:nvSpPr>
        <p:spPr/>
        <p:txBody>
          <a:bodyPr/>
          <a:lstStyle/>
          <a:p>
            <a:r>
              <a:rPr lang="en-US"/>
              <a:t>Facebook Eigene Post - Summe Interaktionen - Export | NDR Mecklenburg-Vorpommern - 1 of 3</a:t>
            </a:r>
          </a:p>
        </p:txBody>
      </p:sp>
      <p:graphicFrame>
        <p:nvGraphicFramePr>
          <p:cNvPr id="5" name="Table Placeholder 4">
            <a:extLst>
              <a:ext uri="{FF2B5EF4-FFF2-40B4-BE49-F238E27FC236}">
                <a16:creationId xmlns:a16="http://schemas.microsoft.com/office/drawing/2014/main" id="{CA5A6C92-45E3-4DED-B655-C3E8738F30B6}"/>
              </a:ext>
            </a:extLst>
          </p:cNvPr>
          <p:cNvGraphicFramePr>
            <a:graphicFrameLocks noGrp="1"/>
          </p:cNvGraphicFramePr>
          <p:nvPr>
            <p:ph type="tbl" sz="quarter" idx="13"/>
            <p:extLst>
              <p:ext uri="{D42A27DB-BD31-4B8C-83A1-F6EECF244321}">
                <p14:modId xmlns:p14="http://schemas.microsoft.com/office/powerpoint/2010/main" val="36667417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335164249"/>
                    </a:ext>
                  </a:extLst>
                </a:gridCol>
                <a:gridCol w="822960">
                  <a:extLst>
                    <a:ext uri="{9D8B030D-6E8A-4147-A177-3AD203B41FA5}">
                      <a16:colId xmlns:a16="http://schemas.microsoft.com/office/drawing/2014/main" val="2223460353"/>
                    </a:ext>
                  </a:extLst>
                </a:gridCol>
                <a:gridCol w="822960">
                  <a:extLst>
                    <a:ext uri="{9D8B030D-6E8A-4147-A177-3AD203B41FA5}">
                      <a16:colId xmlns:a16="http://schemas.microsoft.com/office/drawing/2014/main" val="804776893"/>
                    </a:ext>
                  </a:extLst>
                </a:gridCol>
                <a:gridCol w="822960">
                  <a:extLst>
                    <a:ext uri="{9D8B030D-6E8A-4147-A177-3AD203B41FA5}">
                      <a16:colId xmlns:a16="http://schemas.microsoft.com/office/drawing/2014/main" val="3031353095"/>
                    </a:ext>
                  </a:extLst>
                </a:gridCol>
                <a:gridCol w="822960">
                  <a:extLst>
                    <a:ext uri="{9D8B030D-6E8A-4147-A177-3AD203B41FA5}">
                      <a16:colId xmlns:a16="http://schemas.microsoft.com/office/drawing/2014/main" val="2090625345"/>
                    </a:ext>
                  </a:extLst>
                </a:gridCol>
                <a:gridCol w="822960">
                  <a:extLst>
                    <a:ext uri="{9D8B030D-6E8A-4147-A177-3AD203B41FA5}">
                      <a16:colId xmlns:a16="http://schemas.microsoft.com/office/drawing/2014/main" val="1537951480"/>
                    </a:ext>
                  </a:extLst>
                </a:gridCol>
                <a:gridCol w="822960">
                  <a:extLst>
                    <a:ext uri="{9D8B030D-6E8A-4147-A177-3AD203B41FA5}">
                      <a16:colId xmlns:a16="http://schemas.microsoft.com/office/drawing/2014/main" val="4199783139"/>
                    </a:ext>
                  </a:extLst>
                </a:gridCol>
                <a:gridCol w="822960">
                  <a:extLst>
                    <a:ext uri="{9D8B030D-6E8A-4147-A177-3AD203B41FA5}">
                      <a16:colId xmlns:a16="http://schemas.microsoft.com/office/drawing/2014/main" val="22303812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7898256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- 2018-01-05 13:38:58 </a:t>
                      </a:r>
                      <a:r>
                        <a:rPr kumimoji="0" lang="de-DE" sz="1000" b="0" i="0" u="none" strike="noStrike" kern="1200" cap="none" spc="0" normalizeH="0" baseline="0" noProof="0">
                          <a:ln>
                            <a:noFill/>
                          </a:ln>
                          <a:solidFill>
                            <a:prstClr val="black"/>
                          </a:solidFill>
                          <a:effectLst/>
                          <a:uLnTx/>
                          <a:uFillTx/>
                          <a:latin typeface="+mn-lt"/>
                          <a:ea typeface="+mn-ea"/>
                          <a:cs typeface="+mn-cs"/>
                        </a:rPr>
                        <a:t> 
 Rostock verbietet als erste Kommune in MV die Nutzung von Glyphosat auf all ihren Flächen.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83702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- 2018-07-25 07:03:33 </a:t>
                      </a:r>
                      <a:r>
                        <a:rPr kumimoji="0" lang="de-DE" sz="1000" b="0" i="0" u="none" strike="noStrike" kern="1200" cap="none" spc="0" normalizeH="0" baseline="0" noProof="0">
                          <a:ln>
                            <a:noFill/>
                          </a:ln>
                          <a:solidFill>
                            <a:prstClr val="black"/>
                          </a:solidFill>
                          <a:effectLst/>
                          <a:uLnTx/>
                          <a:uFillTx/>
                          <a:latin typeface="+mn-lt"/>
                          <a:ea typeface="+mn-ea"/>
                          <a:cs typeface="+mn-cs"/>
                        </a:rPr>
                        <a:t> 
 Für unsere Sicherheit führen freiwillige Feuerwehr-Männer und -Frauen ein Leben auf Abruf. Dafür ein riesiges Dankeschön!
🚒 Markieren Sie die Wehren aus Ihrer Region und sagen Sie Danke!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06165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- 2018-04-16 09:27:38 </a:t>
                      </a:r>
                      <a:r>
                        <a:rPr kumimoji="0" lang="de-DE" sz="1000" b="0" i="0" u="none" strike="noStrike" kern="1200" cap="none" spc="0" normalizeH="0" baseline="0" noProof="0">
                          <a:ln>
                            <a:noFill/>
                          </a:ln>
                          <a:solidFill>
                            <a:prstClr val="black"/>
                          </a:solidFill>
                          <a:effectLst/>
                          <a:uLnTx/>
                          <a:uFillTx/>
                          <a:latin typeface="+mn-lt"/>
                          <a:ea typeface="+mn-ea"/>
                          <a:cs typeface="+mn-cs"/>
                        </a:rPr>
                        <a:t> 
 Schatz des einstigen Dänenkönigs Harald Blauzahn geborgen: Laut Experten handelt es sich um den größten Einzelfund im südlichen Ostseeraum.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23943252"/>
                  </a:ext>
                </a:extLst>
              </a:tr>
            </a:tbl>
          </a:graphicData>
        </a:graphic>
      </p:graphicFrame>
      <p:sp>
        <p:nvSpPr>
          <p:cNvPr id="4" name="Text Placeholder 3">
            <a:extLst>
              <a:ext uri="{FF2B5EF4-FFF2-40B4-BE49-F238E27FC236}">
                <a16:creationId xmlns:a16="http://schemas.microsoft.com/office/drawing/2014/main" id="{0AB4DFD4-FA41-4BBE-85CB-CD816B4FC1C1}"/>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33805928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DBDB48-2B6C-4266-8BD4-F4ED21AEAA47}"/>
              </a:ext>
            </a:extLst>
          </p:cNvPr>
          <p:cNvSpPr>
            <a:spLocks noGrp="1"/>
          </p:cNvSpPr>
          <p:nvPr>
            <p:ph type="title"/>
          </p:nvPr>
        </p:nvSpPr>
        <p:spPr/>
        <p:txBody>
          <a:bodyPr/>
          <a:lstStyle/>
          <a:p>
            <a:r>
              <a:rPr lang="en-US"/>
              <a:t>Facebook Eigene Post - Summe Interaktionen - Export | NDR Mecklenburg-Vorpommern - 2 of 3</a:t>
            </a:r>
          </a:p>
        </p:txBody>
      </p:sp>
      <p:graphicFrame>
        <p:nvGraphicFramePr>
          <p:cNvPr id="5" name="Table Placeholder 4">
            <a:extLst>
              <a:ext uri="{FF2B5EF4-FFF2-40B4-BE49-F238E27FC236}">
                <a16:creationId xmlns:a16="http://schemas.microsoft.com/office/drawing/2014/main" id="{F85600F6-8E14-4A0A-8F1E-CCEFDBD5DBBB}"/>
              </a:ext>
            </a:extLst>
          </p:cNvPr>
          <p:cNvGraphicFramePr>
            <a:graphicFrameLocks noGrp="1"/>
          </p:cNvGraphicFramePr>
          <p:nvPr>
            <p:ph type="tbl" sz="quarter" idx="13"/>
            <p:extLst>
              <p:ext uri="{D42A27DB-BD31-4B8C-83A1-F6EECF244321}">
                <p14:modId xmlns:p14="http://schemas.microsoft.com/office/powerpoint/2010/main" val="16047035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431234839"/>
                    </a:ext>
                  </a:extLst>
                </a:gridCol>
                <a:gridCol w="822960">
                  <a:extLst>
                    <a:ext uri="{9D8B030D-6E8A-4147-A177-3AD203B41FA5}">
                      <a16:colId xmlns:a16="http://schemas.microsoft.com/office/drawing/2014/main" val="2540149284"/>
                    </a:ext>
                  </a:extLst>
                </a:gridCol>
                <a:gridCol w="822960">
                  <a:extLst>
                    <a:ext uri="{9D8B030D-6E8A-4147-A177-3AD203B41FA5}">
                      <a16:colId xmlns:a16="http://schemas.microsoft.com/office/drawing/2014/main" val="3197865504"/>
                    </a:ext>
                  </a:extLst>
                </a:gridCol>
                <a:gridCol w="822960">
                  <a:extLst>
                    <a:ext uri="{9D8B030D-6E8A-4147-A177-3AD203B41FA5}">
                      <a16:colId xmlns:a16="http://schemas.microsoft.com/office/drawing/2014/main" val="2918917094"/>
                    </a:ext>
                  </a:extLst>
                </a:gridCol>
                <a:gridCol w="822960">
                  <a:extLst>
                    <a:ext uri="{9D8B030D-6E8A-4147-A177-3AD203B41FA5}">
                      <a16:colId xmlns:a16="http://schemas.microsoft.com/office/drawing/2014/main" val="3551321957"/>
                    </a:ext>
                  </a:extLst>
                </a:gridCol>
                <a:gridCol w="822960">
                  <a:extLst>
                    <a:ext uri="{9D8B030D-6E8A-4147-A177-3AD203B41FA5}">
                      <a16:colId xmlns:a16="http://schemas.microsoft.com/office/drawing/2014/main" val="346086132"/>
                    </a:ext>
                  </a:extLst>
                </a:gridCol>
                <a:gridCol w="822960">
                  <a:extLst>
                    <a:ext uri="{9D8B030D-6E8A-4147-A177-3AD203B41FA5}">
                      <a16:colId xmlns:a16="http://schemas.microsoft.com/office/drawing/2014/main" val="1831470419"/>
                    </a:ext>
                  </a:extLst>
                </a:gridCol>
                <a:gridCol w="822960">
                  <a:extLst>
                    <a:ext uri="{9D8B030D-6E8A-4147-A177-3AD203B41FA5}">
                      <a16:colId xmlns:a16="http://schemas.microsoft.com/office/drawing/2014/main" val="41716054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8230705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Mecklenburg-Vorpommern - 2018-05-04 06:46:09 </a:t>
                      </a:r>
                      <a:r>
                        <a:rPr kumimoji="0" lang="en-US" sz="1000" b="0" i="0" u="none" strike="noStrike" kern="1200" cap="none" spc="0" normalizeH="0" baseline="0" noProof="0">
                          <a:ln>
                            <a:noFill/>
                          </a:ln>
                          <a:solidFill>
                            <a:prstClr val="black"/>
                          </a:solidFill>
                          <a:effectLst/>
                          <a:uLnTx/>
                          <a:uFillTx/>
                          <a:latin typeface="+mn-lt"/>
                          <a:ea typeface="+mn-ea"/>
                          <a:cs typeface="+mn-cs"/>
                        </a:rPr>
                        <a:t> 
 Zum Tag der Feuerwehrleute sagen wir DANKE! 🤗
Feuerwehren aus Mecklenburg Vorpommern Feuerwehr Klinken Feuerwehr Dorf Mecklenburg Feuerwehr Basedow in Mecklenburg Feuerwehr Schwerin-Warnitz Feuerwehr Rostock Feuerwehr-Rostock Gehlsdorf Feuerwehr Barth Freiwillige Feuerwehr Zingst Freiwillige Feuerwehr Ahrenshoop Feuerwehr Plau am See Feuerwehr Neustrelitz / Jugendfeuerwehr Neustrelitz Feuerwehr Neustrelitz /Ortsfeuerwehr Strelitz-Alt Feuerwehr Bergen Freiwillige Feuerwehr Ostseebad Binz Feuerwehr Zinnowitz Jugendfeuerwehr Zinnowitz Freiwillige Feuerwehr Koserow e.V. Freiwillige Feuerwehr Bansin-Heringsdorf Freiwillige Feuerwehr Seebad Ahlbeck Freiwillige Feuerwehr Wolgast Freiwillige Feuerwehr Torgelow Freiwillige Feuerwehr Penzlin Feuerwehr Goldberg Löschgruppe Wendisch Waren Freiwillige Feuerwehr Krakow am See Feuerwehr Lübz Feuerwehr Plau am See Feuerwehr Bützow Freiwillige Feuerwehr Bützow Freiwillige Feuerwehr der Stadt Laage Feuerwehr Schwaan Feuerwehr Tessin &amp; Förderverein FFw Tessin e.V. Freiwillige Feuerwehr Tribsees Freiwillige Feuerwehr Gnoien Freiwillige Feuerwehr Marlow Freiwillige Feuerwehr Crivitz Feuerwehr Ludwigslust Freiwillige Feuerwehr Gadebusch Freiwillige Feuerwehr Satow Feuerwehr Rövershagen Feuerwehr Boltenhagen Freiwillige Feuerwehr Hagenow Feuerwehr Wittenburg Freiwillige Feuerwehr der Stadt Penkun Freiwillige Feuerwehr Ueckermünde Feuerwehr Wustrow Freiwillige Feuerwehr Wismar Altstadt Freiwillige Feuerwehr Warnemünde Feuerwehr Dömitz Feuerwehr Neukloster
(Wir haben hoffentlich niemanden vergessen!)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68028085"/>
                  </a:ext>
                </a:extLst>
              </a:tr>
            </a:tbl>
          </a:graphicData>
        </a:graphic>
      </p:graphicFrame>
      <p:sp>
        <p:nvSpPr>
          <p:cNvPr id="4" name="Text Placeholder 3">
            <a:extLst>
              <a:ext uri="{FF2B5EF4-FFF2-40B4-BE49-F238E27FC236}">
                <a16:creationId xmlns:a16="http://schemas.microsoft.com/office/drawing/2014/main" id="{C461555B-E01D-486E-9BAA-FF30232427E6}"/>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11595053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0E8886-01AC-4DC7-8B00-2DC1AB3040CB}"/>
              </a:ext>
            </a:extLst>
          </p:cNvPr>
          <p:cNvSpPr>
            <a:spLocks noGrp="1"/>
          </p:cNvSpPr>
          <p:nvPr>
            <p:ph type="title"/>
          </p:nvPr>
        </p:nvSpPr>
        <p:spPr/>
        <p:txBody>
          <a:bodyPr/>
          <a:lstStyle/>
          <a:p>
            <a:r>
              <a:rPr lang="en-US"/>
              <a:t>Facebook Eigene Post - Summe Interaktionen - Export | NDR Mecklenburg-Vorpommern - 3 of 3</a:t>
            </a:r>
          </a:p>
        </p:txBody>
      </p:sp>
      <p:graphicFrame>
        <p:nvGraphicFramePr>
          <p:cNvPr id="5" name="Table Placeholder 4">
            <a:extLst>
              <a:ext uri="{FF2B5EF4-FFF2-40B4-BE49-F238E27FC236}">
                <a16:creationId xmlns:a16="http://schemas.microsoft.com/office/drawing/2014/main" id="{F13368D1-01E3-453F-9ED7-A74645C6A271}"/>
              </a:ext>
            </a:extLst>
          </p:cNvPr>
          <p:cNvGraphicFramePr>
            <a:graphicFrameLocks noGrp="1"/>
          </p:cNvGraphicFramePr>
          <p:nvPr>
            <p:ph type="tbl" sz="quarter" idx="13"/>
            <p:extLst>
              <p:ext uri="{D42A27DB-BD31-4B8C-83A1-F6EECF244321}">
                <p14:modId xmlns:p14="http://schemas.microsoft.com/office/powerpoint/2010/main" val="31722342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2407968"/>
                    </a:ext>
                  </a:extLst>
                </a:gridCol>
                <a:gridCol w="822960">
                  <a:extLst>
                    <a:ext uri="{9D8B030D-6E8A-4147-A177-3AD203B41FA5}">
                      <a16:colId xmlns:a16="http://schemas.microsoft.com/office/drawing/2014/main" val="2126931833"/>
                    </a:ext>
                  </a:extLst>
                </a:gridCol>
                <a:gridCol w="822960">
                  <a:extLst>
                    <a:ext uri="{9D8B030D-6E8A-4147-A177-3AD203B41FA5}">
                      <a16:colId xmlns:a16="http://schemas.microsoft.com/office/drawing/2014/main" val="4195284123"/>
                    </a:ext>
                  </a:extLst>
                </a:gridCol>
                <a:gridCol w="822960">
                  <a:extLst>
                    <a:ext uri="{9D8B030D-6E8A-4147-A177-3AD203B41FA5}">
                      <a16:colId xmlns:a16="http://schemas.microsoft.com/office/drawing/2014/main" val="4050352474"/>
                    </a:ext>
                  </a:extLst>
                </a:gridCol>
                <a:gridCol w="822960">
                  <a:extLst>
                    <a:ext uri="{9D8B030D-6E8A-4147-A177-3AD203B41FA5}">
                      <a16:colId xmlns:a16="http://schemas.microsoft.com/office/drawing/2014/main" val="4167869736"/>
                    </a:ext>
                  </a:extLst>
                </a:gridCol>
                <a:gridCol w="822960">
                  <a:extLst>
                    <a:ext uri="{9D8B030D-6E8A-4147-A177-3AD203B41FA5}">
                      <a16:colId xmlns:a16="http://schemas.microsoft.com/office/drawing/2014/main" val="4268689548"/>
                    </a:ext>
                  </a:extLst>
                </a:gridCol>
                <a:gridCol w="822960">
                  <a:extLst>
                    <a:ext uri="{9D8B030D-6E8A-4147-A177-3AD203B41FA5}">
                      <a16:colId xmlns:a16="http://schemas.microsoft.com/office/drawing/2014/main" val="1895373571"/>
                    </a:ext>
                  </a:extLst>
                </a:gridCol>
                <a:gridCol w="822960">
                  <a:extLst>
                    <a:ext uri="{9D8B030D-6E8A-4147-A177-3AD203B41FA5}">
                      <a16:colId xmlns:a16="http://schemas.microsoft.com/office/drawing/2014/main" val="2589143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759161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- 2018-07-31 10:07:03 </a:t>
                      </a:r>
                      <a:r>
                        <a:rPr kumimoji="0" lang="de-DE" sz="1000" b="0" i="0" u="none" strike="noStrike" kern="1200" cap="none" spc="0" normalizeH="0" baseline="0" noProof="0">
                          <a:ln>
                            <a:noFill/>
                          </a:ln>
                          <a:solidFill>
                            <a:prstClr val="black"/>
                          </a:solidFill>
                          <a:effectLst/>
                          <a:uLnTx/>
                          <a:uFillTx/>
                          <a:latin typeface="+mn-lt"/>
                          <a:ea typeface="+mn-ea"/>
                          <a:cs typeface="+mn-cs"/>
                        </a:rPr>
                        <a:t> 
 Rostock und ganz MV verlieren ein echtes Original.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17165691"/>
                  </a:ext>
                </a:extLst>
              </a:tr>
            </a:tbl>
          </a:graphicData>
        </a:graphic>
      </p:graphicFrame>
      <p:sp>
        <p:nvSpPr>
          <p:cNvPr id="4" name="Text Placeholder 3">
            <a:extLst>
              <a:ext uri="{FF2B5EF4-FFF2-40B4-BE49-F238E27FC236}">
                <a16:creationId xmlns:a16="http://schemas.microsoft.com/office/drawing/2014/main" id="{FBBBF366-FCE9-4B5D-A8C6-B9358C9DF0D4}"/>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17193562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EC3F6B-FF7F-4765-AF1A-C53F924F4D43}"/>
              </a:ext>
            </a:extLst>
          </p:cNvPr>
          <p:cNvSpPr>
            <a:spLocks noGrp="1"/>
          </p:cNvSpPr>
          <p:nvPr>
            <p:ph type="title"/>
          </p:nvPr>
        </p:nvSpPr>
        <p:spPr/>
        <p:txBody>
          <a:bodyPr/>
          <a:lstStyle/>
          <a:p>
            <a:r>
              <a:rPr lang="en-US"/>
              <a:t>Facebook Eigene Posts - Reaktionen - Export | NDR Mecklenburg-Vorpommern - 1 of 4</a:t>
            </a:r>
          </a:p>
        </p:txBody>
      </p:sp>
      <p:graphicFrame>
        <p:nvGraphicFramePr>
          <p:cNvPr id="5" name="Table Placeholder 4">
            <a:extLst>
              <a:ext uri="{FF2B5EF4-FFF2-40B4-BE49-F238E27FC236}">
                <a16:creationId xmlns:a16="http://schemas.microsoft.com/office/drawing/2014/main" id="{E08E6D18-4E9C-4901-A833-4BC4595C85DD}"/>
              </a:ext>
            </a:extLst>
          </p:cNvPr>
          <p:cNvGraphicFramePr>
            <a:graphicFrameLocks noGrp="1"/>
          </p:cNvGraphicFramePr>
          <p:nvPr>
            <p:ph type="tbl" sz="quarter" idx="13"/>
            <p:extLst>
              <p:ext uri="{D42A27DB-BD31-4B8C-83A1-F6EECF244321}">
                <p14:modId xmlns:p14="http://schemas.microsoft.com/office/powerpoint/2010/main" val="38958469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3298175803"/>
                    </a:ext>
                  </a:extLst>
                </a:gridCol>
                <a:gridCol w="822960">
                  <a:extLst>
                    <a:ext uri="{9D8B030D-6E8A-4147-A177-3AD203B41FA5}">
                      <a16:colId xmlns:a16="http://schemas.microsoft.com/office/drawing/2014/main" val="1917684524"/>
                    </a:ext>
                  </a:extLst>
                </a:gridCol>
                <a:gridCol w="493776">
                  <a:extLst>
                    <a:ext uri="{9D8B030D-6E8A-4147-A177-3AD203B41FA5}">
                      <a16:colId xmlns:a16="http://schemas.microsoft.com/office/drawing/2014/main" val="851471694"/>
                    </a:ext>
                  </a:extLst>
                </a:gridCol>
                <a:gridCol w="493776">
                  <a:extLst>
                    <a:ext uri="{9D8B030D-6E8A-4147-A177-3AD203B41FA5}">
                      <a16:colId xmlns:a16="http://schemas.microsoft.com/office/drawing/2014/main" val="3784847563"/>
                    </a:ext>
                  </a:extLst>
                </a:gridCol>
                <a:gridCol w="493776">
                  <a:extLst>
                    <a:ext uri="{9D8B030D-6E8A-4147-A177-3AD203B41FA5}">
                      <a16:colId xmlns:a16="http://schemas.microsoft.com/office/drawing/2014/main" val="728758167"/>
                    </a:ext>
                  </a:extLst>
                </a:gridCol>
                <a:gridCol w="493776">
                  <a:extLst>
                    <a:ext uri="{9D8B030D-6E8A-4147-A177-3AD203B41FA5}">
                      <a16:colId xmlns:a16="http://schemas.microsoft.com/office/drawing/2014/main" val="972433792"/>
                    </a:ext>
                  </a:extLst>
                </a:gridCol>
                <a:gridCol w="493776">
                  <a:extLst>
                    <a:ext uri="{9D8B030D-6E8A-4147-A177-3AD203B41FA5}">
                      <a16:colId xmlns:a16="http://schemas.microsoft.com/office/drawing/2014/main" val="2420586974"/>
                    </a:ext>
                  </a:extLst>
                </a:gridCol>
                <a:gridCol w="493776">
                  <a:extLst>
                    <a:ext uri="{9D8B030D-6E8A-4147-A177-3AD203B41FA5}">
                      <a16:colId xmlns:a16="http://schemas.microsoft.com/office/drawing/2014/main" val="505130188"/>
                    </a:ext>
                  </a:extLst>
                </a:gridCol>
                <a:gridCol w="493776">
                  <a:extLst>
                    <a:ext uri="{9D8B030D-6E8A-4147-A177-3AD203B41FA5}">
                      <a16:colId xmlns:a16="http://schemas.microsoft.com/office/drawing/2014/main" val="3582792047"/>
                    </a:ext>
                  </a:extLst>
                </a:gridCol>
                <a:gridCol w="493776">
                  <a:extLst>
                    <a:ext uri="{9D8B030D-6E8A-4147-A177-3AD203B41FA5}">
                      <a16:colId xmlns:a16="http://schemas.microsoft.com/office/drawing/2014/main" val="1537120649"/>
                    </a:ext>
                  </a:extLst>
                </a:gridCol>
                <a:gridCol w="493776">
                  <a:extLst>
                    <a:ext uri="{9D8B030D-6E8A-4147-A177-3AD203B41FA5}">
                      <a16:colId xmlns:a16="http://schemas.microsoft.com/office/drawing/2014/main" val="27379719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1575375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Mecklenburg-Vorpommern - 2018-01-05 13:38:58</a:t>
                      </a:r>
                      <a:r>
                        <a:rPr kumimoji="0" lang="de-DE" sz="1000" b="0" i="0" u="none" strike="noStrike" kern="1200" cap="none" spc="0" normalizeH="0" baseline="0" noProof="0">
                          <a:ln>
                            <a:noFill/>
                          </a:ln>
                          <a:solidFill>
                            <a:prstClr val="black"/>
                          </a:solidFill>
                          <a:effectLst/>
                          <a:uLnTx/>
                          <a:uFillTx/>
                          <a:latin typeface="+mn-lt"/>
                          <a:ea typeface="+mn-ea"/>
                          <a:cs typeface="+mn-cs"/>
                        </a:rPr>
                        <a:t>
Rostock verbietet als erste Kommune in MV die Nutzung von Glyphosat auf all ihren Flächen.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Rostock untersagt die Nutzung von Glyphosat
ndr.de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961858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Mecklenburg-Vorpommern - 2018-07-25 07:03:33</a:t>
                      </a:r>
                      <a:r>
                        <a:rPr kumimoji="0" lang="de-DE" sz="1000" b="0" i="0" u="none" strike="noStrike" kern="1200" cap="none" spc="0" normalizeH="0" baseline="0" noProof="0">
                          <a:ln>
                            <a:noFill/>
                          </a:ln>
                          <a:solidFill>
                            <a:prstClr val="black"/>
                          </a:solidFill>
                          <a:effectLst/>
                          <a:uLnTx/>
                          <a:uFillTx/>
                          <a:latin typeface="+mn-lt"/>
                          <a:ea typeface="+mn-ea"/>
                          <a:cs typeface="+mn-cs"/>
                        </a:rPr>
                        <a:t>
Für unsere Sicherheit führen freiwillige Feuerwehr-Männer und -Frauen ein Leben auf Abruf. Dafür ein riesiges Dankeschön!
🚒 Markieren Sie die Wehren aus Ihrer Region und sagen Sie Danke!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Wie geht das? - Freiwillige Feuerwehr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73472311"/>
                  </a:ext>
                </a:extLst>
              </a:tr>
            </a:tbl>
          </a:graphicData>
        </a:graphic>
      </p:graphicFrame>
      <p:sp>
        <p:nvSpPr>
          <p:cNvPr id="4" name="Text Placeholder 3">
            <a:extLst>
              <a:ext uri="{FF2B5EF4-FFF2-40B4-BE49-F238E27FC236}">
                <a16:creationId xmlns:a16="http://schemas.microsoft.com/office/drawing/2014/main" id="{D31730B0-BA10-49E3-AFD7-7D2028E86EEE}"/>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10034197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F50B26-F1ED-46FF-972D-5A279DFDCA04}"/>
              </a:ext>
            </a:extLst>
          </p:cNvPr>
          <p:cNvSpPr>
            <a:spLocks noGrp="1"/>
          </p:cNvSpPr>
          <p:nvPr>
            <p:ph type="title"/>
          </p:nvPr>
        </p:nvSpPr>
        <p:spPr/>
        <p:txBody>
          <a:bodyPr/>
          <a:lstStyle/>
          <a:p>
            <a:r>
              <a:rPr lang="en-US"/>
              <a:t>Facebook Eigene Posts - Reaktionen - Export | NDR Mecklenburg-Vorpommern - 2 of 4</a:t>
            </a:r>
          </a:p>
        </p:txBody>
      </p:sp>
      <p:graphicFrame>
        <p:nvGraphicFramePr>
          <p:cNvPr id="5" name="Table Placeholder 4">
            <a:extLst>
              <a:ext uri="{FF2B5EF4-FFF2-40B4-BE49-F238E27FC236}">
                <a16:creationId xmlns:a16="http://schemas.microsoft.com/office/drawing/2014/main" id="{6ABC17A8-A65A-42D3-B423-7D0B1000210B}"/>
              </a:ext>
            </a:extLst>
          </p:cNvPr>
          <p:cNvGraphicFramePr>
            <a:graphicFrameLocks noGrp="1"/>
          </p:cNvGraphicFramePr>
          <p:nvPr>
            <p:ph type="tbl" sz="quarter" idx="13"/>
            <p:extLst>
              <p:ext uri="{D42A27DB-BD31-4B8C-83A1-F6EECF244321}">
                <p14:modId xmlns:p14="http://schemas.microsoft.com/office/powerpoint/2010/main" val="39331339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2406977194"/>
                    </a:ext>
                  </a:extLst>
                </a:gridCol>
                <a:gridCol w="822960">
                  <a:extLst>
                    <a:ext uri="{9D8B030D-6E8A-4147-A177-3AD203B41FA5}">
                      <a16:colId xmlns:a16="http://schemas.microsoft.com/office/drawing/2014/main" val="947848101"/>
                    </a:ext>
                  </a:extLst>
                </a:gridCol>
                <a:gridCol w="493776">
                  <a:extLst>
                    <a:ext uri="{9D8B030D-6E8A-4147-A177-3AD203B41FA5}">
                      <a16:colId xmlns:a16="http://schemas.microsoft.com/office/drawing/2014/main" val="3857883015"/>
                    </a:ext>
                  </a:extLst>
                </a:gridCol>
                <a:gridCol w="493776">
                  <a:extLst>
                    <a:ext uri="{9D8B030D-6E8A-4147-A177-3AD203B41FA5}">
                      <a16:colId xmlns:a16="http://schemas.microsoft.com/office/drawing/2014/main" val="3892819336"/>
                    </a:ext>
                  </a:extLst>
                </a:gridCol>
                <a:gridCol w="493776">
                  <a:extLst>
                    <a:ext uri="{9D8B030D-6E8A-4147-A177-3AD203B41FA5}">
                      <a16:colId xmlns:a16="http://schemas.microsoft.com/office/drawing/2014/main" val="2445559746"/>
                    </a:ext>
                  </a:extLst>
                </a:gridCol>
                <a:gridCol w="493776">
                  <a:extLst>
                    <a:ext uri="{9D8B030D-6E8A-4147-A177-3AD203B41FA5}">
                      <a16:colId xmlns:a16="http://schemas.microsoft.com/office/drawing/2014/main" val="1778522696"/>
                    </a:ext>
                  </a:extLst>
                </a:gridCol>
                <a:gridCol w="493776">
                  <a:extLst>
                    <a:ext uri="{9D8B030D-6E8A-4147-A177-3AD203B41FA5}">
                      <a16:colId xmlns:a16="http://schemas.microsoft.com/office/drawing/2014/main" val="889822169"/>
                    </a:ext>
                  </a:extLst>
                </a:gridCol>
                <a:gridCol w="493776">
                  <a:extLst>
                    <a:ext uri="{9D8B030D-6E8A-4147-A177-3AD203B41FA5}">
                      <a16:colId xmlns:a16="http://schemas.microsoft.com/office/drawing/2014/main" val="1602267693"/>
                    </a:ext>
                  </a:extLst>
                </a:gridCol>
                <a:gridCol w="493776">
                  <a:extLst>
                    <a:ext uri="{9D8B030D-6E8A-4147-A177-3AD203B41FA5}">
                      <a16:colId xmlns:a16="http://schemas.microsoft.com/office/drawing/2014/main" val="2052997850"/>
                    </a:ext>
                  </a:extLst>
                </a:gridCol>
                <a:gridCol w="493776">
                  <a:extLst>
                    <a:ext uri="{9D8B030D-6E8A-4147-A177-3AD203B41FA5}">
                      <a16:colId xmlns:a16="http://schemas.microsoft.com/office/drawing/2014/main" val="3195050682"/>
                    </a:ext>
                  </a:extLst>
                </a:gridCol>
                <a:gridCol w="493776">
                  <a:extLst>
                    <a:ext uri="{9D8B030D-6E8A-4147-A177-3AD203B41FA5}">
                      <a16:colId xmlns:a16="http://schemas.microsoft.com/office/drawing/2014/main" val="35139433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410166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Mecklenburg-Vorpommern - 2018-04-16 09:27:38</a:t>
                      </a:r>
                      <a:r>
                        <a:rPr kumimoji="0" lang="de-DE" sz="1000" b="0" i="0" u="none" strike="noStrike" kern="1200" cap="none" spc="0" normalizeH="0" baseline="0" noProof="0">
                          <a:ln>
                            <a:noFill/>
                          </a:ln>
                          <a:solidFill>
                            <a:prstClr val="black"/>
                          </a:solidFill>
                          <a:effectLst/>
                          <a:uLnTx/>
                          <a:uFillTx/>
                          <a:latin typeface="+mn-lt"/>
                          <a:ea typeface="+mn-ea"/>
                          <a:cs typeface="+mn-cs"/>
                        </a:rPr>
                        <a:t>
Schatz des einstigen Dänenkönigs Harald Blauzahn geborgen: Laut Experten handelt es sich um den größten Einzelfund im südlichen Ostseeraum.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Rügen: Sensationsfund aus der Wikingerzeit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51591633"/>
                  </a:ext>
                </a:extLst>
              </a:tr>
            </a:tbl>
          </a:graphicData>
        </a:graphic>
      </p:graphicFrame>
      <p:sp>
        <p:nvSpPr>
          <p:cNvPr id="4" name="Text Placeholder 3">
            <a:extLst>
              <a:ext uri="{FF2B5EF4-FFF2-40B4-BE49-F238E27FC236}">
                <a16:creationId xmlns:a16="http://schemas.microsoft.com/office/drawing/2014/main" id="{26C1CDA8-1198-4E12-84C7-1ED74E2E7864}"/>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13545718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26936F-6AFB-4A2A-A760-3B4DC9FFDFE4}"/>
              </a:ext>
            </a:extLst>
          </p:cNvPr>
          <p:cNvSpPr>
            <a:spLocks noGrp="1"/>
          </p:cNvSpPr>
          <p:nvPr>
            <p:ph type="title"/>
          </p:nvPr>
        </p:nvSpPr>
        <p:spPr/>
        <p:txBody>
          <a:bodyPr/>
          <a:lstStyle/>
          <a:p>
            <a:r>
              <a:rPr lang="en-US"/>
              <a:t>Facebook Eigene Posts - Reaktionen - Export | NDR Mecklenburg-Vorpommern - 3 of 4</a:t>
            </a:r>
          </a:p>
        </p:txBody>
      </p:sp>
      <p:graphicFrame>
        <p:nvGraphicFramePr>
          <p:cNvPr id="5" name="Table Placeholder 4">
            <a:extLst>
              <a:ext uri="{FF2B5EF4-FFF2-40B4-BE49-F238E27FC236}">
                <a16:creationId xmlns:a16="http://schemas.microsoft.com/office/drawing/2014/main" id="{3D3AFF57-A044-4CD8-BB61-3366DD3C55BA}"/>
              </a:ext>
            </a:extLst>
          </p:cNvPr>
          <p:cNvGraphicFramePr>
            <a:graphicFrameLocks noGrp="1"/>
          </p:cNvGraphicFramePr>
          <p:nvPr>
            <p:ph type="tbl" sz="quarter" idx="13"/>
            <p:extLst>
              <p:ext uri="{D42A27DB-BD31-4B8C-83A1-F6EECF244321}">
                <p14:modId xmlns:p14="http://schemas.microsoft.com/office/powerpoint/2010/main" val="6703898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3095777337"/>
                    </a:ext>
                  </a:extLst>
                </a:gridCol>
                <a:gridCol w="822960">
                  <a:extLst>
                    <a:ext uri="{9D8B030D-6E8A-4147-A177-3AD203B41FA5}">
                      <a16:colId xmlns:a16="http://schemas.microsoft.com/office/drawing/2014/main" val="4220454822"/>
                    </a:ext>
                  </a:extLst>
                </a:gridCol>
                <a:gridCol w="493776">
                  <a:extLst>
                    <a:ext uri="{9D8B030D-6E8A-4147-A177-3AD203B41FA5}">
                      <a16:colId xmlns:a16="http://schemas.microsoft.com/office/drawing/2014/main" val="3981078752"/>
                    </a:ext>
                  </a:extLst>
                </a:gridCol>
                <a:gridCol w="493776">
                  <a:extLst>
                    <a:ext uri="{9D8B030D-6E8A-4147-A177-3AD203B41FA5}">
                      <a16:colId xmlns:a16="http://schemas.microsoft.com/office/drawing/2014/main" val="798331805"/>
                    </a:ext>
                  </a:extLst>
                </a:gridCol>
                <a:gridCol w="493776">
                  <a:extLst>
                    <a:ext uri="{9D8B030D-6E8A-4147-A177-3AD203B41FA5}">
                      <a16:colId xmlns:a16="http://schemas.microsoft.com/office/drawing/2014/main" val="1062033963"/>
                    </a:ext>
                  </a:extLst>
                </a:gridCol>
                <a:gridCol w="493776">
                  <a:extLst>
                    <a:ext uri="{9D8B030D-6E8A-4147-A177-3AD203B41FA5}">
                      <a16:colId xmlns:a16="http://schemas.microsoft.com/office/drawing/2014/main" val="2681390039"/>
                    </a:ext>
                  </a:extLst>
                </a:gridCol>
                <a:gridCol w="493776">
                  <a:extLst>
                    <a:ext uri="{9D8B030D-6E8A-4147-A177-3AD203B41FA5}">
                      <a16:colId xmlns:a16="http://schemas.microsoft.com/office/drawing/2014/main" val="1285618026"/>
                    </a:ext>
                  </a:extLst>
                </a:gridCol>
                <a:gridCol w="493776">
                  <a:extLst>
                    <a:ext uri="{9D8B030D-6E8A-4147-A177-3AD203B41FA5}">
                      <a16:colId xmlns:a16="http://schemas.microsoft.com/office/drawing/2014/main" val="2856873172"/>
                    </a:ext>
                  </a:extLst>
                </a:gridCol>
                <a:gridCol w="493776">
                  <a:extLst>
                    <a:ext uri="{9D8B030D-6E8A-4147-A177-3AD203B41FA5}">
                      <a16:colId xmlns:a16="http://schemas.microsoft.com/office/drawing/2014/main" val="1656161247"/>
                    </a:ext>
                  </a:extLst>
                </a:gridCol>
                <a:gridCol w="493776">
                  <a:extLst>
                    <a:ext uri="{9D8B030D-6E8A-4147-A177-3AD203B41FA5}">
                      <a16:colId xmlns:a16="http://schemas.microsoft.com/office/drawing/2014/main" val="1381879899"/>
                    </a:ext>
                  </a:extLst>
                </a:gridCol>
                <a:gridCol w="493776">
                  <a:extLst>
                    <a:ext uri="{9D8B030D-6E8A-4147-A177-3AD203B41FA5}">
                      <a16:colId xmlns:a16="http://schemas.microsoft.com/office/drawing/2014/main" val="14110963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071791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Mecklenburg-Vorpommern - 2018-05-04 06:46:09</a:t>
                      </a:r>
                      <a:r>
                        <a:rPr kumimoji="0" lang="en-US" sz="1000" b="0" i="0" u="none" strike="noStrike" kern="1200" cap="none" spc="0" normalizeH="0" baseline="0" noProof="0">
                          <a:ln>
                            <a:noFill/>
                          </a:ln>
                          <a:solidFill>
                            <a:prstClr val="black"/>
                          </a:solidFill>
                          <a:effectLst/>
                          <a:uLnTx/>
                          <a:uFillTx/>
                          <a:latin typeface="+mn-lt"/>
                          <a:ea typeface="+mn-ea"/>
                          <a:cs typeface="+mn-cs"/>
                        </a:rPr>
                        <a:t>
Zum Tag der Feuerwehrleute sagen wir DANKE! 🤗
Feuerwehren aus Mecklenburg Vorpommern Feuerwehr Klinken Feuerwehr Dorf Mecklenburg Feuerwehr Basedow in Mecklenburg Feuerwehr Schwerin-Warnitz Feuerwehr Rostock Feuerwehr-Rostock Gehlsdorf Feuerwehr Barth Freiwillige Feuerwehr Zingst Freiwillige Feuerwehr Ahrenshoop Feuerwehr Plau am See Feuerwehr Neustrelitz / Jugendfeuerwehr Neustrelitz Feuerwehr Neustrelitz /Ortsfeuerwehr Strelitz-Alt Feuerwehr Bergen Freiwillige Feuerwehr Ostseebad Binz Feuerwehr Zinnowitz Jugendfeuerwehr Zinnowitz Freiwillige Feuerwehr Koserow e.V. Freiwillige Feuerwehr Bansin-Heringsdorf Freiwillige Feuerwehr Seebad Ahlbeck Freiwillige Feuerwehr Wolgast Freiwillige Feuerwehr Torgelow Freiwillige Feuerwehr Penzlin Feuerwehr Goldberg Löschgruppe Wendisch Waren Freiwillige Feuerwehr Krakow am See Feuerwehr Lübz Feuerwehr Plau am See Feuerwehr Bützow Freiwillige Feuerwehr Bützow Freiwillige Feuerwehr der Stadt Laage Feuerwehr Schwaan Feuerwehr Tessin &amp; Förderverein FFw Tessin e.V. Freiwillige Feuerwehr Tribsees Freiwillige Feuerwehr Gnoien Freiwillige Feuerwehr Marlow Freiwillige Feuerwehr Crivitz Feuerwehr Ludwigslust Freiwillige Feuerwehr Gadebusch Freiwillige Feuerwehr Satow Feuerwehr Rövershagen Feuerwehr Boltenhagen Freiwillige Feuerwehr Hagenow Feuerwehr Wittenburg Freiwillige Feuerwehr der Stadt Penkun Freiwillige Feuerwehr Ueckermünde Feuerwehr Wustrow Freiwillige Feuerwehr Wismar Altstadt Freiwillige Feuerwehr Warnemünde Feuerwehr Dömitz Feuerwehr Neukloster
(Wir haben hoffentlich niemanden vergessen!)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Ein großes Dankeschön an alle Feuerwehrleute!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10278475"/>
                  </a:ext>
                </a:extLst>
              </a:tr>
            </a:tbl>
          </a:graphicData>
        </a:graphic>
      </p:graphicFrame>
      <p:sp>
        <p:nvSpPr>
          <p:cNvPr id="4" name="Text Placeholder 3">
            <a:extLst>
              <a:ext uri="{FF2B5EF4-FFF2-40B4-BE49-F238E27FC236}">
                <a16:creationId xmlns:a16="http://schemas.microsoft.com/office/drawing/2014/main" id="{B457BEBB-2CD9-4004-9145-96B42C60EC96}"/>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13576652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C30688-1405-4911-B30C-FE7C44BA7A64}"/>
              </a:ext>
            </a:extLst>
          </p:cNvPr>
          <p:cNvSpPr>
            <a:spLocks noGrp="1"/>
          </p:cNvSpPr>
          <p:nvPr>
            <p:ph type="title"/>
          </p:nvPr>
        </p:nvSpPr>
        <p:spPr/>
        <p:txBody>
          <a:bodyPr/>
          <a:lstStyle/>
          <a:p>
            <a:r>
              <a:rPr lang="en-US"/>
              <a:t>Facebook Eigene Posts - Reaktionen - Export | NDR Mecklenburg-Vorpommern - 4 of 4</a:t>
            </a:r>
          </a:p>
        </p:txBody>
      </p:sp>
      <p:graphicFrame>
        <p:nvGraphicFramePr>
          <p:cNvPr id="5" name="Table Placeholder 4">
            <a:extLst>
              <a:ext uri="{FF2B5EF4-FFF2-40B4-BE49-F238E27FC236}">
                <a16:creationId xmlns:a16="http://schemas.microsoft.com/office/drawing/2014/main" id="{D182A2C8-1C3B-4CE0-8001-F65C41E1EE55}"/>
              </a:ext>
            </a:extLst>
          </p:cNvPr>
          <p:cNvGraphicFramePr>
            <a:graphicFrameLocks noGrp="1"/>
          </p:cNvGraphicFramePr>
          <p:nvPr>
            <p:ph type="tbl" sz="quarter" idx="13"/>
            <p:extLst>
              <p:ext uri="{D42A27DB-BD31-4B8C-83A1-F6EECF244321}">
                <p14:modId xmlns:p14="http://schemas.microsoft.com/office/powerpoint/2010/main" val="40761358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2754398849"/>
                    </a:ext>
                  </a:extLst>
                </a:gridCol>
                <a:gridCol w="822960">
                  <a:extLst>
                    <a:ext uri="{9D8B030D-6E8A-4147-A177-3AD203B41FA5}">
                      <a16:colId xmlns:a16="http://schemas.microsoft.com/office/drawing/2014/main" val="844230247"/>
                    </a:ext>
                  </a:extLst>
                </a:gridCol>
                <a:gridCol w="493776">
                  <a:extLst>
                    <a:ext uri="{9D8B030D-6E8A-4147-A177-3AD203B41FA5}">
                      <a16:colId xmlns:a16="http://schemas.microsoft.com/office/drawing/2014/main" val="3999611448"/>
                    </a:ext>
                  </a:extLst>
                </a:gridCol>
                <a:gridCol w="493776">
                  <a:extLst>
                    <a:ext uri="{9D8B030D-6E8A-4147-A177-3AD203B41FA5}">
                      <a16:colId xmlns:a16="http://schemas.microsoft.com/office/drawing/2014/main" val="1387924513"/>
                    </a:ext>
                  </a:extLst>
                </a:gridCol>
                <a:gridCol w="493776">
                  <a:extLst>
                    <a:ext uri="{9D8B030D-6E8A-4147-A177-3AD203B41FA5}">
                      <a16:colId xmlns:a16="http://schemas.microsoft.com/office/drawing/2014/main" val="2225196623"/>
                    </a:ext>
                  </a:extLst>
                </a:gridCol>
                <a:gridCol w="493776">
                  <a:extLst>
                    <a:ext uri="{9D8B030D-6E8A-4147-A177-3AD203B41FA5}">
                      <a16:colId xmlns:a16="http://schemas.microsoft.com/office/drawing/2014/main" val="252269499"/>
                    </a:ext>
                  </a:extLst>
                </a:gridCol>
                <a:gridCol w="493776">
                  <a:extLst>
                    <a:ext uri="{9D8B030D-6E8A-4147-A177-3AD203B41FA5}">
                      <a16:colId xmlns:a16="http://schemas.microsoft.com/office/drawing/2014/main" val="495619085"/>
                    </a:ext>
                  </a:extLst>
                </a:gridCol>
                <a:gridCol w="493776">
                  <a:extLst>
                    <a:ext uri="{9D8B030D-6E8A-4147-A177-3AD203B41FA5}">
                      <a16:colId xmlns:a16="http://schemas.microsoft.com/office/drawing/2014/main" val="2401812129"/>
                    </a:ext>
                  </a:extLst>
                </a:gridCol>
                <a:gridCol w="493776">
                  <a:extLst>
                    <a:ext uri="{9D8B030D-6E8A-4147-A177-3AD203B41FA5}">
                      <a16:colId xmlns:a16="http://schemas.microsoft.com/office/drawing/2014/main" val="2388098763"/>
                    </a:ext>
                  </a:extLst>
                </a:gridCol>
                <a:gridCol w="493776">
                  <a:extLst>
                    <a:ext uri="{9D8B030D-6E8A-4147-A177-3AD203B41FA5}">
                      <a16:colId xmlns:a16="http://schemas.microsoft.com/office/drawing/2014/main" val="2806243522"/>
                    </a:ext>
                  </a:extLst>
                </a:gridCol>
                <a:gridCol w="493776">
                  <a:extLst>
                    <a:ext uri="{9D8B030D-6E8A-4147-A177-3AD203B41FA5}">
                      <a16:colId xmlns:a16="http://schemas.microsoft.com/office/drawing/2014/main" val="37402875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6834082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Mecklenburg-Vorpommern - 2018-11-10 16:19:27</a:t>
                      </a:r>
                      <a:r>
                        <a:rPr kumimoji="0" lang="en-US" sz="1000" b="0" i="0" u="none" strike="noStrike" kern="1200" cap="none" spc="0" normalizeH="0" baseline="0" noProof="0">
                          <a:ln>
                            <a:noFill/>
                          </a:ln>
                          <a:solidFill>
                            <a:prstClr val="black"/>
                          </a:solidFill>
                          <a:effectLst/>
                          <a:uLnTx/>
                          <a:uFillTx/>
                          <a:latin typeface="+mn-lt"/>
                          <a:ea typeface="+mn-ea"/>
                          <a:cs typeface="+mn-cs"/>
                        </a:rPr>
                        <a:t>
4:1 gegen den 1. FC Kaiserslautern! Alle Tore des F.C. Hansa Rostock!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Alle Tore des FC Hansa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41769783"/>
                  </a:ext>
                </a:extLst>
              </a:tr>
            </a:tbl>
          </a:graphicData>
        </a:graphic>
      </p:graphicFrame>
      <p:sp>
        <p:nvSpPr>
          <p:cNvPr id="4" name="Text Placeholder 3">
            <a:extLst>
              <a:ext uri="{FF2B5EF4-FFF2-40B4-BE49-F238E27FC236}">
                <a16:creationId xmlns:a16="http://schemas.microsoft.com/office/drawing/2014/main" id="{31C7B6A3-E62A-4C26-9B73-CD1673368351}"/>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104507174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8766B0-801A-46DB-A85B-35176F3EDDF2}"/>
              </a:ext>
            </a:extLst>
          </p:cNvPr>
          <p:cNvSpPr>
            <a:spLocks noGrp="1"/>
          </p:cNvSpPr>
          <p:nvPr>
            <p:ph type="title"/>
          </p:nvPr>
        </p:nvSpPr>
        <p:spPr/>
        <p:txBody>
          <a:bodyPr/>
          <a:lstStyle/>
          <a:p>
            <a:r>
              <a:rPr lang="de-DE"/>
              <a:t>Eigene Posts - Videostarts - Profil-bezogene Nutzung | NDR Mecklenburg-Vorpommern</a:t>
            </a:r>
            <a:endParaRPr lang="en-US"/>
          </a:p>
        </p:txBody>
      </p:sp>
      <p:graphicFrame>
        <p:nvGraphicFramePr>
          <p:cNvPr id="5" name="Table Placeholder 4">
            <a:extLst>
              <a:ext uri="{FF2B5EF4-FFF2-40B4-BE49-F238E27FC236}">
                <a16:creationId xmlns:a16="http://schemas.microsoft.com/office/drawing/2014/main" id="{C005F5A1-A644-45A3-A0EF-33CB2F8E9B3B}"/>
              </a:ext>
            </a:extLst>
          </p:cNvPr>
          <p:cNvGraphicFramePr>
            <a:graphicFrameLocks noGrp="1"/>
          </p:cNvGraphicFramePr>
          <p:nvPr>
            <p:ph type="tbl" sz="quarter" idx="13"/>
            <p:extLst>
              <p:ext uri="{D42A27DB-BD31-4B8C-83A1-F6EECF244321}">
                <p14:modId xmlns:p14="http://schemas.microsoft.com/office/powerpoint/2010/main" val="6668204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05283583"/>
                    </a:ext>
                  </a:extLst>
                </a:gridCol>
                <a:gridCol w="822960">
                  <a:extLst>
                    <a:ext uri="{9D8B030D-6E8A-4147-A177-3AD203B41FA5}">
                      <a16:colId xmlns:a16="http://schemas.microsoft.com/office/drawing/2014/main" val="3796932554"/>
                    </a:ext>
                  </a:extLst>
                </a:gridCol>
                <a:gridCol w="822960">
                  <a:extLst>
                    <a:ext uri="{9D8B030D-6E8A-4147-A177-3AD203B41FA5}">
                      <a16:colId xmlns:a16="http://schemas.microsoft.com/office/drawing/2014/main" val="2332547036"/>
                    </a:ext>
                  </a:extLst>
                </a:gridCol>
                <a:gridCol w="822960">
                  <a:extLst>
                    <a:ext uri="{9D8B030D-6E8A-4147-A177-3AD203B41FA5}">
                      <a16:colId xmlns:a16="http://schemas.microsoft.com/office/drawing/2014/main" val="533902125"/>
                    </a:ext>
                  </a:extLst>
                </a:gridCol>
                <a:gridCol w="822960">
                  <a:extLst>
                    <a:ext uri="{9D8B030D-6E8A-4147-A177-3AD203B41FA5}">
                      <a16:colId xmlns:a16="http://schemas.microsoft.com/office/drawing/2014/main" val="3196426914"/>
                    </a:ext>
                  </a:extLst>
                </a:gridCol>
                <a:gridCol w="822960">
                  <a:extLst>
                    <a:ext uri="{9D8B030D-6E8A-4147-A177-3AD203B41FA5}">
                      <a16:colId xmlns:a16="http://schemas.microsoft.com/office/drawing/2014/main" val="2535722668"/>
                    </a:ext>
                  </a:extLst>
                </a:gridCol>
                <a:gridCol w="822960">
                  <a:extLst>
                    <a:ext uri="{9D8B030D-6E8A-4147-A177-3AD203B41FA5}">
                      <a16:colId xmlns:a16="http://schemas.microsoft.com/office/drawing/2014/main" val="1238805407"/>
                    </a:ext>
                  </a:extLst>
                </a:gridCol>
              </a:tblGrid>
              <a:tr h="370840">
                <a:tc>
                  <a:txBody>
                    <a:bodyPr/>
                    <a:lstStyle/>
                    <a:p>
                      <a:r>
                        <a:rPr lang="en-US" sz="1000"/>
                        <a:t>Post</a:t>
                      </a:r>
                    </a:p>
                  </a:txBody>
                  <a:tcPr/>
                </a:tc>
                <a:tc>
                  <a:txBody>
                    <a:bodyPr/>
                    <a:lstStyle/>
                    <a:p>
                      <a:r>
                        <a:rPr lang="en-US" sz="1000"/>
                        <a:t>Videostarts ab 3s</a:t>
                      </a:r>
                    </a:p>
                  </a:txBody>
                  <a:tcPr/>
                </a:tc>
                <a:tc>
                  <a:txBody>
                    <a:bodyPr/>
                    <a:lstStyle/>
                    <a:p>
                      <a:r>
                        <a:rPr lang="en-US" sz="1000"/>
                        <a:t>Videostarts ab 10s</a:t>
                      </a:r>
                    </a:p>
                  </a:txBody>
                  <a:tcPr/>
                </a:tc>
                <a:tc>
                  <a:txBody>
                    <a:bodyPr/>
                    <a:lstStyle/>
                    <a:p>
                      <a:r>
                        <a:rPr lang="en-US" sz="1000"/>
                        <a:t>% Wiedergabe</a:t>
                      </a:r>
                    </a:p>
                  </a:txBody>
                  <a:tcPr/>
                </a:tc>
                <a:tc>
                  <a:txBody>
                    <a:bodyPr/>
                    <a:lstStyle/>
                    <a:p>
                      <a:r>
                        <a:rPr lang="en-US" sz="1000"/>
                        <a:t>Videolänge</a:t>
                      </a:r>
                    </a:p>
                  </a:txBody>
                  <a:tcPr/>
                </a:tc>
                <a:tc>
                  <a:txBody>
                    <a:bodyPr/>
                    <a:lstStyle/>
                    <a:p>
                      <a:r>
                        <a:rPr lang="en-US" sz="1000"/>
                        <a:t>Post abgelaufen?</a:t>
                      </a:r>
                    </a:p>
                  </a:txBody>
                  <a:tcPr/>
                </a:tc>
                <a:tc>
                  <a:txBody>
                    <a:bodyPr/>
                    <a:lstStyle/>
                    <a:p>
                      <a:r>
                        <a:rPr lang="en-US" sz="1000"/>
                        <a:t>Crossposted Video?</a:t>
                      </a:r>
                    </a:p>
                  </a:txBody>
                  <a:tcPr/>
                </a:tc>
                <a:extLst>
                  <a:ext uri="{0D108BD9-81ED-4DB2-BD59-A6C34878D82A}">
                    <a16:rowId xmlns:a16="http://schemas.microsoft.com/office/drawing/2014/main" val="1017056121"/>
                  </a:ext>
                </a:extLst>
              </a:tr>
              <a:tr h="370840">
                <a:tc>
                  <a:txBody>
                    <a:bodyPr/>
                    <a:lstStyle/>
                    <a:p>
                      <a:r>
                        <a:rPr lang="de-DE" sz="1000" b="1"/>
                        <a:t> NDR Mecklenburg-Vorpommern - 2018-02-05 18:03:53 </a:t>
                      </a:r>
                      <a:r>
                        <a:rPr lang="de-DE" sz="1000"/>
                        <a:t> 
 Fußball-Trainer Frank Pagelsdorf hat die größten Erfolge seiner Karriere im Norden gefeiert - mit dem  F.C. Hansa Rostock und dem HSV. Heute feiert der gebürtige Hannoveraner seinen 60. Geburtstag.
Alles Gute für den Rostocker Aufstiegshelden von 1995!</a:t>
                      </a:r>
                      <a:endParaRPr lang="en-US" sz="1000"/>
                    </a:p>
                  </a:txBody>
                  <a:tcPr/>
                </a:tc>
                <a:tc>
                  <a:txBody>
                    <a:bodyPr/>
                    <a:lstStyle/>
                    <a:p>
                      <a:r>
                        <a:rPr lang="en-US" sz="1000"/>
                        <a:t>93812</a:t>
                      </a:r>
                    </a:p>
                  </a:txBody>
                  <a:tcPr/>
                </a:tc>
                <a:tc>
                  <a:txBody>
                    <a:bodyPr/>
                    <a:lstStyle/>
                    <a:p>
                      <a:r>
                        <a:rPr lang="en-US" sz="1000"/>
                        <a:t>57063</a:t>
                      </a:r>
                    </a:p>
                  </a:txBody>
                  <a:tcPr/>
                </a:tc>
                <a:tc>
                  <a:txBody>
                    <a:bodyPr/>
                    <a:lstStyle/>
                    <a:p>
                      <a:r>
                        <a:rPr lang="en-US" sz="1000"/>
                        <a:t>27 %</a:t>
                      </a:r>
                    </a:p>
                  </a:txBody>
                  <a:tcPr/>
                </a:tc>
                <a:tc>
                  <a:txBody>
                    <a:bodyPr/>
                    <a:lstStyle/>
                    <a:p>
                      <a:r>
                        <a:rPr lang="en-US" sz="1000"/>
                        <a:t>1:58</a:t>
                      </a:r>
                    </a:p>
                  </a:txBody>
                  <a:tcPr/>
                </a:tc>
                <a:tc>
                  <a:txBody>
                    <a:bodyPr/>
                    <a:lstStyle/>
                    <a:p>
                      <a:r>
                        <a:rPr lang="en-US" sz="1000"/>
                        <a:t>No</a:t>
                      </a:r>
                    </a:p>
                  </a:txBody>
                  <a:tcPr/>
                </a:tc>
                <a:tc>
                  <a:txBody>
                    <a:bodyPr/>
                    <a:lstStyle/>
                    <a:p>
                      <a:r>
                        <a:rPr lang="en-US" sz="1000"/>
                        <a:t>Yes</a:t>
                      </a:r>
                    </a:p>
                  </a:txBody>
                  <a:tcPr/>
                </a:tc>
                <a:extLst>
                  <a:ext uri="{0D108BD9-81ED-4DB2-BD59-A6C34878D82A}">
                    <a16:rowId xmlns:a16="http://schemas.microsoft.com/office/drawing/2014/main" val="4682427"/>
                  </a:ext>
                </a:extLst>
              </a:tr>
              <a:tr h="370840">
                <a:tc>
                  <a:txBody>
                    <a:bodyPr/>
                    <a:lstStyle/>
                    <a:p>
                      <a:r>
                        <a:rPr lang="de-DE" sz="1000" b="1"/>
                        <a:t> NDR Mecklenburg-Vorpommern - 2018-07-25 07:03:33 </a:t>
                      </a:r>
                      <a:r>
                        <a:rPr lang="de-DE" sz="1000"/>
                        <a:t> 
 Für unsere Sicherheit führen freiwillige Feuerwehr-Männer und -Frauen ein Leben auf Abruf. Dafür ein riesiges Dankeschön!
🚒 Markieren Sie die Wehren aus Ihrer Region und sagen Sie Danke!</a:t>
                      </a:r>
                      <a:endParaRPr lang="en-US" sz="1000"/>
                    </a:p>
                  </a:txBody>
                  <a:tcPr/>
                </a:tc>
                <a:tc>
                  <a:txBody>
                    <a:bodyPr/>
                    <a:lstStyle/>
                    <a:p>
                      <a:r>
                        <a:rPr lang="en-US" sz="1000"/>
                        <a:t>126463</a:t>
                      </a:r>
                    </a:p>
                  </a:txBody>
                  <a:tcPr/>
                </a:tc>
                <a:tc>
                  <a:txBody>
                    <a:bodyPr/>
                    <a:lstStyle/>
                    <a:p>
                      <a:r>
                        <a:rPr lang="en-US" sz="1000"/>
                        <a:t>56326</a:t>
                      </a:r>
                    </a:p>
                  </a:txBody>
                  <a:tcPr/>
                </a:tc>
                <a:tc>
                  <a:txBody>
                    <a:bodyPr/>
                    <a:lstStyle/>
                    <a:p>
                      <a:r>
                        <a:rPr lang="en-US" sz="1000"/>
                        <a:t>17 %</a:t>
                      </a:r>
                    </a:p>
                  </a:txBody>
                  <a:tcPr/>
                </a:tc>
                <a:tc>
                  <a:txBody>
                    <a:bodyPr/>
                    <a:lstStyle/>
                    <a:p>
                      <a:r>
                        <a:rPr lang="en-US" sz="1000"/>
                        <a:t>0:31</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483333759"/>
                  </a:ext>
                </a:extLst>
              </a:tr>
              <a:tr h="370840">
                <a:tc>
                  <a:txBody>
                    <a:bodyPr/>
                    <a:lstStyle/>
                    <a:p>
                      <a:r>
                        <a:rPr lang="de-DE" sz="1000" b="1"/>
                        <a:t> NDR Mecklenburg-Vorpommern - 2018-04-16 09:27:38 </a:t>
                      </a:r>
                      <a:r>
                        <a:rPr lang="de-DE" sz="1000"/>
                        <a:t> 
 Schatz des einstigen Dänenkönigs Harald Blauzahn geborgen: Laut Experten handelt es sich um den größten Einzelfund im südlichen Ostseeraum.</a:t>
                      </a:r>
                      <a:endParaRPr lang="en-US" sz="1000"/>
                    </a:p>
                  </a:txBody>
                  <a:tcPr/>
                </a:tc>
                <a:tc>
                  <a:txBody>
                    <a:bodyPr/>
                    <a:lstStyle/>
                    <a:p>
                      <a:r>
                        <a:rPr lang="en-US" sz="1000"/>
                        <a:t>69709</a:t>
                      </a:r>
                    </a:p>
                  </a:txBody>
                  <a:tcPr/>
                </a:tc>
                <a:tc>
                  <a:txBody>
                    <a:bodyPr/>
                    <a:lstStyle/>
                    <a:p>
                      <a:r>
                        <a:rPr lang="en-US" sz="1000"/>
                        <a:t>36720</a:t>
                      </a:r>
                    </a:p>
                  </a:txBody>
                  <a:tcPr/>
                </a:tc>
                <a:tc>
                  <a:txBody>
                    <a:bodyPr/>
                    <a:lstStyle/>
                    <a:p>
                      <a:r>
                        <a:rPr lang="en-US" sz="1000"/>
                        <a:t>32 %</a:t>
                      </a:r>
                    </a:p>
                  </a:txBody>
                  <a:tcPr/>
                </a:tc>
                <a:tc>
                  <a:txBody>
                    <a:bodyPr/>
                    <a:lstStyle/>
                    <a:p>
                      <a:r>
                        <a:rPr lang="en-US" sz="1000"/>
                        <a:t>0:28</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2758310797"/>
                  </a:ext>
                </a:extLst>
              </a:tr>
              <a:tr h="370840">
                <a:tc>
                  <a:txBody>
                    <a:bodyPr/>
                    <a:lstStyle/>
                    <a:p>
                      <a:r>
                        <a:rPr lang="de-DE" sz="1000" b="1"/>
                        <a:t> NDR Mecklenburg-Vorpommern - 2018-07-31 10:07:03 </a:t>
                      </a:r>
                      <a:r>
                        <a:rPr lang="de-DE" sz="1000"/>
                        <a:t> 
 Rostock und ganz MV verlieren ein echtes Original. 😢</a:t>
                      </a:r>
                      <a:endParaRPr lang="en-US" sz="1000"/>
                    </a:p>
                  </a:txBody>
                  <a:tcPr/>
                </a:tc>
                <a:tc>
                  <a:txBody>
                    <a:bodyPr/>
                    <a:lstStyle/>
                    <a:p>
                      <a:r>
                        <a:rPr lang="en-US" sz="1000"/>
                        <a:t>56596</a:t>
                      </a:r>
                    </a:p>
                  </a:txBody>
                  <a:tcPr/>
                </a:tc>
                <a:tc>
                  <a:txBody>
                    <a:bodyPr/>
                    <a:lstStyle/>
                    <a:p>
                      <a:r>
                        <a:rPr lang="en-US" sz="1000"/>
                        <a:t>34148</a:t>
                      </a:r>
                    </a:p>
                  </a:txBody>
                  <a:tcPr/>
                </a:tc>
                <a:tc>
                  <a:txBody>
                    <a:bodyPr/>
                    <a:lstStyle/>
                    <a:p>
                      <a:r>
                        <a:rPr lang="en-US" sz="1000"/>
                        <a:t>35 %</a:t>
                      </a:r>
                    </a:p>
                  </a:txBody>
                  <a:tcPr/>
                </a:tc>
                <a:tc>
                  <a:txBody>
                    <a:bodyPr/>
                    <a:lstStyle/>
                    <a:p>
                      <a:r>
                        <a:rPr lang="en-US" sz="1000"/>
                        <a:t>0:33</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2312369984"/>
                  </a:ext>
                </a:extLst>
              </a:tr>
              <a:tr h="370840">
                <a:tc>
                  <a:txBody>
                    <a:bodyPr/>
                    <a:lstStyle/>
                    <a:p>
                      <a:r>
                        <a:rPr lang="en-US" sz="1000" b="1"/>
                        <a:t> NDR Mecklenburg-Vorpommern - 2018-11-10 16:19:27 </a:t>
                      </a:r>
                      <a:r>
                        <a:rPr lang="en-US" sz="1000"/>
                        <a:t> 
 4:1 gegen den 1. FC Kaiserslautern! Alle Tore des F.C. Hansa Rostock!</a:t>
                      </a:r>
                    </a:p>
                  </a:txBody>
                  <a:tcPr/>
                </a:tc>
                <a:tc>
                  <a:txBody>
                    <a:bodyPr/>
                    <a:lstStyle/>
                    <a:p>
                      <a:r>
                        <a:rPr lang="en-US" sz="1000"/>
                        <a:t>38336</a:t>
                      </a:r>
                    </a:p>
                  </a:txBody>
                  <a:tcPr/>
                </a:tc>
                <a:tc>
                  <a:txBody>
                    <a:bodyPr/>
                    <a:lstStyle/>
                    <a:p>
                      <a:r>
                        <a:rPr lang="en-US" sz="1000"/>
                        <a:t>22411</a:t>
                      </a:r>
                    </a:p>
                  </a:txBody>
                  <a:tcPr/>
                </a:tc>
                <a:tc>
                  <a:txBody>
                    <a:bodyPr/>
                    <a:lstStyle/>
                    <a:p>
                      <a:r>
                        <a:rPr lang="en-US" sz="1000"/>
                        <a:t>19 %</a:t>
                      </a:r>
                    </a:p>
                  </a:txBody>
                  <a:tcPr/>
                </a:tc>
                <a:tc>
                  <a:txBody>
                    <a:bodyPr/>
                    <a:lstStyle/>
                    <a:p>
                      <a:r>
                        <a:rPr lang="en-US" sz="1000"/>
                        <a:t>2:43</a:t>
                      </a:r>
                    </a:p>
                  </a:txBody>
                  <a:tcPr/>
                </a:tc>
                <a:tc>
                  <a:txBody>
                    <a:bodyPr/>
                    <a:lstStyle/>
                    <a:p>
                      <a:r>
                        <a:rPr lang="en-US" sz="1000"/>
                        <a:t>No</a:t>
                      </a:r>
                    </a:p>
                  </a:txBody>
                  <a:tcPr/>
                </a:tc>
                <a:tc>
                  <a:txBody>
                    <a:bodyPr/>
                    <a:lstStyle/>
                    <a:p>
                      <a:r>
                        <a:rPr lang="en-US" sz="1000"/>
                        <a:t>Yes</a:t>
                      </a:r>
                    </a:p>
                  </a:txBody>
                  <a:tcPr/>
                </a:tc>
                <a:extLst>
                  <a:ext uri="{0D108BD9-81ED-4DB2-BD59-A6C34878D82A}">
                    <a16:rowId xmlns:a16="http://schemas.microsoft.com/office/drawing/2014/main" val="660742696"/>
                  </a:ext>
                </a:extLst>
              </a:tr>
            </a:tbl>
          </a:graphicData>
        </a:graphic>
      </p:graphicFrame>
      <p:sp>
        <p:nvSpPr>
          <p:cNvPr id="4" name="Text Placeholder 3">
            <a:extLst>
              <a:ext uri="{FF2B5EF4-FFF2-40B4-BE49-F238E27FC236}">
                <a16:creationId xmlns:a16="http://schemas.microsoft.com/office/drawing/2014/main" id="{12CC5BDE-3B44-4D2E-8D39-D23DCA7C85AD}"/>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381485056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C8F9AC-B452-4C55-96AC-5A103EBF1BC3}"/>
              </a:ext>
            </a:extLst>
          </p:cNvPr>
          <p:cNvSpPr>
            <a:spLocks noGrp="1"/>
          </p:cNvSpPr>
          <p:nvPr>
            <p:ph type="title"/>
          </p:nvPr>
        </p:nvSpPr>
        <p:spPr/>
        <p:txBody>
          <a:bodyPr/>
          <a:lstStyle/>
          <a:p>
            <a:r>
              <a:rPr lang="en-US"/>
              <a:t>Facebook Eigene Videos - Crossposts (ohne Ersteller) - Export | NDR Mecklenburg-Vorpommern - 1 of 3</a:t>
            </a:r>
          </a:p>
        </p:txBody>
      </p:sp>
      <p:graphicFrame>
        <p:nvGraphicFramePr>
          <p:cNvPr id="5" name="Table Placeholder 4">
            <a:extLst>
              <a:ext uri="{FF2B5EF4-FFF2-40B4-BE49-F238E27FC236}">
                <a16:creationId xmlns:a16="http://schemas.microsoft.com/office/drawing/2014/main" id="{13D30D77-04F1-423E-A486-78D8816D0A06}"/>
              </a:ext>
            </a:extLst>
          </p:cNvPr>
          <p:cNvGraphicFramePr>
            <a:graphicFrameLocks noGrp="1"/>
          </p:cNvGraphicFramePr>
          <p:nvPr>
            <p:ph type="tbl" sz="quarter" idx="13"/>
            <p:extLst>
              <p:ext uri="{D42A27DB-BD31-4B8C-83A1-F6EECF244321}">
                <p14:modId xmlns:p14="http://schemas.microsoft.com/office/powerpoint/2010/main" val="20114474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4255269616"/>
                    </a:ext>
                  </a:extLst>
                </a:gridCol>
                <a:gridCol w="493776">
                  <a:extLst>
                    <a:ext uri="{9D8B030D-6E8A-4147-A177-3AD203B41FA5}">
                      <a16:colId xmlns:a16="http://schemas.microsoft.com/office/drawing/2014/main" val="333257153"/>
                    </a:ext>
                  </a:extLst>
                </a:gridCol>
                <a:gridCol w="411480">
                  <a:extLst>
                    <a:ext uri="{9D8B030D-6E8A-4147-A177-3AD203B41FA5}">
                      <a16:colId xmlns:a16="http://schemas.microsoft.com/office/drawing/2014/main" val="596479798"/>
                    </a:ext>
                  </a:extLst>
                </a:gridCol>
                <a:gridCol w="411480">
                  <a:extLst>
                    <a:ext uri="{9D8B030D-6E8A-4147-A177-3AD203B41FA5}">
                      <a16:colId xmlns:a16="http://schemas.microsoft.com/office/drawing/2014/main" val="3253050992"/>
                    </a:ext>
                  </a:extLst>
                </a:gridCol>
                <a:gridCol w="246888">
                  <a:extLst>
                    <a:ext uri="{9D8B030D-6E8A-4147-A177-3AD203B41FA5}">
                      <a16:colId xmlns:a16="http://schemas.microsoft.com/office/drawing/2014/main" val="2876959232"/>
                    </a:ext>
                  </a:extLst>
                </a:gridCol>
                <a:gridCol w="658368">
                  <a:extLst>
                    <a:ext uri="{9D8B030D-6E8A-4147-A177-3AD203B41FA5}">
                      <a16:colId xmlns:a16="http://schemas.microsoft.com/office/drawing/2014/main" val="1533063828"/>
                    </a:ext>
                  </a:extLst>
                </a:gridCol>
                <a:gridCol w="576072">
                  <a:extLst>
                    <a:ext uri="{9D8B030D-6E8A-4147-A177-3AD203B41FA5}">
                      <a16:colId xmlns:a16="http://schemas.microsoft.com/office/drawing/2014/main" val="2782053742"/>
                    </a:ext>
                  </a:extLst>
                </a:gridCol>
                <a:gridCol w="576072">
                  <a:extLst>
                    <a:ext uri="{9D8B030D-6E8A-4147-A177-3AD203B41FA5}">
                      <a16:colId xmlns:a16="http://schemas.microsoft.com/office/drawing/2014/main" val="4136466137"/>
                    </a:ext>
                  </a:extLst>
                </a:gridCol>
                <a:gridCol w="411480">
                  <a:extLst>
                    <a:ext uri="{9D8B030D-6E8A-4147-A177-3AD203B41FA5}">
                      <a16:colId xmlns:a16="http://schemas.microsoft.com/office/drawing/2014/main" val="642110967"/>
                    </a:ext>
                  </a:extLst>
                </a:gridCol>
                <a:gridCol w="658368">
                  <a:extLst>
                    <a:ext uri="{9D8B030D-6E8A-4147-A177-3AD203B41FA5}">
                      <a16:colId xmlns:a16="http://schemas.microsoft.com/office/drawing/2014/main" val="1928577824"/>
                    </a:ext>
                  </a:extLst>
                </a:gridCol>
                <a:gridCol w="329184">
                  <a:extLst>
                    <a:ext uri="{9D8B030D-6E8A-4147-A177-3AD203B41FA5}">
                      <a16:colId xmlns:a16="http://schemas.microsoft.com/office/drawing/2014/main" val="3284924426"/>
                    </a:ext>
                  </a:extLst>
                </a:gridCol>
                <a:gridCol w="493776">
                  <a:extLst>
                    <a:ext uri="{9D8B030D-6E8A-4147-A177-3AD203B41FA5}">
                      <a16:colId xmlns:a16="http://schemas.microsoft.com/office/drawing/2014/main" val="3961820554"/>
                    </a:ext>
                  </a:extLst>
                </a:gridCol>
                <a:gridCol w="329184">
                  <a:extLst>
                    <a:ext uri="{9D8B030D-6E8A-4147-A177-3AD203B41FA5}">
                      <a16:colId xmlns:a16="http://schemas.microsoft.com/office/drawing/2014/main" val="23204533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4787951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- 2018-02-05 18:03:53 </a:t>
                      </a:r>
                      <a:r>
                        <a:rPr kumimoji="0" lang="de-DE" sz="1000" b="0" i="0" u="none" strike="noStrike" kern="1200" cap="none" spc="0" normalizeH="0" baseline="0" noProof="0">
                          <a:ln>
                            <a:noFill/>
                          </a:ln>
                          <a:solidFill>
                            <a:prstClr val="black"/>
                          </a:solidFill>
                          <a:effectLst/>
                          <a:uLnTx/>
                          <a:uFillTx/>
                          <a:latin typeface="+mn-lt"/>
                          <a:ea typeface="+mn-ea"/>
                          <a:cs typeface="+mn-cs"/>
                        </a:rPr>
                        <a:t> 
 Fußball-Trainer Frank Pagelsdorf hat die größten Erfolge seiner Karriere im Norden gefeiert - mit dem  F.C. Hansa Rostock und dem HSV. Heute feiert der gebürtige Hannoveraner seinen 60. Geburtstag.
Alles Gute für den Rostocker Aufstiegshelden von 1995!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a:t>
                      </a:r>
                    </a:p>
                  </a:txBody>
                  <a:tcPr/>
                </a:tc>
                <a:extLst>
                  <a:ext uri="{0D108BD9-81ED-4DB2-BD59-A6C34878D82A}">
                    <a16:rowId xmlns:a16="http://schemas.microsoft.com/office/drawing/2014/main" val="15248347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- 2018-07-31 10:07:03 </a:t>
                      </a:r>
                      <a:r>
                        <a:rPr kumimoji="0" lang="de-DE" sz="1000" b="0" i="0" u="none" strike="noStrike" kern="1200" cap="none" spc="0" normalizeH="0" baseline="0" noProof="0">
                          <a:ln>
                            <a:noFill/>
                          </a:ln>
                          <a:solidFill>
                            <a:prstClr val="black"/>
                          </a:solidFill>
                          <a:effectLst/>
                          <a:uLnTx/>
                          <a:uFillTx/>
                          <a:latin typeface="+mn-lt"/>
                          <a:ea typeface="+mn-ea"/>
                          <a:cs typeface="+mn-cs"/>
                        </a:rPr>
                        <a:t> 
 Rostock und ganz MV verlieren ein echtes Original.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1017</a:t>
                      </a:r>
                    </a:p>
                  </a:txBody>
                  <a:tcPr/>
                </a:tc>
                <a:extLst>
                  <a:ext uri="{0D108BD9-81ED-4DB2-BD59-A6C34878D82A}">
                    <a16:rowId xmlns:a16="http://schemas.microsoft.com/office/drawing/2014/main" val="29836293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Mecklenburg-Vorpommern - 2018-11-10 16:19:21 </a:t>
                      </a:r>
                      <a:r>
                        <a:rPr kumimoji="0" lang="en-US" sz="1000" b="0" i="0" u="none" strike="noStrike" kern="1200" cap="none" spc="0" normalizeH="0" baseline="0" noProof="0">
                          <a:ln>
                            <a:noFill/>
                          </a:ln>
                          <a:solidFill>
                            <a:prstClr val="black"/>
                          </a:solidFill>
                          <a:effectLst/>
                          <a:uLnTx/>
                          <a:uFillTx/>
                          <a:latin typeface="+mn-lt"/>
                          <a:ea typeface="+mn-ea"/>
                          <a:cs typeface="+mn-cs"/>
                        </a:rPr>
                        <a:t> 
 4:1 gegen den 1. FC Kaiserslautern! Alle Tore des F.C. Hansa Rostock!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a:t>
                      </a:r>
                    </a:p>
                  </a:txBody>
                  <a:tcPr/>
                </a:tc>
                <a:extLst>
                  <a:ext uri="{0D108BD9-81ED-4DB2-BD59-A6C34878D82A}">
                    <a16:rowId xmlns:a16="http://schemas.microsoft.com/office/drawing/2014/main" val="4080284377"/>
                  </a:ext>
                </a:extLst>
              </a:tr>
            </a:tbl>
          </a:graphicData>
        </a:graphic>
      </p:graphicFrame>
      <p:sp>
        <p:nvSpPr>
          <p:cNvPr id="4" name="Text Placeholder 3">
            <a:extLst>
              <a:ext uri="{FF2B5EF4-FFF2-40B4-BE49-F238E27FC236}">
                <a16:creationId xmlns:a16="http://schemas.microsoft.com/office/drawing/2014/main" id="{22A2084D-45B7-4655-B8E0-2808789B0682}"/>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106958108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ED4457-1A53-4D24-A619-71AFB8FB378D}"/>
              </a:ext>
            </a:extLst>
          </p:cNvPr>
          <p:cNvSpPr>
            <a:spLocks noGrp="1"/>
          </p:cNvSpPr>
          <p:nvPr>
            <p:ph type="title"/>
          </p:nvPr>
        </p:nvSpPr>
        <p:spPr/>
        <p:txBody>
          <a:bodyPr/>
          <a:lstStyle/>
          <a:p>
            <a:r>
              <a:rPr lang="en-US"/>
              <a:t>Facebook Eigene Videos - Crossposts (ohne Ersteller) - Export | NDR Mecklenburg-Vorpommern - 2 of 3</a:t>
            </a:r>
          </a:p>
        </p:txBody>
      </p:sp>
      <p:graphicFrame>
        <p:nvGraphicFramePr>
          <p:cNvPr id="5" name="Table Placeholder 4">
            <a:extLst>
              <a:ext uri="{FF2B5EF4-FFF2-40B4-BE49-F238E27FC236}">
                <a16:creationId xmlns:a16="http://schemas.microsoft.com/office/drawing/2014/main" id="{B43C2B74-F1AF-48B2-87E4-219B8C6465C5}"/>
              </a:ext>
            </a:extLst>
          </p:cNvPr>
          <p:cNvGraphicFramePr>
            <a:graphicFrameLocks noGrp="1"/>
          </p:cNvGraphicFramePr>
          <p:nvPr>
            <p:ph type="tbl" sz="quarter" idx="13"/>
            <p:extLst>
              <p:ext uri="{D42A27DB-BD31-4B8C-83A1-F6EECF244321}">
                <p14:modId xmlns:p14="http://schemas.microsoft.com/office/powerpoint/2010/main" val="42555304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1615516599"/>
                    </a:ext>
                  </a:extLst>
                </a:gridCol>
                <a:gridCol w="493776">
                  <a:extLst>
                    <a:ext uri="{9D8B030D-6E8A-4147-A177-3AD203B41FA5}">
                      <a16:colId xmlns:a16="http://schemas.microsoft.com/office/drawing/2014/main" val="1208857095"/>
                    </a:ext>
                  </a:extLst>
                </a:gridCol>
                <a:gridCol w="411480">
                  <a:extLst>
                    <a:ext uri="{9D8B030D-6E8A-4147-A177-3AD203B41FA5}">
                      <a16:colId xmlns:a16="http://schemas.microsoft.com/office/drawing/2014/main" val="2993294331"/>
                    </a:ext>
                  </a:extLst>
                </a:gridCol>
                <a:gridCol w="411480">
                  <a:extLst>
                    <a:ext uri="{9D8B030D-6E8A-4147-A177-3AD203B41FA5}">
                      <a16:colId xmlns:a16="http://schemas.microsoft.com/office/drawing/2014/main" val="2273669625"/>
                    </a:ext>
                  </a:extLst>
                </a:gridCol>
                <a:gridCol w="246888">
                  <a:extLst>
                    <a:ext uri="{9D8B030D-6E8A-4147-A177-3AD203B41FA5}">
                      <a16:colId xmlns:a16="http://schemas.microsoft.com/office/drawing/2014/main" val="3664136762"/>
                    </a:ext>
                  </a:extLst>
                </a:gridCol>
                <a:gridCol w="658368">
                  <a:extLst>
                    <a:ext uri="{9D8B030D-6E8A-4147-A177-3AD203B41FA5}">
                      <a16:colId xmlns:a16="http://schemas.microsoft.com/office/drawing/2014/main" val="2675999795"/>
                    </a:ext>
                  </a:extLst>
                </a:gridCol>
                <a:gridCol w="576072">
                  <a:extLst>
                    <a:ext uri="{9D8B030D-6E8A-4147-A177-3AD203B41FA5}">
                      <a16:colId xmlns:a16="http://schemas.microsoft.com/office/drawing/2014/main" val="4243337110"/>
                    </a:ext>
                  </a:extLst>
                </a:gridCol>
                <a:gridCol w="576072">
                  <a:extLst>
                    <a:ext uri="{9D8B030D-6E8A-4147-A177-3AD203B41FA5}">
                      <a16:colId xmlns:a16="http://schemas.microsoft.com/office/drawing/2014/main" val="3036582924"/>
                    </a:ext>
                  </a:extLst>
                </a:gridCol>
                <a:gridCol w="411480">
                  <a:extLst>
                    <a:ext uri="{9D8B030D-6E8A-4147-A177-3AD203B41FA5}">
                      <a16:colId xmlns:a16="http://schemas.microsoft.com/office/drawing/2014/main" val="3353484887"/>
                    </a:ext>
                  </a:extLst>
                </a:gridCol>
                <a:gridCol w="658368">
                  <a:extLst>
                    <a:ext uri="{9D8B030D-6E8A-4147-A177-3AD203B41FA5}">
                      <a16:colId xmlns:a16="http://schemas.microsoft.com/office/drawing/2014/main" val="2003809331"/>
                    </a:ext>
                  </a:extLst>
                </a:gridCol>
                <a:gridCol w="329184">
                  <a:extLst>
                    <a:ext uri="{9D8B030D-6E8A-4147-A177-3AD203B41FA5}">
                      <a16:colId xmlns:a16="http://schemas.microsoft.com/office/drawing/2014/main" val="1753072517"/>
                    </a:ext>
                  </a:extLst>
                </a:gridCol>
                <a:gridCol w="493776">
                  <a:extLst>
                    <a:ext uri="{9D8B030D-6E8A-4147-A177-3AD203B41FA5}">
                      <a16:colId xmlns:a16="http://schemas.microsoft.com/office/drawing/2014/main" val="1063287590"/>
                    </a:ext>
                  </a:extLst>
                </a:gridCol>
                <a:gridCol w="329184">
                  <a:extLst>
                    <a:ext uri="{9D8B030D-6E8A-4147-A177-3AD203B41FA5}">
                      <a16:colId xmlns:a16="http://schemas.microsoft.com/office/drawing/2014/main" val="14000211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1121001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Mecklenburg-Vorpommern - 2018-05-04 06:46:09 </a:t>
                      </a:r>
                      <a:r>
                        <a:rPr kumimoji="0" lang="en-US" sz="1000" b="0" i="0" u="none" strike="noStrike" kern="1200" cap="none" spc="0" normalizeH="0" baseline="0" noProof="0">
                          <a:ln>
                            <a:noFill/>
                          </a:ln>
                          <a:solidFill>
                            <a:prstClr val="black"/>
                          </a:solidFill>
                          <a:effectLst/>
                          <a:uLnTx/>
                          <a:uFillTx/>
                          <a:latin typeface="+mn-lt"/>
                          <a:ea typeface="+mn-ea"/>
                          <a:cs typeface="+mn-cs"/>
                        </a:rPr>
                        <a:t> 
 Zum Tag der Feuerwehrleute sagen wir DANKE! 🤗
Feuerwehren aus Mecklenburg Vorpommern Feuerwehr Klinken Feuerwehr Dorf Mecklenburg Feuerwehr Basedow in Mecklenburg Feuerwehr Schwerin-Warnitz Feuerwehr Rostock Feuerwehr-Rostock Gehlsdorf Feuerwehr Barth Freiwillige Feuerwehr Zingst Freiwillige Feuerwehr Ahrenshoop Feuerwehr Plau am See Feuerwehr Neustrelitz / Jugendfeuerwehr Neustrelitz Feuerwehr Neustrelitz /Ortsfeuerwehr Strelitz-Alt Feuerwehr Bergen Freiwillige Feuerwehr Ostseebad Binz Feuerwehr Zinnowitz Jugendfeuerwehr Zinnowitz Freiwillige Feuerwehr Koserow e.V. Freiwillige Feuerwehr Bansin-Heringsdorf Freiwillige Feuerwehr Seebad Ahlbeck Freiwillige Feuerwehr Wolgast Freiwillige Feuerwehr Torgelow Freiwillige Feuerwehr Penzlin Feuerwehr Goldberg Löschgruppe Wendisch Waren Freiwillige Feuerwehr Krakow am See Feuerwehr Lübz Feuerwehr Plau am See Feuerwehr Bützow Freiwillige Feuerwehr Bützow Freiwillige Feuerwehr der Stadt Laage Feuerwehr Schwaan Feuerwehr Tessin &amp; Förderverein FFw Tessin e.V. Freiwillige Feuerwehr Tribsees Freiwillige Feuerwehr Gnoien Freiwillige Feuerwehr Marlow Freiwillige Feuerwehr Crivitz Feuerwehr Ludwigslust Freiwillige Feuerwehr Gadebusch Freiwillige Feuerwehr Satow Feuerwehr Rövershagen Feuerwehr Boltenhagen Freiwillige Feuerwehr Hagenow Feuerwehr Wittenburg Freiwillige Feuerwehr der Stadt Penkun Freiwillige Feuerwehr Ueckermünde Feuerwehr Wustrow Freiwillige Feuerwehr Wismar Altstadt Freiwillige Feuerwehr Warnemünde Feuerwehr Dömitz Feuerwehr Neukloster
(Wir haben hoffentlich niemanden vergessen!)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1163</a:t>
                      </a:r>
                    </a:p>
                  </a:txBody>
                  <a:tcPr/>
                </a:tc>
                <a:extLst>
                  <a:ext uri="{0D108BD9-81ED-4DB2-BD59-A6C34878D82A}">
                    <a16:rowId xmlns:a16="http://schemas.microsoft.com/office/drawing/2014/main" val="618398426"/>
                  </a:ext>
                </a:extLst>
              </a:tr>
            </a:tbl>
          </a:graphicData>
        </a:graphic>
      </p:graphicFrame>
      <p:sp>
        <p:nvSpPr>
          <p:cNvPr id="4" name="Text Placeholder 3">
            <a:extLst>
              <a:ext uri="{FF2B5EF4-FFF2-40B4-BE49-F238E27FC236}">
                <a16:creationId xmlns:a16="http://schemas.microsoft.com/office/drawing/2014/main" id="{4043EC63-EEDD-4665-B0B7-B1E580D8BBCD}"/>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26240393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DF3F0A-E58A-4BD3-B011-AFD1D8BAE132}"/>
              </a:ext>
            </a:extLst>
          </p:cNvPr>
          <p:cNvSpPr>
            <a:spLocks noGrp="1"/>
          </p:cNvSpPr>
          <p:nvPr>
            <p:ph type="title"/>
          </p:nvPr>
        </p:nvSpPr>
        <p:spPr/>
        <p:txBody>
          <a:bodyPr/>
          <a:lstStyle/>
          <a:p>
            <a:r>
              <a:rPr lang="en-US"/>
              <a:t>Facebook Eigene Videos - Crossposts (ohne Ersteller) - Export | NDR Mecklenburg-Vorpommern - 3 of 3</a:t>
            </a:r>
          </a:p>
        </p:txBody>
      </p:sp>
      <p:graphicFrame>
        <p:nvGraphicFramePr>
          <p:cNvPr id="5" name="Table Placeholder 4">
            <a:extLst>
              <a:ext uri="{FF2B5EF4-FFF2-40B4-BE49-F238E27FC236}">
                <a16:creationId xmlns:a16="http://schemas.microsoft.com/office/drawing/2014/main" id="{1E4448B2-5F06-462C-A644-AF59F17FDC83}"/>
              </a:ext>
            </a:extLst>
          </p:cNvPr>
          <p:cNvGraphicFramePr>
            <a:graphicFrameLocks noGrp="1"/>
          </p:cNvGraphicFramePr>
          <p:nvPr>
            <p:ph type="tbl" sz="quarter" idx="13"/>
            <p:extLst>
              <p:ext uri="{D42A27DB-BD31-4B8C-83A1-F6EECF244321}">
                <p14:modId xmlns:p14="http://schemas.microsoft.com/office/powerpoint/2010/main" val="6333230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935162045"/>
                    </a:ext>
                  </a:extLst>
                </a:gridCol>
                <a:gridCol w="493776">
                  <a:extLst>
                    <a:ext uri="{9D8B030D-6E8A-4147-A177-3AD203B41FA5}">
                      <a16:colId xmlns:a16="http://schemas.microsoft.com/office/drawing/2014/main" val="3967267383"/>
                    </a:ext>
                  </a:extLst>
                </a:gridCol>
                <a:gridCol w="411480">
                  <a:extLst>
                    <a:ext uri="{9D8B030D-6E8A-4147-A177-3AD203B41FA5}">
                      <a16:colId xmlns:a16="http://schemas.microsoft.com/office/drawing/2014/main" val="1762797478"/>
                    </a:ext>
                  </a:extLst>
                </a:gridCol>
                <a:gridCol w="411480">
                  <a:extLst>
                    <a:ext uri="{9D8B030D-6E8A-4147-A177-3AD203B41FA5}">
                      <a16:colId xmlns:a16="http://schemas.microsoft.com/office/drawing/2014/main" val="3414251841"/>
                    </a:ext>
                  </a:extLst>
                </a:gridCol>
                <a:gridCol w="246888">
                  <a:extLst>
                    <a:ext uri="{9D8B030D-6E8A-4147-A177-3AD203B41FA5}">
                      <a16:colId xmlns:a16="http://schemas.microsoft.com/office/drawing/2014/main" val="4090257361"/>
                    </a:ext>
                  </a:extLst>
                </a:gridCol>
                <a:gridCol w="658368">
                  <a:extLst>
                    <a:ext uri="{9D8B030D-6E8A-4147-A177-3AD203B41FA5}">
                      <a16:colId xmlns:a16="http://schemas.microsoft.com/office/drawing/2014/main" val="368405504"/>
                    </a:ext>
                  </a:extLst>
                </a:gridCol>
                <a:gridCol w="576072">
                  <a:extLst>
                    <a:ext uri="{9D8B030D-6E8A-4147-A177-3AD203B41FA5}">
                      <a16:colId xmlns:a16="http://schemas.microsoft.com/office/drawing/2014/main" val="1886870267"/>
                    </a:ext>
                  </a:extLst>
                </a:gridCol>
                <a:gridCol w="576072">
                  <a:extLst>
                    <a:ext uri="{9D8B030D-6E8A-4147-A177-3AD203B41FA5}">
                      <a16:colId xmlns:a16="http://schemas.microsoft.com/office/drawing/2014/main" val="1871271192"/>
                    </a:ext>
                  </a:extLst>
                </a:gridCol>
                <a:gridCol w="411480">
                  <a:extLst>
                    <a:ext uri="{9D8B030D-6E8A-4147-A177-3AD203B41FA5}">
                      <a16:colId xmlns:a16="http://schemas.microsoft.com/office/drawing/2014/main" val="432033062"/>
                    </a:ext>
                  </a:extLst>
                </a:gridCol>
                <a:gridCol w="658368">
                  <a:extLst>
                    <a:ext uri="{9D8B030D-6E8A-4147-A177-3AD203B41FA5}">
                      <a16:colId xmlns:a16="http://schemas.microsoft.com/office/drawing/2014/main" val="637802959"/>
                    </a:ext>
                  </a:extLst>
                </a:gridCol>
                <a:gridCol w="329184">
                  <a:extLst>
                    <a:ext uri="{9D8B030D-6E8A-4147-A177-3AD203B41FA5}">
                      <a16:colId xmlns:a16="http://schemas.microsoft.com/office/drawing/2014/main" val="2166444590"/>
                    </a:ext>
                  </a:extLst>
                </a:gridCol>
                <a:gridCol w="493776">
                  <a:extLst>
                    <a:ext uri="{9D8B030D-6E8A-4147-A177-3AD203B41FA5}">
                      <a16:colId xmlns:a16="http://schemas.microsoft.com/office/drawing/2014/main" val="1356677483"/>
                    </a:ext>
                  </a:extLst>
                </a:gridCol>
                <a:gridCol w="329184">
                  <a:extLst>
                    <a:ext uri="{9D8B030D-6E8A-4147-A177-3AD203B41FA5}">
                      <a16:colId xmlns:a16="http://schemas.microsoft.com/office/drawing/2014/main" val="26145195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7297560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- 2018-06-01 13:47:21 </a:t>
                      </a:r>
                      <a:r>
                        <a:rPr kumimoji="0" lang="de-DE" sz="1000" b="0" i="0" u="none" strike="noStrike" kern="1200" cap="none" spc="0" normalizeH="0" baseline="0" noProof="0">
                          <a:ln>
                            <a:noFill/>
                          </a:ln>
                          <a:solidFill>
                            <a:prstClr val="black"/>
                          </a:solidFill>
                          <a:effectLst/>
                          <a:uLnTx/>
                          <a:uFillTx/>
                          <a:latin typeface="+mn-lt"/>
                          <a:ea typeface="+mn-ea"/>
                          <a:cs typeface="+mn-cs"/>
                        </a:rPr>
                        <a:t> 
 Ist schon ganz schön hier in Mecklenburg-Vorpommern!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803</a:t>
                      </a:r>
                    </a:p>
                  </a:txBody>
                  <a:tcPr/>
                </a:tc>
                <a:extLst>
                  <a:ext uri="{0D108BD9-81ED-4DB2-BD59-A6C34878D82A}">
                    <a16:rowId xmlns:a16="http://schemas.microsoft.com/office/drawing/2014/main" val="2871644413"/>
                  </a:ext>
                </a:extLst>
              </a:tr>
            </a:tbl>
          </a:graphicData>
        </a:graphic>
      </p:graphicFrame>
      <p:sp>
        <p:nvSpPr>
          <p:cNvPr id="4" name="Text Placeholder 3">
            <a:extLst>
              <a:ext uri="{FF2B5EF4-FFF2-40B4-BE49-F238E27FC236}">
                <a16:creationId xmlns:a16="http://schemas.microsoft.com/office/drawing/2014/main" id="{64C96F4D-2FD5-4817-AED7-2725A26758D0}"/>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188577607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4ED3A6-E069-4F47-A2D3-58A843AD27AF}"/>
              </a:ext>
            </a:extLst>
          </p:cNvPr>
          <p:cNvSpPr>
            <a:spLocks noGrp="1"/>
          </p:cNvSpPr>
          <p:nvPr>
            <p:ph type="title"/>
          </p:nvPr>
        </p:nvSpPr>
        <p:spPr/>
        <p:txBody>
          <a:bodyPr/>
          <a:lstStyle/>
          <a:p>
            <a:r>
              <a:rPr lang="en-US"/>
              <a:t>Facebook Eigene Videos - Crossposts (nur Ersteller) - Export  | NDR Mecklenburg-Vorpommern - 1 of 2</a:t>
            </a:r>
          </a:p>
        </p:txBody>
      </p:sp>
      <p:graphicFrame>
        <p:nvGraphicFramePr>
          <p:cNvPr id="5" name="Table Placeholder 4">
            <a:extLst>
              <a:ext uri="{FF2B5EF4-FFF2-40B4-BE49-F238E27FC236}">
                <a16:creationId xmlns:a16="http://schemas.microsoft.com/office/drawing/2014/main" id="{E11AB700-2BC7-458A-B617-0758E8E20D9C}"/>
              </a:ext>
            </a:extLst>
          </p:cNvPr>
          <p:cNvGraphicFramePr>
            <a:graphicFrameLocks noGrp="1"/>
          </p:cNvGraphicFramePr>
          <p:nvPr>
            <p:ph type="tbl" sz="quarter" idx="13"/>
            <p:extLst>
              <p:ext uri="{D42A27DB-BD31-4B8C-83A1-F6EECF244321}">
                <p14:modId xmlns:p14="http://schemas.microsoft.com/office/powerpoint/2010/main" val="12098263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595134374"/>
                    </a:ext>
                  </a:extLst>
                </a:gridCol>
                <a:gridCol w="493776">
                  <a:extLst>
                    <a:ext uri="{9D8B030D-6E8A-4147-A177-3AD203B41FA5}">
                      <a16:colId xmlns:a16="http://schemas.microsoft.com/office/drawing/2014/main" val="1847760247"/>
                    </a:ext>
                  </a:extLst>
                </a:gridCol>
                <a:gridCol w="411480">
                  <a:extLst>
                    <a:ext uri="{9D8B030D-6E8A-4147-A177-3AD203B41FA5}">
                      <a16:colId xmlns:a16="http://schemas.microsoft.com/office/drawing/2014/main" val="3416025106"/>
                    </a:ext>
                  </a:extLst>
                </a:gridCol>
                <a:gridCol w="411480">
                  <a:extLst>
                    <a:ext uri="{9D8B030D-6E8A-4147-A177-3AD203B41FA5}">
                      <a16:colId xmlns:a16="http://schemas.microsoft.com/office/drawing/2014/main" val="1649134722"/>
                    </a:ext>
                  </a:extLst>
                </a:gridCol>
                <a:gridCol w="246888">
                  <a:extLst>
                    <a:ext uri="{9D8B030D-6E8A-4147-A177-3AD203B41FA5}">
                      <a16:colId xmlns:a16="http://schemas.microsoft.com/office/drawing/2014/main" val="2864765374"/>
                    </a:ext>
                  </a:extLst>
                </a:gridCol>
                <a:gridCol w="658368">
                  <a:extLst>
                    <a:ext uri="{9D8B030D-6E8A-4147-A177-3AD203B41FA5}">
                      <a16:colId xmlns:a16="http://schemas.microsoft.com/office/drawing/2014/main" val="3997474894"/>
                    </a:ext>
                  </a:extLst>
                </a:gridCol>
                <a:gridCol w="576072">
                  <a:extLst>
                    <a:ext uri="{9D8B030D-6E8A-4147-A177-3AD203B41FA5}">
                      <a16:colId xmlns:a16="http://schemas.microsoft.com/office/drawing/2014/main" val="1711860634"/>
                    </a:ext>
                  </a:extLst>
                </a:gridCol>
                <a:gridCol w="576072">
                  <a:extLst>
                    <a:ext uri="{9D8B030D-6E8A-4147-A177-3AD203B41FA5}">
                      <a16:colId xmlns:a16="http://schemas.microsoft.com/office/drawing/2014/main" val="2078412866"/>
                    </a:ext>
                  </a:extLst>
                </a:gridCol>
                <a:gridCol w="411480">
                  <a:extLst>
                    <a:ext uri="{9D8B030D-6E8A-4147-A177-3AD203B41FA5}">
                      <a16:colId xmlns:a16="http://schemas.microsoft.com/office/drawing/2014/main" val="3981994244"/>
                    </a:ext>
                  </a:extLst>
                </a:gridCol>
                <a:gridCol w="658368">
                  <a:extLst>
                    <a:ext uri="{9D8B030D-6E8A-4147-A177-3AD203B41FA5}">
                      <a16:colId xmlns:a16="http://schemas.microsoft.com/office/drawing/2014/main" val="3642737779"/>
                    </a:ext>
                  </a:extLst>
                </a:gridCol>
                <a:gridCol w="329184">
                  <a:extLst>
                    <a:ext uri="{9D8B030D-6E8A-4147-A177-3AD203B41FA5}">
                      <a16:colId xmlns:a16="http://schemas.microsoft.com/office/drawing/2014/main" val="564396974"/>
                    </a:ext>
                  </a:extLst>
                </a:gridCol>
                <a:gridCol w="493776">
                  <a:extLst>
                    <a:ext uri="{9D8B030D-6E8A-4147-A177-3AD203B41FA5}">
                      <a16:colId xmlns:a16="http://schemas.microsoft.com/office/drawing/2014/main" val="2106494612"/>
                    </a:ext>
                  </a:extLst>
                </a:gridCol>
                <a:gridCol w="329184">
                  <a:extLst>
                    <a:ext uri="{9D8B030D-6E8A-4147-A177-3AD203B41FA5}">
                      <a16:colId xmlns:a16="http://schemas.microsoft.com/office/drawing/2014/main" val="38275271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242696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- 2018-01-12 13:14:27 </a:t>
                      </a:r>
                      <a:r>
                        <a:rPr kumimoji="0" lang="de-DE" sz="1000" b="0" i="0" u="none" strike="noStrike" kern="1200" cap="none" spc="0" normalizeH="0" baseline="0" noProof="0">
                          <a:ln>
                            <a:noFill/>
                          </a:ln>
                          <a:solidFill>
                            <a:prstClr val="black"/>
                          </a:solidFill>
                          <a:effectLst/>
                          <a:uLnTx/>
                          <a:uFillTx/>
                          <a:latin typeface="+mn-lt"/>
                          <a:ea typeface="+mn-ea"/>
                          <a:cs typeface="+mn-cs"/>
                        </a:rPr>
                        <a:t> 
 Kein Grund, sich gleich nass zu machen: Im Herbst kommt die neue Staffel "Rute raus, der Spaß beginnt"!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805603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1249</a:t>
                      </a:r>
                    </a:p>
                  </a:txBody>
                  <a:tcPr/>
                </a:tc>
                <a:extLst>
                  <a:ext uri="{0D108BD9-81ED-4DB2-BD59-A6C34878D82A}">
                    <a16:rowId xmlns:a16="http://schemas.microsoft.com/office/drawing/2014/main" val="36987721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- 2018-07-25 07:03:33 </a:t>
                      </a:r>
                      <a:r>
                        <a:rPr kumimoji="0" lang="de-DE" sz="1000" b="0" i="0" u="none" strike="noStrike" kern="1200" cap="none" spc="0" normalizeH="0" baseline="0" noProof="0">
                          <a:ln>
                            <a:noFill/>
                          </a:ln>
                          <a:solidFill>
                            <a:prstClr val="black"/>
                          </a:solidFill>
                          <a:effectLst/>
                          <a:uLnTx/>
                          <a:uFillTx/>
                          <a:latin typeface="+mn-lt"/>
                          <a:ea typeface="+mn-ea"/>
                          <a:cs typeface="+mn-cs"/>
                        </a:rPr>
                        <a:t> 
 Für unsere Sicherheit führen freiwillige Feuerwehr-Männer und -Frauen ein Leben auf Abruf. Dafür ein riesiges Dankeschön!
🚒 Markieren Sie die Wehren aus Ihrer Region und sagen Sie Danke!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896955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6061</a:t>
                      </a:r>
                    </a:p>
                  </a:txBody>
                  <a:tcPr/>
                </a:tc>
                <a:extLst>
                  <a:ext uri="{0D108BD9-81ED-4DB2-BD59-A6C34878D82A}">
                    <a16:rowId xmlns:a16="http://schemas.microsoft.com/office/drawing/2014/main" val="865320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- 2018-02-12 12:57:26 </a:t>
                      </a:r>
                      <a:r>
                        <a:rPr kumimoji="0" lang="de-DE" sz="1000" b="0" i="0" u="none" strike="noStrike" kern="1200" cap="none" spc="0" normalizeH="0" baseline="0" noProof="0">
                          <a:ln>
                            <a:noFill/>
                          </a:ln>
                          <a:solidFill>
                            <a:prstClr val="black"/>
                          </a:solidFill>
                          <a:effectLst/>
                          <a:uLnTx/>
                          <a:uFillTx/>
                          <a:latin typeface="+mn-lt"/>
                          <a:ea typeface="+mn-ea"/>
                          <a:cs typeface="+mn-cs"/>
                        </a:rPr>
                        <a:t> 
 Jetzt hat es auch die Fahrbahn in Richtung Stettin erwischt...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965</a:t>
                      </a:r>
                    </a:p>
                  </a:txBody>
                  <a:tcPr/>
                </a:tc>
                <a:extLst>
                  <a:ext uri="{0D108BD9-81ED-4DB2-BD59-A6C34878D82A}">
                    <a16:rowId xmlns:a16="http://schemas.microsoft.com/office/drawing/2014/main" val="1708932367"/>
                  </a:ext>
                </a:extLst>
              </a:tr>
            </a:tbl>
          </a:graphicData>
        </a:graphic>
      </p:graphicFrame>
      <p:sp>
        <p:nvSpPr>
          <p:cNvPr id="4" name="Text Placeholder 3">
            <a:extLst>
              <a:ext uri="{FF2B5EF4-FFF2-40B4-BE49-F238E27FC236}">
                <a16:creationId xmlns:a16="http://schemas.microsoft.com/office/drawing/2014/main" id="{66EE3C91-4AEE-4F6F-937C-9F19FF2E5AED}"/>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269028618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F32592-15C1-4C1A-A539-415F21EBF42C}"/>
              </a:ext>
            </a:extLst>
          </p:cNvPr>
          <p:cNvSpPr>
            <a:spLocks noGrp="1"/>
          </p:cNvSpPr>
          <p:nvPr>
            <p:ph type="title"/>
          </p:nvPr>
        </p:nvSpPr>
        <p:spPr/>
        <p:txBody>
          <a:bodyPr/>
          <a:lstStyle/>
          <a:p>
            <a:r>
              <a:rPr lang="en-US"/>
              <a:t>Facebook Eigene Videos - Crossposts (nur Ersteller) - Export  | NDR Mecklenburg-Vorpommern - 2 of 2</a:t>
            </a:r>
          </a:p>
        </p:txBody>
      </p:sp>
      <p:graphicFrame>
        <p:nvGraphicFramePr>
          <p:cNvPr id="5" name="Table Placeholder 4">
            <a:extLst>
              <a:ext uri="{FF2B5EF4-FFF2-40B4-BE49-F238E27FC236}">
                <a16:creationId xmlns:a16="http://schemas.microsoft.com/office/drawing/2014/main" id="{9842B671-EE88-43DA-84BD-F5B224A63CA5}"/>
              </a:ext>
            </a:extLst>
          </p:cNvPr>
          <p:cNvGraphicFramePr>
            <a:graphicFrameLocks noGrp="1"/>
          </p:cNvGraphicFramePr>
          <p:nvPr>
            <p:ph type="tbl" sz="quarter" idx="13"/>
            <p:extLst>
              <p:ext uri="{D42A27DB-BD31-4B8C-83A1-F6EECF244321}">
                <p14:modId xmlns:p14="http://schemas.microsoft.com/office/powerpoint/2010/main" val="13941980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082731646"/>
                    </a:ext>
                  </a:extLst>
                </a:gridCol>
                <a:gridCol w="493776">
                  <a:extLst>
                    <a:ext uri="{9D8B030D-6E8A-4147-A177-3AD203B41FA5}">
                      <a16:colId xmlns:a16="http://schemas.microsoft.com/office/drawing/2014/main" val="2894862446"/>
                    </a:ext>
                  </a:extLst>
                </a:gridCol>
                <a:gridCol w="411480">
                  <a:extLst>
                    <a:ext uri="{9D8B030D-6E8A-4147-A177-3AD203B41FA5}">
                      <a16:colId xmlns:a16="http://schemas.microsoft.com/office/drawing/2014/main" val="3521440789"/>
                    </a:ext>
                  </a:extLst>
                </a:gridCol>
                <a:gridCol w="411480">
                  <a:extLst>
                    <a:ext uri="{9D8B030D-6E8A-4147-A177-3AD203B41FA5}">
                      <a16:colId xmlns:a16="http://schemas.microsoft.com/office/drawing/2014/main" val="1991501991"/>
                    </a:ext>
                  </a:extLst>
                </a:gridCol>
                <a:gridCol w="246888">
                  <a:extLst>
                    <a:ext uri="{9D8B030D-6E8A-4147-A177-3AD203B41FA5}">
                      <a16:colId xmlns:a16="http://schemas.microsoft.com/office/drawing/2014/main" val="2548791106"/>
                    </a:ext>
                  </a:extLst>
                </a:gridCol>
                <a:gridCol w="658368">
                  <a:extLst>
                    <a:ext uri="{9D8B030D-6E8A-4147-A177-3AD203B41FA5}">
                      <a16:colId xmlns:a16="http://schemas.microsoft.com/office/drawing/2014/main" val="1453285569"/>
                    </a:ext>
                  </a:extLst>
                </a:gridCol>
                <a:gridCol w="576072">
                  <a:extLst>
                    <a:ext uri="{9D8B030D-6E8A-4147-A177-3AD203B41FA5}">
                      <a16:colId xmlns:a16="http://schemas.microsoft.com/office/drawing/2014/main" val="1129724679"/>
                    </a:ext>
                  </a:extLst>
                </a:gridCol>
                <a:gridCol w="576072">
                  <a:extLst>
                    <a:ext uri="{9D8B030D-6E8A-4147-A177-3AD203B41FA5}">
                      <a16:colId xmlns:a16="http://schemas.microsoft.com/office/drawing/2014/main" val="1359148026"/>
                    </a:ext>
                  </a:extLst>
                </a:gridCol>
                <a:gridCol w="411480">
                  <a:extLst>
                    <a:ext uri="{9D8B030D-6E8A-4147-A177-3AD203B41FA5}">
                      <a16:colId xmlns:a16="http://schemas.microsoft.com/office/drawing/2014/main" val="552092441"/>
                    </a:ext>
                  </a:extLst>
                </a:gridCol>
                <a:gridCol w="658368">
                  <a:extLst>
                    <a:ext uri="{9D8B030D-6E8A-4147-A177-3AD203B41FA5}">
                      <a16:colId xmlns:a16="http://schemas.microsoft.com/office/drawing/2014/main" val="1970416034"/>
                    </a:ext>
                  </a:extLst>
                </a:gridCol>
                <a:gridCol w="329184">
                  <a:extLst>
                    <a:ext uri="{9D8B030D-6E8A-4147-A177-3AD203B41FA5}">
                      <a16:colId xmlns:a16="http://schemas.microsoft.com/office/drawing/2014/main" val="1123369018"/>
                    </a:ext>
                  </a:extLst>
                </a:gridCol>
                <a:gridCol w="493776">
                  <a:extLst>
                    <a:ext uri="{9D8B030D-6E8A-4147-A177-3AD203B41FA5}">
                      <a16:colId xmlns:a16="http://schemas.microsoft.com/office/drawing/2014/main" val="962415491"/>
                    </a:ext>
                  </a:extLst>
                </a:gridCol>
                <a:gridCol w="329184">
                  <a:extLst>
                    <a:ext uri="{9D8B030D-6E8A-4147-A177-3AD203B41FA5}">
                      <a16:colId xmlns:a16="http://schemas.microsoft.com/office/drawing/2014/main" val="28601878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852121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- 2018-10-05 14:38:08 </a:t>
                      </a:r>
                      <a:r>
                        <a:rPr kumimoji="0" lang="de-DE" sz="1000" b="0" i="0" u="none" strike="noStrike" kern="1200" cap="none" spc="0" normalizeH="0" baseline="0" noProof="0">
                          <a:ln>
                            <a:noFill/>
                          </a:ln>
                          <a:solidFill>
                            <a:prstClr val="black"/>
                          </a:solidFill>
                          <a:effectLst/>
                          <a:uLnTx/>
                          <a:uFillTx/>
                          <a:latin typeface="+mn-lt"/>
                          <a:ea typeface="+mn-ea"/>
                          <a:cs typeface="+mn-cs"/>
                        </a:rPr>
                        <a:t> 
 🐦 Wir sind so gut zu Vögeln!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1706</a:t>
                      </a:r>
                    </a:p>
                  </a:txBody>
                  <a:tcPr/>
                </a:tc>
                <a:extLst>
                  <a:ext uri="{0D108BD9-81ED-4DB2-BD59-A6C34878D82A}">
                    <a16:rowId xmlns:a16="http://schemas.microsoft.com/office/drawing/2014/main" val="490572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- 2018-04-16 09:27:38 </a:t>
                      </a:r>
                      <a:r>
                        <a:rPr kumimoji="0" lang="de-DE" sz="1000" b="0" i="0" u="none" strike="noStrike" kern="1200" cap="none" spc="0" normalizeH="0" baseline="0" noProof="0">
                          <a:ln>
                            <a:noFill/>
                          </a:ln>
                          <a:solidFill>
                            <a:prstClr val="black"/>
                          </a:solidFill>
                          <a:effectLst/>
                          <a:uLnTx/>
                          <a:uFillTx/>
                          <a:latin typeface="+mn-lt"/>
                          <a:ea typeface="+mn-ea"/>
                          <a:cs typeface="+mn-cs"/>
                        </a:rPr>
                        <a:t> 
 Schatz des einstigen Dänenkönigs Harald Blauzahn geborgen: Laut Experten handelt es sich um den größten Einzelfund im südlichen Ostseeraum.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a:t>
                      </a:r>
                    </a:p>
                  </a:txBody>
                  <a:tcPr/>
                </a:tc>
                <a:extLst>
                  <a:ext uri="{0D108BD9-81ED-4DB2-BD59-A6C34878D82A}">
                    <a16:rowId xmlns:a16="http://schemas.microsoft.com/office/drawing/2014/main" val="680579529"/>
                  </a:ext>
                </a:extLst>
              </a:tr>
            </a:tbl>
          </a:graphicData>
        </a:graphic>
      </p:graphicFrame>
      <p:sp>
        <p:nvSpPr>
          <p:cNvPr id="4" name="Text Placeholder 3">
            <a:extLst>
              <a:ext uri="{FF2B5EF4-FFF2-40B4-BE49-F238E27FC236}">
                <a16:creationId xmlns:a16="http://schemas.microsoft.com/office/drawing/2014/main" id="{BA83F157-8579-46CF-970A-FE918B7FE67C}"/>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294553712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2355</Words>
  <Application>Microsoft Office PowerPoint</Application>
  <PresentationFormat>On-screen Show (4:3)</PresentationFormat>
  <Paragraphs>1028</Paragraphs>
  <Slides>39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39</vt:i4>
      </vt:variant>
    </vt:vector>
  </HeadingPairs>
  <TitlesOfParts>
    <vt:vector size="42" baseType="lpstr">
      <vt:lpstr>Arial</vt:lpstr>
      <vt:lpstr>Calibri</vt:lpstr>
      <vt:lpstr>quintly_template</vt:lpstr>
      <vt:lpstr>MeFo - Facebook - Social Media - Evaluation</vt:lpstr>
      <vt:lpstr>Facebook Profil - Potenz.Reichw.,Aktive Nutzer,I-Rate,Fans | NDR Mecklenburg-Vorpommern</vt:lpstr>
      <vt:lpstr>Facebook Anzahl Post, Reaktionen (Kommentare, Shares, Likes) - FB Insights | NDR Mecklenburg-Vorpommern</vt:lpstr>
      <vt:lpstr>Facebook Profil - Fans | NDR Mecklenburg-Vorpommern</vt:lpstr>
      <vt:lpstr>Facebook Profil - Potenzielle Reichweite | NDR Mecklenburg-Vorpommern</vt:lpstr>
      <vt:lpstr>Facebook Profil - Aktive Nutzer | NDR Mecklenburg-Vorpommern</vt:lpstr>
      <vt:lpstr>Facebook Profil - Video-Starts ab 10 Sek. | NDR Mecklenburg-Vorpommern</vt:lpstr>
      <vt:lpstr>Facebook Profil - Durchschnitt Potenzi. Reichweite pro Tag | NDR Mecklenburg-Vorpommern</vt:lpstr>
      <vt:lpstr>Facebook Distributionstyp - FB Insights | NDR Mecklenburg-Vorpommern</vt:lpstr>
      <vt:lpstr>Facebook Distributionstyp - Tabelle - FB Insights | NDR Mecklenburg-Vorpommern</vt:lpstr>
      <vt:lpstr>Facebook Eigene Posts - Shares - Export | NDR Mecklenburg-Vorpommern - 1 of 3</vt:lpstr>
      <vt:lpstr>Facebook Eigene Posts - Shares - Export | NDR Mecklenburg-Vorpommern - 2 of 3</vt:lpstr>
      <vt:lpstr>Facebook Eigene Posts - Shares - Export | NDR Mecklenburg-Vorpommern - 3 of 3</vt:lpstr>
      <vt:lpstr>Facebook Eigene Posts - Kommentare - Export | NDR Mecklenburg-Vorpommern - 1 of 3</vt:lpstr>
      <vt:lpstr>Facebook Eigene Posts - Kommentare - Export | NDR Mecklenburg-Vorpommern - 2 of 3</vt:lpstr>
      <vt:lpstr>Facebook Eigene Posts - Kommentare - Export | NDR Mecklenburg-Vorpommern - 3 of 3</vt:lpstr>
      <vt:lpstr>Facebook Eigene Posts - Links - Export | NDR Mecklenburg-Vorpommern - 1 of 3</vt:lpstr>
      <vt:lpstr>Facebook Eigene Posts - Links - Export | NDR Mecklenburg-Vorpommern - 2 of 3</vt:lpstr>
      <vt:lpstr>Facebook Eigene Posts - Links - Export | NDR Mecklenburg-Vorpommern - 3 of 3</vt:lpstr>
      <vt:lpstr>Facebook Eigene Posts - Videostartrate - Export | NDR Mecklenburg-Vorpommern</vt:lpstr>
      <vt:lpstr>Facebook Eigene Posts - Videostartrate - Flop - Export | NDR Mecklenburg-Vorpommern</vt:lpstr>
      <vt:lpstr>Facebook Eigene Posts - Potenzielle Reichweite - Export | NDR Mecklenburg-Vorpommern - 1 of 2</vt:lpstr>
      <vt:lpstr>Facebook Eigene Posts - Potenzielle Reichweite - Export | NDR Mecklenburg-Vorpommern - 2 of 2</vt:lpstr>
      <vt:lpstr>Facebook Eigene Posts - Aktive Nutzer - Export | NDR Mecklenburg-Vorpommern</vt:lpstr>
      <vt:lpstr>Facebook Eigene Posts - I-Rate Aktive Nutzer - Export | NDR Mecklenburg-Vorpommern</vt:lpstr>
      <vt:lpstr>Facebook Eigene Posts - I-Rate Aktive Nutzer-Flop - Export | NDR Mecklenburg-Vorpommern</vt:lpstr>
      <vt:lpstr>Facebook Eigene Post - Summe Interaktionen - Export | NDR Mecklenburg-Vorpommern - 1 of 3</vt:lpstr>
      <vt:lpstr>Facebook Eigene Post - Summe Interaktionen - Export | NDR Mecklenburg-Vorpommern - 2 of 3</vt:lpstr>
      <vt:lpstr>Facebook Eigene Post - Summe Interaktionen - Export | NDR Mecklenburg-Vorpommern - 3 of 3</vt:lpstr>
      <vt:lpstr>Facebook Eigene Posts - Reaktionen - Export | NDR Mecklenburg-Vorpommern - 1 of 4</vt:lpstr>
      <vt:lpstr>Facebook Eigene Posts - Reaktionen - Export | NDR Mecklenburg-Vorpommern - 2 of 4</vt:lpstr>
      <vt:lpstr>Facebook Eigene Posts - Reaktionen - Export | NDR Mecklenburg-Vorpommern - 3 of 4</vt:lpstr>
      <vt:lpstr>Facebook Eigene Posts - Reaktionen - Export | NDR Mecklenburg-Vorpommern - 4 of 4</vt:lpstr>
      <vt:lpstr>Eigene Posts - Videostarts - Profil-bezogene Nutzung | NDR Mecklenburg-Vorpommern</vt:lpstr>
      <vt:lpstr>Facebook Eigene Videos - Crossposts (ohne Ersteller) - Export | NDR Mecklenburg-Vorpommern - 1 of 3</vt:lpstr>
      <vt:lpstr>Facebook Eigene Videos - Crossposts (ohne Ersteller) - Export | NDR Mecklenburg-Vorpommern - 2 of 3</vt:lpstr>
      <vt:lpstr>Facebook Eigene Videos - Crossposts (ohne Ersteller) - Export | NDR Mecklenburg-Vorpommern - 3 of 3</vt:lpstr>
      <vt:lpstr>Facebook Eigene Videos - Crossposts (nur Ersteller) - Export  | NDR Mecklenburg-Vorpommern - 1 of 2</vt:lpstr>
      <vt:lpstr>Facebook Eigene Videos - Crossposts (nur Ersteller) - Export  | NDR Mecklenburg-Vorpommern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MeFo - Facebook - Social Media - Evaluation</dc:title>
  <dc:creator>Frederik Peiniger</dc:creator>
  <cp:lastModifiedBy>Frederik Peiniger</cp:lastModifiedBy>
  <cp:revision>1</cp:revision>
  <dcterms:created xsi:type="dcterms:W3CDTF">2018-12-28T08:28:08Z</dcterms:created>
  <dcterms:modified xsi:type="dcterms:W3CDTF">2018-12-28T08:29:17Z</dcterms:modified>
</cp:coreProperties>
</file>