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3" r:id="rId7"/>
    <p:sldId id="264" r:id="rId8"/>
    <p:sldId id="265" r:id="rId9"/>
    <p:sldId id="266" r:id="rId10"/>
    <p:sldId id="268" r:id="rId11"/>
    <p:sldId id="269" r:id="rId12"/>
    <p:sldId id="270" r:id="rId13"/>
    <p:sldId id="271" r:id="rId14"/>
    <p:sldId id="273" r:id="rId15"/>
    <p:sldId id="274" r:id="rId16"/>
    <p:sldId id="275" r:id="rId1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Doku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04.12.2018</c:v>
                </c:pt>
                <c:pt idx="1">
                  <c:v>05.12.2018</c:v>
                </c:pt>
                <c:pt idx="2">
                  <c:v>06.12.2018</c:v>
                </c:pt>
                <c:pt idx="3">
                  <c:v>07.12.2018</c:v>
                </c:pt>
                <c:pt idx="4">
                  <c:v>08.12.2018</c:v>
                </c:pt>
                <c:pt idx="5">
                  <c:v>09.12.2018</c:v>
                </c:pt>
                <c:pt idx="6">
                  <c:v>10.12.2018</c:v>
                </c:pt>
                <c:pt idx="7">
                  <c:v>11.12.2018</c:v>
                </c:pt>
                <c:pt idx="8">
                  <c:v>12.12.2018</c:v>
                </c:pt>
                <c:pt idx="9">
                  <c:v>13.12.2018</c:v>
                </c:pt>
                <c:pt idx="10">
                  <c:v>14.12.2018</c:v>
                </c:pt>
                <c:pt idx="11">
                  <c:v>15.12.2018</c:v>
                </c:pt>
                <c:pt idx="12">
                  <c:v>16.12.2018</c:v>
                </c:pt>
                <c:pt idx="13">
                  <c:v>17.12.2018</c:v>
                </c:pt>
                <c:pt idx="14">
                  <c:v>18.12.2018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253251</c:v>
                </c:pt>
                <c:pt idx="1">
                  <c:v>253847</c:v>
                </c:pt>
                <c:pt idx="2">
                  <c:v>254419</c:v>
                </c:pt>
                <c:pt idx="3">
                  <c:v>254961</c:v>
                </c:pt>
                <c:pt idx="4">
                  <c:v>255493</c:v>
                </c:pt>
                <c:pt idx="5">
                  <c:v>256058</c:v>
                </c:pt>
                <c:pt idx="6">
                  <c:v>256518</c:v>
                </c:pt>
                <c:pt idx="7">
                  <c:v>256980</c:v>
                </c:pt>
                <c:pt idx="8">
                  <c:v>257369</c:v>
                </c:pt>
                <c:pt idx="9">
                  <c:v>257734</c:v>
                </c:pt>
                <c:pt idx="10">
                  <c:v>258132</c:v>
                </c:pt>
                <c:pt idx="11">
                  <c:v>258077</c:v>
                </c:pt>
                <c:pt idx="12">
                  <c:v>258564</c:v>
                </c:pt>
                <c:pt idx="13">
                  <c:v>259064</c:v>
                </c:pt>
                <c:pt idx="14">
                  <c:v>259638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31E-4962-8B72-E2D5CFDCB9A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extra 3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04.12.2018</c:v>
                </c:pt>
                <c:pt idx="1">
                  <c:v>05.12.2018</c:v>
                </c:pt>
                <c:pt idx="2">
                  <c:v>06.12.2018</c:v>
                </c:pt>
                <c:pt idx="3">
                  <c:v>07.12.2018</c:v>
                </c:pt>
                <c:pt idx="4">
                  <c:v>08.12.2018</c:v>
                </c:pt>
                <c:pt idx="5">
                  <c:v>09.12.2018</c:v>
                </c:pt>
                <c:pt idx="6">
                  <c:v>10.12.2018</c:v>
                </c:pt>
                <c:pt idx="7">
                  <c:v>11.12.2018</c:v>
                </c:pt>
                <c:pt idx="8">
                  <c:v>12.12.2018</c:v>
                </c:pt>
                <c:pt idx="9">
                  <c:v>13.12.2018</c:v>
                </c:pt>
                <c:pt idx="10">
                  <c:v>14.12.2018</c:v>
                </c:pt>
                <c:pt idx="11">
                  <c:v>15.12.2018</c:v>
                </c:pt>
                <c:pt idx="12">
                  <c:v>16.12.2018</c:v>
                </c:pt>
                <c:pt idx="13">
                  <c:v>17.12.2018</c:v>
                </c:pt>
                <c:pt idx="14">
                  <c:v>18.12.2018</c:v>
                </c:pt>
              </c:strCache>
            </c:str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388608</c:v>
                </c:pt>
                <c:pt idx="1">
                  <c:v>388935</c:v>
                </c:pt>
                <c:pt idx="2">
                  <c:v>389276</c:v>
                </c:pt>
                <c:pt idx="3">
                  <c:v>389743</c:v>
                </c:pt>
                <c:pt idx="4">
                  <c:v>390150</c:v>
                </c:pt>
                <c:pt idx="5">
                  <c:v>390485</c:v>
                </c:pt>
                <c:pt idx="6">
                  <c:v>390780</c:v>
                </c:pt>
                <c:pt idx="7">
                  <c:v>391100</c:v>
                </c:pt>
                <c:pt idx="8">
                  <c:v>391361</c:v>
                </c:pt>
                <c:pt idx="9">
                  <c:v>391652</c:v>
                </c:pt>
                <c:pt idx="10">
                  <c:v>392039</c:v>
                </c:pt>
                <c:pt idx="11">
                  <c:v>391965</c:v>
                </c:pt>
                <c:pt idx="12">
                  <c:v>392278</c:v>
                </c:pt>
                <c:pt idx="13">
                  <c:v>392595</c:v>
                </c:pt>
                <c:pt idx="14">
                  <c:v>392865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31E-4962-8B72-E2D5CFDCB9A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Eurovision Song Contest | Deutschland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04.12.2018</c:v>
                </c:pt>
                <c:pt idx="1">
                  <c:v>05.12.2018</c:v>
                </c:pt>
                <c:pt idx="2">
                  <c:v>06.12.2018</c:v>
                </c:pt>
                <c:pt idx="3">
                  <c:v>07.12.2018</c:v>
                </c:pt>
                <c:pt idx="4">
                  <c:v>08.12.2018</c:v>
                </c:pt>
                <c:pt idx="5">
                  <c:v>09.12.2018</c:v>
                </c:pt>
                <c:pt idx="6">
                  <c:v>10.12.2018</c:v>
                </c:pt>
                <c:pt idx="7">
                  <c:v>11.12.2018</c:v>
                </c:pt>
                <c:pt idx="8">
                  <c:v>12.12.2018</c:v>
                </c:pt>
                <c:pt idx="9">
                  <c:v>13.12.2018</c:v>
                </c:pt>
                <c:pt idx="10">
                  <c:v>14.12.2018</c:v>
                </c:pt>
                <c:pt idx="11">
                  <c:v>15.12.2018</c:v>
                </c:pt>
                <c:pt idx="12">
                  <c:v>16.12.2018</c:v>
                </c:pt>
                <c:pt idx="13">
                  <c:v>17.12.2018</c:v>
                </c:pt>
                <c:pt idx="14">
                  <c:v>18.12.2018</c:v>
                </c:pt>
              </c:strCache>
            </c:str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24730</c:v>
                </c:pt>
                <c:pt idx="1">
                  <c:v>24736</c:v>
                </c:pt>
                <c:pt idx="2">
                  <c:v>24747</c:v>
                </c:pt>
                <c:pt idx="3">
                  <c:v>24754</c:v>
                </c:pt>
                <c:pt idx="4">
                  <c:v>24758</c:v>
                </c:pt>
                <c:pt idx="5">
                  <c:v>24760</c:v>
                </c:pt>
                <c:pt idx="6">
                  <c:v>24754</c:v>
                </c:pt>
                <c:pt idx="7">
                  <c:v>24756</c:v>
                </c:pt>
                <c:pt idx="8">
                  <c:v>24758</c:v>
                </c:pt>
                <c:pt idx="9">
                  <c:v>24764</c:v>
                </c:pt>
                <c:pt idx="10">
                  <c:v>24775</c:v>
                </c:pt>
                <c:pt idx="11">
                  <c:v>24735</c:v>
                </c:pt>
                <c:pt idx="12">
                  <c:v>24746</c:v>
                </c:pt>
                <c:pt idx="13">
                  <c:v>24747</c:v>
                </c:pt>
                <c:pt idx="14">
                  <c:v>24750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31E-4962-8B72-E2D5CFDCB9A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NDR Ratgeber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04.12.2018</c:v>
                </c:pt>
                <c:pt idx="1">
                  <c:v>05.12.2018</c:v>
                </c:pt>
                <c:pt idx="2">
                  <c:v>06.12.2018</c:v>
                </c:pt>
                <c:pt idx="3">
                  <c:v>07.12.2018</c:v>
                </c:pt>
                <c:pt idx="4">
                  <c:v>08.12.2018</c:v>
                </c:pt>
                <c:pt idx="5">
                  <c:v>09.12.2018</c:v>
                </c:pt>
                <c:pt idx="6">
                  <c:v>10.12.2018</c:v>
                </c:pt>
                <c:pt idx="7">
                  <c:v>11.12.2018</c:v>
                </c:pt>
                <c:pt idx="8">
                  <c:v>12.12.2018</c:v>
                </c:pt>
                <c:pt idx="9">
                  <c:v>13.12.2018</c:v>
                </c:pt>
                <c:pt idx="10">
                  <c:v>14.12.2018</c:v>
                </c:pt>
                <c:pt idx="11">
                  <c:v>15.12.2018</c:v>
                </c:pt>
                <c:pt idx="12">
                  <c:v>16.12.2018</c:v>
                </c:pt>
                <c:pt idx="13">
                  <c:v>17.12.2018</c:v>
                </c:pt>
                <c:pt idx="14">
                  <c:v>18.12.2018</c:v>
                </c:pt>
              </c:strCache>
            </c:str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75065</c:v>
                </c:pt>
                <c:pt idx="1">
                  <c:v>75229</c:v>
                </c:pt>
                <c:pt idx="2">
                  <c:v>75385</c:v>
                </c:pt>
                <c:pt idx="3">
                  <c:v>75519</c:v>
                </c:pt>
                <c:pt idx="4">
                  <c:v>75652</c:v>
                </c:pt>
                <c:pt idx="5">
                  <c:v>75801</c:v>
                </c:pt>
                <c:pt idx="6">
                  <c:v>75953</c:v>
                </c:pt>
                <c:pt idx="7">
                  <c:v>76097</c:v>
                </c:pt>
                <c:pt idx="8">
                  <c:v>76225</c:v>
                </c:pt>
                <c:pt idx="9">
                  <c:v>76384</c:v>
                </c:pt>
                <c:pt idx="10">
                  <c:v>76538</c:v>
                </c:pt>
                <c:pt idx="11">
                  <c:v>76564</c:v>
                </c:pt>
                <c:pt idx="12">
                  <c:v>76714</c:v>
                </c:pt>
                <c:pt idx="13">
                  <c:v>76845</c:v>
                </c:pt>
                <c:pt idx="14">
                  <c:v>76986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31E-4962-8B72-E2D5CFDCB9A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Sesamstraße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04.12.2018</c:v>
                </c:pt>
                <c:pt idx="1">
                  <c:v>05.12.2018</c:v>
                </c:pt>
                <c:pt idx="2">
                  <c:v>06.12.2018</c:v>
                </c:pt>
                <c:pt idx="3">
                  <c:v>07.12.2018</c:v>
                </c:pt>
                <c:pt idx="4">
                  <c:v>08.12.2018</c:v>
                </c:pt>
                <c:pt idx="5">
                  <c:v>09.12.2018</c:v>
                </c:pt>
                <c:pt idx="6">
                  <c:v>10.12.2018</c:v>
                </c:pt>
                <c:pt idx="7">
                  <c:v>11.12.2018</c:v>
                </c:pt>
                <c:pt idx="8">
                  <c:v>12.12.2018</c:v>
                </c:pt>
                <c:pt idx="9">
                  <c:v>13.12.2018</c:v>
                </c:pt>
                <c:pt idx="10">
                  <c:v>14.12.2018</c:v>
                </c:pt>
                <c:pt idx="11">
                  <c:v>15.12.2018</c:v>
                </c:pt>
                <c:pt idx="12">
                  <c:v>16.12.2018</c:v>
                </c:pt>
                <c:pt idx="13">
                  <c:v>17.12.2018</c:v>
                </c:pt>
                <c:pt idx="14">
                  <c:v>18.12.2018</c:v>
                </c:pt>
              </c:strCache>
            </c:str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63163</c:v>
                </c:pt>
                <c:pt idx="1">
                  <c:v>63334</c:v>
                </c:pt>
                <c:pt idx="2">
                  <c:v>63504</c:v>
                </c:pt>
                <c:pt idx="3">
                  <c:v>63683</c:v>
                </c:pt>
                <c:pt idx="4">
                  <c:v>63901</c:v>
                </c:pt>
                <c:pt idx="5">
                  <c:v>64115</c:v>
                </c:pt>
                <c:pt idx="6">
                  <c:v>64288</c:v>
                </c:pt>
                <c:pt idx="7">
                  <c:v>64436</c:v>
                </c:pt>
                <c:pt idx="8">
                  <c:v>64560</c:v>
                </c:pt>
                <c:pt idx="9">
                  <c:v>64686</c:v>
                </c:pt>
                <c:pt idx="10">
                  <c:v>64839</c:v>
                </c:pt>
                <c:pt idx="11">
                  <c:v>64717</c:v>
                </c:pt>
                <c:pt idx="12">
                  <c:v>64897</c:v>
                </c:pt>
                <c:pt idx="13">
                  <c:v>65008</c:v>
                </c:pt>
                <c:pt idx="14">
                  <c:v>65124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31E-4962-8B72-E2D5CFDCB9A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Neues aus Büttenwarder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04.12.2018</c:v>
                </c:pt>
                <c:pt idx="1">
                  <c:v>05.12.2018</c:v>
                </c:pt>
                <c:pt idx="2">
                  <c:v>06.12.2018</c:v>
                </c:pt>
                <c:pt idx="3">
                  <c:v>07.12.2018</c:v>
                </c:pt>
                <c:pt idx="4">
                  <c:v>08.12.2018</c:v>
                </c:pt>
                <c:pt idx="5">
                  <c:v>09.12.2018</c:v>
                </c:pt>
                <c:pt idx="6">
                  <c:v>10.12.2018</c:v>
                </c:pt>
                <c:pt idx="7">
                  <c:v>11.12.2018</c:v>
                </c:pt>
                <c:pt idx="8">
                  <c:v>12.12.2018</c:v>
                </c:pt>
                <c:pt idx="9">
                  <c:v>13.12.2018</c:v>
                </c:pt>
                <c:pt idx="10">
                  <c:v>14.12.2018</c:v>
                </c:pt>
                <c:pt idx="11">
                  <c:v>15.12.2018</c:v>
                </c:pt>
                <c:pt idx="12">
                  <c:v>16.12.2018</c:v>
                </c:pt>
                <c:pt idx="13">
                  <c:v>17.12.2018</c:v>
                </c:pt>
                <c:pt idx="14">
                  <c:v>18.12.2018</c:v>
                </c:pt>
              </c:strCache>
            </c:strRef>
          </c:cat>
          <c:val>
            <c:numRef>
              <c:f>Sheet1!$G$2:$G$16</c:f>
              <c:numCache>
                <c:formatCode>General</c:formatCode>
                <c:ptCount val="15"/>
                <c:pt idx="0">
                  <c:v>5584</c:v>
                </c:pt>
                <c:pt idx="1">
                  <c:v>5591</c:v>
                </c:pt>
                <c:pt idx="2">
                  <c:v>5596</c:v>
                </c:pt>
                <c:pt idx="3">
                  <c:v>5605</c:v>
                </c:pt>
                <c:pt idx="4">
                  <c:v>5610</c:v>
                </c:pt>
                <c:pt idx="5">
                  <c:v>5617</c:v>
                </c:pt>
                <c:pt idx="6">
                  <c:v>5629</c:v>
                </c:pt>
                <c:pt idx="7">
                  <c:v>5636</c:v>
                </c:pt>
                <c:pt idx="8">
                  <c:v>5635</c:v>
                </c:pt>
                <c:pt idx="9">
                  <c:v>5639</c:v>
                </c:pt>
                <c:pt idx="10">
                  <c:v>5645</c:v>
                </c:pt>
                <c:pt idx="11">
                  <c:v>5661</c:v>
                </c:pt>
                <c:pt idx="12">
                  <c:v>5700</c:v>
                </c:pt>
                <c:pt idx="13">
                  <c:v>5729</c:v>
                </c:pt>
                <c:pt idx="14">
                  <c:v>5751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31E-4962-8B72-E2D5CFDCB9A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ZAPP - Das Medienmagazin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04.12.2018</c:v>
                </c:pt>
                <c:pt idx="1">
                  <c:v>05.12.2018</c:v>
                </c:pt>
                <c:pt idx="2">
                  <c:v>06.12.2018</c:v>
                </c:pt>
                <c:pt idx="3">
                  <c:v>07.12.2018</c:v>
                </c:pt>
                <c:pt idx="4">
                  <c:v>08.12.2018</c:v>
                </c:pt>
                <c:pt idx="5">
                  <c:v>09.12.2018</c:v>
                </c:pt>
                <c:pt idx="6">
                  <c:v>10.12.2018</c:v>
                </c:pt>
                <c:pt idx="7">
                  <c:v>11.12.2018</c:v>
                </c:pt>
                <c:pt idx="8">
                  <c:v>12.12.2018</c:v>
                </c:pt>
                <c:pt idx="9">
                  <c:v>13.12.2018</c:v>
                </c:pt>
                <c:pt idx="10">
                  <c:v>14.12.2018</c:v>
                </c:pt>
                <c:pt idx="11">
                  <c:v>15.12.2018</c:v>
                </c:pt>
                <c:pt idx="12">
                  <c:v>16.12.2018</c:v>
                </c:pt>
                <c:pt idx="13">
                  <c:v>17.12.2018</c:v>
                </c:pt>
                <c:pt idx="14">
                  <c:v>18.12.2018</c:v>
                </c:pt>
              </c:strCache>
            </c:strRef>
          </c:cat>
          <c:val>
            <c:numRef>
              <c:f>Sheet1!$H$2:$H$16</c:f>
              <c:numCache>
                <c:formatCode>General</c:formatCode>
                <c:ptCount val="15"/>
                <c:pt idx="0">
                  <c:v>14403</c:v>
                </c:pt>
                <c:pt idx="1">
                  <c:v>14410</c:v>
                </c:pt>
                <c:pt idx="2">
                  <c:v>14456</c:v>
                </c:pt>
                <c:pt idx="3">
                  <c:v>14495</c:v>
                </c:pt>
                <c:pt idx="4">
                  <c:v>14550</c:v>
                </c:pt>
                <c:pt idx="5">
                  <c:v>14588</c:v>
                </c:pt>
                <c:pt idx="6">
                  <c:v>14638</c:v>
                </c:pt>
                <c:pt idx="7">
                  <c:v>14692</c:v>
                </c:pt>
                <c:pt idx="8">
                  <c:v>14751</c:v>
                </c:pt>
                <c:pt idx="9">
                  <c:v>14805</c:v>
                </c:pt>
                <c:pt idx="10">
                  <c:v>14855</c:v>
                </c:pt>
                <c:pt idx="11">
                  <c:v>14879</c:v>
                </c:pt>
                <c:pt idx="12">
                  <c:v>14901</c:v>
                </c:pt>
                <c:pt idx="13">
                  <c:v>14926</c:v>
                </c:pt>
                <c:pt idx="14">
                  <c:v>14965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631E-4962-8B72-E2D5CFDCB9A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NDR kulturradar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04.12.2018</c:v>
                </c:pt>
                <c:pt idx="1">
                  <c:v>05.12.2018</c:v>
                </c:pt>
                <c:pt idx="2">
                  <c:v>06.12.2018</c:v>
                </c:pt>
                <c:pt idx="3">
                  <c:v>07.12.2018</c:v>
                </c:pt>
                <c:pt idx="4">
                  <c:v>08.12.2018</c:v>
                </c:pt>
                <c:pt idx="5">
                  <c:v>09.12.2018</c:v>
                </c:pt>
                <c:pt idx="6">
                  <c:v>10.12.2018</c:v>
                </c:pt>
                <c:pt idx="7">
                  <c:v>11.12.2018</c:v>
                </c:pt>
                <c:pt idx="8">
                  <c:v>12.12.2018</c:v>
                </c:pt>
                <c:pt idx="9">
                  <c:v>13.12.2018</c:v>
                </c:pt>
                <c:pt idx="10">
                  <c:v>14.12.2018</c:v>
                </c:pt>
                <c:pt idx="11">
                  <c:v>15.12.2018</c:v>
                </c:pt>
                <c:pt idx="12">
                  <c:v>16.12.2018</c:v>
                </c:pt>
                <c:pt idx="13">
                  <c:v>17.12.2018</c:v>
                </c:pt>
                <c:pt idx="14">
                  <c:v>18.12.2018</c:v>
                </c:pt>
              </c:strCache>
            </c:strRef>
          </c:cat>
          <c:val>
            <c:numRef>
              <c:f>Sheet1!$I$2:$I$16</c:f>
              <c:numCache>
                <c:formatCode>General</c:formatCode>
                <c:ptCount val="15"/>
                <c:pt idx="0">
                  <c:v>3159</c:v>
                </c:pt>
                <c:pt idx="1">
                  <c:v>3162</c:v>
                </c:pt>
                <c:pt idx="2">
                  <c:v>3164</c:v>
                </c:pt>
                <c:pt idx="3">
                  <c:v>3166</c:v>
                </c:pt>
                <c:pt idx="4">
                  <c:v>3172</c:v>
                </c:pt>
                <c:pt idx="5">
                  <c:v>3177</c:v>
                </c:pt>
                <c:pt idx="6">
                  <c:v>3181</c:v>
                </c:pt>
                <c:pt idx="7">
                  <c:v>3182</c:v>
                </c:pt>
                <c:pt idx="8">
                  <c:v>3183</c:v>
                </c:pt>
                <c:pt idx="9">
                  <c:v>3184</c:v>
                </c:pt>
                <c:pt idx="10">
                  <c:v>3185</c:v>
                </c:pt>
                <c:pt idx="11">
                  <c:v>3181</c:v>
                </c:pt>
                <c:pt idx="12">
                  <c:v>3183</c:v>
                </c:pt>
                <c:pt idx="13">
                  <c:v>3187</c:v>
                </c:pt>
                <c:pt idx="14">
                  <c:v>3193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631E-4962-8B72-E2D5CFDCB9A5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NDR Elbphilharmonie Orchester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04.12.2018</c:v>
                </c:pt>
                <c:pt idx="1">
                  <c:v>05.12.2018</c:v>
                </c:pt>
                <c:pt idx="2">
                  <c:v>06.12.2018</c:v>
                </c:pt>
                <c:pt idx="3">
                  <c:v>07.12.2018</c:v>
                </c:pt>
                <c:pt idx="4">
                  <c:v>08.12.2018</c:v>
                </c:pt>
                <c:pt idx="5">
                  <c:v>09.12.2018</c:v>
                </c:pt>
                <c:pt idx="6">
                  <c:v>10.12.2018</c:v>
                </c:pt>
                <c:pt idx="7">
                  <c:v>11.12.2018</c:v>
                </c:pt>
                <c:pt idx="8">
                  <c:v>12.12.2018</c:v>
                </c:pt>
                <c:pt idx="9">
                  <c:v>13.12.2018</c:v>
                </c:pt>
                <c:pt idx="10">
                  <c:v>14.12.2018</c:v>
                </c:pt>
                <c:pt idx="11">
                  <c:v>15.12.2018</c:v>
                </c:pt>
                <c:pt idx="12">
                  <c:v>16.12.2018</c:v>
                </c:pt>
                <c:pt idx="13">
                  <c:v>17.12.2018</c:v>
                </c:pt>
                <c:pt idx="14">
                  <c:v>18.12.2018</c:v>
                </c:pt>
              </c:strCache>
            </c:strRef>
          </c:cat>
          <c:val>
            <c:numRef>
              <c:f>Sheet1!$J$2:$J$16</c:f>
              <c:numCache>
                <c:formatCode>General</c:formatCode>
                <c:ptCount val="15"/>
                <c:pt idx="0">
                  <c:v>5539</c:v>
                </c:pt>
                <c:pt idx="1">
                  <c:v>5546</c:v>
                </c:pt>
                <c:pt idx="2">
                  <c:v>5553</c:v>
                </c:pt>
                <c:pt idx="3">
                  <c:v>5562</c:v>
                </c:pt>
                <c:pt idx="4">
                  <c:v>5574</c:v>
                </c:pt>
                <c:pt idx="5">
                  <c:v>5578</c:v>
                </c:pt>
                <c:pt idx="6">
                  <c:v>5583</c:v>
                </c:pt>
                <c:pt idx="7">
                  <c:v>5593</c:v>
                </c:pt>
                <c:pt idx="8">
                  <c:v>5600</c:v>
                </c:pt>
                <c:pt idx="9">
                  <c:v>5605</c:v>
                </c:pt>
                <c:pt idx="10">
                  <c:v>5611</c:v>
                </c:pt>
                <c:pt idx="11">
                  <c:v>5602</c:v>
                </c:pt>
                <c:pt idx="12">
                  <c:v>5609</c:v>
                </c:pt>
                <c:pt idx="13">
                  <c:v>5614</c:v>
                </c:pt>
                <c:pt idx="14">
                  <c:v>5620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631E-4962-8B72-E2D5CFDCB9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1807248"/>
        <c:axId val="401811512"/>
      </c:lineChart>
      <c:catAx>
        <c:axId val="401807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811512"/>
        <c:crosses val="autoZero"/>
        <c:auto val="1"/>
        <c:lblAlgn val="ctr"/>
        <c:lblOffset val="100"/>
        <c:noMultiLvlLbl val="0"/>
      </c:catAx>
      <c:valAx>
        <c:axId val="401811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807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Doku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04.12.2018</c:v>
                </c:pt>
                <c:pt idx="1">
                  <c:v>05.12.2018</c:v>
                </c:pt>
                <c:pt idx="2">
                  <c:v>06.12.2018</c:v>
                </c:pt>
                <c:pt idx="3">
                  <c:v>07.12.2018</c:v>
                </c:pt>
                <c:pt idx="4">
                  <c:v>08.12.2018</c:v>
                </c:pt>
                <c:pt idx="5">
                  <c:v>09.12.2018</c:v>
                </c:pt>
                <c:pt idx="6">
                  <c:v>10.12.2018</c:v>
                </c:pt>
                <c:pt idx="7">
                  <c:v>11.12.2018</c:v>
                </c:pt>
                <c:pt idx="8">
                  <c:v>12.12.2018</c:v>
                </c:pt>
                <c:pt idx="9">
                  <c:v>13.12.2018</c:v>
                </c:pt>
                <c:pt idx="10">
                  <c:v>14.12.2018</c:v>
                </c:pt>
                <c:pt idx="11">
                  <c:v>15.12.2018</c:v>
                </c:pt>
                <c:pt idx="12">
                  <c:v>16.12.2018</c:v>
                </c:pt>
                <c:pt idx="13">
                  <c:v>17.12.2018</c:v>
                </c:pt>
                <c:pt idx="14">
                  <c:v>18.12.2018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262837</c:v>
                </c:pt>
                <c:pt idx="1">
                  <c:v>266565</c:v>
                </c:pt>
                <c:pt idx="2">
                  <c:v>262515</c:v>
                </c:pt>
                <c:pt idx="3">
                  <c:v>254245</c:v>
                </c:pt>
                <c:pt idx="4">
                  <c:v>219432</c:v>
                </c:pt>
                <c:pt idx="5">
                  <c:v>204437</c:v>
                </c:pt>
                <c:pt idx="6">
                  <c:v>158347</c:v>
                </c:pt>
                <c:pt idx="7">
                  <c:v>151487</c:v>
                </c:pt>
                <c:pt idx="8">
                  <c:v>198866</c:v>
                </c:pt>
                <c:pt idx="9">
                  <c:v>173460</c:v>
                </c:pt>
                <c:pt idx="10">
                  <c:v>175349</c:v>
                </c:pt>
                <c:pt idx="11">
                  <c:v>185766</c:v>
                </c:pt>
                <c:pt idx="12">
                  <c:v>252986</c:v>
                </c:pt>
                <c:pt idx="13">
                  <c:v>257239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C59-4E89-8E1D-CA3A3DAA5FF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extra 3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04.12.2018</c:v>
                </c:pt>
                <c:pt idx="1">
                  <c:v>05.12.2018</c:v>
                </c:pt>
                <c:pt idx="2">
                  <c:v>06.12.2018</c:v>
                </c:pt>
                <c:pt idx="3">
                  <c:v>07.12.2018</c:v>
                </c:pt>
                <c:pt idx="4">
                  <c:v>08.12.2018</c:v>
                </c:pt>
                <c:pt idx="5">
                  <c:v>09.12.2018</c:v>
                </c:pt>
                <c:pt idx="6">
                  <c:v>10.12.2018</c:v>
                </c:pt>
                <c:pt idx="7">
                  <c:v>11.12.2018</c:v>
                </c:pt>
                <c:pt idx="8">
                  <c:v>12.12.2018</c:v>
                </c:pt>
                <c:pt idx="9">
                  <c:v>13.12.2018</c:v>
                </c:pt>
                <c:pt idx="10">
                  <c:v>14.12.2018</c:v>
                </c:pt>
                <c:pt idx="11">
                  <c:v>15.12.2018</c:v>
                </c:pt>
                <c:pt idx="12">
                  <c:v>16.12.2018</c:v>
                </c:pt>
                <c:pt idx="13">
                  <c:v>17.12.2018</c:v>
                </c:pt>
                <c:pt idx="14">
                  <c:v>18.12.2018</c:v>
                </c:pt>
              </c:strCache>
            </c:str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279697</c:v>
                </c:pt>
                <c:pt idx="1">
                  <c:v>346655</c:v>
                </c:pt>
                <c:pt idx="2">
                  <c:v>391777</c:v>
                </c:pt>
                <c:pt idx="3">
                  <c:v>281542</c:v>
                </c:pt>
                <c:pt idx="4">
                  <c:v>266030</c:v>
                </c:pt>
                <c:pt idx="5">
                  <c:v>261796</c:v>
                </c:pt>
                <c:pt idx="6">
                  <c:v>212491</c:v>
                </c:pt>
                <c:pt idx="7">
                  <c:v>219933</c:v>
                </c:pt>
                <c:pt idx="8">
                  <c:v>217775</c:v>
                </c:pt>
                <c:pt idx="9">
                  <c:v>390851</c:v>
                </c:pt>
                <c:pt idx="10">
                  <c:v>295538</c:v>
                </c:pt>
                <c:pt idx="11">
                  <c:v>274320</c:v>
                </c:pt>
                <c:pt idx="12">
                  <c:v>294564</c:v>
                </c:pt>
                <c:pt idx="13">
                  <c:v>241326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C59-4E89-8E1D-CA3A3DAA5FF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Eurovision Song Contest | Deutschland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04.12.2018</c:v>
                </c:pt>
                <c:pt idx="1">
                  <c:v>05.12.2018</c:v>
                </c:pt>
                <c:pt idx="2">
                  <c:v>06.12.2018</c:v>
                </c:pt>
                <c:pt idx="3">
                  <c:v>07.12.2018</c:v>
                </c:pt>
                <c:pt idx="4">
                  <c:v>08.12.2018</c:v>
                </c:pt>
                <c:pt idx="5">
                  <c:v>09.12.2018</c:v>
                </c:pt>
                <c:pt idx="6">
                  <c:v>10.12.2018</c:v>
                </c:pt>
                <c:pt idx="7">
                  <c:v>11.12.2018</c:v>
                </c:pt>
                <c:pt idx="8">
                  <c:v>12.12.2018</c:v>
                </c:pt>
                <c:pt idx="9">
                  <c:v>13.12.2018</c:v>
                </c:pt>
                <c:pt idx="10">
                  <c:v>14.12.2018</c:v>
                </c:pt>
                <c:pt idx="11">
                  <c:v>15.12.2018</c:v>
                </c:pt>
                <c:pt idx="12">
                  <c:v>16.12.2018</c:v>
                </c:pt>
                <c:pt idx="13">
                  <c:v>17.12.2018</c:v>
                </c:pt>
                <c:pt idx="14">
                  <c:v>18.12.2018</c:v>
                </c:pt>
              </c:strCache>
            </c:str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4889</c:v>
                </c:pt>
                <c:pt idx="1">
                  <c:v>4702</c:v>
                </c:pt>
                <c:pt idx="2">
                  <c:v>5306</c:v>
                </c:pt>
                <c:pt idx="3">
                  <c:v>5784</c:v>
                </c:pt>
                <c:pt idx="4">
                  <c:v>6334</c:v>
                </c:pt>
                <c:pt idx="5">
                  <c:v>6410</c:v>
                </c:pt>
                <c:pt idx="6">
                  <c:v>5207</c:v>
                </c:pt>
                <c:pt idx="7">
                  <c:v>5101</c:v>
                </c:pt>
                <c:pt idx="8">
                  <c:v>5162</c:v>
                </c:pt>
                <c:pt idx="9">
                  <c:v>6486</c:v>
                </c:pt>
                <c:pt idx="10">
                  <c:v>7029</c:v>
                </c:pt>
                <c:pt idx="11">
                  <c:v>7183</c:v>
                </c:pt>
                <c:pt idx="12">
                  <c:v>6878</c:v>
                </c:pt>
                <c:pt idx="13">
                  <c:v>5448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C59-4E89-8E1D-CA3A3DAA5FF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NDR Ratgeber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04.12.2018</c:v>
                </c:pt>
                <c:pt idx="1">
                  <c:v>05.12.2018</c:v>
                </c:pt>
                <c:pt idx="2">
                  <c:v>06.12.2018</c:v>
                </c:pt>
                <c:pt idx="3">
                  <c:v>07.12.2018</c:v>
                </c:pt>
                <c:pt idx="4">
                  <c:v>08.12.2018</c:v>
                </c:pt>
                <c:pt idx="5">
                  <c:v>09.12.2018</c:v>
                </c:pt>
                <c:pt idx="6">
                  <c:v>10.12.2018</c:v>
                </c:pt>
                <c:pt idx="7">
                  <c:v>11.12.2018</c:v>
                </c:pt>
                <c:pt idx="8">
                  <c:v>12.12.2018</c:v>
                </c:pt>
                <c:pt idx="9">
                  <c:v>13.12.2018</c:v>
                </c:pt>
                <c:pt idx="10">
                  <c:v>14.12.2018</c:v>
                </c:pt>
                <c:pt idx="11">
                  <c:v>15.12.2018</c:v>
                </c:pt>
                <c:pt idx="12">
                  <c:v>16.12.2018</c:v>
                </c:pt>
                <c:pt idx="13">
                  <c:v>17.12.2018</c:v>
                </c:pt>
                <c:pt idx="14">
                  <c:v>18.12.2018</c:v>
                </c:pt>
              </c:strCache>
            </c:str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86566</c:v>
                </c:pt>
                <c:pt idx="1">
                  <c:v>85849</c:v>
                </c:pt>
                <c:pt idx="2">
                  <c:v>70828</c:v>
                </c:pt>
                <c:pt idx="3">
                  <c:v>59575</c:v>
                </c:pt>
                <c:pt idx="4">
                  <c:v>56439</c:v>
                </c:pt>
                <c:pt idx="5">
                  <c:v>63948</c:v>
                </c:pt>
                <c:pt idx="6">
                  <c:v>59987</c:v>
                </c:pt>
                <c:pt idx="7">
                  <c:v>64799</c:v>
                </c:pt>
                <c:pt idx="8">
                  <c:v>71442</c:v>
                </c:pt>
                <c:pt idx="9">
                  <c:v>71563</c:v>
                </c:pt>
                <c:pt idx="10">
                  <c:v>70519</c:v>
                </c:pt>
                <c:pt idx="11">
                  <c:v>75721</c:v>
                </c:pt>
                <c:pt idx="12">
                  <c:v>90745</c:v>
                </c:pt>
                <c:pt idx="13">
                  <c:v>76127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C59-4E89-8E1D-CA3A3DAA5FF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Sesamstraße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04.12.2018</c:v>
                </c:pt>
                <c:pt idx="1">
                  <c:v>05.12.2018</c:v>
                </c:pt>
                <c:pt idx="2">
                  <c:v>06.12.2018</c:v>
                </c:pt>
                <c:pt idx="3">
                  <c:v>07.12.2018</c:v>
                </c:pt>
                <c:pt idx="4">
                  <c:v>08.12.2018</c:v>
                </c:pt>
                <c:pt idx="5">
                  <c:v>09.12.2018</c:v>
                </c:pt>
                <c:pt idx="6">
                  <c:v>10.12.2018</c:v>
                </c:pt>
                <c:pt idx="7">
                  <c:v>11.12.2018</c:v>
                </c:pt>
                <c:pt idx="8">
                  <c:v>12.12.2018</c:v>
                </c:pt>
                <c:pt idx="9">
                  <c:v>13.12.2018</c:v>
                </c:pt>
                <c:pt idx="10">
                  <c:v>14.12.2018</c:v>
                </c:pt>
                <c:pt idx="11">
                  <c:v>15.12.2018</c:v>
                </c:pt>
                <c:pt idx="12">
                  <c:v>16.12.2018</c:v>
                </c:pt>
                <c:pt idx="13">
                  <c:v>17.12.2018</c:v>
                </c:pt>
                <c:pt idx="14">
                  <c:v>18.12.2018</c:v>
                </c:pt>
              </c:strCache>
            </c:str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107016</c:v>
                </c:pt>
                <c:pt idx="1">
                  <c:v>114471</c:v>
                </c:pt>
                <c:pt idx="2">
                  <c:v>104083</c:v>
                </c:pt>
                <c:pt idx="3">
                  <c:v>106375</c:v>
                </c:pt>
                <c:pt idx="4">
                  <c:v>117407</c:v>
                </c:pt>
                <c:pt idx="5">
                  <c:v>121398</c:v>
                </c:pt>
                <c:pt idx="6">
                  <c:v>103878</c:v>
                </c:pt>
                <c:pt idx="7">
                  <c:v>102439</c:v>
                </c:pt>
                <c:pt idx="8">
                  <c:v>102121</c:v>
                </c:pt>
                <c:pt idx="9">
                  <c:v>105992</c:v>
                </c:pt>
                <c:pt idx="10">
                  <c:v>118790</c:v>
                </c:pt>
                <c:pt idx="11">
                  <c:v>129603</c:v>
                </c:pt>
                <c:pt idx="12">
                  <c:v>119145</c:v>
                </c:pt>
                <c:pt idx="13">
                  <c:v>98347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C59-4E89-8E1D-CA3A3DAA5FF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Neues aus Büttenwarder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04.12.2018</c:v>
                </c:pt>
                <c:pt idx="1">
                  <c:v>05.12.2018</c:v>
                </c:pt>
                <c:pt idx="2">
                  <c:v>06.12.2018</c:v>
                </c:pt>
                <c:pt idx="3">
                  <c:v>07.12.2018</c:v>
                </c:pt>
                <c:pt idx="4">
                  <c:v>08.12.2018</c:v>
                </c:pt>
                <c:pt idx="5">
                  <c:v>09.12.2018</c:v>
                </c:pt>
                <c:pt idx="6">
                  <c:v>10.12.2018</c:v>
                </c:pt>
                <c:pt idx="7">
                  <c:v>11.12.2018</c:v>
                </c:pt>
                <c:pt idx="8">
                  <c:v>12.12.2018</c:v>
                </c:pt>
                <c:pt idx="9">
                  <c:v>13.12.2018</c:v>
                </c:pt>
                <c:pt idx="10">
                  <c:v>14.12.2018</c:v>
                </c:pt>
                <c:pt idx="11">
                  <c:v>15.12.2018</c:v>
                </c:pt>
                <c:pt idx="12">
                  <c:v>16.12.2018</c:v>
                </c:pt>
                <c:pt idx="13">
                  <c:v>17.12.2018</c:v>
                </c:pt>
                <c:pt idx="14">
                  <c:v>18.12.2018</c:v>
                </c:pt>
              </c:strCache>
            </c:strRef>
          </c:cat>
          <c:val>
            <c:numRef>
              <c:f>Sheet1!$G$2:$G$16</c:f>
              <c:numCache>
                <c:formatCode>General</c:formatCode>
                <c:ptCount val="15"/>
                <c:pt idx="0">
                  <c:v>2192</c:v>
                </c:pt>
                <c:pt idx="1">
                  <c:v>2130</c:v>
                </c:pt>
                <c:pt idx="2">
                  <c:v>2236</c:v>
                </c:pt>
                <c:pt idx="3">
                  <c:v>2501</c:v>
                </c:pt>
                <c:pt idx="4">
                  <c:v>2822</c:v>
                </c:pt>
                <c:pt idx="5">
                  <c:v>2953</c:v>
                </c:pt>
                <c:pt idx="6">
                  <c:v>2270</c:v>
                </c:pt>
                <c:pt idx="7">
                  <c:v>2086</c:v>
                </c:pt>
                <c:pt idx="8">
                  <c:v>2026</c:v>
                </c:pt>
                <c:pt idx="9">
                  <c:v>2155</c:v>
                </c:pt>
                <c:pt idx="10">
                  <c:v>2121</c:v>
                </c:pt>
                <c:pt idx="11">
                  <c:v>9635</c:v>
                </c:pt>
                <c:pt idx="12">
                  <c:v>11583</c:v>
                </c:pt>
                <c:pt idx="13">
                  <c:v>7105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C59-4E89-8E1D-CA3A3DAA5FF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ZAPP - Das Medienmagazin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04.12.2018</c:v>
                </c:pt>
                <c:pt idx="1">
                  <c:v>05.12.2018</c:v>
                </c:pt>
                <c:pt idx="2">
                  <c:v>06.12.2018</c:v>
                </c:pt>
                <c:pt idx="3">
                  <c:v>07.12.2018</c:v>
                </c:pt>
                <c:pt idx="4">
                  <c:v>08.12.2018</c:v>
                </c:pt>
                <c:pt idx="5">
                  <c:v>09.12.2018</c:v>
                </c:pt>
                <c:pt idx="6">
                  <c:v>10.12.2018</c:v>
                </c:pt>
                <c:pt idx="7">
                  <c:v>11.12.2018</c:v>
                </c:pt>
                <c:pt idx="8">
                  <c:v>12.12.2018</c:v>
                </c:pt>
                <c:pt idx="9">
                  <c:v>13.12.2018</c:v>
                </c:pt>
                <c:pt idx="10">
                  <c:v>14.12.2018</c:v>
                </c:pt>
                <c:pt idx="11">
                  <c:v>15.12.2018</c:v>
                </c:pt>
                <c:pt idx="12">
                  <c:v>16.12.2018</c:v>
                </c:pt>
                <c:pt idx="13">
                  <c:v>17.12.2018</c:v>
                </c:pt>
                <c:pt idx="14">
                  <c:v>18.12.2018</c:v>
                </c:pt>
              </c:strCache>
            </c:strRef>
          </c:cat>
          <c:val>
            <c:numRef>
              <c:f>Sheet1!$H$2:$H$16</c:f>
              <c:numCache>
                <c:formatCode>General</c:formatCode>
                <c:ptCount val="15"/>
                <c:pt idx="0">
                  <c:v>1997</c:v>
                </c:pt>
                <c:pt idx="1">
                  <c:v>5975</c:v>
                </c:pt>
                <c:pt idx="2">
                  <c:v>15468</c:v>
                </c:pt>
                <c:pt idx="3">
                  <c:v>10243</c:v>
                </c:pt>
                <c:pt idx="4">
                  <c:v>17615</c:v>
                </c:pt>
                <c:pt idx="5">
                  <c:v>36745</c:v>
                </c:pt>
                <c:pt idx="6">
                  <c:v>38623</c:v>
                </c:pt>
                <c:pt idx="7">
                  <c:v>41623</c:v>
                </c:pt>
                <c:pt idx="8">
                  <c:v>46891</c:v>
                </c:pt>
                <c:pt idx="9">
                  <c:v>43627</c:v>
                </c:pt>
                <c:pt idx="10">
                  <c:v>25054</c:v>
                </c:pt>
                <c:pt idx="11">
                  <c:v>20655</c:v>
                </c:pt>
                <c:pt idx="12">
                  <c:v>21746</c:v>
                </c:pt>
                <c:pt idx="13">
                  <c:v>17009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6C59-4E89-8E1D-CA3A3DAA5FF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NDR kulturradar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04.12.2018</c:v>
                </c:pt>
                <c:pt idx="1">
                  <c:v>05.12.2018</c:v>
                </c:pt>
                <c:pt idx="2">
                  <c:v>06.12.2018</c:v>
                </c:pt>
                <c:pt idx="3">
                  <c:v>07.12.2018</c:v>
                </c:pt>
                <c:pt idx="4">
                  <c:v>08.12.2018</c:v>
                </c:pt>
                <c:pt idx="5">
                  <c:v>09.12.2018</c:v>
                </c:pt>
                <c:pt idx="6">
                  <c:v>10.12.2018</c:v>
                </c:pt>
                <c:pt idx="7">
                  <c:v>11.12.2018</c:v>
                </c:pt>
                <c:pt idx="8">
                  <c:v>12.12.2018</c:v>
                </c:pt>
                <c:pt idx="9">
                  <c:v>13.12.2018</c:v>
                </c:pt>
                <c:pt idx="10">
                  <c:v>14.12.2018</c:v>
                </c:pt>
                <c:pt idx="11">
                  <c:v>15.12.2018</c:v>
                </c:pt>
                <c:pt idx="12">
                  <c:v>16.12.2018</c:v>
                </c:pt>
                <c:pt idx="13">
                  <c:v>17.12.2018</c:v>
                </c:pt>
                <c:pt idx="14">
                  <c:v>18.12.2018</c:v>
                </c:pt>
              </c:strCache>
            </c:strRef>
          </c:cat>
          <c:val>
            <c:numRef>
              <c:f>Sheet1!$I$2:$I$16</c:f>
              <c:numCache>
                <c:formatCode>General</c:formatCode>
                <c:ptCount val="15"/>
                <c:pt idx="0">
                  <c:v>1320</c:v>
                </c:pt>
                <c:pt idx="1">
                  <c:v>1287</c:v>
                </c:pt>
                <c:pt idx="2">
                  <c:v>1266</c:v>
                </c:pt>
                <c:pt idx="3">
                  <c:v>1358</c:v>
                </c:pt>
                <c:pt idx="4">
                  <c:v>1367</c:v>
                </c:pt>
                <c:pt idx="5">
                  <c:v>1388</c:v>
                </c:pt>
                <c:pt idx="6">
                  <c:v>1282</c:v>
                </c:pt>
                <c:pt idx="7">
                  <c:v>1283</c:v>
                </c:pt>
                <c:pt idx="8">
                  <c:v>1292</c:v>
                </c:pt>
                <c:pt idx="9">
                  <c:v>1227</c:v>
                </c:pt>
                <c:pt idx="10">
                  <c:v>1061</c:v>
                </c:pt>
                <c:pt idx="11">
                  <c:v>1098</c:v>
                </c:pt>
                <c:pt idx="12">
                  <c:v>1136</c:v>
                </c:pt>
                <c:pt idx="13">
                  <c:v>1130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6C59-4E89-8E1D-CA3A3DAA5FFA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NDR Elbphilharmonie Orchester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04.12.2018</c:v>
                </c:pt>
                <c:pt idx="1">
                  <c:v>05.12.2018</c:v>
                </c:pt>
                <c:pt idx="2">
                  <c:v>06.12.2018</c:v>
                </c:pt>
                <c:pt idx="3">
                  <c:v>07.12.2018</c:v>
                </c:pt>
                <c:pt idx="4">
                  <c:v>08.12.2018</c:v>
                </c:pt>
                <c:pt idx="5">
                  <c:v>09.12.2018</c:v>
                </c:pt>
                <c:pt idx="6">
                  <c:v>10.12.2018</c:v>
                </c:pt>
                <c:pt idx="7">
                  <c:v>11.12.2018</c:v>
                </c:pt>
                <c:pt idx="8">
                  <c:v>12.12.2018</c:v>
                </c:pt>
                <c:pt idx="9">
                  <c:v>13.12.2018</c:v>
                </c:pt>
                <c:pt idx="10">
                  <c:v>14.12.2018</c:v>
                </c:pt>
                <c:pt idx="11">
                  <c:v>15.12.2018</c:v>
                </c:pt>
                <c:pt idx="12">
                  <c:v>16.12.2018</c:v>
                </c:pt>
                <c:pt idx="13">
                  <c:v>17.12.2018</c:v>
                </c:pt>
                <c:pt idx="14">
                  <c:v>18.12.2018</c:v>
                </c:pt>
              </c:strCache>
            </c:strRef>
          </c:cat>
          <c:val>
            <c:numRef>
              <c:f>Sheet1!$J$2:$J$16</c:f>
              <c:numCache>
                <c:formatCode>General</c:formatCode>
                <c:ptCount val="15"/>
                <c:pt idx="0">
                  <c:v>1442</c:v>
                </c:pt>
                <c:pt idx="1">
                  <c:v>1306</c:v>
                </c:pt>
                <c:pt idx="2">
                  <c:v>1784</c:v>
                </c:pt>
                <c:pt idx="3">
                  <c:v>1475</c:v>
                </c:pt>
                <c:pt idx="4">
                  <c:v>1635</c:v>
                </c:pt>
                <c:pt idx="5">
                  <c:v>1644</c:v>
                </c:pt>
                <c:pt idx="6">
                  <c:v>1410</c:v>
                </c:pt>
                <c:pt idx="7">
                  <c:v>1347</c:v>
                </c:pt>
                <c:pt idx="8">
                  <c:v>1379</c:v>
                </c:pt>
                <c:pt idx="9">
                  <c:v>1374</c:v>
                </c:pt>
                <c:pt idx="10">
                  <c:v>1290</c:v>
                </c:pt>
                <c:pt idx="11">
                  <c:v>1517</c:v>
                </c:pt>
                <c:pt idx="12">
                  <c:v>1492</c:v>
                </c:pt>
                <c:pt idx="13">
                  <c:v>1370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6C59-4E89-8E1D-CA3A3DAA5F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9252088"/>
        <c:axId val="409248480"/>
      </c:lineChart>
      <c:catAx>
        <c:axId val="409252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248480"/>
        <c:crosses val="autoZero"/>
        <c:auto val="1"/>
        <c:lblAlgn val="ctr"/>
        <c:lblOffset val="100"/>
        <c:noMultiLvlLbl val="0"/>
      </c:catAx>
      <c:valAx>
        <c:axId val="409248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252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96FAC-8101-498B-8087-7076A41450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8EEB0E-FAE5-4CFF-8D8E-812611FFE7A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2465978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29935-F78E-47EE-9A5C-303ADAF02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Youtube YT - Profilübersicht (intern) | NDR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00CEAB-472C-49E3-86D2-706AD2FACF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75822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0721411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9760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47425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13827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27803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3351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6630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83244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27679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99983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 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4750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3974295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4321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3117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Ratgeber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1004108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3233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Sesamstraße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1551065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532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Neues aus Büttenwarder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5844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ZAPP - Das Medienmagazin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363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Elbphilharmonie Orchester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92616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FDDA3C-80EF-4F52-AB41-9257A467D8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04.12.2018 - 18.12.2018</a:t>
            </a:r>
          </a:p>
        </p:txBody>
      </p:sp>
    </p:spTree>
    <p:extLst>
      <p:ext uri="{BB962C8B-B14F-4D97-AF65-F5344CB8AC3E}">
        <p14:creationId xmlns:p14="http://schemas.microsoft.com/office/powerpoint/2010/main" val="29613835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3536C-A079-474B-B764-4722F95B3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Youtube YT - Profilübersicht (intern) | NDR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6AEA28-B8C3-4B23-A55A-7DF6053E01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60008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9754944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57051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07084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58216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01692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37511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41392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0725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41786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23509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 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0869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Doku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3023531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0075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kulturradar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93221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52DC1A-B1BF-4086-9BD4-EFBCE76E0C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04.12.2018 - 18.12.2018</a:t>
            </a:r>
          </a:p>
        </p:txBody>
      </p:sp>
    </p:spTree>
    <p:extLst>
      <p:ext uri="{BB962C8B-B14F-4D97-AF65-F5344CB8AC3E}">
        <p14:creationId xmlns:p14="http://schemas.microsoft.com/office/powerpoint/2010/main" val="30414294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C6244-E305-49C0-92DA-05DE324EB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 | NDR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AE78A4-E4E3-4A79-9F6C-63230E51AF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043623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C76DA0-18F2-410C-A0E5-5D81FB97D7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04.12.2018 - 18.12.2018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4C0B82-DC81-4B71-91A0-8614A38DD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6231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DEDD42-FEA8-4901-A1C0-CDFBCBE49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Change  | NDR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6ADA23-1BDE-4789-83DB-A6A145CBF60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965243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20B896-B71F-4213-BEA8-96F66655B4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04.12.2018 - 18.12.2018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C7E5D7-EDA8-4317-9D6A-5F87EB6E6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7759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DD14C-4E54-4D68-B6C4-CA96015DC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Youtube YT Top Ten Videos im Zeitraum genutzt | NDR - 1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A8E148-1505-43F9-8632-6B258961BB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35829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7356315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112101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74527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715635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049022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4994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648600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600843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291569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44698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9492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Doku - 2018-12-02 21:25:01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Patrick Ittrich: Schiedsrichter in der Bundesliga im Dauerstress  | Sportclub | NDR Doku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8152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Sesamstraße - 2016-04-18 13:02:14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Wisch und Mop: Wackelpeter | Sesamstraße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6287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ZAPP - Das Medienmagazin - 2018-11-29 08:51:50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Unter Neo-Nazis - Schläger verfolgen Journalisten | ZAPP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39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3 - 2018-12-13 09:15:53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Extra 3 vom 12.12.2018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4399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Sesamstraße - 2015-05-29 14:23:37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Mahnah Mahnah Song | Sesamstraße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963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3 - 2018-12-05 22:55:33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Extra 3 vom 05.12.2018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1188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3 - 2018-12-05 22:32:58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verrücktesten Internetverbindungen auf dem Land | extra 3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624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Doku - 2016-09-07 15:17:47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Gefängnis: Die größte Justizvollzugsanstalt Niedersachsens | Wie geht das?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34633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855D0F-8460-4441-BF44-8EE98D187B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04.12.2018 - 18.12.2018</a:t>
            </a:r>
          </a:p>
        </p:txBody>
      </p:sp>
    </p:spTree>
    <p:extLst>
      <p:ext uri="{BB962C8B-B14F-4D97-AF65-F5344CB8AC3E}">
        <p14:creationId xmlns:p14="http://schemas.microsoft.com/office/powerpoint/2010/main" val="139653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F1725-DCE3-4B80-B119-337F30CA5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Youtube YT Top Ten Videos im Zeitraum genutzt | NDR - 2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F3447D-BA1E-4FC3-BACD-5BB88FB478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42561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8796844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991275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633447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400839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241796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698524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97343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997532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842044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444164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7540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3 - 2018-12-05 22:56:42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Realer Irrsinn: Halb sanierte Brücke im Erzgebirge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2063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- 2018-11-27 09:05:04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Paket-Diebe: Kriminelle Masche  | Markt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8749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Doku - 2018-12-12 09:42:36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Der Kiosk: Lebensmittelpunkt der Familie Yildirim | 7 Tage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284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Sesamstraße - 2016-04-28 11:07:03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Wisch und Mop: Glühdeckenlandschaft | Sesamstraße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7520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3 - 2018-12-13 09:07:56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Realer Irrsinn: Bäume fällen für neue Bäume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9742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3 - 2018-11-29 12:41:02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Realer Irrsinn: Felsbrocken gegen Kinderlärm in Kassel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5086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Doku - 2018-12-16 16:24:53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Hamburg: 24 Stunden im Miniatur Wunderland | die nordreportage | NDR Doku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09539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1892B1-7983-4858-9371-F9BA0F2B81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04.12.2018 - 18.12.2018</a:t>
            </a:r>
          </a:p>
        </p:txBody>
      </p:sp>
    </p:spTree>
    <p:extLst>
      <p:ext uri="{BB962C8B-B14F-4D97-AF65-F5344CB8AC3E}">
        <p14:creationId xmlns:p14="http://schemas.microsoft.com/office/powerpoint/2010/main" val="30858224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A30F3-FBEF-4AE2-87C3-72190742F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Youtube YT Top Ten Videos im Zeitraum genutzt | NDR - 3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2918B9-B5B2-4708-889E-25382B76DF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56994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2968348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100802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809937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884958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789642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195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508000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985602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443240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006396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4846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Doku - 2017-03-08 13:21:55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Schweinefleisch: Vom Ferkel zum Bioschnitzel  | Wie geht das?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6253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3 - 2018-11-30 08:43:59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Song: CDU-Rhapsody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4459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Doku - 2018-12-12 09:22:57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Weihnachtsmarkt in Rostock | Wie geht das? | NDR Doku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6590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3 - 2018-11-30 08:54:19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Extra 3 vom 29.11.2018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1697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3 - 2017-04-21 09:23:51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Song: Ich bin der Kim Jong-un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4841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3 - 2018-11-30 08:46:04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Der perfekte Flüchtling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300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Doku - 2018-10-02 14:19:30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Bundesliga-Talente: Der Traum von der Profi-Karriere | Doku | NDR | 45 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358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Doku - 2018-08-29 14:36:19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Im Kinderhospiz Sternenbrücke: Wenn Kinder todkrank sind | 7 Tage | NDR Doku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25018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404085-3C22-4708-B3A6-AE9AF863A7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04.12.2018 - 18.12.2018</a:t>
            </a:r>
          </a:p>
        </p:txBody>
      </p:sp>
    </p:spTree>
    <p:extLst>
      <p:ext uri="{BB962C8B-B14F-4D97-AF65-F5344CB8AC3E}">
        <p14:creationId xmlns:p14="http://schemas.microsoft.com/office/powerpoint/2010/main" val="6389221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89B44-6FD6-4084-9A77-981EC0487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Youtube YT Top Ten Videos im Zeitraum genutzt | NDR - 4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E066B7-87CF-4072-A89F-7798728807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06832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4056154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251384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741465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834563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01439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360312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83290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029006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758491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404428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577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Doku - 2017-01-17 15:15:56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U-Boot: Die Orkanfahrt der U31 | die nordstory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342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Sesamstraße - 2015-11-25 18:13:44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Bert und Krümelmonster: Wie schmeckt das denn? | Sesamstraße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28020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A72D86-D5CD-419D-88D2-0809C9F0A8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04.12.2018 - 18.12.2018</a:t>
            </a:r>
          </a:p>
        </p:txBody>
      </p:sp>
    </p:spTree>
    <p:extLst>
      <p:ext uri="{BB962C8B-B14F-4D97-AF65-F5344CB8AC3E}">
        <p14:creationId xmlns:p14="http://schemas.microsoft.com/office/powerpoint/2010/main" val="2900428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197360-AE38-4E1F-91B8-2AC85B7B0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Youtube YT Videos im Zeitraum veröffentlicht -  Lifetime | NDR - 1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0798D8-82A1-48FC-B5C2-ED0711E5A1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55040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4353554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0113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7524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893539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169575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879085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6491896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7640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3 - 2018-12-13 09:15:53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Extra 3 vom 12.12.2018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836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3 - 2018-12-05 22:55:33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Extra 3 vom 05.12.2018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3364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3 - 2018-12-05 22:32:58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verrücktesten Internetverbindungen auf dem Land | extra 3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5891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3 - 2018-12-05 22:56:42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Realer Irrsinn: Halb sanierte Brücke im Erzgebirge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1812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Doku - 2018-12-12 09:42:36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Der Kiosk: Lebensmittelpunkt der Familie Yildirim | 7 Tage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0047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Doku - 2018-12-16 16:24:53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Hamburg: 24 Stunden im Miniatur Wunderland | die nordreportage | NDR Doku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69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3 - 2018-12-13 09:07:56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Realer Irrsinn: Bäume fällen für neue Bäume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28448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485362-C0C3-4490-A6BC-2E012B5163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04.12.2018 - 18.12.2018</a:t>
            </a:r>
          </a:p>
        </p:txBody>
      </p:sp>
    </p:spTree>
    <p:extLst>
      <p:ext uri="{BB962C8B-B14F-4D97-AF65-F5344CB8AC3E}">
        <p14:creationId xmlns:p14="http://schemas.microsoft.com/office/powerpoint/2010/main" val="35441918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FC5BCB-A184-44EB-8467-79092B946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Youtube YT Videos im Zeitraum veröffentlicht -  Lifetime | NDR - 2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142A8E-EAC8-4461-BF3A-9314C3C02D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83739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6815854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22817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13918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928052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074765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024098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5390691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187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Doku - 2018-12-17 15:18:43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Versandhandel an Weihnachten: Paketprofis im Stress | die nordreportage | NDR Doku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6858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Doku - 2018-12-12 09:22:57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Weihnachtsmarkt in Rostock | Wie geht das? | NDR Doku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9404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Doku - 2018-12-04 18:36:00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Familie: Leben auf einem Resthof | Doku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1774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Doku - 2018-12-05 10:16:32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Mann sein: Was bedeutet das heute? Von Erziehung, Rollenvorbildern und #MeToo | 7 Tage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9471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Doku - 2018-12-06 20:13:43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Weihnachten: Advent im Norden | NDR Doku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3389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Doku - 2018-12-14 09:29:59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Norwegens schönste Jahreszeit - Der Winter | Länder, Menschen, Abenteuer | NDR Doku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833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3 - 2018-12-13 09:08:23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And the winner is: Annegret Kramp-Karrenbauer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7957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3 - 2018-12-05 22:27:13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Deutschland ist Entwicklungsland | extra 3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87998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E295DE-1EB7-43E0-B99E-50B36826E3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04.12.2018 - 18.12.2018</a:t>
            </a:r>
          </a:p>
        </p:txBody>
      </p:sp>
    </p:spTree>
    <p:extLst>
      <p:ext uri="{BB962C8B-B14F-4D97-AF65-F5344CB8AC3E}">
        <p14:creationId xmlns:p14="http://schemas.microsoft.com/office/powerpoint/2010/main" val="32148561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0EE5C-1E37-480F-92D1-F62678CCC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Youtube YT Videos im Zeitraum veröffentlicht -  Lifetime | NDR - 3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E28804-BC64-4393-BA29-E00ABB2EAF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3996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4149570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14583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19001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353515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98695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101800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9735362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7323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ZAPP - Das Medienmagazin - 2018-12-06 00:44:56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ZAPP: Rechtsruck in den Medien ...?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182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Ratgeber - 2018-12-05 09:10:24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Abenteuer Diagnose: Autoimmune Enteropathie | Visite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8778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Doku - 2018-12-11 18:25:38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Jürgen Höller - Der Motivationstrainer | Doku &amp; Reportage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6372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3 - 2018-12-13 09:10:55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Trump Today (4) - Nachrichten, die Donald Trump gefallen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6325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Doku - 2018-12-07 15:49:20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Singen im Chor - Darum macht es glücklich  | Doku | NDR | 45 Min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2691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3 - 2018-12-05 22:37:34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Deutsche sollen mehr Aktien kaufen | extra 3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798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3 - 2018-12-13 09:11:23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Heinz Strunks Jahresrückblick 2018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550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Neues aus Büttenwarder - 2018-12-15 11:44:46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Sieben nach voll | Neues aus Büttenwarder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49140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2C440C-E54F-42A4-940A-7E5D80D0D4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04.12.2018 - 18.12.2018</a:t>
            </a:r>
          </a:p>
        </p:txBody>
      </p:sp>
    </p:spTree>
    <p:extLst>
      <p:ext uri="{BB962C8B-B14F-4D97-AF65-F5344CB8AC3E}">
        <p14:creationId xmlns:p14="http://schemas.microsoft.com/office/powerpoint/2010/main" val="16690192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53401-426B-463F-A499-C41964322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Youtube YT Videos im Zeitraum veröffentlicht -  Lifetime | NDR - 4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A9D396-012D-4F60-803B-03C4EEDE44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49008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9021717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77154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01785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784629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178694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232239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5841259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3526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3 - 2018-12-05 22:48:41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Abgehakt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268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Doku - 2018-12-06 14:13:22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Lübeck: Judith Rakers zu Gast in der Demenz WG | DIE REPORTAGE | NDR Doku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90270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300D89-E32D-4E73-B897-BF3EFC9EB4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04.12.2018 - 18.12.2018</a:t>
            </a:r>
          </a:p>
        </p:txBody>
      </p:sp>
    </p:spTree>
    <p:extLst>
      <p:ext uri="{BB962C8B-B14F-4D97-AF65-F5344CB8AC3E}">
        <p14:creationId xmlns:p14="http://schemas.microsoft.com/office/powerpoint/2010/main" val="8242174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7A521-E6C9-439D-92DF-696350869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YT Traffic Sources | NDR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DF9F5C-FE98-4C95-BA51-25D1BE93C9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18903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8739961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6995906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5880114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626574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of Channel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612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Advertising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965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Annotation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8588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END_SCREEN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9614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1552463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6065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0218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 – direct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4652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playlists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1299925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2899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4392639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32140944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43.62 %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6263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3137315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25402313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0734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1816083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3486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BF42E9-615E-4B52-A33F-7CFCDAA4E5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04.12.2018 - 18.12.2018</a:t>
            </a:r>
          </a:p>
        </p:txBody>
      </p:sp>
    </p:spTree>
    <p:extLst>
      <p:ext uri="{BB962C8B-B14F-4D97-AF65-F5344CB8AC3E}">
        <p14:creationId xmlns:p14="http://schemas.microsoft.com/office/powerpoint/2010/main" val="1843719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3D4DC-9B22-4AC1-80E0-2FE1BA90B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YT Traffic Sources | NDR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076EC7-AA57-44AF-841E-C3AA0EF689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75127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2750323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3860572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2304347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772006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of Channel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4179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– other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1548552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3819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YT_PLAYLIST_PAGE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3339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937715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6655265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1409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DE3BD8-C723-4EDA-83ED-EDCC96F920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04.12.2018 - 18.12.2018</a:t>
            </a:r>
          </a:p>
        </p:txBody>
      </p:sp>
    </p:spTree>
    <p:extLst>
      <p:ext uri="{BB962C8B-B14F-4D97-AF65-F5344CB8AC3E}">
        <p14:creationId xmlns:p14="http://schemas.microsoft.com/office/powerpoint/2010/main" val="895054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59CEB-ABEE-476E-B0FC-4641810FA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Playback Locations | NDR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227AE3-B4FA-4369-B52C-25083E14FF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06762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2419156642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4047501259"/>
                    </a:ext>
                  </a:extLst>
                </a:gridCol>
                <a:gridCol w="2798064">
                  <a:extLst>
                    <a:ext uri="{9D8B030D-6E8A-4147-A177-3AD203B41FA5}">
                      <a16:colId xmlns:a16="http://schemas.microsoft.com/office/drawing/2014/main" val="28896028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Playback Location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442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BROWSE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5359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46744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8438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Embedded player on other websites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65353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685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watch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10005138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71017375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8720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1085846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09066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C99CC8-F78D-443A-84F0-D86826872E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04.12.2018 - 18.12.2018</a:t>
            </a:r>
          </a:p>
        </p:txBody>
      </p:sp>
    </p:spTree>
    <p:extLst>
      <p:ext uri="{BB962C8B-B14F-4D97-AF65-F5344CB8AC3E}">
        <p14:creationId xmlns:p14="http://schemas.microsoft.com/office/powerpoint/2010/main" val="5478394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1332</Words>
  <Application>Microsoft Office PowerPoint</Application>
  <PresentationFormat>On-screen Show (4:3)</PresentationFormat>
  <Paragraphs>715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quintly_template</vt:lpstr>
      <vt:lpstr>MeFo - YouTube</vt:lpstr>
      <vt:lpstr>Youtube YT - Profilübersicht (intern) | NDR - 1 of 2</vt:lpstr>
      <vt:lpstr>Youtube YT - Profilübersicht (intern) | NDR - 2 of 2</vt:lpstr>
      <vt:lpstr>Youtube Subscribers Total | NDR</vt:lpstr>
      <vt:lpstr>Youtube Video Views Change  | NDR</vt:lpstr>
      <vt:lpstr>Youtube YT Top Ten Videos im Zeitraum genutzt | NDR - 1 of 4</vt:lpstr>
      <vt:lpstr>Youtube YT Top Ten Videos im Zeitraum genutzt | NDR - 2 of 4</vt:lpstr>
      <vt:lpstr>Youtube YT Top Ten Videos im Zeitraum genutzt | NDR - 3 of 4</vt:lpstr>
      <vt:lpstr>Youtube YT Top Ten Videos im Zeitraum genutzt | NDR - 4 of 4</vt:lpstr>
      <vt:lpstr>Youtube YT Videos im Zeitraum veröffentlicht -  Lifetime | NDR - 1 of 4</vt:lpstr>
      <vt:lpstr>Youtube YT Videos im Zeitraum veröffentlicht -  Lifetime | NDR - 2 of 4</vt:lpstr>
      <vt:lpstr>Youtube YT Videos im Zeitraum veröffentlicht -  Lifetime | NDR - 3 of 4</vt:lpstr>
      <vt:lpstr>Youtube YT Videos im Zeitraum veröffentlicht -  Lifetime | NDR - 4 of 4</vt:lpstr>
      <vt:lpstr>Youtube YT Traffic Sources | NDR - 1 of 2</vt:lpstr>
      <vt:lpstr>Youtube YT Traffic Sources | NDR - 2 of 2</vt:lpstr>
      <vt:lpstr>Youtube Playback Locations | NDR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YouTube</dc:title>
  <dc:creator>Frederik Peiniger</dc:creator>
  <cp:lastModifiedBy>Frederik Peiniger</cp:lastModifiedBy>
  <cp:revision>1</cp:revision>
  <dcterms:created xsi:type="dcterms:W3CDTF">2018-12-19T14:17:43Z</dcterms:created>
  <dcterms:modified xsi:type="dcterms:W3CDTF">2018-12-19T14:18:43Z</dcterms:modified>
</cp:coreProperties>
</file>