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1" r:id="rId15"/>
    <p:sldId id="272" r:id="rId16"/>
    <p:sldId id="273" r:id="rId17"/>
    <p:sldId id="274" r:id="rId18"/>
    <p:sldId id="276" r:id="rId19"/>
    <p:sldId id="277" r:id="rId20"/>
    <p:sldId id="278" r:id="rId21"/>
    <p:sldId id="279" r:id="rId22"/>
    <p:sldId id="280" r:id="rId23"/>
    <p:sldId id="281" r:id="rId24"/>
    <p:sldId id="283" r:id="rId25"/>
    <p:sldId id="284" r:id="rId26"/>
    <p:sldId id="286" r:id="rId27"/>
    <p:sldId id="287" r:id="rId28"/>
    <p:sldId id="288" r:id="rId29"/>
    <p:sldId id="289" r:id="rId30"/>
    <p:sldId id="290" r:id="rId31"/>
    <p:sldId id="292" r:id="rId32"/>
    <p:sldId id="293" r:id="rId33"/>
    <p:sldId id="294"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Doku</c:v>
                </c:pt>
              </c:strCache>
            </c:strRef>
          </c:tx>
          <c:spPr>
            <a:ln w="28575" cap="rnd">
              <a:solidFill>
                <a:schemeClr val="accent1"/>
              </a:solidFill>
              <a:round/>
            </a:ln>
            <a:effectLst/>
          </c:spPr>
          <c:marker>
            <c:symbol val="none"/>
          </c:marker>
          <c:cat>
            <c:strRef>
              <c:f>Sheet1!$A$2:$A$344</c:f>
              <c:strCache>
                <c:ptCount val="343"/>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strCache>
            </c:strRef>
          </c:cat>
          <c:val>
            <c:numRef>
              <c:f>Sheet1!$B$2:$B$344</c:f>
              <c:numCache>
                <c:formatCode>General</c:formatCode>
                <c:ptCount val="343"/>
                <c:pt idx="0">
                  <c:v>17144</c:v>
                </c:pt>
                <c:pt idx="1">
                  <c:v>17148</c:v>
                </c:pt>
                <c:pt idx="2">
                  <c:v>17160</c:v>
                </c:pt>
                <c:pt idx="3">
                  <c:v>17165</c:v>
                </c:pt>
                <c:pt idx="4">
                  <c:v>17175</c:v>
                </c:pt>
                <c:pt idx="5">
                  <c:v>17181</c:v>
                </c:pt>
                <c:pt idx="6">
                  <c:v>17220</c:v>
                </c:pt>
                <c:pt idx="7">
                  <c:v>17232</c:v>
                </c:pt>
                <c:pt idx="8">
                  <c:v>17238</c:v>
                </c:pt>
                <c:pt idx="9">
                  <c:v>17240</c:v>
                </c:pt>
                <c:pt idx="10">
                  <c:v>17246</c:v>
                </c:pt>
                <c:pt idx="11">
                  <c:v>17249</c:v>
                </c:pt>
                <c:pt idx="12">
                  <c:v>17257</c:v>
                </c:pt>
                <c:pt idx="13">
                  <c:v>17259</c:v>
                </c:pt>
                <c:pt idx="14">
                  <c:v>17263</c:v>
                </c:pt>
                <c:pt idx="15">
                  <c:v>17272</c:v>
                </c:pt>
                <c:pt idx="16">
                  <c:v>17329</c:v>
                </c:pt>
                <c:pt idx="17">
                  <c:v>17351</c:v>
                </c:pt>
                <c:pt idx="18">
                  <c:v>17357</c:v>
                </c:pt>
                <c:pt idx="19">
                  <c:v>17367</c:v>
                </c:pt>
                <c:pt idx="20">
                  <c:v>17368</c:v>
                </c:pt>
                <c:pt idx="21">
                  <c:v>17368</c:v>
                </c:pt>
                <c:pt idx="22">
                  <c:v>17374</c:v>
                </c:pt>
                <c:pt idx="23">
                  <c:v>17383</c:v>
                </c:pt>
                <c:pt idx="24">
                  <c:v>17386</c:v>
                </c:pt>
                <c:pt idx="25">
                  <c:v>17390</c:v>
                </c:pt>
                <c:pt idx="26">
                  <c:v>17398</c:v>
                </c:pt>
                <c:pt idx="27">
                  <c:v>17410</c:v>
                </c:pt>
                <c:pt idx="28">
                  <c:v>17416</c:v>
                </c:pt>
                <c:pt idx="29">
                  <c:v>17420</c:v>
                </c:pt>
                <c:pt idx="30">
                  <c:v>17436</c:v>
                </c:pt>
                <c:pt idx="31">
                  <c:v>17441</c:v>
                </c:pt>
                <c:pt idx="32">
                  <c:v>17446</c:v>
                </c:pt>
                <c:pt idx="33">
                  <c:v>17456</c:v>
                </c:pt>
                <c:pt idx="34">
                  <c:v>17465</c:v>
                </c:pt>
                <c:pt idx="35">
                  <c:v>17468</c:v>
                </c:pt>
                <c:pt idx="36">
                  <c:v>17475</c:v>
                </c:pt>
                <c:pt idx="37">
                  <c:v>17513</c:v>
                </c:pt>
                <c:pt idx="38">
                  <c:v>17527</c:v>
                </c:pt>
                <c:pt idx="39">
                  <c:v>17527</c:v>
                </c:pt>
                <c:pt idx="40">
                  <c:v>17535</c:v>
                </c:pt>
                <c:pt idx="41">
                  <c:v>17544</c:v>
                </c:pt>
                <c:pt idx="42">
                  <c:v>17547</c:v>
                </c:pt>
                <c:pt idx="43">
                  <c:v>17592</c:v>
                </c:pt>
                <c:pt idx="44">
                  <c:v>17610</c:v>
                </c:pt>
                <c:pt idx="45">
                  <c:v>17614</c:v>
                </c:pt>
                <c:pt idx="46">
                  <c:v>17624</c:v>
                </c:pt>
                <c:pt idx="47">
                  <c:v>17630</c:v>
                </c:pt>
                <c:pt idx="48">
                  <c:v>17637</c:v>
                </c:pt>
                <c:pt idx="49">
                  <c:v>17639</c:v>
                </c:pt>
                <c:pt idx="50">
                  <c:v>17644</c:v>
                </c:pt>
                <c:pt idx="51">
                  <c:v>17647</c:v>
                </c:pt>
                <c:pt idx="52">
                  <c:v>17649</c:v>
                </c:pt>
                <c:pt idx="53">
                  <c:v>17654</c:v>
                </c:pt>
                <c:pt idx="54">
                  <c:v>17657</c:v>
                </c:pt>
                <c:pt idx="55">
                  <c:v>17662</c:v>
                </c:pt>
                <c:pt idx="56">
                  <c:v>17664</c:v>
                </c:pt>
                <c:pt idx="57">
                  <c:v>17665</c:v>
                </c:pt>
                <c:pt idx="58">
                  <c:v>17669</c:v>
                </c:pt>
                <c:pt idx="59">
                  <c:v>17671</c:v>
                </c:pt>
                <c:pt idx="60">
                  <c:v>17675</c:v>
                </c:pt>
                <c:pt idx="61">
                  <c:v>17691</c:v>
                </c:pt>
                <c:pt idx="62">
                  <c:v>17693</c:v>
                </c:pt>
                <c:pt idx="63">
                  <c:v>17699</c:v>
                </c:pt>
                <c:pt idx="64">
                  <c:v>17698</c:v>
                </c:pt>
                <c:pt idx="65">
                  <c:v>17706</c:v>
                </c:pt>
                <c:pt idx="66">
                  <c:v>17711</c:v>
                </c:pt>
                <c:pt idx="67">
                  <c:v>17717</c:v>
                </c:pt>
                <c:pt idx="68">
                  <c:v>17725</c:v>
                </c:pt>
                <c:pt idx="69">
                  <c:v>17728</c:v>
                </c:pt>
                <c:pt idx="70">
                  <c:v>17732</c:v>
                </c:pt>
                <c:pt idx="71">
                  <c:v>17752</c:v>
                </c:pt>
                <c:pt idx="72">
                  <c:v>17776</c:v>
                </c:pt>
                <c:pt idx="73">
                  <c:v>17785</c:v>
                </c:pt>
                <c:pt idx="74">
                  <c:v>17794</c:v>
                </c:pt>
                <c:pt idx="75">
                  <c:v>17805</c:v>
                </c:pt>
                <c:pt idx="76">
                  <c:v>17814</c:v>
                </c:pt>
                <c:pt idx="77">
                  <c:v>17816</c:v>
                </c:pt>
                <c:pt idx="78">
                  <c:v>17822</c:v>
                </c:pt>
                <c:pt idx="79">
                  <c:v>17843</c:v>
                </c:pt>
                <c:pt idx="80">
                  <c:v>17857</c:v>
                </c:pt>
                <c:pt idx="81">
                  <c:v>17866</c:v>
                </c:pt>
                <c:pt idx="82">
                  <c:v>17868</c:v>
                </c:pt>
                <c:pt idx="83">
                  <c:v>17874</c:v>
                </c:pt>
                <c:pt idx="84">
                  <c:v>17881</c:v>
                </c:pt>
                <c:pt idx="85">
                  <c:v>17898</c:v>
                </c:pt>
                <c:pt idx="86">
                  <c:v>17918</c:v>
                </c:pt>
                <c:pt idx="87">
                  <c:v>17922</c:v>
                </c:pt>
                <c:pt idx="88">
                  <c:v>17928</c:v>
                </c:pt>
                <c:pt idx="89">
                  <c:v>17937</c:v>
                </c:pt>
                <c:pt idx="90">
                  <c:v>17938</c:v>
                </c:pt>
                <c:pt idx="91">
                  <c:v>17936</c:v>
                </c:pt>
                <c:pt idx="92">
                  <c:v>17937</c:v>
                </c:pt>
                <c:pt idx="93">
                  <c:v>17934</c:v>
                </c:pt>
                <c:pt idx="94">
                  <c:v>17930</c:v>
                </c:pt>
                <c:pt idx="95">
                  <c:v>17934</c:v>
                </c:pt>
                <c:pt idx="96">
                  <c:v>17939</c:v>
                </c:pt>
                <c:pt idx="97">
                  <c:v>17938</c:v>
                </c:pt>
                <c:pt idx="98">
                  <c:v>17943</c:v>
                </c:pt>
                <c:pt idx="99">
                  <c:v>17940</c:v>
                </c:pt>
                <c:pt idx="100">
                  <c:v>17941</c:v>
                </c:pt>
                <c:pt idx="101">
                  <c:v>17945</c:v>
                </c:pt>
                <c:pt idx="102">
                  <c:v>17946</c:v>
                </c:pt>
                <c:pt idx="103">
                  <c:v>17941</c:v>
                </c:pt>
                <c:pt idx="104">
                  <c:v>17941</c:v>
                </c:pt>
                <c:pt idx="105">
                  <c:v>17962</c:v>
                </c:pt>
                <c:pt idx="106">
                  <c:v>17965</c:v>
                </c:pt>
                <c:pt idx="107">
                  <c:v>17969</c:v>
                </c:pt>
                <c:pt idx="108">
                  <c:v>17970</c:v>
                </c:pt>
                <c:pt idx="109">
                  <c:v>17971</c:v>
                </c:pt>
                <c:pt idx="110">
                  <c:v>17972</c:v>
                </c:pt>
                <c:pt idx="111">
                  <c:v>17972</c:v>
                </c:pt>
                <c:pt idx="112">
                  <c:v>17978</c:v>
                </c:pt>
                <c:pt idx="113">
                  <c:v>17976</c:v>
                </c:pt>
                <c:pt idx="114">
                  <c:v>17979</c:v>
                </c:pt>
                <c:pt idx="115">
                  <c:v>17980</c:v>
                </c:pt>
                <c:pt idx="116">
                  <c:v>17981</c:v>
                </c:pt>
                <c:pt idx="117">
                  <c:v>17983</c:v>
                </c:pt>
                <c:pt idx="118">
                  <c:v>17982</c:v>
                </c:pt>
                <c:pt idx="119">
                  <c:v>17984</c:v>
                </c:pt>
                <c:pt idx="120">
                  <c:v>17996</c:v>
                </c:pt>
                <c:pt idx="121">
                  <c:v>18002</c:v>
                </c:pt>
                <c:pt idx="122">
                  <c:v>18003</c:v>
                </c:pt>
                <c:pt idx="123">
                  <c:v>17996</c:v>
                </c:pt>
                <c:pt idx="124">
                  <c:v>17997</c:v>
                </c:pt>
                <c:pt idx="125">
                  <c:v>17995</c:v>
                </c:pt>
                <c:pt idx="126">
                  <c:v>17994</c:v>
                </c:pt>
                <c:pt idx="127">
                  <c:v>17999</c:v>
                </c:pt>
                <c:pt idx="128">
                  <c:v>17998</c:v>
                </c:pt>
                <c:pt idx="129">
                  <c:v>18001</c:v>
                </c:pt>
                <c:pt idx="130">
                  <c:v>17997</c:v>
                </c:pt>
                <c:pt idx="131">
                  <c:v>17999</c:v>
                </c:pt>
                <c:pt idx="132">
                  <c:v>18002</c:v>
                </c:pt>
                <c:pt idx="133">
                  <c:v>18002</c:v>
                </c:pt>
                <c:pt idx="134">
                  <c:v>18002</c:v>
                </c:pt>
                <c:pt idx="135">
                  <c:v>18004</c:v>
                </c:pt>
                <c:pt idx="136">
                  <c:v>18003</c:v>
                </c:pt>
                <c:pt idx="137">
                  <c:v>18003</c:v>
                </c:pt>
                <c:pt idx="138">
                  <c:v>18004</c:v>
                </c:pt>
                <c:pt idx="139">
                  <c:v>18004</c:v>
                </c:pt>
                <c:pt idx="140">
                  <c:v>18000</c:v>
                </c:pt>
                <c:pt idx="141">
                  <c:v>17999</c:v>
                </c:pt>
                <c:pt idx="142">
                  <c:v>18004</c:v>
                </c:pt>
                <c:pt idx="143">
                  <c:v>18002</c:v>
                </c:pt>
                <c:pt idx="144">
                  <c:v>18004</c:v>
                </c:pt>
                <c:pt idx="145">
                  <c:v>18004</c:v>
                </c:pt>
                <c:pt idx="146">
                  <c:v>18008</c:v>
                </c:pt>
                <c:pt idx="147">
                  <c:v>18006</c:v>
                </c:pt>
                <c:pt idx="148">
                  <c:v>18007</c:v>
                </c:pt>
                <c:pt idx="149">
                  <c:v>18008</c:v>
                </c:pt>
                <c:pt idx="150">
                  <c:v>18009</c:v>
                </c:pt>
                <c:pt idx="151">
                  <c:v>18011</c:v>
                </c:pt>
                <c:pt idx="152">
                  <c:v>18013</c:v>
                </c:pt>
                <c:pt idx="153">
                  <c:v>18017</c:v>
                </c:pt>
                <c:pt idx="154">
                  <c:v>18023</c:v>
                </c:pt>
                <c:pt idx="155">
                  <c:v>18084</c:v>
                </c:pt>
                <c:pt idx="156">
                  <c:v>18115</c:v>
                </c:pt>
                <c:pt idx="157">
                  <c:v>18132</c:v>
                </c:pt>
                <c:pt idx="158">
                  <c:v>18154</c:v>
                </c:pt>
                <c:pt idx="159">
                  <c:v>18164</c:v>
                </c:pt>
                <c:pt idx="160">
                  <c:v>18170</c:v>
                </c:pt>
                <c:pt idx="161">
                  <c:v>18187</c:v>
                </c:pt>
                <c:pt idx="162">
                  <c:v>18192</c:v>
                </c:pt>
                <c:pt idx="163">
                  <c:v>18196</c:v>
                </c:pt>
                <c:pt idx="164">
                  <c:v>18200</c:v>
                </c:pt>
                <c:pt idx="165">
                  <c:v>18199</c:v>
                </c:pt>
                <c:pt idx="166">
                  <c:v>18205</c:v>
                </c:pt>
                <c:pt idx="167">
                  <c:v>18210</c:v>
                </c:pt>
                <c:pt idx="168">
                  <c:v>18212</c:v>
                </c:pt>
                <c:pt idx="169">
                  <c:v>18215</c:v>
                </c:pt>
                <c:pt idx="170">
                  <c:v>18214</c:v>
                </c:pt>
                <c:pt idx="171">
                  <c:v>18212</c:v>
                </c:pt>
                <c:pt idx="172">
                  <c:v>18211</c:v>
                </c:pt>
                <c:pt idx="173">
                  <c:v>18209</c:v>
                </c:pt>
                <c:pt idx="174">
                  <c:v>18209</c:v>
                </c:pt>
                <c:pt idx="175">
                  <c:v>18208</c:v>
                </c:pt>
                <c:pt idx="176">
                  <c:v>18207</c:v>
                </c:pt>
                <c:pt idx="177">
                  <c:v>18206</c:v>
                </c:pt>
                <c:pt idx="178">
                  <c:v>18205</c:v>
                </c:pt>
                <c:pt idx="179">
                  <c:v>18206</c:v>
                </c:pt>
                <c:pt idx="180">
                  <c:v>18208</c:v>
                </c:pt>
                <c:pt idx="181">
                  <c:v>18214</c:v>
                </c:pt>
                <c:pt idx="182">
                  <c:v>18214</c:v>
                </c:pt>
                <c:pt idx="183">
                  <c:v>18215</c:v>
                </c:pt>
                <c:pt idx="184">
                  <c:v>18217</c:v>
                </c:pt>
                <c:pt idx="185">
                  <c:v>18215</c:v>
                </c:pt>
                <c:pt idx="186">
                  <c:v>18215</c:v>
                </c:pt>
                <c:pt idx="187">
                  <c:v>18215</c:v>
                </c:pt>
                <c:pt idx="188">
                  <c:v>18215</c:v>
                </c:pt>
                <c:pt idx="189">
                  <c:v>18221</c:v>
                </c:pt>
                <c:pt idx="190">
                  <c:v>18221</c:v>
                </c:pt>
                <c:pt idx="191">
                  <c:v>18217</c:v>
                </c:pt>
                <c:pt idx="192">
                  <c:v>18219</c:v>
                </c:pt>
                <c:pt idx="193">
                  <c:v>18227</c:v>
                </c:pt>
                <c:pt idx="194">
                  <c:v>18227</c:v>
                </c:pt>
                <c:pt idx="195">
                  <c:v>18225</c:v>
                </c:pt>
                <c:pt idx="196">
                  <c:v>18225</c:v>
                </c:pt>
                <c:pt idx="197">
                  <c:v>18227</c:v>
                </c:pt>
                <c:pt idx="198">
                  <c:v>18228</c:v>
                </c:pt>
                <c:pt idx="199">
                  <c:v>18229</c:v>
                </c:pt>
                <c:pt idx="200">
                  <c:v>18246</c:v>
                </c:pt>
                <c:pt idx="201">
                  <c:v>18259</c:v>
                </c:pt>
                <c:pt idx="202">
                  <c:v>18260</c:v>
                </c:pt>
                <c:pt idx="203">
                  <c:v>18264</c:v>
                </c:pt>
                <c:pt idx="204">
                  <c:v>18264</c:v>
                </c:pt>
                <c:pt idx="205">
                  <c:v>18267</c:v>
                </c:pt>
                <c:pt idx="206">
                  <c:v>18289</c:v>
                </c:pt>
                <c:pt idx="207">
                  <c:v>18313</c:v>
                </c:pt>
                <c:pt idx="208">
                  <c:v>18316</c:v>
                </c:pt>
                <c:pt idx="209">
                  <c:v>18318</c:v>
                </c:pt>
                <c:pt idx="210">
                  <c:v>18315</c:v>
                </c:pt>
                <c:pt idx="211">
                  <c:v>18312</c:v>
                </c:pt>
                <c:pt idx="212">
                  <c:v>18318</c:v>
                </c:pt>
                <c:pt idx="213">
                  <c:v>18318</c:v>
                </c:pt>
                <c:pt idx="214">
                  <c:v>18316</c:v>
                </c:pt>
                <c:pt idx="215">
                  <c:v>18316</c:v>
                </c:pt>
                <c:pt idx="216">
                  <c:v>18321</c:v>
                </c:pt>
                <c:pt idx="217">
                  <c:v>18325</c:v>
                </c:pt>
                <c:pt idx="218">
                  <c:v>18326</c:v>
                </c:pt>
                <c:pt idx="219">
                  <c:v>18326</c:v>
                </c:pt>
                <c:pt idx="220">
                  <c:v>18336</c:v>
                </c:pt>
                <c:pt idx="221">
                  <c:v>18353</c:v>
                </c:pt>
                <c:pt idx="222">
                  <c:v>18358</c:v>
                </c:pt>
                <c:pt idx="223">
                  <c:v>18356</c:v>
                </c:pt>
                <c:pt idx="224">
                  <c:v>18363</c:v>
                </c:pt>
                <c:pt idx="225">
                  <c:v>18365</c:v>
                </c:pt>
                <c:pt idx="226">
                  <c:v>18387</c:v>
                </c:pt>
                <c:pt idx="227">
                  <c:v>18403</c:v>
                </c:pt>
                <c:pt idx="228">
                  <c:v>18413</c:v>
                </c:pt>
                <c:pt idx="229">
                  <c:v>18429</c:v>
                </c:pt>
                <c:pt idx="230">
                  <c:v>18438</c:v>
                </c:pt>
                <c:pt idx="231">
                  <c:v>18452</c:v>
                </c:pt>
                <c:pt idx="232">
                  <c:v>18465</c:v>
                </c:pt>
                <c:pt idx="233">
                  <c:v>18473</c:v>
                </c:pt>
                <c:pt idx="234">
                  <c:v>18480</c:v>
                </c:pt>
                <c:pt idx="235">
                  <c:v>18489</c:v>
                </c:pt>
                <c:pt idx="236">
                  <c:v>18500</c:v>
                </c:pt>
                <c:pt idx="237">
                  <c:v>18507</c:v>
                </c:pt>
                <c:pt idx="238">
                  <c:v>18517</c:v>
                </c:pt>
                <c:pt idx="239">
                  <c:v>18536</c:v>
                </c:pt>
                <c:pt idx="240">
                  <c:v>18569</c:v>
                </c:pt>
                <c:pt idx="241">
                  <c:v>18608</c:v>
                </c:pt>
                <c:pt idx="242">
                  <c:v>18650</c:v>
                </c:pt>
                <c:pt idx="243">
                  <c:v>18714</c:v>
                </c:pt>
                <c:pt idx="244">
                  <c:v>18752</c:v>
                </c:pt>
                <c:pt idx="245">
                  <c:v>18774</c:v>
                </c:pt>
                <c:pt idx="246">
                  <c:v>18815</c:v>
                </c:pt>
                <c:pt idx="247">
                  <c:v>18843</c:v>
                </c:pt>
                <c:pt idx="248">
                  <c:v>18871</c:v>
                </c:pt>
                <c:pt idx="249">
                  <c:v>18895</c:v>
                </c:pt>
                <c:pt idx="250">
                  <c:v>18923</c:v>
                </c:pt>
                <c:pt idx="251">
                  <c:v>18949</c:v>
                </c:pt>
                <c:pt idx="252">
                  <c:v>18981</c:v>
                </c:pt>
                <c:pt idx="253">
                  <c:v>19021</c:v>
                </c:pt>
                <c:pt idx="254">
                  <c:v>19055</c:v>
                </c:pt>
                <c:pt idx="255">
                  <c:v>19078</c:v>
                </c:pt>
                <c:pt idx="256">
                  <c:v>19094</c:v>
                </c:pt>
                <c:pt idx="257">
                  <c:v>19111</c:v>
                </c:pt>
                <c:pt idx="258">
                  <c:v>19130</c:v>
                </c:pt>
                <c:pt idx="259">
                  <c:v>19212</c:v>
                </c:pt>
                <c:pt idx="260">
                  <c:v>19254</c:v>
                </c:pt>
                <c:pt idx="261">
                  <c:v>19286</c:v>
                </c:pt>
                <c:pt idx="262">
                  <c:v>19325</c:v>
                </c:pt>
                <c:pt idx="263">
                  <c:v>19346</c:v>
                </c:pt>
                <c:pt idx="264">
                  <c:v>19377</c:v>
                </c:pt>
                <c:pt idx="265">
                  <c:v>19400</c:v>
                </c:pt>
                <c:pt idx="266">
                  <c:v>19416</c:v>
                </c:pt>
                <c:pt idx="267">
                  <c:v>19457</c:v>
                </c:pt>
                <c:pt idx="268">
                  <c:v>19495</c:v>
                </c:pt>
                <c:pt idx="269">
                  <c:v>19507</c:v>
                </c:pt>
                <c:pt idx="270">
                  <c:v>19520</c:v>
                </c:pt>
                <c:pt idx="271">
                  <c:v>19538</c:v>
                </c:pt>
                <c:pt idx="272">
                  <c:v>19548</c:v>
                </c:pt>
                <c:pt idx="273">
                  <c:v>19561</c:v>
                </c:pt>
                <c:pt idx="274">
                  <c:v>19568</c:v>
                </c:pt>
                <c:pt idx="275">
                  <c:v>19576</c:v>
                </c:pt>
                <c:pt idx="276">
                  <c:v>19612</c:v>
                </c:pt>
                <c:pt idx="277">
                  <c:v>19632</c:v>
                </c:pt>
                <c:pt idx="278">
                  <c:v>19647</c:v>
                </c:pt>
                <c:pt idx="279">
                  <c:v>19659</c:v>
                </c:pt>
                <c:pt idx="280">
                  <c:v>19677</c:v>
                </c:pt>
                <c:pt idx="281">
                  <c:v>19690</c:v>
                </c:pt>
                <c:pt idx="282">
                  <c:v>19723</c:v>
                </c:pt>
                <c:pt idx="283">
                  <c:v>19816</c:v>
                </c:pt>
                <c:pt idx="284">
                  <c:v>19891</c:v>
                </c:pt>
                <c:pt idx="285">
                  <c:v>19927</c:v>
                </c:pt>
                <c:pt idx="286">
                  <c:v>19952</c:v>
                </c:pt>
                <c:pt idx="287">
                  <c:v>19987</c:v>
                </c:pt>
                <c:pt idx="288">
                  <c:v>20007</c:v>
                </c:pt>
                <c:pt idx="289">
                  <c:v>20052</c:v>
                </c:pt>
                <c:pt idx="290">
                  <c:v>20089</c:v>
                </c:pt>
                <c:pt idx="291">
                  <c:v>20107</c:v>
                </c:pt>
                <c:pt idx="292">
                  <c:v>20119</c:v>
                </c:pt>
                <c:pt idx="293">
                  <c:v>20135</c:v>
                </c:pt>
                <c:pt idx="294">
                  <c:v>20151</c:v>
                </c:pt>
                <c:pt idx="295">
                  <c:v>20187</c:v>
                </c:pt>
                <c:pt idx="296">
                  <c:v>20215</c:v>
                </c:pt>
                <c:pt idx="297">
                  <c:v>20239</c:v>
                </c:pt>
                <c:pt idx="298">
                  <c:v>20269</c:v>
                </c:pt>
                <c:pt idx="299">
                  <c:v>20287</c:v>
                </c:pt>
                <c:pt idx="300">
                  <c:v>20321</c:v>
                </c:pt>
                <c:pt idx="301">
                  <c:v>20333</c:v>
                </c:pt>
                <c:pt idx="302">
                  <c:v>20347</c:v>
                </c:pt>
                <c:pt idx="303">
                  <c:v>20368</c:v>
                </c:pt>
                <c:pt idx="304">
                  <c:v>20412</c:v>
                </c:pt>
                <c:pt idx="305">
                  <c:v>20436</c:v>
                </c:pt>
                <c:pt idx="306">
                  <c:v>20453</c:v>
                </c:pt>
                <c:pt idx="307">
                  <c:v>20474</c:v>
                </c:pt>
                <c:pt idx="308">
                  <c:v>20499</c:v>
                </c:pt>
                <c:pt idx="309">
                  <c:v>20523</c:v>
                </c:pt>
                <c:pt idx="310">
                  <c:v>20541</c:v>
                </c:pt>
                <c:pt idx="311">
                  <c:v>20570</c:v>
                </c:pt>
                <c:pt idx="312">
                  <c:v>20586</c:v>
                </c:pt>
                <c:pt idx="313">
                  <c:v>20612</c:v>
                </c:pt>
                <c:pt idx="314">
                  <c:v>20641</c:v>
                </c:pt>
                <c:pt idx="315">
                  <c:v>20650</c:v>
                </c:pt>
                <c:pt idx="316">
                  <c:v>20659</c:v>
                </c:pt>
                <c:pt idx="317">
                  <c:v>20674</c:v>
                </c:pt>
                <c:pt idx="318">
                  <c:v>20691</c:v>
                </c:pt>
                <c:pt idx="319">
                  <c:v>20715</c:v>
                </c:pt>
                <c:pt idx="320">
                  <c:v>20734</c:v>
                </c:pt>
                <c:pt idx="321">
                  <c:v>20763</c:v>
                </c:pt>
                <c:pt idx="322">
                  <c:v>20776</c:v>
                </c:pt>
                <c:pt idx="323">
                  <c:v>20788</c:v>
                </c:pt>
                <c:pt idx="324">
                  <c:v>20799</c:v>
                </c:pt>
                <c:pt idx="325">
                  <c:v>20816</c:v>
                </c:pt>
                <c:pt idx="326">
                  <c:v>20842</c:v>
                </c:pt>
                <c:pt idx="327">
                  <c:v>20866</c:v>
                </c:pt>
                <c:pt idx="328">
                  <c:v>20888</c:v>
                </c:pt>
                <c:pt idx="329">
                  <c:v>20907</c:v>
                </c:pt>
                <c:pt idx="330">
                  <c:v>20921</c:v>
                </c:pt>
                <c:pt idx="331">
                  <c:v>20936</c:v>
                </c:pt>
                <c:pt idx="332">
                  <c:v>20956</c:v>
                </c:pt>
                <c:pt idx="333">
                  <c:v>20987</c:v>
                </c:pt>
                <c:pt idx="334">
                  <c:v>21003</c:v>
                </c:pt>
                <c:pt idx="335">
                  <c:v>21022</c:v>
                </c:pt>
                <c:pt idx="336">
                  <c:v>21036</c:v>
                </c:pt>
                <c:pt idx="337">
                  <c:v>21051</c:v>
                </c:pt>
                <c:pt idx="338">
                  <c:v>21063</c:v>
                </c:pt>
                <c:pt idx="339">
                  <c:v>21085</c:v>
                </c:pt>
                <c:pt idx="340">
                  <c:v>21152</c:v>
                </c:pt>
                <c:pt idx="341">
                  <c:v>21163</c:v>
                </c:pt>
                <c:pt idx="342">
                  <c:v>21179</c:v>
                </c:pt>
              </c:numCache>
            </c:numRef>
          </c:val>
          <c:smooth val="0"/>
          <c:extLst>
            <c:ext xmlns:c16="http://schemas.microsoft.com/office/drawing/2014/chart" uri="{C3380CC4-5D6E-409C-BE32-E72D297353CC}">
              <c16:uniqueId val="{00000000-7DCF-415F-A157-7B90AE6B23CD}"/>
            </c:ext>
          </c:extLst>
        </c:ser>
        <c:dLbls>
          <c:showLegendKey val="0"/>
          <c:showVal val="0"/>
          <c:showCatName val="0"/>
          <c:showSerName val="0"/>
          <c:showPercent val="0"/>
          <c:showBubbleSize val="0"/>
        </c:dLbls>
        <c:smooth val="0"/>
        <c:axId val="307285688"/>
        <c:axId val="307284048"/>
      </c:lineChart>
      <c:catAx>
        <c:axId val="30728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84048"/>
        <c:crosses val="autoZero"/>
        <c:auto val="1"/>
        <c:lblAlgn val="ctr"/>
        <c:lblOffset val="100"/>
        <c:noMultiLvlLbl val="0"/>
      </c:catAx>
      <c:valAx>
        <c:axId val="30728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8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Doku</c:v>
                </c:pt>
              </c:strCache>
            </c:strRef>
          </c:tx>
          <c:spPr>
            <a:ln w="28575" cap="rnd">
              <a:solidFill>
                <a:schemeClr val="accent1"/>
              </a:solidFill>
              <a:round/>
            </a:ln>
            <a:effectLst/>
          </c:spPr>
          <c:marker>
            <c:symbol val="none"/>
          </c:marker>
          <c:cat>
            <c:strRef>
              <c:f>Sheet1!$A$2:$A$344</c:f>
              <c:strCache>
                <c:ptCount val="343"/>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strCache>
            </c:strRef>
          </c:cat>
          <c:val>
            <c:numRef>
              <c:f>Sheet1!$B$2:$B$344</c:f>
              <c:numCache>
                <c:formatCode>General</c:formatCode>
                <c:ptCount val="343"/>
                <c:pt idx="0">
                  <c:v>3099</c:v>
                </c:pt>
                <c:pt idx="1">
                  <c:v>947</c:v>
                </c:pt>
                <c:pt idx="2">
                  <c:v>5211</c:v>
                </c:pt>
                <c:pt idx="3">
                  <c:v>2598</c:v>
                </c:pt>
                <c:pt idx="4">
                  <c:v>5985</c:v>
                </c:pt>
                <c:pt idx="5">
                  <c:v>3240</c:v>
                </c:pt>
                <c:pt idx="6">
                  <c:v>21891</c:v>
                </c:pt>
                <c:pt idx="7">
                  <c:v>18755</c:v>
                </c:pt>
                <c:pt idx="8">
                  <c:v>21590</c:v>
                </c:pt>
                <c:pt idx="9">
                  <c:v>17499</c:v>
                </c:pt>
                <c:pt idx="10">
                  <c:v>23949</c:v>
                </c:pt>
                <c:pt idx="11">
                  <c:v>13330</c:v>
                </c:pt>
                <c:pt idx="12">
                  <c:v>8547</c:v>
                </c:pt>
                <c:pt idx="13">
                  <c:v>8899</c:v>
                </c:pt>
                <c:pt idx="14">
                  <c:v>9689</c:v>
                </c:pt>
                <c:pt idx="15">
                  <c:v>9887</c:v>
                </c:pt>
                <c:pt idx="16">
                  <c:v>61373</c:v>
                </c:pt>
                <c:pt idx="17">
                  <c:v>16116</c:v>
                </c:pt>
                <c:pt idx="18">
                  <c:v>12488</c:v>
                </c:pt>
                <c:pt idx="19">
                  <c:v>12043</c:v>
                </c:pt>
                <c:pt idx="20">
                  <c:v>7687</c:v>
                </c:pt>
                <c:pt idx="21">
                  <c:v>8630</c:v>
                </c:pt>
                <c:pt idx="22">
                  <c:v>8032</c:v>
                </c:pt>
                <c:pt idx="23">
                  <c:v>20354</c:v>
                </c:pt>
                <c:pt idx="24">
                  <c:v>10910</c:v>
                </c:pt>
                <c:pt idx="25">
                  <c:v>20066</c:v>
                </c:pt>
                <c:pt idx="26">
                  <c:v>14083</c:v>
                </c:pt>
                <c:pt idx="27">
                  <c:v>5459</c:v>
                </c:pt>
                <c:pt idx="28">
                  <c:v>9646</c:v>
                </c:pt>
                <c:pt idx="29">
                  <c:v>8125</c:v>
                </c:pt>
                <c:pt idx="30">
                  <c:v>7415</c:v>
                </c:pt>
                <c:pt idx="31">
                  <c:v>6227</c:v>
                </c:pt>
                <c:pt idx="32">
                  <c:v>32617</c:v>
                </c:pt>
                <c:pt idx="33">
                  <c:v>64155</c:v>
                </c:pt>
                <c:pt idx="34">
                  <c:v>26807</c:v>
                </c:pt>
                <c:pt idx="35">
                  <c:v>14825</c:v>
                </c:pt>
                <c:pt idx="36">
                  <c:v>11235</c:v>
                </c:pt>
                <c:pt idx="37">
                  <c:v>39786</c:v>
                </c:pt>
                <c:pt idx="38">
                  <c:v>25543</c:v>
                </c:pt>
                <c:pt idx="39">
                  <c:v>10744</c:v>
                </c:pt>
                <c:pt idx="40">
                  <c:v>33802</c:v>
                </c:pt>
                <c:pt idx="41">
                  <c:v>19149</c:v>
                </c:pt>
                <c:pt idx="42">
                  <c:v>10708</c:v>
                </c:pt>
                <c:pt idx="43">
                  <c:v>29777</c:v>
                </c:pt>
                <c:pt idx="44">
                  <c:v>16820</c:v>
                </c:pt>
                <c:pt idx="45">
                  <c:v>10058</c:v>
                </c:pt>
                <c:pt idx="46">
                  <c:v>8798</c:v>
                </c:pt>
                <c:pt idx="47">
                  <c:v>9439</c:v>
                </c:pt>
                <c:pt idx="48">
                  <c:v>5531</c:v>
                </c:pt>
                <c:pt idx="49">
                  <c:v>6885</c:v>
                </c:pt>
                <c:pt idx="50">
                  <c:v>5494</c:v>
                </c:pt>
                <c:pt idx="51">
                  <c:v>24120</c:v>
                </c:pt>
                <c:pt idx="52">
                  <c:v>12570</c:v>
                </c:pt>
                <c:pt idx="53">
                  <c:v>6112</c:v>
                </c:pt>
                <c:pt idx="54">
                  <c:v>7873</c:v>
                </c:pt>
                <c:pt idx="55">
                  <c:v>5585</c:v>
                </c:pt>
                <c:pt idx="56">
                  <c:v>11670</c:v>
                </c:pt>
                <c:pt idx="57">
                  <c:v>11097</c:v>
                </c:pt>
                <c:pt idx="58">
                  <c:v>10841</c:v>
                </c:pt>
                <c:pt idx="59">
                  <c:v>26260</c:v>
                </c:pt>
                <c:pt idx="60">
                  <c:v>5672</c:v>
                </c:pt>
                <c:pt idx="61">
                  <c:v>12453</c:v>
                </c:pt>
                <c:pt idx="62">
                  <c:v>11326</c:v>
                </c:pt>
                <c:pt idx="63">
                  <c:v>8089</c:v>
                </c:pt>
                <c:pt idx="64">
                  <c:v>7867</c:v>
                </c:pt>
                <c:pt idx="65">
                  <c:v>11226</c:v>
                </c:pt>
                <c:pt idx="66">
                  <c:v>7048</c:v>
                </c:pt>
                <c:pt idx="67">
                  <c:v>7350</c:v>
                </c:pt>
                <c:pt idx="68">
                  <c:v>9928</c:v>
                </c:pt>
                <c:pt idx="69">
                  <c:v>2627</c:v>
                </c:pt>
                <c:pt idx="70">
                  <c:v>5542</c:v>
                </c:pt>
                <c:pt idx="71">
                  <c:v>10323</c:v>
                </c:pt>
                <c:pt idx="72">
                  <c:v>37962</c:v>
                </c:pt>
                <c:pt idx="73">
                  <c:v>17892</c:v>
                </c:pt>
                <c:pt idx="74">
                  <c:v>18207</c:v>
                </c:pt>
                <c:pt idx="75">
                  <c:v>40173</c:v>
                </c:pt>
                <c:pt idx="76">
                  <c:v>16319</c:v>
                </c:pt>
                <c:pt idx="77">
                  <c:v>6467</c:v>
                </c:pt>
                <c:pt idx="78">
                  <c:v>13550</c:v>
                </c:pt>
                <c:pt idx="79">
                  <c:v>30861</c:v>
                </c:pt>
                <c:pt idx="80">
                  <c:v>23360</c:v>
                </c:pt>
                <c:pt idx="81">
                  <c:v>13636</c:v>
                </c:pt>
                <c:pt idx="82">
                  <c:v>9557</c:v>
                </c:pt>
                <c:pt idx="83">
                  <c:v>5604</c:v>
                </c:pt>
                <c:pt idx="84">
                  <c:v>7209</c:v>
                </c:pt>
                <c:pt idx="85">
                  <c:v>25485</c:v>
                </c:pt>
                <c:pt idx="86">
                  <c:v>23337</c:v>
                </c:pt>
                <c:pt idx="87">
                  <c:v>9629</c:v>
                </c:pt>
                <c:pt idx="88">
                  <c:v>6663</c:v>
                </c:pt>
                <c:pt idx="89">
                  <c:v>4365</c:v>
                </c:pt>
                <c:pt idx="90">
                  <c:v>6881</c:v>
                </c:pt>
                <c:pt idx="91">
                  <c:v>2768</c:v>
                </c:pt>
                <c:pt idx="92">
                  <c:v>5227</c:v>
                </c:pt>
                <c:pt idx="93">
                  <c:v>6123</c:v>
                </c:pt>
                <c:pt idx="94">
                  <c:v>5219</c:v>
                </c:pt>
                <c:pt idx="95">
                  <c:v>4157</c:v>
                </c:pt>
                <c:pt idx="96">
                  <c:v>4046</c:v>
                </c:pt>
                <c:pt idx="97">
                  <c:v>4451</c:v>
                </c:pt>
                <c:pt idx="98">
                  <c:v>4569</c:v>
                </c:pt>
                <c:pt idx="99">
                  <c:v>4227</c:v>
                </c:pt>
                <c:pt idx="100">
                  <c:v>4340</c:v>
                </c:pt>
                <c:pt idx="101">
                  <c:v>6776</c:v>
                </c:pt>
                <c:pt idx="102">
                  <c:v>5262</c:v>
                </c:pt>
                <c:pt idx="103">
                  <c:v>7863</c:v>
                </c:pt>
                <c:pt idx="104">
                  <c:v>4704</c:v>
                </c:pt>
                <c:pt idx="105">
                  <c:v>4382</c:v>
                </c:pt>
                <c:pt idx="106">
                  <c:v>6897</c:v>
                </c:pt>
                <c:pt idx="107">
                  <c:v>7310</c:v>
                </c:pt>
                <c:pt idx="108">
                  <c:v>13687</c:v>
                </c:pt>
                <c:pt idx="109">
                  <c:v>8625</c:v>
                </c:pt>
                <c:pt idx="110">
                  <c:v>5873</c:v>
                </c:pt>
                <c:pt idx="111">
                  <c:v>8125</c:v>
                </c:pt>
                <c:pt idx="112">
                  <c:v>17876</c:v>
                </c:pt>
                <c:pt idx="113">
                  <c:v>9851</c:v>
                </c:pt>
                <c:pt idx="114">
                  <c:v>7307</c:v>
                </c:pt>
                <c:pt idx="115">
                  <c:v>6044</c:v>
                </c:pt>
                <c:pt idx="116">
                  <c:v>34949</c:v>
                </c:pt>
                <c:pt idx="117">
                  <c:v>18280</c:v>
                </c:pt>
                <c:pt idx="118">
                  <c:v>5970</c:v>
                </c:pt>
                <c:pt idx="119">
                  <c:v>9641</c:v>
                </c:pt>
                <c:pt idx="120">
                  <c:v>70843</c:v>
                </c:pt>
                <c:pt idx="121">
                  <c:v>60907</c:v>
                </c:pt>
                <c:pt idx="122">
                  <c:v>20084</c:v>
                </c:pt>
                <c:pt idx="123">
                  <c:v>13331</c:v>
                </c:pt>
                <c:pt idx="124">
                  <c:v>8953</c:v>
                </c:pt>
                <c:pt idx="125">
                  <c:v>6751</c:v>
                </c:pt>
                <c:pt idx="126">
                  <c:v>8841</c:v>
                </c:pt>
                <c:pt idx="127">
                  <c:v>36047</c:v>
                </c:pt>
                <c:pt idx="128">
                  <c:v>23377</c:v>
                </c:pt>
                <c:pt idx="129">
                  <c:v>13717</c:v>
                </c:pt>
                <c:pt idx="130">
                  <c:v>7662</c:v>
                </c:pt>
                <c:pt idx="131">
                  <c:v>4523</c:v>
                </c:pt>
                <c:pt idx="132">
                  <c:v>2222</c:v>
                </c:pt>
                <c:pt idx="133">
                  <c:v>7890</c:v>
                </c:pt>
                <c:pt idx="134">
                  <c:v>6797</c:v>
                </c:pt>
                <c:pt idx="135">
                  <c:v>6009</c:v>
                </c:pt>
                <c:pt idx="136">
                  <c:v>6070</c:v>
                </c:pt>
                <c:pt idx="137">
                  <c:v>5761</c:v>
                </c:pt>
                <c:pt idx="138">
                  <c:v>5532</c:v>
                </c:pt>
                <c:pt idx="139">
                  <c:v>2609</c:v>
                </c:pt>
                <c:pt idx="140">
                  <c:v>2780</c:v>
                </c:pt>
                <c:pt idx="141">
                  <c:v>3309</c:v>
                </c:pt>
                <c:pt idx="142">
                  <c:v>4674</c:v>
                </c:pt>
                <c:pt idx="143">
                  <c:v>3913</c:v>
                </c:pt>
                <c:pt idx="144">
                  <c:v>4275</c:v>
                </c:pt>
                <c:pt idx="145">
                  <c:v>5462</c:v>
                </c:pt>
                <c:pt idx="146">
                  <c:v>6443</c:v>
                </c:pt>
                <c:pt idx="147">
                  <c:v>20507</c:v>
                </c:pt>
                <c:pt idx="148">
                  <c:v>9109</c:v>
                </c:pt>
                <c:pt idx="149">
                  <c:v>8355</c:v>
                </c:pt>
                <c:pt idx="150">
                  <c:v>8731</c:v>
                </c:pt>
                <c:pt idx="151">
                  <c:v>9599</c:v>
                </c:pt>
                <c:pt idx="152">
                  <c:v>6665</c:v>
                </c:pt>
                <c:pt idx="153">
                  <c:v>2025</c:v>
                </c:pt>
                <c:pt idx="154">
                  <c:v>24340</c:v>
                </c:pt>
                <c:pt idx="155">
                  <c:v>110852</c:v>
                </c:pt>
                <c:pt idx="156">
                  <c:v>265844</c:v>
                </c:pt>
                <c:pt idx="157">
                  <c:v>207144</c:v>
                </c:pt>
                <c:pt idx="158">
                  <c:v>224244</c:v>
                </c:pt>
                <c:pt idx="159">
                  <c:v>150357</c:v>
                </c:pt>
                <c:pt idx="160">
                  <c:v>152468</c:v>
                </c:pt>
                <c:pt idx="161">
                  <c:v>203689</c:v>
                </c:pt>
                <c:pt idx="162">
                  <c:v>144076</c:v>
                </c:pt>
                <c:pt idx="163">
                  <c:v>95460</c:v>
                </c:pt>
                <c:pt idx="164">
                  <c:v>77411</c:v>
                </c:pt>
                <c:pt idx="165">
                  <c:v>113017</c:v>
                </c:pt>
                <c:pt idx="166">
                  <c:v>83221</c:v>
                </c:pt>
                <c:pt idx="167">
                  <c:v>104460</c:v>
                </c:pt>
                <c:pt idx="168">
                  <c:v>68119</c:v>
                </c:pt>
                <c:pt idx="169">
                  <c:v>54857</c:v>
                </c:pt>
                <c:pt idx="170">
                  <c:v>38285</c:v>
                </c:pt>
                <c:pt idx="171">
                  <c:v>32609</c:v>
                </c:pt>
                <c:pt idx="172">
                  <c:v>23053</c:v>
                </c:pt>
                <c:pt idx="173">
                  <c:v>11040</c:v>
                </c:pt>
                <c:pt idx="174">
                  <c:v>9245</c:v>
                </c:pt>
                <c:pt idx="175">
                  <c:v>6510</c:v>
                </c:pt>
                <c:pt idx="176">
                  <c:v>6702</c:v>
                </c:pt>
                <c:pt idx="177">
                  <c:v>4097</c:v>
                </c:pt>
                <c:pt idx="178">
                  <c:v>7101</c:v>
                </c:pt>
                <c:pt idx="179">
                  <c:v>5763</c:v>
                </c:pt>
                <c:pt idx="180">
                  <c:v>6203</c:v>
                </c:pt>
                <c:pt idx="181">
                  <c:v>5331</c:v>
                </c:pt>
                <c:pt idx="182">
                  <c:v>9712</c:v>
                </c:pt>
                <c:pt idx="183">
                  <c:v>4597</c:v>
                </c:pt>
                <c:pt idx="184">
                  <c:v>7308</c:v>
                </c:pt>
                <c:pt idx="185">
                  <c:v>3402</c:v>
                </c:pt>
                <c:pt idx="186">
                  <c:v>4025</c:v>
                </c:pt>
                <c:pt idx="187">
                  <c:v>2447</c:v>
                </c:pt>
                <c:pt idx="188">
                  <c:v>2892</c:v>
                </c:pt>
                <c:pt idx="189">
                  <c:v>10038</c:v>
                </c:pt>
                <c:pt idx="190">
                  <c:v>4307</c:v>
                </c:pt>
                <c:pt idx="191">
                  <c:v>6159</c:v>
                </c:pt>
                <c:pt idx="192">
                  <c:v>4251</c:v>
                </c:pt>
                <c:pt idx="193">
                  <c:v>10309</c:v>
                </c:pt>
                <c:pt idx="194">
                  <c:v>8505</c:v>
                </c:pt>
                <c:pt idx="195">
                  <c:v>6385</c:v>
                </c:pt>
                <c:pt idx="196">
                  <c:v>7163</c:v>
                </c:pt>
                <c:pt idx="197">
                  <c:v>2255</c:v>
                </c:pt>
                <c:pt idx="198">
                  <c:v>6247</c:v>
                </c:pt>
                <c:pt idx="199">
                  <c:v>9866</c:v>
                </c:pt>
                <c:pt idx="200">
                  <c:v>27767</c:v>
                </c:pt>
                <c:pt idx="201">
                  <c:v>17531</c:v>
                </c:pt>
                <c:pt idx="202">
                  <c:v>14002</c:v>
                </c:pt>
                <c:pt idx="203">
                  <c:v>10477</c:v>
                </c:pt>
                <c:pt idx="204">
                  <c:v>11174</c:v>
                </c:pt>
                <c:pt idx="205">
                  <c:v>9983</c:v>
                </c:pt>
                <c:pt idx="206">
                  <c:v>22480</c:v>
                </c:pt>
                <c:pt idx="207">
                  <c:v>42603</c:v>
                </c:pt>
                <c:pt idx="208">
                  <c:v>12900</c:v>
                </c:pt>
                <c:pt idx="209">
                  <c:v>11339</c:v>
                </c:pt>
                <c:pt idx="210">
                  <c:v>7160</c:v>
                </c:pt>
                <c:pt idx="211">
                  <c:v>4714</c:v>
                </c:pt>
                <c:pt idx="212">
                  <c:v>10566</c:v>
                </c:pt>
                <c:pt idx="213">
                  <c:v>11933</c:v>
                </c:pt>
                <c:pt idx="214">
                  <c:v>8782</c:v>
                </c:pt>
                <c:pt idx="215">
                  <c:v>44581</c:v>
                </c:pt>
                <c:pt idx="216">
                  <c:v>17183</c:v>
                </c:pt>
                <c:pt idx="217">
                  <c:v>13315</c:v>
                </c:pt>
                <c:pt idx="218">
                  <c:v>9802</c:v>
                </c:pt>
                <c:pt idx="219">
                  <c:v>7147</c:v>
                </c:pt>
                <c:pt idx="220">
                  <c:v>24054</c:v>
                </c:pt>
                <c:pt idx="221">
                  <c:v>30812</c:v>
                </c:pt>
                <c:pt idx="222">
                  <c:v>18833</c:v>
                </c:pt>
                <c:pt idx="223">
                  <c:v>14479</c:v>
                </c:pt>
                <c:pt idx="224">
                  <c:v>28271</c:v>
                </c:pt>
                <c:pt idx="225">
                  <c:v>35369</c:v>
                </c:pt>
                <c:pt idx="226">
                  <c:v>49127</c:v>
                </c:pt>
                <c:pt idx="227">
                  <c:v>50413</c:v>
                </c:pt>
                <c:pt idx="228">
                  <c:v>43212</c:v>
                </c:pt>
                <c:pt idx="229">
                  <c:v>35976</c:v>
                </c:pt>
                <c:pt idx="230">
                  <c:v>51457</c:v>
                </c:pt>
                <c:pt idx="231">
                  <c:v>77427</c:v>
                </c:pt>
                <c:pt idx="232">
                  <c:v>82380</c:v>
                </c:pt>
                <c:pt idx="233">
                  <c:v>79132</c:v>
                </c:pt>
                <c:pt idx="234">
                  <c:v>96964</c:v>
                </c:pt>
                <c:pt idx="235">
                  <c:v>79347</c:v>
                </c:pt>
                <c:pt idx="236">
                  <c:v>74489</c:v>
                </c:pt>
                <c:pt idx="237">
                  <c:v>77323</c:v>
                </c:pt>
                <c:pt idx="238">
                  <c:v>67591</c:v>
                </c:pt>
                <c:pt idx="239">
                  <c:v>132528</c:v>
                </c:pt>
                <c:pt idx="240">
                  <c:v>72417</c:v>
                </c:pt>
                <c:pt idx="241">
                  <c:v>71420</c:v>
                </c:pt>
                <c:pt idx="242">
                  <c:v>68255</c:v>
                </c:pt>
                <c:pt idx="243">
                  <c:v>100142</c:v>
                </c:pt>
                <c:pt idx="244">
                  <c:v>101378</c:v>
                </c:pt>
                <c:pt idx="245">
                  <c:v>101346</c:v>
                </c:pt>
                <c:pt idx="246">
                  <c:v>127159</c:v>
                </c:pt>
                <c:pt idx="247">
                  <c:v>85708</c:v>
                </c:pt>
                <c:pt idx="248">
                  <c:v>80585</c:v>
                </c:pt>
                <c:pt idx="249">
                  <c:v>119929</c:v>
                </c:pt>
                <c:pt idx="250">
                  <c:v>87436</c:v>
                </c:pt>
                <c:pt idx="251">
                  <c:v>99370</c:v>
                </c:pt>
                <c:pt idx="252">
                  <c:v>93070</c:v>
                </c:pt>
                <c:pt idx="253">
                  <c:v>108093</c:v>
                </c:pt>
                <c:pt idx="254">
                  <c:v>121652</c:v>
                </c:pt>
                <c:pt idx="255">
                  <c:v>151398</c:v>
                </c:pt>
                <c:pt idx="256">
                  <c:v>113508</c:v>
                </c:pt>
                <c:pt idx="257">
                  <c:v>75953</c:v>
                </c:pt>
                <c:pt idx="258">
                  <c:v>113614</c:v>
                </c:pt>
                <c:pt idx="259">
                  <c:v>166022</c:v>
                </c:pt>
                <c:pt idx="260">
                  <c:v>180665</c:v>
                </c:pt>
                <c:pt idx="261">
                  <c:v>133655</c:v>
                </c:pt>
                <c:pt idx="262">
                  <c:v>148988</c:v>
                </c:pt>
                <c:pt idx="263">
                  <c:v>142299</c:v>
                </c:pt>
                <c:pt idx="264">
                  <c:v>100144</c:v>
                </c:pt>
                <c:pt idx="265">
                  <c:v>88498</c:v>
                </c:pt>
                <c:pt idx="266">
                  <c:v>75341</c:v>
                </c:pt>
                <c:pt idx="267">
                  <c:v>88365</c:v>
                </c:pt>
                <c:pt idx="268">
                  <c:v>90293</c:v>
                </c:pt>
                <c:pt idx="269">
                  <c:v>72145</c:v>
                </c:pt>
                <c:pt idx="270">
                  <c:v>59568</c:v>
                </c:pt>
                <c:pt idx="271">
                  <c:v>53066</c:v>
                </c:pt>
                <c:pt idx="272">
                  <c:v>94921</c:v>
                </c:pt>
                <c:pt idx="273">
                  <c:v>56405</c:v>
                </c:pt>
                <c:pt idx="274">
                  <c:v>45498</c:v>
                </c:pt>
                <c:pt idx="275">
                  <c:v>60556</c:v>
                </c:pt>
                <c:pt idx="276">
                  <c:v>74239</c:v>
                </c:pt>
                <c:pt idx="277">
                  <c:v>70441</c:v>
                </c:pt>
                <c:pt idx="278">
                  <c:v>67397</c:v>
                </c:pt>
                <c:pt idx="279">
                  <c:v>67782</c:v>
                </c:pt>
                <c:pt idx="280">
                  <c:v>68092</c:v>
                </c:pt>
                <c:pt idx="281">
                  <c:v>61151</c:v>
                </c:pt>
                <c:pt idx="282">
                  <c:v>101612</c:v>
                </c:pt>
                <c:pt idx="283">
                  <c:v>321627</c:v>
                </c:pt>
                <c:pt idx="284">
                  <c:v>267247</c:v>
                </c:pt>
                <c:pt idx="285">
                  <c:v>208812</c:v>
                </c:pt>
                <c:pt idx="286">
                  <c:v>180886</c:v>
                </c:pt>
                <c:pt idx="287">
                  <c:v>150497</c:v>
                </c:pt>
                <c:pt idx="288">
                  <c:v>144465</c:v>
                </c:pt>
                <c:pt idx="289">
                  <c:v>113264</c:v>
                </c:pt>
                <c:pt idx="290">
                  <c:v>132070</c:v>
                </c:pt>
                <c:pt idx="291">
                  <c:v>76158</c:v>
                </c:pt>
                <c:pt idx="292">
                  <c:v>81240</c:v>
                </c:pt>
                <c:pt idx="293">
                  <c:v>87673</c:v>
                </c:pt>
                <c:pt idx="294">
                  <c:v>65947</c:v>
                </c:pt>
                <c:pt idx="295">
                  <c:v>60250</c:v>
                </c:pt>
                <c:pt idx="296">
                  <c:v>99543</c:v>
                </c:pt>
                <c:pt idx="297">
                  <c:v>128100</c:v>
                </c:pt>
                <c:pt idx="298">
                  <c:v>132943</c:v>
                </c:pt>
                <c:pt idx="299">
                  <c:v>110340</c:v>
                </c:pt>
                <c:pt idx="300">
                  <c:v>103297</c:v>
                </c:pt>
                <c:pt idx="301">
                  <c:v>65078</c:v>
                </c:pt>
                <c:pt idx="302">
                  <c:v>64659</c:v>
                </c:pt>
                <c:pt idx="303">
                  <c:v>69462</c:v>
                </c:pt>
                <c:pt idx="304">
                  <c:v>119409</c:v>
                </c:pt>
                <c:pt idx="305">
                  <c:v>86095</c:v>
                </c:pt>
                <c:pt idx="306">
                  <c:v>58647</c:v>
                </c:pt>
                <c:pt idx="307">
                  <c:v>54947</c:v>
                </c:pt>
                <c:pt idx="308">
                  <c:v>58405</c:v>
                </c:pt>
                <c:pt idx="309">
                  <c:v>54659</c:v>
                </c:pt>
                <c:pt idx="310">
                  <c:v>64191</c:v>
                </c:pt>
                <c:pt idx="311">
                  <c:v>88714</c:v>
                </c:pt>
                <c:pt idx="312">
                  <c:v>75830</c:v>
                </c:pt>
                <c:pt idx="313">
                  <c:v>51369</c:v>
                </c:pt>
                <c:pt idx="314">
                  <c:v>74179</c:v>
                </c:pt>
                <c:pt idx="315">
                  <c:v>51464</c:v>
                </c:pt>
                <c:pt idx="316">
                  <c:v>31073</c:v>
                </c:pt>
                <c:pt idx="317">
                  <c:v>41574</c:v>
                </c:pt>
                <c:pt idx="318">
                  <c:v>53691</c:v>
                </c:pt>
                <c:pt idx="319">
                  <c:v>56441</c:v>
                </c:pt>
                <c:pt idx="320">
                  <c:v>62565</c:v>
                </c:pt>
                <c:pt idx="321">
                  <c:v>62034</c:v>
                </c:pt>
                <c:pt idx="322">
                  <c:v>33870</c:v>
                </c:pt>
                <c:pt idx="323">
                  <c:v>30563</c:v>
                </c:pt>
                <c:pt idx="324">
                  <c:v>37824</c:v>
                </c:pt>
                <c:pt idx="325">
                  <c:v>36585</c:v>
                </c:pt>
                <c:pt idx="326">
                  <c:v>53888</c:v>
                </c:pt>
                <c:pt idx="327">
                  <c:v>50446</c:v>
                </c:pt>
                <c:pt idx="328">
                  <c:v>82742</c:v>
                </c:pt>
                <c:pt idx="329">
                  <c:v>56595</c:v>
                </c:pt>
                <c:pt idx="330">
                  <c:v>59990</c:v>
                </c:pt>
                <c:pt idx="331">
                  <c:v>69036</c:v>
                </c:pt>
                <c:pt idx="332">
                  <c:v>64880</c:v>
                </c:pt>
                <c:pt idx="333">
                  <c:v>91629</c:v>
                </c:pt>
                <c:pt idx="334">
                  <c:v>61895</c:v>
                </c:pt>
                <c:pt idx="335">
                  <c:v>65873</c:v>
                </c:pt>
                <c:pt idx="336">
                  <c:v>55818</c:v>
                </c:pt>
                <c:pt idx="337">
                  <c:v>70338</c:v>
                </c:pt>
                <c:pt idx="338">
                  <c:v>50933</c:v>
                </c:pt>
                <c:pt idx="339">
                  <c:v>79987</c:v>
                </c:pt>
                <c:pt idx="340">
                  <c:v>106230</c:v>
                </c:pt>
                <c:pt idx="341">
                  <c:v>63215</c:v>
                </c:pt>
                <c:pt idx="342">
                  <c:v>59518</c:v>
                </c:pt>
              </c:numCache>
            </c:numRef>
          </c:val>
          <c:smooth val="0"/>
          <c:extLst>
            <c:ext xmlns:c16="http://schemas.microsoft.com/office/drawing/2014/chart" uri="{C3380CC4-5D6E-409C-BE32-E72D297353CC}">
              <c16:uniqueId val="{00000000-4BDC-4E5A-A32D-58DAF0F48116}"/>
            </c:ext>
          </c:extLst>
        </c:ser>
        <c:dLbls>
          <c:showLegendKey val="0"/>
          <c:showVal val="0"/>
          <c:showCatName val="0"/>
          <c:showSerName val="0"/>
          <c:showPercent val="0"/>
          <c:showBubbleSize val="0"/>
        </c:dLbls>
        <c:smooth val="0"/>
        <c:axId val="252541200"/>
        <c:axId val="252538248"/>
      </c:lineChart>
      <c:catAx>
        <c:axId val="25254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38248"/>
        <c:crosses val="autoZero"/>
        <c:auto val="1"/>
        <c:lblAlgn val="ctr"/>
        <c:lblOffset val="100"/>
        <c:noMultiLvlLbl val="0"/>
      </c:catAx>
      <c:valAx>
        <c:axId val="25253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4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Doku</c:v>
                </c:pt>
              </c:strCache>
            </c:strRef>
          </c:tx>
          <c:spPr>
            <a:ln w="28575" cap="rnd">
              <a:solidFill>
                <a:schemeClr val="accent1"/>
              </a:solidFill>
              <a:round/>
            </a:ln>
            <a:effectLst/>
          </c:spPr>
          <c:marker>
            <c:symbol val="none"/>
          </c:marker>
          <c:cat>
            <c:strRef>
              <c:f>Sheet1!$A$2:$A$344</c:f>
              <c:strCache>
                <c:ptCount val="343"/>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strCache>
            </c:strRef>
          </c:cat>
          <c:val>
            <c:numRef>
              <c:f>Sheet1!$B$2:$B$344</c:f>
              <c:numCache>
                <c:formatCode>General</c:formatCode>
                <c:ptCount val="343"/>
                <c:pt idx="0">
                  <c:v>103</c:v>
                </c:pt>
                <c:pt idx="1">
                  <c:v>61</c:v>
                </c:pt>
                <c:pt idx="2">
                  <c:v>224</c:v>
                </c:pt>
                <c:pt idx="3">
                  <c:v>123</c:v>
                </c:pt>
                <c:pt idx="4">
                  <c:v>312</c:v>
                </c:pt>
                <c:pt idx="5">
                  <c:v>175</c:v>
                </c:pt>
                <c:pt idx="6">
                  <c:v>3873</c:v>
                </c:pt>
                <c:pt idx="7">
                  <c:v>1079</c:v>
                </c:pt>
                <c:pt idx="8">
                  <c:v>1998</c:v>
                </c:pt>
                <c:pt idx="9">
                  <c:v>1442</c:v>
                </c:pt>
                <c:pt idx="10">
                  <c:v>1468</c:v>
                </c:pt>
                <c:pt idx="11">
                  <c:v>1107</c:v>
                </c:pt>
                <c:pt idx="12">
                  <c:v>531</c:v>
                </c:pt>
                <c:pt idx="13">
                  <c:v>743</c:v>
                </c:pt>
                <c:pt idx="14">
                  <c:v>754</c:v>
                </c:pt>
                <c:pt idx="15">
                  <c:v>685</c:v>
                </c:pt>
                <c:pt idx="16">
                  <c:v>2997</c:v>
                </c:pt>
                <c:pt idx="17">
                  <c:v>696</c:v>
                </c:pt>
                <c:pt idx="18">
                  <c:v>672</c:v>
                </c:pt>
                <c:pt idx="19">
                  <c:v>683</c:v>
                </c:pt>
                <c:pt idx="20">
                  <c:v>407</c:v>
                </c:pt>
                <c:pt idx="21">
                  <c:v>763</c:v>
                </c:pt>
                <c:pt idx="22">
                  <c:v>465</c:v>
                </c:pt>
                <c:pt idx="23">
                  <c:v>1205</c:v>
                </c:pt>
                <c:pt idx="24">
                  <c:v>679</c:v>
                </c:pt>
                <c:pt idx="25">
                  <c:v>881</c:v>
                </c:pt>
                <c:pt idx="26">
                  <c:v>773</c:v>
                </c:pt>
                <c:pt idx="27">
                  <c:v>287</c:v>
                </c:pt>
                <c:pt idx="28">
                  <c:v>573</c:v>
                </c:pt>
                <c:pt idx="29">
                  <c:v>617</c:v>
                </c:pt>
                <c:pt idx="30">
                  <c:v>539</c:v>
                </c:pt>
                <c:pt idx="31">
                  <c:v>580</c:v>
                </c:pt>
                <c:pt idx="32">
                  <c:v>2715</c:v>
                </c:pt>
                <c:pt idx="33">
                  <c:v>4935</c:v>
                </c:pt>
                <c:pt idx="34">
                  <c:v>2264</c:v>
                </c:pt>
                <c:pt idx="35">
                  <c:v>1269</c:v>
                </c:pt>
                <c:pt idx="36">
                  <c:v>982</c:v>
                </c:pt>
                <c:pt idx="37">
                  <c:v>4053</c:v>
                </c:pt>
                <c:pt idx="38">
                  <c:v>2700</c:v>
                </c:pt>
                <c:pt idx="39">
                  <c:v>749</c:v>
                </c:pt>
                <c:pt idx="40">
                  <c:v>2246</c:v>
                </c:pt>
                <c:pt idx="41">
                  <c:v>1129</c:v>
                </c:pt>
                <c:pt idx="42">
                  <c:v>460</c:v>
                </c:pt>
                <c:pt idx="43">
                  <c:v>8079</c:v>
                </c:pt>
                <c:pt idx="44">
                  <c:v>3054</c:v>
                </c:pt>
                <c:pt idx="45">
                  <c:v>1115</c:v>
                </c:pt>
                <c:pt idx="46">
                  <c:v>940</c:v>
                </c:pt>
                <c:pt idx="47">
                  <c:v>1105</c:v>
                </c:pt>
                <c:pt idx="48">
                  <c:v>576</c:v>
                </c:pt>
                <c:pt idx="49">
                  <c:v>690</c:v>
                </c:pt>
                <c:pt idx="50">
                  <c:v>538</c:v>
                </c:pt>
                <c:pt idx="51">
                  <c:v>1282</c:v>
                </c:pt>
                <c:pt idx="52">
                  <c:v>520</c:v>
                </c:pt>
                <c:pt idx="53">
                  <c:v>337</c:v>
                </c:pt>
                <c:pt idx="54">
                  <c:v>328</c:v>
                </c:pt>
                <c:pt idx="55">
                  <c:v>261</c:v>
                </c:pt>
                <c:pt idx="56">
                  <c:v>552</c:v>
                </c:pt>
                <c:pt idx="57">
                  <c:v>753</c:v>
                </c:pt>
                <c:pt idx="58">
                  <c:v>900</c:v>
                </c:pt>
                <c:pt idx="59">
                  <c:v>814</c:v>
                </c:pt>
                <c:pt idx="60">
                  <c:v>185</c:v>
                </c:pt>
                <c:pt idx="61">
                  <c:v>797</c:v>
                </c:pt>
                <c:pt idx="62">
                  <c:v>1105</c:v>
                </c:pt>
                <c:pt idx="63">
                  <c:v>575</c:v>
                </c:pt>
                <c:pt idx="64">
                  <c:v>470</c:v>
                </c:pt>
                <c:pt idx="65">
                  <c:v>1751</c:v>
                </c:pt>
                <c:pt idx="66">
                  <c:v>695</c:v>
                </c:pt>
                <c:pt idx="67">
                  <c:v>998</c:v>
                </c:pt>
                <c:pt idx="68">
                  <c:v>1362</c:v>
                </c:pt>
                <c:pt idx="69">
                  <c:v>293</c:v>
                </c:pt>
                <c:pt idx="70">
                  <c:v>425</c:v>
                </c:pt>
                <c:pt idx="71">
                  <c:v>1343</c:v>
                </c:pt>
                <c:pt idx="72">
                  <c:v>2207</c:v>
                </c:pt>
                <c:pt idx="73">
                  <c:v>709</c:v>
                </c:pt>
                <c:pt idx="74">
                  <c:v>1191</c:v>
                </c:pt>
                <c:pt idx="75">
                  <c:v>2055</c:v>
                </c:pt>
                <c:pt idx="76">
                  <c:v>736</c:v>
                </c:pt>
                <c:pt idx="77">
                  <c:v>276</c:v>
                </c:pt>
                <c:pt idx="78">
                  <c:v>1422</c:v>
                </c:pt>
                <c:pt idx="79">
                  <c:v>3299</c:v>
                </c:pt>
                <c:pt idx="80">
                  <c:v>2196</c:v>
                </c:pt>
                <c:pt idx="81">
                  <c:v>1046</c:v>
                </c:pt>
                <c:pt idx="82">
                  <c:v>906</c:v>
                </c:pt>
                <c:pt idx="83">
                  <c:v>395</c:v>
                </c:pt>
                <c:pt idx="84">
                  <c:v>534</c:v>
                </c:pt>
                <c:pt idx="85">
                  <c:v>1695</c:v>
                </c:pt>
                <c:pt idx="86">
                  <c:v>1593</c:v>
                </c:pt>
                <c:pt idx="87">
                  <c:v>664</c:v>
                </c:pt>
                <c:pt idx="88">
                  <c:v>431</c:v>
                </c:pt>
                <c:pt idx="89">
                  <c:v>330</c:v>
                </c:pt>
                <c:pt idx="90">
                  <c:v>350</c:v>
                </c:pt>
                <c:pt idx="91">
                  <c:v>117</c:v>
                </c:pt>
                <c:pt idx="92">
                  <c:v>242</c:v>
                </c:pt>
                <c:pt idx="93">
                  <c:v>759</c:v>
                </c:pt>
                <c:pt idx="94">
                  <c:v>386</c:v>
                </c:pt>
                <c:pt idx="95">
                  <c:v>433</c:v>
                </c:pt>
                <c:pt idx="96">
                  <c:v>746</c:v>
                </c:pt>
                <c:pt idx="97">
                  <c:v>459</c:v>
                </c:pt>
                <c:pt idx="98">
                  <c:v>583</c:v>
                </c:pt>
                <c:pt idx="99">
                  <c:v>559</c:v>
                </c:pt>
                <c:pt idx="100">
                  <c:v>716</c:v>
                </c:pt>
                <c:pt idx="101">
                  <c:v>900</c:v>
                </c:pt>
                <c:pt idx="102">
                  <c:v>385</c:v>
                </c:pt>
                <c:pt idx="103">
                  <c:v>407</c:v>
                </c:pt>
                <c:pt idx="104">
                  <c:v>276</c:v>
                </c:pt>
                <c:pt idx="105">
                  <c:v>254</c:v>
                </c:pt>
                <c:pt idx="106">
                  <c:v>435</c:v>
                </c:pt>
                <c:pt idx="107">
                  <c:v>890</c:v>
                </c:pt>
                <c:pt idx="108">
                  <c:v>723</c:v>
                </c:pt>
                <c:pt idx="109">
                  <c:v>617</c:v>
                </c:pt>
                <c:pt idx="110">
                  <c:v>639</c:v>
                </c:pt>
                <c:pt idx="111">
                  <c:v>671</c:v>
                </c:pt>
                <c:pt idx="112">
                  <c:v>1552</c:v>
                </c:pt>
                <c:pt idx="113">
                  <c:v>571</c:v>
                </c:pt>
                <c:pt idx="114">
                  <c:v>966</c:v>
                </c:pt>
                <c:pt idx="115">
                  <c:v>445</c:v>
                </c:pt>
                <c:pt idx="116">
                  <c:v>1723</c:v>
                </c:pt>
                <c:pt idx="117">
                  <c:v>1229</c:v>
                </c:pt>
                <c:pt idx="118">
                  <c:v>276</c:v>
                </c:pt>
                <c:pt idx="119">
                  <c:v>1161</c:v>
                </c:pt>
                <c:pt idx="120">
                  <c:v>3466</c:v>
                </c:pt>
                <c:pt idx="121">
                  <c:v>3294</c:v>
                </c:pt>
                <c:pt idx="122">
                  <c:v>964</c:v>
                </c:pt>
                <c:pt idx="123">
                  <c:v>714</c:v>
                </c:pt>
                <c:pt idx="124">
                  <c:v>504</c:v>
                </c:pt>
                <c:pt idx="125">
                  <c:v>407</c:v>
                </c:pt>
                <c:pt idx="126">
                  <c:v>675</c:v>
                </c:pt>
                <c:pt idx="127">
                  <c:v>1543</c:v>
                </c:pt>
                <c:pt idx="128">
                  <c:v>1406</c:v>
                </c:pt>
                <c:pt idx="129">
                  <c:v>681</c:v>
                </c:pt>
                <c:pt idx="130">
                  <c:v>243</c:v>
                </c:pt>
                <c:pt idx="131">
                  <c:v>296</c:v>
                </c:pt>
                <c:pt idx="132">
                  <c:v>110</c:v>
                </c:pt>
                <c:pt idx="133">
                  <c:v>272</c:v>
                </c:pt>
                <c:pt idx="134">
                  <c:v>481</c:v>
                </c:pt>
                <c:pt idx="135">
                  <c:v>864</c:v>
                </c:pt>
                <c:pt idx="136">
                  <c:v>356</c:v>
                </c:pt>
                <c:pt idx="137">
                  <c:v>418</c:v>
                </c:pt>
                <c:pt idx="138">
                  <c:v>397</c:v>
                </c:pt>
                <c:pt idx="139">
                  <c:v>217</c:v>
                </c:pt>
                <c:pt idx="140">
                  <c:v>126</c:v>
                </c:pt>
                <c:pt idx="141">
                  <c:v>448</c:v>
                </c:pt>
                <c:pt idx="142">
                  <c:v>579</c:v>
                </c:pt>
                <c:pt idx="143">
                  <c:v>459</c:v>
                </c:pt>
                <c:pt idx="144">
                  <c:v>443</c:v>
                </c:pt>
                <c:pt idx="145">
                  <c:v>750</c:v>
                </c:pt>
                <c:pt idx="146">
                  <c:v>776</c:v>
                </c:pt>
                <c:pt idx="147">
                  <c:v>819</c:v>
                </c:pt>
                <c:pt idx="148">
                  <c:v>426</c:v>
                </c:pt>
                <c:pt idx="149">
                  <c:v>1269</c:v>
                </c:pt>
                <c:pt idx="150">
                  <c:v>620</c:v>
                </c:pt>
                <c:pt idx="151">
                  <c:v>422</c:v>
                </c:pt>
                <c:pt idx="152">
                  <c:v>605</c:v>
                </c:pt>
                <c:pt idx="153">
                  <c:v>147</c:v>
                </c:pt>
                <c:pt idx="154">
                  <c:v>1444</c:v>
                </c:pt>
                <c:pt idx="155">
                  <c:v>7857</c:v>
                </c:pt>
                <c:pt idx="156">
                  <c:v>11060</c:v>
                </c:pt>
                <c:pt idx="157">
                  <c:v>8210</c:v>
                </c:pt>
                <c:pt idx="158">
                  <c:v>9861</c:v>
                </c:pt>
                <c:pt idx="159">
                  <c:v>5945</c:v>
                </c:pt>
                <c:pt idx="160">
                  <c:v>5143</c:v>
                </c:pt>
                <c:pt idx="161">
                  <c:v>6379</c:v>
                </c:pt>
                <c:pt idx="162">
                  <c:v>4635</c:v>
                </c:pt>
                <c:pt idx="163">
                  <c:v>2867</c:v>
                </c:pt>
                <c:pt idx="164">
                  <c:v>2447</c:v>
                </c:pt>
                <c:pt idx="165">
                  <c:v>3607</c:v>
                </c:pt>
                <c:pt idx="166">
                  <c:v>2652</c:v>
                </c:pt>
                <c:pt idx="167">
                  <c:v>3376</c:v>
                </c:pt>
                <c:pt idx="168">
                  <c:v>2414</c:v>
                </c:pt>
                <c:pt idx="169">
                  <c:v>1666</c:v>
                </c:pt>
                <c:pt idx="170">
                  <c:v>1333</c:v>
                </c:pt>
                <c:pt idx="171">
                  <c:v>1452</c:v>
                </c:pt>
                <c:pt idx="172">
                  <c:v>1039</c:v>
                </c:pt>
                <c:pt idx="173">
                  <c:v>423</c:v>
                </c:pt>
                <c:pt idx="174">
                  <c:v>265</c:v>
                </c:pt>
                <c:pt idx="175">
                  <c:v>320</c:v>
                </c:pt>
                <c:pt idx="176">
                  <c:v>233</c:v>
                </c:pt>
                <c:pt idx="177">
                  <c:v>109</c:v>
                </c:pt>
                <c:pt idx="178">
                  <c:v>392</c:v>
                </c:pt>
                <c:pt idx="179">
                  <c:v>186</c:v>
                </c:pt>
                <c:pt idx="180">
                  <c:v>214</c:v>
                </c:pt>
                <c:pt idx="181">
                  <c:v>795</c:v>
                </c:pt>
                <c:pt idx="182">
                  <c:v>1155</c:v>
                </c:pt>
                <c:pt idx="183">
                  <c:v>386</c:v>
                </c:pt>
                <c:pt idx="184">
                  <c:v>653</c:v>
                </c:pt>
                <c:pt idx="185">
                  <c:v>227</c:v>
                </c:pt>
                <c:pt idx="186">
                  <c:v>191</c:v>
                </c:pt>
                <c:pt idx="187">
                  <c:v>93</c:v>
                </c:pt>
                <c:pt idx="188">
                  <c:v>83</c:v>
                </c:pt>
                <c:pt idx="189">
                  <c:v>561</c:v>
                </c:pt>
                <c:pt idx="190">
                  <c:v>215</c:v>
                </c:pt>
                <c:pt idx="191">
                  <c:v>230</c:v>
                </c:pt>
                <c:pt idx="192">
                  <c:v>301</c:v>
                </c:pt>
                <c:pt idx="193">
                  <c:v>664</c:v>
                </c:pt>
                <c:pt idx="194">
                  <c:v>483</c:v>
                </c:pt>
                <c:pt idx="195">
                  <c:v>292</c:v>
                </c:pt>
                <c:pt idx="196">
                  <c:v>819</c:v>
                </c:pt>
                <c:pt idx="197">
                  <c:v>145</c:v>
                </c:pt>
                <c:pt idx="198">
                  <c:v>315</c:v>
                </c:pt>
                <c:pt idx="199">
                  <c:v>707</c:v>
                </c:pt>
                <c:pt idx="200">
                  <c:v>2591</c:v>
                </c:pt>
                <c:pt idx="201">
                  <c:v>1242</c:v>
                </c:pt>
                <c:pt idx="202">
                  <c:v>810</c:v>
                </c:pt>
                <c:pt idx="203">
                  <c:v>747</c:v>
                </c:pt>
                <c:pt idx="204">
                  <c:v>988</c:v>
                </c:pt>
                <c:pt idx="205">
                  <c:v>656</c:v>
                </c:pt>
                <c:pt idx="206">
                  <c:v>1711</c:v>
                </c:pt>
                <c:pt idx="207">
                  <c:v>2307</c:v>
                </c:pt>
                <c:pt idx="208">
                  <c:v>550</c:v>
                </c:pt>
                <c:pt idx="209">
                  <c:v>449</c:v>
                </c:pt>
                <c:pt idx="210">
                  <c:v>247</c:v>
                </c:pt>
                <c:pt idx="211">
                  <c:v>212</c:v>
                </c:pt>
                <c:pt idx="212">
                  <c:v>639</c:v>
                </c:pt>
                <c:pt idx="213">
                  <c:v>1472</c:v>
                </c:pt>
                <c:pt idx="214">
                  <c:v>904</c:v>
                </c:pt>
                <c:pt idx="215">
                  <c:v>2210</c:v>
                </c:pt>
                <c:pt idx="216">
                  <c:v>810</c:v>
                </c:pt>
                <c:pt idx="217">
                  <c:v>406</c:v>
                </c:pt>
                <c:pt idx="218">
                  <c:v>312</c:v>
                </c:pt>
                <c:pt idx="219">
                  <c:v>377</c:v>
                </c:pt>
                <c:pt idx="220">
                  <c:v>1964</c:v>
                </c:pt>
                <c:pt idx="221">
                  <c:v>2036</c:v>
                </c:pt>
                <c:pt idx="222">
                  <c:v>1051</c:v>
                </c:pt>
                <c:pt idx="223">
                  <c:v>650</c:v>
                </c:pt>
                <c:pt idx="224">
                  <c:v>1312</c:v>
                </c:pt>
                <c:pt idx="225">
                  <c:v>2107</c:v>
                </c:pt>
                <c:pt idx="226">
                  <c:v>3225</c:v>
                </c:pt>
                <c:pt idx="227">
                  <c:v>3672</c:v>
                </c:pt>
                <c:pt idx="228">
                  <c:v>3493</c:v>
                </c:pt>
                <c:pt idx="229">
                  <c:v>2627</c:v>
                </c:pt>
                <c:pt idx="230">
                  <c:v>4275</c:v>
                </c:pt>
                <c:pt idx="231">
                  <c:v>6719</c:v>
                </c:pt>
                <c:pt idx="232">
                  <c:v>6828</c:v>
                </c:pt>
                <c:pt idx="233">
                  <c:v>6001</c:v>
                </c:pt>
                <c:pt idx="234">
                  <c:v>5924</c:v>
                </c:pt>
                <c:pt idx="235">
                  <c:v>5123</c:v>
                </c:pt>
                <c:pt idx="236">
                  <c:v>4460</c:v>
                </c:pt>
                <c:pt idx="237">
                  <c:v>3714</c:v>
                </c:pt>
                <c:pt idx="238">
                  <c:v>3521</c:v>
                </c:pt>
                <c:pt idx="239">
                  <c:v>6391</c:v>
                </c:pt>
                <c:pt idx="240">
                  <c:v>6416</c:v>
                </c:pt>
                <c:pt idx="241">
                  <c:v>6910</c:v>
                </c:pt>
                <c:pt idx="242">
                  <c:v>6048</c:v>
                </c:pt>
                <c:pt idx="243">
                  <c:v>6901</c:v>
                </c:pt>
                <c:pt idx="244">
                  <c:v>6561</c:v>
                </c:pt>
                <c:pt idx="245">
                  <c:v>6539</c:v>
                </c:pt>
                <c:pt idx="246">
                  <c:v>6819</c:v>
                </c:pt>
                <c:pt idx="247">
                  <c:v>6183</c:v>
                </c:pt>
                <c:pt idx="248">
                  <c:v>5849</c:v>
                </c:pt>
                <c:pt idx="249">
                  <c:v>7205</c:v>
                </c:pt>
                <c:pt idx="250">
                  <c:v>5158</c:v>
                </c:pt>
                <c:pt idx="251">
                  <c:v>5215</c:v>
                </c:pt>
                <c:pt idx="252">
                  <c:v>6148</c:v>
                </c:pt>
                <c:pt idx="253">
                  <c:v>6960</c:v>
                </c:pt>
                <c:pt idx="254">
                  <c:v>7173</c:v>
                </c:pt>
                <c:pt idx="255">
                  <c:v>7566</c:v>
                </c:pt>
                <c:pt idx="256">
                  <c:v>6198</c:v>
                </c:pt>
                <c:pt idx="257">
                  <c:v>4434</c:v>
                </c:pt>
                <c:pt idx="258">
                  <c:v>5880</c:v>
                </c:pt>
                <c:pt idx="259">
                  <c:v>12844</c:v>
                </c:pt>
                <c:pt idx="260">
                  <c:v>10311</c:v>
                </c:pt>
                <c:pt idx="261">
                  <c:v>7635</c:v>
                </c:pt>
                <c:pt idx="262">
                  <c:v>8109</c:v>
                </c:pt>
                <c:pt idx="263">
                  <c:v>7418</c:v>
                </c:pt>
                <c:pt idx="264">
                  <c:v>5085</c:v>
                </c:pt>
                <c:pt idx="265">
                  <c:v>4399</c:v>
                </c:pt>
                <c:pt idx="266">
                  <c:v>3334</c:v>
                </c:pt>
                <c:pt idx="267">
                  <c:v>5151</c:v>
                </c:pt>
                <c:pt idx="268">
                  <c:v>5673</c:v>
                </c:pt>
                <c:pt idx="269">
                  <c:v>3815</c:v>
                </c:pt>
                <c:pt idx="270">
                  <c:v>3192</c:v>
                </c:pt>
                <c:pt idx="271">
                  <c:v>3309</c:v>
                </c:pt>
                <c:pt idx="272">
                  <c:v>4597</c:v>
                </c:pt>
                <c:pt idx="273">
                  <c:v>2917</c:v>
                </c:pt>
                <c:pt idx="274">
                  <c:v>2144</c:v>
                </c:pt>
                <c:pt idx="275">
                  <c:v>2772</c:v>
                </c:pt>
                <c:pt idx="276">
                  <c:v>4532</c:v>
                </c:pt>
                <c:pt idx="277">
                  <c:v>4003</c:v>
                </c:pt>
                <c:pt idx="278">
                  <c:v>3284</c:v>
                </c:pt>
                <c:pt idx="279">
                  <c:v>3334</c:v>
                </c:pt>
                <c:pt idx="280">
                  <c:v>3370</c:v>
                </c:pt>
                <c:pt idx="281">
                  <c:v>3245</c:v>
                </c:pt>
                <c:pt idx="282">
                  <c:v>7238</c:v>
                </c:pt>
                <c:pt idx="283">
                  <c:v>25237</c:v>
                </c:pt>
                <c:pt idx="284">
                  <c:v>16752</c:v>
                </c:pt>
                <c:pt idx="285">
                  <c:v>11531</c:v>
                </c:pt>
                <c:pt idx="286">
                  <c:v>8937</c:v>
                </c:pt>
                <c:pt idx="287">
                  <c:v>7243</c:v>
                </c:pt>
                <c:pt idx="288">
                  <c:v>7658</c:v>
                </c:pt>
                <c:pt idx="289">
                  <c:v>6883</c:v>
                </c:pt>
                <c:pt idx="290">
                  <c:v>8299</c:v>
                </c:pt>
                <c:pt idx="291">
                  <c:v>4816</c:v>
                </c:pt>
                <c:pt idx="292">
                  <c:v>4541</c:v>
                </c:pt>
                <c:pt idx="293">
                  <c:v>4425</c:v>
                </c:pt>
                <c:pt idx="294">
                  <c:v>3934</c:v>
                </c:pt>
                <c:pt idx="295">
                  <c:v>3201</c:v>
                </c:pt>
                <c:pt idx="296">
                  <c:v>6499</c:v>
                </c:pt>
                <c:pt idx="297">
                  <c:v>7064</c:v>
                </c:pt>
                <c:pt idx="298">
                  <c:v>7237</c:v>
                </c:pt>
                <c:pt idx="299">
                  <c:v>5736</c:v>
                </c:pt>
                <c:pt idx="300">
                  <c:v>4523</c:v>
                </c:pt>
                <c:pt idx="301">
                  <c:v>3081</c:v>
                </c:pt>
                <c:pt idx="302">
                  <c:v>3678</c:v>
                </c:pt>
                <c:pt idx="303">
                  <c:v>3714</c:v>
                </c:pt>
                <c:pt idx="304">
                  <c:v>5821</c:v>
                </c:pt>
                <c:pt idx="305">
                  <c:v>4674</c:v>
                </c:pt>
                <c:pt idx="306">
                  <c:v>3028</c:v>
                </c:pt>
                <c:pt idx="307">
                  <c:v>2667</c:v>
                </c:pt>
                <c:pt idx="308">
                  <c:v>2663</c:v>
                </c:pt>
                <c:pt idx="309">
                  <c:v>2408</c:v>
                </c:pt>
                <c:pt idx="310">
                  <c:v>3690</c:v>
                </c:pt>
                <c:pt idx="311">
                  <c:v>4478</c:v>
                </c:pt>
                <c:pt idx="312">
                  <c:v>3732</c:v>
                </c:pt>
                <c:pt idx="313">
                  <c:v>2896</c:v>
                </c:pt>
                <c:pt idx="314">
                  <c:v>3726</c:v>
                </c:pt>
                <c:pt idx="315">
                  <c:v>2971</c:v>
                </c:pt>
                <c:pt idx="316">
                  <c:v>1967</c:v>
                </c:pt>
                <c:pt idx="317">
                  <c:v>2577</c:v>
                </c:pt>
                <c:pt idx="318">
                  <c:v>3329</c:v>
                </c:pt>
                <c:pt idx="319">
                  <c:v>3739</c:v>
                </c:pt>
                <c:pt idx="320">
                  <c:v>3900</c:v>
                </c:pt>
                <c:pt idx="321">
                  <c:v>4010</c:v>
                </c:pt>
                <c:pt idx="322">
                  <c:v>2366</c:v>
                </c:pt>
                <c:pt idx="323">
                  <c:v>2395</c:v>
                </c:pt>
                <c:pt idx="324">
                  <c:v>3319</c:v>
                </c:pt>
                <c:pt idx="325">
                  <c:v>3028</c:v>
                </c:pt>
                <c:pt idx="326">
                  <c:v>3607</c:v>
                </c:pt>
                <c:pt idx="327">
                  <c:v>4165</c:v>
                </c:pt>
                <c:pt idx="328">
                  <c:v>4946</c:v>
                </c:pt>
                <c:pt idx="329">
                  <c:v>3259</c:v>
                </c:pt>
                <c:pt idx="330">
                  <c:v>5161</c:v>
                </c:pt>
                <c:pt idx="331">
                  <c:v>4785</c:v>
                </c:pt>
                <c:pt idx="332">
                  <c:v>4991</c:v>
                </c:pt>
                <c:pt idx="333">
                  <c:v>6125</c:v>
                </c:pt>
                <c:pt idx="334">
                  <c:v>4251</c:v>
                </c:pt>
                <c:pt idx="335">
                  <c:v>3672</c:v>
                </c:pt>
                <c:pt idx="336">
                  <c:v>3211</c:v>
                </c:pt>
                <c:pt idx="337">
                  <c:v>3961</c:v>
                </c:pt>
                <c:pt idx="338">
                  <c:v>4075</c:v>
                </c:pt>
                <c:pt idx="339">
                  <c:v>5617</c:v>
                </c:pt>
                <c:pt idx="340">
                  <c:v>6948</c:v>
                </c:pt>
                <c:pt idx="341">
                  <c:v>3982</c:v>
                </c:pt>
                <c:pt idx="342">
                  <c:v>3274</c:v>
                </c:pt>
              </c:numCache>
            </c:numRef>
          </c:val>
          <c:smooth val="0"/>
          <c:extLst>
            <c:ext xmlns:c16="http://schemas.microsoft.com/office/drawing/2014/chart" uri="{C3380CC4-5D6E-409C-BE32-E72D297353CC}">
              <c16:uniqueId val="{00000000-8948-4D42-82A5-910D91D7455E}"/>
            </c:ext>
          </c:extLst>
        </c:ser>
        <c:dLbls>
          <c:showLegendKey val="0"/>
          <c:showVal val="0"/>
          <c:showCatName val="0"/>
          <c:showSerName val="0"/>
          <c:showPercent val="0"/>
          <c:showBubbleSize val="0"/>
        </c:dLbls>
        <c:smooth val="0"/>
        <c:axId val="310784376"/>
        <c:axId val="310782080"/>
      </c:lineChart>
      <c:catAx>
        <c:axId val="31078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82080"/>
        <c:crosses val="autoZero"/>
        <c:auto val="1"/>
        <c:lblAlgn val="ctr"/>
        <c:lblOffset val="100"/>
        <c:noMultiLvlLbl val="0"/>
      </c:catAx>
      <c:valAx>
        <c:axId val="31078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8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Doku</c:v>
                </c:pt>
              </c:strCache>
            </c:strRef>
          </c:tx>
          <c:spPr>
            <a:ln w="28575" cap="rnd">
              <a:solidFill>
                <a:schemeClr val="accent1"/>
              </a:solidFill>
              <a:round/>
            </a:ln>
            <a:effectLst/>
          </c:spPr>
          <c:marker>
            <c:symbol val="none"/>
          </c:marker>
          <c:cat>
            <c:strRef>
              <c:f>Sheet1!$A$2:$A$344</c:f>
              <c:strCache>
                <c:ptCount val="343"/>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strCache>
            </c:strRef>
          </c:cat>
          <c:val>
            <c:numRef>
              <c:f>Sheet1!$B$2:$B$344</c:f>
              <c:numCache>
                <c:formatCode>General</c:formatCode>
                <c:ptCount val="343"/>
                <c:pt idx="0">
                  <c:v>204</c:v>
                </c:pt>
                <c:pt idx="1">
                  <c:v>130</c:v>
                </c:pt>
                <c:pt idx="2">
                  <c:v>925</c:v>
                </c:pt>
                <c:pt idx="3">
                  <c:v>465</c:v>
                </c:pt>
                <c:pt idx="4">
                  <c:v>754</c:v>
                </c:pt>
                <c:pt idx="5">
                  <c:v>428</c:v>
                </c:pt>
                <c:pt idx="6">
                  <c:v>9461</c:v>
                </c:pt>
                <c:pt idx="7">
                  <c:v>2960</c:v>
                </c:pt>
                <c:pt idx="8">
                  <c:v>4842</c:v>
                </c:pt>
                <c:pt idx="9">
                  <c:v>2638</c:v>
                </c:pt>
                <c:pt idx="10">
                  <c:v>5341</c:v>
                </c:pt>
                <c:pt idx="11">
                  <c:v>2114</c:v>
                </c:pt>
                <c:pt idx="12">
                  <c:v>977</c:v>
                </c:pt>
                <c:pt idx="13">
                  <c:v>690</c:v>
                </c:pt>
                <c:pt idx="14">
                  <c:v>751</c:v>
                </c:pt>
                <c:pt idx="15">
                  <c:v>736</c:v>
                </c:pt>
                <c:pt idx="16">
                  <c:v>2424</c:v>
                </c:pt>
                <c:pt idx="17">
                  <c:v>1567</c:v>
                </c:pt>
                <c:pt idx="18">
                  <c:v>1663</c:v>
                </c:pt>
                <c:pt idx="19">
                  <c:v>1777</c:v>
                </c:pt>
                <c:pt idx="20">
                  <c:v>1769</c:v>
                </c:pt>
                <c:pt idx="21">
                  <c:v>3286</c:v>
                </c:pt>
                <c:pt idx="22">
                  <c:v>1080</c:v>
                </c:pt>
                <c:pt idx="23">
                  <c:v>3720</c:v>
                </c:pt>
                <c:pt idx="24">
                  <c:v>1969</c:v>
                </c:pt>
                <c:pt idx="25">
                  <c:v>1273</c:v>
                </c:pt>
                <c:pt idx="26">
                  <c:v>1690</c:v>
                </c:pt>
                <c:pt idx="27">
                  <c:v>600</c:v>
                </c:pt>
                <c:pt idx="28">
                  <c:v>1422</c:v>
                </c:pt>
                <c:pt idx="29">
                  <c:v>1496</c:v>
                </c:pt>
                <c:pt idx="30">
                  <c:v>385</c:v>
                </c:pt>
                <c:pt idx="31">
                  <c:v>1313</c:v>
                </c:pt>
                <c:pt idx="32">
                  <c:v>1393</c:v>
                </c:pt>
                <c:pt idx="33">
                  <c:v>773</c:v>
                </c:pt>
                <c:pt idx="34">
                  <c:v>1373</c:v>
                </c:pt>
                <c:pt idx="35">
                  <c:v>2181</c:v>
                </c:pt>
                <c:pt idx="36">
                  <c:v>1786</c:v>
                </c:pt>
                <c:pt idx="37">
                  <c:v>7317</c:v>
                </c:pt>
                <c:pt idx="38">
                  <c:v>5924</c:v>
                </c:pt>
                <c:pt idx="39">
                  <c:v>1713</c:v>
                </c:pt>
                <c:pt idx="40">
                  <c:v>1414</c:v>
                </c:pt>
                <c:pt idx="41">
                  <c:v>953</c:v>
                </c:pt>
                <c:pt idx="42">
                  <c:v>401</c:v>
                </c:pt>
                <c:pt idx="43">
                  <c:v>1279</c:v>
                </c:pt>
                <c:pt idx="44">
                  <c:v>2320</c:v>
                </c:pt>
                <c:pt idx="45">
                  <c:v>1092</c:v>
                </c:pt>
                <c:pt idx="46">
                  <c:v>451</c:v>
                </c:pt>
                <c:pt idx="47">
                  <c:v>229</c:v>
                </c:pt>
                <c:pt idx="48">
                  <c:v>365</c:v>
                </c:pt>
                <c:pt idx="49">
                  <c:v>1274</c:v>
                </c:pt>
                <c:pt idx="50">
                  <c:v>1043</c:v>
                </c:pt>
                <c:pt idx="51">
                  <c:v>677</c:v>
                </c:pt>
                <c:pt idx="52">
                  <c:v>552</c:v>
                </c:pt>
                <c:pt idx="53">
                  <c:v>1572</c:v>
                </c:pt>
                <c:pt idx="54">
                  <c:v>472</c:v>
                </c:pt>
                <c:pt idx="55">
                  <c:v>775</c:v>
                </c:pt>
                <c:pt idx="56">
                  <c:v>1542</c:v>
                </c:pt>
                <c:pt idx="57">
                  <c:v>1424</c:v>
                </c:pt>
                <c:pt idx="58">
                  <c:v>1691</c:v>
                </c:pt>
                <c:pt idx="59">
                  <c:v>817</c:v>
                </c:pt>
                <c:pt idx="60">
                  <c:v>319</c:v>
                </c:pt>
                <c:pt idx="61">
                  <c:v>2101</c:v>
                </c:pt>
                <c:pt idx="62">
                  <c:v>2561</c:v>
                </c:pt>
                <c:pt idx="63">
                  <c:v>1978</c:v>
                </c:pt>
                <c:pt idx="64">
                  <c:v>1451</c:v>
                </c:pt>
                <c:pt idx="65">
                  <c:v>3607</c:v>
                </c:pt>
                <c:pt idx="66">
                  <c:v>1765</c:v>
                </c:pt>
                <c:pt idx="67">
                  <c:v>3067</c:v>
                </c:pt>
                <c:pt idx="68">
                  <c:v>3531</c:v>
                </c:pt>
                <c:pt idx="69">
                  <c:v>792</c:v>
                </c:pt>
                <c:pt idx="70">
                  <c:v>1879</c:v>
                </c:pt>
                <c:pt idx="71">
                  <c:v>3294</c:v>
                </c:pt>
                <c:pt idx="72">
                  <c:v>3704</c:v>
                </c:pt>
                <c:pt idx="73">
                  <c:v>1150</c:v>
                </c:pt>
                <c:pt idx="74">
                  <c:v>4192</c:v>
                </c:pt>
                <c:pt idx="75">
                  <c:v>2335</c:v>
                </c:pt>
                <c:pt idx="76">
                  <c:v>787</c:v>
                </c:pt>
                <c:pt idx="77">
                  <c:v>651</c:v>
                </c:pt>
                <c:pt idx="78">
                  <c:v>2360</c:v>
                </c:pt>
                <c:pt idx="79">
                  <c:v>3877</c:v>
                </c:pt>
                <c:pt idx="80">
                  <c:v>2905</c:v>
                </c:pt>
                <c:pt idx="81">
                  <c:v>1921</c:v>
                </c:pt>
                <c:pt idx="82">
                  <c:v>1692</c:v>
                </c:pt>
                <c:pt idx="83">
                  <c:v>778</c:v>
                </c:pt>
                <c:pt idx="84">
                  <c:v>1847</c:v>
                </c:pt>
                <c:pt idx="85">
                  <c:v>6168</c:v>
                </c:pt>
                <c:pt idx="86">
                  <c:v>3542</c:v>
                </c:pt>
                <c:pt idx="87">
                  <c:v>1630</c:v>
                </c:pt>
                <c:pt idx="88">
                  <c:v>1186</c:v>
                </c:pt>
                <c:pt idx="89">
                  <c:v>473</c:v>
                </c:pt>
                <c:pt idx="90">
                  <c:v>767</c:v>
                </c:pt>
                <c:pt idx="91">
                  <c:v>331</c:v>
                </c:pt>
                <c:pt idx="92">
                  <c:v>709</c:v>
                </c:pt>
                <c:pt idx="93">
                  <c:v>1151</c:v>
                </c:pt>
                <c:pt idx="94">
                  <c:v>811</c:v>
                </c:pt>
                <c:pt idx="95">
                  <c:v>1311</c:v>
                </c:pt>
                <c:pt idx="96">
                  <c:v>1104</c:v>
                </c:pt>
                <c:pt idx="97">
                  <c:v>1539</c:v>
                </c:pt>
                <c:pt idx="98">
                  <c:v>2129</c:v>
                </c:pt>
                <c:pt idx="99">
                  <c:v>989</c:v>
                </c:pt>
                <c:pt idx="100">
                  <c:v>1623</c:v>
                </c:pt>
                <c:pt idx="101">
                  <c:v>1868</c:v>
                </c:pt>
                <c:pt idx="102">
                  <c:v>1517</c:v>
                </c:pt>
                <c:pt idx="103">
                  <c:v>930</c:v>
                </c:pt>
                <c:pt idx="104">
                  <c:v>623</c:v>
                </c:pt>
                <c:pt idx="105">
                  <c:v>718</c:v>
                </c:pt>
                <c:pt idx="106">
                  <c:v>1445</c:v>
                </c:pt>
                <c:pt idx="107">
                  <c:v>1005</c:v>
                </c:pt>
                <c:pt idx="108">
                  <c:v>863</c:v>
                </c:pt>
                <c:pt idx="109">
                  <c:v>1283</c:v>
                </c:pt>
                <c:pt idx="110">
                  <c:v>767</c:v>
                </c:pt>
                <c:pt idx="111">
                  <c:v>1635</c:v>
                </c:pt>
                <c:pt idx="112">
                  <c:v>3155</c:v>
                </c:pt>
                <c:pt idx="113">
                  <c:v>1091</c:v>
                </c:pt>
                <c:pt idx="114">
                  <c:v>1802</c:v>
                </c:pt>
                <c:pt idx="115">
                  <c:v>1323</c:v>
                </c:pt>
                <c:pt idx="116">
                  <c:v>699</c:v>
                </c:pt>
                <c:pt idx="117">
                  <c:v>659</c:v>
                </c:pt>
                <c:pt idx="118">
                  <c:v>248</c:v>
                </c:pt>
                <c:pt idx="119">
                  <c:v>2636</c:v>
                </c:pt>
                <c:pt idx="120">
                  <c:v>999</c:v>
                </c:pt>
                <c:pt idx="121">
                  <c:v>816</c:v>
                </c:pt>
                <c:pt idx="122">
                  <c:v>509</c:v>
                </c:pt>
                <c:pt idx="123">
                  <c:v>590</c:v>
                </c:pt>
                <c:pt idx="124">
                  <c:v>378</c:v>
                </c:pt>
                <c:pt idx="125">
                  <c:v>270</c:v>
                </c:pt>
                <c:pt idx="126">
                  <c:v>1374</c:v>
                </c:pt>
                <c:pt idx="127">
                  <c:v>1585</c:v>
                </c:pt>
                <c:pt idx="128">
                  <c:v>954</c:v>
                </c:pt>
                <c:pt idx="129">
                  <c:v>736</c:v>
                </c:pt>
                <c:pt idx="130">
                  <c:v>205</c:v>
                </c:pt>
                <c:pt idx="131">
                  <c:v>378</c:v>
                </c:pt>
                <c:pt idx="132">
                  <c:v>135</c:v>
                </c:pt>
                <c:pt idx="133">
                  <c:v>864</c:v>
                </c:pt>
                <c:pt idx="134">
                  <c:v>1244</c:v>
                </c:pt>
                <c:pt idx="135">
                  <c:v>1370</c:v>
                </c:pt>
                <c:pt idx="136">
                  <c:v>1253</c:v>
                </c:pt>
                <c:pt idx="137">
                  <c:v>1504</c:v>
                </c:pt>
                <c:pt idx="138">
                  <c:v>1241</c:v>
                </c:pt>
                <c:pt idx="139">
                  <c:v>341</c:v>
                </c:pt>
                <c:pt idx="140">
                  <c:v>222</c:v>
                </c:pt>
                <c:pt idx="141">
                  <c:v>773</c:v>
                </c:pt>
                <c:pt idx="142">
                  <c:v>581</c:v>
                </c:pt>
                <c:pt idx="143">
                  <c:v>182</c:v>
                </c:pt>
                <c:pt idx="144">
                  <c:v>1422</c:v>
                </c:pt>
                <c:pt idx="145">
                  <c:v>2490</c:v>
                </c:pt>
                <c:pt idx="146">
                  <c:v>1341</c:v>
                </c:pt>
                <c:pt idx="147">
                  <c:v>1789</c:v>
                </c:pt>
                <c:pt idx="148">
                  <c:v>1292</c:v>
                </c:pt>
                <c:pt idx="149">
                  <c:v>2708</c:v>
                </c:pt>
                <c:pt idx="150">
                  <c:v>1516</c:v>
                </c:pt>
                <c:pt idx="151">
                  <c:v>327</c:v>
                </c:pt>
                <c:pt idx="152">
                  <c:v>785</c:v>
                </c:pt>
                <c:pt idx="153">
                  <c:v>217</c:v>
                </c:pt>
                <c:pt idx="154">
                  <c:v>832</c:v>
                </c:pt>
                <c:pt idx="155">
                  <c:v>2889</c:v>
                </c:pt>
                <c:pt idx="156">
                  <c:v>5864</c:v>
                </c:pt>
                <c:pt idx="157">
                  <c:v>5286</c:v>
                </c:pt>
                <c:pt idx="158">
                  <c:v>9306</c:v>
                </c:pt>
                <c:pt idx="159">
                  <c:v>4274</c:v>
                </c:pt>
                <c:pt idx="160">
                  <c:v>2939</c:v>
                </c:pt>
                <c:pt idx="161">
                  <c:v>4043</c:v>
                </c:pt>
                <c:pt idx="162">
                  <c:v>2493</c:v>
                </c:pt>
                <c:pt idx="163">
                  <c:v>1900</c:v>
                </c:pt>
                <c:pt idx="164">
                  <c:v>1262</c:v>
                </c:pt>
                <c:pt idx="165">
                  <c:v>1088</c:v>
                </c:pt>
                <c:pt idx="166">
                  <c:v>1010</c:v>
                </c:pt>
                <c:pt idx="167">
                  <c:v>818</c:v>
                </c:pt>
                <c:pt idx="168">
                  <c:v>1016</c:v>
                </c:pt>
                <c:pt idx="169">
                  <c:v>720</c:v>
                </c:pt>
                <c:pt idx="170">
                  <c:v>1770</c:v>
                </c:pt>
                <c:pt idx="171">
                  <c:v>1728</c:v>
                </c:pt>
                <c:pt idx="172">
                  <c:v>753</c:v>
                </c:pt>
                <c:pt idx="173">
                  <c:v>513</c:v>
                </c:pt>
                <c:pt idx="174">
                  <c:v>245</c:v>
                </c:pt>
                <c:pt idx="175">
                  <c:v>675</c:v>
                </c:pt>
                <c:pt idx="176">
                  <c:v>420</c:v>
                </c:pt>
                <c:pt idx="177">
                  <c:v>207</c:v>
                </c:pt>
                <c:pt idx="178">
                  <c:v>841</c:v>
                </c:pt>
                <c:pt idx="179">
                  <c:v>243</c:v>
                </c:pt>
                <c:pt idx="180">
                  <c:v>105</c:v>
                </c:pt>
                <c:pt idx="181">
                  <c:v>1124</c:v>
                </c:pt>
                <c:pt idx="182">
                  <c:v>2294</c:v>
                </c:pt>
                <c:pt idx="183">
                  <c:v>788</c:v>
                </c:pt>
                <c:pt idx="184">
                  <c:v>2027</c:v>
                </c:pt>
                <c:pt idx="185">
                  <c:v>567</c:v>
                </c:pt>
                <c:pt idx="186">
                  <c:v>483</c:v>
                </c:pt>
                <c:pt idx="187">
                  <c:v>225</c:v>
                </c:pt>
                <c:pt idx="188">
                  <c:v>141</c:v>
                </c:pt>
                <c:pt idx="189">
                  <c:v>1026</c:v>
                </c:pt>
                <c:pt idx="190">
                  <c:v>349</c:v>
                </c:pt>
                <c:pt idx="191">
                  <c:v>467</c:v>
                </c:pt>
                <c:pt idx="192">
                  <c:v>633</c:v>
                </c:pt>
                <c:pt idx="193">
                  <c:v>1315</c:v>
                </c:pt>
                <c:pt idx="194">
                  <c:v>875</c:v>
                </c:pt>
                <c:pt idx="195">
                  <c:v>541</c:v>
                </c:pt>
                <c:pt idx="196">
                  <c:v>2906</c:v>
                </c:pt>
                <c:pt idx="197">
                  <c:v>493</c:v>
                </c:pt>
                <c:pt idx="198">
                  <c:v>763</c:v>
                </c:pt>
                <c:pt idx="199">
                  <c:v>2347</c:v>
                </c:pt>
                <c:pt idx="200">
                  <c:v>7025</c:v>
                </c:pt>
                <c:pt idx="201">
                  <c:v>3638</c:v>
                </c:pt>
                <c:pt idx="202">
                  <c:v>2537</c:v>
                </c:pt>
                <c:pt idx="203">
                  <c:v>1701</c:v>
                </c:pt>
                <c:pt idx="204">
                  <c:v>1838</c:v>
                </c:pt>
                <c:pt idx="205">
                  <c:v>2260</c:v>
                </c:pt>
                <c:pt idx="206">
                  <c:v>3142</c:v>
                </c:pt>
                <c:pt idx="207">
                  <c:v>1585</c:v>
                </c:pt>
                <c:pt idx="208">
                  <c:v>520</c:v>
                </c:pt>
                <c:pt idx="209">
                  <c:v>287</c:v>
                </c:pt>
                <c:pt idx="210">
                  <c:v>452</c:v>
                </c:pt>
                <c:pt idx="211">
                  <c:v>207</c:v>
                </c:pt>
                <c:pt idx="212">
                  <c:v>1909</c:v>
                </c:pt>
                <c:pt idx="213">
                  <c:v>4003</c:v>
                </c:pt>
                <c:pt idx="214">
                  <c:v>2493</c:v>
                </c:pt>
                <c:pt idx="215">
                  <c:v>1651</c:v>
                </c:pt>
                <c:pt idx="216">
                  <c:v>741</c:v>
                </c:pt>
                <c:pt idx="217">
                  <c:v>455</c:v>
                </c:pt>
                <c:pt idx="218">
                  <c:v>630</c:v>
                </c:pt>
                <c:pt idx="219">
                  <c:v>682</c:v>
                </c:pt>
                <c:pt idx="220">
                  <c:v>4729</c:v>
                </c:pt>
                <c:pt idx="221">
                  <c:v>4655</c:v>
                </c:pt>
                <c:pt idx="222">
                  <c:v>2348</c:v>
                </c:pt>
                <c:pt idx="223">
                  <c:v>1494</c:v>
                </c:pt>
                <c:pt idx="224">
                  <c:v>3189</c:v>
                </c:pt>
                <c:pt idx="225">
                  <c:v>4379</c:v>
                </c:pt>
                <c:pt idx="226">
                  <c:v>6317</c:v>
                </c:pt>
                <c:pt idx="227">
                  <c:v>5809</c:v>
                </c:pt>
                <c:pt idx="228">
                  <c:v>5920</c:v>
                </c:pt>
                <c:pt idx="229">
                  <c:v>4876</c:v>
                </c:pt>
                <c:pt idx="230">
                  <c:v>7061</c:v>
                </c:pt>
                <c:pt idx="231">
                  <c:v>11039</c:v>
                </c:pt>
                <c:pt idx="232">
                  <c:v>11261</c:v>
                </c:pt>
                <c:pt idx="233">
                  <c:v>9382</c:v>
                </c:pt>
                <c:pt idx="234">
                  <c:v>8244</c:v>
                </c:pt>
                <c:pt idx="235">
                  <c:v>9757</c:v>
                </c:pt>
                <c:pt idx="236">
                  <c:v>10895</c:v>
                </c:pt>
                <c:pt idx="237">
                  <c:v>11184</c:v>
                </c:pt>
                <c:pt idx="238">
                  <c:v>9720</c:v>
                </c:pt>
                <c:pt idx="239">
                  <c:v>18467</c:v>
                </c:pt>
                <c:pt idx="240">
                  <c:v>18539</c:v>
                </c:pt>
                <c:pt idx="241">
                  <c:v>19475</c:v>
                </c:pt>
                <c:pt idx="242">
                  <c:v>17705</c:v>
                </c:pt>
                <c:pt idx="243">
                  <c:v>22024</c:v>
                </c:pt>
                <c:pt idx="244">
                  <c:v>22041</c:v>
                </c:pt>
                <c:pt idx="245">
                  <c:v>20768</c:v>
                </c:pt>
                <c:pt idx="246">
                  <c:v>20767</c:v>
                </c:pt>
                <c:pt idx="247">
                  <c:v>17586</c:v>
                </c:pt>
                <c:pt idx="248">
                  <c:v>17181</c:v>
                </c:pt>
                <c:pt idx="249">
                  <c:v>19153</c:v>
                </c:pt>
                <c:pt idx="250">
                  <c:v>17025</c:v>
                </c:pt>
                <c:pt idx="251">
                  <c:v>19028</c:v>
                </c:pt>
                <c:pt idx="252">
                  <c:v>19076</c:v>
                </c:pt>
                <c:pt idx="253">
                  <c:v>24684</c:v>
                </c:pt>
                <c:pt idx="254">
                  <c:v>27576</c:v>
                </c:pt>
                <c:pt idx="255">
                  <c:v>26039</c:v>
                </c:pt>
                <c:pt idx="256">
                  <c:v>23113</c:v>
                </c:pt>
                <c:pt idx="257">
                  <c:v>14811</c:v>
                </c:pt>
                <c:pt idx="258">
                  <c:v>17718</c:v>
                </c:pt>
                <c:pt idx="259">
                  <c:v>38805</c:v>
                </c:pt>
                <c:pt idx="260">
                  <c:v>28480</c:v>
                </c:pt>
                <c:pt idx="261">
                  <c:v>22994</c:v>
                </c:pt>
                <c:pt idx="262">
                  <c:v>25229</c:v>
                </c:pt>
                <c:pt idx="263">
                  <c:v>26002</c:v>
                </c:pt>
                <c:pt idx="264">
                  <c:v>18375</c:v>
                </c:pt>
                <c:pt idx="265">
                  <c:v>17647</c:v>
                </c:pt>
                <c:pt idx="266">
                  <c:v>14075</c:v>
                </c:pt>
                <c:pt idx="267">
                  <c:v>18622</c:v>
                </c:pt>
                <c:pt idx="268">
                  <c:v>18533</c:v>
                </c:pt>
                <c:pt idx="269">
                  <c:v>13579</c:v>
                </c:pt>
                <c:pt idx="270">
                  <c:v>11483</c:v>
                </c:pt>
                <c:pt idx="271">
                  <c:v>11177</c:v>
                </c:pt>
                <c:pt idx="272">
                  <c:v>11393</c:v>
                </c:pt>
                <c:pt idx="273">
                  <c:v>8742</c:v>
                </c:pt>
                <c:pt idx="274">
                  <c:v>7711</c:v>
                </c:pt>
                <c:pt idx="275">
                  <c:v>10029</c:v>
                </c:pt>
                <c:pt idx="276">
                  <c:v>14392</c:v>
                </c:pt>
                <c:pt idx="277">
                  <c:v>12688</c:v>
                </c:pt>
                <c:pt idx="278">
                  <c:v>11112</c:v>
                </c:pt>
                <c:pt idx="279">
                  <c:v>11973</c:v>
                </c:pt>
                <c:pt idx="280">
                  <c:v>10864</c:v>
                </c:pt>
                <c:pt idx="281">
                  <c:v>9155</c:v>
                </c:pt>
                <c:pt idx="282">
                  <c:v>20947</c:v>
                </c:pt>
                <c:pt idx="283">
                  <c:v>66955</c:v>
                </c:pt>
                <c:pt idx="284">
                  <c:v>45203</c:v>
                </c:pt>
                <c:pt idx="285">
                  <c:v>30735</c:v>
                </c:pt>
                <c:pt idx="286">
                  <c:v>25962</c:v>
                </c:pt>
                <c:pt idx="287">
                  <c:v>21500</c:v>
                </c:pt>
                <c:pt idx="288">
                  <c:v>22231</c:v>
                </c:pt>
                <c:pt idx="289">
                  <c:v>24143</c:v>
                </c:pt>
                <c:pt idx="290">
                  <c:v>26203</c:v>
                </c:pt>
                <c:pt idx="291">
                  <c:v>16237</c:v>
                </c:pt>
                <c:pt idx="292">
                  <c:v>16128</c:v>
                </c:pt>
                <c:pt idx="293">
                  <c:v>18256</c:v>
                </c:pt>
                <c:pt idx="294">
                  <c:v>14097</c:v>
                </c:pt>
                <c:pt idx="295">
                  <c:v>11601</c:v>
                </c:pt>
                <c:pt idx="296">
                  <c:v>16498</c:v>
                </c:pt>
                <c:pt idx="297">
                  <c:v>19181</c:v>
                </c:pt>
                <c:pt idx="298">
                  <c:v>19329</c:v>
                </c:pt>
                <c:pt idx="299">
                  <c:v>16929</c:v>
                </c:pt>
                <c:pt idx="300">
                  <c:v>14897</c:v>
                </c:pt>
                <c:pt idx="301">
                  <c:v>11260</c:v>
                </c:pt>
                <c:pt idx="302">
                  <c:v>13082</c:v>
                </c:pt>
                <c:pt idx="303">
                  <c:v>13362</c:v>
                </c:pt>
                <c:pt idx="304">
                  <c:v>21383</c:v>
                </c:pt>
                <c:pt idx="305">
                  <c:v>16372</c:v>
                </c:pt>
                <c:pt idx="306">
                  <c:v>10925</c:v>
                </c:pt>
                <c:pt idx="307">
                  <c:v>10010</c:v>
                </c:pt>
                <c:pt idx="308">
                  <c:v>10046</c:v>
                </c:pt>
                <c:pt idx="309">
                  <c:v>9231</c:v>
                </c:pt>
                <c:pt idx="310">
                  <c:v>8572</c:v>
                </c:pt>
                <c:pt idx="311">
                  <c:v>13675</c:v>
                </c:pt>
                <c:pt idx="312">
                  <c:v>11779</c:v>
                </c:pt>
                <c:pt idx="313">
                  <c:v>9862</c:v>
                </c:pt>
                <c:pt idx="314">
                  <c:v>9662</c:v>
                </c:pt>
                <c:pt idx="315">
                  <c:v>9261</c:v>
                </c:pt>
                <c:pt idx="316">
                  <c:v>7248</c:v>
                </c:pt>
                <c:pt idx="317">
                  <c:v>9364</c:v>
                </c:pt>
                <c:pt idx="318">
                  <c:v>12083</c:v>
                </c:pt>
                <c:pt idx="319">
                  <c:v>12419</c:v>
                </c:pt>
                <c:pt idx="320">
                  <c:v>15642</c:v>
                </c:pt>
                <c:pt idx="321">
                  <c:v>17350</c:v>
                </c:pt>
                <c:pt idx="322">
                  <c:v>9345</c:v>
                </c:pt>
                <c:pt idx="323">
                  <c:v>8770</c:v>
                </c:pt>
                <c:pt idx="324">
                  <c:v>10399</c:v>
                </c:pt>
                <c:pt idx="325">
                  <c:v>10494</c:v>
                </c:pt>
                <c:pt idx="326">
                  <c:v>10599</c:v>
                </c:pt>
                <c:pt idx="327">
                  <c:v>13344</c:v>
                </c:pt>
                <c:pt idx="328">
                  <c:v>14189</c:v>
                </c:pt>
                <c:pt idx="329">
                  <c:v>11856</c:v>
                </c:pt>
                <c:pt idx="330">
                  <c:v>17089</c:v>
                </c:pt>
                <c:pt idx="331">
                  <c:v>16234</c:v>
                </c:pt>
                <c:pt idx="332">
                  <c:v>13107</c:v>
                </c:pt>
                <c:pt idx="333">
                  <c:v>14734</c:v>
                </c:pt>
                <c:pt idx="334">
                  <c:v>14696</c:v>
                </c:pt>
                <c:pt idx="335">
                  <c:v>12386</c:v>
                </c:pt>
                <c:pt idx="336">
                  <c:v>12496</c:v>
                </c:pt>
                <c:pt idx="337">
                  <c:v>12328</c:v>
                </c:pt>
                <c:pt idx="338">
                  <c:v>13110</c:v>
                </c:pt>
                <c:pt idx="339">
                  <c:v>15818</c:v>
                </c:pt>
                <c:pt idx="340">
                  <c:v>23569</c:v>
                </c:pt>
                <c:pt idx="341">
                  <c:v>13490</c:v>
                </c:pt>
                <c:pt idx="342">
                  <c:v>11821</c:v>
                </c:pt>
              </c:numCache>
            </c:numRef>
          </c:val>
          <c:smooth val="0"/>
          <c:extLst>
            <c:ext xmlns:c16="http://schemas.microsoft.com/office/drawing/2014/chart" uri="{C3380CC4-5D6E-409C-BE32-E72D297353CC}">
              <c16:uniqueId val="{00000000-5CD4-4BCA-B93C-7ADE9742ADAB}"/>
            </c:ext>
          </c:extLst>
        </c:ser>
        <c:dLbls>
          <c:showLegendKey val="0"/>
          <c:showVal val="0"/>
          <c:showCatName val="0"/>
          <c:showSerName val="0"/>
          <c:showPercent val="0"/>
          <c:showBubbleSize val="0"/>
        </c:dLbls>
        <c:smooth val="0"/>
        <c:axId val="310785032"/>
        <c:axId val="310786016"/>
      </c:lineChart>
      <c:catAx>
        <c:axId val="310785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86016"/>
        <c:crosses val="autoZero"/>
        <c:auto val="1"/>
        <c:lblAlgn val="ctr"/>
        <c:lblOffset val="100"/>
        <c:noMultiLvlLbl val="0"/>
      </c:catAx>
      <c:valAx>
        <c:axId val="31078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8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Doku</c:v>
                </c:pt>
              </c:strCache>
            </c:strRef>
          </c:cat>
          <c:val>
            <c:numRef>
              <c:f>Sheet1!$B$2</c:f>
              <c:numCache>
                <c:formatCode>General</c:formatCode>
                <c:ptCount val="1"/>
                <c:pt idx="0">
                  <c:v>41</c:v>
                </c:pt>
              </c:numCache>
            </c:numRef>
          </c:val>
          <c:extLst>
            <c:ext xmlns:c16="http://schemas.microsoft.com/office/drawing/2014/chart" uri="{C3380CC4-5D6E-409C-BE32-E72D297353CC}">
              <c16:uniqueId val="{00000000-64FD-4C7D-9735-0592847DD29D}"/>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Doku</c:v>
                </c:pt>
              </c:strCache>
            </c:strRef>
          </c:cat>
          <c:val>
            <c:numRef>
              <c:f>Sheet1!$C$2</c:f>
              <c:numCache>
                <c:formatCode>General</c:formatCode>
                <c:ptCount val="1"/>
                <c:pt idx="0">
                  <c:v>61</c:v>
                </c:pt>
              </c:numCache>
            </c:numRef>
          </c:val>
          <c:extLst>
            <c:ext xmlns:c16="http://schemas.microsoft.com/office/drawing/2014/chart" uri="{C3380CC4-5D6E-409C-BE32-E72D297353CC}">
              <c16:uniqueId val="{00000001-64FD-4C7D-9735-0592847DD29D}"/>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NDR Doku</c:v>
                </c:pt>
              </c:strCache>
            </c:strRef>
          </c:cat>
          <c:val>
            <c:numRef>
              <c:f>Sheet1!$D$2</c:f>
              <c:numCache>
                <c:formatCode>General</c:formatCode>
                <c:ptCount val="1"/>
                <c:pt idx="0">
                  <c:v>454</c:v>
                </c:pt>
              </c:numCache>
            </c:numRef>
          </c:val>
          <c:extLst>
            <c:ext xmlns:c16="http://schemas.microsoft.com/office/drawing/2014/chart" uri="{C3380CC4-5D6E-409C-BE32-E72D297353CC}">
              <c16:uniqueId val="{00000002-64FD-4C7D-9735-0592847DD29D}"/>
            </c:ext>
          </c:extLst>
        </c:ser>
        <c:dLbls>
          <c:showLegendKey val="0"/>
          <c:showVal val="0"/>
          <c:showCatName val="0"/>
          <c:showSerName val="0"/>
          <c:showPercent val="0"/>
          <c:showBubbleSize val="0"/>
        </c:dLbls>
        <c:gapWidth val="150"/>
        <c:overlap val="100"/>
        <c:axId val="305516928"/>
        <c:axId val="305516600"/>
      </c:barChart>
      <c:catAx>
        <c:axId val="30551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16600"/>
        <c:crosses val="autoZero"/>
        <c:auto val="1"/>
        <c:lblAlgn val="ctr"/>
        <c:lblOffset val="100"/>
        <c:noMultiLvlLbl val="0"/>
      </c:catAx>
      <c:valAx>
        <c:axId val="305516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1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ACF6F-F283-46DB-99BE-7E9AF322A6CB}"/>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F7E90677-49E0-45C3-B5D8-E5640C28C12C}"/>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654115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4F01C-2467-4F40-B779-26CA7D162DE4}"/>
              </a:ext>
            </a:extLst>
          </p:cNvPr>
          <p:cNvSpPr>
            <a:spLocks noGrp="1"/>
          </p:cNvSpPr>
          <p:nvPr>
            <p:ph type="title"/>
          </p:nvPr>
        </p:nvSpPr>
        <p:spPr/>
        <p:txBody>
          <a:bodyPr/>
          <a:lstStyle/>
          <a:p>
            <a:r>
              <a:rPr lang="en-US"/>
              <a:t>Facebook Profil - Potenz.Reichw.,Aktive Nutzer,I-Rate,Fans | NDR Doku</a:t>
            </a:r>
          </a:p>
        </p:txBody>
      </p:sp>
      <p:graphicFrame>
        <p:nvGraphicFramePr>
          <p:cNvPr id="5" name="Table Placeholder 4">
            <a:extLst>
              <a:ext uri="{FF2B5EF4-FFF2-40B4-BE49-F238E27FC236}">
                <a16:creationId xmlns:a16="http://schemas.microsoft.com/office/drawing/2014/main" id="{0D02A667-0904-4AD3-9C65-01F9CEEB7CE4}"/>
              </a:ext>
            </a:extLst>
          </p:cNvPr>
          <p:cNvGraphicFramePr>
            <a:graphicFrameLocks noGrp="1"/>
          </p:cNvGraphicFramePr>
          <p:nvPr>
            <p:ph type="tbl" sz="quarter" idx="13"/>
            <p:extLst>
              <p:ext uri="{D42A27DB-BD31-4B8C-83A1-F6EECF244321}">
                <p14:modId xmlns:p14="http://schemas.microsoft.com/office/powerpoint/2010/main" val="1758151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02960739"/>
                    </a:ext>
                  </a:extLst>
                </a:gridCol>
                <a:gridCol w="1645920">
                  <a:extLst>
                    <a:ext uri="{9D8B030D-6E8A-4147-A177-3AD203B41FA5}">
                      <a16:colId xmlns:a16="http://schemas.microsoft.com/office/drawing/2014/main" val="2188479888"/>
                    </a:ext>
                  </a:extLst>
                </a:gridCol>
                <a:gridCol w="1645920">
                  <a:extLst>
                    <a:ext uri="{9D8B030D-6E8A-4147-A177-3AD203B41FA5}">
                      <a16:colId xmlns:a16="http://schemas.microsoft.com/office/drawing/2014/main" val="1458487298"/>
                    </a:ext>
                  </a:extLst>
                </a:gridCol>
                <a:gridCol w="1234440">
                  <a:extLst>
                    <a:ext uri="{9D8B030D-6E8A-4147-A177-3AD203B41FA5}">
                      <a16:colId xmlns:a16="http://schemas.microsoft.com/office/drawing/2014/main" val="3025048090"/>
                    </a:ext>
                  </a:extLst>
                </a:gridCol>
                <a:gridCol w="1234440">
                  <a:extLst>
                    <a:ext uri="{9D8B030D-6E8A-4147-A177-3AD203B41FA5}">
                      <a16:colId xmlns:a16="http://schemas.microsoft.com/office/drawing/2014/main" val="78506817"/>
                    </a:ext>
                  </a:extLst>
                </a:gridCol>
                <a:gridCol w="822960">
                  <a:extLst>
                    <a:ext uri="{9D8B030D-6E8A-4147-A177-3AD203B41FA5}">
                      <a16:colId xmlns:a16="http://schemas.microsoft.com/office/drawing/2014/main" val="1254903858"/>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280723380"/>
                  </a:ext>
                </a:extLst>
              </a:tr>
              <a:tr h="370840">
                <a:tc>
                  <a:txBody>
                    <a:bodyPr/>
                    <a:lstStyle/>
                    <a:p>
                      <a:r>
                        <a:rPr lang="en-US" sz="1000"/>
                        <a:t>NDR Doku</a:t>
                      </a:r>
                    </a:p>
                  </a:txBody>
                  <a:tcPr/>
                </a:tc>
                <a:tc>
                  <a:txBody>
                    <a:bodyPr/>
                    <a:lstStyle/>
                    <a:p>
                      <a:r>
                        <a:rPr lang="en-US" sz="1000"/>
                        <a:t>43520</a:t>
                      </a:r>
                    </a:p>
                  </a:txBody>
                  <a:tcPr/>
                </a:tc>
                <a:tc>
                  <a:txBody>
                    <a:bodyPr/>
                    <a:lstStyle/>
                    <a:p>
                      <a:r>
                        <a:rPr lang="en-US" sz="1000"/>
                        <a:t>0</a:t>
                      </a:r>
                    </a:p>
                  </a:txBody>
                  <a:tcPr/>
                </a:tc>
                <a:tc>
                  <a:txBody>
                    <a:bodyPr/>
                    <a:lstStyle/>
                    <a:p>
                      <a:r>
                        <a:rPr lang="en-US" sz="1000"/>
                        <a:t>2577</a:t>
                      </a:r>
                    </a:p>
                  </a:txBody>
                  <a:tcPr/>
                </a:tc>
                <a:tc>
                  <a:txBody>
                    <a:bodyPr/>
                    <a:lstStyle/>
                    <a:p>
                      <a:r>
                        <a:rPr lang="en-US" sz="1000"/>
                        <a:t>6.8 %</a:t>
                      </a:r>
                    </a:p>
                  </a:txBody>
                  <a:tcPr/>
                </a:tc>
                <a:tc>
                  <a:txBody>
                    <a:bodyPr/>
                    <a:lstStyle/>
                    <a:p>
                      <a:r>
                        <a:rPr lang="en-US" sz="1000"/>
                        <a:t>21179</a:t>
                      </a:r>
                    </a:p>
                  </a:txBody>
                  <a:tcPr/>
                </a:tc>
                <a:extLst>
                  <a:ext uri="{0D108BD9-81ED-4DB2-BD59-A6C34878D82A}">
                    <a16:rowId xmlns:a16="http://schemas.microsoft.com/office/drawing/2014/main" val="2494249871"/>
                  </a:ext>
                </a:extLst>
              </a:tr>
            </a:tbl>
          </a:graphicData>
        </a:graphic>
      </p:graphicFrame>
      <p:sp>
        <p:nvSpPr>
          <p:cNvPr id="4" name="Text Placeholder 3">
            <a:extLst>
              <a:ext uri="{FF2B5EF4-FFF2-40B4-BE49-F238E27FC236}">
                <a16:creationId xmlns:a16="http://schemas.microsoft.com/office/drawing/2014/main" id="{04B87226-0D53-47D3-8BD3-42990A525A3E}"/>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1673732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BB1A7-1FB7-437A-8CF8-2D76A67C5158}"/>
              </a:ext>
            </a:extLst>
          </p:cNvPr>
          <p:cNvSpPr>
            <a:spLocks noGrp="1"/>
          </p:cNvSpPr>
          <p:nvPr>
            <p:ph type="title"/>
          </p:nvPr>
        </p:nvSpPr>
        <p:spPr/>
        <p:txBody>
          <a:bodyPr/>
          <a:lstStyle/>
          <a:p>
            <a:r>
              <a:rPr lang="en-US"/>
              <a:t>Facebook Anzahl Post, Reaktionen (Kommentare, Shares, Likes) - FB Insights | NDR Doku</a:t>
            </a:r>
          </a:p>
        </p:txBody>
      </p:sp>
      <p:graphicFrame>
        <p:nvGraphicFramePr>
          <p:cNvPr id="5" name="Table Placeholder 4">
            <a:extLst>
              <a:ext uri="{FF2B5EF4-FFF2-40B4-BE49-F238E27FC236}">
                <a16:creationId xmlns:a16="http://schemas.microsoft.com/office/drawing/2014/main" id="{06974358-CE61-4B1A-AC53-E9BCAC6BF2CD}"/>
              </a:ext>
            </a:extLst>
          </p:cNvPr>
          <p:cNvGraphicFramePr>
            <a:graphicFrameLocks noGrp="1"/>
          </p:cNvGraphicFramePr>
          <p:nvPr>
            <p:ph type="tbl" sz="quarter" idx="13"/>
            <p:extLst>
              <p:ext uri="{D42A27DB-BD31-4B8C-83A1-F6EECF244321}">
                <p14:modId xmlns:p14="http://schemas.microsoft.com/office/powerpoint/2010/main" val="1305054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42825902"/>
                    </a:ext>
                  </a:extLst>
                </a:gridCol>
                <a:gridCol w="1234440">
                  <a:extLst>
                    <a:ext uri="{9D8B030D-6E8A-4147-A177-3AD203B41FA5}">
                      <a16:colId xmlns:a16="http://schemas.microsoft.com/office/drawing/2014/main" val="511769019"/>
                    </a:ext>
                  </a:extLst>
                </a:gridCol>
                <a:gridCol w="1234440">
                  <a:extLst>
                    <a:ext uri="{9D8B030D-6E8A-4147-A177-3AD203B41FA5}">
                      <a16:colId xmlns:a16="http://schemas.microsoft.com/office/drawing/2014/main" val="2966338489"/>
                    </a:ext>
                  </a:extLst>
                </a:gridCol>
                <a:gridCol w="1234440">
                  <a:extLst>
                    <a:ext uri="{9D8B030D-6E8A-4147-A177-3AD203B41FA5}">
                      <a16:colId xmlns:a16="http://schemas.microsoft.com/office/drawing/2014/main" val="388067857"/>
                    </a:ext>
                  </a:extLst>
                </a:gridCol>
                <a:gridCol w="1234440">
                  <a:extLst>
                    <a:ext uri="{9D8B030D-6E8A-4147-A177-3AD203B41FA5}">
                      <a16:colId xmlns:a16="http://schemas.microsoft.com/office/drawing/2014/main" val="3520258665"/>
                    </a:ext>
                  </a:extLst>
                </a:gridCol>
                <a:gridCol w="1234440">
                  <a:extLst>
                    <a:ext uri="{9D8B030D-6E8A-4147-A177-3AD203B41FA5}">
                      <a16:colId xmlns:a16="http://schemas.microsoft.com/office/drawing/2014/main" val="599057472"/>
                    </a:ext>
                  </a:extLst>
                </a:gridCol>
                <a:gridCol w="822960">
                  <a:extLst>
                    <a:ext uri="{9D8B030D-6E8A-4147-A177-3AD203B41FA5}">
                      <a16:colId xmlns:a16="http://schemas.microsoft.com/office/drawing/2014/main" val="148370791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2903724612"/>
                  </a:ext>
                </a:extLst>
              </a:tr>
              <a:tr h="370840">
                <a:tc>
                  <a:txBody>
                    <a:bodyPr/>
                    <a:lstStyle/>
                    <a:p>
                      <a:r>
                        <a:rPr lang="en-US" sz="1000"/>
                        <a:t>NDR Doku</a:t>
                      </a:r>
                    </a:p>
                  </a:txBody>
                  <a:tcPr/>
                </a:tc>
                <a:tc>
                  <a:txBody>
                    <a:bodyPr/>
                    <a:lstStyle/>
                    <a:p>
                      <a:r>
                        <a:rPr lang="en-US" sz="1000"/>
                        <a:t>21179</a:t>
                      </a:r>
                    </a:p>
                  </a:txBody>
                  <a:tcPr/>
                </a:tc>
                <a:tc>
                  <a:txBody>
                    <a:bodyPr/>
                    <a:lstStyle/>
                    <a:p>
                      <a:r>
                        <a:rPr lang="en-US" sz="1000"/>
                        <a:t>490</a:t>
                      </a:r>
                    </a:p>
                  </a:txBody>
                  <a:tcPr/>
                </a:tc>
                <a:tc>
                  <a:txBody>
                    <a:bodyPr/>
                    <a:lstStyle/>
                    <a:p>
                      <a:r>
                        <a:rPr lang="en-US" sz="1000"/>
                        <a:t>166182</a:t>
                      </a:r>
                    </a:p>
                  </a:txBody>
                  <a:tcPr/>
                </a:tc>
                <a:tc>
                  <a:txBody>
                    <a:bodyPr/>
                    <a:lstStyle/>
                    <a:p>
                      <a:r>
                        <a:rPr lang="en-US" sz="1000"/>
                        <a:t>11715</a:t>
                      </a:r>
                    </a:p>
                  </a:txBody>
                  <a:tcPr/>
                </a:tc>
                <a:tc>
                  <a:txBody>
                    <a:bodyPr/>
                    <a:lstStyle/>
                    <a:p>
                      <a:r>
                        <a:rPr lang="en-US" sz="1000"/>
                        <a:t>38565</a:t>
                      </a:r>
                    </a:p>
                  </a:txBody>
                  <a:tcPr/>
                </a:tc>
                <a:tc>
                  <a:txBody>
                    <a:bodyPr/>
                    <a:lstStyle/>
                    <a:p>
                      <a:r>
                        <a:rPr lang="en-US" sz="1000"/>
                        <a:t>129174</a:t>
                      </a:r>
                    </a:p>
                  </a:txBody>
                  <a:tcPr/>
                </a:tc>
                <a:extLst>
                  <a:ext uri="{0D108BD9-81ED-4DB2-BD59-A6C34878D82A}">
                    <a16:rowId xmlns:a16="http://schemas.microsoft.com/office/drawing/2014/main" val="3466773382"/>
                  </a:ext>
                </a:extLst>
              </a:tr>
            </a:tbl>
          </a:graphicData>
        </a:graphic>
      </p:graphicFrame>
      <p:sp>
        <p:nvSpPr>
          <p:cNvPr id="4" name="Text Placeholder 3">
            <a:extLst>
              <a:ext uri="{FF2B5EF4-FFF2-40B4-BE49-F238E27FC236}">
                <a16:creationId xmlns:a16="http://schemas.microsoft.com/office/drawing/2014/main" id="{996B6D5D-1FE6-4BE2-8861-C90FEC9953E9}"/>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2202536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17CF-41D3-4613-AB4D-55D0116E55E7}"/>
              </a:ext>
            </a:extLst>
          </p:cNvPr>
          <p:cNvSpPr>
            <a:spLocks noGrp="1"/>
          </p:cNvSpPr>
          <p:nvPr>
            <p:ph type="title"/>
          </p:nvPr>
        </p:nvSpPr>
        <p:spPr/>
        <p:txBody>
          <a:bodyPr/>
          <a:lstStyle/>
          <a:p>
            <a:r>
              <a:rPr lang="en-US"/>
              <a:t>Facebook Profil - Fans | NDR Doku</a:t>
            </a:r>
          </a:p>
        </p:txBody>
      </p:sp>
      <p:graphicFrame>
        <p:nvGraphicFramePr>
          <p:cNvPr id="6" name="Chart Placeholder 5">
            <a:extLst>
              <a:ext uri="{FF2B5EF4-FFF2-40B4-BE49-F238E27FC236}">
                <a16:creationId xmlns:a16="http://schemas.microsoft.com/office/drawing/2014/main" id="{CB00B115-7513-411B-BE26-706B24FDB3B7}"/>
              </a:ext>
            </a:extLst>
          </p:cNvPr>
          <p:cNvGraphicFramePr>
            <a:graphicFrameLocks noGrp="1"/>
          </p:cNvGraphicFramePr>
          <p:nvPr>
            <p:ph type="chart" sz="quarter" idx="13"/>
            <p:extLst>
              <p:ext uri="{D42A27DB-BD31-4B8C-83A1-F6EECF244321}">
                <p14:modId xmlns:p14="http://schemas.microsoft.com/office/powerpoint/2010/main" val="3199111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BFF4FD-E0F0-48CF-A5EE-7BC90130C760}"/>
              </a:ext>
            </a:extLst>
          </p:cNvPr>
          <p:cNvSpPr>
            <a:spLocks noGrp="1"/>
          </p:cNvSpPr>
          <p:nvPr>
            <p:ph type="body" sz="quarter" idx="14"/>
          </p:nvPr>
        </p:nvSpPr>
        <p:spPr/>
        <p:txBody>
          <a:bodyPr/>
          <a:lstStyle/>
          <a:p>
            <a:r>
              <a:rPr lang="en-US"/>
              <a:t>01.01.2018 - 09.12.2018</a:t>
            </a:r>
          </a:p>
        </p:txBody>
      </p:sp>
      <p:sp>
        <p:nvSpPr>
          <p:cNvPr id="5" name="Footer Placeholder 4">
            <a:extLst>
              <a:ext uri="{FF2B5EF4-FFF2-40B4-BE49-F238E27FC236}">
                <a16:creationId xmlns:a16="http://schemas.microsoft.com/office/drawing/2014/main" id="{C7E1BF3D-235D-4179-A7D4-523DAF6E41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9969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ABC2D-CA95-4FDF-B05C-1195983D3F39}"/>
              </a:ext>
            </a:extLst>
          </p:cNvPr>
          <p:cNvSpPr>
            <a:spLocks noGrp="1"/>
          </p:cNvSpPr>
          <p:nvPr>
            <p:ph type="title"/>
          </p:nvPr>
        </p:nvSpPr>
        <p:spPr/>
        <p:txBody>
          <a:bodyPr/>
          <a:lstStyle/>
          <a:p>
            <a:r>
              <a:rPr lang="de-DE"/>
              <a:t>Facebook Profil - Potenzielle Reichweite | NDR Doku</a:t>
            </a:r>
            <a:endParaRPr lang="en-US"/>
          </a:p>
        </p:txBody>
      </p:sp>
      <p:graphicFrame>
        <p:nvGraphicFramePr>
          <p:cNvPr id="6" name="Chart Placeholder 5">
            <a:extLst>
              <a:ext uri="{FF2B5EF4-FFF2-40B4-BE49-F238E27FC236}">
                <a16:creationId xmlns:a16="http://schemas.microsoft.com/office/drawing/2014/main" id="{1C8E35D4-4B81-485C-927C-79F606268625}"/>
              </a:ext>
            </a:extLst>
          </p:cNvPr>
          <p:cNvGraphicFramePr>
            <a:graphicFrameLocks noGrp="1"/>
          </p:cNvGraphicFramePr>
          <p:nvPr>
            <p:ph type="chart" sz="quarter" idx="13"/>
            <p:extLst>
              <p:ext uri="{D42A27DB-BD31-4B8C-83A1-F6EECF244321}">
                <p14:modId xmlns:p14="http://schemas.microsoft.com/office/powerpoint/2010/main" val="4255804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B34AA0-22FC-4D1C-8685-D4EB9CEF5878}"/>
              </a:ext>
            </a:extLst>
          </p:cNvPr>
          <p:cNvSpPr>
            <a:spLocks noGrp="1"/>
          </p:cNvSpPr>
          <p:nvPr>
            <p:ph type="body" sz="quarter" idx="14"/>
          </p:nvPr>
        </p:nvSpPr>
        <p:spPr/>
        <p:txBody>
          <a:bodyPr/>
          <a:lstStyle/>
          <a:p>
            <a:r>
              <a:rPr lang="en-US"/>
              <a:t>01.01.2018 - 09.12.2018</a:t>
            </a:r>
          </a:p>
        </p:txBody>
      </p:sp>
      <p:sp>
        <p:nvSpPr>
          <p:cNvPr id="5" name="Footer Placeholder 4">
            <a:extLst>
              <a:ext uri="{FF2B5EF4-FFF2-40B4-BE49-F238E27FC236}">
                <a16:creationId xmlns:a16="http://schemas.microsoft.com/office/drawing/2014/main" id="{30CDBF8A-2E8C-43AD-9A78-887EA75C25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3455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88D98-F6F5-474F-A916-DD9443AFC7A3}"/>
              </a:ext>
            </a:extLst>
          </p:cNvPr>
          <p:cNvSpPr>
            <a:spLocks noGrp="1"/>
          </p:cNvSpPr>
          <p:nvPr>
            <p:ph type="title"/>
          </p:nvPr>
        </p:nvSpPr>
        <p:spPr/>
        <p:txBody>
          <a:bodyPr/>
          <a:lstStyle/>
          <a:p>
            <a:r>
              <a:rPr lang="de-DE"/>
              <a:t>Facebook Profil - Aktive Nutzer | NDR Doku</a:t>
            </a:r>
            <a:endParaRPr lang="en-US"/>
          </a:p>
        </p:txBody>
      </p:sp>
      <p:graphicFrame>
        <p:nvGraphicFramePr>
          <p:cNvPr id="6" name="Chart Placeholder 5">
            <a:extLst>
              <a:ext uri="{FF2B5EF4-FFF2-40B4-BE49-F238E27FC236}">
                <a16:creationId xmlns:a16="http://schemas.microsoft.com/office/drawing/2014/main" id="{2F111599-6A9C-4ABB-A30E-6097869F84B0}"/>
              </a:ext>
            </a:extLst>
          </p:cNvPr>
          <p:cNvGraphicFramePr>
            <a:graphicFrameLocks noGrp="1"/>
          </p:cNvGraphicFramePr>
          <p:nvPr>
            <p:ph type="chart" sz="quarter" idx="13"/>
            <p:extLst>
              <p:ext uri="{D42A27DB-BD31-4B8C-83A1-F6EECF244321}">
                <p14:modId xmlns:p14="http://schemas.microsoft.com/office/powerpoint/2010/main" val="4210117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09FE9A-6693-424F-8823-843A95572FDA}"/>
              </a:ext>
            </a:extLst>
          </p:cNvPr>
          <p:cNvSpPr>
            <a:spLocks noGrp="1"/>
          </p:cNvSpPr>
          <p:nvPr>
            <p:ph type="body" sz="quarter" idx="14"/>
          </p:nvPr>
        </p:nvSpPr>
        <p:spPr/>
        <p:txBody>
          <a:bodyPr/>
          <a:lstStyle/>
          <a:p>
            <a:r>
              <a:rPr lang="en-US"/>
              <a:t>01.01.2018 - 09.12.2018</a:t>
            </a:r>
          </a:p>
        </p:txBody>
      </p:sp>
      <p:sp>
        <p:nvSpPr>
          <p:cNvPr id="5" name="Footer Placeholder 4">
            <a:extLst>
              <a:ext uri="{FF2B5EF4-FFF2-40B4-BE49-F238E27FC236}">
                <a16:creationId xmlns:a16="http://schemas.microsoft.com/office/drawing/2014/main" id="{241AD883-06B1-417A-B792-B46518B5C6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4994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E389F-60FF-410D-9536-8DEB5FF82CBE}"/>
              </a:ext>
            </a:extLst>
          </p:cNvPr>
          <p:cNvSpPr>
            <a:spLocks noGrp="1"/>
          </p:cNvSpPr>
          <p:nvPr>
            <p:ph type="title"/>
          </p:nvPr>
        </p:nvSpPr>
        <p:spPr/>
        <p:txBody>
          <a:bodyPr/>
          <a:lstStyle/>
          <a:p>
            <a:r>
              <a:rPr lang="en-US"/>
              <a:t>Facebook Profil - Video-Starts ab 10 Sek. | NDR Doku</a:t>
            </a:r>
          </a:p>
        </p:txBody>
      </p:sp>
      <p:graphicFrame>
        <p:nvGraphicFramePr>
          <p:cNvPr id="6" name="Chart Placeholder 5">
            <a:extLst>
              <a:ext uri="{FF2B5EF4-FFF2-40B4-BE49-F238E27FC236}">
                <a16:creationId xmlns:a16="http://schemas.microsoft.com/office/drawing/2014/main" id="{7C792964-A44D-402E-8C0A-1736FC188578}"/>
              </a:ext>
            </a:extLst>
          </p:cNvPr>
          <p:cNvGraphicFramePr>
            <a:graphicFrameLocks noGrp="1"/>
          </p:cNvGraphicFramePr>
          <p:nvPr>
            <p:ph type="chart" sz="quarter" idx="13"/>
            <p:extLst>
              <p:ext uri="{D42A27DB-BD31-4B8C-83A1-F6EECF244321}">
                <p14:modId xmlns:p14="http://schemas.microsoft.com/office/powerpoint/2010/main" val="3631057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706E49-5026-434B-BD8D-F955B4DB554B}"/>
              </a:ext>
            </a:extLst>
          </p:cNvPr>
          <p:cNvSpPr>
            <a:spLocks noGrp="1"/>
          </p:cNvSpPr>
          <p:nvPr>
            <p:ph type="body" sz="quarter" idx="14"/>
          </p:nvPr>
        </p:nvSpPr>
        <p:spPr/>
        <p:txBody>
          <a:bodyPr/>
          <a:lstStyle/>
          <a:p>
            <a:r>
              <a:rPr lang="en-US"/>
              <a:t>01.01.2018 - 09.12.2018</a:t>
            </a:r>
          </a:p>
        </p:txBody>
      </p:sp>
      <p:sp>
        <p:nvSpPr>
          <p:cNvPr id="5" name="Footer Placeholder 4">
            <a:extLst>
              <a:ext uri="{FF2B5EF4-FFF2-40B4-BE49-F238E27FC236}">
                <a16:creationId xmlns:a16="http://schemas.microsoft.com/office/drawing/2014/main" id="{A5EFA278-7FB3-42F7-A37C-9FA89B155E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0697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FCC54-6731-4773-9170-32627F7EDB19}"/>
              </a:ext>
            </a:extLst>
          </p:cNvPr>
          <p:cNvSpPr>
            <a:spLocks noGrp="1"/>
          </p:cNvSpPr>
          <p:nvPr>
            <p:ph type="title"/>
          </p:nvPr>
        </p:nvSpPr>
        <p:spPr/>
        <p:txBody>
          <a:bodyPr/>
          <a:lstStyle/>
          <a:p>
            <a:r>
              <a:rPr lang="de-DE"/>
              <a:t>Facebook Profil - Durchschnitt Potenzi. Reichweite pro Tag | NDR Doku</a:t>
            </a:r>
            <a:endParaRPr lang="en-US"/>
          </a:p>
        </p:txBody>
      </p:sp>
      <p:graphicFrame>
        <p:nvGraphicFramePr>
          <p:cNvPr id="5" name="Table Placeholder 4">
            <a:extLst>
              <a:ext uri="{FF2B5EF4-FFF2-40B4-BE49-F238E27FC236}">
                <a16:creationId xmlns:a16="http://schemas.microsoft.com/office/drawing/2014/main" id="{09B04BC3-0829-4D2D-9DE8-B622B775F589}"/>
              </a:ext>
            </a:extLst>
          </p:cNvPr>
          <p:cNvGraphicFramePr>
            <a:graphicFrameLocks noGrp="1"/>
          </p:cNvGraphicFramePr>
          <p:nvPr>
            <p:ph type="tbl" sz="quarter" idx="13"/>
            <p:extLst>
              <p:ext uri="{D42A27DB-BD31-4B8C-83A1-F6EECF244321}">
                <p14:modId xmlns:p14="http://schemas.microsoft.com/office/powerpoint/2010/main" val="2233529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55472279"/>
                    </a:ext>
                  </a:extLst>
                </a:gridCol>
                <a:gridCol w="1645920">
                  <a:extLst>
                    <a:ext uri="{9D8B030D-6E8A-4147-A177-3AD203B41FA5}">
                      <a16:colId xmlns:a16="http://schemas.microsoft.com/office/drawing/2014/main" val="1178333286"/>
                    </a:ext>
                  </a:extLst>
                </a:gridCol>
                <a:gridCol w="1234440">
                  <a:extLst>
                    <a:ext uri="{9D8B030D-6E8A-4147-A177-3AD203B41FA5}">
                      <a16:colId xmlns:a16="http://schemas.microsoft.com/office/drawing/2014/main" val="3809166487"/>
                    </a:ext>
                  </a:extLst>
                </a:gridCol>
                <a:gridCol w="1234440">
                  <a:extLst>
                    <a:ext uri="{9D8B030D-6E8A-4147-A177-3AD203B41FA5}">
                      <a16:colId xmlns:a16="http://schemas.microsoft.com/office/drawing/2014/main" val="3610773002"/>
                    </a:ext>
                  </a:extLst>
                </a:gridCol>
                <a:gridCol w="1234440">
                  <a:extLst>
                    <a:ext uri="{9D8B030D-6E8A-4147-A177-3AD203B41FA5}">
                      <a16:colId xmlns:a16="http://schemas.microsoft.com/office/drawing/2014/main" val="1711426397"/>
                    </a:ext>
                  </a:extLst>
                </a:gridCol>
                <a:gridCol w="1234440">
                  <a:extLst>
                    <a:ext uri="{9D8B030D-6E8A-4147-A177-3AD203B41FA5}">
                      <a16:colId xmlns:a16="http://schemas.microsoft.com/office/drawing/2014/main" val="2392321218"/>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542469130"/>
                  </a:ext>
                </a:extLst>
              </a:tr>
              <a:tr h="370840">
                <a:tc>
                  <a:txBody>
                    <a:bodyPr/>
                    <a:lstStyle/>
                    <a:p>
                      <a:r>
                        <a:rPr lang="en-US" sz="1000"/>
                        <a:t>NDR Doku</a:t>
                      </a:r>
                    </a:p>
                  </a:txBody>
                  <a:tcPr/>
                </a:tc>
                <a:tc>
                  <a:txBody>
                    <a:bodyPr/>
                    <a:lstStyle/>
                    <a:p>
                      <a:r>
                        <a:rPr lang="en-US" sz="1000"/>
                        <a:t>43520</a:t>
                      </a:r>
                    </a:p>
                  </a:txBody>
                  <a:tcPr/>
                </a:tc>
                <a:tc>
                  <a:txBody>
                    <a:bodyPr/>
                    <a:lstStyle/>
                    <a:p>
                      <a:r>
                        <a:rPr lang="en-US" sz="1000"/>
                        <a:t>27637</a:t>
                      </a:r>
                    </a:p>
                  </a:txBody>
                  <a:tcPr/>
                </a:tc>
                <a:tc>
                  <a:txBody>
                    <a:bodyPr/>
                    <a:lstStyle/>
                    <a:p>
                      <a:r>
                        <a:rPr lang="en-US" sz="1000"/>
                        <a:t>0</a:t>
                      </a:r>
                    </a:p>
                  </a:txBody>
                  <a:tcPr/>
                </a:tc>
                <a:tc>
                  <a:txBody>
                    <a:bodyPr/>
                    <a:lstStyle/>
                    <a:p>
                      <a:r>
                        <a:rPr lang="en-US" sz="1000"/>
                        <a:t>16213</a:t>
                      </a:r>
                    </a:p>
                  </a:txBody>
                  <a:tcPr/>
                </a:tc>
                <a:tc>
                  <a:txBody>
                    <a:bodyPr/>
                    <a:lstStyle/>
                    <a:p>
                      <a:r>
                        <a:rPr lang="en-US" sz="1000"/>
                        <a:t>43520</a:t>
                      </a:r>
                    </a:p>
                  </a:txBody>
                  <a:tcPr/>
                </a:tc>
                <a:extLst>
                  <a:ext uri="{0D108BD9-81ED-4DB2-BD59-A6C34878D82A}">
                    <a16:rowId xmlns:a16="http://schemas.microsoft.com/office/drawing/2014/main" val="896265102"/>
                  </a:ext>
                </a:extLst>
              </a:tr>
            </a:tbl>
          </a:graphicData>
        </a:graphic>
      </p:graphicFrame>
      <p:sp>
        <p:nvSpPr>
          <p:cNvPr id="4" name="Text Placeholder 3">
            <a:extLst>
              <a:ext uri="{FF2B5EF4-FFF2-40B4-BE49-F238E27FC236}">
                <a16:creationId xmlns:a16="http://schemas.microsoft.com/office/drawing/2014/main" id="{06A1FDEA-265D-43FB-AF67-BDA6F26823C1}"/>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1061324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890DA-AAA2-4DCF-8334-8BA806B6409C}"/>
              </a:ext>
            </a:extLst>
          </p:cNvPr>
          <p:cNvSpPr>
            <a:spLocks noGrp="1"/>
          </p:cNvSpPr>
          <p:nvPr>
            <p:ph type="title"/>
          </p:nvPr>
        </p:nvSpPr>
        <p:spPr/>
        <p:txBody>
          <a:bodyPr/>
          <a:lstStyle/>
          <a:p>
            <a:r>
              <a:rPr lang="en-US"/>
              <a:t>Facebook Distributionstyp - FB Insights | NDR Doku</a:t>
            </a:r>
          </a:p>
        </p:txBody>
      </p:sp>
      <p:graphicFrame>
        <p:nvGraphicFramePr>
          <p:cNvPr id="6" name="Chart Placeholder 5">
            <a:extLst>
              <a:ext uri="{FF2B5EF4-FFF2-40B4-BE49-F238E27FC236}">
                <a16:creationId xmlns:a16="http://schemas.microsoft.com/office/drawing/2014/main" id="{2D91A3EE-7A76-47D4-9E55-2A10B0F03C8C}"/>
              </a:ext>
            </a:extLst>
          </p:cNvPr>
          <p:cNvGraphicFramePr>
            <a:graphicFrameLocks noGrp="1"/>
          </p:cNvGraphicFramePr>
          <p:nvPr>
            <p:ph type="chart" sz="quarter" idx="13"/>
            <p:extLst>
              <p:ext uri="{D42A27DB-BD31-4B8C-83A1-F6EECF244321}">
                <p14:modId xmlns:p14="http://schemas.microsoft.com/office/powerpoint/2010/main" val="389934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83B326-A4AA-4F72-9D67-F1F59521814B}"/>
              </a:ext>
            </a:extLst>
          </p:cNvPr>
          <p:cNvSpPr>
            <a:spLocks noGrp="1"/>
          </p:cNvSpPr>
          <p:nvPr>
            <p:ph type="body" sz="quarter" idx="14"/>
          </p:nvPr>
        </p:nvSpPr>
        <p:spPr/>
        <p:txBody>
          <a:bodyPr/>
          <a:lstStyle/>
          <a:p>
            <a:r>
              <a:rPr lang="en-US"/>
              <a:t>01.01.2018 - 09.12.2018</a:t>
            </a:r>
          </a:p>
        </p:txBody>
      </p:sp>
      <p:sp>
        <p:nvSpPr>
          <p:cNvPr id="5" name="Footer Placeholder 4">
            <a:extLst>
              <a:ext uri="{FF2B5EF4-FFF2-40B4-BE49-F238E27FC236}">
                <a16:creationId xmlns:a16="http://schemas.microsoft.com/office/drawing/2014/main" id="{2DAB1043-380C-41E3-8BF7-34038F093E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3144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91E26-54B8-4AA1-86FF-866785221D89}"/>
              </a:ext>
            </a:extLst>
          </p:cNvPr>
          <p:cNvSpPr>
            <a:spLocks noGrp="1"/>
          </p:cNvSpPr>
          <p:nvPr>
            <p:ph type="title"/>
          </p:nvPr>
        </p:nvSpPr>
        <p:spPr/>
        <p:txBody>
          <a:bodyPr/>
          <a:lstStyle/>
          <a:p>
            <a:r>
              <a:rPr lang="en-US"/>
              <a:t>Facebook Distributionstyp - Tabelle - FB Insights | NDR Doku</a:t>
            </a:r>
          </a:p>
        </p:txBody>
      </p:sp>
      <p:graphicFrame>
        <p:nvGraphicFramePr>
          <p:cNvPr id="5" name="Table Placeholder 4">
            <a:extLst>
              <a:ext uri="{FF2B5EF4-FFF2-40B4-BE49-F238E27FC236}">
                <a16:creationId xmlns:a16="http://schemas.microsoft.com/office/drawing/2014/main" id="{E5C3B485-2BE7-46CA-8E13-78C1735F57FC}"/>
              </a:ext>
            </a:extLst>
          </p:cNvPr>
          <p:cNvGraphicFramePr>
            <a:graphicFrameLocks noGrp="1"/>
          </p:cNvGraphicFramePr>
          <p:nvPr>
            <p:ph type="tbl" sz="quarter" idx="13"/>
            <p:extLst>
              <p:ext uri="{D42A27DB-BD31-4B8C-83A1-F6EECF244321}">
                <p14:modId xmlns:p14="http://schemas.microsoft.com/office/powerpoint/2010/main" val="3955248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5300025"/>
                    </a:ext>
                  </a:extLst>
                </a:gridCol>
                <a:gridCol w="1234440">
                  <a:extLst>
                    <a:ext uri="{9D8B030D-6E8A-4147-A177-3AD203B41FA5}">
                      <a16:colId xmlns:a16="http://schemas.microsoft.com/office/drawing/2014/main" val="2092926244"/>
                    </a:ext>
                  </a:extLst>
                </a:gridCol>
                <a:gridCol w="822960">
                  <a:extLst>
                    <a:ext uri="{9D8B030D-6E8A-4147-A177-3AD203B41FA5}">
                      <a16:colId xmlns:a16="http://schemas.microsoft.com/office/drawing/2014/main" val="453680474"/>
                    </a:ext>
                  </a:extLst>
                </a:gridCol>
                <a:gridCol w="822960">
                  <a:extLst>
                    <a:ext uri="{9D8B030D-6E8A-4147-A177-3AD203B41FA5}">
                      <a16:colId xmlns:a16="http://schemas.microsoft.com/office/drawing/2014/main" val="2140331778"/>
                    </a:ext>
                  </a:extLst>
                </a:gridCol>
                <a:gridCol w="822960">
                  <a:extLst>
                    <a:ext uri="{9D8B030D-6E8A-4147-A177-3AD203B41FA5}">
                      <a16:colId xmlns:a16="http://schemas.microsoft.com/office/drawing/2014/main" val="13526704"/>
                    </a:ext>
                  </a:extLst>
                </a:gridCol>
                <a:gridCol w="822960">
                  <a:extLst>
                    <a:ext uri="{9D8B030D-6E8A-4147-A177-3AD203B41FA5}">
                      <a16:colId xmlns:a16="http://schemas.microsoft.com/office/drawing/2014/main" val="1607983262"/>
                    </a:ext>
                  </a:extLst>
                </a:gridCol>
                <a:gridCol w="822960">
                  <a:extLst>
                    <a:ext uri="{9D8B030D-6E8A-4147-A177-3AD203B41FA5}">
                      <a16:colId xmlns:a16="http://schemas.microsoft.com/office/drawing/2014/main" val="3498259766"/>
                    </a:ext>
                  </a:extLst>
                </a:gridCol>
                <a:gridCol w="822960">
                  <a:extLst>
                    <a:ext uri="{9D8B030D-6E8A-4147-A177-3AD203B41FA5}">
                      <a16:colId xmlns:a16="http://schemas.microsoft.com/office/drawing/2014/main" val="325226174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852482891"/>
                  </a:ext>
                </a:extLst>
              </a:tr>
              <a:tr h="370840">
                <a:tc>
                  <a:txBody>
                    <a:bodyPr/>
                    <a:lstStyle/>
                    <a:p>
                      <a:r>
                        <a:rPr lang="en-US" sz="1000"/>
                        <a:t>NDR Doku</a:t>
                      </a:r>
                    </a:p>
                  </a:txBody>
                  <a:tcPr/>
                </a:tc>
                <a:tc>
                  <a:txBody>
                    <a:bodyPr/>
                    <a:lstStyle/>
                    <a:p>
                      <a:r>
                        <a:rPr lang="en-US" sz="1000"/>
                        <a:t>556</a:t>
                      </a:r>
                    </a:p>
                  </a:txBody>
                  <a:tcPr/>
                </a:tc>
                <a:tc>
                  <a:txBody>
                    <a:bodyPr/>
                    <a:lstStyle/>
                    <a:p>
                      <a:r>
                        <a:rPr lang="en-US" sz="1000"/>
                        <a:t>61</a:t>
                      </a:r>
                    </a:p>
                  </a:txBody>
                  <a:tcPr/>
                </a:tc>
                <a:tc>
                  <a:txBody>
                    <a:bodyPr/>
                    <a:lstStyle/>
                    <a:p>
                      <a:r>
                        <a:rPr lang="en-US" sz="1000"/>
                        <a:t>454</a:t>
                      </a:r>
                    </a:p>
                  </a:txBody>
                  <a:tcPr/>
                </a:tc>
                <a:tc>
                  <a:txBody>
                    <a:bodyPr/>
                    <a:lstStyle/>
                    <a:p>
                      <a:r>
                        <a:rPr lang="en-US" sz="1000"/>
                        <a:t>0</a:t>
                      </a:r>
                    </a:p>
                  </a:txBody>
                  <a:tcPr/>
                </a:tc>
                <a:tc>
                  <a:txBody>
                    <a:bodyPr/>
                    <a:lstStyle/>
                    <a:p>
                      <a:r>
                        <a:rPr lang="en-US" sz="1000"/>
                        <a:t>41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756322145"/>
                  </a:ext>
                </a:extLst>
              </a:tr>
            </a:tbl>
          </a:graphicData>
        </a:graphic>
      </p:graphicFrame>
      <p:sp>
        <p:nvSpPr>
          <p:cNvPr id="4" name="Text Placeholder 3">
            <a:extLst>
              <a:ext uri="{FF2B5EF4-FFF2-40B4-BE49-F238E27FC236}">
                <a16:creationId xmlns:a16="http://schemas.microsoft.com/office/drawing/2014/main" id="{F98BDE02-6E2D-4B66-A879-F0A0CA14CD29}"/>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2289811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FAC27-AD8A-4719-A82F-1DF0A1F9467C}"/>
              </a:ext>
            </a:extLst>
          </p:cNvPr>
          <p:cNvSpPr>
            <a:spLocks noGrp="1"/>
          </p:cNvSpPr>
          <p:nvPr>
            <p:ph type="title"/>
          </p:nvPr>
        </p:nvSpPr>
        <p:spPr/>
        <p:txBody>
          <a:bodyPr/>
          <a:lstStyle/>
          <a:p>
            <a:r>
              <a:rPr lang="en-US"/>
              <a:t>Facebook Eigene Posts - Shares - Export | NDR Doku - 1 of 2</a:t>
            </a:r>
          </a:p>
        </p:txBody>
      </p:sp>
      <p:graphicFrame>
        <p:nvGraphicFramePr>
          <p:cNvPr id="5" name="Table Placeholder 4">
            <a:extLst>
              <a:ext uri="{FF2B5EF4-FFF2-40B4-BE49-F238E27FC236}">
                <a16:creationId xmlns:a16="http://schemas.microsoft.com/office/drawing/2014/main" id="{FB207BE7-E58E-4980-9B23-8A6877B9D21D}"/>
              </a:ext>
            </a:extLst>
          </p:cNvPr>
          <p:cNvGraphicFramePr>
            <a:graphicFrameLocks noGrp="1"/>
          </p:cNvGraphicFramePr>
          <p:nvPr>
            <p:ph type="tbl" sz="quarter" idx="13"/>
            <p:extLst>
              <p:ext uri="{D42A27DB-BD31-4B8C-83A1-F6EECF244321}">
                <p14:modId xmlns:p14="http://schemas.microsoft.com/office/powerpoint/2010/main" val="1948903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9859314"/>
                    </a:ext>
                  </a:extLst>
                </a:gridCol>
                <a:gridCol w="822960">
                  <a:extLst>
                    <a:ext uri="{9D8B030D-6E8A-4147-A177-3AD203B41FA5}">
                      <a16:colId xmlns:a16="http://schemas.microsoft.com/office/drawing/2014/main" val="2964618757"/>
                    </a:ext>
                  </a:extLst>
                </a:gridCol>
                <a:gridCol w="822960">
                  <a:extLst>
                    <a:ext uri="{9D8B030D-6E8A-4147-A177-3AD203B41FA5}">
                      <a16:colId xmlns:a16="http://schemas.microsoft.com/office/drawing/2014/main" val="3453980926"/>
                    </a:ext>
                  </a:extLst>
                </a:gridCol>
                <a:gridCol w="822960">
                  <a:extLst>
                    <a:ext uri="{9D8B030D-6E8A-4147-A177-3AD203B41FA5}">
                      <a16:colId xmlns:a16="http://schemas.microsoft.com/office/drawing/2014/main" val="1227082011"/>
                    </a:ext>
                  </a:extLst>
                </a:gridCol>
                <a:gridCol w="822960">
                  <a:extLst>
                    <a:ext uri="{9D8B030D-6E8A-4147-A177-3AD203B41FA5}">
                      <a16:colId xmlns:a16="http://schemas.microsoft.com/office/drawing/2014/main" val="3263285722"/>
                    </a:ext>
                  </a:extLst>
                </a:gridCol>
                <a:gridCol w="822960">
                  <a:extLst>
                    <a:ext uri="{9D8B030D-6E8A-4147-A177-3AD203B41FA5}">
                      <a16:colId xmlns:a16="http://schemas.microsoft.com/office/drawing/2014/main" val="1168150205"/>
                    </a:ext>
                  </a:extLst>
                </a:gridCol>
                <a:gridCol w="822960">
                  <a:extLst>
                    <a:ext uri="{9D8B030D-6E8A-4147-A177-3AD203B41FA5}">
                      <a16:colId xmlns:a16="http://schemas.microsoft.com/office/drawing/2014/main" val="786970000"/>
                    </a:ext>
                  </a:extLst>
                </a:gridCol>
                <a:gridCol w="822960">
                  <a:extLst>
                    <a:ext uri="{9D8B030D-6E8A-4147-A177-3AD203B41FA5}">
                      <a16:colId xmlns:a16="http://schemas.microsoft.com/office/drawing/2014/main" val="940659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1496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- 2018-08-09 10:30:01 </a:t>
                      </a:r>
                      <a:r>
                        <a:rPr kumimoji="0" lang="de-DE" sz="1000" b="0" i="0" u="none" strike="noStrike" kern="1200" cap="none" spc="0" normalizeH="0" baseline="0" noProof="0">
                          <a:ln>
                            <a:noFill/>
                          </a:ln>
                          <a:solidFill>
                            <a:prstClr val="black"/>
                          </a:solidFill>
                          <a:effectLst/>
                          <a:uLnTx/>
                          <a:uFillTx/>
                          <a:latin typeface="+mn-lt"/>
                          <a:ea typeface="+mn-ea"/>
                          <a:cs typeface="+mn-cs"/>
                        </a:rPr>
                        <a:t> 
 Beeindruckend: Mit 94 Jahren schreibt Rosemarie an ihrer Doktorarbeit in Philosophie. Nach dem Tod ihres Mannes konnte sie endlich ihren langersehnten Uni-Abschluss nachholen.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1176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- 2018-10-10 17:22:21 </a:t>
                      </a:r>
                      <a:r>
                        <a:rPr kumimoji="0" lang="de-DE" sz="1000" b="0" i="0" u="none" strike="noStrike" kern="1200" cap="none" spc="0" normalizeH="0" baseline="0" noProof="0">
                          <a:ln>
                            <a:noFill/>
                          </a:ln>
                          <a:solidFill>
                            <a:prstClr val="black"/>
                          </a:solidFill>
                          <a:effectLst/>
                          <a:uLnTx/>
                          <a:uFillTx/>
                          <a:latin typeface="+mn-lt"/>
                          <a:ea typeface="+mn-ea"/>
                          <a:cs typeface="+mn-cs"/>
                        </a:rPr>
                        <a:t> 
 Hier geht es um Leben und Tod von Kindern: auf der größten Kinderintensivstation Deutschlands. Aber immer wieder müssen Patienten abgewiesen werden. Genug Betten und Ärzte gibt es. Was fehlt, sind genügend Krankenschwestern und Krankenpfleger. Wie sieht der Alltag aus?
#Doku-Tipp "Die Lebensretter von der 67". 
--&gt; https://www.ndr.de/fernsehen/epg/import/Alltag-auf-der-Kinderintensivstation-der-MHH,sendung845106.html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8621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- 2018-09-17 12:50:53 </a:t>
                      </a:r>
                      <a:r>
                        <a:rPr kumimoji="0" lang="de-DE" sz="1000" b="0" i="0" u="none" strike="noStrike" kern="1200" cap="none" spc="0" normalizeH="0" baseline="0" noProof="0">
                          <a:ln>
                            <a:noFill/>
                          </a:ln>
                          <a:solidFill>
                            <a:prstClr val="black"/>
                          </a:solidFill>
                          <a:effectLst/>
                          <a:uLnTx/>
                          <a:uFillTx/>
                          <a:latin typeface="+mn-lt"/>
                          <a:ea typeface="+mn-ea"/>
                          <a:cs typeface="+mn-cs"/>
                        </a:rPr>
                        <a:t> 
 Verletzte Soldaten haben nicht immer äußere Wunden. #PTBS #45Min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50209180"/>
                  </a:ext>
                </a:extLst>
              </a:tr>
            </a:tbl>
          </a:graphicData>
        </a:graphic>
      </p:graphicFrame>
      <p:sp>
        <p:nvSpPr>
          <p:cNvPr id="4" name="Text Placeholder 3">
            <a:extLst>
              <a:ext uri="{FF2B5EF4-FFF2-40B4-BE49-F238E27FC236}">
                <a16:creationId xmlns:a16="http://schemas.microsoft.com/office/drawing/2014/main" id="{2912806B-F2F6-4BB8-8009-753C5A69BD57}"/>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3279019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4CE4A-8E2A-44A3-B954-0AA9EAA6C9B0}"/>
              </a:ext>
            </a:extLst>
          </p:cNvPr>
          <p:cNvSpPr>
            <a:spLocks noGrp="1"/>
          </p:cNvSpPr>
          <p:nvPr>
            <p:ph type="title"/>
          </p:nvPr>
        </p:nvSpPr>
        <p:spPr/>
        <p:txBody>
          <a:bodyPr/>
          <a:lstStyle/>
          <a:p>
            <a:r>
              <a:rPr lang="en-US"/>
              <a:t>Facebook Eigene Posts - Shares - Export | NDR Doku - 2 of 2</a:t>
            </a:r>
          </a:p>
        </p:txBody>
      </p:sp>
      <p:graphicFrame>
        <p:nvGraphicFramePr>
          <p:cNvPr id="5" name="Table Placeholder 4">
            <a:extLst>
              <a:ext uri="{FF2B5EF4-FFF2-40B4-BE49-F238E27FC236}">
                <a16:creationId xmlns:a16="http://schemas.microsoft.com/office/drawing/2014/main" id="{936328D9-733A-4C0F-930A-7885EFEE74C9}"/>
              </a:ext>
            </a:extLst>
          </p:cNvPr>
          <p:cNvGraphicFramePr>
            <a:graphicFrameLocks noGrp="1"/>
          </p:cNvGraphicFramePr>
          <p:nvPr>
            <p:ph type="tbl" sz="quarter" idx="13"/>
            <p:extLst>
              <p:ext uri="{D42A27DB-BD31-4B8C-83A1-F6EECF244321}">
                <p14:modId xmlns:p14="http://schemas.microsoft.com/office/powerpoint/2010/main" val="372057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92079114"/>
                    </a:ext>
                  </a:extLst>
                </a:gridCol>
                <a:gridCol w="822960">
                  <a:extLst>
                    <a:ext uri="{9D8B030D-6E8A-4147-A177-3AD203B41FA5}">
                      <a16:colId xmlns:a16="http://schemas.microsoft.com/office/drawing/2014/main" val="3335433156"/>
                    </a:ext>
                  </a:extLst>
                </a:gridCol>
                <a:gridCol w="822960">
                  <a:extLst>
                    <a:ext uri="{9D8B030D-6E8A-4147-A177-3AD203B41FA5}">
                      <a16:colId xmlns:a16="http://schemas.microsoft.com/office/drawing/2014/main" val="1420977025"/>
                    </a:ext>
                  </a:extLst>
                </a:gridCol>
                <a:gridCol w="822960">
                  <a:extLst>
                    <a:ext uri="{9D8B030D-6E8A-4147-A177-3AD203B41FA5}">
                      <a16:colId xmlns:a16="http://schemas.microsoft.com/office/drawing/2014/main" val="3228346204"/>
                    </a:ext>
                  </a:extLst>
                </a:gridCol>
                <a:gridCol w="822960">
                  <a:extLst>
                    <a:ext uri="{9D8B030D-6E8A-4147-A177-3AD203B41FA5}">
                      <a16:colId xmlns:a16="http://schemas.microsoft.com/office/drawing/2014/main" val="1152100418"/>
                    </a:ext>
                  </a:extLst>
                </a:gridCol>
                <a:gridCol w="822960">
                  <a:extLst>
                    <a:ext uri="{9D8B030D-6E8A-4147-A177-3AD203B41FA5}">
                      <a16:colId xmlns:a16="http://schemas.microsoft.com/office/drawing/2014/main" val="771294219"/>
                    </a:ext>
                  </a:extLst>
                </a:gridCol>
                <a:gridCol w="822960">
                  <a:extLst>
                    <a:ext uri="{9D8B030D-6E8A-4147-A177-3AD203B41FA5}">
                      <a16:colId xmlns:a16="http://schemas.microsoft.com/office/drawing/2014/main" val="117890866"/>
                    </a:ext>
                  </a:extLst>
                </a:gridCol>
                <a:gridCol w="822960">
                  <a:extLst>
                    <a:ext uri="{9D8B030D-6E8A-4147-A177-3AD203B41FA5}">
                      <a16:colId xmlns:a16="http://schemas.microsoft.com/office/drawing/2014/main" val="3750830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19738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- 2018-06-05 10:30:00 </a:t>
                      </a:r>
                      <a:r>
                        <a:rPr kumimoji="0" lang="de-DE" sz="1000" b="0" i="0" u="none" strike="noStrike" kern="1200" cap="none" spc="0" normalizeH="0" baseline="0" noProof="0">
                          <a:ln>
                            <a:noFill/>
                          </a:ln>
                          <a:solidFill>
                            <a:prstClr val="black"/>
                          </a:solidFill>
                          <a:effectLst/>
                          <a:uLnTx/>
                          <a:uFillTx/>
                          <a:latin typeface="+mn-lt"/>
                          <a:ea typeface="+mn-ea"/>
                          <a:cs typeface="+mn-cs"/>
                        </a:rPr>
                        <a:t> 
 Weniger Müll ist mehr! #Weltumwelttag #DIEREPORTAGE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09:33:00</a:t>
                      </a:r>
                    </a:p>
                  </a:txBody>
                  <a:tcPr/>
                </a:tc>
                <a:extLst>
                  <a:ext uri="{0D108BD9-81ED-4DB2-BD59-A6C34878D82A}">
                    <a16:rowId xmlns:a16="http://schemas.microsoft.com/office/drawing/2014/main" val="101618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- 2018-12-06 06:00:00 </a:t>
                      </a:r>
                      <a:r>
                        <a:rPr kumimoji="0" lang="de-DE" sz="1000" b="0" i="0" u="none" strike="noStrike" kern="1200" cap="none" spc="0" normalizeH="0" baseline="0" noProof="0">
                          <a:ln>
                            <a:noFill/>
                          </a:ln>
                          <a:solidFill>
                            <a:prstClr val="black"/>
                          </a:solidFill>
                          <a:effectLst/>
                          <a:uLnTx/>
                          <a:uFillTx/>
                          <a:latin typeface="+mn-lt"/>
                          <a:ea typeface="+mn-ea"/>
                          <a:cs typeface="+mn-cs"/>
                        </a:rPr>
                        <a:t> 
 "Die Tiere fragen nicht, ob ein Mensch gesund ist oder ob er Demenz hat." #SUPERPOWER #handinhand18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611561"/>
                  </a:ext>
                </a:extLst>
              </a:tr>
            </a:tbl>
          </a:graphicData>
        </a:graphic>
      </p:graphicFrame>
      <p:sp>
        <p:nvSpPr>
          <p:cNvPr id="4" name="Text Placeholder 3">
            <a:extLst>
              <a:ext uri="{FF2B5EF4-FFF2-40B4-BE49-F238E27FC236}">
                <a16:creationId xmlns:a16="http://schemas.microsoft.com/office/drawing/2014/main" id="{96CBA441-3962-401F-A553-15142DA896CD}"/>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1556470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8653-CE85-4F99-993E-35D55DF27345}"/>
              </a:ext>
            </a:extLst>
          </p:cNvPr>
          <p:cNvSpPr>
            <a:spLocks noGrp="1"/>
          </p:cNvSpPr>
          <p:nvPr>
            <p:ph type="title"/>
          </p:nvPr>
        </p:nvSpPr>
        <p:spPr/>
        <p:txBody>
          <a:bodyPr/>
          <a:lstStyle/>
          <a:p>
            <a:r>
              <a:rPr lang="en-US"/>
              <a:t>Facebook Eigene Posts - Kommentare - Export | NDR Doku</a:t>
            </a:r>
          </a:p>
        </p:txBody>
      </p:sp>
      <p:graphicFrame>
        <p:nvGraphicFramePr>
          <p:cNvPr id="5" name="Table Placeholder 4">
            <a:extLst>
              <a:ext uri="{FF2B5EF4-FFF2-40B4-BE49-F238E27FC236}">
                <a16:creationId xmlns:a16="http://schemas.microsoft.com/office/drawing/2014/main" id="{CB3A8020-CDD2-4B7E-8413-9D3B527A0426}"/>
              </a:ext>
            </a:extLst>
          </p:cNvPr>
          <p:cNvGraphicFramePr>
            <a:graphicFrameLocks noGrp="1"/>
          </p:cNvGraphicFramePr>
          <p:nvPr>
            <p:ph type="tbl" sz="quarter" idx="13"/>
            <p:extLst>
              <p:ext uri="{D42A27DB-BD31-4B8C-83A1-F6EECF244321}">
                <p14:modId xmlns:p14="http://schemas.microsoft.com/office/powerpoint/2010/main" val="3005732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71216601"/>
                    </a:ext>
                  </a:extLst>
                </a:gridCol>
                <a:gridCol w="822960">
                  <a:extLst>
                    <a:ext uri="{9D8B030D-6E8A-4147-A177-3AD203B41FA5}">
                      <a16:colId xmlns:a16="http://schemas.microsoft.com/office/drawing/2014/main" val="4207569834"/>
                    </a:ext>
                  </a:extLst>
                </a:gridCol>
                <a:gridCol w="822960">
                  <a:extLst>
                    <a:ext uri="{9D8B030D-6E8A-4147-A177-3AD203B41FA5}">
                      <a16:colId xmlns:a16="http://schemas.microsoft.com/office/drawing/2014/main" val="819705122"/>
                    </a:ext>
                  </a:extLst>
                </a:gridCol>
                <a:gridCol w="822960">
                  <a:extLst>
                    <a:ext uri="{9D8B030D-6E8A-4147-A177-3AD203B41FA5}">
                      <a16:colId xmlns:a16="http://schemas.microsoft.com/office/drawing/2014/main" val="1624884502"/>
                    </a:ext>
                  </a:extLst>
                </a:gridCol>
                <a:gridCol w="822960">
                  <a:extLst>
                    <a:ext uri="{9D8B030D-6E8A-4147-A177-3AD203B41FA5}">
                      <a16:colId xmlns:a16="http://schemas.microsoft.com/office/drawing/2014/main" val="2258313360"/>
                    </a:ext>
                  </a:extLst>
                </a:gridCol>
                <a:gridCol w="822960">
                  <a:extLst>
                    <a:ext uri="{9D8B030D-6E8A-4147-A177-3AD203B41FA5}">
                      <a16:colId xmlns:a16="http://schemas.microsoft.com/office/drawing/2014/main" val="2818552894"/>
                    </a:ext>
                  </a:extLst>
                </a:gridCol>
                <a:gridCol w="822960">
                  <a:extLst>
                    <a:ext uri="{9D8B030D-6E8A-4147-A177-3AD203B41FA5}">
                      <a16:colId xmlns:a16="http://schemas.microsoft.com/office/drawing/2014/main" val="3594719221"/>
                    </a:ext>
                  </a:extLst>
                </a:gridCol>
                <a:gridCol w="822960">
                  <a:extLst>
                    <a:ext uri="{9D8B030D-6E8A-4147-A177-3AD203B41FA5}">
                      <a16:colId xmlns:a16="http://schemas.microsoft.com/office/drawing/2014/main" val="1443102395"/>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95228998"/>
                  </a:ext>
                </a:extLst>
              </a:tr>
              <a:tr h="370840">
                <a:tc>
                  <a:txBody>
                    <a:bodyPr/>
                    <a:lstStyle/>
                    <a:p>
                      <a:r>
                        <a:rPr lang="de-DE" sz="1000" b="1"/>
                        <a:t> NDR Doku - 2018-08-09 10:30:01 </a:t>
                      </a:r>
                      <a:r>
                        <a:rPr lang="de-DE" sz="1000"/>
                        <a:t> 
 Beeindruckend: Mit 94 Jahren schreibt Rosemarie an ihrer Doktorarbeit in Philosophie. Nach dem Tod ihres Mannes konnte sie endlich ihren langersehnten Uni-Abschluss nachholen.</a:t>
                      </a:r>
                      <a:endParaRPr lang="en-US" sz="1000"/>
                    </a:p>
                  </a:txBody>
                  <a:tcPr/>
                </a:tc>
                <a:tc>
                  <a:txBody>
                    <a:bodyPr/>
                    <a:lstStyle/>
                    <a:p>
                      <a:r>
                        <a:rPr lang="en-US" sz="1000"/>
                        <a:t>6054</a:t>
                      </a:r>
                    </a:p>
                  </a:txBody>
                  <a:tcPr/>
                </a:tc>
                <a:tc>
                  <a:txBody>
                    <a:bodyPr/>
                    <a:lstStyle/>
                    <a:p>
                      <a:r>
                        <a:rPr lang="en-US" sz="1000"/>
                        <a:t>56307</a:t>
                      </a:r>
                    </a:p>
                  </a:txBody>
                  <a:tcPr/>
                </a:tc>
                <a:tc>
                  <a:txBody>
                    <a:bodyPr/>
                    <a:lstStyle/>
                    <a:p>
                      <a:r>
                        <a:rPr lang="en-US" sz="1000"/>
                        <a:t>20477</a:t>
                      </a:r>
                    </a:p>
                  </a:txBody>
                  <a:tcPr/>
                </a:tc>
                <a:tc>
                  <a:txBody>
                    <a:bodyPr/>
                    <a:lstStyle/>
                    <a:p>
                      <a:r>
                        <a:rPr lang="en-US" sz="1000"/>
                        <a:t>82838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1399642"/>
                  </a:ext>
                </a:extLst>
              </a:tr>
              <a:tr h="370840">
                <a:tc>
                  <a:txBody>
                    <a:bodyPr/>
                    <a:lstStyle/>
                    <a:p>
                      <a:r>
                        <a:rPr lang="de-DE" sz="1000" b="1"/>
                        <a:t> NDR Doku - 2018-06-04 15:00:02 </a:t>
                      </a:r>
                      <a:r>
                        <a:rPr lang="de-DE" sz="1000"/>
                        <a:t> 
 #7Tage... unter Veganern -&gt; 6. Juni um 23.50 Uhr im NDR Fernsehen</a:t>
                      </a:r>
                      <a:endParaRPr lang="en-US" sz="1000"/>
                    </a:p>
                  </a:txBody>
                  <a:tcPr/>
                </a:tc>
                <a:tc>
                  <a:txBody>
                    <a:bodyPr/>
                    <a:lstStyle/>
                    <a:p>
                      <a:r>
                        <a:rPr lang="en-US" sz="1000"/>
                        <a:t>1552</a:t>
                      </a:r>
                    </a:p>
                  </a:txBody>
                  <a:tcPr/>
                </a:tc>
                <a:tc>
                  <a:txBody>
                    <a:bodyPr/>
                    <a:lstStyle/>
                    <a:p>
                      <a:r>
                        <a:rPr lang="en-US" sz="1000"/>
                        <a:t>1836</a:t>
                      </a:r>
                    </a:p>
                  </a:txBody>
                  <a:tcPr/>
                </a:tc>
                <a:tc>
                  <a:txBody>
                    <a:bodyPr/>
                    <a:lstStyle/>
                    <a:p>
                      <a:r>
                        <a:rPr lang="en-US" sz="1000"/>
                        <a:t>103</a:t>
                      </a:r>
                    </a:p>
                  </a:txBody>
                  <a:tcPr/>
                </a:tc>
                <a:tc>
                  <a:txBody>
                    <a:bodyPr/>
                    <a:lstStyle/>
                    <a:p>
                      <a:r>
                        <a:rPr lang="en-US" sz="1000"/>
                        <a:t>3491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31182929"/>
                  </a:ext>
                </a:extLst>
              </a:tr>
              <a:tr h="370840">
                <a:tc>
                  <a:txBody>
                    <a:bodyPr/>
                    <a:lstStyle/>
                    <a:p>
                      <a:r>
                        <a:rPr lang="de-DE" sz="1000" b="1"/>
                        <a:t> NDR Doku - 2018-09-17 12:50:53 </a:t>
                      </a:r>
                      <a:r>
                        <a:rPr lang="de-DE" sz="1000"/>
                        <a:t> 
 Verletzte Soldaten haben nicht immer äußere Wunden. #PTBS #45Min</a:t>
                      </a:r>
                      <a:endParaRPr lang="en-US" sz="1000"/>
                    </a:p>
                  </a:txBody>
                  <a:tcPr/>
                </a:tc>
                <a:tc>
                  <a:txBody>
                    <a:bodyPr/>
                    <a:lstStyle/>
                    <a:p>
                      <a:r>
                        <a:rPr lang="en-US" sz="1000"/>
                        <a:t>524</a:t>
                      </a:r>
                    </a:p>
                  </a:txBody>
                  <a:tcPr/>
                </a:tc>
                <a:tc>
                  <a:txBody>
                    <a:bodyPr/>
                    <a:lstStyle/>
                    <a:p>
                      <a:r>
                        <a:rPr lang="en-US" sz="1000"/>
                        <a:t>1519</a:t>
                      </a:r>
                    </a:p>
                  </a:txBody>
                  <a:tcPr/>
                </a:tc>
                <a:tc>
                  <a:txBody>
                    <a:bodyPr/>
                    <a:lstStyle/>
                    <a:p>
                      <a:r>
                        <a:rPr lang="en-US" sz="1000"/>
                        <a:t>2345</a:t>
                      </a:r>
                    </a:p>
                  </a:txBody>
                  <a:tcPr/>
                </a:tc>
                <a:tc>
                  <a:txBody>
                    <a:bodyPr/>
                    <a:lstStyle/>
                    <a:p>
                      <a:r>
                        <a:rPr lang="en-US" sz="1000"/>
                        <a:t>4388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7302538"/>
                  </a:ext>
                </a:extLst>
              </a:tr>
              <a:tr h="370840">
                <a:tc>
                  <a:txBody>
                    <a:bodyPr/>
                    <a:lstStyle/>
                    <a:p>
                      <a:r>
                        <a:rPr lang="de-DE" sz="1000" b="1"/>
                        <a:t> NDR Doku - 2018-06-05 17:00:01 </a:t>
                      </a:r>
                      <a:r>
                        <a:rPr lang="de-DE" sz="1000"/>
                        <a:t> 
 Eine Welt ohne Nutztiere, nur mit veganer Ernährung. Davon träumt das Land der Tiere. #7Tage... unter Veganern -&gt; 6. Juni um 23.50 Uhr im NDR Fernsehen und ab 10 Uhr bereits in der Mediathek!</a:t>
                      </a:r>
                      <a:endParaRPr lang="en-US" sz="1000"/>
                    </a:p>
                  </a:txBody>
                  <a:tcPr/>
                </a:tc>
                <a:tc>
                  <a:txBody>
                    <a:bodyPr/>
                    <a:lstStyle/>
                    <a:p>
                      <a:r>
                        <a:rPr lang="en-US" sz="1000"/>
                        <a:t>323</a:t>
                      </a:r>
                    </a:p>
                  </a:txBody>
                  <a:tcPr/>
                </a:tc>
                <a:tc>
                  <a:txBody>
                    <a:bodyPr/>
                    <a:lstStyle/>
                    <a:p>
                      <a:r>
                        <a:rPr lang="en-US" sz="1000"/>
                        <a:t>141</a:t>
                      </a:r>
                    </a:p>
                  </a:txBody>
                  <a:tcPr/>
                </a:tc>
                <a:tc>
                  <a:txBody>
                    <a:bodyPr/>
                    <a:lstStyle/>
                    <a:p>
                      <a:r>
                        <a:rPr lang="en-US" sz="1000"/>
                        <a:t>155</a:t>
                      </a:r>
                    </a:p>
                  </a:txBody>
                  <a:tcPr/>
                </a:tc>
                <a:tc>
                  <a:txBody>
                    <a:bodyPr/>
                    <a:lstStyle/>
                    <a:p>
                      <a:r>
                        <a:rPr lang="en-US" sz="1000"/>
                        <a:t>619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37260335"/>
                  </a:ext>
                </a:extLst>
              </a:tr>
              <a:tr h="370840">
                <a:tc>
                  <a:txBody>
                    <a:bodyPr/>
                    <a:lstStyle/>
                    <a:p>
                      <a:r>
                        <a:rPr lang="de-DE" sz="1000" b="1"/>
                        <a:t> NDR Doku - 2018-08-10 07:00:01 </a:t>
                      </a:r>
                      <a:r>
                        <a:rPr lang="de-DE" sz="1000"/>
                        <a:t> 
 Volle Wartezimmer, lange Wartezeiten, überfordertes Krankenhauspersonal: Die Notaufnahmen in Deutschland stoßen an ihre Grenzen. #DIEREPORTAGE</a:t>
                      </a:r>
                      <a:endParaRPr lang="en-US" sz="1000"/>
                    </a:p>
                  </a:txBody>
                  <a:tcPr/>
                </a:tc>
                <a:tc>
                  <a:txBody>
                    <a:bodyPr/>
                    <a:lstStyle/>
                    <a:p>
                      <a:r>
                        <a:rPr lang="en-US" sz="1000"/>
                        <a:t>209</a:t>
                      </a:r>
                    </a:p>
                  </a:txBody>
                  <a:tcPr/>
                </a:tc>
                <a:tc>
                  <a:txBody>
                    <a:bodyPr/>
                    <a:lstStyle/>
                    <a:p>
                      <a:r>
                        <a:rPr lang="en-US" sz="1000"/>
                        <a:t>176</a:t>
                      </a:r>
                    </a:p>
                  </a:txBody>
                  <a:tcPr/>
                </a:tc>
                <a:tc>
                  <a:txBody>
                    <a:bodyPr/>
                    <a:lstStyle/>
                    <a:p>
                      <a:r>
                        <a:rPr lang="en-US" sz="1000"/>
                        <a:t>364</a:t>
                      </a:r>
                    </a:p>
                  </a:txBody>
                  <a:tcPr/>
                </a:tc>
                <a:tc>
                  <a:txBody>
                    <a:bodyPr/>
                    <a:lstStyle/>
                    <a:p>
                      <a:r>
                        <a:rPr lang="en-US" sz="1000"/>
                        <a:t>749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07708556"/>
                  </a:ext>
                </a:extLst>
              </a:tr>
            </a:tbl>
          </a:graphicData>
        </a:graphic>
      </p:graphicFrame>
      <p:sp>
        <p:nvSpPr>
          <p:cNvPr id="4" name="Text Placeholder 3">
            <a:extLst>
              <a:ext uri="{FF2B5EF4-FFF2-40B4-BE49-F238E27FC236}">
                <a16:creationId xmlns:a16="http://schemas.microsoft.com/office/drawing/2014/main" id="{11E2B087-9D71-4068-BB6D-325C38FEBB9D}"/>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3407599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8DBE5-79B9-42D2-A9E3-529DDBD1E538}"/>
              </a:ext>
            </a:extLst>
          </p:cNvPr>
          <p:cNvSpPr>
            <a:spLocks noGrp="1"/>
          </p:cNvSpPr>
          <p:nvPr>
            <p:ph type="title"/>
          </p:nvPr>
        </p:nvSpPr>
        <p:spPr/>
        <p:txBody>
          <a:bodyPr/>
          <a:lstStyle/>
          <a:p>
            <a:r>
              <a:rPr lang="en-US"/>
              <a:t>Facebook Eigene Posts - Links - Export | NDR Doku - 1 of 2</a:t>
            </a:r>
          </a:p>
        </p:txBody>
      </p:sp>
      <p:graphicFrame>
        <p:nvGraphicFramePr>
          <p:cNvPr id="5" name="Table Placeholder 4">
            <a:extLst>
              <a:ext uri="{FF2B5EF4-FFF2-40B4-BE49-F238E27FC236}">
                <a16:creationId xmlns:a16="http://schemas.microsoft.com/office/drawing/2014/main" id="{6DE829C2-3B83-49E9-9B47-89431E83C2E1}"/>
              </a:ext>
            </a:extLst>
          </p:cNvPr>
          <p:cNvGraphicFramePr>
            <a:graphicFrameLocks noGrp="1"/>
          </p:cNvGraphicFramePr>
          <p:nvPr>
            <p:ph type="tbl" sz="quarter" idx="13"/>
            <p:extLst>
              <p:ext uri="{D42A27DB-BD31-4B8C-83A1-F6EECF244321}">
                <p14:modId xmlns:p14="http://schemas.microsoft.com/office/powerpoint/2010/main" val="3936316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57831259"/>
                    </a:ext>
                  </a:extLst>
                </a:gridCol>
                <a:gridCol w="822960">
                  <a:extLst>
                    <a:ext uri="{9D8B030D-6E8A-4147-A177-3AD203B41FA5}">
                      <a16:colId xmlns:a16="http://schemas.microsoft.com/office/drawing/2014/main" val="2114218505"/>
                    </a:ext>
                  </a:extLst>
                </a:gridCol>
                <a:gridCol w="822960">
                  <a:extLst>
                    <a:ext uri="{9D8B030D-6E8A-4147-A177-3AD203B41FA5}">
                      <a16:colId xmlns:a16="http://schemas.microsoft.com/office/drawing/2014/main" val="2918148223"/>
                    </a:ext>
                  </a:extLst>
                </a:gridCol>
                <a:gridCol w="822960">
                  <a:extLst>
                    <a:ext uri="{9D8B030D-6E8A-4147-A177-3AD203B41FA5}">
                      <a16:colId xmlns:a16="http://schemas.microsoft.com/office/drawing/2014/main" val="1310843746"/>
                    </a:ext>
                  </a:extLst>
                </a:gridCol>
                <a:gridCol w="822960">
                  <a:extLst>
                    <a:ext uri="{9D8B030D-6E8A-4147-A177-3AD203B41FA5}">
                      <a16:colId xmlns:a16="http://schemas.microsoft.com/office/drawing/2014/main" val="244152133"/>
                    </a:ext>
                  </a:extLst>
                </a:gridCol>
                <a:gridCol w="822960">
                  <a:extLst>
                    <a:ext uri="{9D8B030D-6E8A-4147-A177-3AD203B41FA5}">
                      <a16:colId xmlns:a16="http://schemas.microsoft.com/office/drawing/2014/main" val="1298292107"/>
                    </a:ext>
                  </a:extLst>
                </a:gridCol>
                <a:gridCol w="822960">
                  <a:extLst>
                    <a:ext uri="{9D8B030D-6E8A-4147-A177-3AD203B41FA5}">
                      <a16:colId xmlns:a16="http://schemas.microsoft.com/office/drawing/2014/main" val="1043929029"/>
                    </a:ext>
                  </a:extLst>
                </a:gridCol>
                <a:gridCol w="822960">
                  <a:extLst>
                    <a:ext uri="{9D8B030D-6E8A-4147-A177-3AD203B41FA5}">
                      <a16:colId xmlns:a16="http://schemas.microsoft.com/office/drawing/2014/main" val="1127080214"/>
                    </a:ext>
                  </a:extLst>
                </a:gridCol>
                <a:gridCol w="822960">
                  <a:extLst>
                    <a:ext uri="{9D8B030D-6E8A-4147-A177-3AD203B41FA5}">
                      <a16:colId xmlns:a16="http://schemas.microsoft.com/office/drawing/2014/main" val="4191684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242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- 2018-12-04 17:00:01 </a:t>
                      </a:r>
                      <a:r>
                        <a:rPr kumimoji="0" lang="de-DE" sz="1000" b="0" i="0" u="none" strike="noStrike" kern="1200" cap="none" spc="0" normalizeH="0" baseline="0" noProof="0">
                          <a:ln>
                            <a:noFill/>
                          </a:ln>
                          <a:solidFill>
                            <a:prstClr val="black"/>
                          </a:solidFill>
                          <a:effectLst/>
                          <a:uLnTx/>
                          <a:uFillTx/>
                          <a:latin typeface="+mn-lt"/>
                          <a:ea typeface="+mn-ea"/>
                          <a:cs typeface="+mn-cs"/>
                        </a:rPr>
                        <a:t> 
 Dieser Dokumentarfilm mutet zu. Definitiv.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741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- 2018-11-20 15:25:33 </a:t>
                      </a:r>
                      <a:r>
                        <a:rPr kumimoji="0" lang="de-DE" sz="1000" b="0" i="0" u="none" strike="noStrike" kern="1200" cap="none" spc="0" normalizeH="0" baseline="0" noProof="0">
                          <a:ln>
                            <a:noFill/>
                          </a:ln>
                          <a:solidFill>
                            <a:prstClr val="black"/>
                          </a:solidFill>
                          <a:effectLst/>
                          <a:uLnTx/>
                          <a:uFillTx/>
                          <a:latin typeface="+mn-lt"/>
                          <a:ea typeface="+mn-ea"/>
                          <a:cs typeface="+mn-cs"/>
                        </a:rPr>
                        <a:t> 
 "Einfach draufhalten und die Protagonisten machen lassen. Das ist wie eine große Party. Ein Drehbuch oder Thema gibt es nicht." Schönes Interview, Charlotte und Fabian! #DieGeschichteEinesAbends -&gt; am 30.11. im NDR Fernsehen und schon ab 18 Uhr in der Mediathek!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11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- 2018-10-13 11:30:00 </a:t>
                      </a:r>
                      <a:r>
                        <a:rPr kumimoji="0" lang="de-DE" sz="1000" b="0" i="0" u="none" strike="noStrike" kern="1200" cap="none" spc="0" normalizeH="0" baseline="0" noProof="0">
                          <a:ln>
                            <a:noFill/>
                          </a:ln>
                          <a:solidFill>
                            <a:prstClr val="black"/>
                          </a:solidFill>
                          <a:effectLst/>
                          <a:uLnTx/>
                          <a:uFillTx/>
                          <a:latin typeface="+mn-lt"/>
                          <a:ea typeface="+mn-ea"/>
                          <a:cs typeface="+mn-cs"/>
                        </a:rPr>
                        <a:t> 
 "Hanni und Nanni hatte ich mir irgendwie anders vorgestellt." #7Tage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5251726"/>
                  </a:ext>
                </a:extLst>
              </a:tr>
            </a:tbl>
          </a:graphicData>
        </a:graphic>
      </p:graphicFrame>
      <p:sp>
        <p:nvSpPr>
          <p:cNvPr id="4" name="Text Placeholder 3">
            <a:extLst>
              <a:ext uri="{FF2B5EF4-FFF2-40B4-BE49-F238E27FC236}">
                <a16:creationId xmlns:a16="http://schemas.microsoft.com/office/drawing/2014/main" id="{2D0A598D-D14D-4D2F-85A0-826236C6DB98}"/>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1489758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54723-AC0E-4057-BC57-EF035B88CB76}"/>
              </a:ext>
            </a:extLst>
          </p:cNvPr>
          <p:cNvSpPr>
            <a:spLocks noGrp="1"/>
          </p:cNvSpPr>
          <p:nvPr>
            <p:ph type="title"/>
          </p:nvPr>
        </p:nvSpPr>
        <p:spPr/>
        <p:txBody>
          <a:bodyPr/>
          <a:lstStyle/>
          <a:p>
            <a:r>
              <a:rPr lang="en-US"/>
              <a:t>Facebook Eigene Posts - Links - Export | NDR Doku - 2 of 2</a:t>
            </a:r>
          </a:p>
        </p:txBody>
      </p:sp>
      <p:graphicFrame>
        <p:nvGraphicFramePr>
          <p:cNvPr id="5" name="Table Placeholder 4">
            <a:extLst>
              <a:ext uri="{FF2B5EF4-FFF2-40B4-BE49-F238E27FC236}">
                <a16:creationId xmlns:a16="http://schemas.microsoft.com/office/drawing/2014/main" id="{808017CB-CD7A-4392-97CA-024CC928A3C3}"/>
              </a:ext>
            </a:extLst>
          </p:cNvPr>
          <p:cNvGraphicFramePr>
            <a:graphicFrameLocks noGrp="1"/>
          </p:cNvGraphicFramePr>
          <p:nvPr>
            <p:ph type="tbl" sz="quarter" idx="13"/>
            <p:extLst>
              <p:ext uri="{D42A27DB-BD31-4B8C-83A1-F6EECF244321}">
                <p14:modId xmlns:p14="http://schemas.microsoft.com/office/powerpoint/2010/main" val="2284818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89525630"/>
                    </a:ext>
                  </a:extLst>
                </a:gridCol>
                <a:gridCol w="822960">
                  <a:extLst>
                    <a:ext uri="{9D8B030D-6E8A-4147-A177-3AD203B41FA5}">
                      <a16:colId xmlns:a16="http://schemas.microsoft.com/office/drawing/2014/main" val="2118114236"/>
                    </a:ext>
                  </a:extLst>
                </a:gridCol>
                <a:gridCol w="822960">
                  <a:extLst>
                    <a:ext uri="{9D8B030D-6E8A-4147-A177-3AD203B41FA5}">
                      <a16:colId xmlns:a16="http://schemas.microsoft.com/office/drawing/2014/main" val="1171267361"/>
                    </a:ext>
                  </a:extLst>
                </a:gridCol>
                <a:gridCol w="822960">
                  <a:extLst>
                    <a:ext uri="{9D8B030D-6E8A-4147-A177-3AD203B41FA5}">
                      <a16:colId xmlns:a16="http://schemas.microsoft.com/office/drawing/2014/main" val="3666233731"/>
                    </a:ext>
                  </a:extLst>
                </a:gridCol>
                <a:gridCol w="822960">
                  <a:extLst>
                    <a:ext uri="{9D8B030D-6E8A-4147-A177-3AD203B41FA5}">
                      <a16:colId xmlns:a16="http://schemas.microsoft.com/office/drawing/2014/main" val="341278024"/>
                    </a:ext>
                  </a:extLst>
                </a:gridCol>
                <a:gridCol w="822960">
                  <a:extLst>
                    <a:ext uri="{9D8B030D-6E8A-4147-A177-3AD203B41FA5}">
                      <a16:colId xmlns:a16="http://schemas.microsoft.com/office/drawing/2014/main" val="2490936252"/>
                    </a:ext>
                  </a:extLst>
                </a:gridCol>
                <a:gridCol w="822960">
                  <a:extLst>
                    <a:ext uri="{9D8B030D-6E8A-4147-A177-3AD203B41FA5}">
                      <a16:colId xmlns:a16="http://schemas.microsoft.com/office/drawing/2014/main" val="966426312"/>
                    </a:ext>
                  </a:extLst>
                </a:gridCol>
                <a:gridCol w="822960">
                  <a:extLst>
                    <a:ext uri="{9D8B030D-6E8A-4147-A177-3AD203B41FA5}">
                      <a16:colId xmlns:a16="http://schemas.microsoft.com/office/drawing/2014/main" val="710236527"/>
                    </a:ext>
                  </a:extLst>
                </a:gridCol>
                <a:gridCol w="822960">
                  <a:extLst>
                    <a:ext uri="{9D8B030D-6E8A-4147-A177-3AD203B41FA5}">
                      <a16:colId xmlns:a16="http://schemas.microsoft.com/office/drawing/2014/main" val="3361662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5631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- 2018-05-23 20:00:01 </a:t>
                      </a:r>
                      <a:r>
                        <a:rPr kumimoji="0" lang="de-DE" sz="1000" b="0" i="0" u="none" strike="noStrike" kern="1200" cap="none" spc="0" normalizeH="0" baseline="0" noProof="0">
                          <a:ln>
                            <a:noFill/>
                          </a:ln>
                          <a:solidFill>
                            <a:prstClr val="black"/>
                          </a:solidFill>
                          <a:effectLst/>
                          <a:uLnTx/>
                          <a:uFillTx/>
                          <a:latin typeface="+mn-lt"/>
                          <a:ea typeface="+mn-ea"/>
                          <a:cs typeface="+mn-cs"/>
                        </a:rPr>
                        <a:t> 
 "Es ist nur eine Show", erzählen die jungen Frauen. Gefühle werden ausgeklammert - bis sie nach ihrer Schicht nach Hause gehen, in ihr anderes Leben, zu ihren Männern, Freunden, Kindern. Ist das wirklich so einfach? #7Tage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175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- 2018-08-29 13:06:00 </a:t>
                      </a:r>
                      <a:r>
                        <a:rPr kumimoji="0" lang="de-DE" sz="1000" b="0" i="0" u="none" strike="noStrike" kern="1200" cap="none" spc="0" normalizeH="0" baseline="0" noProof="0">
                          <a:ln>
                            <a:noFill/>
                          </a:ln>
                          <a:solidFill>
                            <a:prstClr val="black"/>
                          </a:solidFill>
                          <a:effectLst/>
                          <a:uLnTx/>
                          <a:uFillTx/>
                          <a:latin typeface="+mn-lt"/>
                          <a:ea typeface="+mn-ea"/>
                          <a:cs typeface="+mn-cs"/>
                        </a:rPr>
                        <a:t> 
 Wie lebt es sich dort, wo der Tod zu Hause ist? Die ganze #7Tage- Folge ist jetzt in der Mediathek!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00573862"/>
                  </a:ext>
                </a:extLst>
              </a:tr>
            </a:tbl>
          </a:graphicData>
        </a:graphic>
      </p:graphicFrame>
      <p:sp>
        <p:nvSpPr>
          <p:cNvPr id="4" name="Text Placeholder 3">
            <a:extLst>
              <a:ext uri="{FF2B5EF4-FFF2-40B4-BE49-F238E27FC236}">
                <a16:creationId xmlns:a16="http://schemas.microsoft.com/office/drawing/2014/main" id="{4B64061E-3928-4D49-A355-C1357978AB31}"/>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2576961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960BC-20A0-4420-A1AA-529503F68F58}"/>
              </a:ext>
            </a:extLst>
          </p:cNvPr>
          <p:cNvSpPr>
            <a:spLocks noGrp="1"/>
          </p:cNvSpPr>
          <p:nvPr>
            <p:ph type="title"/>
          </p:nvPr>
        </p:nvSpPr>
        <p:spPr/>
        <p:txBody>
          <a:bodyPr/>
          <a:lstStyle/>
          <a:p>
            <a:r>
              <a:rPr lang="en-US"/>
              <a:t>Facebook Eigene Posts - Videostartrate - Export | NDR Doku</a:t>
            </a:r>
          </a:p>
        </p:txBody>
      </p:sp>
      <p:graphicFrame>
        <p:nvGraphicFramePr>
          <p:cNvPr id="5" name="Table Placeholder 4">
            <a:extLst>
              <a:ext uri="{FF2B5EF4-FFF2-40B4-BE49-F238E27FC236}">
                <a16:creationId xmlns:a16="http://schemas.microsoft.com/office/drawing/2014/main" id="{1E57B7D2-7EA7-4E79-A16F-65B252F76542}"/>
              </a:ext>
            </a:extLst>
          </p:cNvPr>
          <p:cNvGraphicFramePr>
            <a:graphicFrameLocks noGrp="1"/>
          </p:cNvGraphicFramePr>
          <p:nvPr>
            <p:ph type="tbl" sz="quarter" idx="13"/>
            <p:extLst>
              <p:ext uri="{D42A27DB-BD31-4B8C-83A1-F6EECF244321}">
                <p14:modId xmlns:p14="http://schemas.microsoft.com/office/powerpoint/2010/main" val="2373821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40905695"/>
                    </a:ext>
                  </a:extLst>
                </a:gridCol>
                <a:gridCol w="822960">
                  <a:extLst>
                    <a:ext uri="{9D8B030D-6E8A-4147-A177-3AD203B41FA5}">
                      <a16:colId xmlns:a16="http://schemas.microsoft.com/office/drawing/2014/main" val="921804877"/>
                    </a:ext>
                  </a:extLst>
                </a:gridCol>
                <a:gridCol w="822960">
                  <a:extLst>
                    <a:ext uri="{9D8B030D-6E8A-4147-A177-3AD203B41FA5}">
                      <a16:colId xmlns:a16="http://schemas.microsoft.com/office/drawing/2014/main" val="1030079133"/>
                    </a:ext>
                  </a:extLst>
                </a:gridCol>
                <a:gridCol w="822960">
                  <a:extLst>
                    <a:ext uri="{9D8B030D-6E8A-4147-A177-3AD203B41FA5}">
                      <a16:colId xmlns:a16="http://schemas.microsoft.com/office/drawing/2014/main" val="993466016"/>
                    </a:ext>
                  </a:extLst>
                </a:gridCol>
                <a:gridCol w="822960">
                  <a:extLst>
                    <a:ext uri="{9D8B030D-6E8A-4147-A177-3AD203B41FA5}">
                      <a16:colId xmlns:a16="http://schemas.microsoft.com/office/drawing/2014/main" val="3784913885"/>
                    </a:ext>
                  </a:extLst>
                </a:gridCol>
                <a:gridCol w="822960">
                  <a:extLst>
                    <a:ext uri="{9D8B030D-6E8A-4147-A177-3AD203B41FA5}">
                      <a16:colId xmlns:a16="http://schemas.microsoft.com/office/drawing/2014/main" val="3981373662"/>
                    </a:ext>
                  </a:extLst>
                </a:gridCol>
                <a:gridCol w="822960">
                  <a:extLst>
                    <a:ext uri="{9D8B030D-6E8A-4147-A177-3AD203B41FA5}">
                      <a16:colId xmlns:a16="http://schemas.microsoft.com/office/drawing/2014/main" val="369645058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697376748"/>
                  </a:ext>
                </a:extLst>
              </a:tr>
              <a:tr h="370840">
                <a:tc>
                  <a:txBody>
                    <a:bodyPr/>
                    <a:lstStyle/>
                    <a:p>
                      <a:r>
                        <a:rPr lang="de-DE" sz="1000" b="1"/>
                        <a:t> NDR Doku - 2018-06-27 15:30:00 </a:t>
                      </a:r>
                      <a:r>
                        <a:rPr lang="de-DE" sz="1000"/>
                        <a:t> 
 Kaffeefahrtenveranstalter haben mit skruppellosen Maschen schon viele abgezockt. Ex-Polizist Bernhard Stitz ist der Rächer der Reingelegten! #DIEREPORTAGE</a:t>
                      </a:r>
                      <a:endParaRPr lang="en-US" sz="1000"/>
                    </a:p>
                  </a:txBody>
                  <a:tcPr/>
                </a:tc>
                <a:tc>
                  <a:txBody>
                    <a:bodyPr/>
                    <a:lstStyle/>
                    <a:p>
                      <a:r>
                        <a:rPr lang="en-US" sz="1000"/>
                        <a:t>62.50 %</a:t>
                      </a:r>
                    </a:p>
                  </a:txBody>
                  <a:tcPr/>
                </a:tc>
                <a:tc>
                  <a:txBody>
                    <a:bodyPr/>
                    <a:lstStyle/>
                    <a:p>
                      <a:r>
                        <a:rPr lang="en-US" sz="1000"/>
                        <a:t>62.50 %</a:t>
                      </a:r>
                    </a:p>
                  </a:txBody>
                  <a:tcPr/>
                </a:tc>
                <a:tc>
                  <a:txBody>
                    <a:bodyPr/>
                    <a:lstStyle/>
                    <a:p>
                      <a:r>
                        <a:rPr lang="en-US" sz="1000"/>
                        <a:t>11</a:t>
                      </a:r>
                    </a:p>
                  </a:txBody>
                  <a:tcPr/>
                </a:tc>
                <a:tc>
                  <a:txBody>
                    <a:bodyPr/>
                    <a:lstStyle/>
                    <a:p>
                      <a:r>
                        <a:rPr lang="en-US" sz="1000"/>
                        <a:t>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97038692"/>
                  </a:ext>
                </a:extLst>
              </a:tr>
              <a:tr h="370840">
                <a:tc>
                  <a:txBody>
                    <a:bodyPr/>
                    <a:lstStyle/>
                    <a:p>
                      <a:r>
                        <a:rPr lang="de-DE" sz="1000" b="1"/>
                        <a:t> NDR Doku - 2018-03-09 11:30:00 </a:t>
                      </a:r>
                      <a:r>
                        <a:rPr lang="de-DE" sz="1000"/>
                        <a:t> 
 "In dem Kessel rührt sich das ganze Leben." #7Tage</a:t>
                      </a:r>
                      <a:endParaRPr lang="en-US" sz="1000"/>
                    </a:p>
                  </a:txBody>
                  <a:tcPr/>
                </a:tc>
                <a:tc>
                  <a:txBody>
                    <a:bodyPr/>
                    <a:lstStyle/>
                    <a:p>
                      <a:r>
                        <a:rPr lang="en-US" sz="1000"/>
                        <a:t>44.86 %</a:t>
                      </a:r>
                    </a:p>
                  </a:txBody>
                  <a:tcPr/>
                </a:tc>
                <a:tc>
                  <a:txBody>
                    <a:bodyPr/>
                    <a:lstStyle/>
                    <a:p>
                      <a:r>
                        <a:rPr lang="en-US" sz="1000"/>
                        <a:t>59.64 %</a:t>
                      </a:r>
                    </a:p>
                  </a:txBody>
                  <a:tcPr/>
                </a:tc>
                <a:tc>
                  <a:txBody>
                    <a:bodyPr/>
                    <a:lstStyle/>
                    <a:p>
                      <a:r>
                        <a:rPr lang="en-US" sz="1000"/>
                        <a:t>5300</a:t>
                      </a:r>
                    </a:p>
                  </a:txBody>
                  <a:tcPr/>
                </a:tc>
                <a:tc>
                  <a:txBody>
                    <a:bodyPr/>
                    <a:lstStyle/>
                    <a:p>
                      <a:r>
                        <a:rPr lang="en-US" sz="1000"/>
                        <a:t>10928</a:t>
                      </a:r>
                    </a:p>
                  </a:txBody>
                  <a:tcPr/>
                </a:tc>
                <a:tc>
                  <a:txBody>
                    <a:bodyPr/>
                    <a:lstStyle/>
                    <a:p>
                      <a:r>
                        <a:rPr lang="en-US" sz="1000"/>
                        <a:t>Yes</a:t>
                      </a:r>
                    </a:p>
                  </a:txBody>
                  <a:tcPr/>
                </a:tc>
                <a:tc>
                  <a:txBody>
                    <a:bodyPr/>
                    <a:lstStyle/>
                    <a:p>
                      <a:r>
                        <a:rPr lang="en-US" sz="1000"/>
                        <a:t>31.08.2018 09:55:00</a:t>
                      </a:r>
                    </a:p>
                  </a:txBody>
                  <a:tcPr/>
                </a:tc>
                <a:extLst>
                  <a:ext uri="{0D108BD9-81ED-4DB2-BD59-A6C34878D82A}">
                    <a16:rowId xmlns:a16="http://schemas.microsoft.com/office/drawing/2014/main" val="3482869948"/>
                  </a:ext>
                </a:extLst>
              </a:tr>
              <a:tr h="370840">
                <a:tc>
                  <a:txBody>
                    <a:bodyPr/>
                    <a:lstStyle/>
                    <a:p>
                      <a:r>
                        <a:rPr lang="de-DE" sz="1000" b="1"/>
                        <a:t> NDR Doku - 2018-01-07 13:00:00 </a:t>
                      </a:r>
                      <a:r>
                        <a:rPr lang="de-DE" sz="1000"/>
                        <a:t> 
 "Was seid ihr denn für Zauberer?" #7Tage... Gas Wasser Scheiße #comingsoon am 10. Januar!</a:t>
                      </a:r>
                      <a:endParaRPr lang="en-US" sz="1000"/>
                    </a:p>
                  </a:txBody>
                  <a:tcPr/>
                </a:tc>
                <a:tc>
                  <a:txBody>
                    <a:bodyPr/>
                    <a:lstStyle/>
                    <a:p>
                      <a:r>
                        <a:rPr lang="en-US" sz="1000"/>
                        <a:t>42.65 %</a:t>
                      </a:r>
                    </a:p>
                  </a:txBody>
                  <a:tcPr/>
                </a:tc>
                <a:tc>
                  <a:txBody>
                    <a:bodyPr/>
                    <a:lstStyle/>
                    <a:p>
                      <a:r>
                        <a:rPr lang="en-US" sz="1000"/>
                        <a:t>53.78 %</a:t>
                      </a:r>
                    </a:p>
                  </a:txBody>
                  <a:tcPr/>
                </a:tc>
                <a:tc>
                  <a:txBody>
                    <a:bodyPr/>
                    <a:lstStyle/>
                    <a:p>
                      <a:r>
                        <a:rPr lang="en-US" sz="1000"/>
                        <a:t>11389</a:t>
                      </a:r>
                    </a:p>
                  </a:txBody>
                  <a:tcPr/>
                </a:tc>
                <a:tc>
                  <a:txBody>
                    <a:bodyPr/>
                    <a:lstStyle/>
                    <a:p>
                      <a:r>
                        <a:rPr lang="en-US" sz="1000"/>
                        <a:t>25388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38400785"/>
                  </a:ext>
                </a:extLst>
              </a:tr>
              <a:tr h="370840">
                <a:tc>
                  <a:txBody>
                    <a:bodyPr/>
                    <a:lstStyle/>
                    <a:p>
                      <a:r>
                        <a:rPr lang="de-DE" sz="1000" b="1"/>
                        <a:t> NDR Doku - 2018-05-26 07:00:00 </a:t>
                      </a:r>
                      <a:r>
                        <a:rPr lang="de-DE" sz="1000"/>
                        <a:t> 
 Das sieht nach Fun aus! #7Tage</a:t>
                      </a:r>
                      <a:endParaRPr lang="en-US" sz="1000"/>
                    </a:p>
                  </a:txBody>
                  <a:tcPr/>
                </a:tc>
                <a:tc>
                  <a:txBody>
                    <a:bodyPr/>
                    <a:lstStyle/>
                    <a:p>
                      <a:r>
                        <a:rPr lang="en-US" sz="1000"/>
                        <a:t>40.36 %</a:t>
                      </a:r>
                    </a:p>
                  </a:txBody>
                  <a:tcPr/>
                </a:tc>
                <a:tc>
                  <a:txBody>
                    <a:bodyPr/>
                    <a:lstStyle/>
                    <a:p>
                      <a:r>
                        <a:rPr lang="en-US" sz="1000"/>
                        <a:t>52.43 %</a:t>
                      </a:r>
                    </a:p>
                  </a:txBody>
                  <a:tcPr/>
                </a:tc>
                <a:tc>
                  <a:txBody>
                    <a:bodyPr/>
                    <a:lstStyle/>
                    <a:p>
                      <a:r>
                        <a:rPr lang="en-US" sz="1000"/>
                        <a:t>2625</a:t>
                      </a:r>
                    </a:p>
                  </a:txBody>
                  <a:tcPr/>
                </a:tc>
                <a:tc>
                  <a:txBody>
                    <a:bodyPr/>
                    <a:lstStyle/>
                    <a:p>
                      <a:r>
                        <a:rPr lang="en-US" sz="1000"/>
                        <a:t>6350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67674706"/>
                  </a:ext>
                </a:extLst>
              </a:tr>
              <a:tr h="370840">
                <a:tc>
                  <a:txBody>
                    <a:bodyPr/>
                    <a:lstStyle/>
                    <a:p>
                      <a:r>
                        <a:rPr lang="de-DE" sz="1000" b="1"/>
                        <a:t> NDR Doku - 2018-07-16 08:05:04 </a:t>
                      </a:r>
                      <a:r>
                        <a:rPr lang="de-DE" sz="1000"/>
                        <a:t> 
 Wenn im Urlaub mal nicht alles perfekt ist ...</a:t>
                      </a:r>
                      <a:endParaRPr lang="en-US" sz="1000"/>
                    </a:p>
                  </a:txBody>
                  <a:tcPr/>
                </a:tc>
                <a:tc>
                  <a:txBody>
                    <a:bodyPr/>
                    <a:lstStyle/>
                    <a:p>
                      <a:r>
                        <a:rPr lang="en-US" sz="1000"/>
                        <a:t>39.84 %</a:t>
                      </a:r>
                    </a:p>
                  </a:txBody>
                  <a:tcPr/>
                </a:tc>
                <a:tc>
                  <a:txBody>
                    <a:bodyPr/>
                    <a:lstStyle/>
                    <a:p>
                      <a:r>
                        <a:rPr lang="en-US" sz="1000"/>
                        <a:t>58.48 %</a:t>
                      </a:r>
                    </a:p>
                  </a:txBody>
                  <a:tcPr/>
                </a:tc>
                <a:tc>
                  <a:txBody>
                    <a:bodyPr/>
                    <a:lstStyle/>
                    <a:p>
                      <a:r>
                        <a:rPr lang="en-US" sz="1000"/>
                        <a:t>1477</a:t>
                      </a:r>
                    </a:p>
                  </a:txBody>
                  <a:tcPr/>
                </a:tc>
                <a:tc>
                  <a:txBody>
                    <a:bodyPr/>
                    <a:lstStyle/>
                    <a:p>
                      <a:r>
                        <a:rPr lang="en-US" sz="1000"/>
                        <a:t>3504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49597525"/>
                  </a:ext>
                </a:extLst>
              </a:tr>
            </a:tbl>
          </a:graphicData>
        </a:graphic>
      </p:graphicFrame>
      <p:sp>
        <p:nvSpPr>
          <p:cNvPr id="4" name="Text Placeholder 3">
            <a:extLst>
              <a:ext uri="{FF2B5EF4-FFF2-40B4-BE49-F238E27FC236}">
                <a16:creationId xmlns:a16="http://schemas.microsoft.com/office/drawing/2014/main" id="{A758B574-61F1-40AD-BF6D-4139E26B0970}"/>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1771800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F981E-81E4-4EE2-A7E4-6924EDA0C516}"/>
              </a:ext>
            </a:extLst>
          </p:cNvPr>
          <p:cNvSpPr>
            <a:spLocks noGrp="1"/>
          </p:cNvSpPr>
          <p:nvPr>
            <p:ph type="title"/>
          </p:nvPr>
        </p:nvSpPr>
        <p:spPr/>
        <p:txBody>
          <a:bodyPr/>
          <a:lstStyle/>
          <a:p>
            <a:r>
              <a:rPr lang="en-US"/>
              <a:t>Facebook Eigene Posts - Videostartrate - Flop - Export | NDR Doku</a:t>
            </a:r>
          </a:p>
        </p:txBody>
      </p:sp>
      <p:graphicFrame>
        <p:nvGraphicFramePr>
          <p:cNvPr id="5" name="Table Placeholder 4">
            <a:extLst>
              <a:ext uri="{FF2B5EF4-FFF2-40B4-BE49-F238E27FC236}">
                <a16:creationId xmlns:a16="http://schemas.microsoft.com/office/drawing/2014/main" id="{229463E2-858C-498F-A2CD-E363A59F7821}"/>
              </a:ext>
            </a:extLst>
          </p:cNvPr>
          <p:cNvGraphicFramePr>
            <a:graphicFrameLocks noGrp="1"/>
          </p:cNvGraphicFramePr>
          <p:nvPr>
            <p:ph type="tbl" sz="quarter" idx="13"/>
            <p:extLst>
              <p:ext uri="{D42A27DB-BD31-4B8C-83A1-F6EECF244321}">
                <p14:modId xmlns:p14="http://schemas.microsoft.com/office/powerpoint/2010/main" val="1509270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57460716"/>
                    </a:ext>
                  </a:extLst>
                </a:gridCol>
                <a:gridCol w="822960">
                  <a:extLst>
                    <a:ext uri="{9D8B030D-6E8A-4147-A177-3AD203B41FA5}">
                      <a16:colId xmlns:a16="http://schemas.microsoft.com/office/drawing/2014/main" val="2134487686"/>
                    </a:ext>
                  </a:extLst>
                </a:gridCol>
                <a:gridCol w="822960">
                  <a:extLst>
                    <a:ext uri="{9D8B030D-6E8A-4147-A177-3AD203B41FA5}">
                      <a16:colId xmlns:a16="http://schemas.microsoft.com/office/drawing/2014/main" val="4031858552"/>
                    </a:ext>
                  </a:extLst>
                </a:gridCol>
                <a:gridCol w="822960">
                  <a:extLst>
                    <a:ext uri="{9D8B030D-6E8A-4147-A177-3AD203B41FA5}">
                      <a16:colId xmlns:a16="http://schemas.microsoft.com/office/drawing/2014/main" val="475047639"/>
                    </a:ext>
                  </a:extLst>
                </a:gridCol>
                <a:gridCol w="822960">
                  <a:extLst>
                    <a:ext uri="{9D8B030D-6E8A-4147-A177-3AD203B41FA5}">
                      <a16:colId xmlns:a16="http://schemas.microsoft.com/office/drawing/2014/main" val="172847829"/>
                    </a:ext>
                  </a:extLst>
                </a:gridCol>
                <a:gridCol w="822960">
                  <a:extLst>
                    <a:ext uri="{9D8B030D-6E8A-4147-A177-3AD203B41FA5}">
                      <a16:colId xmlns:a16="http://schemas.microsoft.com/office/drawing/2014/main" val="3334777703"/>
                    </a:ext>
                  </a:extLst>
                </a:gridCol>
                <a:gridCol w="822960">
                  <a:extLst>
                    <a:ext uri="{9D8B030D-6E8A-4147-A177-3AD203B41FA5}">
                      <a16:colId xmlns:a16="http://schemas.microsoft.com/office/drawing/2014/main" val="293186294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525715714"/>
                  </a:ext>
                </a:extLst>
              </a:tr>
              <a:tr h="370840">
                <a:tc>
                  <a:txBody>
                    <a:bodyPr/>
                    <a:lstStyle/>
                    <a:p>
                      <a:r>
                        <a:rPr lang="de-DE" sz="1000" b="1"/>
                        <a:t> NDR Doku - 2018-05-14 15:00:03 </a:t>
                      </a:r>
                      <a:r>
                        <a:rPr lang="de-DE" sz="1000"/>
                        <a:t> 
 Was macht sehr viel Geld mit Menschen unter 40? #RABIAT</a:t>
                      </a:r>
                      <a:endParaRPr lang="en-US" sz="1000"/>
                    </a:p>
                  </a:txBody>
                  <a:tcPr/>
                </a:tc>
                <a:tc>
                  <a:txBody>
                    <a:bodyPr/>
                    <a:lstStyle/>
                    <a:p>
                      <a:r>
                        <a:rPr lang="en-US" sz="1000"/>
                        <a:t>0.0 %</a:t>
                      </a:r>
                    </a:p>
                  </a:txBody>
                  <a:tcPr/>
                </a:tc>
                <a:tc>
                  <a:txBody>
                    <a:bodyPr/>
                    <a:lstStyle/>
                    <a:p>
                      <a:r>
                        <a:rPr lang="en-US" sz="1000"/>
                        <a:t>88.3 %</a:t>
                      </a:r>
                    </a:p>
                  </a:txBody>
                  <a:tcPr/>
                </a:tc>
                <a:tc>
                  <a:txBody>
                    <a:bodyPr/>
                    <a:lstStyle/>
                    <a:p>
                      <a:r>
                        <a:rPr lang="en-US" sz="1000"/>
                        <a:t>0</a:t>
                      </a:r>
                    </a:p>
                  </a:txBody>
                  <a:tcPr/>
                </a:tc>
                <a:tc>
                  <a:txBody>
                    <a:bodyPr/>
                    <a:lstStyle/>
                    <a:p>
                      <a:r>
                        <a:rPr lang="en-US" sz="1000"/>
                        <a:t>767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84095494"/>
                  </a:ext>
                </a:extLst>
              </a:tr>
              <a:tr h="370840">
                <a:tc>
                  <a:txBody>
                    <a:bodyPr/>
                    <a:lstStyle/>
                    <a:p>
                      <a:r>
                        <a:rPr lang="de-DE" sz="1000" b="1"/>
                        <a:t> NDR Doku - 2018-05-12 07:00:03 </a:t>
                      </a:r>
                      <a:r>
                        <a:rPr lang="de-DE" sz="1000"/>
                        <a:t> 
 Doku-Tipp das Tages: Germania!</a:t>
                      </a:r>
                      <a:endParaRPr lang="en-US" sz="1000"/>
                    </a:p>
                  </a:txBody>
                  <a:tcPr/>
                </a:tc>
                <a:tc>
                  <a:txBody>
                    <a:bodyPr/>
                    <a:lstStyle/>
                    <a:p>
                      <a:r>
                        <a:rPr lang="en-US" sz="1000"/>
                        <a:t>0.0 %</a:t>
                      </a:r>
                    </a:p>
                  </a:txBody>
                  <a:tcPr/>
                </a:tc>
                <a:tc>
                  <a:txBody>
                    <a:bodyPr/>
                    <a:lstStyle/>
                    <a:p>
                      <a:r>
                        <a:rPr lang="en-US" sz="1000"/>
                        <a:t>111.0 %</a:t>
                      </a:r>
                    </a:p>
                  </a:txBody>
                  <a:tcPr/>
                </a:tc>
                <a:tc>
                  <a:txBody>
                    <a:bodyPr/>
                    <a:lstStyle/>
                    <a:p>
                      <a:r>
                        <a:rPr lang="en-US" sz="1000"/>
                        <a:t>0</a:t>
                      </a:r>
                    </a:p>
                  </a:txBody>
                  <a:tcPr/>
                </a:tc>
                <a:tc>
                  <a:txBody>
                    <a:bodyPr/>
                    <a:lstStyle/>
                    <a:p>
                      <a:r>
                        <a:rPr lang="en-US" sz="1000"/>
                        <a:t>966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8663034"/>
                  </a:ext>
                </a:extLst>
              </a:tr>
              <a:tr h="370840">
                <a:tc>
                  <a:txBody>
                    <a:bodyPr/>
                    <a:lstStyle/>
                    <a:p>
                      <a:r>
                        <a:rPr lang="de-DE" sz="1000" b="1"/>
                        <a:t> NDR Doku - 2018-05-07 15:00:01 </a:t>
                      </a:r>
                      <a:r>
                        <a:rPr lang="de-DE" sz="1000"/>
                        <a:t> 
 Ab Montag 20:15 Uhr startet die neue Reihe Docupy auf Das Erste.</a:t>
                      </a:r>
                      <a:endParaRPr lang="en-US" sz="1000"/>
                    </a:p>
                  </a:txBody>
                  <a:tcPr/>
                </a:tc>
                <a:tc>
                  <a:txBody>
                    <a:bodyPr/>
                    <a:lstStyle/>
                    <a:p>
                      <a:r>
                        <a:rPr lang="en-US" sz="1000"/>
                        <a:t>0.0 %</a:t>
                      </a:r>
                    </a:p>
                  </a:txBody>
                  <a:tcPr/>
                </a:tc>
                <a:tc>
                  <a:txBody>
                    <a:bodyPr/>
                    <a:lstStyle/>
                    <a:p>
                      <a:r>
                        <a:rPr lang="en-US" sz="1000"/>
                        <a:t>59.5 %</a:t>
                      </a:r>
                    </a:p>
                  </a:txBody>
                  <a:tcPr/>
                </a:tc>
                <a:tc>
                  <a:txBody>
                    <a:bodyPr/>
                    <a:lstStyle/>
                    <a:p>
                      <a:r>
                        <a:rPr lang="en-US" sz="1000"/>
                        <a:t>0</a:t>
                      </a:r>
                    </a:p>
                  </a:txBody>
                  <a:tcPr/>
                </a:tc>
                <a:tc>
                  <a:txBody>
                    <a:bodyPr/>
                    <a:lstStyle/>
                    <a:p>
                      <a:r>
                        <a:rPr lang="en-US" sz="1000"/>
                        <a:t>2681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95757462"/>
                  </a:ext>
                </a:extLst>
              </a:tr>
              <a:tr h="370840">
                <a:tc>
                  <a:txBody>
                    <a:bodyPr/>
                    <a:lstStyle/>
                    <a:p>
                      <a:r>
                        <a:rPr lang="de-DE" sz="1000" b="1"/>
                        <a:t> NDR Doku - 2018-05-08 15:00:02 </a:t>
                      </a:r>
                      <a:r>
                        <a:rPr lang="de-DE" sz="1000"/>
                        <a:t> 
 Bis die Daumen taub werden!</a:t>
                      </a:r>
                      <a:endParaRPr lang="en-US" sz="1000"/>
                    </a:p>
                  </a:txBody>
                  <a:tcPr/>
                </a:tc>
                <a:tc>
                  <a:txBody>
                    <a:bodyPr/>
                    <a:lstStyle/>
                    <a:p>
                      <a:r>
                        <a:rPr lang="en-US" sz="1000"/>
                        <a:t>0.0 %</a:t>
                      </a:r>
                    </a:p>
                  </a:txBody>
                  <a:tcPr/>
                </a:tc>
                <a:tc>
                  <a:txBody>
                    <a:bodyPr/>
                    <a:lstStyle/>
                    <a:p>
                      <a:r>
                        <a:rPr lang="en-US" sz="1000"/>
                        <a:t>101.1 %</a:t>
                      </a:r>
                    </a:p>
                  </a:txBody>
                  <a:tcPr/>
                </a:tc>
                <a:tc>
                  <a:txBody>
                    <a:bodyPr/>
                    <a:lstStyle/>
                    <a:p>
                      <a:r>
                        <a:rPr lang="en-US" sz="1000"/>
                        <a:t>0</a:t>
                      </a:r>
                    </a:p>
                  </a:txBody>
                  <a:tcPr/>
                </a:tc>
                <a:tc>
                  <a:txBody>
                    <a:bodyPr/>
                    <a:lstStyle/>
                    <a:p>
                      <a:r>
                        <a:rPr lang="en-US" sz="1000"/>
                        <a:t>961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271017"/>
                  </a:ext>
                </a:extLst>
              </a:tr>
              <a:tr h="370840">
                <a:tc>
                  <a:txBody>
                    <a:bodyPr/>
                    <a:lstStyle/>
                    <a:p>
                      <a:r>
                        <a:rPr lang="de-DE" sz="1000" b="1"/>
                        <a:t> NDR Doku - 2018-05-26 11:00:00 </a:t>
                      </a:r>
                      <a:r>
                        <a:rPr lang="de-DE" sz="1000"/>
                        <a:t> 
 Eine Reise in die Vergangenheit mit Eis am Stiel. Die Doku gibt es am Samstag um 21:50 Uhr. 🍦</a:t>
                      </a:r>
                      <a:endParaRPr lang="en-US" sz="1000"/>
                    </a:p>
                  </a:txBody>
                  <a:tcPr/>
                </a:tc>
                <a:tc>
                  <a:txBody>
                    <a:bodyPr/>
                    <a:lstStyle/>
                    <a:p>
                      <a:r>
                        <a:rPr lang="en-US" sz="1000"/>
                        <a:t>0.0 %</a:t>
                      </a:r>
                    </a:p>
                  </a:txBody>
                  <a:tcPr/>
                </a:tc>
                <a:tc>
                  <a:txBody>
                    <a:bodyPr/>
                    <a:lstStyle/>
                    <a:p>
                      <a:r>
                        <a:rPr lang="en-US" sz="1000"/>
                        <a:t>113.2 %</a:t>
                      </a:r>
                    </a:p>
                  </a:txBody>
                  <a:tcPr/>
                </a:tc>
                <a:tc>
                  <a:txBody>
                    <a:bodyPr/>
                    <a:lstStyle/>
                    <a:p>
                      <a:r>
                        <a:rPr lang="en-US" sz="1000"/>
                        <a:t>0</a:t>
                      </a:r>
                    </a:p>
                  </a:txBody>
                  <a:tcPr/>
                </a:tc>
                <a:tc>
                  <a:txBody>
                    <a:bodyPr/>
                    <a:lstStyle/>
                    <a:p>
                      <a:r>
                        <a:rPr lang="en-US" sz="1000"/>
                        <a:t>1115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57779197"/>
                  </a:ext>
                </a:extLst>
              </a:tr>
            </a:tbl>
          </a:graphicData>
        </a:graphic>
      </p:graphicFrame>
      <p:sp>
        <p:nvSpPr>
          <p:cNvPr id="4" name="Text Placeholder 3">
            <a:extLst>
              <a:ext uri="{FF2B5EF4-FFF2-40B4-BE49-F238E27FC236}">
                <a16:creationId xmlns:a16="http://schemas.microsoft.com/office/drawing/2014/main" id="{D957112C-43DC-467C-A318-6D279B054A77}"/>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47732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837FF-063E-4832-A1DC-905776C00FF8}"/>
              </a:ext>
            </a:extLst>
          </p:cNvPr>
          <p:cNvSpPr>
            <a:spLocks noGrp="1"/>
          </p:cNvSpPr>
          <p:nvPr>
            <p:ph type="title"/>
          </p:nvPr>
        </p:nvSpPr>
        <p:spPr/>
        <p:txBody>
          <a:bodyPr/>
          <a:lstStyle/>
          <a:p>
            <a:r>
              <a:rPr lang="de-DE"/>
              <a:t>Facebook Eigene Posts - Potenzielle Reichweite - Export | NDR Doku - 1 of 3</a:t>
            </a:r>
            <a:endParaRPr lang="en-US"/>
          </a:p>
        </p:txBody>
      </p:sp>
      <p:graphicFrame>
        <p:nvGraphicFramePr>
          <p:cNvPr id="5" name="Table Placeholder 4">
            <a:extLst>
              <a:ext uri="{FF2B5EF4-FFF2-40B4-BE49-F238E27FC236}">
                <a16:creationId xmlns:a16="http://schemas.microsoft.com/office/drawing/2014/main" id="{2284AAF1-1C6A-469E-B6B5-11B585346177}"/>
              </a:ext>
            </a:extLst>
          </p:cNvPr>
          <p:cNvGraphicFramePr>
            <a:graphicFrameLocks noGrp="1"/>
          </p:cNvGraphicFramePr>
          <p:nvPr>
            <p:ph type="tbl" sz="quarter" idx="13"/>
            <p:extLst>
              <p:ext uri="{D42A27DB-BD31-4B8C-83A1-F6EECF244321}">
                <p14:modId xmlns:p14="http://schemas.microsoft.com/office/powerpoint/2010/main" val="2650185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72660"/>
                    </a:ext>
                  </a:extLst>
                </a:gridCol>
                <a:gridCol w="822960">
                  <a:extLst>
                    <a:ext uri="{9D8B030D-6E8A-4147-A177-3AD203B41FA5}">
                      <a16:colId xmlns:a16="http://schemas.microsoft.com/office/drawing/2014/main" val="591454518"/>
                    </a:ext>
                  </a:extLst>
                </a:gridCol>
                <a:gridCol w="822960">
                  <a:extLst>
                    <a:ext uri="{9D8B030D-6E8A-4147-A177-3AD203B41FA5}">
                      <a16:colId xmlns:a16="http://schemas.microsoft.com/office/drawing/2014/main" val="1433253771"/>
                    </a:ext>
                  </a:extLst>
                </a:gridCol>
                <a:gridCol w="822960">
                  <a:extLst>
                    <a:ext uri="{9D8B030D-6E8A-4147-A177-3AD203B41FA5}">
                      <a16:colId xmlns:a16="http://schemas.microsoft.com/office/drawing/2014/main" val="188351576"/>
                    </a:ext>
                  </a:extLst>
                </a:gridCol>
                <a:gridCol w="822960">
                  <a:extLst>
                    <a:ext uri="{9D8B030D-6E8A-4147-A177-3AD203B41FA5}">
                      <a16:colId xmlns:a16="http://schemas.microsoft.com/office/drawing/2014/main" val="1045248943"/>
                    </a:ext>
                  </a:extLst>
                </a:gridCol>
                <a:gridCol w="822960">
                  <a:extLst>
                    <a:ext uri="{9D8B030D-6E8A-4147-A177-3AD203B41FA5}">
                      <a16:colId xmlns:a16="http://schemas.microsoft.com/office/drawing/2014/main" val="3498012657"/>
                    </a:ext>
                  </a:extLst>
                </a:gridCol>
                <a:gridCol w="411480">
                  <a:extLst>
                    <a:ext uri="{9D8B030D-6E8A-4147-A177-3AD203B41FA5}">
                      <a16:colId xmlns:a16="http://schemas.microsoft.com/office/drawing/2014/main" val="352385688"/>
                    </a:ext>
                  </a:extLst>
                </a:gridCol>
                <a:gridCol w="822960">
                  <a:extLst>
                    <a:ext uri="{9D8B030D-6E8A-4147-A177-3AD203B41FA5}">
                      <a16:colId xmlns:a16="http://schemas.microsoft.com/office/drawing/2014/main" val="493593701"/>
                    </a:ext>
                  </a:extLst>
                </a:gridCol>
                <a:gridCol w="822960">
                  <a:extLst>
                    <a:ext uri="{9D8B030D-6E8A-4147-A177-3AD203B41FA5}">
                      <a16:colId xmlns:a16="http://schemas.microsoft.com/office/drawing/2014/main" val="2894036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8582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- 2018-08-09 10:30:01 </a:t>
                      </a:r>
                      <a:r>
                        <a:rPr kumimoji="0" lang="de-DE" sz="1000" b="0" i="0" u="none" strike="noStrike" kern="1200" cap="none" spc="0" normalizeH="0" baseline="0" noProof="0">
                          <a:ln>
                            <a:noFill/>
                          </a:ln>
                          <a:solidFill>
                            <a:prstClr val="black"/>
                          </a:solidFill>
                          <a:effectLst/>
                          <a:uLnTx/>
                          <a:uFillTx/>
                          <a:latin typeface="+mn-lt"/>
                          <a:ea typeface="+mn-ea"/>
                          <a:cs typeface="+mn-cs"/>
                        </a:rPr>
                        <a:t> 
 Beeindruckend: Mit 94 Jahren schreibt Rosemarie an ihrer Doktorarbeit in Philosophie. Nach dem Tod ihres Mannes konnte sie endlich ihren langersehnten Uni-Abschluss nachholen.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640605"/>
                  </a:ext>
                </a:extLst>
              </a:tr>
            </a:tbl>
          </a:graphicData>
        </a:graphic>
      </p:graphicFrame>
      <p:sp>
        <p:nvSpPr>
          <p:cNvPr id="4" name="Text Placeholder 3">
            <a:extLst>
              <a:ext uri="{FF2B5EF4-FFF2-40B4-BE49-F238E27FC236}">
                <a16:creationId xmlns:a16="http://schemas.microsoft.com/office/drawing/2014/main" id="{776B14BE-6917-4958-ABDB-58CC77391CBA}"/>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1425074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13F41-5B63-4D92-8A58-FE0FFD0AA4A3}"/>
              </a:ext>
            </a:extLst>
          </p:cNvPr>
          <p:cNvSpPr>
            <a:spLocks noGrp="1"/>
          </p:cNvSpPr>
          <p:nvPr>
            <p:ph type="title"/>
          </p:nvPr>
        </p:nvSpPr>
        <p:spPr/>
        <p:txBody>
          <a:bodyPr/>
          <a:lstStyle/>
          <a:p>
            <a:r>
              <a:rPr lang="de-DE"/>
              <a:t>Facebook Eigene Posts - Potenzielle Reichweite - Export | NDR Doku - 2 of 3</a:t>
            </a:r>
            <a:endParaRPr lang="en-US"/>
          </a:p>
        </p:txBody>
      </p:sp>
      <p:graphicFrame>
        <p:nvGraphicFramePr>
          <p:cNvPr id="5" name="Table Placeholder 4">
            <a:extLst>
              <a:ext uri="{FF2B5EF4-FFF2-40B4-BE49-F238E27FC236}">
                <a16:creationId xmlns:a16="http://schemas.microsoft.com/office/drawing/2014/main" id="{197D11D9-A7CB-4668-B2E0-957786650E66}"/>
              </a:ext>
            </a:extLst>
          </p:cNvPr>
          <p:cNvGraphicFramePr>
            <a:graphicFrameLocks noGrp="1"/>
          </p:cNvGraphicFramePr>
          <p:nvPr>
            <p:ph type="tbl" sz="quarter" idx="13"/>
            <p:extLst>
              <p:ext uri="{D42A27DB-BD31-4B8C-83A1-F6EECF244321}">
                <p14:modId xmlns:p14="http://schemas.microsoft.com/office/powerpoint/2010/main" val="3537615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2268269"/>
                    </a:ext>
                  </a:extLst>
                </a:gridCol>
                <a:gridCol w="822960">
                  <a:extLst>
                    <a:ext uri="{9D8B030D-6E8A-4147-A177-3AD203B41FA5}">
                      <a16:colId xmlns:a16="http://schemas.microsoft.com/office/drawing/2014/main" val="2360789789"/>
                    </a:ext>
                  </a:extLst>
                </a:gridCol>
                <a:gridCol w="822960">
                  <a:extLst>
                    <a:ext uri="{9D8B030D-6E8A-4147-A177-3AD203B41FA5}">
                      <a16:colId xmlns:a16="http://schemas.microsoft.com/office/drawing/2014/main" val="3338215826"/>
                    </a:ext>
                  </a:extLst>
                </a:gridCol>
                <a:gridCol w="822960">
                  <a:extLst>
                    <a:ext uri="{9D8B030D-6E8A-4147-A177-3AD203B41FA5}">
                      <a16:colId xmlns:a16="http://schemas.microsoft.com/office/drawing/2014/main" val="3444069850"/>
                    </a:ext>
                  </a:extLst>
                </a:gridCol>
                <a:gridCol w="822960">
                  <a:extLst>
                    <a:ext uri="{9D8B030D-6E8A-4147-A177-3AD203B41FA5}">
                      <a16:colId xmlns:a16="http://schemas.microsoft.com/office/drawing/2014/main" val="3744213112"/>
                    </a:ext>
                  </a:extLst>
                </a:gridCol>
                <a:gridCol w="822960">
                  <a:extLst>
                    <a:ext uri="{9D8B030D-6E8A-4147-A177-3AD203B41FA5}">
                      <a16:colId xmlns:a16="http://schemas.microsoft.com/office/drawing/2014/main" val="3238304359"/>
                    </a:ext>
                  </a:extLst>
                </a:gridCol>
                <a:gridCol w="411480">
                  <a:extLst>
                    <a:ext uri="{9D8B030D-6E8A-4147-A177-3AD203B41FA5}">
                      <a16:colId xmlns:a16="http://schemas.microsoft.com/office/drawing/2014/main" val="3014661614"/>
                    </a:ext>
                  </a:extLst>
                </a:gridCol>
                <a:gridCol w="822960">
                  <a:extLst>
                    <a:ext uri="{9D8B030D-6E8A-4147-A177-3AD203B41FA5}">
                      <a16:colId xmlns:a16="http://schemas.microsoft.com/office/drawing/2014/main" val="3450274715"/>
                    </a:ext>
                  </a:extLst>
                </a:gridCol>
                <a:gridCol w="822960">
                  <a:extLst>
                    <a:ext uri="{9D8B030D-6E8A-4147-A177-3AD203B41FA5}">
                      <a16:colId xmlns:a16="http://schemas.microsoft.com/office/drawing/2014/main" val="456053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11411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- 2018-10-10 17:22:21 </a:t>
                      </a:r>
                      <a:r>
                        <a:rPr kumimoji="0" lang="de-DE" sz="1000" b="0" i="0" u="none" strike="noStrike" kern="1200" cap="none" spc="0" normalizeH="0" baseline="0" noProof="0">
                          <a:ln>
                            <a:noFill/>
                          </a:ln>
                          <a:solidFill>
                            <a:prstClr val="black"/>
                          </a:solidFill>
                          <a:effectLst/>
                          <a:uLnTx/>
                          <a:uFillTx/>
                          <a:latin typeface="+mn-lt"/>
                          <a:ea typeface="+mn-ea"/>
                          <a:cs typeface="+mn-cs"/>
                        </a:rPr>
                        <a:t> 
 Hier geht es um Leben und Tod von Kindern: auf der größten Kinderintensivstation Deutschlands. Aber immer wieder müssen Patienten abgewiesen werden. Genug Betten und Ärzte gibt es. Was fehlt, sind genügend Krankenschwestern und Krankenpfleger. Wie sieht der Alltag aus?
#Doku-Tipp "Die Lebensretter von der 67". 
--&gt; https://www.ndr.de/fernsehen/epg/import/Alltag-auf-der-Kinderintensivstation-der-MHH,sendung845106.html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284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- 2018-09-17 12:50:53 </a:t>
                      </a:r>
                      <a:r>
                        <a:rPr kumimoji="0" lang="de-DE" sz="1000" b="0" i="0" u="none" strike="noStrike" kern="1200" cap="none" spc="0" normalizeH="0" baseline="0" noProof="0">
                          <a:ln>
                            <a:noFill/>
                          </a:ln>
                          <a:solidFill>
                            <a:prstClr val="black"/>
                          </a:solidFill>
                          <a:effectLst/>
                          <a:uLnTx/>
                          <a:uFillTx/>
                          <a:latin typeface="+mn-lt"/>
                          <a:ea typeface="+mn-ea"/>
                          <a:cs typeface="+mn-cs"/>
                        </a:rPr>
                        <a:t> 
 Verletzte Soldaten haben nicht immer äußere Wunden. #PTBS #45Min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83380083"/>
                  </a:ext>
                </a:extLst>
              </a:tr>
            </a:tbl>
          </a:graphicData>
        </a:graphic>
      </p:graphicFrame>
      <p:sp>
        <p:nvSpPr>
          <p:cNvPr id="4" name="Text Placeholder 3">
            <a:extLst>
              <a:ext uri="{FF2B5EF4-FFF2-40B4-BE49-F238E27FC236}">
                <a16:creationId xmlns:a16="http://schemas.microsoft.com/office/drawing/2014/main" id="{792746E6-A325-4E3D-B40A-EC7069FE4304}"/>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1597325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7BF1B-A7B1-4FD3-BA54-7C599A847ED0}"/>
              </a:ext>
            </a:extLst>
          </p:cNvPr>
          <p:cNvSpPr>
            <a:spLocks noGrp="1"/>
          </p:cNvSpPr>
          <p:nvPr>
            <p:ph type="title"/>
          </p:nvPr>
        </p:nvSpPr>
        <p:spPr/>
        <p:txBody>
          <a:bodyPr/>
          <a:lstStyle/>
          <a:p>
            <a:r>
              <a:rPr lang="de-DE"/>
              <a:t>Facebook Eigene Posts - Potenzielle Reichweite - Export | NDR Doku - 3 of 3</a:t>
            </a:r>
            <a:endParaRPr lang="en-US"/>
          </a:p>
        </p:txBody>
      </p:sp>
      <p:graphicFrame>
        <p:nvGraphicFramePr>
          <p:cNvPr id="5" name="Table Placeholder 4">
            <a:extLst>
              <a:ext uri="{FF2B5EF4-FFF2-40B4-BE49-F238E27FC236}">
                <a16:creationId xmlns:a16="http://schemas.microsoft.com/office/drawing/2014/main" id="{E3553A85-FB9E-451D-B6AC-0585BA7277D4}"/>
              </a:ext>
            </a:extLst>
          </p:cNvPr>
          <p:cNvGraphicFramePr>
            <a:graphicFrameLocks noGrp="1"/>
          </p:cNvGraphicFramePr>
          <p:nvPr>
            <p:ph type="tbl" sz="quarter" idx="13"/>
            <p:extLst>
              <p:ext uri="{D42A27DB-BD31-4B8C-83A1-F6EECF244321}">
                <p14:modId xmlns:p14="http://schemas.microsoft.com/office/powerpoint/2010/main" val="1073491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56639964"/>
                    </a:ext>
                  </a:extLst>
                </a:gridCol>
                <a:gridCol w="822960">
                  <a:extLst>
                    <a:ext uri="{9D8B030D-6E8A-4147-A177-3AD203B41FA5}">
                      <a16:colId xmlns:a16="http://schemas.microsoft.com/office/drawing/2014/main" val="1795438625"/>
                    </a:ext>
                  </a:extLst>
                </a:gridCol>
                <a:gridCol w="822960">
                  <a:extLst>
                    <a:ext uri="{9D8B030D-6E8A-4147-A177-3AD203B41FA5}">
                      <a16:colId xmlns:a16="http://schemas.microsoft.com/office/drawing/2014/main" val="600127319"/>
                    </a:ext>
                  </a:extLst>
                </a:gridCol>
                <a:gridCol w="822960">
                  <a:extLst>
                    <a:ext uri="{9D8B030D-6E8A-4147-A177-3AD203B41FA5}">
                      <a16:colId xmlns:a16="http://schemas.microsoft.com/office/drawing/2014/main" val="2657959012"/>
                    </a:ext>
                  </a:extLst>
                </a:gridCol>
                <a:gridCol w="822960">
                  <a:extLst>
                    <a:ext uri="{9D8B030D-6E8A-4147-A177-3AD203B41FA5}">
                      <a16:colId xmlns:a16="http://schemas.microsoft.com/office/drawing/2014/main" val="1631124305"/>
                    </a:ext>
                  </a:extLst>
                </a:gridCol>
                <a:gridCol w="822960">
                  <a:extLst>
                    <a:ext uri="{9D8B030D-6E8A-4147-A177-3AD203B41FA5}">
                      <a16:colId xmlns:a16="http://schemas.microsoft.com/office/drawing/2014/main" val="749981566"/>
                    </a:ext>
                  </a:extLst>
                </a:gridCol>
                <a:gridCol w="411480">
                  <a:extLst>
                    <a:ext uri="{9D8B030D-6E8A-4147-A177-3AD203B41FA5}">
                      <a16:colId xmlns:a16="http://schemas.microsoft.com/office/drawing/2014/main" val="387529601"/>
                    </a:ext>
                  </a:extLst>
                </a:gridCol>
                <a:gridCol w="822960">
                  <a:extLst>
                    <a:ext uri="{9D8B030D-6E8A-4147-A177-3AD203B41FA5}">
                      <a16:colId xmlns:a16="http://schemas.microsoft.com/office/drawing/2014/main" val="2326289437"/>
                    </a:ext>
                  </a:extLst>
                </a:gridCol>
                <a:gridCol w="822960">
                  <a:extLst>
                    <a:ext uri="{9D8B030D-6E8A-4147-A177-3AD203B41FA5}">
                      <a16:colId xmlns:a16="http://schemas.microsoft.com/office/drawing/2014/main" val="1202493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6883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- 2018-08-10 07:00:01 </a:t>
                      </a:r>
                      <a:r>
                        <a:rPr kumimoji="0" lang="de-DE" sz="1000" b="0" i="0" u="none" strike="noStrike" kern="1200" cap="none" spc="0" normalizeH="0" baseline="0" noProof="0">
                          <a:ln>
                            <a:noFill/>
                          </a:ln>
                          <a:solidFill>
                            <a:prstClr val="black"/>
                          </a:solidFill>
                          <a:effectLst/>
                          <a:uLnTx/>
                          <a:uFillTx/>
                          <a:latin typeface="+mn-lt"/>
                          <a:ea typeface="+mn-ea"/>
                          <a:cs typeface="+mn-cs"/>
                        </a:rPr>
                        <a:t> 
 Volle Wartezimmer, lange Wartezeiten, überfordertes Krankenhauspersonal: Die Notaufnahmen in Deutschland stoßen an ihre Grenzen. #DIEREPORTAGE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0982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- 2018-06-05 10:30:00 </a:t>
                      </a:r>
                      <a:r>
                        <a:rPr kumimoji="0" lang="de-DE" sz="1000" b="0" i="0" u="none" strike="noStrike" kern="1200" cap="none" spc="0" normalizeH="0" baseline="0" noProof="0">
                          <a:ln>
                            <a:noFill/>
                          </a:ln>
                          <a:solidFill>
                            <a:prstClr val="black"/>
                          </a:solidFill>
                          <a:effectLst/>
                          <a:uLnTx/>
                          <a:uFillTx/>
                          <a:latin typeface="+mn-lt"/>
                          <a:ea typeface="+mn-ea"/>
                          <a:cs typeface="+mn-cs"/>
                        </a:rPr>
                        <a:t> 
 Weniger Müll ist mehr! #Weltumwelttag #DIEREPORTAGE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09:33:00</a:t>
                      </a:r>
                    </a:p>
                  </a:txBody>
                  <a:tcPr/>
                </a:tc>
                <a:extLst>
                  <a:ext uri="{0D108BD9-81ED-4DB2-BD59-A6C34878D82A}">
                    <a16:rowId xmlns:a16="http://schemas.microsoft.com/office/drawing/2014/main" val="577432674"/>
                  </a:ext>
                </a:extLst>
              </a:tr>
            </a:tbl>
          </a:graphicData>
        </a:graphic>
      </p:graphicFrame>
      <p:sp>
        <p:nvSpPr>
          <p:cNvPr id="4" name="Text Placeholder 3">
            <a:extLst>
              <a:ext uri="{FF2B5EF4-FFF2-40B4-BE49-F238E27FC236}">
                <a16:creationId xmlns:a16="http://schemas.microsoft.com/office/drawing/2014/main" id="{8A873723-7163-4E19-8901-53883A0B707E}"/>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14559653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44005-74F3-4EF3-9D9D-61F84F174B38}"/>
              </a:ext>
            </a:extLst>
          </p:cNvPr>
          <p:cNvSpPr>
            <a:spLocks noGrp="1"/>
          </p:cNvSpPr>
          <p:nvPr>
            <p:ph type="title"/>
          </p:nvPr>
        </p:nvSpPr>
        <p:spPr/>
        <p:txBody>
          <a:bodyPr/>
          <a:lstStyle/>
          <a:p>
            <a:r>
              <a:rPr lang="de-DE"/>
              <a:t>Facebook Eigene Posts - Aktive Nutzer - Export | NDR Doku</a:t>
            </a:r>
            <a:endParaRPr lang="en-US"/>
          </a:p>
        </p:txBody>
      </p:sp>
      <p:graphicFrame>
        <p:nvGraphicFramePr>
          <p:cNvPr id="5" name="Table Placeholder 4">
            <a:extLst>
              <a:ext uri="{FF2B5EF4-FFF2-40B4-BE49-F238E27FC236}">
                <a16:creationId xmlns:a16="http://schemas.microsoft.com/office/drawing/2014/main" id="{3F9243CD-B616-4C1F-B1A8-BDD976BF906B}"/>
              </a:ext>
            </a:extLst>
          </p:cNvPr>
          <p:cNvGraphicFramePr>
            <a:graphicFrameLocks noGrp="1"/>
          </p:cNvGraphicFramePr>
          <p:nvPr>
            <p:ph type="tbl" sz="quarter" idx="13"/>
            <p:extLst>
              <p:ext uri="{D42A27DB-BD31-4B8C-83A1-F6EECF244321}">
                <p14:modId xmlns:p14="http://schemas.microsoft.com/office/powerpoint/2010/main" val="164687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47952861"/>
                    </a:ext>
                  </a:extLst>
                </a:gridCol>
                <a:gridCol w="822960">
                  <a:extLst>
                    <a:ext uri="{9D8B030D-6E8A-4147-A177-3AD203B41FA5}">
                      <a16:colId xmlns:a16="http://schemas.microsoft.com/office/drawing/2014/main" val="1359507632"/>
                    </a:ext>
                  </a:extLst>
                </a:gridCol>
                <a:gridCol w="822960">
                  <a:extLst>
                    <a:ext uri="{9D8B030D-6E8A-4147-A177-3AD203B41FA5}">
                      <a16:colId xmlns:a16="http://schemas.microsoft.com/office/drawing/2014/main" val="925928780"/>
                    </a:ext>
                  </a:extLst>
                </a:gridCol>
                <a:gridCol w="822960">
                  <a:extLst>
                    <a:ext uri="{9D8B030D-6E8A-4147-A177-3AD203B41FA5}">
                      <a16:colId xmlns:a16="http://schemas.microsoft.com/office/drawing/2014/main" val="657011902"/>
                    </a:ext>
                  </a:extLst>
                </a:gridCol>
                <a:gridCol w="822960">
                  <a:extLst>
                    <a:ext uri="{9D8B030D-6E8A-4147-A177-3AD203B41FA5}">
                      <a16:colId xmlns:a16="http://schemas.microsoft.com/office/drawing/2014/main" val="3871920624"/>
                    </a:ext>
                  </a:extLst>
                </a:gridCol>
                <a:gridCol w="493776">
                  <a:extLst>
                    <a:ext uri="{9D8B030D-6E8A-4147-A177-3AD203B41FA5}">
                      <a16:colId xmlns:a16="http://schemas.microsoft.com/office/drawing/2014/main" val="348276972"/>
                    </a:ext>
                  </a:extLst>
                </a:gridCol>
                <a:gridCol w="493776">
                  <a:extLst>
                    <a:ext uri="{9D8B030D-6E8A-4147-A177-3AD203B41FA5}">
                      <a16:colId xmlns:a16="http://schemas.microsoft.com/office/drawing/2014/main" val="3026808414"/>
                    </a:ext>
                  </a:extLst>
                </a:gridCol>
                <a:gridCol w="493776">
                  <a:extLst>
                    <a:ext uri="{9D8B030D-6E8A-4147-A177-3AD203B41FA5}">
                      <a16:colId xmlns:a16="http://schemas.microsoft.com/office/drawing/2014/main" val="1949861729"/>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40921822"/>
                  </a:ext>
                </a:extLst>
              </a:tr>
              <a:tr h="370840">
                <a:tc>
                  <a:txBody>
                    <a:bodyPr/>
                    <a:lstStyle/>
                    <a:p>
                      <a:r>
                        <a:rPr lang="de-DE" sz="1000" b="1"/>
                        <a:t> NDR Doku - 2018-08-09 10:30:01 </a:t>
                      </a:r>
                      <a:r>
                        <a:rPr lang="de-DE" sz="1000"/>
                        <a:t> 
 Beeindruckend: Mit 94 Jahren schreibt Rosemarie an ihrer Doktorarbeit in Philosophie. Nach dem Tod ihres Mannes konnte sie endlich ihren langersehnten Uni-Abschluss nachholen.</a:t>
                      </a:r>
                      <a:endParaRPr lang="en-US" sz="1000"/>
                    </a:p>
                  </a:txBody>
                  <a:tcPr/>
                </a:tc>
                <a:tc>
                  <a:txBody>
                    <a:bodyPr/>
                    <a:lstStyle/>
                    <a:p>
                      <a:r>
                        <a:rPr lang="en-US" sz="1000"/>
                        <a:t>349386</a:t>
                      </a:r>
                    </a:p>
                  </a:txBody>
                  <a:tcPr/>
                </a:tc>
                <a:tc>
                  <a:txBody>
                    <a:bodyPr/>
                    <a:lstStyle/>
                    <a:p>
                      <a:r>
                        <a:rPr lang="en-US" sz="1000"/>
                        <a:t>4089925</a:t>
                      </a:r>
                    </a:p>
                  </a:txBody>
                  <a:tcPr/>
                </a:tc>
                <a:tc>
                  <a:txBody>
                    <a:bodyPr/>
                    <a:lstStyle/>
                    <a:p>
                      <a:r>
                        <a:rPr lang="en-US" sz="1000"/>
                        <a:t>8.5 %</a:t>
                      </a:r>
                    </a:p>
                  </a:txBody>
                  <a:tcPr/>
                </a:tc>
                <a:tc>
                  <a:txBody>
                    <a:bodyPr/>
                    <a:lstStyle/>
                    <a:p>
                      <a:r>
                        <a:rPr lang="en-US" sz="1000"/>
                        <a:t>118481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75631922"/>
                  </a:ext>
                </a:extLst>
              </a:tr>
              <a:tr h="370840">
                <a:tc>
                  <a:txBody>
                    <a:bodyPr/>
                    <a:lstStyle/>
                    <a:p>
                      <a:r>
                        <a:rPr lang="de-DE" sz="1000" b="1"/>
                        <a:t> NDR Doku - 2018-10-10 17:22:21 </a:t>
                      </a:r>
                      <a:r>
                        <a:rPr lang="de-DE" sz="1000"/>
                        <a:t> 
 Hier geht es um Leben und Tod von Kindern: auf der größten Kinderintensivstation Deutschlands. Aber immer wieder müssen Patienten abgewiesen werden. Genug Betten und Ärzte gibt es. Was fehlt, sind genügend Krankenschwestern und Krankenpfleger. Wie sieht der Alltag aus?
#Doku-Tipp "Die Lebensretter von der 67". 
--&gt; https://www.ndr.de/fernsehen/epg/import/Alltag-auf-der-Kinderintensivstation-der-MHH,sendung845106.html</a:t>
                      </a:r>
                      <a:endParaRPr lang="en-US" sz="1000"/>
                    </a:p>
                  </a:txBody>
                  <a:tcPr/>
                </a:tc>
                <a:tc>
                  <a:txBody>
                    <a:bodyPr/>
                    <a:lstStyle/>
                    <a:p>
                      <a:r>
                        <a:rPr lang="en-US" sz="1000"/>
                        <a:t>72650</a:t>
                      </a:r>
                    </a:p>
                  </a:txBody>
                  <a:tcPr/>
                </a:tc>
                <a:tc>
                  <a:txBody>
                    <a:bodyPr/>
                    <a:lstStyle/>
                    <a:p>
                      <a:r>
                        <a:rPr lang="en-US" sz="1000"/>
                        <a:t>1054504</a:t>
                      </a:r>
                    </a:p>
                  </a:txBody>
                  <a:tcPr/>
                </a:tc>
                <a:tc>
                  <a:txBody>
                    <a:bodyPr/>
                    <a:lstStyle/>
                    <a:p>
                      <a:r>
                        <a:rPr lang="en-US" sz="1000"/>
                        <a:t>6.9 %</a:t>
                      </a:r>
                    </a:p>
                  </a:txBody>
                  <a:tcPr/>
                </a:tc>
                <a:tc>
                  <a:txBody>
                    <a:bodyPr/>
                    <a:lstStyle/>
                    <a:p>
                      <a:r>
                        <a:rPr lang="en-US" sz="1000"/>
                        <a:t>11214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97897428"/>
                  </a:ext>
                </a:extLst>
              </a:tr>
              <a:tr h="370840">
                <a:tc>
                  <a:txBody>
                    <a:bodyPr/>
                    <a:lstStyle/>
                    <a:p>
                      <a:r>
                        <a:rPr lang="de-DE" sz="1000" b="1"/>
                        <a:t> NDR Doku - 2018-09-17 12:50:53 </a:t>
                      </a:r>
                      <a:r>
                        <a:rPr lang="de-DE" sz="1000"/>
                        <a:t> 
 Verletzte Soldaten haben nicht immer äußere Wunden. #PTBS #45Min</a:t>
                      </a:r>
                      <a:endParaRPr lang="en-US" sz="1000"/>
                    </a:p>
                  </a:txBody>
                  <a:tcPr/>
                </a:tc>
                <a:tc>
                  <a:txBody>
                    <a:bodyPr/>
                    <a:lstStyle/>
                    <a:p>
                      <a:r>
                        <a:rPr lang="en-US" sz="1000"/>
                        <a:t>41482</a:t>
                      </a:r>
                    </a:p>
                  </a:txBody>
                  <a:tcPr/>
                </a:tc>
                <a:tc>
                  <a:txBody>
                    <a:bodyPr/>
                    <a:lstStyle/>
                    <a:p>
                      <a:r>
                        <a:rPr lang="en-US" sz="1000"/>
                        <a:t>421469</a:t>
                      </a:r>
                    </a:p>
                  </a:txBody>
                  <a:tcPr/>
                </a:tc>
                <a:tc>
                  <a:txBody>
                    <a:bodyPr/>
                    <a:lstStyle/>
                    <a:p>
                      <a:r>
                        <a:rPr lang="en-US" sz="1000"/>
                        <a:t>9.8 %</a:t>
                      </a:r>
                    </a:p>
                  </a:txBody>
                  <a:tcPr/>
                </a:tc>
                <a:tc>
                  <a:txBody>
                    <a:bodyPr/>
                    <a:lstStyle/>
                    <a:p>
                      <a:r>
                        <a:rPr lang="en-US" sz="1000"/>
                        <a:t>6475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64281249"/>
                  </a:ext>
                </a:extLst>
              </a:tr>
              <a:tr h="370840">
                <a:tc>
                  <a:txBody>
                    <a:bodyPr/>
                    <a:lstStyle/>
                    <a:p>
                      <a:r>
                        <a:rPr lang="de-DE" sz="1000" b="1"/>
                        <a:t> NDR Doku - 2018-08-10 07:00:01 </a:t>
                      </a:r>
                      <a:r>
                        <a:rPr lang="de-DE" sz="1000"/>
                        <a:t> 
 Volle Wartezimmer, lange Wartezeiten, überfordertes Krankenhauspersonal: Die Notaufnahmen in Deutschland stoßen an ihre Grenzen. #DIEREPORTAGE</a:t>
                      </a:r>
                      <a:endParaRPr lang="en-US" sz="1000"/>
                    </a:p>
                  </a:txBody>
                  <a:tcPr/>
                </a:tc>
                <a:tc>
                  <a:txBody>
                    <a:bodyPr/>
                    <a:lstStyle/>
                    <a:p>
                      <a:r>
                        <a:rPr lang="en-US" sz="1000"/>
                        <a:t>10901</a:t>
                      </a:r>
                    </a:p>
                  </a:txBody>
                  <a:tcPr/>
                </a:tc>
                <a:tc>
                  <a:txBody>
                    <a:bodyPr/>
                    <a:lstStyle/>
                    <a:p>
                      <a:r>
                        <a:rPr lang="en-US" sz="1000"/>
                        <a:t>206439</a:t>
                      </a:r>
                    </a:p>
                  </a:txBody>
                  <a:tcPr/>
                </a:tc>
                <a:tc>
                  <a:txBody>
                    <a:bodyPr/>
                    <a:lstStyle/>
                    <a:p>
                      <a:r>
                        <a:rPr lang="en-US" sz="1000"/>
                        <a:t>5.3 %</a:t>
                      </a:r>
                    </a:p>
                  </a:txBody>
                  <a:tcPr/>
                </a:tc>
                <a:tc>
                  <a:txBody>
                    <a:bodyPr/>
                    <a:lstStyle/>
                    <a:p>
                      <a:r>
                        <a:rPr lang="en-US" sz="1000"/>
                        <a:t>668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10404198"/>
                  </a:ext>
                </a:extLst>
              </a:tr>
              <a:tr h="370840">
                <a:tc>
                  <a:txBody>
                    <a:bodyPr/>
                    <a:lstStyle/>
                    <a:p>
                      <a:r>
                        <a:rPr lang="de-DE" sz="1000" b="1"/>
                        <a:t> NDR Doku - 2018-02-13 08:00:00 </a:t>
                      </a:r>
                      <a:r>
                        <a:rPr lang="de-DE" sz="1000"/>
                        <a:t> 
 Rückbesinnung auf alte Werte und Traditionen - oder Bräuche und Ansichten von vorgestern?</a:t>
                      </a:r>
                      <a:endParaRPr lang="en-US" sz="1000"/>
                    </a:p>
                  </a:txBody>
                  <a:tcPr/>
                </a:tc>
                <a:tc>
                  <a:txBody>
                    <a:bodyPr/>
                    <a:lstStyle/>
                    <a:p>
                      <a:r>
                        <a:rPr lang="en-US" sz="1000"/>
                        <a:t>10324</a:t>
                      </a:r>
                    </a:p>
                  </a:txBody>
                  <a:tcPr/>
                </a:tc>
                <a:tc>
                  <a:txBody>
                    <a:bodyPr/>
                    <a:lstStyle/>
                    <a:p>
                      <a:r>
                        <a:rPr lang="en-US" sz="1000"/>
                        <a:t>33574</a:t>
                      </a:r>
                    </a:p>
                  </a:txBody>
                  <a:tcPr/>
                </a:tc>
                <a:tc>
                  <a:txBody>
                    <a:bodyPr/>
                    <a:lstStyle/>
                    <a:p>
                      <a:r>
                        <a:rPr lang="en-US" sz="1000"/>
                        <a:t>30.7 %</a:t>
                      </a:r>
                    </a:p>
                  </a:txBody>
                  <a:tcPr/>
                </a:tc>
                <a:tc>
                  <a:txBody>
                    <a:bodyPr/>
                    <a:lstStyle/>
                    <a:p>
                      <a:r>
                        <a:rPr lang="en-US" sz="1000"/>
                        <a:t>4599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5341279"/>
                  </a:ext>
                </a:extLst>
              </a:tr>
            </a:tbl>
          </a:graphicData>
        </a:graphic>
      </p:graphicFrame>
      <p:sp>
        <p:nvSpPr>
          <p:cNvPr id="4" name="Text Placeholder 3">
            <a:extLst>
              <a:ext uri="{FF2B5EF4-FFF2-40B4-BE49-F238E27FC236}">
                <a16:creationId xmlns:a16="http://schemas.microsoft.com/office/drawing/2014/main" id="{9D741D56-345B-4296-9721-F19DE71073B6}"/>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1956025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FAEAF-E5B3-4CD2-BCF2-032D95C5C103}"/>
              </a:ext>
            </a:extLst>
          </p:cNvPr>
          <p:cNvSpPr>
            <a:spLocks noGrp="1"/>
          </p:cNvSpPr>
          <p:nvPr>
            <p:ph type="title"/>
          </p:nvPr>
        </p:nvSpPr>
        <p:spPr/>
        <p:txBody>
          <a:bodyPr/>
          <a:lstStyle/>
          <a:p>
            <a:r>
              <a:rPr lang="en-US"/>
              <a:t>Facebook Eigene Posts - I-Rate Aktive Nutzer - Export | NDR Doku</a:t>
            </a:r>
          </a:p>
        </p:txBody>
      </p:sp>
      <p:graphicFrame>
        <p:nvGraphicFramePr>
          <p:cNvPr id="5" name="Table Placeholder 4">
            <a:extLst>
              <a:ext uri="{FF2B5EF4-FFF2-40B4-BE49-F238E27FC236}">
                <a16:creationId xmlns:a16="http://schemas.microsoft.com/office/drawing/2014/main" id="{7FC79BE2-ADDF-4BDC-9478-D3A2A54E798F}"/>
              </a:ext>
            </a:extLst>
          </p:cNvPr>
          <p:cNvGraphicFramePr>
            <a:graphicFrameLocks noGrp="1"/>
          </p:cNvGraphicFramePr>
          <p:nvPr>
            <p:ph type="tbl" sz="quarter" idx="13"/>
            <p:extLst>
              <p:ext uri="{D42A27DB-BD31-4B8C-83A1-F6EECF244321}">
                <p14:modId xmlns:p14="http://schemas.microsoft.com/office/powerpoint/2010/main" val="1047650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35096101"/>
                    </a:ext>
                  </a:extLst>
                </a:gridCol>
                <a:gridCol w="822960">
                  <a:extLst>
                    <a:ext uri="{9D8B030D-6E8A-4147-A177-3AD203B41FA5}">
                      <a16:colId xmlns:a16="http://schemas.microsoft.com/office/drawing/2014/main" val="3016309757"/>
                    </a:ext>
                  </a:extLst>
                </a:gridCol>
                <a:gridCol w="822960">
                  <a:extLst>
                    <a:ext uri="{9D8B030D-6E8A-4147-A177-3AD203B41FA5}">
                      <a16:colId xmlns:a16="http://schemas.microsoft.com/office/drawing/2014/main" val="3834476334"/>
                    </a:ext>
                  </a:extLst>
                </a:gridCol>
                <a:gridCol w="822960">
                  <a:extLst>
                    <a:ext uri="{9D8B030D-6E8A-4147-A177-3AD203B41FA5}">
                      <a16:colId xmlns:a16="http://schemas.microsoft.com/office/drawing/2014/main" val="1480563662"/>
                    </a:ext>
                  </a:extLst>
                </a:gridCol>
                <a:gridCol w="822960">
                  <a:extLst>
                    <a:ext uri="{9D8B030D-6E8A-4147-A177-3AD203B41FA5}">
                      <a16:colId xmlns:a16="http://schemas.microsoft.com/office/drawing/2014/main" val="599932005"/>
                    </a:ext>
                  </a:extLst>
                </a:gridCol>
                <a:gridCol w="822960">
                  <a:extLst>
                    <a:ext uri="{9D8B030D-6E8A-4147-A177-3AD203B41FA5}">
                      <a16:colId xmlns:a16="http://schemas.microsoft.com/office/drawing/2014/main" val="2105897085"/>
                    </a:ext>
                  </a:extLst>
                </a:gridCol>
                <a:gridCol w="822960">
                  <a:extLst>
                    <a:ext uri="{9D8B030D-6E8A-4147-A177-3AD203B41FA5}">
                      <a16:colId xmlns:a16="http://schemas.microsoft.com/office/drawing/2014/main" val="888443216"/>
                    </a:ext>
                  </a:extLst>
                </a:gridCol>
                <a:gridCol w="822960">
                  <a:extLst>
                    <a:ext uri="{9D8B030D-6E8A-4147-A177-3AD203B41FA5}">
                      <a16:colId xmlns:a16="http://schemas.microsoft.com/office/drawing/2014/main" val="2777878450"/>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760317420"/>
                  </a:ext>
                </a:extLst>
              </a:tr>
              <a:tr h="370840">
                <a:tc>
                  <a:txBody>
                    <a:bodyPr/>
                    <a:lstStyle/>
                    <a:p>
                      <a:r>
                        <a:rPr lang="de-DE" sz="1000" b="1"/>
                        <a:t> NDR Doku - 2018-06-27 15:30:00 </a:t>
                      </a:r>
                      <a:r>
                        <a:rPr lang="de-DE" sz="1000"/>
                        <a:t> 
 Kaffeefahrtenveranstalter haben mit skruppellosen Maschen schon viele abgezockt. Ex-Polizist Bernhard Stitz ist der Rächer der Reingelegten! #DIEREPORTAGE</a:t>
                      </a:r>
                      <a:endParaRPr lang="en-US" sz="1000"/>
                    </a:p>
                  </a:txBody>
                  <a:tcPr/>
                </a:tc>
                <a:tc>
                  <a:txBody>
                    <a:bodyPr/>
                    <a:lstStyle/>
                    <a:p>
                      <a:r>
                        <a:rPr lang="en-US" sz="1000"/>
                        <a:t>62.5 %</a:t>
                      </a:r>
                    </a:p>
                  </a:txBody>
                  <a:tcPr/>
                </a:tc>
                <a:tc>
                  <a:txBody>
                    <a:bodyPr/>
                    <a:lstStyle/>
                    <a:p>
                      <a:r>
                        <a:rPr lang="en-US" sz="1000"/>
                        <a:t>5</a:t>
                      </a:r>
                    </a:p>
                  </a:txBody>
                  <a:tcPr/>
                </a:tc>
                <a:tc>
                  <a:txBody>
                    <a:bodyPr/>
                    <a:lstStyle/>
                    <a:p>
                      <a:r>
                        <a:rPr lang="en-US" sz="1000"/>
                        <a:t>8</a:t>
                      </a:r>
                    </a:p>
                  </a:txBody>
                  <a:tcPr/>
                </a:tc>
                <a:tc>
                  <a:txBody>
                    <a:bodyPr/>
                    <a:lstStyle/>
                    <a:p>
                      <a:r>
                        <a:rPr lang="en-US" sz="1000"/>
                        <a:t>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30035483"/>
                  </a:ext>
                </a:extLst>
              </a:tr>
              <a:tr h="370840">
                <a:tc>
                  <a:txBody>
                    <a:bodyPr/>
                    <a:lstStyle/>
                    <a:p>
                      <a:r>
                        <a:rPr lang="de-DE" sz="1000" b="1"/>
                        <a:t> NDR Doku - 2018-07-01 15:00:01 </a:t>
                      </a:r>
                      <a:r>
                        <a:rPr lang="de-DE" sz="1000"/>
                        <a:t> 
 "Wir wussten alle davon. Jeder, der dort gearbeitet hat, wusste es." 😥</a:t>
                      </a:r>
                      <a:endParaRPr lang="en-US" sz="1000"/>
                    </a:p>
                  </a:txBody>
                  <a:tcPr/>
                </a:tc>
                <a:tc>
                  <a:txBody>
                    <a:bodyPr/>
                    <a:lstStyle/>
                    <a:p>
                      <a:r>
                        <a:rPr lang="en-US" sz="1000"/>
                        <a:t>41.4 %</a:t>
                      </a:r>
                    </a:p>
                  </a:txBody>
                  <a:tcPr/>
                </a:tc>
                <a:tc>
                  <a:txBody>
                    <a:bodyPr/>
                    <a:lstStyle/>
                    <a:p>
                      <a:r>
                        <a:rPr lang="en-US" sz="1000"/>
                        <a:t>869</a:t>
                      </a:r>
                    </a:p>
                  </a:txBody>
                  <a:tcPr/>
                </a:tc>
                <a:tc>
                  <a:txBody>
                    <a:bodyPr/>
                    <a:lstStyle/>
                    <a:p>
                      <a:r>
                        <a:rPr lang="en-US" sz="1000"/>
                        <a:t>2099</a:t>
                      </a:r>
                    </a:p>
                  </a:txBody>
                  <a:tcPr/>
                </a:tc>
                <a:tc>
                  <a:txBody>
                    <a:bodyPr/>
                    <a:lstStyle/>
                    <a:p>
                      <a:r>
                        <a:rPr lang="en-US" sz="1000"/>
                        <a:t>26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44937812"/>
                  </a:ext>
                </a:extLst>
              </a:tr>
              <a:tr h="370840">
                <a:tc>
                  <a:txBody>
                    <a:bodyPr/>
                    <a:lstStyle/>
                    <a:p>
                      <a:r>
                        <a:rPr lang="de-DE" sz="1000" b="1"/>
                        <a:t> NDR Doku - 2018-06-21 11:00:02 </a:t>
                      </a:r>
                      <a:r>
                        <a:rPr lang="de-DE" sz="1000"/>
                        <a:t> 
 Die Zahlen sind erschreckend! 😳</a:t>
                      </a:r>
                      <a:endParaRPr lang="en-US" sz="1000"/>
                    </a:p>
                  </a:txBody>
                  <a:tcPr/>
                </a:tc>
                <a:tc>
                  <a:txBody>
                    <a:bodyPr/>
                    <a:lstStyle/>
                    <a:p>
                      <a:r>
                        <a:rPr lang="en-US" sz="1000"/>
                        <a:t>33.2 %</a:t>
                      </a:r>
                    </a:p>
                  </a:txBody>
                  <a:tcPr/>
                </a:tc>
                <a:tc>
                  <a:txBody>
                    <a:bodyPr/>
                    <a:lstStyle/>
                    <a:p>
                      <a:r>
                        <a:rPr lang="en-US" sz="1000"/>
                        <a:t>721</a:t>
                      </a:r>
                    </a:p>
                  </a:txBody>
                  <a:tcPr/>
                </a:tc>
                <a:tc>
                  <a:txBody>
                    <a:bodyPr/>
                    <a:lstStyle/>
                    <a:p>
                      <a:r>
                        <a:rPr lang="en-US" sz="1000"/>
                        <a:t>2172</a:t>
                      </a:r>
                    </a:p>
                  </a:txBody>
                  <a:tcPr/>
                </a:tc>
                <a:tc>
                  <a:txBody>
                    <a:bodyPr/>
                    <a:lstStyle/>
                    <a:p>
                      <a:r>
                        <a:rPr lang="en-US" sz="1000"/>
                        <a:t>41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36976818"/>
                  </a:ext>
                </a:extLst>
              </a:tr>
              <a:tr h="370840">
                <a:tc>
                  <a:txBody>
                    <a:bodyPr/>
                    <a:lstStyle/>
                    <a:p>
                      <a:r>
                        <a:rPr lang="de-DE" sz="1000" b="1"/>
                        <a:t> NDR Doku - 2018-02-13 08:00:00 </a:t>
                      </a:r>
                      <a:r>
                        <a:rPr lang="de-DE" sz="1000"/>
                        <a:t> 
 Rückbesinnung auf alte Werte und Traditionen - oder Bräuche und Ansichten von vorgestern?</a:t>
                      </a:r>
                      <a:endParaRPr lang="en-US" sz="1000"/>
                    </a:p>
                  </a:txBody>
                  <a:tcPr/>
                </a:tc>
                <a:tc>
                  <a:txBody>
                    <a:bodyPr/>
                    <a:lstStyle/>
                    <a:p>
                      <a:r>
                        <a:rPr lang="en-US" sz="1000"/>
                        <a:t>30.7 %</a:t>
                      </a:r>
                    </a:p>
                  </a:txBody>
                  <a:tcPr/>
                </a:tc>
                <a:tc>
                  <a:txBody>
                    <a:bodyPr/>
                    <a:lstStyle/>
                    <a:p>
                      <a:r>
                        <a:rPr lang="en-US" sz="1000"/>
                        <a:t>10324</a:t>
                      </a:r>
                    </a:p>
                  </a:txBody>
                  <a:tcPr/>
                </a:tc>
                <a:tc>
                  <a:txBody>
                    <a:bodyPr/>
                    <a:lstStyle/>
                    <a:p>
                      <a:r>
                        <a:rPr lang="en-US" sz="1000"/>
                        <a:t>33574</a:t>
                      </a:r>
                    </a:p>
                  </a:txBody>
                  <a:tcPr/>
                </a:tc>
                <a:tc>
                  <a:txBody>
                    <a:bodyPr/>
                    <a:lstStyle/>
                    <a:p>
                      <a:r>
                        <a:rPr lang="en-US" sz="1000"/>
                        <a:t>4599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19990804"/>
                  </a:ext>
                </a:extLst>
              </a:tr>
              <a:tr h="370840">
                <a:tc>
                  <a:txBody>
                    <a:bodyPr/>
                    <a:lstStyle/>
                    <a:p>
                      <a:r>
                        <a:rPr lang="de-DE" sz="1000" b="1"/>
                        <a:t> NDR Doku - 2018-08-02 15:30:01 </a:t>
                      </a:r>
                      <a:r>
                        <a:rPr lang="de-DE" sz="1000"/>
                        <a:t> 
 Nicki wird erwachsen 😊 Ein toller junger Mann auf dem Weg in die Selbstständigkeit.</a:t>
                      </a:r>
                      <a:endParaRPr lang="en-US" sz="1000"/>
                    </a:p>
                  </a:txBody>
                  <a:tcPr/>
                </a:tc>
                <a:tc>
                  <a:txBody>
                    <a:bodyPr/>
                    <a:lstStyle/>
                    <a:p>
                      <a:r>
                        <a:rPr lang="en-US" sz="1000"/>
                        <a:t>29.1 %</a:t>
                      </a:r>
                    </a:p>
                  </a:txBody>
                  <a:tcPr/>
                </a:tc>
                <a:tc>
                  <a:txBody>
                    <a:bodyPr/>
                    <a:lstStyle/>
                    <a:p>
                      <a:r>
                        <a:rPr lang="en-US" sz="1000"/>
                        <a:t>494</a:t>
                      </a:r>
                    </a:p>
                  </a:txBody>
                  <a:tcPr/>
                </a:tc>
                <a:tc>
                  <a:txBody>
                    <a:bodyPr/>
                    <a:lstStyle/>
                    <a:p>
                      <a:r>
                        <a:rPr lang="en-US" sz="1000"/>
                        <a:t>1698</a:t>
                      </a:r>
                    </a:p>
                  </a:txBody>
                  <a:tcPr/>
                </a:tc>
                <a:tc>
                  <a:txBody>
                    <a:bodyPr/>
                    <a:lstStyle/>
                    <a:p>
                      <a:r>
                        <a:rPr lang="en-US" sz="1000"/>
                        <a:t>83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74731758"/>
                  </a:ext>
                </a:extLst>
              </a:tr>
            </a:tbl>
          </a:graphicData>
        </a:graphic>
      </p:graphicFrame>
      <p:sp>
        <p:nvSpPr>
          <p:cNvPr id="4" name="Text Placeholder 3">
            <a:extLst>
              <a:ext uri="{FF2B5EF4-FFF2-40B4-BE49-F238E27FC236}">
                <a16:creationId xmlns:a16="http://schemas.microsoft.com/office/drawing/2014/main" id="{6D99406B-8F5B-4299-98D6-6F0CF87F580E}"/>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3267840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E7CD-683A-4B26-AE81-7DFEEA3CAB41}"/>
              </a:ext>
            </a:extLst>
          </p:cNvPr>
          <p:cNvSpPr>
            <a:spLocks noGrp="1"/>
          </p:cNvSpPr>
          <p:nvPr>
            <p:ph type="title"/>
          </p:nvPr>
        </p:nvSpPr>
        <p:spPr/>
        <p:txBody>
          <a:bodyPr/>
          <a:lstStyle/>
          <a:p>
            <a:r>
              <a:rPr lang="en-US"/>
              <a:t>Facebook Eigene Posts - I-Rate Aktive Nutzer-Flop - Export | NDR Doku</a:t>
            </a:r>
          </a:p>
        </p:txBody>
      </p:sp>
      <p:graphicFrame>
        <p:nvGraphicFramePr>
          <p:cNvPr id="5" name="Table Placeholder 4">
            <a:extLst>
              <a:ext uri="{FF2B5EF4-FFF2-40B4-BE49-F238E27FC236}">
                <a16:creationId xmlns:a16="http://schemas.microsoft.com/office/drawing/2014/main" id="{12BD27F6-79CC-4296-9AB7-9F836953401C}"/>
              </a:ext>
            </a:extLst>
          </p:cNvPr>
          <p:cNvGraphicFramePr>
            <a:graphicFrameLocks noGrp="1"/>
          </p:cNvGraphicFramePr>
          <p:nvPr>
            <p:ph type="tbl" sz="quarter" idx="13"/>
            <p:extLst>
              <p:ext uri="{D42A27DB-BD31-4B8C-83A1-F6EECF244321}">
                <p14:modId xmlns:p14="http://schemas.microsoft.com/office/powerpoint/2010/main" val="858530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97181845"/>
                    </a:ext>
                  </a:extLst>
                </a:gridCol>
                <a:gridCol w="822960">
                  <a:extLst>
                    <a:ext uri="{9D8B030D-6E8A-4147-A177-3AD203B41FA5}">
                      <a16:colId xmlns:a16="http://schemas.microsoft.com/office/drawing/2014/main" val="3218843784"/>
                    </a:ext>
                  </a:extLst>
                </a:gridCol>
                <a:gridCol w="822960">
                  <a:extLst>
                    <a:ext uri="{9D8B030D-6E8A-4147-A177-3AD203B41FA5}">
                      <a16:colId xmlns:a16="http://schemas.microsoft.com/office/drawing/2014/main" val="1773129848"/>
                    </a:ext>
                  </a:extLst>
                </a:gridCol>
                <a:gridCol w="822960">
                  <a:extLst>
                    <a:ext uri="{9D8B030D-6E8A-4147-A177-3AD203B41FA5}">
                      <a16:colId xmlns:a16="http://schemas.microsoft.com/office/drawing/2014/main" val="3287318316"/>
                    </a:ext>
                  </a:extLst>
                </a:gridCol>
                <a:gridCol w="822960">
                  <a:extLst>
                    <a:ext uri="{9D8B030D-6E8A-4147-A177-3AD203B41FA5}">
                      <a16:colId xmlns:a16="http://schemas.microsoft.com/office/drawing/2014/main" val="1510265997"/>
                    </a:ext>
                  </a:extLst>
                </a:gridCol>
                <a:gridCol w="822960">
                  <a:extLst>
                    <a:ext uri="{9D8B030D-6E8A-4147-A177-3AD203B41FA5}">
                      <a16:colId xmlns:a16="http://schemas.microsoft.com/office/drawing/2014/main" val="199578820"/>
                    </a:ext>
                  </a:extLst>
                </a:gridCol>
                <a:gridCol w="822960">
                  <a:extLst>
                    <a:ext uri="{9D8B030D-6E8A-4147-A177-3AD203B41FA5}">
                      <a16:colId xmlns:a16="http://schemas.microsoft.com/office/drawing/2014/main" val="485779809"/>
                    </a:ext>
                  </a:extLst>
                </a:gridCol>
                <a:gridCol w="822960">
                  <a:extLst>
                    <a:ext uri="{9D8B030D-6E8A-4147-A177-3AD203B41FA5}">
                      <a16:colId xmlns:a16="http://schemas.microsoft.com/office/drawing/2014/main" val="29077260"/>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327111494"/>
                  </a:ext>
                </a:extLst>
              </a:tr>
              <a:tr h="370840">
                <a:tc>
                  <a:txBody>
                    <a:bodyPr/>
                    <a:lstStyle/>
                    <a:p>
                      <a:r>
                        <a:rPr lang="de-DE" sz="1000" b="1"/>
                        <a:t> NDR Doku - 2018-11-25 08:00:02 </a:t>
                      </a:r>
                      <a:r>
                        <a:rPr lang="de-DE" sz="1000"/>
                        <a:t> 
 Das "Organ Care System" der Medizinischen Hochschule Hannover ermöglicht es, die Zeit bis zu einer Organ-Transplantation im OP zu verdoppeln. Wie das geht, hört ihr hier ➡️</a:t>
                      </a:r>
                      <a:endParaRPr lang="en-US" sz="1000"/>
                    </a:p>
                  </a:txBody>
                  <a:tcPr/>
                </a:tc>
                <a:tc>
                  <a:txBody>
                    <a:bodyPr/>
                    <a:lstStyle/>
                    <a:p>
                      <a:r>
                        <a:rPr lang="en-US" sz="1000"/>
                        <a:t>1.0 %</a:t>
                      </a:r>
                    </a:p>
                  </a:txBody>
                  <a:tcPr/>
                </a:tc>
                <a:tc>
                  <a:txBody>
                    <a:bodyPr/>
                    <a:lstStyle/>
                    <a:p>
                      <a:r>
                        <a:rPr lang="en-US" sz="1000"/>
                        <a:t>40</a:t>
                      </a:r>
                    </a:p>
                  </a:txBody>
                  <a:tcPr/>
                </a:tc>
                <a:tc>
                  <a:txBody>
                    <a:bodyPr/>
                    <a:lstStyle/>
                    <a:p>
                      <a:r>
                        <a:rPr lang="en-US" sz="1000"/>
                        <a:t>4017</a:t>
                      </a:r>
                    </a:p>
                  </a:txBody>
                  <a:tcPr/>
                </a:tc>
                <a:tc>
                  <a:txBody>
                    <a:bodyPr/>
                    <a:lstStyle/>
                    <a:p>
                      <a:r>
                        <a:rPr lang="en-US" sz="1000"/>
                        <a:t>10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11747273"/>
                  </a:ext>
                </a:extLst>
              </a:tr>
              <a:tr h="370840">
                <a:tc>
                  <a:txBody>
                    <a:bodyPr/>
                    <a:lstStyle/>
                    <a:p>
                      <a:r>
                        <a:rPr lang="de-DE" sz="1000" b="1"/>
                        <a:t> NDR Doku - 2018-11-30 11:30:02 </a:t>
                      </a:r>
                      <a:r>
                        <a:rPr lang="de-DE" sz="1000"/>
                        <a:t> 
 Stettin ist eine boomende Metropole. Und wird immer teurer. Viele Polen werden somit zu Grenzgängern. #DIEREPORTAGE</a:t>
                      </a:r>
                      <a:endParaRPr lang="en-US" sz="1000"/>
                    </a:p>
                  </a:txBody>
                  <a:tcPr/>
                </a:tc>
                <a:tc>
                  <a:txBody>
                    <a:bodyPr/>
                    <a:lstStyle/>
                    <a:p>
                      <a:r>
                        <a:rPr lang="en-US" sz="1000"/>
                        <a:t>1.2 %</a:t>
                      </a:r>
                    </a:p>
                  </a:txBody>
                  <a:tcPr/>
                </a:tc>
                <a:tc>
                  <a:txBody>
                    <a:bodyPr/>
                    <a:lstStyle/>
                    <a:p>
                      <a:r>
                        <a:rPr lang="en-US" sz="1000"/>
                        <a:t>40</a:t>
                      </a:r>
                    </a:p>
                  </a:txBody>
                  <a:tcPr/>
                </a:tc>
                <a:tc>
                  <a:txBody>
                    <a:bodyPr/>
                    <a:lstStyle/>
                    <a:p>
                      <a:r>
                        <a:rPr lang="en-US" sz="1000"/>
                        <a:t>3324</a:t>
                      </a:r>
                    </a:p>
                  </a:txBody>
                  <a:tcPr/>
                </a:tc>
                <a:tc>
                  <a:txBody>
                    <a:bodyPr/>
                    <a:lstStyle/>
                    <a:p>
                      <a:r>
                        <a:rPr lang="en-US" sz="1000"/>
                        <a:t>6</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44664269"/>
                  </a:ext>
                </a:extLst>
              </a:tr>
              <a:tr h="370840">
                <a:tc>
                  <a:txBody>
                    <a:bodyPr/>
                    <a:lstStyle/>
                    <a:p>
                      <a:r>
                        <a:rPr lang="de-DE" sz="1000" b="1"/>
                        <a:t> NDR Doku - 2018-09-28 10:48:50 </a:t>
                      </a:r>
                      <a:r>
                        <a:rPr lang="de-DE" sz="1000"/>
                        <a:t> 
 Auch dieses Wochenende gibt es wieder True Crime! Die zweite Folge #MORDDEUTSCHLAND ist online!</a:t>
                      </a:r>
                      <a:endParaRPr lang="en-US" sz="1000"/>
                    </a:p>
                  </a:txBody>
                  <a:tcPr/>
                </a:tc>
                <a:tc>
                  <a:txBody>
                    <a:bodyPr/>
                    <a:lstStyle/>
                    <a:p>
                      <a:r>
                        <a:rPr lang="en-US" sz="1000"/>
                        <a:t>1.2 %</a:t>
                      </a:r>
                    </a:p>
                  </a:txBody>
                  <a:tcPr/>
                </a:tc>
                <a:tc>
                  <a:txBody>
                    <a:bodyPr/>
                    <a:lstStyle/>
                    <a:p>
                      <a:r>
                        <a:rPr lang="en-US" sz="1000"/>
                        <a:t>35</a:t>
                      </a:r>
                    </a:p>
                  </a:txBody>
                  <a:tcPr/>
                </a:tc>
                <a:tc>
                  <a:txBody>
                    <a:bodyPr/>
                    <a:lstStyle/>
                    <a:p>
                      <a:r>
                        <a:rPr lang="en-US" sz="1000"/>
                        <a:t>3041</a:t>
                      </a:r>
                    </a:p>
                  </a:txBody>
                  <a:tcPr/>
                </a:tc>
                <a:tc>
                  <a:txBody>
                    <a:bodyPr/>
                    <a:lstStyle/>
                    <a:p>
                      <a:r>
                        <a:rPr lang="en-US" sz="1000"/>
                        <a:t>7</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41317010"/>
                  </a:ext>
                </a:extLst>
              </a:tr>
              <a:tr h="370840">
                <a:tc>
                  <a:txBody>
                    <a:bodyPr/>
                    <a:lstStyle/>
                    <a:p>
                      <a:r>
                        <a:rPr lang="de-DE" sz="1000" b="1"/>
                        <a:t> NDR Doku - 2018-11-18 08:00:02 </a:t>
                      </a:r>
                      <a:r>
                        <a:rPr lang="de-DE" sz="1000"/>
                        <a:t> 
 In Deutschland sind schon viele Flüchtlinge ertrunken, weil sie nicht schwimmen konnten. Deshalb wird nun unter anderem in Niedersachsen mit Schwimmkursen Vorsorge betrieben. Hört mehr dazu hier ➡️</a:t>
                      </a:r>
                      <a:endParaRPr lang="en-US" sz="1000"/>
                    </a:p>
                  </a:txBody>
                  <a:tcPr/>
                </a:tc>
                <a:tc>
                  <a:txBody>
                    <a:bodyPr/>
                    <a:lstStyle/>
                    <a:p>
                      <a:r>
                        <a:rPr lang="en-US" sz="1000"/>
                        <a:t>1.2 %</a:t>
                      </a:r>
                    </a:p>
                  </a:txBody>
                  <a:tcPr/>
                </a:tc>
                <a:tc>
                  <a:txBody>
                    <a:bodyPr/>
                    <a:lstStyle/>
                    <a:p>
                      <a:r>
                        <a:rPr lang="en-US" sz="1000"/>
                        <a:t>48</a:t>
                      </a:r>
                    </a:p>
                  </a:txBody>
                  <a:tcPr/>
                </a:tc>
                <a:tc>
                  <a:txBody>
                    <a:bodyPr/>
                    <a:lstStyle/>
                    <a:p>
                      <a:r>
                        <a:rPr lang="en-US" sz="1000"/>
                        <a:t>3913</a:t>
                      </a:r>
                    </a:p>
                  </a:txBody>
                  <a:tcPr/>
                </a:tc>
                <a:tc>
                  <a:txBody>
                    <a:bodyPr/>
                    <a:lstStyle/>
                    <a:p>
                      <a:r>
                        <a:rPr lang="en-US" sz="1000"/>
                        <a:t>13</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42655954"/>
                  </a:ext>
                </a:extLst>
              </a:tr>
              <a:tr h="370840">
                <a:tc>
                  <a:txBody>
                    <a:bodyPr/>
                    <a:lstStyle/>
                    <a:p>
                      <a:r>
                        <a:rPr lang="de-DE" sz="1000" b="1"/>
                        <a:t> NDR Doku - 2018-01-11 18:01:00 </a:t>
                      </a:r>
                      <a:r>
                        <a:rPr lang="de-DE" sz="1000"/>
                        <a:t> 
 Warum nicht nur bei Küsten- und Flussuferbewohnern "Land unter" sein kann ⬇ #ndrdokuWetterwahnsinn</a:t>
                      </a:r>
                      <a:endParaRPr lang="en-US" sz="1000"/>
                    </a:p>
                  </a:txBody>
                  <a:tcPr/>
                </a:tc>
                <a:tc>
                  <a:txBody>
                    <a:bodyPr/>
                    <a:lstStyle/>
                    <a:p>
                      <a:r>
                        <a:rPr lang="en-US" sz="1000"/>
                        <a:t>1.3 %</a:t>
                      </a:r>
                    </a:p>
                  </a:txBody>
                  <a:tcPr/>
                </a:tc>
                <a:tc>
                  <a:txBody>
                    <a:bodyPr/>
                    <a:lstStyle/>
                    <a:p>
                      <a:r>
                        <a:rPr lang="en-US" sz="1000"/>
                        <a:t>25</a:t>
                      </a:r>
                    </a:p>
                  </a:txBody>
                  <a:tcPr/>
                </a:tc>
                <a:tc>
                  <a:txBody>
                    <a:bodyPr/>
                    <a:lstStyle/>
                    <a:p>
                      <a:r>
                        <a:rPr lang="en-US" sz="1000"/>
                        <a:t>1948</a:t>
                      </a:r>
                    </a:p>
                  </a:txBody>
                  <a:tcPr/>
                </a:tc>
                <a:tc>
                  <a:txBody>
                    <a:bodyPr/>
                    <a:lstStyle/>
                    <a:p>
                      <a:r>
                        <a:rPr lang="en-US" sz="1000"/>
                        <a:t>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33769971"/>
                  </a:ext>
                </a:extLst>
              </a:tr>
            </a:tbl>
          </a:graphicData>
        </a:graphic>
      </p:graphicFrame>
      <p:sp>
        <p:nvSpPr>
          <p:cNvPr id="4" name="Text Placeholder 3">
            <a:extLst>
              <a:ext uri="{FF2B5EF4-FFF2-40B4-BE49-F238E27FC236}">
                <a16:creationId xmlns:a16="http://schemas.microsoft.com/office/drawing/2014/main" id="{F320BDFE-8716-49BD-B397-F240314BE0C0}"/>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2298863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358FE-FDB3-46A0-8A22-4DD8C2F633B0}"/>
              </a:ext>
            </a:extLst>
          </p:cNvPr>
          <p:cNvSpPr>
            <a:spLocks noGrp="1"/>
          </p:cNvSpPr>
          <p:nvPr>
            <p:ph type="title"/>
          </p:nvPr>
        </p:nvSpPr>
        <p:spPr/>
        <p:txBody>
          <a:bodyPr/>
          <a:lstStyle/>
          <a:p>
            <a:r>
              <a:rPr lang="en-US"/>
              <a:t>Facebook Eigene Post - Summe Interaktionen - Export | NDR Doku - 1 of 2</a:t>
            </a:r>
          </a:p>
        </p:txBody>
      </p:sp>
      <p:graphicFrame>
        <p:nvGraphicFramePr>
          <p:cNvPr id="5" name="Table Placeholder 4">
            <a:extLst>
              <a:ext uri="{FF2B5EF4-FFF2-40B4-BE49-F238E27FC236}">
                <a16:creationId xmlns:a16="http://schemas.microsoft.com/office/drawing/2014/main" id="{927514E8-8A98-408A-A8B1-1803F26EBC4A}"/>
              </a:ext>
            </a:extLst>
          </p:cNvPr>
          <p:cNvGraphicFramePr>
            <a:graphicFrameLocks noGrp="1"/>
          </p:cNvGraphicFramePr>
          <p:nvPr>
            <p:ph type="tbl" sz="quarter" idx="13"/>
            <p:extLst>
              <p:ext uri="{D42A27DB-BD31-4B8C-83A1-F6EECF244321}">
                <p14:modId xmlns:p14="http://schemas.microsoft.com/office/powerpoint/2010/main" val="1866699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03935765"/>
                    </a:ext>
                  </a:extLst>
                </a:gridCol>
                <a:gridCol w="822960">
                  <a:extLst>
                    <a:ext uri="{9D8B030D-6E8A-4147-A177-3AD203B41FA5}">
                      <a16:colId xmlns:a16="http://schemas.microsoft.com/office/drawing/2014/main" val="51336153"/>
                    </a:ext>
                  </a:extLst>
                </a:gridCol>
                <a:gridCol w="822960">
                  <a:extLst>
                    <a:ext uri="{9D8B030D-6E8A-4147-A177-3AD203B41FA5}">
                      <a16:colId xmlns:a16="http://schemas.microsoft.com/office/drawing/2014/main" val="1507712486"/>
                    </a:ext>
                  </a:extLst>
                </a:gridCol>
                <a:gridCol w="822960">
                  <a:extLst>
                    <a:ext uri="{9D8B030D-6E8A-4147-A177-3AD203B41FA5}">
                      <a16:colId xmlns:a16="http://schemas.microsoft.com/office/drawing/2014/main" val="2457015269"/>
                    </a:ext>
                  </a:extLst>
                </a:gridCol>
                <a:gridCol w="822960">
                  <a:extLst>
                    <a:ext uri="{9D8B030D-6E8A-4147-A177-3AD203B41FA5}">
                      <a16:colId xmlns:a16="http://schemas.microsoft.com/office/drawing/2014/main" val="477938820"/>
                    </a:ext>
                  </a:extLst>
                </a:gridCol>
                <a:gridCol w="822960">
                  <a:extLst>
                    <a:ext uri="{9D8B030D-6E8A-4147-A177-3AD203B41FA5}">
                      <a16:colId xmlns:a16="http://schemas.microsoft.com/office/drawing/2014/main" val="3197185571"/>
                    </a:ext>
                  </a:extLst>
                </a:gridCol>
                <a:gridCol w="822960">
                  <a:extLst>
                    <a:ext uri="{9D8B030D-6E8A-4147-A177-3AD203B41FA5}">
                      <a16:colId xmlns:a16="http://schemas.microsoft.com/office/drawing/2014/main" val="305482657"/>
                    </a:ext>
                  </a:extLst>
                </a:gridCol>
                <a:gridCol w="822960">
                  <a:extLst>
                    <a:ext uri="{9D8B030D-6E8A-4147-A177-3AD203B41FA5}">
                      <a16:colId xmlns:a16="http://schemas.microsoft.com/office/drawing/2014/main" val="2698692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8208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- 2018-08-09 10:30:01 </a:t>
                      </a:r>
                      <a:r>
                        <a:rPr kumimoji="0" lang="de-DE" sz="1000" b="0" i="0" u="none" strike="noStrike" kern="1200" cap="none" spc="0" normalizeH="0" baseline="0" noProof="0">
                          <a:ln>
                            <a:noFill/>
                          </a:ln>
                          <a:solidFill>
                            <a:prstClr val="black"/>
                          </a:solidFill>
                          <a:effectLst/>
                          <a:uLnTx/>
                          <a:uFillTx/>
                          <a:latin typeface="+mn-lt"/>
                          <a:ea typeface="+mn-ea"/>
                          <a:cs typeface="+mn-cs"/>
                        </a:rPr>
                        <a:t> 
 Beeindruckend: Mit 94 Jahren schreibt Rosemarie an ihrer Doktorarbeit in Philosophie. Nach dem Tod ihres Mannes konnte sie endlich ihren langersehnten Uni-Abschluss nachholen.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6750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- 2018-10-10 17:22:21 </a:t>
                      </a:r>
                      <a:r>
                        <a:rPr kumimoji="0" lang="de-DE" sz="1000" b="0" i="0" u="none" strike="noStrike" kern="1200" cap="none" spc="0" normalizeH="0" baseline="0" noProof="0">
                          <a:ln>
                            <a:noFill/>
                          </a:ln>
                          <a:solidFill>
                            <a:prstClr val="black"/>
                          </a:solidFill>
                          <a:effectLst/>
                          <a:uLnTx/>
                          <a:uFillTx/>
                          <a:latin typeface="+mn-lt"/>
                          <a:ea typeface="+mn-ea"/>
                          <a:cs typeface="+mn-cs"/>
                        </a:rPr>
                        <a:t> 
 Hier geht es um Leben und Tod von Kindern: auf der größten Kinderintensivstation Deutschlands. Aber immer wieder müssen Patienten abgewiesen werden. Genug Betten und Ärzte gibt es. Was fehlt, sind genügend Krankenschwestern und Krankenpfleger. Wie sieht der Alltag aus?
#Doku-Tipp "Die Lebensretter von der 67". 
--&gt; https://www.ndr.de/fernsehen/epg/import/Alltag-auf-der-Kinderintensivstation-der-MHH,sendung845106.html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2966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- 2018-09-17 12:50:53 </a:t>
                      </a:r>
                      <a:r>
                        <a:rPr kumimoji="0" lang="de-DE" sz="1000" b="0" i="0" u="none" strike="noStrike" kern="1200" cap="none" spc="0" normalizeH="0" baseline="0" noProof="0">
                          <a:ln>
                            <a:noFill/>
                          </a:ln>
                          <a:solidFill>
                            <a:prstClr val="black"/>
                          </a:solidFill>
                          <a:effectLst/>
                          <a:uLnTx/>
                          <a:uFillTx/>
                          <a:latin typeface="+mn-lt"/>
                          <a:ea typeface="+mn-ea"/>
                          <a:cs typeface="+mn-cs"/>
                        </a:rPr>
                        <a:t> 
 Verletzte Soldaten haben nicht immer äußere Wunden. #PTBS #45Min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01172856"/>
                  </a:ext>
                </a:extLst>
              </a:tr>
            </a:tbl>
          </a:graphicData>
        </a:graphic>
      </p:graphicFrame>
      <p:sp>
        <p:nvSpPr>
          <p:cNvPr id="4" name="Text Placeholder 3">
            <a:extLst>
              <a:ext uri="{FF2B5EF4-FFF2-40B4-BE49-F238E27FC236}">
                <a16:creationId xmlns:a16="http://schemas.microsoft.com/office/drawing/2014/main" id="{0690F4A0-CBC3-4EF9-9728-CDC10C75F0D7}"/>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3660075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220C1-57D9-473E-A234-B2278099C3E1}"/>
              </a:ext>
            </a:extLst>
          </p:cNvPr>
          <p:cNvSpPr>
            <a:spLocks noGrp="1"/>
          </p:cNvSpPr>
          <p:nvPr>
            <p:ph type="title"/>
          </p:nvPr>
        </p:nvSpPr>
        <p:spPr/>
        <p:txBody>
          <a:bodyPr/>
          <a:lstStyle/>
          <a:p>
            <a:r>
              <a:rPr lang="en-US"/>
              <a:t>Facebook Eigene Post - Summe Interaktionen - Export | NDR Doku - 2 of 2</a:t>
            </a:r>
          </a:p>
        </p:txBody>
      </p:sp>
      <p:graphicFrame>
        <p:nvGraphicFramePr>
          <p:cNvPr id="5" name="Table Placeholder 4">
            <a:extLst>
              <a:ext uri="{FF2B5EF4-FFF2-40B4-BE49-F238E27FC236}">
                <a16:creationId xmlns:a16="http://schemas.microsoft.com/office/drawing/2014/main" id="{A1CA0D1B-D591-4928-A331-751214893986}"/>
              </a:ext>
            </a:extLst>
          </p:cNvPr>
          <p:cNvGraphicFramePr>
            <a:graphicFrameLocks noGrp="1"/>
          </p:cNvGraphicFramePr>
          <p:nvPr>
            <p:ph type="tbl" sz="quarter" idx="13"/>
            <p:extLst>
              <p:ext uri="{D42A27DB-BD31-4B8C-83A1-F6EECF244321}">
                <p14:modId xmlns:p14="http://schemas.microsoft.com/office/powerpoint/2010/main" val="3739476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1009568"/>
                    </a:ext>
                  </a:extLst>
                </a:gridCol>
                <a:gridCol w="822960">
                  <a:extLst>
                    <a:ext uri="{9D8B030D-6E8A-4147-A177-3AD203B41FA5}">
                      <a16:colId xmlns:a16="http://schemas.microsoft.com/office/drawing/2014/main" val="233734066"/>
                    </a:ext>
                  </a:extLst>
                </a:gridCol>
                <a:gridCol w="822960">
                  <a:extLst>
                    <a:ext uri="{9D8B030D-6E8A-4147-A177-3AD203B41FA5}">
                      <a16:colId xmlns:a16="http://schemas.microsoft.com/office/drawing/2014/main" val="1196717752"/>
                    </a:ext>
                  </a:extLst>
                </a:gridCol>
                <a:gridCol w="822960">
                  <a:extLst>
                    <a:ext uri="{9D8B030D-6E8A-4147-A177-3AD203B41FA5}">
                      <a16:colId xmlns:a16="http://schemas.microsoft.com/office/drawing/2014/main" val="270162771"/>
                    </a:ext>
                  </a:extLst>
                </a:gridCol>
                <a:gridCol w="822960">
                  <a:extLst>
                    <a:ext uri="{9D8B030D-6E8A-4147-A177-3AD203B41FA5}">
                      <a16:colId xmlns:a16="http://schemas.microsoft.com/office/drawing/2014/main" val="2048519284"/>
                    </a:ext>
                  </a:extLst>
                </a:gridCol>
                <a:gridCol w="822960">
                  <a:extLst>
                    <a:ext uri="{9D8B030D-6E8A-4147-A177-3AD203B41FA5}">
                      <a16:colId xmlns:a16="http://schemas.microsoft.com/office/drawing/2014/main" val="1609419508"/>
                    </a:ext>
                  </a:extLst>
                </a:gridCol>
                <a:gridCol w="822960">
                  <a:extLst>
                    <a:ext uri="{9D8B030D-6E8A-4147-A177-3AD203B41FA5}">
                      <a16:colId xmlns:a16="http://schemas.microsoft.com/office/drawing/2014/main" val="614953571"/>
                    </a:ext>
                  </a:extLst>
                </a:gridCol>
                <a:gridCol w="822960">
                  <a:extLst>
                    <a:ext uri="{9D8B030D-6E8A-4147-A177-3AD203B41FA5}">
                      <a16:colId xmlns:a16="http://schemas.microsoft.com/office/drawing/2014/main" val="2146506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5429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- 2018-06-04 15:00:02 </a:t>
                      </a:r>
                      <a:r>
                        <a:rPr kumimoji="0" lang="de-DE" sz="1000" b="0" i="0" u="none" strike="noStrike" kern="1200" cap="none" spc="0" normalizeH="0" baseline="0" noProof="0">
                          <a:ln>
                            <a:noFill/>
                          </a:ln>
                          <a:solidFill>
                            <a:prstClr val="black"/>
                          </a:solidFill>
                          <a:effectLst/>
                          <a:uLnTx/>
                          <a:uFillTx/>
                          <a:latin typeface="+mn-lt"/>
                          <a:ea typeface="+mn-ea"/>
                          <a:cs typeface="+mn-cs"/>
                        </a:rPr>
                        <a:t> 
 #7Tage... unter Veganern -&gt; 6. Juni um 23.50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2836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- 2018-02-13 08:00:00 </a:t>
                      </a:r>
                      <a:r>
                        <a:rPr kumimoji="0" lang="de-DE" sz="1000" b="0" i="0" u="none" strike="noStrike" kern="1200" cap="none" spc="0" normalizeH="0" baseline="0" noProof="0">
                          <a:ln>
                            <a:noFill/>
                          </a:ln>
                          <a:solidFill>
                            <a:prstClr val="black"/>
                          </a:solidFill>
                          <a:effectLst/>
                          <a:uLnTx/>
                          <a:uFillTx/>
                          <a:latin typeface="+mn-lt"/>
                          <a:ea typeface="+mn-ea"/>
                          <a:cs typeface="+mn-cs"/>
                        </a:rPr>
                        <a:t> 
 Rückbesinnung auf alte Werte und Traditionen - oder Bräuche und Ansichten von vorgestern?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1454820"/>
                  </a:ext>
                </a:extLst>
              </a:tr>
            </a:tbl>
          </a:graphicData>
        </a:graphic>
      </p:graphicFrame>
      <p:sp>
        <p:nvSpPr>
          <p:cNvPr id="4" name="Text Placeholder 3">
            <a:extLst>
              <a:ext uri="{FF2B5EF4-FFF2-40B4-BE49-F238E27FC236}">
                <a16:creationId xmlns:a16="http://schemas.microsoft.com/office/drawing/2014/main" id="{88C04B8A-3F7E-4375-B5ED-E4BC24D7B699}"/>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3874759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4482-EAB2-4BC6-AE6F-C72A5D819993}"/>
              </a:ext>
            </a:extLst>
          </p:cNvPr>
          <p:cNvSpPr>
            <a:spLocks noGrp="1"/>
          </p:cNvSpPr>
          <p:nvPr>
            <p:ph type="title"/>
          </p:nvPr>
        </p:nvSpPr>
        <p:spPr/>
        <p:txBody>
          <a:bodyPr/>
          <a:lstStyle/>
          <a:p>
            <a:r>
              <a:rPr lang="en-US"/>
              <a:t>Facebook Eigene Posts - Reaktionen - Export | NDR Doku - 1 of 4</a:t>
            </a:r>
          </a:p>
        </p:txBody>
      </p:sp>
      <p:graphicFrame>
        <p:nvGraphicFramePr>
          <p:cNvPr id="5" name="Table Placeholder 4">
            <a:extLst>
              <a:ext uri="{FF2B5EF4-FFF2-40B4-BE49-F238E27FC236}">
                <a16:creationId xmlns:a16="http://schemas.microsoft.com/office/drawing/2014/main" id="{F494AE3E-2299-4BDB-9FAF-2F0DF1689862}"/>
              </a:ext>
            </a:extLst>
          </p:cNvPr>
          <p:cNvGraphicFramePr>
            <a:graphicFrameLocks noGrp="1"/>
          </p:cNvGraphicFramePr>
          <p:nvPr>
            <p:ph type="tbl" sz="quarter" idx="13"/>
            <p:extLst>
              <p:ext uri="{D42A27DB-BD31-4B8C-83A1-F6EECF244321}">
                <p14:modId xmlns:p14="http://schemas.microsoft.com/office/powerpoint/2010/main" val="3420327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240597038"/>
                    </a:ext>
                  </a:extLst>
                </a:gridCol>
                <a:gridCol w="822960">
                  <a:extLst>
                    <a:ext uri="{9D8B030D-6E8A-4147-A177-3AD203B41FA5}">
                      <a16:colId xmlns:a16="http://schemas.microsoft.com/office/drawing/2014/main" val="198046572"/>
                    </a:ext>
                  </a:extLst>
                </a:gridCol>
                <a:gridCol w="493776">
                  <a:extLst>
                    <a:ext uri="{9D8B030D-6E8A-4147-A177-3AD203B41FA5}">
                      <a16:colId xmlns:a16="http://schemas.microsoft.com/office/drawing/2014/main" val="1995347911"/>
                    </a:ext>
                  </a:extLst>
                </a:gridCol>
                <a:gridCol w="493776">
                  <a:extLst>
                    <a:ext uri="{9D8B030D-6E8A-4147-A177-3AD203B41FA5}">
                      <a16:colId xmlns:a16="http://schemas.microsoft.com/office/drawing/2014/main" val="3675720193"/>
                    </a:ext>
                  </a:extLst>
                </a:gridCol>
                <a:gridCol w="493776">
                  <a:extLst>
                    <a:ext uri="{9D8B030D-6E8A-4147-A177-3AD203B41FA5}">
                      <a16:colId xmlns:a16="http://schemas.microsoft.com/office/drawing/2014/main" val="2910342931"/>
                    </a:ext>
                  </a:extLst>
                </a:gridCol>
                <a:gridCol w="493776">
                  <a:extLst>
                    <a:ext uri="{9D8B030D-6E8A-4147-A177-3AD203B41FA5}">
                      <a16:colId xmlns:a16="http://schemas.microsoft.com/office/drawing/2014/main" val="2918815996"/>
                    </a:ext>
                  </a:extLst>
                </a:gridCol>
                <a:gridCol w="493776">
                  <a:extLst>
                    <a:ext uri="{9D8B030D-6E8A-4147-A177-3AD203B41FA5}">
                      <a16:colId xmlns:a16="http://schemas.microsoft.com/office/drawing/2014/main" val="1959873720"/>
                    </a:ext>
                  </a:extLst>
                </a:gridCol>
                <a:gridCol w="493776">
                  <a:extLst>
                    <a:ext uri="{9D8B030D-6E8A-4147-A177-3AD203B41FA5}">
                      <a16:colId xmlns:a16="http://schemas.microsoft.com/office/drawing/2014/main" val="1418515406"/>
                    </a:ext>
                  </a:extLst>
                </a:gridCol>
                <a:gridCol w="493776">
                  <a:extLst>
                    <a:ext uri="{9D8B030D-6E8A-4147-A177-3AD203B41FA5}">
                      <a16:colId xmlns:a16="http://schemas.microsoft.com/office/drawing/2014/main" val="2701766814"/>
                    </a:ext>
                  </a:extLst>
                </a:gridCol>
                <a:gridCol w="493776">
                  <a:extLst>
                    <a:ext uri="{9D8B030D-6E8A-4147-A177-3AD203B41FA5}">
                      <a16:colId xmlns:a16="http://schemas.microsoft.com/office/drawing/2014/main" val="2424478432"/>
                    </a:ext>
                  </a:extLst>
                </a:gridCol>
                <a:gridCol w="493776">
                  <a:extLst>
                    <a:ext uri="{9D8B030D-6E8A-4147-A177-3AD203B41FA5}">
                      <a16:colId xmlns:a16="http://schemas.microsoft.com/office/drawing/2014/main" val="4062310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66673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- 2018-08-09 10:30:01</a:t>
                      </a:r>
                      <a:r>
                        <a:rPr kumimoji="0" lang="de-DE" sz="1000" b="0" i="0" u="none" strike="noStrike" kern="1200" cap="none" spc="0" normalizeH="0" baseline="0" noProof="0">
                          <a:ln>
                            <a:noFill/>
                          </a:ln>
                          <a:solidFill>
                            <a:prstClr val="black"/>
                          </a:solidFill>
                          <a:effectLst/>
                          <a:uLnTx/>
                          <a:uFillTx/>
                          <a:latin typeface="+mn-lt"/>
                          <a:ea typeface="+mn-ea"/>
                          <a:cs typeface="+mn-cs"/>
                        </a:rPr>
                        <a:t>
Beeindruckend: Mit 94 Jahren schreibt Rosemarie an ihrer Doktorarbeit in Philosophie. Nach dem Tod ihres Mannes konnte sie endlich ihren langersehnten Uni-Abschluss nachholen.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Rosemarie, 94 Jahre, Beruf: Studentin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3223960"/>
                  </a:ext>
                </a:extLst>
              </a:tr>
            </a:tbl>
          </a:graphicData>
        </a:graphic>
      </p:graphicFrame>
      <p:sp>
        <p:nvSpPr>
          <p:cNvPr id="4" name="Text Placeholder 3">
            <a:extLst>
              <a:ext uri="{FF2B5EF4-FFF2-40B4-BE49-F238E27FC236}">
                <a16:creationId xmlns:a16="http://schemas.microsoft.com/office/drawing/2014/main" id="{FD02BCFB-4FC7-4CE6-AE56-5F0694D6B19E}"/>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3504965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203A7-88E4-4019-BE0B-A4F326F726C4}"/>
              </a:ext>
            </a:extLst>
          </p:cNvPr>
          <p:cNvSpPr>
            <a:spLocks noGrp="1"/>
          </p:cNvSpPr>
          <p:nvPr>
            <p:ph type="title"/>
          </p:nvPr>
        </p:nvSpPr>
        <p:spPr/>
        <p:txBody>
          <a:bodyPr/>
          <a:lstStyle/>
          <a:p>
            <a:r>
              <a:rPr lang="en-US"/>
              <a:t>Facebook Eigene Posts - Reaktionen - Export | NDR Doku - 2 of 4</a:t>
            </a:r>
          </a:p>
        </p:txBody>
      </p:sp>
      <p:graphicFrame>
        <p:nvGraphicFramePr>
          <p:cNvPr id="5" name="Table Placeholder 4">
            <a:extLst>
              <a:ext uri="{FF2B5EF4-FFF2-40B4-BE49-F238E27FC236}">
                <a16:creationId xmlns:a16="http://schemas.microsoft.com/office/drawing/2014/main" id="{E99C8E95-BF32-48A8-8182-6195CBEF3D7B}"/>
              </a:ext>
            </a:extLst>
          </p:cNvPr>
          <p:cNvGraphicFramePr>
            <a:graphicFrameLocks noGrp="1"/>
          </p:cNvGraphicFramePr>
          <p:nvPr>
            <p:ph type="tbl" sz="quarter" idx="13"/>
            <p:extLst>
              <p:ext uri="{D42A27DB-BD31-4B8C-83A1-F6EECF244321}">
                <p14:modId xmlns:p14="http://schemas.microsoft.com/office/powerpoint/2010/main" val="2344399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605476749"/>
                    </a:ext>
                  </a:extLst>
                </a:gridCol>
                <a:gridCol w="822960">
                  <a:extLst>
                    <a:ext uri="{9D8B030D-6E8A-4147-A177-3AD203B41FA5}">
                      <a16:colId xmlns:a16="http://schemas.microsoft.com/office/drawing/2014/main" val="1483861529"/>
                    </a:ext>
                  </a:extLst>
                </a:gridCol>
                <a:gridCol w="493776">
                  <a:extLst>
                    <a:ext uri="{9D8B030D-6E8A-4147-A177-3AD203B41FA5}">
                      <a16:colId xmlns:a16="http://schemas.microsoft.com/office/drawing/2014/main" val="3827440628"/>
                    </a:ext>
                  </a:extLst>
                </a:gridCol>
                <a:gridCol w="493776">
                  <a:extLst>
                    <a:ext uri="{9D8B030D-6E8A-4147-A177-3AD203B41FA5}">
                      <a16:colId xmlns:a16="http://schemas.microsoft.com/office/drawing/2014/main" val="3221212275"/>
                    </a:ext>
                  </a:extLst>
                </a:gridCol>
                <a:gridCol w="493776">
                  <a:extLst>
                    <a:ext uri="{9D8B030D-6E8A-4147-A177-3AD203B41FA5}">
                      <a16:colId xmlns:a16="http://schemas.microsoft.com/office/drawing/2014/main" val="1201374438"/>
                    </a:ext>
                  </a:extLst>
                </a:gridCol>
                <a:gridCol w="493776">
                  <a:extLst>
                    <a:ext uri="{9D8B030D-6E8A-4147-A177-3AD203B41FA5}">
                      <a16:colId xmlns:a16="http://schemas.microsoft.com/office/drawing/2014/main" val="1122585290"/>
                    </a:ext>
                  </a:extLst>
                </a:gridCol>
                <a:gridCol w="493776">
                  <a:extLst>
                    <a:ext uri="{9D8B030D-6E8A-4147-A177-3AD203B41FA5}">
                      <a16:colId xmlns:a16="http://schemas.microsoft.com/office/drawing/2014/main" val="781690300"/>
                    </a:ext>
                  </a:extLst>
                </a:gridCol>
                <a:gridCol w="493776">
                  <a:extLst>
                    <a:ext uri="{9D8B030D-6E8A-4147-A177-3AD203B41FA5}">
                      <a16:colId xmlns:a16="http://schemas.microsoft.com/office/drawing/2014/main" val="561790246"/>
                    </a:ext>
                  </a:extLst>
                </a:gridCol>
                <a:gridCol w="493776">
                  <a:extLst>
                    <a:ext uri="{9D8B030D-6E8A-4147-A177-3AD203B41FA5}">
                      <a16:colId xmlns:a16="http://schemas.microsoft.com/office/drawing/2014/main" val="718679354"/>
                    </a:ext>
                  </a:extLst>
                </a:gridCol>
                <a:gridCol w="493776">
                  <a:extLst>
                    <a:ext uri="{9D8B030D-6E8A-4147-A177-3AD203B41FA5}">
                      <a16:colId xmlns:a16="http://schemas.microsoft.com/office/drawing/2014/main" val="3049418636"/>
                    </a:ext>
                  </a:extLst>
                </a:gridCol>
                <a:gridCol w="493776">
                  <a:extLst>
                    <a:ext uri="{9D8B030D-6E8A-4147-A177-3AD203B41FA5}">
                      <a16:colId xmlns:a16="http://schemas.microsoft.com/office/drawing/2014/main" val="2767654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7335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- 2018-10-10 17:22:21</a:t>
                      </a:r>
                      <a:r>
                        <a:rPr kumimoji="0" lang="de-DE" sz="1000" b="0" i="0" u="none" strike="noStrike" kern="1200" cap="none" spc="0" normalizeH="0" baseline="0" noProof="0">
                          <a:ln>
                            <a:noFill/>
                          </a:ln>
                          <a:solidFill>
                            <a:prstClr val="black"/>
                          </a:solidFill>
                          <a:effectLst/>
                          <a:uLnTx/>
                          <a:uFillTx/>
                          <a:latin typeface="+mn-lt"/>
                          <a:ea typeface="+mn-ea"/>
                          <a:cs typeface="+mn-cs"/>
                        </a:rPr>
                        <a:t>
Hier geht es um Leben und Tod von Kindern: auf der größten Kinderintensivstation Deutschlands. Aber immer wieder müssen Patienten abgewiesen werden. Genug Betten und Ärzte gibt es. Was fehlt, sind genügend Krankenschwestern und Krankenpfleger. Wie sieht der Alltag aus?
#Doku-Tipp "Die Lebensretter von der 67". 
--&gt; https://www.ndr.de/fernsehen/epg/import/Alltag-auf-der-Kinderintensivstation-der-MHH,sendung845106.html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MHH: Pflegenotstand auf Kinderintensivstation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3988305"/>
                  </a:ext>
                </a:extLst>
              </a:tr>
            </a:tbl>
          </a:graphicData>
        </a:graphic>
      </p:graphicFrame>
      <p:sp>
        <p:nvSpPr>
          <p:cNvPr id="4" name="Text Placeholder 3">
            <a:extLst>
              <a:ext uri="{FF2B5EF4-FFF2-40B4-BE49-F238E27FC236}">
                <a16:creationId xmlns:a16="http://schemas.microsoft.com/office/drawing/2014/main" id="{2B04DB91-F1D6-4E79-91BA-9DA390769BC4}"/>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14921501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BCFED-C72C-4525-BFCB-206FA3AF04E8}"/>
              </a:ext>
            </a:extLst>
          </p:cNvPr>
          <p:cNvSpPr>
            <a:spLocks noGrp="1"/>
          </p:cNvSpPr>
          <p:nvPr>
            <p:ph type="title"/>
          </p:nvPr>
        </p:nvSpPr>
        <p:spPr/>
        <p:txBody>
          <a:bodyPr/>
          <a:lstStyle/>
          <a:p>
            <a:r>
              <a:rPr lang="en-US"/>
              <a:t>Facebook Eigene Posts - Reaktionen - Export | NDR Doku - 3 of 4</a:t>
            </a:r>
          </a:p>
        </p:txBody>
      </p:sp>
      <p:graphicFrame>
        <p:nvGraphicFramePr>
          <p:cNvPr id="5" name="Table Placeholder 4">
            <a:extLst>
              <a:ext uri="{FF2B5EF4-FFF2-40B4-BE49-F238E27FC236}">
                <a16:creationId xmlns:a16="http://schemas.microsoft.com/office/drawing/2014/main" id="{DF4114E1-662B-4F3B-BAC4-F360A3578389}"/>
              </a:ext>
            </a:extLst>
          </p:cNvPr>
          <p:cNvGraphicFramePr>
            <a:graphicFrameLocks noGrp="1"/>
          </p:cNvGraphicFramePr>
          <p:nvPr>
            <p:ph type="tbl" sz="quarter" idx="13"/>
            <p:extLst>
              <p:ext uri="{D42A27DB-BD31-4B8C-83A1-F6EECF244321}">
                <p14:modId xmlns:p14="http://schemas.microsoft.com/office/powerpoint/2010/main" val="2024035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088942296"/>
                    </a:ext>
                  </a:extLst>
                </a:gridCol>
                <a:gridCol w="822960">
                  <a:extLst>
                    <a:ext uri="{9D8B030D-6E8A-4147-A177-3AD203B41FA5}">
                      <a16:colId xmlns:a16="http://schemas.microsoft.com/office/drawing/2014/main" val="1126246485"/>
                    </a:ext>
                  </a:extLst>
                </a:gridCol>
                <a:gridCol w="493776">
                  <a:extLst>
                    <a:ext uri="{9D8B030D-6E8A-4147-A177-3AD203B41FA5}">
                      <a16:colId xmlns:a16="http://schemas.microsoft.com/office/drawing/2014/main" val="1118532658"/>
                    </a:ext>
                  </a:extLst>
                </a:gridCol>
                <a:gridCol w="493776">
                  <a:extLst>
                    <a:ext uri="{9D8B030D-6E8A-4147-A177-3AD203B41FA5}">
                      <a16:colId xmlns:a16="http://schemas.microsoft.com/office/drawing/2014/main" val="1793361680"/>
                    </a:ext>
                  </a:extLst>
                </a:gridCol>
                <a:gridCol w="493776">
                  <a:extLst>
                    <a:ext uri="{9D8B030D-6E8A-4147-A177-3AD203B41FA5}">
                      <a16:colId xmlns:a16="http://schemas.microsoft.com/office/drawing/2014/main" val="2745163244"/>
                    </a:ext>
                  </a:extLst>
                </a:gridCol>
                <a:gridCol w="493776">
                  <a:extLst>
                    <a:ext uri="{9D8B030D-6E8A-4147-A177-3AD203B41FA5}">
                      <a16:colId xmlns:a16="http://schemas.microsoft.com/office/drawing/2014/main" val="3077753881"/>
                    </a:ext>
                  </a:extLst>
                </a:gridCol>
                <a:gridCol w="493776">
                  <a:extLst>
                    <a:ext uri="{9D8B030D-6E8A-4147-A177-3AD203B41FA5}">
                      <a16:colId xmlns:a16="http://schemas.microsoft.com/office/drawing/2014/main" val="2514688346"/>
                    </a:ext>
                  </a:extLst>
                </a:gridCol>
                <a:gridCol w="493776">
                  <a:extLst>
                    <a:ext uri="{9D8B030D-6E8A-4147-A177-3AD203B41FA5}">
                      <a16:colId xmlns:a16="http://schemas.microsoft.com/office/drawing/2014/main" val="3797126215"/>
                    </a:ext>
                  </a:extLst>
                </a:gridCol>
                <a:gridCol w="493776">
                  <a:extLst>
                    <a:ext uri="{9D8B030D-6E8A-4147-A177-3AD203B41FA5}">
                      <a16:colId xmlns:a16="http://schemas.microsoft.com/office/drawing/2014/main" val="4026416461"/>
                    </a:ext>
                  </a:extLst>
                </a:gridCol>
                <a:gridCol w="493776">
                  <a:extLst>
                    <a:ext uri="{9D8B030D-6E8A-4147-A177-3AD203B41FA5}">
                      <a16:colId xmlns:a16="http://schemas.microsoft.com/office/drawing/2014/main" val="276068540"/>
                    </a:ext>
                  </a:extLst>
                </a:gridCol>
                <a:gridCol w="493776">
                  <a:extLst>
                    <a:ext uri="{9D8B030D-6E8A-4147-A177-3AD203B41FA5}">
                      <a16:colId xmlns:a16="http://schemas.microsoft.com/office/drawing/2014/main" val="3979394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66726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- 2018-09-17 12:50:53</a:t>
                      </a:r>
                      <a:r>
                        <a:rPr kumimoji="0" lang="de-DE" sz="1000" b="0" i="0" u="none" strike="noStrike" kern="1200" cap="none" spc="0" normalizeH="0" baseline="0" noProof="0">
                          <a:ln>
                            <a:noFill/>
                          </a:ln>
                          <a:solidFill>
                            <a:prstClr val="black"/>
                          </a:solidFill>
                          <a:effectLst/>
                          <a:uLnTx/>
                          <a:uFillTx/>
                          <a:latin typeface="+mn-lt"/>
                          <a:ea typeface="+mn-ea"/>
                          <a:cs typeface="+mn-cs"/>
                        </a:rPr>
                        <a:t>
Verletzte Soldaten haben nicht immer äußere Wunden. #PTBS #45Min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45 Min: Verwundete Soldaten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891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- 2018-02-13 08:00:00</a:t>
                      </a:r>
                      <a:r>
                        <a:rPr kumimoji="0" lang="de-DE" sz="1000" b="0" i="0" u="none" strike="noStrike" kern="1200" cap="none" spc="0" normalizeH="0" baseline="0" noProof="0">
                          <a:ln>
                            <a:noFill/>
                          </a:ln>
                          <a:solidFill>
                            <a:prstClr val="black"/>
                          </a:solidFill>
                          <a:effectLst/>
                          <a:uLnTx/>
                          <a:uFillTx/>
                          <a:latin typeface="+mn-lt"/>
                          <a:ea typeface="+mn-ea"/>
                          <a:cs typeface="+mn-cs"/>
                        </a:rPr>
                        <a:t>
Rückbesinnung auf alte Werte und Traditionen - oder Bräuche und Ansichten von vorgestern?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4806828"/>
                  </a:ext>
                </a:extLst>
              </a:tr>
            </a:tbl>
          </a:graphicData>
        </a:graphic>
      </p:graphicFrame>
      <p:sp>
        <p:nvSpPr>
          <p:cNvPr id="4" name="Text Placeholder 3">
            <a:extLst>
              <a:ext uri="{FF2B5EF4-FFF2-40B4-BE49-F238E27FC236}">
                <a16:creationId xmlns:a16="http://schemas.microsoft.com/office/drawing/2014/main" id="{5F275505-EFD9-48B0-8C39-6621AB119682}"/>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3167691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1537-4E72-4FAE-B589-58F020318637}"/>
              </a:ext>
            </a:extLst>
          </p:cNvPr>
          <p:cNvSpPr>
            <a:spLocks noGrp="1"/>
          </p:cNvSpPr>
          <p:nvPr>
            <p:ph type="title"/>
          </p:nvPr>
        </p:nvSpPr>
        <p:spPr/>
        <p:txBody>
          <a:bodyPr/>
          <a:lstStyle/>
          <a:p>
            <a:r>
              <a:rPr lang="en-US"/>
              <a:t>Facebook Eigene Posts - Reaktionen - Export | NDR Doku - 4 of 4</a:t>
            </a:r>
          </a:p>
        </p:txBody>
      </p:sp>
      <p:graphicFrame>
        <p:nvGraphicFramePr>
          <p:cNvPr id="5" name="Table Placeholder 4">
            <a:extLst>
              <a:ext uri="{FF2B5EF4-FFF2-40B4-BE49-F238E27FC236}">
                <a16:creationId xmlns:a16="http://schemas.microsoft.com/office/drawing/2014/main" id="{08109D28-DDEA-466C-AF3A-DC224E9B5709}"/>
              </a:ext>
            </a:extLst>
          </p:cNvPr>
          <p:cNvGraphicFramePr>
            <a:graphicFrameLocks noGrp="1"/>
          </p:cNvGraphicFramePr>
          <p:nvPr>
            <p:ph type="tbl" sz="quarter" idx="13"/>
            <p:extLst>
              <p:ext uri="{D42A27DB-BD31-4B8C-83A1-F6EECF244321}">
                <p14:modId xmlns:p14="http://schemas.microsoft.com/office/powerpoint/2010/main" val="90373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107342925"/>
                    </a:ext>
                  </a:extLst>
                </a:gridCol>
                <a:gridCol w="822960">
                  <a:extLst>
                    <a:ext uri="{9D8B030D-6E8A-4147-A177-3AD203B41FA5}">
                      <a16:colId xmlns:a16="http://schemas.microsoft.com/office/drawing/2014/main" val="397073644"/>
                    </a:ext>
                  </a:extLst>
                </a:gridCol>
                <a:gridCol w="493776">
                  <a:extLst>
                    <a:ext uri="{9D8B030D-6E8A-4147-A177-3AD203B41FA5}">
                      <a16:colId xmlns:a16="http://schemas.microsoft.com/office/drawing/2014/main" val="148543213"/>
                    </a:ext>
                  </a:extLst>
                </a:gridCol>
                <a:gridCol w="493776">
                  <a:extLst>
                    <a:ext uri="{9D8B030D-6E8A-4147-A177-3AD203B41FA5}">
                      <a16:colId xmlns:a16="http://schemas.microsoft.com/office/drawing/2014/main" val="3913392823"/>
                    </a:ext>
                  </a:extLst>
                </a:gridCol>
                <a:gridCol w="493776">
                  <a:extLst>
                    <a:ext uri="{9D8B030D-6E8A-4147-A177-3AD203B41FA5}">
                      <a16:colId xmlns:a16="http://schemas.microsoft.com/office/drawing/2014/main" val="3136596273"/>
                    </a:ext>
                  </a:extLst>
                </a:gridCol>
                <a:gridCol w="493776">
                  <a:extLst>
                    <a:ext uri="{9D8B030D-6E8A-4147-A177-3AD203B41FA5}">
                      <a16:colId xmlns:a16="http://schemas.microsoft.com/office/drawing/2014/main" val="3360928838"/>
                    </a:ext>
                  </a:extLst>
                </a:gridCol>
                <a:gridCol w="493776">
                  <a:extLst>
                    <a:ext uri="{9D8B030D-6E8A-4147-A177-3AD203B41FA5}">
                      <a16:colId xmlns:a16="http://schemas.microsoft.com/office/drawing/2014/main" val="2748554174"/>
                    </a:ext>
                  </a:extLst>
                </a:gridCol>
                <a:gridCol w="493776">
                  <a:extLst>
                    <a:ext uri="{9D8B030D-6E8A-4147-A177-3AD203B41FA5}">
                      <a16:colId xmlns:a16="http://schemas.microsoft.com/office/drawing/2014/main" val="1370059939"/>
                    </a:ext>
                  </a:extLst>
                </a:gridCol>
                <a:gridCol w="493776">
                  <a:extLst>
                    <a:ext uri="{9D8B030D-6E8A-4147-A177-3AD203B41FA5}">
                      <a16:colId xmlns:a16="http://schemas.microsoft.com/office/drawing/2014/main" val="1025481824"/>
                    </a:ext>
                  </a:extLst>
                </a:gridCol>
                <a:gridCol w="493776">
                  <a:extLst>
                    <a:ext uri="{9D8B030D-6E8A-4147-A177-3AD203B41FA5}">
                      <a16:colId xmlns:a16="http://schemas.microsoft.com/office/drawing/2014/main" val="1635092524"/>
                    </a:ext>
                  </a:extLst>
                </a:gridCol>
                <a:gridCol w="493776">
                  <a:extLst>
                    <a:ext uri="{9D8B030D-6E8A-4147-A177-3AD203B41FA5}">
                      <a16:colId xmlns:a16="http://schemas.microsoft.com/office/drawing/2014/main" val="2028968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8785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- 2018-06-04 15:00:02</a:t>
                      </a:r>
                      <a:r>
                        <a:rPr kumimoji="0" lang="de-DE" sz="1000" b="0" i="0" u="none" strike="noStrike" kern="1200" cap="none" spc="0" normalizeH="0" baseline="0" noProof="0">
                          <a:ln>
                            <a:noFill/>
                          </a:ln>
                          <a:solidFill>
                            <a:prstClr val="black"/>
                          </a:solidFill>
                          <a:effectLst/>
                          <a:uLnTx/>
                          <a:uFillTx/>
                          <a:latin typeface="+mn-lt"/>
                          <a:ea typeface="+mn-ea"/>
                          <a:cs typeface="+mn-cs"/>
                        </a:rPr>
                        <a:t>
#7Tage... unter Veganern -&gt; 6. Juni um 23.50 Uhr im NDR Fernsehen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21675295"/>
                  </a:ext>
                </a:extLst>
              </a:tr>
            </a:tbl>
          </a:graphicData>
        </a:graphic>
      </p:graphicFrame>
      <p:sp>
        <p:nvSpPr>
          <p:cNvPr id="4" name="Text Placeholder 3">
            <a:extLst>
              <a:ext uri="{FF2B5EF4-FFF2-40B4-BE49-F238E27FC236}">
                <a16:creationId xmlns:a16="http://schemas.microsoft.com/office/drawing/2014/main" id="{EEC3010A-FE35-409E-87D2-5859118BEC85}"/>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35952847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A481-6093-498B-AB22-ABF7BB05B872}"/>
              </a:ext>
            </a:extLst>
          </p:cNvPr>
          <p:cNvSpPr>
            <a:spLocks noGrp="1"/>
          </p:cNvSpPr>
          <p:nvPr>
            <p:ph type="title"/>
          </p:nvPr>
        </p:nvSpPr>
        <p:spPr/>
        <p:txBody>
          <a:bodyPr/>
          <a:lstStyle/>
          <a:p>
            <a:r>
              <a:rPr lang="de-DE"/>
              <a:t>Eigene Posts - Videostarts - Profil-bezogene Nutzung | NDR Doku</a:t>
            </a:r>
            <a:endParaRPr lang="en-US"/>
          </a:p>
        </p:txBody>
      </p:sp>
      <p:graphicFrame>
        <p:nvGraphicFramePr>
          <p:cNvPr id="5" name="Table Placeholder 4">
            <a:extLst>
              <a:ext uri="{FF2B5EF4-FFF2-40B4-BE49-F238E27FC236}">
                <a16:creationId xmlns:a16="http://schemas.microsoft.com/office/drawing/2014/main" id="{8641EB21-E93D-4C06-9276-5B946EDCA9AB}"/>
              </a:ext>
            </a:extLst>
          </p:cNvPr>
          <p:cNvGraphicFramePr>
            <a:graphicFrameLocks noGrp="1"/>
          </p:cNvGraphicFramePr>
          <p:nvPr>
            <p:ph type="tbl" sz="quarter" idx="13"/>
            <p:extLst>
              <p:ext uri="{D42A27DB-BD31-4B8C-83A1-F6EECF244321}">
                <p14:modId xmlns:p14="http://schemas.microsoft.com/office/powerpoint/2010/main" val="3399415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8628853"/>
                    </a:ext>
                  </a:extLst>
                </a:gridCol>
                <a:gridCol w="822960">
                  <a:extLst>
                    <a:ext uri="{9D8B030D-6E8A-4147-A177-3AD203B41FA5}">
                      <a16:colId xmlns:a16="http://schemas.microsoft.com/office/drawing/2014/main" val="1194947116"/>
                    </a:ext>
                  </a:extLst>
                </a:gridCol>
                <a:gridCol w="822960">
                  <a:extLst>
                    <a:ext uri="{9D8B030D-6E8A-4147-A177-3AD203B41FA5}">
                      <a16:colId xmlns:a16="http://schemas.microsoft.com/office/drawing/2014/main" val="1085592980"/>
                    </a:ext>
                  </a:extLst>
                </a:gridCol>
                <a:gridCol w="822960">
                  <a:extLst>
                    <a:ext uri="{9D8B030D-6E8A-4147-A177-3AD203B41FA5}">
                      <a16:colId xmlns:a16="http://schemas.microsoft.com/office/drawing/2014/main" val="3901256964"/>
                    </a:ext>
                  </a:extLst>
                </a:gridCol>
                <a:gridCol w="822960">
                  <a:extLst>
                    <a:ext uri="{9D8B030D-6E8A-4147-A177-3AD203B41FA5}">
                      <a16:colId xmlns:a16="http://schemas.microsoft.com/office/drawing/2014/main" val="1689994278"/>
                    </a:ext>
                  </a:extLst>
                </a:gridCol>
                <a:gridCol w="822960">
                  <a:extLst>
                    <a:ext uri="{9D8B030D-6E8A-4147-A177-3AD203B41FA5}">
                      <a16:colId xmlns:a16="http://schemas.microsoft.com/office/drawing/2014/main" val="2957957345"/>
                    </a:ext>
                  </a:extLst>
                </a:gridCol>
                <a:gridCol w="822960">
                  <a:extLst>
                    <a:ext uri="{9D8B030D-6E8A-4147-A177-3AD203B41FA5}">
                      <a16:colId xmlns:a16="http://schemas.microsoft.com/office/drawing/2014/main" val="3161514916"/>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2294884461"/>
                  </a:ext>
                </a:extLst>
              </a:tr>
              <a:tr h="370840">
                <a:tc>
                  <a:txBody>
                    <a:bodyPr/>
                    <a:lstStyle/>
                    <a:p>
                      <a:r>
                        <a:rPr lang="de-DE" sz="1000" b="1"/>
                        <a:t> NDR Doku - 2018-08-09 10:30:01 </a:t>
                      </a:r>
                      <a:r>
                        <a:rPr lang="de-DE" sz="1000"/>
                        <a:t> 
 Beeindruckend: Mit 94 Jahren schreibt Rosemarie an ihrer Doktorarbeit in Philosophie. Nach dem Tod ihres Mannes konnte sie endlich ihren langersehnten Uni-Abschluss nachholen.</a:t>
                      </a:r>
                      <a:endParaRPr lang="en-US" sz="1000"/>
                    </a:p>
                  </a:txBody>
                  <a:tcPr/>
                </a:tc>
                <a:tc>
                  <a:txBody>
                    <a:bodyPr/>
                    <a:lstStyle/>
                    <a:p>
                      <a:r>
                        <a:rPr lang="en-US" sz="1000"/>
                        <a:t>2162978</a:t>
                      </a:r>
                    </a:p>
                  </a:txBody>
                  <a:tcPr/>
                </a:tc>
                <a:tc>
                  <a:txBody>
                    <a:bodyPr/>
                    <a:lstStyle/>
                    <a:p>
                      <a:r>
                        <a:rPr lang="en-US" sz="1000"/>
                        <a:t>1309532</a:t>
                      </a:r>
                    </a:p>
                  </a:txBody>
                  <a:tcPr/>
                </a:tc>
                <a:tc>
                  <a:txBody>
                    <a:bodyPr/>
                    <a:lstStyle/>
                    <a:p>
                      <a:r>
                        <a:rPr lang="en-US" sz="1000"/>
                        <a:t>14 %</a:t>
                      </a:r>
                    </a:p>
                  </a:txBody>
                  <a:tcPr/>
                </a:tc>
                <a:tc>
                  <a:txBody>
                    <a:bodyPr/>
                    <a:lstStyle/>
                    <a:p>
                      <a:r>
                        <a:rPr lang="en-US" sz="1000"/>
                        <a:t>2:22</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816166025"/>
                  </a:ext>
                </a:extLst>
              </a:tr>
              <a:tr h="370840">
                <a:tc>
                  <a:txBody>
                    <a:bodyPr/>
                    <a:lstStyle/>
                    <a:p>
                      <a:r>
                        <a:rPr lang="de-DE" sz="1000" b="1"/>
                        <a:t> NDR Doku - 2018-10-10 17:22:21 </a:t>
                      </a:r>
                      <a:r>
                        <a:rPr lang="de-DE" sz="1000"/>
                        <a:t> 
 Hier geht es um Leben und Tod von Kindern: auf der größten Kinderintensivstation Deutschlands. Aber immer wieder müssen Patienten abgewiesen werden. Genug Betten und Ärzte gibt es. Was fehlt, sind genügend Krankenschwestern und Krankenpfleger. Wie sieht der Alltag aus?
#Doku-Tipp "Die Lebensretter von der 67". 
--&gt; https://www.ndr.de/fernsehen/epg/import/Alltag-auf-der-Kinderintensivstation-der-MHH,sendung845106.html</a:t>
                      </a:r>
                      <a:endParaRPr lang="en-US" sz="1000"/>
                    </a:p>
                  </a:txBody>
                  <a:tcPr/>
                </a:tc>
                <a:tc>
                  <a:txBody>
                    <a:bodyPr/>
                    <a:lstStyle/>
                    <a:p>
                      <a:r>
                        <a:rPr lang="en-US" sz="1000"/>
                        <a:t>393568</a:t>
                      </a:r>
                    </a:p>
                  </a:txBody>
                  <a:tcPr/>
                </a:tc>
                <a:tc>
                  <a:txBody>
                    <a:bodyPr/>
                    <a:lstStyle/>
                    <a:p>
                      <a:r>
                        <a:rPr lang="en-US" sz="1000"/>
                        <a:t>200113</a:t>
                      </a:r>
                    </a:p>
                  </a:txBody>
                  <a:tcPr/>
                </a:tc>
                <a:tc>
                  <a:txBody>
                    <a:bodyPr/>
                    <a:lstStyle/>
                    <a:p>
                      <a:r>
                        <a:rPr lang="en-US" sz="1000"/>
                        <a:t>16 %</a:t>
                      </a:r>
                    </a:p>
                  </a:txBody>
                  <a:tcPr/>
                </a:tc>
                <a:tc>
                  <a:txBody>
                    <a:bodyPr/>
                    <a:lstStyle/>
                    <a:p>
                      <a:r>
                        <a:rPr lang="en-US" sz="1000"/>
                        <a:t>1:00</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754808405"/>
                  </a:ext>
                </a:extLst>
              </a:tr>
              <a:tr h="370840">
                <a:tc>
                  <a:txBody>
                    <a:bodyPr/>
                    <a:lstStyle/>
                    <a:p>
                      <a:r>
                        <a:rPr lang="de-DE" sz="1000" b="1"/>
                        <a:t> NDR Doku - 2018-09-17 12:50:53 </a:t>
                      </a:r>
                      <a:r>
                        <a:rPr lang="de-DE" sz="1000"/>
                        <a:t> 
 Verletzte Soldaten haben nicht immer äußere Wunden. #PTBS #45Min</a:t>
                      </a:r>
                      <a:endParaRPr lang="en-US" sz="1000"/>
                    </a:p>
                  </a:txBody>
                  <a:tcPr/>
                </a:tc>
                <a:tc>
                  <a:txBody>
                    <a:bodyPr/>
                    <a:lstStyle/>
                    <a:p>
                      <a:r>
                        <a:rPr lang="en-US" sz="1000"/>
                        <a:t>234872</a:t>
                      </a:r>
                    </a:p>
                  </a:txBody>
                  <a:tcPr/>
                </a:tc>
                <a:tc>
                  <a:txBody>
                    <a:bodyPr/>
                    <a:lstStyle/>
                    <a:p>
                      <a:r>
                        <a:rPr lang="en-US" sz="1000"/>
                        <a:t>135209</a:t>
                      </a:r>
                    </a:p>
                  </a:txBody>
                  <a:tcPr/>
                </a:tc>
                <a:tc>
                  <a:txBody>
                    <a:bodyPr/>
                    <a:lstStyle/>
                    <a:p>
                      <a:r>
                        <a:rPr lang="en-US" sz="1000"/>
                        <a:t>22 %</a:t>
                      </a:r>
                    </a:p>
                  </a:txBody>
                  <a:tcPr/>
                </a:tc>
                <a:tc>
                  <a:txBody>
                    <a:bodyPr/>
                    <a:lstStyle/>
                    <a:p>
                      <a:r>
                        <a:rPr lang="en-US" sz="1000"/>
                        <a:t>1:22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176893456"/>
                  </a:ext>
                </a:extLst>
              </a:tr>
              <a:tr h="370840">
                <a:tc>
                  <a:txBody>
                    <a:bodyPr/>
                    <a:lstStyle/>
                    <a:p>
                      <a:r>
                        <a:rPr lang="de-DE" sz="1000" b="1"/>
                        <a:t> NDR Doku - 2018-08-10 07:00:01 </a:t>
                      </a:r>
                      <a:r>
                        <a:rPr lang="de-DE" sz="1000"/>
                        <a:t> 
 Volle Wartezimmer, lange Wartezeiten, überfordertes Krankenhauspersonal: Die Notaufnahmen in Deutschland stoßen an ihre Grenzen. #DIEREPORTAGE</a:t>
                      </a:r>
                      <a:endParaRPr lang="en-US" sz="1000"/>
                    </a:p>
                  </a:txBody>
                  <a:tcPr/>
                </a:tc>
                <a:tc>
                  <a:txBody>
                    <a:bodyPr/>
                    <a:lstStyle/>
                    <a:p>
                      <a:r>
                        <a:rPr lang="en-US" sz="1000"/>
                        <a:t>78770</a:t>
                      </a:r>
                    </a:p>
                  </a:txBody>
                  <a:tcPr/>
                </a:tc>
                <a:tc>
                  <a:txBody>
                    <a:bodyPr/>
                    <a:lstStyle/>
                    <a:p>
                      <a:r>
                        <a:rPr lang="en-US" sz="1000"/>
                        <a:t>47523</a:t>
                      </a:r>
                    </a:p>
                  </a:txBody>
                  <a:tcPr/>
                </a:tc>
                <a:tc>
                  <a:txBody>
                    <a:bodyPr/>
                    <a:lstStyle/>
                    <a:p>
                      <a:r>
                        <a:rPr lang="en-US" sz="1000"/>
                        <a:t>17 %</a:t>
                      </a:r>
                    </a:p>
                  </a:txBody>
                  <a:tcPr/>
                </a:tc>
                <a:tc>
                  <a:txBody>
                    <a:bodyPr/>
                    <a:lstStyle/>
                    <a:p>
                      <a:r>
                        <a:rPr lang="en-US" sz="1000"/>
                        <a:t>1:13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428870250"/>
                  </a:ext>
                </a:extLst>
              </a:tr>
              <a:tr h="370840">
                <a:tc>
                  <a:txBody>
                    <a:bodyPr/>
                    <a:lstStyle/>
                    <a:p>
                      <a:r>
                        <a:rPr lang="de-DE" sz="1000" b="1"/>
                        <a:t> NDR Doku - 2018-07-19 07:00:01 </a:t>
                      </a:r>
                      <a:r>
                        <a:rPr lang="de-DE" sz="1000"/>
                        <a:t> 
 Kiten im Müll - Für Kitesurfer Mario Rodwald aus Kiel immer häufiger bittere Realität. Das kann doch nicht wahr sein! #DIEREPORTAGE</a:t>
                      </a:r>
                      <a:endParaRPr lang="en-US" sz="1000"/>
                    </a:p>
                  </a:txBody>
                  <a:tcPr/>
                </a:tc>
                <a:tc>
                  <a:txBody>
                    <a:bodyPr/>
                    <a:lstStyle/>
                    <a:p>
                      <a:r>
                        <a:rPr lang="en-US" sz="1000"/>
                        <a:t>24030</a:t>
                      </a:r>
                    </a:p>
                  </a:txBody>
                  <a:tcPr/>
                </a:tc>
                <a:tc>
                  <a:txBody>
                    <a:bodyPr/>
                    <a:lstStyle/>
                    <a:p>
                      <a:r>
                        <a:rPr lang="en-US" sz="1000"/>
                        <a:t>14689</a:t>
                      </a:r>
                    </a:p>
                  </a:txBody>
                  <a:tcPr/>
                </a:tc>
                <a:tc>
                  <a:txBody>
                    <a:bodyPr/>
                    <a:lstStyle/>
                    <a:p>
                      <a:r>
                        <a:rPr lang="en-US" sz="1000"/>
                        <a:t>22 %</a:t>
                      </a:r>
                    </a:p>
                  </a:txBody>
                  <a:tcPr/>
                </a:tc>
                <a:tc>
                  <a:txBody>
                    <a:bodyPr/>
                    <a:lstStyle/>
                    <a:p>
                      <a:r>
                        <a:rPr lang="en-US" sz="1000"/>
                        <a:t>1:04</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1948804048"/>
                  </a:ext>
                </a:extLst>
              </a:tr>
            </a:tbl>
          </a:graphicData>
        </a:graphic>
      </p:graphicFrame>
      <p:sp>
        <p:nvSpPr>
          <p:cNvPr id="4" name="Text Placeholder 3">
            <a:extLst>
              <a:ext uri="{FF2B5EF4-FFF2-40B4-BE49-F238E27FC236}">
                <a16:creationId xmlns:a16="http://schemas.microsoft.com/office/drawing/2014/main" id="{8D2298BF-0803-4F4D-8302-DA1AFCF983DA}"/>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6816246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D9CE7-2573-4D72-A36E-C253911CD173}"/>
              </a:ext>
            </a:extLst>
          </p:cNvPr>
          <p:cNvSpPr>
            <a:spLocks noGrp="1"/>
          </p:cNvSpPr>
          <p:nvPr>
            <p:ph type="title"/>
          </p:nvPr>
        </p:nvSpPr>
        <p:spPr/>
        <p:txBody>
          <a:bodyPr/>
          <a:lstStyle/>
          <a:p>
            <a:r>
              <a:rPr lang="en-US"/>
              <a:t>Facebook Eigene Videos - Crossposts (ohne Ersteller) - Export | NDR Doku - 1 of 2</a:t>
            </a:r>
          </a:p>
        </p:txBody>
      </p:sp>
      <p:graphicFrame>
        <p:nvGraphicFramePr>
          <p:cNvPr id="5" name="Table Placeholder 4">
            <a:extLst>
              <a:ext uri="{FF2B5EF4-FFF2-40B4-BE49-F238E27FC236}">
                <a16:creationId xmlns:a16="http://schemas.microsoft.com/office/drawing/2014/main" id="{7C083B1F-43D1-4160-84EA-E52EC6B0B159}"/>
              </a:ext>
            </a:extLst>
          </p:cNvPr>
          <p:cNvGraphicFramePr>
            <a:graphicFrameLocks noGrp="1"/>
          </p:cNvGraphicFramePr>
          <p:nvPr>
            <p:ph type="tbl" sz="quarter" idx="13"/>
            <p:extLst>
              <p:ext uri="{D42A27DB-BD31-4B8C-83A1-F6EECF244321}">
                <p14:modId xmlns:p14="http://schemas.microsoft.com/office/powerpoint/2010/main" val="1082671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465264406"/>
                    </a:ext>
                  </a:extLst>
                </a:gridCol>
                <a:gridCol w="493776">
                  <a:extLst>
                    <a:ext uri="{9D8B030D-6E8A-4147-A177-3AD203B41FA5}">
                      <a16:colId xmlns:a16="http://schemas.microsoft.com/office/drawing/2014/main" val="3733733854"/>
                    </a:ext>
                  </a:extLst>
                </a:gridCol>
                <a:gridCol w="411480">
                  <a:extLst>
                    <a:ext uri="{9D8B030D-6E8A-4147-A177-3AD203B41FA5}">
                      <a16:colId xmlns:a16="http://schemas.microsoft.com/office/drawing/2014/main" val="1867800265"/>
                    </a:ext>
                  </a:extLst>
                </a:gridCol>
                <a:gridCol w="411480">
                  <a:extLst>
                    <a:ext uri="{9D8B030D-6E8A-4147-A177-3AD203B41FA5}">
                      <a16:colId xmlns:a16="http://schemas.microsoft.com/office/drawing/2014/main" val="347365024"/>
                    </a:ext>
                  </a:extLst>
                </a:gridCol>
                <a:gridCol w="246888">
                  <a:extLst>
                    <a:ext uri="{9D8B030D-6E8A-4147-A177-3AD203B41FA5}">
                      <a16:colId xmlns:a16="http://schemas.microsoft.com/office/drawing/2014/main" val="2936057750"/>
                    </a:ext>
                  </a:extLst>
                </a:gridCol>
                <a:gridCol w="658368">
                  <a:extLst>
                    <a:ext uri="{9D8B030D-6E8A-4147-A177-3AD203B41FA5}">
                      <a16:colId xmlns:a16="http://schemas.microsoft.com/office/drawing/2014/main" val="3727859113"/>
                    </a:ext>
                  </a:extLst>
                </a:gridCol>
                <a:gridCol w="576072">
                  <a:extLst>
                    <a:ext uri="{9D8B030D-6E8A-4147-A177-3AD203B41FA5}">
                      <a16:colId xmlns:a16="http://schemas.microsoft.com/office/drawing/2014/main" val="2794363687"/>
                    </a:ext>
                  </a:extLst>
                </a:gridCol>
                <a:gridCol w="576072">
                  <a:extLst>
                    <a:ext uri="{9D8B030D-6E8A-4147-A177-3AD203B41FA5}">
                      <a16:colId xmlns:a16="http://schemas.microsoft.com/office/drawing/2014/main" val="857701136"/>
                    </a:ext>
                  </a:extLst>
                </a:gridCol>
                <a:gridCol w="411480">
                  <a:extLst>
                    <a:ext uri="{9D8B030D-6E8A-4147-A177-3AD203B41FA5}">
                      <a16:colId xmlns:a16="http://schemas.microsoft.com/office/drawing/2014/main" val="100292050"/>
                    </a:ext>
                  </a:extLst>
                </a:gridCol>
                <a:gridCol w="658368">
                  <a:extLst>
                    <a:ext uri="{9D8B030D-6E8A-4147-A177-3AD203B41FA5}">
                      <a16:colId xmlns:a16="http://schemas.microsoft.com/office/drawing/2014/main" val="4241789882"/>
                    </a:ext>
                  </a:extLst>
                </a:gridCol>
                <a:gridCol w="329184">
                  <a:extLst>
                    <a:ext uri="{9D8B030D-6E8A-4147-A177-3AD203B41FA5}">
                      <a16:colId xmlns:a16="http://schemas.microsoft.com/office/drawing/2014/main" val="4231550513"/>
                    </a:ext>
                  </a:extLst>
                </a:gridCol>
                <a:gridCol w="493776">
                  <a:extLst>
                    <a:ext uri="{9D8B030D-6E8A-4147-A177-3AD203B41FA5}">
                      <a16:colId xmlns:a16="http://schemas.microsoft.com/office/drawing/2014/main" val="3574417989"/>
                    </a:ext>
                  </a:extLst>
                </a:gridCol>
                <a:gridCol w="329184">
                  <a:extLst>
                    <a:ext uri="{9D8B030D-6E8A-4147-A177-3AD203B41FA5}">
                      <a16:colId xmlns:a16="http://schemas.microsoft.com/office/drawing/2014/main" val="1105904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150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- 2018-08-09 10:30:01 </a:t>
                      </a:r>
                      <a:r>
                        <a:rPr kumimoji="0" lang="de-DE" sz="1000" b="0" i="0" u="none" strike="noStrike" kern="1200" cap="none" spc="0" normalizeH="0" baseline="0" noProof="0">
                          <a:ln>
                            <a:noFill/>
                          </a:ln>
                          <a:solidFill>
                            <a:prstClr val="black"/>
                          </a:solidFill>
                          <a:effectLst/>
                          <a:uLnTx/>
                          <a:uFillTx/>
                          <a:latin typeface="+mn-lt"/>
                          <a:ea typeface="+mn-ea"/>
                          <a:cs typeface="+mn-cs"/>
                        </a:rPr>
                        <a:t> 
 Beeindruckend: Mit 94 Jahren schreibt Rosemarie an ihrer Doktorarbeit in Philosophie. Nach dem Tod ihres Mannes konnte sie endlich ihren langersehnten Uni-Abschluss nachholen.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21117</a:t>
                      </a:r>
                    </a:p>
                  </a:txBody>
                  <a:tcPr/>
                </a:tc>
                <a:extLst>
                  <a:ext uri="{0D108BD9-81ED-4DB2-BD59-A6C34878D82A}">
                    <a16:rowId xmlns:a16="http://schemas.microsoft.com/office/drawing/2014/main" val="372418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- 2018-10-10 17:22:15 </a:t>
                      </a:r>
                      <a:r>
                        <a:rPr kumimoji="0" lang="de-DE" sz="1000" b="0" i="0" u="none" strike="noStrike" kern="1200" cap="none" spc="0" normalizeH="0" baseline="0" noProof="0">
                          <a:ln>
                            <a:noFill/>
                          </a:ln>
                          <a:solidFill>
                            <a:prstClr val="black"/>
                          </a:solidFill>
                          <a:effectLst/>
                          <a:uLnTx/>
                          <a:uFillTx/>
                          <a:latin typeface="+mn-lt"/>
                          <a:ea typeface="+mn-ea"/>
                          <a:cs typeface="+mn-cs"/>
                        </a:rPr>
                        <a:t> 
 Hier geht es um Leben und Tod von Kindern: auf der größten Kinderintensivstation Deutschlands. Aber immer wieder müssen Patienten abgewiesen werden. Genug Betten und Ärzte gibt es. Was fehlt, sind genügend Krankenschwestern und Krankenpfleger. Wie sieht der Alltag aus?
#Doku-Tipp "Die Lebensretter von der 67". 
--&gt; https://www.ndr.de/fernsehen/epg/import/Alltag-auf-der-Kinderintensivstation-der-MHH,sendung845106.html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10009</a:t>
                      </a:r>
                    </a:p>
                  </a:txBody>
                  <a:tcPr/>
                </a:tc>
                <a:extLst>
                  <a:ext uri="{0D108BD9-81ED-4DB2-BD59-A6C34878D82A}">
                    <a16:rowId xmlns:a16="http://schemas.microsoft.com/office/drawing/2014/main" val="2845503633"/>
                  </a:ext>
                </a:extLst>
              </a:tr>
            </a:tbl>
          </a:graphicData>
        </a:graphic>
      </p:graphicFrame>
      <p:sp>
        <p:nvSpPr>
          <p:cNvPr id="4" name="Text Placeholder 3">
            <a:extLst>
              <a:ext uri="{FF2B5EF4-FFF2-40B4-BE49-F238E27FC236}">
                <a16:creationId xmlns:a16="http://schemas.microsoft.com/office/drawing/2014/main" id="{D4A0C104-74FE-458A-8425-74C1DCCEF1B2}"/>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27114028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B3B9D-408F-47C6-B39D-54F2C197BB07}"/>
              </a:ext>
            </a:extLst>
          </p:cNvPr>
          <p:cNvSpPr>
            <a:spLocks noGrp="1"/>
          </p:cNvSpPr>
          <p:nvPr>
            <p:ph type="title"/>
          </p:nvPr>
        </p:nvSpPr>
        <p:spPr/>
        <p:txBody>
          <a:bodyPr/>
          <a:lstStyle/>
          <a:p>
            <a:r>
              <a:rPr lang="en-US"/>
              <a:t>Facebook Eigene Videos - Crossposts (ohne Ersteller) - Export | NDR Doku - 2 of 2</a:t>
            </a:r>
          </a:p>
        </p:txBody>
      </p:sp>
      <p:graphicFrame>
        <p:nvGraphicFramePr>
          <p:cNvPr id="5" name="Table Placeholder 4">
            <a:extLst>
              <a:ext uri="{FF2B5EF4-FFF2-40B4-BE49-F238E27FC236}">
                <a16:creationId xmlns:a16="http://schemas.microsoft.com/office/drawing/2014/main" id="{E16DB144-636A-40D4-8F17-32E6287B9D98}"/>
              </a:ext>
            </a:extLst>
          </p:cNvPr>
          <p:cNvGraphicFramePr>
            <a:graphicFrameLocks noGrp="1"/>
          </p:cNvGraphicFramePr>
          <p:nvPr>
            <p:ph type="tbl" sz="quarter" idx="13"/>
            <p:extLst>
              <p:ext uri="{D42A27DB-BD31-4B8C-83A1-F6EECF244321}">
                <p14:modId xmlns:p14="http://schemas.microsoft.com/office/powerpoint/2010/main" val="4229660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36728842"/>
                    </a:ext>
                  </a:extLst>
                </a:gridCol>
                <a:gridCol w="493776">
                  <a:extLst>
                    <a:ext uri="{9D8B030D-6E8A-4147-A177-3AD203B41FA5}">
                      <a16:colId xmlns:a16="http://schemas.microsoft.com/office/drawing/2014/main" val="1685402017"/>
                    </a:ext>
                  </a:extLst>
                </a:gridCol>
                <a:gridCol w="411480">
                  <a:extLst>
                    <a:ext uri="{9D8B030D-6E8A-4147-A177-3AD203B41FA5}">
                      <a16:colId xmlns:a16="http://schemas.microsoft.com/office/drawing/2014/main" val="1616923601"/>
                    </a:ext>
                  </a:extLst>
                </a:gridCol>
                <a:gridCol w="411480">
                  <a:extLst>
                    <a:ext uri="{9D8B030D-6E8A-4147-A177-3AD203B41FA5}">
                      <a16:colId xmlns:a16="http://schemas.microsoft.com/office/drawing/2014/main" val="123968170"/>
                    </a:ext>
                  </a:extLst>
                </a:gridCol>
                <a:gridCol w="246888">
                  <a:extLst>
                    <a:ext uri="{9D8B030D-6E8A-4147-A177-3AD203B41FA5}">
                      <a16:colId xmlns:a16="http://schemas.microsoft.com/office/drawing/2014/main" val="260847062"/>
                    </a:ext>
                  </a:extLst>
                </a:gridCol>
                <a:gridCol w="658368">
                  <a:extLst>
                    <a:ext uri="{9D8B030D-6E8A-4147-A177-3AD203B41FA5}">
                      <a16:colId xmlns:a16="http://schemas.microsoft.com/office/drawing/2014/main" val="2536540816"/>
                    </a:ext>
                  </a:extLst>
                </a:gridCol>
                <a:gridCol w="576072">
                  <a:extLst>
                    <a:ext uri="{9D8B030D-6E8A-4147-A177-3AD203B41FA5}">
                      <a16:colId xmlns:a16="http://schemas.microsoft.com/office/drawing/2014/main" val="2194354620"/>
                    </a:ext>
                  </a:extLst>
                </a:gridCol>
                <a:gridCol w="576072">
                  <a:extLst>
                    <a:ext uri="{9D8B030D-6E8A-4147-A177-3AD203B41FA5}">
                      <a16:colId xmlns:a16="http://schemas.microsoft.com/office/drawing/2014/main" val="2882044195"/>
                    </a:ext>
                  </a:extLst>
                </a:gridCol>
                <a:gridCol w="411480">
                  <a:extLst>
                    <a:ext uri="{9D8B030D-6E8A-4147-A177-3AD203B41FA5}">
                      <a16:colId xmlns:a16="http://schemas.microsoft.com/office/drawing/2014/main" val="3503238298"/>
                    </a:ext>
                  </a:extLst>
                </a:gridCol>
                <a:gridCol w="658368">
                  <a:extLst>
                    <a:ext uri="{9D8B030D-6E8A-4147-A177-3AD203B41FA5}">
                      <a16:colId xmlns:a16="http://schemas.microsoft.com/office/drawing/2014/main" val="2962813989"/>
                    </a:ext>
                  </a:extLst>
                </a:gridCol>
                <a:gridCol w="329184">
                  <a:extLst>
                    <a:ext uri="{9D8B030D-6E8A-4147-A177-3AD203B41FA5}">
                      <a16:colId xmlns:a16="http://schemas.microsoft.com/office/drawing/2014/main" val="3353870849"/>
                    </a:ext>
                  </a:extLst>
                </a:gridCol>
                <a:gridCol w="493776">
                  <a:extLst>
                    <a:ext uri="{9D8B030D-6E8A-4147-A177-3AD203B41FA5}">
                      <a16:colId xmlns:a16="http://schemas.microsoft.com/office/drawing/2014/main" val="1135846910"/>
                    </a:ext>
                  </a:extLst>
                </a:gridCol>
                <a:gridCol w="329184">
                  <a:extLst>
                    <a:ext uri="{9D8B030D-6E8A-4147-A177-3AD203B41FA5}">
                      <a16:colId xmlns:a16="http://schemas.microsoft.com/office/drawing/2014/main" val="1242161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98410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- 2018-07-19 07:00:01 </a:t>
                      </a:r>
                      <a:r>
                        <a:rPr kumimoji="0" lang="de-DE" sz="1000" b="0" i="0" u="none" strike="noStrike" kern="1200" cap="none" spc="0" normalizeH="0" baseline="0" noProof="0">
                          <a:ln>
                            <a:noFill/>
                          </a:ln>
                          <a:solidFill>
                            <a:prstClr val="black"/>
                          </a:solidFill>
                          <a:effectLst/>
                          <a:uLnTx/>
                          <a:uFillTx/>
                          <a:latin typeface="+mn-lt"/>
                          <a:ea typeface="+mn-ea"/>
                          <a:cs typeface="+mn-cs"/>
                        </a:rPr>
                        <a:t> 
 Kiten im Müll - Für Kitesurfer Mario Rodwald aus Kiel immer häufiger bittere Realität. Das kann doch nicht wahr sein! #DIEREPORTAGE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extLst>
                  <a:ext uri="{0D108BD9-81ED-4DB2-BD59-A6C34878D82A}">
                    <a16:rowId xmlns:a16="http://schemas.microsoft.com/office/drawing/2014/main" val="4223775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- 2018-02-07 09:00:00 </a:t>
                      </a:r>
                      <a:r>
                        <a:rPr kumimoji="0" lang="de-DE" sz="1000" b="0" i="0" u="none" strike="noStrike" kern="1200" cap="none" spc="0" normalizeH="0" baseline="0" noProof="0">
                          <a:ln>
                            <a:noFill/>
                          </a:ln>
                          <a:solidFill>
                            <a:prstClr val="black"/>
                          </a:solidFill>
                          <a:effectLst/>
                          <a:uLnTx/>
                          <a:uFillTx/>
                          <a:latin typeface="+mn-lt"/>
                          <a:ea typeface="+mn-ea"/>
                          <a:cs typeface="+mn-cs"/>
                        </a:rPr>
                        <a:t> 
 Ein bisschen Spieltrieb kann auch bei der Feuerwehr nicht schaden. #7Tage... bei der Feuerwehr gibt es wie immer #onlinefirst.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7938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Doku - 2018-10-29 09:14:19 </a:t>
                      </a:r>
                      <a:r>
                        <a:rPr kumimoji="0" lang="de-DE" sz="1000" b="0" i="0" u="none" strike="noStrike" kern="1200" cap="none" spc="0" normalizeH="0" baseline="0" noProof="0">
                          <a:ln>
                            <a:noFill/>
                          </a:ln>
                          <a:solidFill>
                            <a:prstClr val="black"/>
                          </a:solidFill>
                          <a:effectLst/>
                          <a:uLnTx/>
                          <a:uFillTx/>
                          <a:latin typeface="+mn-lt"/>
                          <a:ea typeface="+mn-ea"/>
                          <a:cs typeface="+mn-cs"/>
                        </a:rPr>
                        <a:t> 
 Stellt euch vor ihr müsst auf der Straße leben und werdet von der Polizei verhaftet. Euer Vergehen? Obdachlosigkeit! In Ungarn gilt seit letzter Woche ein neues Gesetz, das aus Obdachlosen Kriminelle 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extLst>
                  <a:ext uri="{0D108BD9-81ED-4DB2-BD59-A6C34878D82A}">
                    <a16:rowId xmlns:a16="http://schemas.microsoft.com/office/drawing/2014/main" val="2195871402"/>
                  </a:ext>
                </a:extLst>
              </a:tr>
            </a:tbl>
          </a:graphicData>
        </a:graphic>
      </p:graphicFrame>
      <p:sp>
        <p:nvSpPr>
          <p:cNvPr id="4" name="Text Placeholder 3">
            <a:extLst>
              <a:ext uri="{FF2B5EF4-FFF2-40B4-BE49-F238E27FC236}">
                <a16:creationId xmlns:a16="http://schemas.microsoft.com/office/drawing/2014/main" id="{7E7EDCE1-6701-4E42-B317-488AC999F7BF}"/>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3428651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F1A98-2DD8-4D34-95B7-34403322ED82}"/>
              </a:ext>
            </a:extLst>
          </p:cNvPr>
          <p:cNvSpPr>
            <a:spLocks noGrp="1"/>
          </p:cNvSpPr>
          <p:nvPr>
            <p:ph type="title"/>
          </p:nvPr>
        </p:nvSpPr>
        <p:spPr/>
        <p:txBody>
          <a:bodyPr/>
          <a:lstStyle/>
          <a:p>
            <a:r>
              <a:rPr lang="en-US"/>
              <a:t>Facebook Eigene Videos - Crossposts (nur Ersteller) - Export  | NDR Doku</a:t>
            </a:r>
          </a:p>
        </p:txBody>
      </p:sp>
      <p:graphicFrame>
        <p:nvGraphicFramePr>
          <p:cNvPr id="5" name="Table Placeholder 4">
            <a:extLst>
              <a:ext uri="{FF2B5EF4-FFF2-40B4-BE49-F238E27FC236}">
                <a16:creationId xmlns:a16="http://schemas.microsoft.com/office/drawing/2014/main" id="{D5EE6DEF-C1A6-4627-A2B5-A2A93D5AF60B}"/>
              </a:ext>
            </a:extLst>
          </p:cNvPr>
          <p:cNvGraphicFramePr>
            <a:graphicFrameLocks noGrp="1"/>
          </p:cNvGraphicFramePr>
          <p:nvPr>
            <p:ph type="tbl" sz="quarter" idx="13"/>
            <p:extLst>
              <p:ext uri="{D42A27DB-BD31-4B8C-83A1-F6EECF244321}">
                <p14:modId xmlns:p14="http://schemas.microsoft.com/office/powerpoint/2010/main" val="4051226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19014508"/>
                    </a:ext>
                  </a:extLst>
                </a:gridCol>
                <a:gridCol w="493776">
                  <a:extLst>
                    <a:ext uri="{9D8B030D-6E8A-4147-A177-3AD203B41FA5}">
                      <a16:colId xmlns:a16="http://schemas.microsoft.com/office/drawing/2014/main" val="526665702"/>
                    </a:ext>
                  </a:extLst>
                </a:gridCol>
                <a:gridCol w="411480">
                  <a:extLst>
                    <a:ext uri="{9D8B030D-6E8A-4147-A177-3AD203B41FA5}">
                      <a16:colId xmlns:a16="http://schemas.microsoft.com/office/drawing/2014/main" val="776432980"/>
                    </a:ext>
                  </a:extLst>
                </a:gridCol>
                <a:gridCol w="411480">
                  <a:extLst>
                    <a:ext uri="{9D8B030D-6E8A-4147-A177-3AD203B41FA5}">
                      <a16:colId xmlns:a16="http://schemas.microsoft.com/office/drawing/2014/main" val="3591695599"/>
                    </a:ext>
                  </a:extLst>
                </a:gridCol>
                <a:gridCol w="246888">
                  <a:extLst>
                    <a:ext uri="{9D8B030D-6E8A-4147-A177-3AD203B41FA5}">
                      <a16:colId xmlns:a16="http://schemas.microsoft.com/office/drawing/2014/main" val="379578997"/>
                    </a:ext>
                  </a:extLst>
                </a:gridCol>
                <a:gridCol w="658368">
                  <a:extLst>
                    <a:ext uri="{9D8B030D-6E8A-4147-A177-3AD203B41FA5}">
                      <a16:colId xmlns:a16="http://schemas.microsoft.com/office/drawing/2014/main" val="3838721129"/>
                    </a:ext>
                  </a:extLst>
                </a:gridCol>
                <a:gridCol w="576072">
                  <a:extLst>
                    <a:ext uri="{9D8B030D-6E8A-4147-A177-3AD203B41FA5}">
                      <a16:colId xmlns:a16="http://schemas.microsoft.com/office/drawing/2014/main" val="4030826609"/>
                    </a:ext>
                  </a:extLst>
                </a:gridCol>
                <a:gridCol w="576072">
                  <a:extLst>
                    <a:ext uri="{9D8B030D-6E8A-4147-A177-3AD203B41FA5}">
                      <a16:colId xmlns:a16="http://schemas.microsoft.com/office/drawing/2014/main" val="181848548"/>
                    </a:ext>
                  </a:extLst>
                </a:gridCol>
                <a:gridCol w="411480">
                  <a:extLst>
                    <a:ext uri="{9D8B030D-6E8A-4147-A177-3AD203B41FA5}">
                      <a16:colId xmlns:a16="http://schemas.microsoft.com/office/drawing/2014/main" val="1645256054"/>
                    </a:ext>
                  </a:extLst>
                </a:gridCol>
                <a:gridCol w="658368">
                  <a:extLst>
                    <a:ext uri="{9D8B030D-6E8A-4147-A177-3AD203B41FA5}">
                      <a16:colId xmlns:a16="http://schemas.microsoft.com/office/drawing/2014/main" val="835853538"/>
                    </a:ext>
                  </a:extLst>
                </a:gridCol>
                <a:gridCol w="329184">
                  <a:extLst>
                    <a:ext uri="{9D8B030D-6E8A-4147-A177-3AD203B41FA5}">
                      <a16:colId xmlns:a16="http://schemas.microsoft.com/office/drawing/2014/main" val="1005644745"/>
                    </a:ext>
                  </a:extLst>
                </a:gridCol>
                <a:gridCol w="493776">
                  <a:extLst>
                    <a:ext uri="{9D8B030D-6E8A-4147-A177-3AD203B41FA5}">
                      <a16:colId xmlns:a16="http://schemas.microsoft.com/office/drawing/2014/main" val="2322873874"/>
                    </a:ext>
                  </a:extLst>
                </a:gridCol>
                <a:gridCol w="329184">
                  <a:extLst>
                    <a:ext uri="{9D8B030D-6E8A-4147-A177-3AD203B41FA5}">
                      <a16:colId xmlns:a16="http://schemas.microsoft.com/office/drawing/2014/main" val="499688301"/>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598567422"/>
                  </a:ext>
                </a:extLst>
              </a:tr>
              <a:tr h="370840">
                <a:tc>
                  <a:txBody>
                    <a:bodyPr/>
                    <a:lstStyle/>
                    <a:p>
                      <a:r>
                        <a:rPr lang="de-DE" sz="1000" b="1"/>
                        <a:t> NDR Doku - 2018-06-05 10:30:00 </a:t>
                      </a:r>
                      <a:r>
                        <a:rPr lang="de-DE" sz="1000"/>
                        <a:t> 
 Weniger Müll ist mehr! #Weltumwelttag #DIEREPORTAGE</a:t>
                      </a:r>
                      <a:endParaRPr lang="en-US" sz="1000"/>
                    </a:p>
                  </a:txBody>
                  <a:tcPr/>
                </a:tc>
                <a:tc>
                  <a:txBody>
                    <a:bodyPr/>
                    <a:lstStyle/>
                    <a:p>
                      <a:r>
                        <a:rPr lang="en-US" sz="1000"/>
                        <a:t>434324</a:t>
                      </a:r>
                    </a:p>
                  </a:txBody>
                  <a:tcPr/>
                </a:tc>
                <a:tc>
                  <a:txBody>
                    <a:bodyPr/>
                    <a:lstStyle/>
                    <a:p>
                      <a:r>
                        <a:rPr lang="en-US" sz="1000"/>
                        <a:t>0</a:t>
                      </a:r>
                    </a:p>
                  </a:txBody>
                  <a:tcPr/>
                </a:tc>
                <a:tc>
                  <a:txBody>
                    <a:bodyPr/>
                    <a:lstStyle/>
                    <a:p>
                      <a:r>
                        <a:rPr lang="en-US" sz="1000"/>
                        <a:t>915795</a:t>
                      </a:r>
                    </a:p>
                  </a:txBody>
                  <a:tcPr/>
                </a:tc>
                <a:tc>
                  <a:txBody>
                    <a:bodyPr/>
                    <a:lstStyle/>
                    <a:p>
                      <a:r>
                        <a:rPr lang="en-US" sz="1000"/>
                        <a:t>01:06</a:t>
                      </a:r>
                    </a:p>
                  </a:txBody>
                  <a:tcPr/>
                </a:tc>
                <a:tc>
                  <a:txBody>
                    <a:bodyPr/>
                    <a:lstStyle/>
                    <a:p>
                      <a:r>
                        <a:rPr lang="en-US" sz="1000"/>
                        <a:t>15 %</a:t>
                      </a:r>
                    </a:p>
                  </a:txBody>
                  <a:tcPr/>
                </a:tc>
                <a:tc>
                  <a:txBody>
                    <a:bodyPr/>
                    <a:lstStyle/>
                    <a:p>
                      <a:r>
                        <a:rPr lang="en-US" sz="1000"/>
                        <a:t>91169</a:t>
                      </a:r>
                    </a:p>
                  </a:txBody>
                  <a:tcPr/>
                </a:tc>
                <a:tc>
                  <a:txBody>
                    <a:bodyPr/>
                    <a:lstStyle/>
                    <a:p>
                      <a:r>
                        <a:rPr lang="en-US" sz="1000"/>
                        <a:t>6661</a:t>
                      </a:r>
                    </a:p>
                  </a:txBody>
                  <a:tcPr/>
                </a:tc>
                <a:tc>
                  <a:txBody>
                    <a:bodyPr/>
                    <a:lstStyle/>
                    <a:p>
                      <a:r>
                        <a:rPr lang="en-US" sz="1000"/>
                        <a:t>817792</a:t>
                      </a:r>
                    </a:p>
                  </a:txBody>
                  <a:tcPr/>
                </a:tc>
                <a:tc>
                  <a:txBody>
                    <a:bodyPr/>
                    <a:lstStyle/>
                    <a:p>
                      <a:r>
                        <a:rPr lang="en-US" sz="1000"/>
                        <a:t>1790102</a:t>
                      </a:r>
                    </a:p>
                  </a:txBody>
                  <a:tcPr/>
                </a:tc>
                <a:tc>
                  <a:txBody>
                    <a:bodyPr/>
                    <a:lstStyle/>
                    <a:p>
                      <a:r>
                        <a:rPr lang="en-US" sz="1000"/>
                        <a:t>13190</a:t>
                      </a:r>
                    </a:p>
                  </a:txBody>
                  <a:tcPr/>
                </a:tc>
                <a:tc>
                  <a:txBody>
                    <a:bodyPr/>
                    <a:lstStyle/>
                    <a:p>
                      <a:r>
                        <a:rPr lang="en-US" sz="1000"/>
                        <a:t>2793</a:t>
                      </a:r>
                    </a:p>
                  </a:txBody>
                  <a:tcPr/>
                </a:tc>
                <a:tc>
                  <a:txBody>
                    <a:bodyPr/>
                    <a:lstStyle/>
                    <a:p>
                      <a:r>
                        <a:rPr lang="en-US" sz="1000"/>
                        <a:t>14951</a:t>
                      </a:r>
                    </a:p>
                  </a:txBody>
                  <a:tcPr/>
                </a:tc>
                <a:extLst>
                  <a:ext uri="{0D108BD9-81ED-4DB2-BD59-A6C34878D82A}">
                    <a16:rowId xmlns:a16="http://schemas.microsoft.com/office/drawing/2014/main" val="3922671459"/>
                  </a:ext>
                </a:extLst>
              </a:tr>
              <a:tr h="370840">
                <a:tc>
                  <a:txBody>
                    <a:bodyPr/>
                    <a:lstStyle/>
                    <a:p>
                      <a:r>
                        <a:rPr lang="de-DE" sz="1000" b="1"/>
                        <a:t> NDR Doku - 2018-07-20 07:00:02 </a:t>
                      </a:r>
                      <a:r>
                        <a:rPr lang="de-DE" sz="1000"/>
                        <a:t> 
 Fünf Jahre braucht eine Zigarette bis sie abgebaut ist? WHAT??? #DIEREPORTAGE</a:t>
                      </a:r>
                      <a:endParaRPr lang="en-US" sz="1000"/>
                    </a:p>
                  </a:txBody>
                  <a:tcPr/>
                </a:tc>
                <a:tc>
                  <a:txBody>
                    <a:bodyPr/>
                    <a:lstStyle/>
                    <a:p>
                      <a:r>
                        <a:rPr lang="en-US" sz="1000"/>
                        <a:t>434324</a:t>
                      </a:r>
                    </a:p>
                  </a:txBody>
                  <a:tcPr/>
                </a:tc>
                <a:tc>
                  <a:txBody>
                    <a:bodyPr/>
                    <a:lstStyle/>
                    <a:p>
                      <a:r>
                        <a:rPr lang="en-US" sz="1000"/>
                        <a:t>0</a:t>
                      </a:r>
                    </a:p>
                  </a:txBody>
                  <a:tcPr/>
                </a:tc>
                <a:tc>
                  <a:txBody>
                    <a:bodyPr/>
                    <a:lstStyle/>
                    <a:p>
                      <a:r>
                        <a:rPr lang="en-US" sz="1000"/>
                        <a:t>915795</a:t>
                      </a:r>
                    </a:p>
                  </a:txBody>
                  <a:tcPr/>
                </a:tc>
                <a:tc>
                  <a:txBody>
                    <a:bodyPr/>
                    <a:lstStyle/>
                    <a:p>
                      <a:r>
                        <a:rPr lang="en-US" sz="1000"/>
                        <a:t>01:06</a:t>
                      </a:r>
                    </a:p>
                  </a:txBody>
                  <a:tcPr/>
                </a:tc>
                <a:tc>
                  <a:txBody>
                    <a:bodyPr/>
                    <a:lstStyle/>
                    <a:p>
                      <a:r>
                        <a:rPr lang="en-US" sz="1000"/>
                        <a:t>15 %</a:t>
                      </a:r>
                    </a:p>
                  </a:txBody>
                  <a:tcPr/>
                </a:tc>
                <a:tc>
                  <a:txBody>
                    <a:bodyPr/>
                    <a:lstStyle/>
                    <a:p>
                      <a:r>
                        <a:rPr lang="en-US" sz="1000"/>
                        <a:t>91169</a:t>
                      </a:r>
                    </a:p>
                  </a:txBody>
                  <a:tcPr/>
                </a:tc>
                <a:tc>
                  <a:txBody>
                    <a:bodyPr/>
                    <a:lstStyle/>
                    <a:p>
                      <a:r>
                        <a:rPr lang="en-US" sz="1000"/>
                        <a:t>6661</a:t>
                      </a:r>
                    </a:p>
                  </a:txBody>
                  <a:tcPr/>
                </a:tc>
                <a:tc>
                  <a:txBody>
                    <a:bodyPr/>
                    <a:lstStyle/>
                    <a:p>
                      <a:r>
                        <a:rPr lang="en-US" sz="1000"/>
                        <a:t>817792</a:t>
                      </a:r>
                    </a:p>
                  </a:txBody>
                  <a:tcPr/>
                </a:tc>
                <a:tc>
                  <a:txBody>
                    <a:bodyPr/>
                    <a:lstStyle/>
                    <a:p>
                      <a:r>
                        <a:rPr lang="en-US" sz="1000"/>
                        <a:t>1790102</a:t>
                      </a:r>
                    </a:p>
                  </a:txBody>
                  <a:tcPr/>
                </a:tc>
                <a:tc>
                  <a:txBody>
                    <a:bodyPr/>
                    <a:lstStyle/>
                    <a:p>
                      <a:r>
                        <a:rPr lang="en-US" sz="1000"/>
                        <a:t>13190</a:t>
                      </a:r>
                    </a:p>
                  </a:txBody>
                  <a:tcPr/>
                </a:tc>
                <a:tc>
                  <a:txBody>
                    <a:bodyPr/>
                    <a:lstStyle/>
                    <a:p>
                      <a:r>
                        <a:rPr lang="en-US" sz="1000"/>
                        <a:t>2793</a:t>
                      </a:r>
                    </a:p>
                  </a:txBody>
                  <a:tcPr/>
                </a:tc>
                <a:tc>
                  <a:txBody>
                    <a:bodyPr/>
                    <a:lstStyle/>
                    <a:p>
                      <a:r>
                        <a:rPr lang="en-US" sz="1000"/>
                        <a:t>14951</a:t>
                      </a:r>
                    </a:p>
                  </a:txBody>
                  <a:tcPr/>
                </a:tc>
                <a:extLst>
                  <a:ext uri="{0D108BD9-81ED-4DB2-BD59-A6C34878D82A}">
                    <a16:rowId xmlns:a16="http://schemas.microsoft.com/office/drawing/2014/main" val="2850311449"/>
                  </a:ext>
                </a:extLst>
              </a:tr>
              <a:tr h="370840">
                <a:tc>
                  <a:txBody>
                    <a:bodyPr/>
                    <a:lstStyle/>
                    <a:p>
                      <a:r>
                        <a:rPr lang="de-DE" sz="1000" b="1"/>
                        <a:t> NDR Doku - 2018-09-17 12:50:53 </a:t>
                      </a:r>
                      <a:r>
                        <a:rPr lang="de-DE" sz="1000"/>
                        <a:t> 
 Verletzte Soldaten haben nicht immer äußere Wunden. #PTBS #45Min</a:t>
                      </a:r>
                      <a:endParaRPr lang="en-US" sz="1000"/>
                    </a:p>
                  </a:txBody>
                  <a:tcPr/>
                </a:tc>
                <a:tc>
                  <a:txBody>
                    <a:bodyPr/>
                    <a:lstStyle/>
                    <a:p>
                      <a:r>
                        <a:rPr lang="en-US" sz="1000"/>
                        <a:t>155515</a:t>
                      </a:r>
                    </a:p>
                  </a:txBody>
                  <a:tcPr/>
                </a:tc>
                <a:tc>
                  <a:txBody>
                    <a:bodyPr/>
                    <a:lstStyle/>
                    <a:p>
                      <a:r>
                        <a:rPr lang="en-US" sz="1000"/>
                        <a:t>0</a:t>
                      </a:r>
                    </a:p>
                  </a:txBody>
                  <a:tcPr/>
                </a:tc>
                <a:tc>
                  <a:txBody>
                    <a:bodyPr/>
                    <a:lstStyle/>
                    <a:p>
                      <a:r>
                        <a:rPr lang="en-US" sz="1000"/>
                        <a:t>279210</a:t>
                      </a:r>
                    </a:p>
                  </a:txBody>
                  <a:tcPr/>
                </a:tc>
                <a:tc>
                  <a:txBody>
                    <a:bodyPr/>
                    <a:lstStyle/>
                    <a:p>
                      <a:r>
                        <a:rPr lang="en-US" sz="1000"/>
                        <a:t>01:22</a:t>
                      </a:r>
                    </a:p>
                  </a:txBody>
                  <a:tcPr/>
                </a:tc>
                <a:tc>
                  <a:txBody>
                    <a:bodyPr/>
                    <a:lstStyle/>
                    <a:p>
                      <a:r>
                        <a:rPr lang="en-US" sz="1000"/>
                        <a:t>19 %</a:t>
                      </a:r>
                    </a:p>
                  </a:txBody>
                  <a:tcPr/>
                </a:tc>
                <a:tc>
                  <a:txBody>
                    <a:bodyPr/>
                    <a:lstStyle/>
                    <a:p>
                      <a:r>
                        <a:rPr lang="en-US" sz="1000"/>
                        <a:t>37006</a:t>
                      </a:r>
                    </a:p>
                  </a:txBody>
                  <a:tcPr/>
                </a:tc>
                <a:tc>
                  <a:txBody>
                    <a:bodyPr/>
                    <a:lstStyle/>
                    <a:p>
                      <a:r>
                        <a:rPr lang="en-US" sz="1000"/>
                        <a:t>78614</a:t>
                      </a:r>
                    </a:p>
                  </a:txBody>
                  <a:tcPr/>
                </a:tc>
                <a:tc>
                  <a:txBody>
                    <a:bodyPr/>
                    <a:lstStyle/>
                    <a:p>
                      <a:r>
                        <a:rPr lang="en-US" sz="1000"/>
                        <a:t>163557</a:t>
                      </a:r>
                    </a:p>
                  </a:txBody>
                  <a:tcPr/>
                </a:tc>
                <a:tc>
                  <a:txBody>
                    <a:bodyPr/>
                    <a:lstStyle/>
                    <a:p>
                      <a:r>
                        <a:rPr lang="en-US" sz="1000"/>
                        <a:t>553290</a:t>
                      </a:r>
                    </a:p>
                  </a:txBody>
                  <a:tcPr/>
                </a:tc>
                <a:tc>
                  <a:txBody>
                    <a:bodyPr/>
                    <a:lstStyle/>
                    <a:p>
                      <a:r>
                        <a:rPr lang="en-US" sz="1000"/>
                        <a:t>5143</a:t>
                      </a:r>
                    </a:p>
                  </a:txBody>
                  <a:tcPr/>
                </a:tc>
                <a:tc>
                  <a:txBody>
                    <a:bodyPr/>
                    <a:lstStyle/>
                    <a:p>
                      <a:r>
                        <a:rPr lang="en-US" sz="1000"/>
                        <a:t>1621</a:t>
                      </a:r>
                    </a:p>
                  </a:txBody>
                  <a:tcPr/>
                </a:tc>
                <a:tc>
                  <a:txBody>
                    <a:bodyPr/>
                    <a:lstStyle/>
                    <a:p>
                      <a:r>
                        <a:rPr lang="en-US" sz="1000"/>
                        <a:t>2555</a:t>
                      </a:r>
                    </a:p>
                  </a:txBody>
                  <a:tcPr/>
                </a:tc>
                <a:extLst>
                  <a:ext uri="{0D108BD9-81ED-4DB2-BD59-A6C34878D82A}">
                    <a16:rowId xmlns:a16="http://schemas.microsoft.com/office/drawing/2014/main" val="1505621141"/>
                  </a:ext>
                </a:extLst>
              </a:tr>
              <a:tr h="370840">
                <a:tc>
                  <a:txBody>
                    <a:bodyPr/>
                    <a:lstStyle/>
                    <a:p>
                      <a:r>
                        <a:rPr lang="de-DE" sz="1000" b="1"/>
                        <a:t> NDR Doku - 2018-08-10 07:00:01 </a:t>
                      </a:r>
                      <a:r>
                        <a:rPr lang="de-DE" sz="1000"/>
                        <a:t> 
 Volle Wartezimmer, lange Wartezeiten, überfordertes Krankenhauspersonal: Die Notaufnahmen in Deutschland stoßen an ihre Grenzen. #DIEREPORTAGE</a:t>
                      </a:r>
                      <a:endParaRPr lang="en-US" sz="1000"/>
                    </a:p>
                  </a:txBody>
                  <a:tcPr/>
                </a:tc>
                <a:tc>
                  <a:txBody>
                    <a:bodyPr/>
                    <a:lstStyle/>
                    <a:p>
                      <a:r>
                        <a:rPr lang="en-US" sz="1000"/>
                        <a:t>90603</a:t>
                      </a:r>
                    </a:p>
                  </a:txBody>
                  <a:tcPr/>
                </a:tc>
                <a:tc>
                  <a:txBody>
                    <a:bodyPr/>
                    <a:lstStyle/>
                    <a:p>
                      <a:r>
                        <a:rPr lang="en-US" sz="1000"/>
                        <a:t>0</a:t>
                      </a:r>
                    </a:p>
                  </a:txBody>
                  <a:tcPr/>
                </a:tc>
                <a:tc>
                  <a:txBody>
                    <a:bodyPr/>
                    <a:lstStyle/>
                    <a:p>
                      <a:r>
                        <a:rPr lang="en-US" sz="1000"/>
                        <a:t>166282</a:t>
                      </a:r>
                    </a:p>
                  </a:txBody>
                  <a:tcPr/>
                </a:tc>
                <a:tc>
                  <a:txBody>
                    <a:bodyPr/>
                    <a:lstStyle/>
                    <a:p>
                      <a:r>
                        <a:rPr lang="en-US" sz="1000"/>
                        <a:t>01:14</a:t>
                      </a:r>
                    </a:p>
                  </a:txBody>
                  <a:tcPr/>
                </a:tc>
                <a:tc>
                  <a:txBody>
                    <a:bodyPr/>
                    <a:lstStyle/>
                    <a:p>
                      <a:r>
                        <a:rPr lang="en-US" sz="1000"/>
                        <a:t>16 %</a:t>
                      </a:r>
                    </a:p>
                  </a:txBody>
                  <a:tcPr/>
                </a:tc>
                <a:tc>
                  <a:txBody>
                    <a:bodyPr/>
                    <a:lstStyle/>
                    <a:p>
                      <a:r>
                        <a:rPr lang="en-US" sz="1000"/>
                        <a:t>71451</a:t>
                      </a:r>
                    </a:p>
                  </a:txBody>
                  <a:tcPr/>
                </a:tc>
                <a:tc>
                  <a:txBody>
                    <a:bodyPr/>
                    <a:lstStyle/>
                    <a:p>
                      <a:r>
                        <a:rPr lang="en-US" sz="1000"/>
                        <a:t>70158</a:t>
                      </a:r>
                    </a:p>
                  </a:txBody>
                  <a:tcPr/>
                </a:tc>
                <a:tc>
                  <a:txBody>
                    <a:bodyPr/>
                    <a:lstStyle/>
                    <a:p>
                      <a:r>
                        <a:rPr lang="en-US" sz="1000"/>
                        <a:t>24671</a:t>
                      </a:r>
                    </a:p>
                  </a:txBody>
                  <a:tcPr/>
                </a:tc>
                <a:tc>
                  <a:txBody>
                    <a:bodyPr/>
                    <a:lstStyle/>
                    <a:p>
                      <a:r>
                        <a:rPr lang="en-US" sz="1000"/>
                        <a:t>387559</a:t>
                      </a:r>
                    </a:p>
                  </a:txBody>
                  <a:tcPr/>
                </a:tc>
                <a:tc>
                  <a:txBody>
                    <a:bodyPr/>
                    <a:lstStyle/>
                    <a:p>
                      <a:r>
                        <a:rPr lang="en-US" sz="1000"/>
                        <a:t>713</a:t>
                      </a:r>
                    </a:p>
                  </a:txBody>
                  <a:tcPr/>
                </a:tc>
                <a:tc>
                  <a:txBody>
                    <a:bodyPr/>
                    <a:lstStyle/>
                    <a:p>
                      <a:r>
                        <a:rPr lang="en-US" sz="1000"/>
                        <a:t>928</a:t>
                      </a:r>
                    </a:p>
                  </a:txBody>
                  <a:tcPr/>
                </a:tc>
                <a:tc>
                  <a:txBody>
                    <a:bodyPr/>
                    <a:lstStyle/>
                    <a:p>
                      <a:r>
                        <a:rPr lang="en-US" sz="1000"/>
                        <a:t>821</a:t>
                      </a:r>
                    </a:p>
                  </a:txBody>
                  <a:tcPr/>
                </a:tc>
                <a:extLst>
                  <a:ext uri="{0D108BD9-81ED-4DB2-BD59-A6C34878D82A}">
                    <a16:rowId xmlns:a16="http://schemas.microsoft.com/office/drawing/2014/main" val="4180597781"/>
                  </a:ext>
                </a:extLst>
              </a:tr>
              <a:tr h="370840">
                <a:tc>
                  <a:txBody>
                    <a:bodyPr/>
                    <a:lstStyle/>
                    <a:p>
                      <a:r>
                        <a:rPr lang="de-DE" sz="1000" b="1"/>
                        <a:t> NDR Doku - 2018-10-22 12:48:33 </a:t>
                      </a:r>
                      <a:r>
                        <a:rPr lang="de-DE" sz="1000"/>
                        <a:t> 
 "Weißt du, was das Allerschlimmste an diesem Beruf ist? Du bist der Abschaum der Nation." #7Tage... unter Truckern -&gt; in der Mediathek!</a:t>
                      </a:r>
                      <a:endParaRPr lang="en-US" sz="1000"/>
                    </a:p>
                  </a:txBody>
                  <a:tcPr/>
                </a:tc>
                <a:tc>
                  <a:txBody>
                    <a:bodyPr/>
                    <a:lstStyle/>
                    <a:p>
                      <a:r>
                        <a:rPr lang="en-US" sz="1000"/>
                        <a:t>89523</a:t>
                      </a:r>
                    </a:p>
                  </a:txBody>
                  <a:tcPr/>
                </a:tc>
                <a:tc>
                  <a:txBody>
                    <a:bodyPr/>
                    <a:lstStyle/>
                    <a:p>
                      <a:r>
                        <a:rPr lang="en-US" sz="1000"/>
                        <a:t>0</a:t>
                      </a:r>
                    </a:p>
                  </a:txBody>
                  <a:tcPr/>
                </a:tc>
                <a:tc>
                  <a:txBody>
                    <a:bodyPr/>
                    <a:lstStyle/>
                    <a:p>
                      <a:r>
                        <a:rPr lang="en-US" sz="1000"/>
                        <a:t>148174</a:t>
                      </a:r>
                    </a:p>
                  </a:txBody>
                  <a:tcPr/>
                </a:tc>
                <a:tc>
                  <a:txBody>
                    <a:bodyPr/>
                    <a:lstStyle/>
                    <a:p>
                      <a:r>
                        <a:rPr lang="en-US" sz="1000"/>
                        <a:t>01:19</a:t>
                      </a:r>
                    </a:p>
                  </a:txBody>
                  <a:tcPr/>
                </a:tc>
                <a:tc>
                  <a:txBody>
                    <a:bodyPr/>
                    <a:lstStyle/>
                    <a:p>
                      <a:r>
                        <a:rPr lang="en-US" sz="1000"/>
                        <a:t>25 %</a:t>
                      </a:r>
                    </a:p>
                  </a:txBody>
                  <a:tcPr/>
                </a:tc>
                <a:tc>
                  <a:txBody>
                    <a:bodyPr/>
                    <a:lstStyle/>
                    <a:p>
                      <a:r>
                        <a:rPr lang="en-US" sz="1000"/>
                        <a:t>35376</a:t>
                      </a:r>
                    </a:p>
                  </a:txBody>
                  <a:tcPr/>
                </a:tc>
                <a:tc>
                  <a:txBody>
                    <a:bodyPr/>
                    <a:lstStyle/>
                    <a:p>
                      <a:r>
                        <a:rPr lang="en-US" sz="1000"/>
                        <a:t>77697</a:t>
                      </a:r>
                    </a:p>
                  </a:txBody>
                  <a:tcPr/>
                </a:tc>
                <a:tc>
                  <a:txBody>
                    <a:bodyPr/>
                    <a:lstStyle/>
                    <a:p>
                      <a:r>
                        <a:rPr lang="en-US" sz="1000"/>
                        <a:t>35101</a:t>
                      </a:r>
                    </a:p>
                  </a:txBody>
                  <a:tcPr/>
                </a:tc>
                <a:tc>
                  <a:txBody>
                    <a:bodyPr/>
                    <a:lstStyle/>
                    <a:p>
                      <a:r>
                        <a:rPr lang="en-US" sz="1000"/>
                        <a:t>333142</a:t>
                      </a:r>
                    </a:p>
                  </a:txBody>
                  <a:tcPr/>
                </a:tc>
                <a:tc>
                  <a:txBody>
                    <a:bodyPr/>
                    <a:lstStyle/>
                    <a:p>
                      <a:r>
                        <a:rPr lang="en-US" sz="1000"/>
                        <a:t>1086</a:t>
                      </a:r>
                    </a:p>
                  </a:txBody>
                  <a:tcPr/>
                </a:tc>
                <a:tc>
                  <a:txBody>
                    <a:bodyPr/>
                    <a:lstStyle/>
                    <a:p>
                      <a:r>
                        <a:rPr lang="en-US" sz="1000"/>
                        <a:t>263</a:t>
                      </a:r>
                    </a:p>
                  </a:txBody>
                  <a:tcPr/>
                </a:tc>
                <a:tc>
                  <a:txBody>
                    <a:bodyPr/>
                    <a:lstStyle/>
                    <a:p>
                      <a:r>
                        <a:rPr lang="en-US" sz="1000"/>
                        <a:t>321</a:t>
                      </a:r>
                    </a:p>
                  </a:txBody>
                  <a:tcPr/>
                </a:tc>
                <a:extLst>
                  <a:ext uri="{0D108BD9-81ED-4DB2-BD59-A6C34878D82A}">
                    <a16:rowId xmlns:a16="http://schemas.microsoft.com/office/drawing/2014/main" val="4224363030"/>
                  </a:ext>
                </a:extLst>
              </a:tr>
            </a:tbl>
          </a:graphicData>
        </a:graphic>
      </p:graphicFrame>
      <p:sp>
        <p:nvSpPr>
          <p:cNvPr id="4" name="Text Placeholder 3">
            <a:extLst>
              <a:ext uri="{FF2B5EF4-FFF2-40B4-BE49-F238E27FC236}">
                <a16:creationId xmlns:a16="http://schemas.microsoft.com/office/drawing/2014/main" id="{C728E4F2-B6B3-4815-BB57-24BB9F468048}"/>
              </a:ext>
            </a:extLst>
          </p:cNvPr>
          <p:cNvSpPr>
            <a:spLocks noGrp="1"/>
          </p:cNvSpPr>
          <p:nvPr>
            <p:ph type="body" sz="quarter" idx="14"/>
          </p:nvPr>
        </p:nvSpPr>
        <p:spPr/>
        <p:txBody>
          <a:bodyPr/>
          <a:lstStyle/>
          <a:p>
            <a:r>
              <a:rPr lang="en-US"/>
              <a:t>01.01.2018 - 09.12.2018</a:t>
            </a:r>
          </a:p>
        </p:txBody>
      </p:sp>
    </p:spTree>
    <p:extLst>
      <p:ext uri="{BB962C8B-B14F-4D97-AF65-F5344CB8AC3E}">
        <p14:creationId xmlns:p14="http://schemas.microsoft.com/office/powerpoint/2010/main" val="10304474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2120</Words>
  <Application>Microsoft Office PowerPoint</Application>
  <PresentationFormat>On-screen Show (4:3)</PresentationFormat>
  <Paragraphs>958</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MeFo - Facebook - Social Media - Evaluation</vt:lpstr>
      <vt:lpstr>Facebook Profil - Potenz.Reichw.,Aktive Nutzer,I-Rate,Fans | NDR Doku</vt:lpstr>
      <vt:lpstr>Facebook Anzahl Post, Reaktionen (Kommentare, Shares, Likes) - FB Insights | NDR Doku</vt:lpstr>
      <vt:lpstr>Facebook Profil - Fans | NDR Doku</vt:lpstr>
      <vt:lpstr>Facebook Profil - Potenzielle Reichweite | NDR Doku</vt:lpstr>
      <vt:lpstr>Facebook Profil - Aktive Nutzer | NDR Doku</vt:lpstr>
      <vt:lpstr>Facebook Profil - Video-Starts ab 10 Sek. | NDR Doku</vt:lpstr>
      <vt:lpstr>Facebook Profil - Durchschnitt Potenzi. Reichweite pro Tag | NDR Doku</vt:lpstr>
      <vt:lpstr>Facebook Distributionstyp - FB Insights | NDR Doku</vt:lpstr>
      <vt:lpstr>Facebook Distributionstyp - Tabelle - FB Insights | NDR Doku</vt:lpstr>
      <vt:lpstr>Facebook Eigene Posts - Shares - Export | NDR Doku - 1 of 2</vt:lpstr>
      <vt:lpstr>Facebook Eigene Posts - Shares - Export | NDR Doku - 2 of 2</vt:lpstr>
      <vt:lpstr>Facebook Eigene Posts - Kommentare - Export | NDR Doku</vt:lpstr>
      <vt:lpstr>Facebook Eigene Posts - Links - Export | NDR Doku - 1 of 2</vt:lpstr>
      <vt:lpstr>Facebook Eigene Posts - Links - Export | NDR Doku - 2 of 2</vt:lpstr>
      <vt:lpstr>Facebook Eigene Posts - Videostartrate - Export | NDR Doku</vt:lpstr>
      <vt:lpstr>Facebook Eigene Posts - Videostartrate - Flop - Export | NDR Doku</vt:lpstr>
      <vt:lpstr>Facebook Eigene Posts - Potenzielle Reichweite - Export | NDR Doku - 1 of 3</vt:lpstr>
      <vt:lpstr>Facebook Eigene Posts - Potenzielle Reichweite - Export | NDR Doku - 2 of 3</vt:lpstr>
      <vt:lpstr>Facebook Eigene Posts - Potenzielle Reichweite - Export | NDR Doku - 3 of 3</vt:lpstr>
      <vt:lpstr>Facebook Eigene Posts - Aktive Nutzer - Export | NDR Doku</vt:lpstr>
      <vt:lpstr>Facebook Eigene Posts - I-Rate Aktive Nutzer - Export | NDR Doku</vt:lpstr>
      <vt:lpstr>Facebook Eigene Posts - I-Rate Aktive Nutzer-Flop - Export | NDR Doku</vt:lpstr>
      <vt:lpstr>Facebook Eigene Post - Summe Interaktionen - Export | NDR Doku - 1 of 2</vt:lpstr>
      <vt:lpstr>Facebook Eigene Post - Summe Interaktionen - Export | NDR Doku - 2 of 2</vt:lpstr>
      <vt:lpstr>Facebook Eigene Posts - Reaktionen - Export | NDR Doku - 1 of 4</vt:lpstr>
      <vt:lpstr>Facebook Eigene Posts - Reaktionen - Export | NDR Doku - 2 of 4</vt:lpstr>
      <vt:lpstr>Facebook Eigene Posts - Reaktionen - Export | NDR Doku - 3 of 4</vt:lpstr>
      <vt:lpstr>Facebook Eigene Posts - Reaktionen - Export | NDR Doku - 4 of 4</vt:lpstr>
      <vt:lpstr>Eigene Posts - Videostarts - Profil-bezogene Nutzung | NDR Doku</vt:lpstr>
      <vt:lpstr>Facebook Eigene Videos - Crossposts (ohne Ersteller) - Export | NDR Doku - 1 of 2</vt:lpstr>
      <vt:lpstr>Facebook Eigene Videos - Crossposts (ohne Ersteller) - Export | NDR Doku - 2 of 2</vt:lpstr>
      <vt:lpstr>Facebook Eigene Videos - Crossposts (nur Ersteller) - Export  | NDR Doku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2018-12-10T14:58:52Z</dcterms:created>
  <dcterms:modified xsi:type="dcterms:W3CDTF">2018-12-10T15:00:02Z</dcterms:modified>
</cp:coreProperties>
</file>