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Sesamstraße</c:v>
                </c:pt>
              </c:strCache>
            </c:strRef>
          </c:tx>
          <c:spPr>
            <a:ln w="28575" cap="rnd">
              <a:solidFill>
                <a:schemeClr val="accent1"/>
              </a:solidFill>
              <a:round/>
            </a:ln>
            <a:effectLst/>
          </c:spPr>
          <c:marker>
            <c:symbol val="none"/>
          </c:marker>
          <c:cat>
            <c:strRef>
              <c:f>Sheet1!$A$2:$A$396</c:f>
              <c:strCache>
                <c:ptCount val="39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pt idx="365">
                  <c:v>01.11.2018</c:v>
                </c:pt>
                <c:pt idx="366">
                  <c:v>02.11.2018</c:v>
                </c:pt>
                <c:pt idx="367">
                  <c:v>03.11.2018</c:v>
                </c:pt>
                <c:pt idx="368">
                  <c:v>04.11.2018</c:v>
                </c:pt>
                <c:pt idx="369">
                  <c:v>05.11.2018</c:v>
                </c:pt>
                <c:pt idx="370">
                  <c:v>06.11.2018</c:v>
                </c:pt>
                <c:pt idx="371">
                  <c:v>07.11.2018</c:v>
                </c:pt>
                <c:pt idx="372">
                  <c:v>08.11.2018</c:v>
                </c:pt>
                <c:pt idx="373">
                  <c:v>09.11.2018</c:v>
                </c:pt>
                <c:pt idx="374">
                  <c:v>10.11.2018</c:v>
                </c:pt>
                <c:pt idx="375">
                  <c:v>11.11.2018</c:v>
                </c:pt>
                <c:pt idx="376">
                  <c:v>12.11.2018</c:v>
                </c:pt>
                <c:pt idx="377">
                  <c:v>13.11.2018</c:v>
                </c:pt>
                <c:pt idx="378">
                  <c:v>14.11.2018</c:v>
                </c:pt>
                <c:pt idx="379">
                  <c:v>15.11.2018</c:v>
                </c:pt>
                <c:pt idx="380">
                  <c:v>16.11.2018</c:v>
                </c:pt>
                <c:pt idx="381">
                  <c:v>17.11.2018</c:v>
                </c:pt>
                <c:pt idx="382">
                  <c:v>18.11.2018</c:v>
                </c:pt>
                <c:pt idx="383">
                  <c:v>19.11.2018</c:v>
                </c:pt>
                <c:pt idx="384">
                  <c:v>20.11.2018</c:v>
                </c:pt>
                <c:pt idx="385">
                  <c:v>21.11.2018</c:v>
                </c:pt>
                <c:pt idx="386">
                  <c:v>22.11.2018</c:v>
                </c:pt>
                <c:pt idx="387">
                  <c:v>23.11.2018</c:v>
                </c:pt>
                <c:pt idx="388">
                  <c:v>24.11.2018</c:v>
                </c:pt>
                <c:pt idx="389">
                  <c:v>25.11.2018</c:v>
                </c:pt>
                <c:pt idx="390">
                  <c:v>26.11.2018</c:v>
                </c:pt>
                <c:pt idx="391">
                  <c:v>27.11.2018</c:v>
                </c:pt>
                <c:pt idx="392">
                  <c:v>28.11.2018</c:v>
                </c:pt>
                <c:pt idx="393">
                  <c:v>29.11.2018</c:v>
                </c:pt>
                <c:pt idx="394">
                  <c:v>30.11.2018</c:v>
                </c:pt>
              </c:strCache>
            </c:strRef>
          </c:cat>
          <c:val>
            <c:numRef>
              <c:f>Sheet1!$B$2:$B$396</c:f>
              <c:numCache>
                <c:formatCode>General</c:formatCode>
                <c:ptCount val="395"/>
                <c:pt idx="0">
                  <c:v>25064</c:v>
                </c:pt>
                <c:pt idx="1">
                  <c:v>25081</c:v>
                </c:pt>
                <c:pt idx="2">
                  <c:v>25084</c:v>
                </c:pt>
                <c:pt idx="3">
                  <c:v>25088</c:v>
                </c:pt>
                <c:pt idx="4">
                  <c:v>25093</c:v>
                </c:pt>
                <c:pt idx="5">
                  <c:v>25104</c:v>
                </c:pt>
                <c:pt idx="6">
                  <c:v>25114</c:v>
                </c:pt>
                <c:pt idx="7">
                  <c:v>25113</c:v>
                </c:pt>
                <c:pt idx="8">
                  <c:v>25113</c:v>
                </c:pt>
                <c:pt idx="9">
                  <c:v>25154</c:v>
                </c:pt>
                <c:pt idx="10">
                  <c:v>25183</c:v>
                </c:pt>
                <c:pt idx="11">
                  <c:v>25220</c:v>
                </c:pt>
                <c:pt idx="12">
                  <c:v>25292</c:v>
                </c:pt>
                <c:pt idx="13">
                  <c:v>25317</c:v>
                </c:pt>
                <c:pt idx="14">
                  <c:v>25333</c:v>
                </c:pt>
                <c:pt idx="15">
                  <c:v>25341</c:v>
                </c:pt>
                <c:pt idx="16">
                  <c:v>25349</c:v>
                </c:pt>
                <c:pt idx="17">
                  <c:v>25359</c:v>
                </c:pt>
                <c:pt idx="18">
                  <c:v>25360</c:v>
                </c:pt>
                <c:pt idx="19">
                  <c:v>25363</c:v>
                </c:pt>
                <c:pt idx="20">
                  <c:v>25367</c:v>
                </c:pt>
                <c:pt idx="21">
                  <c:v>25382</c:v>
                </c:pt>
                <c:pt idx="22">
                  <c:v>25400</c:v>
                </c:pt>
                <c:pt idx="23">
                  <c:v>25406</c:v>
                </c:pt>
                <c:pt idx="24">
                  <c:v>25435</c:v>
                </c:pt>
                <c:pt idx="25">
                  <c:v>25457</c:v>
                </c:pt>
                <c:pt idx="26">
                  <c:v>25486</c:v>
                </c:pt>
                <c:pt idx="27">
                  <c:v>25492</c:v>
                </c:pt>
                <c:pt idx="28">
                  <c:v>25500</c:v>
                </c:pt>
                <c:pt idx="29">
                  <c:v>25499</c:v>
                </c:pt>
                <c:pt idx="30">
                  <c:v>25503</c:v>
                </c:pt>
                <c:pt idx="31">
                  <c:v>25504</c:v>
                </c:pt>
                <c:pt idx="32">
                  <c:v>25503</c:v>
                </c:pt>
                <c:pt idx="33">
                  <c:v>25505</c:v>
                </c:pt>
                <c:pt idx="34">
                  <c:v>25505</c:v>
                </c:pt>
                <c:pt idx="35">
                  <c:v>25506</c:v>
                </c:pt>
                <c:pt idx="36">
                  <c:v>25514</c:v>
                </c:pt>
                <c:pt idx="37">
                  <c:v>25542</c:v>
                </c:pt>
                <c:pt idx="38">
                  <c:v>25681</c:v>
                </c:pt>
                <c:pt idx="39">
                  <c:v>25824</c:v>
                </c:pt>
                <c:pt idx="40">
                  <c:v>26002</c:v>
                </c:pt>
                <c:pt idx="41">
                  <c:v>26120</c:v>
                </c:pt>
                <c:pt idx="42">
                  <c:v>26180</c:v>
                </c:pt>
                <c:pt idx="43">
                  <c:v>26199</c:v>
                </c:pt>
                <c:pt idx="44">
                  <c:v>26199</c:v>
                </c:pt>
                <c:pt idx="45">
                  <c:v>26204</c:v>
                </c:pt>
                <c:pt idx="46">
                  <c:v>26215</c:v>
                </c:pt>
                <c:pt idx="47">
                  <c:v>26231</c:v>
                </c:pt>
                <c:pt idx="48">
                  <c:v>26236</c:v>
                </c:pt>
                <c:pt idx="49">
                  <c:v>26238</c:v>
                </c:pt>
                <c:pt idx="50">
                  <c:v>26242</c:v>
                </c:pt>
                <c:pt idx="51">
                  <c:v>26250</c:v>
                </c:pt>
                <c:pt idx="52">
                  <c:v>26251</c:v>
                </c:pt>
                <c:pt idx="53">
                  <c:v>26248</c:v>
                </c:pt>
                <c:pt idx="54">
                  <c:v>26247</c:v>
                </c:pt>
                <c:pt idx="55">
                  <c:v>26252</c:v>
                </c:pt>
                <c:pt idx="56">
                  <c:v>26253</c:v>
                </c:pt>
                <c:pt idx="57">
                  <c:v>26254</c:v>
                </c:pt>
                <c:pt idx="58">
                  <c:v>26259</c:v>
                </c:pt>
                <c:pt idx="59">
                  <c:v>26264</c:v>
                </c:pt>
                <c:pt idx="60">
                  <c:v>26281</c:v>
                </c:pt>
                <c:pt idx="61">
                  <c:v>26290</c:v>
                </c:pt>
                <c:pt idx="62">
                  <c:v>26300</c:v>
                </c:pt>
                <c:pt idx="63">
                  <c:v>26307</c:v>
                </c:pt>
                <c:pt idx="64">
                  <c:v>26306</c:v>
                </c:pt>
                <c:pt idx="65">
                  <c:v>26329</c:v>
                </c:pt>
                <c:pt idx="66">
                  <c:v>26343</c:v>
                </c:pt>
                <c:pt idx="67">
                  <c:v>26349</c:v>
                </c:pt>
                <c:pt idx="68">
                  <c:v>26375</c:v>
                </c:pt>
                <c:pt idx="69">
                  <c:v>26382</c:v>
                </c:pt>
                <c:pt idx="70">
                  <c:v>26388</c:v>
                </c:pt>
                <c:pt idx="71">
                  <c:v>26398</c:v>
                </c:pt>
                <c:pt idx="72">
                  <c:v>26402</c:v>
                </c:pt>
                <c:pt idx="73">
                  <c:v>26408</c:v>
                </c:pt>
                <c:pt idx="74">
                  <c:v>26424</c:v>
                </c:pt>
                <c:pt idx="75">
                  <c:v>26428</c:v>
                </c:pt>
                <c:pt idx="76">
                  <c:v>26440</c:v>
                </c:pt>
                <c:pt idx="77">
                  <c:v>26436</c:v>
                </c:pt>
                <c:pt idx="78">
                  <c:v>26442</c:v>
                </c:pt>
                <c:pt idx="79">
                  <c:v>26437</c:v>
                </c:pt>
                <c:pt idx="80">
                  <c:v>26443</c:v>
                </c:pt>
                <c:pt idx="81">
                  <c:v>26450</c:v>
                </c:pt>
                <c:pt idx="82">
                  <c:v>26452</c:v>
                </c:pt>
                <c:pt idx="83">
                  <c:v>26452</c:v>
                </c:pt>
                <c:pt idx="84">
                  <c:v>26474</c:v>
                </c:pt>
                <c:pt idx="85">
                  <c:v>26500</c:v>
                </c:pt>
                <c:pt idx="86">
                  <c:v>26509</c:v>
                </c:pt>
                <c:pt idx="87">
                  <c:v>26517</c:v>
                </c:pt>
                <c:pt idx="88">
                  <c:v>26545</c:v>
                </c:pt>
                <c:pt idx="89">
                  <c:v>26558</c:v>
                </c:pt>
                <c:pt idx="90">
                  <c:v>26562</c:v>
                </c:pt>
                <c:pt idx="91">
                  <c:v>26569</c:v>
                </c:pt>
                <c:pt idx="92">
                  <c:v>26565</c:v>
                </c:pt>
                <c:pt idx="93">
                  <c:v>26567</c:v>
                </c:pt>
                <c:pt idx="94">
                  <c:v>26567</c:v>
                </c:pt>
                <c:pt idx="95">
                  <c:v>26566</c:v>
                </c:pt>
                <c:pt idx="96">
                  <c:v>26566</c:v>
                </c:pt>
                <c:pt idx="97">
                  <c:v>26575</c:v>
                </c:pt>
                <c:pt idx="98">
                  <c:v>26574</c:v>
                </c:pt>
                <c:pt idx="99">
                  <c:v>26582</c:v>
                </c:pt>
                <c:pt idx="100">
                  <c:v>26582</c:v>
                </c:pt>
                <c:pt idx="101">
                  <c:v>26584</c:v>
                </c:pt>
                <c:pt idx="102">
                  <c:v>26611</c:v>
                </c:pt>
                <c:pt idx="103">
                  <c:v>26632</c:v>
                </c:pt>
                <c:pt idx="104">
                  <c:v>26639</c:v>
                </c:pt>
                <c:pt idx="105">
                  <c:v>26640</c:v>
                </c:pt>
                <c:pt idx="106">
                  <c:v>26634</c:v>
                </c:pt>
                <c:pt idx="107">
                  <c:v>26634</c:v>
                </c:pt>
                <c:pt idx="108">
                  <c:v>26637</c:v>
                </c:pt>
                <c:pt idx="109">
                  <c:v>26638</c:v>
                </c:pt>
                <c:pt idx="110">
                  <c:v>26651</c:v>
                </c:pt>
                <c:pt idx="111">
                  <c:v>26657</c:v>
                </c:pt>
                <c:pt idx="112">
                  <c:v>26659</c:v>
                </c:pt>
                <c:pt idx="113">
                  <c:v>26667</c:v>
                </c:pt>
                <c:pt idx="114">
                  <c:v>26670</c:v>
                </c:pt>
                <c:pt idx="115">
                  <c:v>26671</c:v>
                </c:pt>
                <c:pt idx="116">
                  <c:v>26673</c:v>
                </c:pt>
                <c:pt idx="117">
                  <c:v>26677</c:v>
                </c:pt>
                <c:pt idx="118">
                  <c:v>26677</c:v>
                </c:pt>
                <c:pt idx="119">
                  <c:v>26676</c:v>
                </c:pt>
                <c:pt idx="120">
                  <c:v>26672</c:v>
                </c:pt>
                <c:pt idx="121">
                  <c:v>26674</c:v>
                </c:pt>
                <c:pt idx="122">
                  <c:v>26675</c:v>
                </c:pt>
                <c:pt idx="123">
                  <c:v>26673</c:v>
                </c:pt>
                <c:pt idx="124">
                  <c:v>26674</c:v>
                </c:pt>
                <c:pt idx="125">
                  <c:v>26677</c:v>
                </c:pt>
                <c:pt idx="126">
                  <c:v>26673</c:v>
                </c:pt>
                <c:pt idx="127">
                  <c:v>26672</c:v>
                </c:pt>
                <c:pt idx="128">
                  <c:v>26671</c:v>
                </c:pt>
                <c:pt idx="129">
                  <c:v>26670</c:v>
                </c:pt>
                <c:pt idx="130">
                  <c:v>26671</c:v>
                </c:pt>
                <c:pt idx="131">
                  <c:v>26666</c:v>
                </c:pt>
                <c:pt idx="132">
                  <c:v>26661</c:v>
                </c:pt>
                <c:pt idx="133">
                  <c:v>26653</c:v>
                </c:pt>
                <c:pt idx="134">
                  <c:v>26656</c:v>
                </c:pt>
                <c:pt idx="135">
                  <c:v>26658</c:v>
                </c:pt>
                <c:pt idx="136">
                  <c:v>26659</c:v>
                </c:pt>
                <c:pt idx="137">
                  <c:v>26660</c:v>
                </c:pt>
                <c:pt idx="138">
                  <c:v>26661</c:v>
                </c:pt>
                <c:pt idx="139">
                  <c:v>26662</c:v>
                </c:pt>
                <c:pt idx="140">
                  <c:v>26660</c:v>
                </c:pt>
                <c:pt idx="141">
                  <c:v>26658</c:v>
                </c:pt>
                <c:pt idx="142">
                  <c:v>26664</c:v>
                </c:pt>
                <c:pt idx="143">
                  <c:v>26665</c:v>
                </c:pt>
                <c:pt idx="144">
                  <c:v>26664</c:v>
                </c:pt>
                <c:pt idx="145">
                  <c:v>26659</c:v>
                </c:pt>
                <c:pt idx="146">
                  <c:v>26662</c:v>
                </c:pt>
                <c:pt idx="147">
                  <c:v>26679</c:v>
                </c:pt>
                <c:pt idx="148">
                  <c:v>26677</c:v>
                </c:pt>
                <c:pt idx="149">
                  <c:v>26678</c:v>
                </c:pt>
                <c:pt idx="150">
                  <c:v>26698</c:v>
                </c:pt>
                <c:pt idx="151">
                  <c:v>26811</c:v>
                </c:pt>
                <c:pt idx="152">
                  <c:v>26853</c:v>
                </c:pt>
                <c:pt idx="153">
                  <c:v>26864</c:v>
                </c:pt>
                <c:pt idx="154">
                  <c:v>26876</c:v>
                </c:pt>
                <c:pt idx="155">
                  <c:v>26914</c:v>
                </c:pt>
                <c:pt idx="156">
                  <c:v>26916</c:v>
                </c:pt>
                <c:pt idx="157">
                  <c:v>26911</c:v>
                </c:pt>
                <c:pt idx="158">
                  <c:v>26909</c:v>
                </c:pt>
                <c:pt idx="159">
                  <c:v>26906</c:v>
                </c:pt>
                <c:pt idx="160">
                  <c:v>26905</c:v>
                </c:pt>
                <c:pt idx="161">
                  <c:v>26902</c:v>
                </c:pt>
                <c:pt idx="162">
                  <c:v>26902</c:v>
                </c:pt>
                <c:pt idx="163">
                  <c:v>26904</c:v>
                </c:pt>
                <c:pt idx="164">
                  <c:v>26907</c:v>
                </c:pt>
                <c:pt idx="165">
                  <c:v>26910</c:v>
                </c:pt>
                <c:pt idx="166">
                  <c:v>26912</c:v>
                </c:pt>
                <c:pt idx="167">
                  <c:v>26911</c:v>
                </c:pt>
                <c:pt idx="168">
                  <c:v>26918</c:v>
                </c:pt>
                <c:pt idx="169">
                  <c:v>26953</c:v>
                </c:pt>
                <c:pt idx="170">
                  <c:v>26981</c:v>
                </c:pt>
                <c:pt idx="171">
                  <c:v>26987</c:v>
                </c:pt>
                <c:pt idx="172">
                  <c:v>26985</c:v>
                </c:pt>
                <c:pt idx="173">
                  <c:v>26988</c:v>
                </c:pt>
                <c:pt idx="174">
                  <c:v>26987</c:v>
                </c:pt>
                <c:pt idx="175">
                  <c:v>26985</c:v>
                </c:pt>
                <c:pt idx="176">
                  <c:v>26980</c:v>
                </c:pt>
                <c:pt idx="177">
                  <c:v>26981</c:v>
                </c:pt>
                <c:pt idx="178">
                  <c:v>27013</c:v>
                </c:pt>
                <c:pt idx="179">
                  <c:v>27022</c:v>
                </c:pt>
                <c:pt idx="180">
                  <c:v>27022</c:v>
                </c:pt>
                <c:pt idx="181">
                  <c:v>27025</c:v>
                </c:pt>
                <c:pt idx="182">
                  <c:v>27020</c:v>
                </c:pt>
                <c:pt idx="183">
                  <c:v>27030</c:v>
                </c:pt>
                <c:pt idx="184">
                  <c:v>27043</c:v>
                </c:pt>
                <c:pt idx="185">
                  <c:v>27052</c:v>
                </c:pt>
                <c:pt idx="186">
                  <c:v>27058</c:v>
                </c:pt>
                <c:pt idx="187">
                  <c:v>27060</c:v>
                </c:pt>
                <c:pt idx="188">
                  <c:v>27059</c:v>
                </c:pt>
                <c:pt idx="189">
                  <c:v>27066</c:v>
                </c:pt>
                <c:pt idx="190">
                  <c:v>27074</c:v>
                </c:pt>
                <c:pt idx="191">
                  <c:v>27102</c:v>
                </c:pt>
                <c:pt idx="192">
                  <c:v>27102</c:v>
                </c:pt>
                <c:pt idx="193">
                  <c:v>27118</c:v>
                </c:pt>
                <c:pt idx="194">
                  <c:v>27129</c:v>
                </c:pt>
                <c:pt idx="195">
                  <c:v>27126</c:v>
                </c:pt>
                <c:pt idx="196">
                  <c:v>27139</c:v>
                </c:pt>
                <c:pt idx="197">
                  <c:v>27161</c:v>
                </c:pt>
                <c:pt idx="198">
                  <c:v>27167</c:v>
                </c:pt>
                <c:pt idx="199">
                  <c:v>27168</c:v>
                </c:pt>
                <c:pt idx="200">
                  <c:v>27170</c:v>
                </c:pt>
                <c:pt idx="201">
                  <c:v>27163</c:v>
                </c:pt>
                <c:pt idx="202">
                  <c:v>27162</c:v>
                </c:pt>
                <c:pt idx="203">
                  <c:v>27158</c:v>
                </c:pt>
                <c:pt idx="204">
                  <c:v>27156</c:v>
                </c:pt>
                <c:pt idx="205">
                  <c:v>27152</c:v>
                </c:pt>
                <c:pt idx="206">
                  <c:v>27150</c:v>
                </c:pt>
                <c:pt idx="207">
                  <c:v>27213</c:v>
                </c:pt>
                <c:pt idx="208">
                  <c:v>27229</c:v>
                </c:pt>
                <c:pt idx="209">
                  <c:v>27256</c:v>
                </c:pt>
                <c:pt idx="210">
                  <c:v>27284</c:v>
                </c:pt>
                <c:pt idx="211">
                  <c:v>27293</c:v>
                </c:pt>
                <c:pt idx="212">
                  <c:v>27306</c:v>
                </c:pt>
                <c:pt idx="213">
                  <c:v>27315</c:v>
                </c:pt>
                <c:pt idx="214">
                  <c:v>27324</c:v>
                </c:pt>
                <c:pt idx="215">
                  <c:v>27331</c:v>
                </c:pt>
                <c:pt idx="216">
                  <c:v>27331</c:v>
                </c:pt>
                <c:pt idx="217">
                  <c:v>27329</c:v>
                </c:pt>
                <c:pt idx="218">
                  <c:v>27333</c:v>
                </c:pt>
                <c:pt idx="219">
                  <c:v>27335</c:v>
                </c:pt>
                <c:pt idx="220">
                  <c:v>27337</c:v>
                </c:pt>
                <c:pt idx="221">
                  <c:v>27336</c:v>
                </c:pt>
                <c:pt idx="222">
                  <c:v>27348</c:v>
                </c:pt>
                <c:pt idx="223">
                  <c:v>27351</c:v>
                </c:pt>
                <c:pt idx="224">
                  <c:v>27349</c:v>
                </c:pt>
                <c:pt idx="225">
                  <c:v>27355</c:v>
                </c:pt>
                <c:pt idx="226">
                  <c:v>27360</c:v>
                </c:pt>
                <c:pt idx="227">
                  <c:v>27361</c:v>
                </c:pt>
                <c:pt idx="228">
                  <c:v>27366</c:v>
                </c:pt>
                <c:pt idx="229">
                  <c:v>27367</c:v>
                </c:pt>
                <c:pt idx="230">
                  <c:v>27366</c:v>
                </c:pt>
                <c:pt idx="231">
                  <c:v>27370</c:v>
                </c:pt>
                <c:pt idx="232">
                  <c:v>27373</c:v>
                </c:pt>
                <c:pt idx="233">
                  <c:v>27376</c:v>
                </c:pt>
                <c:pt idx="234">
                  <c:v>27376</c:v>
                </c:pt>
                <c:pt idx="235">
                  <c:v>27377</c:v>
                </c:pt>
                <c:pt idx="236">
                  <c:v>27380</c:v>
                </c:pt>
                <c:pt idx="237">
                  <c:v>27373</c:v>
                </c:pt>
                <c:pt idx="238">
                  <c:v>27371</c:v>
                </c:pt>
                <c:pt idx="239">
                  <c:v>27372</c:v>
                </c:pt>
                <c:pt idx="240">
                  <c:v>27371</c:v>
                </c:pt>
                <c:pt idx="241">
                  <c:v>27371</c:v>
                </c:pt>
                <c:pt idx="242">
                  <c:v>27379</c:v>
                </c:pt>
                <c:pt idx="243">
                  <c:v>27386</c:v>
                </c:pt>
                <c:pt idx="244">
                  <c:v>27383</c:v>
                </c:pt>
                <c:pt idx="245">
                  <c:v>27386</c:v>
                </c:pt>
                <c:pt idx="246">
                  <c:v>27384</c:v>
                </c:pt>
                <c:pt idx="247">
                  <c:v>27387</c:v>
                </c:pt>
                <c:pt idx="248">
                  <c:v>27392</c:v>
                </c:pt>
                <c:pt idx="249">
                  <c:v>27387</c:v>
                </c:pt>
                <c:pt idx="250">
                  <c:v>27391</c:v>
                </c:pt>
                <c:pt idx="251">
                  <c:v>27387</c:v>
                </c:pt>
                <c:pt idx="252">
                  <c:v>27390</c:v>
                </c:pt>
                <c:pt idx="253">
                  <c:v>27390</c:v>
                </c:pt>
                <c:pt idx="254">
                  <c:v>27387</c:v>
                </c:pt>
                <c:pt idx="255">
                  <c:v>27396</c:v>
                </c:pt>
                <c:pt idx="256">
                  <c:v>27419</c:v>
                </c:pt>
                <c:pt idx="257">
                  <c:v>27420</c:v>
                </c:pt>
                <c:pt idx="258">
                  <c:v>27430</c:v>
                </c:pt>
                <c:pt idx="259">
                  <c:v>27434</c:v>
                </c:pt>
                <c:pt idx="260">
                  <c:v>27439</c:v>
                </c:pt>
                <c:pt idx="261">
                  <c:v>27440</c:v>
                </c:pt>
                <c:pt idx="262">
                  <c:v>27441</c:v>
                </c:pt>
                <c:pt idx="263">
                  <c:v>27445</c:v>
                </c:pt>
                <c:pt idx="264">
                  <c:v>27441</c:v>
                </c:pt>
                <c:pt idx="265">
                  <c:v>27445</c:v>
                </c:pt>
                <c:pt idx="266">
                  <c:v>27447</c:v>
                </c:pt>
                <c:pt idx="267">
                  <c:v>27451</c:v>
                </c:pt>
                <c:pt idx="268">
                  <c:v>27455</c:v>
                </c:pt>
                <c:pt idx="269">
                  <c:v>27459</c:v>
                </c:pt>
                <c:pt idx="270">
                  <c:v>27458</c:v>
                </c:pt>
                <c:pt idx="271">
                  <c:v>27448</c:v>
                </c:pt>
                <c:pt idx="272">
                  <c:v>27449</c:v>
                </c:pt>
                <c:pt idx="273">
                  <c:v>27458</c:v>
                </c:pt>
                <c:pt idx="274">
                  <c:v>27454</c:v>
                </c:pt>
                <c:pt idx="275">
                  <c:v>27452</c:v>
                </c:pt>
                <c:pt idx="276">
                  <c:v>27455</c:v>
                </c:pt>
                <c:pt idx="277">
                  <c:v>27456</c:v>
                </c:pt>
                <c:pt idx="278">
                  <c:v>27456</c:v>
                </c:pt>
                <c:pt idx="279">
                  <c:v>27458</c:v>
                </c:pt>
                <c:pt idx="280">
                  <c:v>27453</c:v>
                </c:pt>
                <c:pt idx="281">
                  <c:v>27452</c:v>
                </c:pt>
                <c:pt idx="282">
                  <c:v>27450</c:v>
                </c:pt>
                <c:pt idx="283">
                  <c:v>27451</c:v>
                </c:pt>
                <c:pt idx="284">
                  <c:v>27466</c:v>
                </c:pt>
                <c:pt idx="285">
                  <c:v>27473</c:v>
                </c:pt>
                <c:pt idx="286">
                  <c:v>27475</c:v>
                </c:pt>
                <c:pt idx="287">
                  <c:v>27471</c:v>
                </c:pt>
                <c:pt idx="288">
                  <c:v>27472</c:v>
                </c:pt>
                <c:pt idx="289">
                  <c:v>27472</c:v>
                </c:pt>
                <c:pt idx="290">
                  <c:v>27471</c:v>
                </c:pt>
                <c:pt idx="291">
                  <c:v>27468</c:v>
                </c:pt>
                <c:pt idx="292">
                  <c:v>27470</c:v>
                </c:pt>
                <c:pt idx="293">
                  <c:v>27469</c:v>
                </c:pt>
                <c:pt idx="294">
                  <c:v>27471</c:v>
                </c:pt>
                <c:pt idx="295">
                  <c:v>27484</c:v>
                </c:pt>
                <c:pt idx="296">
                  <c:v>27496</c:v>
                </c:pt>
                <c:pt idx="297">
                  <c:v>27500</c:v>
                </c:pt>
                <c:pt idx="298">
                  <c:v>27526</c:v>
                </c:pt>
                <c:pt idx="299">
                  <c:v>27547</c:v>
                </c:pt>
                <c:pt idx="300">
                  <c:v>27545</c:v>
                </c:pt>
                <c:pt idx="301">
                  <c:v>27547</c:v>
                </c:pt>
                <c:pt idx="302">
                  <c:v>27554</c:v>
                </c:pt>
                <c:pt idx="303">
                  <c:v>27555</c:v>
                </c:pt>
                <c:pt idx="304">
                  <c:v>27552</c:v>
                </c:pt>
                <c:pt idx="305">
                  <c:v>27553</c:v>
                </c:pt>
                <c:pt idx="306">
                  <c:v>27560</c:v>
                </c:pt>
                <c:pt idx="307">
                  <c:v>27567</c:v>
                </c:pt>
                <c:pt idx="308">
                  <c:v>27570</c:v>
                </c:pt>
                <c:pt idx="309">
                  <c:v>27575</c:v>
                </c:pt>
                <c:pt idx="310">
                  <c:v>27570</c:v>
                </c:pt>
                <c:pt idx="311">
                  <c:v>27573</c:v>
                </c:pt>
                <c:pt idx="312">
                  <c:v>27583</c:v>
                </c:pt>
                <c:pt idx="313">
                  <c:v>27589</c:v>
                </c:pt>
                <c:pt idx="314">
                  <c:v>27598</c:v>
                </c:pt>
                <c:pt idx="315">
                  <c:v>27619</c:v>
                </c:pt>
                <c:pt idx="316">
                  <c:v>27636</c:v>
                </c:pt>
                <c:pt idx="317">
                  <c:v>27654</c:v>
                </c:pt>
                <c:pt idx="318">
                  <c:v>27681</c:v>
                </c:pt>
                <c:pt idx="319">
                  <c:v>27693</c:v>
                </c:pt>
                <c:pt idx="320">
                  <c:v>27702</c:v>
                </c:pt>
                <c:pt idx="321">
                  <c:v>27721</c:v>
                </c:pt>
                <c:pt idx="322">
                  <c:v>27735</c:v>
                </c:pt>
                <c:pt idx="323">
                  <c:v>27745</c:v>
                </c:pt>
                <c:pt idx="324">
                  <c:v>27753</c:v>
                </c:pt>
                <c:pt idx="325">
                  <c:v>27753</c:v>
                </c:pt>
                <c:pt idx="326">
                  <c:v>27773</c:v>
                </c:pt>
                <c:pt idx="327">
                  <c:v>27777</c:v>
                </c:pt>
                <c:pt idx="328">
                  <c:v>27791</c:v>
                </c:pt>
                <c:pt idx="329">
                  <c:v>27793</c:v>
                </c:pt>
                <c:pt idx="330">
                  <c:v>27794</c:v>
                </c:pt>
                <c:pt idx="331">
                  <c:v>27793</c:v>
                </c:pt>
                <c:pt idx="332">
                  <c:v>27794</c:v>
                </c:pt>
                <c:pt idx="333">
                  <c:v>27824</c:v>
                </c:pt>
                <c:pt idx="334">
                  <c:v>27855</c:v>
                </c:pt>
                <c:pt idx="335">
                  <c:v>27877</c:v>
                </c:pt>
                <c:pt idx="336">
                  <c:v>27920</c:v>
                </c:pt>
                <c:pt idx="337">
                  <c:v>27982</c:v>
                </c:pt>
                <c:pt idx="338">
                  <c:v>28007</c:v>
                </c:pt>
                <c:pt idx="339">
                  <c:v>28033</c:v>
                </c:pt>
                <c:pt idx="340">
                  <c:v>28051</c:v>
                </c:pt>
                <c:pt idx="341">
                  <c:v>28126</c:v>
                </c:pt>
                <c:pt idx="342">
                  <c:v>28189</c:v>
                </c:pt>
                <c:pt idx="343">
                  <c:v>28228</c:v>
                </c:pt>
                <c:pt idx="344">
                  <c:v>28257</c:v>
                </c:pt>
                <c:pt idx="345">
                  <c:v>28290</c:v>
                </c:pt>
                <c:pt idx="346">
                  <c:v>28316</c:v>
                </c:pt>
                <c:pt idx="347">
                  <c:v>28335</c:v>
                </c:pt>
                <c:pt idx="348">
                  <c:v>28353</c:v>
                </c:pt>
                <c:pt idx="349">
                  <c:v>28420</c:v>
                </c:pt>
                <c:pt idx="350">
                  <c:v>28453</c:v>
                </c:pt>
                <c:pt idx="351">
                  <c:v>28490</c:v>
                </c:pt>
                <c:pt idx="352">
                  <c:v>28518</c:v>
                </c:pt>
                <c:pt idx="353">
                  <c:v>28535</c:v>
                </c:pt>
                <c:pt idx="354">
                  <c:v>28550</c:v>
                </c:pt>
                <c:pt idx="355">
                  <c:v>28577</c:v>
                </c:pt>
                <c:pt idx="356">
                  <c:v>28596</c:v>
                </c:pt>
                <c:pt idx="357">
                  <c:v>28617</c:v>
                </c:pt>
                <c:pt idx="358">
                  <c:v>28673</c:v>
                </c:pt>
                <c:pt idx="359">
                  <c:v>28701</c:v>
                </c:pt>
                <c:pt idx="360">
                  <c:v>28723</c:v>
                </c:pt>
                <c:pt idx="361">
                  <c:v>28746</c:v>
                </c:pt>
                <c:pt idx="362">
                  <c:v>28764</c:v>
                </c:pt>
                <c:pt idx="363">
                  <c:v>28823</c:v>
                </c:pt>
                <c:pt idx="364">
                  <c:v>28842</c:v>
                </c:pt>
                <c:pt idx="365">
                  <c:v>28876</c:v>
                </c:pt>
                <c:pt idx="366">
                  <c:v>28911</c:v>
                </c:pt>
                <c:pt idx="367">
                  <c:v>28938</c:v>
                </c:pt>
                <c:pt idx="368">
                  <c:v>28973</c:v>
                </c:pt>
                <c:pt idx="369">
                  <c:v>28993</c:v>
                </c:pt>
                <c:pt idx="370">
                  <c:v>29071</c:v>
                </c:pt>
                <c:pt idx="371">
                  <c:v>29160</c:v>
                </c:pt>
                <c:pt idx="372">
                  <c:v>29223</c:v>
                </c:pt>
                <c:pt idx="373">
                  <c:v>29273</c:v>
                </c:pt>
                <c:pt idx="374">
                  <c:v>29312</c:v>
                </c:pt>
                <c:pt idx="375">
                  <c:v>29362</c:v>
                </c:pt>
                <c:pt idx="376">
                  <c:v>29414</c:v>
                </c:pt>
                <c:pt idx="377">
                  <c:v>29446</c:v>
                </c:pt>
                <c:pt idx="378">
                  <c:v>29490</c:v>
                </c:pt>
                <c:pt idx="379">
                  <c:v>29563</c:v>
                </c:pt>
                <c:pt idx="380">
                  <c:v>29590</c:v>
                </c:pt>
                <c:pt idx="381">
                  <c:v>29630</c:v>
                </c:pt>
                <c:pt idx="382">
                  <c:v>29718</c:v>
                </c:pt>
                <c:pt idx="383">
                  <c:v>29777</c:v>
                </c:pt>
                <c:pt idx="384">
                  <c:v>29852</c:v>
                </c:pt>
                <c:pt idx="385">
                  <c:v>29902</c:v>
                </c:pt>
                <c:pt idx="386">
                  <c:v>29951</c:v>
                </c:pt>
                <c:pt idx="387">
                  <c:v>29984</c:v>
                </c:pt>
                <c:pt idx="388">
                  <c:v>30064</c:v>
                </c:pt>
                <c:pt idx="389">
                  <c:v>30137</c:v>
                </c:pt>
                <c:pt idx="390">
                  <c:v>30170</c:v>
                </c:pt>
                <c:pt idx="391">
                  <c:v>30218</c:v>
                </c:pt>
                <c:pt idx="392">
                  <c:v>30281</c:v>
                </c:pt>
                <c:pt idx="393">
                  <c:v>30344</c:v>
                </c:pt>
                <c:pt idx="394">
                  <c:v>30371</c:v>
                </c:pt>
              </c:numCache>
            </c:numRef>
          </c:val>
          <c:smooth val="0"/>
          <c:extLst>
            <c:ext xmlns:c16="http://schemas.microsoft.com/office/drawing/2014/chart" uri="{C3380CC4-5D6E-409C-BE32-E72D297353CC}">
              <c16:uniqueId val="{00000000-82EB-4CC1-ABE1-062BCC3FF479}"/>
            </c:ext>
          </c:extLst>
        </c:ser>
        <c:dLbls>
          <c:showLegendKey val="0"/>
          <c:showVal val="0"/>
          <c:showCatName val="0"/>
          <c:showSerName val="0"/>
          <c:showPercent val="0"/>
          <c:showBubbleSize val="0"/>
        </c:dLbls>
        <c:smooth val="0"/>
        <c:axId val="317826424"/>
        <c:axId val="319224008"/>
      </c:lineChart>
      <c:catAx>
        <c:axId val="31782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24008"/>
        <c:crosses val="autoZero"/>
        <c:auto val="1"/>
        <c:lblAlgn val="ctr"/>
        <c:lblOffset val="100"/>
        <c:noMultiLvlLbl val="0"/>
      </c:catAx>
      <c:valAx>
        <c:axId val="31922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82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Sesamstraße</c:v>
                </c:pt>
              </c:strCache>
            </c:strRef>
          </c:tx>
          <c:spPr>
            <a:ln w="28575" cap="rnd">
              <a:solidFill>
                <a:schemeClr val="accent1"/>
              </a:solidFill>
              <a:round/>
            </a:ln>
            <a:effectLst/>
          </c:spPr>
          <c:marker>
            <c:symbol val="none"/>
          </c:marker>
          <c:cat>
            <c:strRef>
              <c:f>Sheet1!$A$2:$A$396</c:f>
              <c:strCache>
                <c:ptCount val="39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pt idx="365">
                  <c:v>01.11.2018</c:v>
                </c:pt>
                <c:pt idx="366">
                  <c:v>02.11.2018</c:v>
                </c:pt>
                <c:pt idx="367">
                  <c:v>03.11.2018</c:v>
                </c:pt>
                <c:pt idx="368">
                  <c:v>04.11.2018</c:v>
                </c:pt>
                <c:pt idx="369">
                  <c:v>05.11.2018</c:v>
                </c:pt>
                <c:pt idx="370">
                  <c:v>06.11.2018</c:v>
                </c:pt>
                <c:pt idx="371">
                  <c:v>07.11.2018</c:v>
                </c:pt>
                <c:pt idx="372">
                  <c:v>08.11.2018</c:v>
                </c:pt>
                <c:pt idx="373">
                  <c:v>09.11.2018</c:v>
                </c:pt>
                <c:pt idx="374">
                  <c:v>10.11.2018</c:v>
                </c:pt>
                <c:pt idx="375">
                  <c:v>11.11.2018</c:v>
                </c:pt>
                <c:pt idx="376">
                  <c:v>12.11.2018</c:v>
                </c:pt>
                <c:pt idx="377">
                  <c:v>13.11.2018</c:v>
                </c:pt>
                <c:pt idx="378">
                  <c:v>14.11.2018</c:v>
                </c:pt>
                <c:pt idx="379">
                  <c:v>15.11.2018</c:v>
                </c:pt>
                <c:pt idx="380">
                  <c:v>16.11.2018</c:v>
                </c:pt>
                <c:pt idx="381">
                  <c:v>17.11.2018</c:v>
                </c:pt>
                <c:pt idx="382">
                  <c:v>18.11.2018</c:v>
                </c:pt>
                <c:pt idx="383">
                  <c:v>19.11.2018</c:v>
                </c:pt>
                <c:pt idx="384">
                  <c:v>20.11.2018</c:v>
                </c:pt>
                <c:pt idx="385">
                  <c:v>21.11.2018</c:v>
                </c:pt>
                <c:pt idx="386">
                  <c:v>22.11.2018</c:v>
                </c:pt>
                <c:pt idx="387">
                  <c:v>23.11.2018</c:v>
                </c:pt>
                <c:pt idx="388">
                  <c:v>24.11.2018</c:v>
                </c:pt>
                <c:pt idx="389">
                  <c:v>25.11.2018</c:v>
                </c:pt>
                <c:pt idx="390">
                  <c:v>26.11.2018</c:v>
                </c:pt>
                <c:pt idx="391">
                  <c:v>27.11.2018</c:v>
                </c:pt>
                <c:pt idx="392">
                  <c:v>28.11.2018</c:v>
                </c:pt>
                <c:pt idx="393">
                  <c:v>29.11.2018</c:v>
                </c:pt>
                <c:pt idx="394">
                  <c:v>30.11.2018</c:v>
                </c:pt>
              </c:strCache>
            </c:strRef>
          </c:cat>
          <c:val>
            <c:numRef>
              <c:f>Sheet1!$B$2:$B$396</c:f>
              <c:numCache>
                <c:formatCode>General</c:formatCode>
                <c:ptCount val="395"/>
                <c:pt idx="0">
                  <c:v>12512</c:v>
                </c:pt>
                <c:pt idx="1">
                  <c:v>22625</c:v>
                </c:pt>
                <c:pt idx="2">
                  <c:v>14061</c:v>
                </c:pt>
                <c:pt idx="3">
                  <c:v>16905</c:v>
                </c:pt>
                <c:pt idx="4">
                  <c:v>14035</c:v>
                </c:pt>
                <c:pt idx="5">
                  <c:v>9322</c:v>
                </c:pt>
                <c:pt idx="6">
                  <c:v>8363</c:v>
                </c:pt>
                <c:pt idx="7">
                  <c:v>7332</c:v>
                </c:pt>
                <c:pt idx="8">
                  <c:v>11025</c:v>
                </c:pt>
                <c:pt idx="9">
                  <c:v>29086</c:v>
                </c:pt>
                <c:pt idx="10">
                  <c:v>24730</c:v>
                </c:pt>
                <c:pt idx="11">
                  <c:v>37640</c:v>
                </c:pt>
                <c:pt idx="12">
                  <c:v>49817</c:v>
                </c:pt>
                <c:pt idx="13">
                  <c:v>28037</c:v>
                </c:pt>
                <c:pt idx="14">
                  <c:v>23826</c:v>
                </c:pt>
                <c:pt idx="15">
                  <c:v>18475</c:v>
                </c:pt>
                <c:pt idx="16">
                  <c:v>15348</c:v>
                </c:pt>
                <c:pt idx="17">
                  <c:v>17485</c:v>
                </c:pt>
                <c:pt idx="18">
                  <c:v>15783</c:v>
                </c:pt>
                <c:pt idx="19">
                  <c:v>12223</c:v>
                </c:pt>
                <c:pt idx="20">
                  <c:v>8607</c:v>
                </c:pt>
                <c:pt idx="21">
                  <c:v>17363</c:v>
                </c:pt>
                <c:pt idx="22">
                  <c:v>18076</c:v>
                </c:pt>
                <c:pt idx="23">
                  <c:v>13320</c:v>
                </c:pt>
                <c:pt idx="24">
                  <c:v>18017</c:v>
                </c:pt>
                <c:pt idx="25">
                  <c:v>15336</c:v>
                </c:pt>
                <c:pt idx="26">
                  <c:v>21989</c:v>
                </c:pt>
                <c:pt idx="27">
                  <c:v>14190</c:v>
                </c:pt>
                <c:pt idx="28">
                  <c:v>15845</c:v>
                </c:pt>
                <c:pt idx="29">
                  <c:v>10999</c:v>
                </c:pt>
                <c:pt idx="30">
                  <c:v>6851</c:v>
                </c:pt>
                <c:pt idx="31">
                  <c:v>9518</c:v>
                </c:pt>
                <c:pt idx="32">
                  <c:v>9841</c:v>
                </c:pt>
                <c:pt idx="33">
                  <c:v>7591</c:v>
                </c:pt>
                <c:pt idx="34">
                  <c:v>9753</c:v>
                </c:pt>
                <c:pt idx="35">
                  <c:v>27925</c:v>
                </c:pt>
                <c:pt idx="36">
                  <c:v>14951</c:v>
                </c:pt>
                <c:pt idx="37">
                  <c:v>240443</c:v>
                </c:pt>
                <c:pt idx="38">
                  <c:v>191185</c:v>
                </c:pt>
                <c:pt idx="39">
                  <c:v>174305</c:v>
                </c:pt>
                <c:pt idx="40">
                  <c:v>138611</c:v>
                </c:pt>
                <c:pt idx="41">
                  <c:v>111209</c:v>
                </c:pt>
                <c:pt idx="42">
                  <c:v>78917</c:v>
                </c:pt>
                <c:pt idx="43">
                  <c:v>29259</c:v>
                </c:pt>
                <c:pt idx="44">
                  <c:v>15726</c:v>
                </c:pt>
                <c:pt idx="45">
                  <c:v>14883</c:v>
                </c:pt>
                <c:pt idx="46">
                  <c:v>12793</c:v>
                </c:pt>
                <c:pt idx="47">
                  <c:v>11531</c:v>
                </c:pt>
                <c:pt idx="48">
                  <c:v>8901</c:v>
                </c:pt>
                <c:pt idx="49">
                  <c:v>9374</c:v>
                </c:pt>
                <c:pt idx="50">
                  <c:v>8141</c:v>
                </c:pt>
                <c:pt idx="51">
                  <c:v>13990</c:v>
                </c:pt>
                <c:pt idx="52">
                  <c:v>14048</c:v>
                </c:pt>
                <c:pt idx="53">
                  <c:v>9808</c:v>
                </c:pt>
                <c:pt idx="54">
                  <c:v>9669</c:v>
                </c:pt>
                <c:pt idx="55">
                  <c:v>14953</c:v>
                </c:pt>
                <c:pt idx="56">
                  <c:v>8594</c:v>
                </c:pt>
                <c:pt idx="57">
                  <c:v>7059</c:v>
                </c:pt>
                <c:pt idx="58">
                  <c:v>7749</c:v>
                </c:pt>
                <c:pt idx="59">
                  <c:v>21077</c:v>
                </c:pt>
                <c:pt idx="60">
                  <c:v>49481</c:v>
                </c:pt>
                <c:pt idx="61">
                  <c:v>46319</c:v>
                </c:pt>
                <c:pt idx="62">
                  <c:v>26831</c:v>
                </c:pt>
                <c:pt idx="63">
                  <c:v>20615</c:v>
                </c:pt>
                <c:pt idx="64">
                  <c:v>17305</c:v>
                </c:pt>
                <c:pt idx="65">
                  <c:v>14241</c:v>
                </c:pt>
                <c:pt idx="66">
                  <c:v>14239</c:v>
                </c:pt>
                <c:pt idx="67">
                  <c:v>12239</c:v>
                </c:pt>
                <c:pt idx="68">
                  <c:v>23937</c:v>
                </c:pt>
                <c:pt idx="69">
                  <c:v>17590</c:v>
                </c:pt>
                <c:pt idx="70">
                  <c:v>16567</c:v>
                </c:pt>
                <c:pt idx="71">
                  <c:v>13375</c:v>
                </c:pt>
                <c:pt idx="72">
                  <c:v>14721</c:v>
                </c:pt>
                <c:pt idx="73">
                  <c:v>16748</c:v>
                </c:pt>
                <c:pt idx="74">
                  <c:v>86985</c:v>
                </c:pt>
                <c:pt idx="75">
                  <c:v>35037</c:v>
                </c:pt>
                <c:pt idx="76">
                  <c:v>20212</c:v>
                </c:pt>
                <c:pt idx="77">
                  <c:v>14522</c:v>
                </c:pt>
                <c:pt idx="78">
                  <c:v>10553</c:v>
                </c:pt>
                <c:pt idx="79">
                  <c:v>13407</c:v>
                </c:pt>
                <c:pt idx="80">
                  <c:v>15182</c:v>
                </c:pt>
                <c:pt idx="81">
                  <c:v>14478</c:v>
                </c:pt>
                <c:pt idx="82">
                  <c:v>11256</c:v>
                </c:pt>
                <c:pt idx="83">
                  <c:v>8658</c:v>
                </c:pt>
                <c:pt idx="84">
                  <c:v>8861</c:v>
                </c:pt>
                <c:pt idx="85">
                  <c:v>9877</c:v>
                </c:pt>
                <c:pt idx="86">
                  <c:v>10301</c:v>
                </c:pt>
                <c:pt idx="87">
                  <c:v>12487</c:v>
                </c:pt>
                <c:pt idx="88">
                  <c:v>32479</c:v>
                </c:pt>
                <c:pt idx="89">
                  <c:v>16387</c:v>
                </c:pt>
                <c:pt idx="90">
                  <c:v>9681</c:v>
                </c:pt>
                <c:pt idx="91">
                  <c:v>7793</c:v>
                </c:pt>
                <c:pt idx="92">
                  <c:v>7581</c:v>
                </c:pt>
                <c:pt idx="93">
                  <c:v>7901</c:v>
                </c:pt>
                <c:pt idx="94">
                  <c:v>8474</c:v>
                </c:pt>
                <c:pt idx="95">
                  <c:v>9715</c:v>
                </c:pt>
                <c:pt idx="96">
                  <c:v>7825</c:v>
                </c:pt>
                <c:pt idx="97">
                  <c:v>11339</c:v>
                </c:pt>
                <c:pt idx="98">
                  <c:v>7054</c:v>
                </c:pt>
                <c:pt idx="99">
                  <c:v>10598</c:v>
                </c:pt>
                <c:pt idx="100">
                  <c:v>12598</c:v>
                </c:pt>
                <c:pt idx="101">
                  <c:v>11700</c:v>
                </c:pt>
                <c:pt idx="102">
                  <c:v>16247</c:v>
                </c:pt>
                <c:pt idx="103">
                  <c:v>7283</c:v>
                </c:pt>
                <c:pt idx="104">
                  <c:v>4616</c:v>
                </c:pt>
                <c:pt idx="105">
                  <c:v>12988</c:v>
                </c:pt>
                <c:pt idx="106">
                  <c:v>8254</c:v>
                </c:pt>
                <c:pt idx="107">
                  <c:v>11594</c:v>
                </c:pt>
                <c:pt idx="108">
                  <c:v>6265</c:v>
                </c:pt>
                <c:pt idx="109">
                  <c:v>7694</c:v>
                </c:pt>
                <c:pt idx="110">
                  <c:v>13100</c:v>
                </c:pt>
                <c:pt idx="111">
                  <c:v>8665</c:v>
                </c:pt>
                <c:pt idx="112">
                  <c:v>10698</c:v>
                </c:pt>
                <c:pt idx="113">
                  <c:v>16663</c:v>
                </c:pt>
                <c:pt idx="114">
                  <c:v>12236</c:v>
                </c:pt>
                <c:pt idx="115">
                  <c:v>7337</c:v>
                </c:pt>
                <c:pt idx="116">
                  <c:v>8776</c:v>
                </c:pt>
                <c:pt idx="117">
                  <c:v>6528</c:v>
                </c:pt>
                <c:pt idx="118">
                  <c:v>5121</c:v>
                </c:pt>
                <c:pt idx="119">
                  <c:v>7039</c:v>
                </c:pt>
                <c:pt idx="120">
                  <c:v>6995</c:v>
                </c:pt>
                <c:pt idx="121">
                  <c:v>7500</c:v>
                </c:pt>
                <c:pt idx="122">
                  <c:v>7531</c:v>
                </c:pt>
                <c:pt idx="123">
                  <c:v>8014</c:v>
                </c:pt>
                <c:pt idx="124">
                  <c:v>4902</c:v>
                </c:pt>
                <c:pt idx="125">
                  <c:v>1408</c:v>
                </c:pt>
                <c:pt idx="126">
                  <c:v>4003</c:v>
                </c:pt>
                <c:pt idx="127">
                  <c:v>3982</c:v>
                </c:pt>
                <c:pt idx="128">
                  <c:v>5151</c:v>
                </c:pt>
                <c:pt idx="129">
                  <c:v>4848</c:v>
                </c:pt>
                <c:pt idx="130">
                  <c:v>4235</c:v>
                </c:pt>
                <c:pt idx="131">
                  <c:v>3028</c:v>
                </c:pt>
                <c:pt idx="132">
                  <c:v>8782</c:v>
                </c:pt>
                <c:pt idx="133">
                  <c:v>7328</c:v>
                </c:pt>
                <c:pt idx="134">
                  <c:v>14401</c:v>
                </c:pt>
                <c:pt idx="135">
                  <c:v>16121</c:v>
                </c:pt>
                <c:pt idx="136">
                  <c:v>13295</c:v>
                </c:pt>
                <c:pt idx="137">
                  <c:v>10729</c:v>
                </c:pt>
                <c:pt idx="138">
                  <c:v>9070</c:v>
                </c:pt>
                <c:pt idx="139">
                  <c:v>7724</c:v>
                </c:pt>
                <c:pt idx="140">
                  <c:v>5907</c:v>
                </c:pt>
                <c:pt idx="141">
                  <c:v>3975</c:v>
                </c:pt>
                <c:pt idx="142">
                  <c:v>12577</c:v>
                </c:pt>
                <c:pt idx="143">
                  <c:v>7303</c:v>
                </c:pt>
                <c:pt idx="144">
                  <c:v>3726</c:v>
                </c:pt>
                <c:pt idx="145">
                  <c:v>9643</c:v>
                </c:pt>
                <c:pt idx="146">
                  <c:v>10683</c:v>
                </c:pt>
                <c:pt idx="147">
                  <c:v>14542</c:v>
                </c:pt>
                <c:pt idx="148">
                  <c:v>5825</c:v>
                </c:pt>
                <c:pt idx="149">
                  <c:v>8714</c:v>
                </c:pt>
                <c:pt idx="150">
                  <c:v>25889</c:v>
                </c:pt>
                <c:pt idx="151">
                  <c:v>89421</c:v>
                </c:pt>
                <c:pt idx="152">
                  <c:v>37472</c:v>
                </c:pt>
                <c:pt idx="153">
                  <c:v>18245</c:v>
                </c:pt>
                <c:pt idx="154">
                  <c:v>15049</c:v>
                </c:pt>
                <c:pt idx="155">
                  <c:v>10337</c:v>
                </c:pt>
                <c:pt idx="156">
                  <c:v>8377</c:v>
                </c:pt>
                <c:pt idx="157">
                  <c:v>5649</c:v>
                </c:pt>
                <c:pt idx="158">
                  <c:v>8341</c:v>
                </c:pt>
                <c:pt idx="159">
                  <c:v>6554</c:v>
                </c:pt>
                <c:pt idx="160">
                  <c:v>3941</c:v>
                </c:pt>
                <c:pt idx="161">
                  <c:v>5038</c:v>
                </c:pt>
                <c:pt idx="162">
                  <c:v>5674</c:v>
                </c:pt>
                <c:pt idx="163">
                  <c:v>13417</c:v>
                </c:pt>
                <c:pt idx="164">
                  <c:v>9310</c:v>
                </c:pt>
                <c:pt idx="165">
                  <c:v>12204</c:v>
                </c:pt>
                <c:pt idx="166">
                  <c:v>6671</c:v>
                </c:pt>
                <c:pt idx="167">
                  <c:v>3961</c:v>
                </c:pt>
                <c:pt idx="168">
                  <c:v>10395</c:v>
                </c:pt>
                <c:pt idx="169">
                  <c:v>27154</c:v>
                </c:pt>
                <c:pt idx="170">
                  <c:v>50106</c:v>
                </c:pt>
                <c:pt idx="171">
                  <c:v>18181</c:v>
                </c:pt>
                <c:pt idx="172">
                  <c:v>10649</c:v>
                </c:pt>
                <c:pt idx="173">
                  <c:v>9426</c:v>
                </c:pt>
                <c:pt idx="174">
                  <c:v>6048</c:v>
                </c:pt>
                <c:pt idx="175">
                  <c:v>7745</c:v>
                </c:pt>
                <c:pt idx="176">
                  <c:v>4505</c:v>
                </c:pt>
                <c:pt idx="177">
                  <c:v>6447</c:v>
                </c:pt>
                <c:pt idx="178">
                  <c:v>25345</c:v>
                </c:pt>
                <c:pt idx="179">
                  <c:v>16906</c:v>
                </c:pt>
                <c:pt idx="180">
                  <c:v>10551</c:v>
                </c:pt>
                <c:pt idx="181">
                  <c:v>6686</c:v>
                </c:pt>
                <c:pt idx="182">
                  <c:v>5423</c:v>
                </c:pt>
                <c:pt idx="183">
                  <c:v>24973</c:v>
                </c:pt>
                <c:pt idx="184">
                  <c:v>63446</c:v>
                </c:pt>
                <c:pt idx="185">
                  <c:v>31873</c:v>
                </c:pt>
                <c:pt idx="186">
                  <c:v>19980</c:v>
                </c:pt>
                <c:pt idx="187">
                  <c:v>11182</c:v>
                </c:pt>
                <c:pt idx="188">
                  <c:v>6676</c:v>
                </c:pt>
                <c:pt idx="189">
                  <c:v>6745</c:v>
                </c:pt>
                <c:pt idx="190">
                  <c:v>6978</c:v>
                </c:pt>
                <c:pt idx="191">
                  <c:v>8777</c:v>
                </c:pt>
                <c:pt idx="192">
                  <c:v>8341</c:v>
                </c:pt>
                <c:pt idx="193">
                  <c:v>23592</c:v>
                </c:pt>
                <c:pt idx="194">
                  <c:v>10587</c:v>
                </c:pt>
                <c:pt idx="195">
                  <c:v>6810</c:v>
                </c:pt>
                <c:pt idx="196">
                  <c:v>15742</c:v>
                </c:pt>
                <c:pt idx="197">
                  <c:v>13501</c:v>
                </c:pt>
                <c:pt idx="198">
                  <c:v>10288</c:v>
                </c:pt>
                <c:pt idx="199">
                  <c:v>7539</c:v>
                </c:pt>
                <c:pt idx="200">
                  <c:v>8142</c:v>
                </c:pt>
                <c:pt idx="201">
                  <c:v>6221</c:v>
                </c:pt>
                <c:pt idx="202">
                  <c:v>5396</c:v>
                </c:pt>
                <c:pt idx="203">
                  <c:v>5794</c:v>
                </c:pt>
                <c:pt idx="204">
                  <c:v>6827</c:v>
                </c:pt>
                <c:pt idx="205">
                  <c:v>8812</c:v>
                </c:pt>
                <c:pt idx="206">
                  <c:v>12263</c:v>
                </c:pt>
                <c:pt idx="207">
                  <c:v>69659</c:v>
                </c:pt>
                <c:pt idx="208">
                  <c:v>31871</c:v>
                </c:pt>
                <c:pt idx="209">
                  <c:v>29099</c:v>
                </c:pt>
                <c:pt idx="210">
                  <c:v>16867</c:v>
                </c:pt>
                <c:pt idx="211">
                  <c:v>14948</c:v>
                </c:pt>
                <c:pt idx="212">
                  <c:v>15251</c:v>
                </c:pt>
                <c:pt idx="213">
                  <c:v>13409</c:v>
                </c:pt>
                <c:pt idx="214">
                  <c:v>10200</c:v>
                </c:pt>
                <c:pt idx="215">
                  <c:v>7784</c:v>
                </c:pt>
                <c:pt idx="216">
                  <c:v>7255</c:v>
                </c:pt>
                <c:pt idx="217">
                  <c:v>6694</c:v>
                </c:pt>
                <c:pt idx="218">
                  <c:v>5918</c:v>
                </c:pt>
                <c:pt idx="219">
                  <c:v>7330</c:v>
                </c:pt>
                <c:pt idx="220">
                  <c:v>10070</c:v>
                </c:pt>
                <c:pt idx="221">
                  <c:v>9053</c:v>
                </c:pt>
                <c:pt idx="222">
                  <c:v>10135</c:v>
                </c:pt>
                <c:pt idx="223">
                  <c:v>10662</c:v>
                </c:pt>
                <c:pt idx="224">
                  <c:v>6095</c:v>
                </c:pt>
                <c:pt idx="225">
                  <c:v>5835</c:v>
                </c:pt>
                <c:pt idx="226">
                  <c:v>10259</c:v>
                </c:pt>
                <c:pt idx="227">
                  <c:v>8808</c:v>
                </c:pt>
                <c:pt idx="228">
                  <c:v>9006</c:v>
                </c:pt>
                <c:pt idx="229">
                  <c:v>4291</c:v>
                </c:pt>
                <c:pt idx="230">
                  <c:v>7307</c:v>
                </c:pt>
                <c:pt idx="231">
                  <c:v>8178</c:v>
                </c:pt>
                <c:pt idx="232">
                  <c:v>12736</c:v>
                </c:pt>
                <c:pt idx="233">
                  <c:v>10255</c:v>
                </c:pt>
                <c:pt idx="234">
                  <c:v>9989</c:v>
                </c:pt>
                <c:pt idx="235">
                  <c:v>10898</c:v>
                </c:pt>
                <c:pt idx="236">
                  <c:v>6202</c:v>
                </c:pt>
                <c:pt idx="237">
                  <c:v>8494</c:v>
                </c:pt>
                <c:pt idx="238">
                  <c:v>10560</c:v>
                </c:pt>
                <c:pt idx="239">
                  <c:v>8248</c:v>
                </c:pt>
                <c:pt idx="240">
                  <c:v>7727</c:v>
                </c:pt>
                <c:pt idx="241">
                  <c:v>8160</c:v>
                </c:pt>
                <c:pt idx="242">
                  <c:v>21971</c:v>
                </c:pt>
                <c:pt idx="243">
                  <c:v>21503</c:v>
                </c:pt>
                <c:pt idx="244">
                  <c:v>10104</c:v>
                </c:pt>
                <c:pt idx="245">
                  <c:v>6200</c:v>
                </c:pt>
                <c:pt idx="246">
                  <c:v>10995</c:v>
                </c:pt>
                <c:pt idx="247">
                  <c:v>5503</c:v>
                </c:pt>
                <c:pt idx="248">
                  <c:v>5202</c:v>
                </c:pt>
                <c:pt idx="249">
                  <c:v>8031</c:v>
                </c:pt>
                <c:pt idx="250">
                  <c:v>13721</c:v>
                </c:pt>
                <c:pt idx="251">
                  <c:v>7220</c:v>
                </c:pt>
                <c:pt idx="252">
                  <c:v>7642</c:v>
                </c:pt>
                <c:pt idx="253">
                  <c:v>12561</c:v>
                </c:pt>
                <c:pt idx="254">
                  <c:v>6590</c:v>
                </c:pt>
                <c:pt idx="255">
                  <c:v>13630</c:v>
                </c:pt>
                <c:pt idx="256">
                  <c:v>28474</c:v>
                </c:pt>
                <c:pt idx="257">
                  <c:v>9218</c:v>
                </c:pt>
                <c:pt idx="258">
                  <c:v>11651</c:v>
                </c:pt>
                <c:pt idx="259">
                  <c:v>15173</c:v>
                </c:pt>
                <c:pt idx="260">
                  <c:v>10715</c:v>
                </c:pt>
                <c:pt idx="261">
                  <c:v>8664</c:v>
                </c:pt>
                <c:pt idx="262">
                  <c:v>8857</c:v>
                </c:pt>
                <c:pt idx="263">
                  <c:v>9554</c:v>
                </c:pt>
                <c:pt idx="264">
                  <c:v>4082</c:v>
                </c:pt>
                <c:pt idx="265">
                  <c:v>6140</c:v>
                </c:pt>
                <c:pt idx="266">
                  <c:v>7563</c:v>
                </c:pt>
                <c:pt idx="267">
                  <c:v>5565</c:v>
                </c:pt>
                <c:pt idx="268">
                  <c:v>7556</c:v>
                </c:pt>
                <c:pt idx="269">
                  <c:v>7262</c:v>
                </c:pt>
                <c:pt idx="270">
                  <c:v>7877</c:v>
                </c:pt>
                <c:pt idx="271">
                  <c:v>9305</c:v>
                </c:pt>
                <c:pt idx="272">
                  <c:v>6443</c:v>
                </c:pt>
                <c:pt idx="273">
                  <c:v>7291</c:v>
                </c:pt>
                <c:pt idx="274">
                  <c:v>5239</c:v>
                </c:pt>
                <c:pt idx="275">
                  <c:v>5910</c:v>
                </c:pt>
                <c:pt idx="276">
                  <c:v>6701</c:v>
                </c:pt>
                <c:pt idx="277">
                  <c:v>10845</c:v>
                </c:pt>
                <c:pt idx="278">
                  <c:v>7507</c:v>
                </c:pt>
                <c:pt idx="279">
                  <c:v>7429</c:v>
                </c:pt>
                <c:pt idx="280">
                  <c:v>5772</c:v>
                </c:pt>
                <c:pt idx="281">
                  <c:v>5788</c:v>
                </c:pt>
                <c:pt idx="282">
                  <c:v>5692</c:v>
                </c:pt>
                <c:pt idx="283">
                  <c:v>6358</c:v>
                </c:pt>
                <c:pt idx="284">
                  <c:v>28208</c:v>
                </c:pt>
                <c:pt idx="285">
                  <c:v>11908</c:v>
                </c:pt>
                <c:pt idx="286">
                  <c:v>7761</c:v>
                </c:pt>
                <c:pt idx="287">
                  <c:v>6373</c:v>
                </c:pt>
                <c:pt idx="288">
                  <c:v>4694</c:v>
                </c:pt>
                <c:pt idx="289">
                  <c:v>2573</c:v>
                </c:pt>
                <c:pt idx="290">
                  <c:v>6403</c:v>
                </c:pt>
                <c:pt idx="291">
                  <c:v>7487</c:v>
                </c:pt>
                <c:pt idx="292">
                  <c:v>5085</c:v>
                </c:pt>
                <c:pt idx="293">
                  <c:v>7345</c:v>
                </c:pt>
                <c:pt idx="294">
                  <c:v>8601</c:v>
                </c:pt>
                <c:pt idx="295">
                  <c:v>15751</c:v>
                </c:pt>
                <c:pt idx="296">
                  <c:v>15165</c:v>
                </c:pt>
                <c:pt idx="297">
                  <c:v>13822</c:v>
                </c:pt>
                <c:pt idx="298">
                  <c:v>19513</c:v>
                </c:pt>
                <c:pt idx="299">
                  <c:v>37012</c:v>
                </c:pt>
                <c:pt idx="300">
                  <c:v>10990</c:v>
                </c:pt>
                <c:pt idx="301">
                  <c:v>5280</c:v>
                </c:pt>
                <c:pt idx="302">
                  <c:v>8702</c:v>
                </c:pt>
                <c:pt idx="303">
                  <c:v>5953</c:v>
                </c:pt>
                <c:pt idx="304">
                  <c:v>4417</c:v>
                </c:pt>
                <c:pt idx="305">
                  <c:v>5797</c:v>
                </c:pt>
                <c:pt idx="306">
                  <c:v>15401</c:v>
                </c:pt>
                <c:pt idx="307">
                  <c:v>22494</c:v>
                </c:pt>
                <c:pt idx="308">
                  <c:v>9382</c:v>
                </c:pt>
                <c:pt idx="309">
                  <c:v>8415</c:v>
                </c:pt>
                <c:pt idx="310">
                  <c:v>4704</c:v>
                </c:pt>
                <c:pt idx="311">
                  <c:v>4150</c:v>
                </c:pt>
                <c:pt idx="312">
                  <c:v>13430</c:v>
                </c:pt>
                <c:pt idx="313">
                  <c:v>5341</c:v>
                </c:pt>
                <c:pt idx="314">
                  <c:v>7447</c:v>
                </c:pt>
                <c:pt idx="315">
                  <c:v>10234</c:v>
                </c:pt>
                <c:pt idx="316">
                  <c:v>14747</c:v>
                </c:pt>
                <c:pt idx="317">
                  <c:v>18645</c:v>
                </c:pt>
                <c:pt idx="318">
                  <c:v>15991</c:v>
                </c:pt>
                <c:pt idx="319">
                  <c:v>11103</c:v>
                </c:pt>
                <c:pt idx="320">
                  <c:v>6984</c:v>
                </c:pt>
                <c:pt idx="321">
                  <c:v>6719</c:v>
                </c:pt>
                <c:pt idx="322">
                  <c:v>6958</c:v>
                </c:pt>
                <c:pt idx="323">
                  <c:v>4607</c:v>
                </c:pt>
                <c:pt idx="324">
                  <c:v>6977</c:v>
                </c:pt>
                <c:pt idx="325">
                  <c:v>6632</c:v>
                </c:pt>
                <c:pt idx="326">
                  <c:v>21981</c:v>
                </c:pt>
                <c:pt idx="327">
                  <c:v>11789</c:v>
                </c:pt>
                <c:pt idx="328">
                  <c:v>7646</c:v>
                </c:pt>
                <c:pt idx="329">
                  <c:v>6380</c:v>
                </c:pt>
                <c:pt idx="330">
                  <c:v>3197</c:v>
                </c:pt>
                <c:pt idx="331">
                  <c:v>4090</c:v>
                </c:pt>
                <c:pt idx="332">
                  <c:v>7122</c:v>
                </c:pt>
                <c:pt idx="333">
                  <c:v>19140</c:v>
                </c:pt>
                <c:pt idx="334">
                  <c:v>15150</c:v>
                </c:pt>
                <c:pt idx="335">
                  <c:v>12523</c:v>
                </c:pt>
                <c:pt idx="336">
                  <c:v>40244</c:v>
                </c:pt>
                <c:pt idx="337">
                  <c:v>37485</c:v>
                </c:pt>
                <c:pt idx="338">
                  <c:v>25401</c:v>
                </c:pt>
                <c:pt idx="339">
                  <c:v>20894</c:v>
                </c:pt>
                <c:pt idx="340">
                  <c:v>20631</c:v>
                </c:pt>
                <c:pt idx="341">
                  <c:v>39360</c:v>
                </c:pt>
                <c:pt idx="342">
                  <c:v>30778</c:v>
                </c:pt>
                <c:pt idx="343">
                  <c:v>19555</c:v>
                </c:pt>
                <c:pt idx="344">
                  <c:v>13426</c:v>
                </c:pt>
                <c:pt idx="345">
                  <c:v>15506</c:v>
                </c:pt>
                <c:pt idx="346">
                  <c:v>16033</c:v>
                </c:pt>
                <c:pt idx="347">
                  <c:v>14868</c:v>
                </c:pt>
                <c:pt idx="348">
                  <c:v>19662</c:v>
                </c:pt>
                <c:pt idx="349">
                  <c:v>23661</c:v>
                </c:pt>
                <c:pt idx="350">
                  <c:v>19523</c:v>
                </c:pt>
                <c:pt idx="351">
                  <c:v>31182</c:v>
                </c:pt>
                <c:pt idx="352">
                  <c:v>21415</c:v>
                </c:pt>
                <c:pt idx="353">
                  <c:v>15061</c:v>
                </c:pt>
                <c:pt idx="354">
                  <c:v>11582</c:v>
                </c:pt>
                <c:pt idx="355">
                  <c:v>13930</c:v>
                </c:pt>
                <c:pt idx="356">
                  <c:v>14703</c:v>
                </c:pt>
                <c:pt idx="357">
                  <c:v>13723</c:v>
                </c:pt>
                <c:pt idx="358">
                  <c:v>28874</c:v>
                </c:pt>
                <c:pt idx="359">
                  <c:v>18480</c:v>
                </c:pt>
                <c:pt idx="360">
                  <c:v>13683</c:v>
                </c:pt>
                <c:pt idx="361">
                  <c:v>16887</c:v>
                </c:pt>
                <c:pt idx="362">
                  <c:v>10754</c:v>
                </c:pt>
                <c:pt idx="363">
                  <c:v>18398</c:v>
                </c:pt>
                <c:pt idx="364">
                  <c:v>20332</c:v>
                </c:pt>
                <c:pt idx="365">
                  <c:v>26492</c:v>
                </c:pt>
                <c:pt idx="366">
                  <c:v>28860</c:v>
                </c:pt>
                <c:pt idx="367">
                  <c:v>21988</c:v>
                </c:pt>
                <c:pt idx="368">
                  <c:v>25292</c:v>
                </c:pt>
                <c:pt idx="369">
                  <c:v>17442</c:v>
                </c:pt>
                <c:pt idx="370">
                  <c:v>50209</c:v>
                </c:pt>
                <c:pt idx="371">
                  <c:v>43218</c:v>
                </c:pt>
                <c:pt idx="372">
                  <c:v>35460</c:v>
                </c:pt>
                <c:pt idx="373">
                  <c:v>33574</c:v>
                </c:pt>
                <c:pt idx="374">
                  <c:v>33769</c:v>
                </c:pt>
                <c:pt idx="375">
                  <c:v>38761</c:v>
                </c:pt>
                <c:pt idx="376">
                  <c:v>36285</c:v>
                </c:pt>
                <c:pt idx="377">
                  <c:v>23541</c:v>
                </c:pt>
                <c:pt idx="378">
                  <c:v>30343</c:v>
                </c:pt>
                <c:pt idx="379">
                  <c:v>42041</c:v>
                </c:pt>
                <c:pt idx="380">
                  <c:v>23729</c:v>
                </c:pt>
                <c:pt idx="381">
                  <c:v>36831</c:v>
                </c:pt>
                <c:pt idx="382">
                  <c:v>47456</c:v>
                </c:pt>
                <c:pt idx="383">
                  <c:v>32436</c:v>
                </c:pt>
                <c:pt idx="384">
                  <c:v>26038</c:v>
                </c:pt>
                <c:pt idx="385">
                  <c:v>34979</c:v>
                </c:pt>
                <c:pt idx="386">
                  <c:v>32095</c:v>
                </c:pt>
                <c:pt idx="387">
                  <c:v>21910</c:v>
                </c:pt>
                <c:pt idx="388">
                  <c:v>43117</c:v>
                </c:pt>
                <c:pt idx="389">
                  <c:v>40754</c:v>
                </c:pt>
                <c:pt idx="390">
                  <c:v>29040</c:v>
                </c:pt>
                <c:pt idx="391">
                  <c:v>27143</c:v>
                </c:pt>
                <c:pt idx="392">
                  <c:v>24597</c:v>
                </c:pt>
                <c:pt idx="393">
                  <c:v>35782</c:v>
                </c:pt>
                <c:pt idx="394">
                  <c:v>23424</c:v>
                </c:pt>
              </c:numCache>
            </c:numRef>
          </c:val>
          <c:smooth val="0"/>
          <c:extLst>
            <c:ext xmlns:c16="http://schemas.microsoft.com/office/drawing/2014/chart" uri="{C3380CC4-5D6E-409C-BE32-E72D297353CC}">
              <c16:uniqueId val="{00000000-059B-4503-BE41-99C082BAB3D9}"/>
            </c:ext>
          </c:extLst>
        </c:ser>
        <c:dLbls>
          <c:showLegendKey val="0"/>
          <c:showVal val="0"/>
          <c:showCatName val="0"/>
          <c:showSerName val="0"/>
          <c:showPercent val="0"/>
          <c:showBubbleSize val="0"/>
        </c:dLbls>
        <c:smooth val="0"/>
        <c:axId val="315892792"/>
        <c:axId val="315893776"/>
      </c:lineChart>
      <c:catAx>
        <c:axId val="31589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93776"/>
        <c:crosses val="autoZero"/>
        <c:auto val="1"/>
        <c:lblAlgn val="ctr"/>
        <c:lblOffset val="100"/>
        <c:noMultiLvlLbl val="0"/>
      </c:catAx>
      <c:valAx>
        <c:axId val="31589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9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Sesamstraße</c:v>
                </c:pt>
              </c:strCache>
            </c:strRef>
          </c:tx>
          <c:spPr>
            <a:ln w="28575" cap="rnd">
              <a:solidFill>
                <a:schemeClr val="accent1"/>
              </a:solidFill>
              <a:round/>
            </a:ln>
            <a:effectLst/>
          </c:spPr>
          <c:marker>
            <c:symbol val="none"/>
          </c:marker>
          <c:cat>
            <c:strRef>
              <c:f>Sheet1!$A$2:$A$396</c:f>
              <c:strCache>
                <c:ptCount val="39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pt idx="365">
                  <c:v>01.11.2018</c:v>
                </c:pt>
                <c:pt idx="366">
                  <c:v>02.11.2018</c:v>
                </c:pt>
                <c:pt idx="367">
                  <c:v>03.11.2018</c:v>
                </c:pt>
                <c:pt idx="368">
                  <c:v>04.11.2018</c:v>
                </c:pt>
                <c:pt idx="369">
                  <c:v>05.11.2018</c:v>
                </c:pt>
                <c:pt idx="370">
                  <c:v>06.11.2018</c:v>
                </c:pt>
                <c:pt idx="371">
                  <c:v>07.11.2018</c:v>
                </c:pt>
                <c:pt idx="372">
                  <c:v>08.11.2018</c:v>
                </c:pt>
                <c:pt idx="373">
                  <c:v>09.11.2018</c:v>
                </c:pt>
                <c:pt idx="374">
                  <c:v>10.11.2018</c:v>
                </c:pt>
                <c:pt idx="375">
                  <c:v>11.11.2018</c:v>
                </c:pt>
                <c:pt idx="376">
                  <c:v>12.11.2018</c:v>
                </c:pt>
                <c:pt idx="377">
                  <c:v>13.11.2018</c:v>
                </c:pt>
                <c:pt idx="378">
                  <c:v>14.11.2018</c:v>
                </c:pt>
                <c:pt idx="379">
                  <c:v>15.11.2018</c:v>
                </c:pt>
                <c:pt idx="380">
                  <c:v>16.11.2018</c:v>
                </c:pt>
                <c:pt idx="381">
                  <c:v>17.11.2018</c:v>
                </c:pt>
                <c:pt idx="382">
                  <c:v>18.11.2018</c:v>
                </c:pt>
                <c:pt idx="383">
                  <c:v>19.11.2018</c:v>
                </c:pt>
                <c:pt idx="384">
                  <c:v>20.11.2018</c:v>
                </c:pt>
                <c:pt idx="385">
                  <c:v>21.11.2018</c:v>
                </c:pt>
                <c:pt idx="386">
                  <c:v>22.11.2018</c:v>
                </c:pt>
                <c:pt idx="387">
                  <c:v>23.11.2018</c:v>
                </c:pt>
                <c:pt idx="388">
                  <c:v>24.11.2018</c:v>
                </c:pt>
                <c:pt idx="389">
                  <c:v>25.11.2018</c:v>
                </c:pt>
                <c:pt idx="390">
                  <c:v>26.11.2018</c:v>
                </c:pt>
                <c:pt idx="391">
                  <c:v>27.11.2018</c:v>
                </c:pt>
                <c:pt idx="392">
                  <c:v>28.11.2018</c:v>
                </c:pt>
                <c:pt idx="393">
                  <c:v>29.11.2018</c:v>
                </c:pt>
                <c:pt idx="394">
                  <c:v>30.11.2018</c:v>
                </c:pt>
              </c:strCache>
            </c:strRef>
          </c:cat>
          <c:val>
            <c:numRef>
              <c:f>Sheet1!$B$2:$B$396</c:f>
              <c:numCache>
                <c:formatCode>General</c:formatCode>
                <c:ptCount val="395"/>
                <c:pt idx="0">
                  <c:v>782</c:v>
                </c:pt>
                <c:pt idx="1">
                  <c:v>1742</c:v>
                </c:pt>
                <c:pt idx="2">
                  <c:v>646</c:v>
                </c:pt>
                <c:pt idx="3">
                  <c:v>696</c:v>
                </c:pt>
                <c:pt idx="4">
                  <c:v>713</c:v>
                </c:pt>
                <c:pt idx="5">
                  <c:v>475</c:v>
                </c:pt>
                <c:pt idx="6">
                  <c:v>367</c:v>
                </c:pt>
                <c:pt idx="7">
                  <c:v>403</c:v>
                </c:pt>
                <c:pt idx="8">
                  <c:v>825</c:v>
                </c:pt>
                <c:pt idx="9">
                  <c:v>2011</c:v>
                </c:pt>
                <c:pt idx="10">
                  <c:v>1661</c:v>
                </c:pt>
                <c:pt idx="11">
                  <c:v>2038</c:v>
                </c:pt>
                <c:pt idx="12">
                  <c:v>2261</c:v>
                </c:pt>
                <c:pt idx="13">
                  <c:v>1424</c:v>
                </c:pt>
                <c:pt idx="14">
                  <c:v>1256</c:v>
                </c:pt>
                <c:pt idx="15">
                  <c:v>886</c:v>
                </c:pt>
                <c:pt idx="16">
                  <c:v>866</c:v>
                </c:pt>
                <c:pt idx="17">
                  <c:v>942</c:v>
                </c:pt>
                <c:pt idx="18">
                  <c:v>887</c:v>
                </c:pt>
                <c:pt idx="19">
                  <c:v>575</c:v>
                </c:pt>
                <c:pt idx="20">
                  <c:v>371</c:v>
                </c:pt>
                <c:pt idx="21">
                  <c:v>1446</c:v>
                </c:pt>
                <c:pt idx="22">
                  <c:v>1173</c:v>
                </c:pt>
                <c:pt idx="23">
                  <c:v>958</c:v>
                </c:pt>
                <c:pt idx="24">
                  <c:v>1145</c:v>
                </c:pt>
                <c:pt idx="25">
                  <c:v>945</c:v>
                </c:pt>
                <c:pt idx="26">
                  <c:v>1388</c:v>
                </c:pt>
                <c:pt idx="27">
                  <c:v>864</c:v>
                </c:pt>
                <c:pt idx="28">
                  <c:v>720</c:v>
                </c:pt>
                <c:pt idx="29">
                  <c:v>575</c:v>
                </c:pt>
                <c:pt idx="30">
                  <c:v>322</c:v>
                </c:pt>
                <c:pt idx="31">
                  <c:v>412</c:v>
                </c:pt>
                <c:pt idx="32">
                  <c:v>461</c:v>
                </c:pt>
                <c:pt idx="33">
                  <c:v>303</c:v>
                </c:pt>
                <c:pt idx="34">
                  <c:v>466</c:v>
                </c:pt>
                <c:pt idx="35">
                  <c:v>1200</c:v>
                </c:pt>
                <c:pt idx="36">
                  <c:v>709</c:v>
                </c:pt>
                <c:pt idx="37">
                  <c:v>9866</c:v>
                </c:pt>
                <c:pt idx="38">
                  <c:v>6825</c:v>
                </c:pt>
                <c:pt idx="39">
                  <c:v>4135</c:v>
                </c:pt>
                <c:pt idx="40">
                  <c:v>3739</c:v>
                </c:pt>
                <c:pt idx="41">
                  <c:v>2444</c:v>
                </c:pt>
                <c:pt idx="42">
                  <c:v>2141</c:v>
                </c:pt>
                <c:pt idx="43">
                  <c:v>1432</c:v>
                </c:pt>
                <c:pt idx="44">
                  <c:v>710</c:v>
                </c:pt>
                <c:pt idx="45">
                  <c:v>724</c:v>
                </c:pt>
                <c:pt idx="46">
                  <c:v>611</c:v>
                </c:pt>
                <c:pt idx="47">
                  <c:v>483</c:v>
                </c:pt>
                <c:pt idx="48">
                  <c:v>361</c:v>
                </c:pt>
                <c:pt idx="49">
                  <c:v>398</c:v>
                </c:pt>
                <c:pt idx="50">
                  <c:v>366</c:v>
                </c:pt>
                <c:pt idx="51">
                  <c:v>738</c:v>
                </c:pt>
                <c:pt idx="52">
                  <c:v>789</c:v>
                </c:pt>
                <c:pt idx="53">
                  <c:v>479</c:v>
                </c:pt>
                <c:pt idx="54">
                  <c:v>328</c:v>
                </c:pt>
                <c:pt idx="55">
                  <c:v>573</c:v>
                </c:pt>
                <c:pt idx="56">
                  <c:v>285</c:v>
                </c:pt>
                <c:pt idx="57">
                  <c:v>252</c:v>
                </c:pt>
                <c:pt idx="58">
                  <c:v>352</c:v>
                </c:pt>
                <c:pt idx="59">
                  <c:v>1953</c:v>
                </c:pt>
                <c:pt idx="60">
                  <c:v>4267</c:v>
                </c:pt>
                <c:pt idx="61">
                  <c:v>2556</c:v>
                </c:pt>
                <c:pt idx="62">
                  <c:v>1279</c:v>
                </c:pt>
                <c:pt idx="63">
                  <c:v>1010</c:v>
                </c:pt>
                <c:pt idx="64">
                  <c:v>943</c:v>
                </c:pt>
                <c:pt idx="65">
                  <c:v>743</c:v>
                </c:pt>
                <c:pt idx="66">
                  <c:v>782</c:v>
                </c:pt>
                <c:pt idx="67">
                  <c:v>681</c:v>
                </c:pt>
                <c:pt idx="68">
                  <c:v>1628</c:v>
                </c:pt>
                <c:pt idx="69">
                  <c:v>893</c:v>
                </c:pt>
                <c:pt idx="70">
                  <c:v>825</c:v>
                </c:pt>
                <c:pt idx="71">
                  <c:v>700</c:v>
                </c:pt>
                <c:pt idx="72">
                  <c:v>907</c:v>
                </c:pt>
                <c:pt idx="73">
                  <c:v>980</c:v>
                </c:pt>
                <c:pt idx="74">
                  <c:v>4859</c:v>
                </c:pt>
                <c:pt idx="75">
                  <c:v>1545</c:v>
                </c:pt>
                <c:pt idx="76">
                  <c:v>974</c:v>
                </c:pt>
                <c:pt idx="77">
                  <c:v>604</c:v>
                </c:pt>
                <c:pt idx="78">
                  <c:v>423</c:v>
                </c:pt>
                <c:pt idx="79">
                  <c:v>675</c:v>
                </c:pt>
                <c:pt idx="80">
                  <c:v>741</c:v>
                </c:pt>
                <c:pt idx="81">
                  <c:v>816</c:v>
                </c:pt>
                <c:pt idx="82">
                  <c:v>484</c:v>
                </c:pt>
                <c:pt idx="83">
                  <c:v>409</c:v>
                </c:pt>
                <c:pt idx="84">
                  <c:v>377</c:v>
                </c:pt>
                <c:pt idx="85">
                  <c:v>498</c:v>
                </c:pt>
                <c:pt idx="86">
                  <c:v>478</c:v>
                </c:pt>
                <c:pt idx="87">
                  <c:v>679</c:v>
                </c:pt>
                <c:pt idx="88">
                  <c:v>2332</c:v>
                </c:pt>
                <c:pt idx="89">
                  <c:v>789</c:v>
                </c:pt>
                <c:pt idx="90">
                  <c:v>430</c:v>
                </c:pt>
                <c:pt idx="91">
                  <c:v>346</c:v>
                </c:pt>
                <c:pt idx="92">
                  <c:v>343</c:v>
                </c:pt>
                <c:pt idx="93">
                  <c:v>375</c:v>
                </c:pt>
                <c:pt idx="94">
                  <c:v>662</c:v>
                </c:pt>
                <c:pt idx="95">
                  <c:v>616</c:v>
                </c:pt>
                <c:pt idx="96">
                  <c:v>391</c:v>
                </c:pt>
                <c:pt idx="97">
                  <c:v>760</c:v>
                </c:pt>
                <c:pt idx="98">
                  <c:v>377</c:v>
                </c:pt>
                <c:pt idx="99">
                  <c:v>770</c:v>
                </c:pt>
                <c:pt idx="100">
                  <c:v>1129</c:v>
                </c:pt>
                <c:pt idx="101">
                  <c:v>907</c:v>
                </c:pt>
                <c:pt idx="102">
                  <c:v>1299</c:v>
                </c:pt>
                <c:pt idx="103">
                  <c:v>494</c:v>
                </c:pt>
                <c:pt idx="104">
                  <c:v>270</c:v>
                </c:pt>
                <c:pt idx="105">
                  <c:v>1071</c:v>
                </c:pt>
                <c:pt idx="106">
                  <c:v>484</c:v>
                </c:pt>
                <c:pt idx="107">
                  <c:v>616</c:v>
                </c:pt>
                <c:pt idx="108">
                  <c:v>360</c:v>
                </c:pt>
                <c:pt idx="109">
                  <c:v>524</c:v>
                </c:pt>
                <c:pt idx="110">
                  <c:v>1227</c:v>
                </c:pt>
                <c:pt idx="111">
                  <c:v>617</c:v>
                </c:pt>
                <c:pt idx="112">
                  <c:v>1049</c:v>
                </c:pt>
                <c:pt idx="113">
                  <c:v>831</c:v>
                </c:pt>
                <c:pt idx="114">
                  <c:v>552</c:v>
                </c:pt>
                <c:pt idx="115">
                  <c:v>415</c:v>
                </c:pt>
                <c:pt idx="116">
                  <c:v>454</c:v>
                </c:pt>
                <c:pt idx="117">
                  <c:v>372</c:v>
                </c:pt>
                <c:pt idx="118">
                  <c:v>344</c:v>
                </c:pt>
                <c:pt idx="119">
                  <c:v>490</c:v>
                </c:pt>
                <c:pt idx="120">
                  <c:v>299</c:v>
                </c:pt>
                <c:pt idx="121">
                  <c:v>457</c:v>
                </c:pt>
                <c:pt idx="122">
                  <c:v>404</c:v>
                </c:pt>
                <c:pt idx="123">
                  <c:v>478</c:v>
                </c:pt>
                <c:pt idx="124">
                  <c:v>218</c:v>
                </c:pt>
                <c:pt idx="125">
                  <c:v>83</c:v>
                </c:pt>
                <c:pt idx="126">
                  <c:v>149</c:v>
                </c:pt>
                <c:pt idx="127">
                  <c:v>212</c:v>
                </c:pt>
                <c:pt idx="128">
                  <c:v>228</c:v>
                </c:pt>
                <c:pt idx="129">
                  <c:v>205</c:v>
                </c:pt>
                <c:pt idx="130">
                  <c:v>184</c:v>
                </c:pt>
                <c:pt idx="131">
                  <c:v>149</c:v>
                </c:pt>
                <c:pt idx="132">
                  <c:v>667</c:v>
                </c:pt>
                <c:pt idx="133">
                  <c:v>408</c:v>
                </c:pt>
                <c:pt idx="134">
                  <c:v>1396</c:v>
                </c:pt>
                <c:pt idx="135">
                  <c:v>1234</c:v>
                </c:pt>
                <c:pt idx="136">
                  <c:v>907</c:v>
                </c:pt>
                <c:pt idx="137">
                  <c:v>572</c:v>
                </c:pt>
                <c:pt idx="138">
                  <c:v>473</c:v>
                </c:pt>
                <c:pt idx="139">
                  <c:v>395</c:v>
                </c:pt>
                <c:pt idx="140">
                  <c:v>230</c:v>
                </c:pt>
                <c:pt idx="141">
                  <c:v>105</c:v>
                </c:pt>
                <c:pt idx="142">
                  <c:v>1185</c:v>
                </c:pt>
                <c:pt idx="143">
                  <c:v>459</c:v>
                </c:pt>
                <c:pt idx="144">
                  <c:v>193</c:v>
                </c:pt>
                <c:pt idx="145">
                  <c:v>642</c:v>
                </c:pt>
                <c:pt idx="146">
                  <c:v>486</c:v>
                </c:pt>
                <c:pt idx="147">
                  <c:v>585</c:v>
                </c:pt>
                <c:pt idx="148">
                  <c:v>237</c:v>
                </c:pt>
                <c:pt idx="149">
                  <c:v>589</c:v>
                </c:pt>
                <c:pt idx="150">
                  <c:v>1969</c:v>
                </c:pt>
                <c:pt idx="151">
                  <c:v>6170</c:v>
                </c:pt>
                <c:pt idx="152">
                  <c:v>2243</c:v>
                </c:pt>
                <c:pt idx="153">
                  <c:v>798</c:v>
                </c:pt>
                <c:pt idx="154">
                  <c:v>977</c:v>
                </c:pt>
                <c:pt idx="155">
                  <c:v>661</c:v>
                </c:pt>
                <c:pt idx="156">
                  <c:v>508</c:v>
                </c:pt>
                <c:pt idx="157">
                  <c:v>334</c:v>
                </c:pt>
                <c:pt idx="158">
                  <c:v>485</c:v>
                </c:pt>
                <c:pt idx="159">
                  <c:v>298</c:v>
                </c:pt>
                <c:pt idx="160">
                  <c:v>142</c:v>
                </c:pt>
                <c:pt idx="161">
                  <c:v>234</c:v>
                </c:pt>
                <c:pt idx="162">
                  <c:v>329</c:v>
                </c:pt>
                <c:pt idx="163">
                  <c:v>794</c:v>
                </c:pt>
                <c:pt idx="164">
                  <c:v>548</c:v>
                </c:pt>
                <c:pt idx="165">
                  <c:v>734</c:v>
                </c:pt>
                <c:pt idx="166">
                  <c:v>377</c:v>
                </c:pt>
                <c:pt idx="167">
                  <c:v>196</c:v>
                </c:pt>
                <c:pt idx="168">
                  <c:v>407</c:v>
                </c:pt>
                <c:pt idx="169">
                  <c:v>1823</c:v>
                </c:pt>
                <c:pt idx="170">
                  <c:v>2107</c:v>
                </c:pt>
                <c:pt idx="171">
                  <c:v>823</c:v>
                </c:pt>
                <c:pt idx="172">
                  <c:v>459</c:v>
                </c:pt>
                <c:pt idx="173">
                  <c:v>511</c:v>
                </c:pt>
                <c:pt idx="174">
                  <c:v>340</c:v>
                </c:pt>
                <c:pt idx="175">
                  <c:v>454</c:v>
                </c:pt>
                <c:pt idx="176">
                  <c:v>224</c:v>
                </c:pt>
                <c:pt idx="177">
                  <c:v>294</c:v>
                </c:pt>
                <c:pt idx="178">
                  <c:v>1524</c:v>
                </c:pt>
                <c:pt idx="179">
                  <c:v>918</c:v>
                </c:pt>
                <c:pt idx="180">
                  <c:v>661</c:v>
                </c:pt>
                <c:pt idx="181">
                  <c:v>356</c:v>
                </c:pt>
                <c:pt idx="182">
                  <c:v>820</c:v>
                </c:pt>
                <c:pt idx="183">
                  <c:v>1623</c:v>
                </c:pt>
                <c:pt idx="184">
                  <c:v>3538</c:v>
                </c:pt>
                <c:pt idx="185">
                  <c:v>1763</c:v>
                </c:pt>
                <c:pt idx="186">
                  <c:v>1029</c:v>
                </c:pt>
                <c:pt idx="187">
                  <c:v>692</c:v>
                </c:pt>
                <c:pt idx="188">
                  <c:v>378</c:v>
                </c:pt>
                <c:pt idx="189">
                  <c:v>508</c:v>
                </c:pt>
                <c:pt idx="190">
                  <c:v>611</c:v>
                </c:pt>
                <c:pt idx="191">
                  <c:v>529</c:v>
                </c:pt>
                <c:pt idx="192">
                  <c:v>628</c:v>
                </c:pt>
                <c:pt idx="193">
                  <c:v>1606</c:v>
                </c:pt>
                <c:pt idx="194">
                  <c:v>603</c:v>
                </c:pt>
                <c:pt idx="195">
                  <c:v>368</c:v>
                </c:pt>
                <c:pt idx="196">
                  <c:v>1220</c:v>
                </c:pt>
                <c:pt idx="197">
                  <c:v>1193</c:v>
                </c:pt>
                <c:pt idx="198">
                  <c:v>1026</c:v>
                </c:pt>
                <c:pt idx="199">
                  <c:v>580</c:v>
                </c:pt>
                <c:pt idx="200">
                  <c:v>511</c:v>
                </c:pt>
                <c:pt idx="201">
                  <c:v>320</c:v>
                </c:pt>
                <c:pt idx="202">
                  <c:v>261</c:v>
                </c:pt>
                <c:pt idx="203">
                  <c:v>459</c:v>
                </c:pt>
                <c:pt idx="204">
                  <c:v>448</c:v>
                </c:pt>
                <c:pt idx="205">
                  <c:v>816</c:v>
                </c:pt>
                <c:pt idx="206">
                  <c:v>889</c:v>
                </c:pt>
                <c:pt idx="207">
                  <c:v>5871</c:v>
                </c:pt>
                <c:pt idx="208">
                  <c:v>2267</c:v>
                </c:pt>
                <c:pt idx="209">
                  <c:v>1890</c:v>
                </c:pt>
                <c:pt idx="210">
                  <c:v>1279</c:v>
                </c:pt>
                <c:pt idx="211">
                  <c:v>1000</c:v>
                </c:pt>
                <c:pt idx="212">
                  <c:v>1209</c:v>
                </c:pt>
                <c:pt idx="213">
                  <c:v>956</c:v>
                </c:pt>
                <c:pt idx="214">
                  <c:v>661</c:v>
                </c:pt>
                <c:pt idx="215">
                  <c:v>616</c:v>
                </c:pt>
                <c:pt idx="216">
                  <c:v>453</c:v>
                </c:pt>
                <c:pt idx="217">
                  <c:v>409</c:v>
                </c:pt>
                <c:pt idx="218">
                  <c:v>504</c:v>
                </c:pt>
                <c:pt idx="219">
                  <c:v>509</c:v>
                </c:pt>
                <c:pt idx="220">
                  <c:v>683</c:v>
                </c:pt>
                <c:pt idx="221">
                  <c:v>537</c:v>
                </c:pt>
                <c:pt idx="222">
                  <c:v>672</c:v>
                </c:pt>
                <c:pt idx="223">
                  <c:v>797</c:v>
                </c:pt>
                <c:pt idx="224">
                  <c:v>449</c:v>
                </c:pt>
                <c:pt idx="225">
                  <c:v>315</c:v>
                </c:pt>
                <c:pt idx="226">
                  <c:v>667</c:v>
                </c:pt>
                <c:pt idx="227">
                  <c:v>474</c:v>
                </c:pt>
                <c:pt idx="228">
                  <c:v>577</c:v>
                </c:pt>
                <c:pt idx="229">
                  <c:v>268</c:v>
                </c:pt>
                <c:pt idx="230">
                  <c:v>457</c:v>
                </c:pt>
                <c:pt idx="231">
                  <c:v>475</c:v>
                </c:pt>
                <c:pt idx="232">
                  <c:v>785</c:v>
                </c:pt>
                <c:pt idx="233">
                  <c:v>682</c:v>
                </c:pt>
                <c:pt idx="234">
                  <c:v>756</c:v>
                </c:pt>
                <c:pt idx="235">
                  <c:v>497</c:v>
                </c:pt>
                <c:pt idx="236">
                  <c:v>417</c:v>
                </c:pt>
                <c:pt idx="237">
                  <c:v>515</c:v>
                </c:pt>
                <c:pt idx="238">
                  <c:v>951</c:v>
                </c:pt>
                <c:pt idx="239">
                  <c:v>362</c:v>
                </c:pt>
                <c:pt idx="240">
                  <c:v>662</c:v>
                </c:pt>
                <c:pt idx="241">
                  <c:v>486</c:v>
                </c:pt>
                <c:pt idx="242">
                  <c:v>1623</c:v>
                </c:pt>
                <c:pt idx="243">
                  <c:v>1121</c:v>
                </c:pt>
                <c:pt idx="244">
                  <c:v>607</c:v>
                </c:pt>
                <c:pt idx="245">
                  <c:v>372</c:v>
                </c:pt>
                <c:pt idx="246">
                  <c:v>568</c:v>
                </c:pt>
                <c:pt idx="247">
                  <c:v>337</c:v>
                </c:pt>
                <c:pt idx="248">
                  <c:v>283</c:v>
                </c:pt>
                <c:pt idx="249">
                  <c:v>374</c:v>
                </c:pt>
                <c:pt idx="250">
                  <c:v>669</c:v>
                </c:pt>
                <c:pt idx="251">
                  <c:v>252</c:v>
                </c:pt>
                <c:pt idx="252">
                  <c:v>349</c:v>
                </c:pt>
                <c:pt idx="253">
                  <c:v>813</c:v>
                </c:pt>
                <c:pt idx="254">
                  <c:v>361</c:v>
                </c:pt>
                <c:pt idx="255">
                  <c:v>794</c:v>
                </c:pt>
                <c:pt idx="256">
                  <c:v>1707</c:v>
                </c:pt>
                <c:pt idx="257">
                  <c:v>495</c:v>
                </c:pt>
                <c:pt idx="258">
                  <c:v>580</c:v>
                </c:pt>
                <c:pt idx="259">
                  <c:v>1260</c:v>
                </c:pt>
                <c:pt idx="260">
                  <c:v>651</c:v>
                </c:pt>
                <c:pt idx="261">
                  <c:v>567</c:v>
                </c:pt>
                <c:pt idx="262">
                  <c:v>409</c:v>
                </c:pt>
                <c:pt idx="263">
                  <c:v>455</c:v>
                </c:pt>
                <c:pt idx="264">
                  <c:v>217</c:v>
                </c:pt>
                <c:pt idx="265">
                  <c:v>258</c:v>
                </c:pt>
                <c:pt idx="266">
                  <c:v>529</c:v>
                </c:pt>
                <c:pt idx="267">
                  <c:v>265</c:v>
                </c:pt>
                <c:pt idx="268">
                  <c:v>348</c:v>
                </c:pt>
                <c:pt idx="269">
                  <c:v>390</c:v>
                </c:pt>
                <c:pt idx="270">
                  <c:v>439</c:v>
                </c:pt>
                <c:pt idx="271">
                  <c:v>656</c:v>
                </c:pt>
                <c:pt idx="272">
                  <c:v>278</c:v>
                </c:pt>
                <c:pt idx="273">
                  <c:v>356</c:v>
                </c:pt>
                <c:pt idx="274">
                  <c:v>375</c:v>
                </c:pt>
                <c:pt idx="275">
                  <c:v>402</c:v>
                </c:pt>
                <c:pt idx="276">
                  <c:v>398</c:v>
                </c:pt>
                <c:pt idx="277">
                  <c:v>642</c:v>
                </c:pt>
                <c:pt idx="278">
                  <c:v>407</c:v>
                </c:pt>
                <c:pt idx="279">
                  <c:v>298</c:v>
                </c:pt>
                <c:pt idx="280">
                  <c:v>202</c:v>
                </c:pt>
                <c:pt idx="281">
                  <c:v>155</c:v>
                </c:pt>
                <c:pt idx="282">
                  <c:v>198</c:v>
                </c:pt>
                <c:pt idx="283">
                  <c:v>309</c:v>
                </c:pt>
                <c:pt idx="284">
                  <c:v>1499</c:v>
                </c:pt>
                <c:pt idx="285">
                  <c:v>481</c:v>
                </c:pt>
                <c:pt idx="286">
                  <c:v>307</c:v>
                </c:pt>
                <c:pt idx="287">
                  <c:v>230</c:v>
                </c:pt>
                <c:pt idx="288">
                  <c:v>125</c:v>
                </c:pt>
                <c:pt idx="289">
                  <c:v>93</c:v>
                </c:pt>
                <c:pt idx="290">
                  <c:v>258</c:v>
                </c:pt>
                <c:pt idx="291">
                  <c:v>305</c:v>
                </c:pt>
                <c:pt idx="292">
                  <c:v>193</c:v>
                </c:pt>
                <c:pt idx="293">
                  <c:v>396</c:v>
                </c:pt>
                <c:pt idx="294">
                  <c:v>401</c:v>
                </c:pt>
                <c:pt idx="295">
                  <c:v>789</c:v>
                </c:pt>
                <c:pt idx="296">
                  <c:v>920</c:v>
                </c:pt>
                <c:pt idx="297">
                  <c:v>741</c:v>
                </c:pt>
                <c:pt idx="298">
                  <c:v>1095</c:v>
                </c:pt>
                <c:pt idx="299">
                  <c:v>1779</c:v>
                </c:pt>
                <c:pt idx="300">
                  <c:v>455</c:v>
                </c:pt>
                <c:pt idx="301">
                  <c:v>273</c:v>
                </c:pt>
                <c:pt idx="302">
                  <c:v>503</c:v>
                </c:pt>
                <c:pt idx="303">
                  <c:v>565</c:v>
                </c:pt>
                <c:pt idx="304">
                  <c:v>303</c:v>
                </c:pt>
                <c:pt idx="305">
                  <c:v>292</c:v>
                </c:pt>
                <c:pt idx="306">
                  <c:v>770</c:v>
                </c:pt>
                <c:pt idx="307">
                  <c:v>1150</c:v>
                </c:pt>
                <c:pt idx="308">
                  <c:v>480</c:v>
                </c:pt>
                <c:pt idx="309">
                  <c:v>403</c:v>
                </c:pt>
                <c:pt idx="310">
                  <c:v>315</c:v>
                </c:pt>
                <c:pt idx="311">
                  <c:v>281</c:v>
                </c:pt>
                <c:pt idx="312">
                  <c:v>653</c:v>
                </c:pt>
                <c:pt idx="313">
                  <c:v>267</c:v>
                </c:pt>
                <c:pt idx="314">
                  <c:v>369</c:v>
                </c:pt>
                <c:pt idx="315">
                  <c:v>668</c:v>
                </c:pt>
                <c:pt idx="316">
                  <c:v>1098</c:v>
                </c:pt>
                <c:pt idx="317">
                  <c:v>1630</c:v>
                </c:pt>
                <c:pt idx="318">
                  <c:v>923</c:v>
                </c:pt>
                <c:pt idx="319">
                  <c:v>667</c:v>
                </c:pt>
                <c:pt idx="320">
                  <c:v>503</c:v>
                </c:pt>
                <c:pt idx="321">
                  <c:v>378</c:v>
                </c:pt>
                <c:pt idx="322">
                  <c:v>397</c:v>
                </c:pt>
                <c:pt idx="323">
                  <c:v>363</c:v>
                </c:pt>
                <c:pt idx="324">
                  <c:v>1061</c:v>
                </c:pt>
                <c:pt idx="325">
                  <c:v>498</c:v>
                </c:pt>
                <c:pt idx="326">
                  <c:v>1560</c:v>
                </c:pt>
                <c:pt idx="327">
                  <c:v>746</c:v>
                </c:pt>
                <c:pt idx="328">
                  <c:v>593</c:v>
                </c:pt>
                <c:pt idx="329">
                  <c:v>338</c:v>
                </c:pt>
                <c:pt idx="330">
                  <c:v>215</c:v>
                </c:pt>
                <c:pt idx="331">
                  <c:v>288</c:v>
                </c:pt>
                <c:pt idx="332">
                  <c:v>409</c:v>
                </c:pt>
                <c:pt idx="333">
                  <c:v>1539</c:v>
                </c:pt>
                <c:pt idx="334">
                  <c:v>1161</c:v>
                </c:pt>
                <c:pt idx="335">
                  <c:v>900</c:v>
                </c:pt>
                <c:pt idx="336">
                  <c:v>2784</c:v>
                </c:pt>
                <c:pt idx="337">
                  <c:v>3934</c:v>
                </c:pt>
                <c:pt idx="338">
                  <c:v>2041</c:v>
                </c:pt>
                <c:pt idx="339">
                  <c:v>1318</c:v>
                </c:pt>
                <c:pt idx="340">
                  <c:v>1320</c:v>
                </c:pt>
                <c:pt idx="341">
                  <c:v>2325</c:v>
                </c:pt>
                <c:pt idx="342">
                  <c:v>2006</c:v>
                </c:pt>
                <c:pt idx="343">
                  <c:v>1360</c:v>
                </c:pt>
                <c:pt idx="344">
                  <c:v>969</c:v>
                </c:pt>
                <c:pt idx="345">
                  <c:v>1029</c:v>
                </c:pt>
                <c:pt idx="346">
                  <c:v>979</c:v>
                </c:pt>
                <c:pt idx="347">
                  <c:v>860</c:v>
                </c:pt>
                <c:pt idx="348">
                  <c:v>1161</c:v>
                </c:pt>
                <c:pt idx="349">
                  <c:v>1791</c:v>
                </c:pt>
                <c:pt idx="350">
                  <c:v>1362</c:v>
                </c:pt>
                <c:pt idx="351">
                  <c:v>1977</c:v>
                </c:pt>
                <c:pt idx="352">
                  <c:v>1584</c:v>
                </c:pt>
                <c:pt idx="353">
                  <c:v>1108</c:v>
                </c:pt>
                <c:pt idx="354">
                  <c:v>846</c:v>
                </c:pt>
                <c:pt idx="355">
                  <c:v>958</c:v>
                </c:pt>
                <c:pt idx="356">
                  <c:v>1103</c:v>
                </c:pt>
                <c:pt idx="357">
                  <c:v>936</c:v>
                </c:pt>
                <c:pt idx="358">
                  <c:v>1378</c:v>
                </c:pt>
                <c:pt idx="359">
                  <c:v>1141</c:v>
                </c:pt>
                <c:pt idx="360">
                  <c:v>903</c:v>
                </c:pt>
                <c:pt idx="361">
                  <c:v>1198</c:v>
                </c:pt>
                <c:pt idx="362">
                  <c:v>850</c:v>
                </c:pt>
                <c:pt idx="363">
                  <c:v>1709</c:v>
                </c:pt>
                <c:pt idx="364">
                  <c:v>1604</c:v>
                </c:pt>
                <c:pt idx="365">
                  <c:v>1623</c:v>
                </c:pt>
                <c:pt idx="366">
                  <c:v>1870</c:v>
                </c:pt>
                <c:pt idx="367">
                  <c:v>1493</c:v>
                </c:pt>
                <c:pt idx="368">
                  <c:v>1657</c:v>
                </c:pt>
                <c:pt idx="369">
                  <c:v>1016</c:v>
                </c:pt>
                <c:pt idx="370">
                  <c:v>3094</c:v>
                </c:pt>
                <c:pt idx="371">
                  <c:v>3099</c:v>
                </c:pt>
                <c:pt idx="372">
                  <c:v>2511</c:v>
                </c:pt>
                <c:pt idx="373">
                  <c:v>2304</c:v>
                </c:pt>
                <c:pt idx="374">
                  <c:v>2494</c:v>
                </c:pt>
                <c:pt idx="375">
                  <c:v>2559</c:v>
                </c:pt>
                <c:pt idx="376">
                  <c:v>2514</c:v>
                </c:pt>
                <c:pt idx="377">
                  <c:v>1695</c:v>
                </c:pt>
                <c:pt idx="378">
                  <c:v>2135</c:v>
                </c:pt>
                <c:pt idx="379">
                  <c:v>2634</c:v>
                </c:pt>
                <c:pt idx="380">
                  <c:v>1617</c:v>
                </c:pt>
                <c:pt idx="381">
                  <c:v>2354</c:v>
                </c:pt>
                <c:pt idx="382">
                  <c:v>3776</c:v>
                </c:pt>
                <c:pt idx="383">
                  <c:v>2847</c:v>
                </c:pt>
                <c:pt idx="384">
                  <c:v>2225</c:v>
                </c:pt>
                <c:pt idx="385">
                  <c:v>2467</c:v>
                </c:pt>
                <c:pt idx="386">
                  <c:v>2285</c:v>
                </c:pt>
                <c:pt idx="387">
                  <c:v>1560</c:v>
                </c:pt>
                <c:pt idx="388">
                  <c:v>3187</c:v>
                </c:pt>
                <c:pt idx="389">
                  <c:v>2839</c:v>
                </c:pt>
                <c:pt idx="390">
                  <c:v>2234</c:v>
                </c:pt>
                <c:pt idx="391">
                  <c:v>1930</c:v>
                </c:pt>
                <c:pt idx="392">
                  <c:v>2147</c:v>
                </c:pt>
                <c:pt idx="393">
                  <c:v>2700</c:v>
                </c:pt>
                <c:pt idx="394">
                  <c:v>1516</c:v>
                </c:pt>
              </c:numCache>
            </c:numRef>
          </c:val>
          <c:smooth val="0"/>
          <c:extLst>
            <c:ext xmlns:c16="http://schemas.microsoft.com/office/drawing/2014/chart" uri="{C3380CC4-5D6E-409C-BE32-E72D297353CC}">
              <c16:uniqueId val="{00000000-606D-406D-92BA-5BB705442FB1}"/>
            </c:ext>
          </c:extLst>
        </c:ser>
        <c:dLbls>
          <c:showLegendKey val="0"/>
          <c:showVal val="0"/>
          <c:showCatName val="0"/>
          <c:showSerName val="0"/>
          <c:showPercent val="0"/>
          <c:showBubbleSize val="0"/>
        </c:dLbls>
        <c:smooth val="0"/>
        <c:axId val="319255200"/>
        <c:axId val="172662544"/>
      </c:lineChart>
      <c:catAx>
        <c:axId val="31925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662544"/>
        <c:crosses val="autoZero"/>
        <c:auto val="1"/>
        <c:lblAlgn val="ctr"/>
        <c:lblOffset val="100"/>
        <c:noMultiLvlLbl val="0"/>
      </c:catAx>
      <c:valAx>
        <c:axId val="17266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25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Sesamstraße</c:v>
                </c:pt>
              </c:strCache>
            </c:strRef>
          </c:tx>
          <c:spPr>
            <a:ln w="28575" cap="rnd">
              <a:solidFill>
                <a:schemeClr val="accent1"/>
              </a:solidFill>
              <a:round/>
            </a:ln>
            <a:effectLst/>
          </c:spPr>
          <c:marker>
            <c:symbol val="none"/>
          </c:marker>
          <c:cat>
            <c:strRef>
              <c:f>Sheet1!$A$2:$A$396</c:f>
              <c:strCache>
                <c:ptCount val="395"/>
                <c:pt idx="0">
                  <c:v>01.11.2017</c:v>
                </c:pt>
                <c:pt idx="1">
                  <c:v>02.11.2017</c:v>
                </c:pt>
                <c:pt idx="2">
                  <c:v>03.11.2017</c:v>
                </c:pt>
                <c:pt idx="3">
                  <c:v>04.11.2017</c:v>
                </c:pt>
                <c:pt idx="4">
                  <c:v>05.11.2017</c:v>
                </c:pt>
                <c:pt idx="5">
                  <c:v>06.11.2017</c:v>
                </c:pt>
                <c:pt idx="6">
                  <c:v>07.11.2017</c:v>
                </c:pt>
                <c:pt idx="7">
                  <c:v>08.11.2017</c:v>
                </c:pt>
                <c:pt idx="8">
                  <c:v>09.11.2017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pt idx="30">
                  <c:v>01.12.2017</c:v>
                </c:pt>
                <c:pt idx="31">
                  <c:v>02.12.2017</c:v>
                </c:pt>
                <c:pt idx="32">
                  <c:v>03.12.2017</c:v>
                </c:pt>
                <c:pt idx="33">
                  <c:v>04.12.2017</c:v>
                </c:pt>
                <c:pt idx="34">
                  <c:v>05.12.2017</c:v>
                </c:pt>
                <c:pt idx="35">
                  <c:v>06.12.2017</c:v>
                </c:pt>
                <c:pt idx="36">
                  <c:v>07.12.2017</c:v>
                </c:pt>
                <c:pt idx="37">
                  <c:v>08.12.2017</c:v>
                </c:pt>
                <c:pt idx="38">
                  <c:v>09.12.2017</c:v>
                </c:pt>
                <c:pt idx="39">
                  <c:v>10.12.2017</c:v>
                </c:pt>
                <c:pt idx="40">
                  <c:v>11.12.2017</c:v>
                </c:pt>
                <c:pt idx="41">
                  <c:v>12.12.2017</c:v>
                </c:pt>
                <c:pt idx="42">
                  <c:v>13.12.2017</c:v>
                </c:pt>
                <c:pt idx="43">
                  <c:v>14.12.2017</c:v>
                </c:pt>
                <c:pt idx="44">
                  <c:v>15.12.2017</c:v>
                </c:pt>
                <c:pt idx="45">
                  <c:v>16.12.2017</c:v>
                </c:pt>
                <c:pt idx="46">
                  <c:v>17.12.2017</c:v>
                </c:pt>
                <c:pt idx="47">
                  <c:v>18.12.2017</c:v>
                </c:pt>
                <c:pt idx="48">
                  <c:v>19.12.2017</c:v>
                </c:pt>
                <c:pt idx="49">
                  <c:v>20.12.2017</c:v>
                </c:pt>
                <c:pt idx="50">
                  <c:v>21.12.2017</c:v>
                </c:pt>
                <c:pt idx="51">
                  <c:v>22.12.2017</c:v>
                </c:pt>
                <c:pt idx="52">
                  <c:v>23.12.2017</c:v>
                </c:pt>
                <c:pt idx="53">
                  <c:v>24.12.2017</c:v>
                </c:pt>
                <c:pt idx="54">
                  <c:v>25.12.2017</c:v>
                </c:pt>
                <c:pt idx="55">
                  <c:v>26.12.2017</c:v>
                </c:pt>
                <c:pt idx="56">
                  <c:v>27.12.2017</c:v>
                </c:pt>
                <c:pt idx="57">
                  <c:v>28.12.2017</c:v>
                </c:pt>
                <c:pt idx="58">
                  <c:v>29.12.2017</c:v>
                </c:pt>
                <c:pt idx="59">
                  <c:v>30.12.2017</c:v>
                </c:pt>
                <c:pt idx="60">
                  <c:v>31.12.2017</c:v>
                </c:pt>
                <c:pt idx="61">
                  <c:v>01.01.2018</c:v>
                </c:pt>
                <c:pt idx="62">
                  <c:v>02.01.2018</c:v>
                </c:pt>
                <c:pt idx="63">
                  <c:v>03.01.2018</c:v>
                </c:pt>
                <c:pt idx="64">
                  <c:v>04.01.2018</c:v>
                </c:pt>
                <c:pt idx="65">
                  <c:v>05.01.2018</c:v>
                </c:pt>
                <c:pt idx="66">
                  <c:v>06.01.2018</c:v>
                </c:pt>
                <c:pt idx="67">
                  <c:v>07.01.2018</c:v>
                </c:pt>
                <c:pt idx="68">
                  <c:v>08.01.2018</c:v>
                </c:pt>
                <c:pt idx="69">
                  <c:v>09.01.2018</c:v>
                </c:pt>
                <c:pt idx="70">
                  <c:v>10.01.2018</c:v>
                </c:pt>
                <c:pt idx="71">
                  <c:v>11.01.2018</c:v>
                </c:pt>
                <c:pt idx="72">
                  <c:v>12.01.2018</c:v>
                </c:pt>
                <c:pt idx="73">
                  <c:v>13.01.2018</c:v>
                </c:pt>
                <c:pt idx="74">
                  <c:v>14.01.2018</c:v>
                </c:pt>
                <c:pt idx="75">
                  <c:v>15.01.2018</c:v>
                </c:pt>
                <c:pt idx="76">
                  <c:v>16.01.2018</c:v>
                </c:pt>
                <c:pt idx="77">
                  <c:v>17.01.2018</c:v>
                </c:pt>
                <c:pt idx="78">
                  <c:v>18.01.2018</c:v>
                </c:pt>
                <c:pt idx="79">
                  <c:v>19.01.2018</c:v>
                </c:pt>
                <c:pt idx="80">
                  <c:v>20.01.2018</c:v>
                </c:pt>
                <c:pt idx="81">
                  <c:v>21.01.2018</c:v>
                </c:pt>
                <c:pt idx="82">
                  <c:v>22.01.2018</c:v>
                </c:pt>
                <c:pt idx="83">
                  <c:v>23.01.2018</c:v>
                </c:pt>
                <c:pt idx="84">
                  <c:v>24.01.2018</c:v>
                </c:pt>
                <c:pt idx="85">
                  <c:v>25.01.2018</c:v>
                </c:pt>
                <c:pt idx="86">
                  <c:v>26.01.2018</c:v>
                </c:pt>
                <c:pt idx="87">
                  <c:v>27.01.2018</c:v>
                </c:pt>
                <c:pt idx="88">
                  <c:v>28.01.2018</c:v>
                </c:pt>
                <c:pt idx="89">
                  <c:v>29.01.2018</c:v>
                </c:pt>
                <c:pt idx="90">
                  <c:v>30.01.2018</c:v>
                </c:pt>
                <c:pt idx="91">
                  <c:v>31.01.2018</c:v>
                </c:pt>
                <c:pt idx="92">
                  <c:v>01.02.2018</c:v>
                </c:pt>
                <c:pt idx="93">
                  <c:v>02.02.2018</c:v>
                </c:pt>
                <c:pt idx="94">
                  <c:v>03.02.2018</c:v>
                </c:pt>
                <c:pt idx="95">
                  <c:v>04.02.2018</c:v>
                </c:pt>
                <c:pt idx="96">
                  <c:v>05.02.2018</c:v>
                </c:pt>
                <c:pt idx="97">
                  <c:v>06.02.2018</c:v>
                </c:pt>
                <c:pt idx="98">
                  <c:v>07.02.2018</c:v>
                </c:pt>
                <c:pt idx="99">
                  <c:v>08.02.2018</c:v>
                </c:pt>
                <c:pt idx="100">
                  <c:v>09.02.2018</c:v>
                </c:pt>
                <c:pt idx="101">
                  <c:v>10.02.2018</c:v>
                </c:pt>
                <c:pt idx="102">
                  <c:v>11.02.2018</c:v>
                </c:pt>
                <c:pt idx="103">
                  <c:v>12.02.2018</c:v>
                </c:pt>
                <c:pt idx="104">
                  <c:v>13.02.2018</c:v>
                </c:pt>
                <c:pt idx="105">
                  <c:v>14.02.2018</c:v>
                </c:pt>
                <c:pt idx="106">
                  <c:v>15.02.2018</c:v>
                </c:pt>
                <c:pt idx="107">
                  <c:v>16.02.2018</c:v>
                </c:pt>
                <c:pt idx="108">
                  <c:v>17.02.2018</c:v>
                </c:pt>
                <c:pt idx="109">
                  <c:v>18.02.2018</c:v>
                </c:pt>
                <c:pt idx="110">
                  <c:v>19.02.2018</c:v>
                </c:pt>
                <c:pt idx="111">
                  <c:v>20.02.2018</c:v>
                </c:pt>
                <c:pt idx="112">
                  <c:v>21.02.2018</c:v>
                </c:pt>
                <c:pt idx="113">
                  <c:v>22.02.2018</c:v>
                </c:pt>
                <c:pt idx="114">
                  <c:v>23.02.2018</c:v>
                </c:pt>
                <c:pt idx="115">
                  <c:v>24.02.2018</c:v>
                </c:pt>
                <c:pt idx="116">
                  <c:v>25.02.2018</c:v>
                </c:pt>
                <c:pt idx="117">
                  <c:v>26.02.2018</c:v>
                </c:pt>
                <c:pt idx="118">
                  <c:v>27.02.2018</c:v>
                </c:pt>
                <c:pt idx="119">
                  <c:v>28.02.2018</c:v>
                </c:pt>
                <c:pt idx="120">
                  <c:v>01.03.2018</c:v>
                </c:pt>
                <c:pt idx="121">
                  <c:v>02.03.2018</c:v>
                </c:pt>
                <c:pt idx="122">
                  <c:v>03.03.2018</c:v>
                </c:pt>
                <c:pt idx="123">
                  <c:v>04.03.2018</c:v>
                </c:pt>
                <c:pt idx="124">
                  <c:v>05.03.2018</c:v>
                </c:pt>
                <c:pt idx="125">
                  <c:v>06.03.2018</c:v>
                </c:pt>
                <c:pt idx="126">
                  <c:v>07.03.2018</c:v>
                </c:pt>
                <c:pt idx="127">
                  <c:v>08.03.2018</c:v>
                </c:pt>
                <c:pt idx="128">
                  <c:v>09.03.2018</c:v>
                </c:pt>
                <c:pt idx="129">
                  <c:v>10.03.2018</c:v>
                </c:pt>
                <c:pt idx="130">
                  <c:v>11.03.2018</c:v>
                </c:pt>
                <c:pt idx="131">
                  <c:v>12.03.2018</c:v>
                </c:pt>
                <c:pt idx="132">
                  <c:v>13.03.2018</c:v>
                </c:pt>
                <c:pt idx="133">
                  <c:v>14.03.2018</c:v>
                </c:pt>
                <c:pt idx="134">
                  <c:v>15.03.2018</c:v>
                </c:pt>
                <c:pt idx="135">
                  <c:v>16.03.2018</c:v>
                </c:pt>
                <c:pt idx="136">
                  <c:v>17.03.2018</c:v>
                </c:pt>
                <c:pt idx="137">
                  <c:v>18.03.2018</c:v>
                </c:pt>
                <c:pt idx="138">
                  <c:v>19.03.2018</c:v>
                </c:pt>
                <c:pt idx="139">
                  <c:v>20.03.2018</c:v>
                </c:pt>
                <c:pt idx="140">
                  <c:v>21.03.2018</c:v>
                </c:pt>
                <c:pt idx="141">
                  <c:v>22.03.2018</c:v>
                </c:pt>
                <c:pt idx="142">
                  <c:v>23.03.2018</c:v>
                </c:pt>
                <c:pt idx="143">
                  <c:v>24.03.2018</c:v>
                </c:pt>
                <c:pt idx="144">
                  <c:v>25.03.2018</c:v>
                </c:pt>
                <c:pt idx="145">
                  <c:v>26.03.2018</c:v>
                </c:pt>
                <c:pt idx="146">
                  <c:v>27.03.2018</c:v>
                </c:pt>
                <c:pt idx="147">
                  <c:v>28.03.2018</c:v>
                </c:pt>
                <c:pt idx="148">
                  <c:v>29.03.2018</c:v>
                </c:pt>
                <c:pt idx="149">
                  <c:v>30.03.2018</c:v>
                </c:pt>
                <c:pt idx="150">
                  <c:v>31.03.2018</c:v>
                </c:pt>
                <c:pt idx="151">
                  <c:v>01.04.2018</c:v>
                </c:pt>
                <c:pt idx="152">
                  <c:v>02.04.2018</c:v>
                </c:pt>
                <c:pt idx="153">
                  <c:v>03.04.2018</c:v>
                </c:pt>
                <c:pt idx="154">
                  <c:v>04.04.2018</c:v>
                </c:pt>
                <c:pt idx="155">
                  <c:v>05.04.2018</c:v>
                </c:pt>
                <c:pt idx="156">
                  <c:v>06.04.2018</c:v>
                </c:pt>
                <c:pt idx="157">
                  <c:v>07.04.2018</c:v>
                </c:pt>
                <c:pt idx="158">
                  <c:v>08.04.2018</c:v>
                </c:pt>
                <c:pt idx="159">
                  <c:v>09.04.2018</c:v>
                </c:pt>
                <c:pt idx="160">
                  <c:v>10.04.2018</c:v>
                </c:pt>
                <c:pt idx="161">
                  <c:v>11.04.2018</c:v>
                </c:pt>
                <c:pt idx="162">
                  <c:v>12.04.2018</c:v>
                </c:pt>
                <c:pt idx="163">
                  <c:v>13.04.2018</c:v>
                </c:pt>
                <c:pt idx="164">
                  <c:v>14.04.2018</c:v>
                </c:pt>
                <c:pt idx="165">
                  <c:v>15.04.2018</c:v>
                </c:pt>
                <c:pt idx="166">
                  <c:v>16.04.2018</c:v>
                </c:pt>
                <c:pt idx="167">
                  <c:v>17.04.2018</c:v>
                </c:pt>
                <c:pt idx="168">
                  <c:v>18.04.2018</c:v>
                </c:pt>
                <c:pt idx="169">
                  <c:v>19.04.2018</c:v>
                </c:pt>
                <c:pt idx="170">
                  <c:v>20.04.2018</c:v>
                </c:pt>
                <c:pt idx="171">
                  <c:v>21.04.2018</c:v>
                </c:pt>
                <c:pt idx="172">
                  <c:v>22.04.2018</c:v>
                </c:pt>
                <c:pt idx="173">
                  <c:v>23.04.2018</c:v>
                </c:pt>
                <c:pt idx="174">
                  <c:v>24.04.2018</c:v>
                </c:pt>
                <c:pt idx="175">
                  <c:v>25.04.2018</c:v>
                </c:pt>
                <c:pt idx="176">
                  <c:v>26.04.2018</c:v>
                </c:pt>
                <c:pt idx="177">
                  <c:v>27.04.2018</c:v>
                </c:pt>
                <c:pt idx="178">
                  <c:v>28.04.2018</c:v>
                </c:pt>
                <c:pt idx="179">
                  <c:v>29.04.2018</c:v>
                </c:pt>
                <c:pt idx="180">
                  <c:v>30.04.2018</c:v>
                </c:pt>
                <c:pt idx="181">
                  <c:v>01.05.2018</c:v>
                </c:pt>
                <c:pt idx="182">
                  <c:v>02.05.2018</c:v>
                </c:pt>
                <c:pt idx="183">
                  <c:v>03.05.2018</c:v>
                </c:pt>
                <c:pt idx="184">
                  <c:v>04.05.2018</c:v>
                </c:pt>
                <c:pt idx="185">
                  <c:v>05.05.2018</c:v>
                </c:pt>
                <c:pt idx="186">
                  <c:v>06.05.2018</c:v>
                </c:pt>
                <c:pt idx="187">
                  <c:v>07.05.2018</c:v>
                </c:pt>
                <c:pt idx="188">
                  <c:v>08.05.2018</c:v>
                </c:pt>
                <c:pt idx="189">
                  <c:v>09.05.2018</c:v>
                </c:pt>
                <c:pt idx="190">
                  <c:v>10.05.2018</c:v>
                </c:pt>
                <c:pt idx="191">
                  <c:v>11.05.2018</c:v>
                </c:pt>
                <c:pt idx="192">
                  <c:v>12.05.2018</c:v>
                </c:pt>
                <c:pt idx="193">
                  <c:v>13.05.2018</c:v>
                </c:pt>
                <c:pt idx="194">
                  <c:v>14.05.2018</c:v>
                </c:pt>
                <c:pt idx="195">
                  <c:v>15.05.2018</c:v>
                </c:pt>
                <c:pt idx="196">
                  <c:v>16.05.2018</c:v>
                </c:pt>
                <c:pt idx="197">
                  <c:v>17.05.2018</c:v>
                </c:pt>
                <c:pt idx="198">
                  <c:v>18.05.2018</c:v>
                </c:pt>
                <c:pt idx="199">
                  <c:v>19.05.2018</c:v>
                </c:pt>
                <c:pt idx="200">
                  <c:v>20.05.2018</c:v>
                </c:pt>
                <c:pt idx="201">
                  <c:v>21.05.2018</c:v>
                </c:pt>
                <c:pt idx="202">
                  <c:v>22.05.2018</c:v>
                </c:pt>
                <c:pt idx="203">
                  <c:v>23.05.2018</c:v>
                </c:pt>
                <c:pt idx="204">
                  <c:v>24.05.2018</c:v>
                </c:pt>
                <c:pt idx="205">
                  <c:v>25.05.2018</c:v>
                </c:pt>
                <c:pt idx="206">
                  <c:v>26.05.2018</c:v>
                </c:pt>
                <c:pt idx="207">
                  <c:v>27.05.2018</c:v>
                </c:pt>
                <c:pt idx="208">
                  <c:v>28.05.2018</c:v>
                </c:pt>
                <c:pt idx="209">
                  <c:v>29.05.2018</c:v>
                </c:pt>
                <c:pt idx="210">
                  <c:v>30.05.2018</c:v>
                </c:pt>
                <c:pt idx="211">
                  <c:v>31.05.2018</c:v>
                </c:pt>
                <c:pt idx="212">
                  <c:v>01.06.2018</c:v>
                </c:pt>
                <c:pt idx="213">
                  <c:v>02.06.2018</c:v>
                </c:pt>
                <c:pt idx="214">
                  <c:v>03.06.2018</c:v>
                </c:pt>
                <c:pt idx="215">
                  <c:v>04.06.2018</c:v>
                </c:pt>
                <c:pt idx="216">
                  <c:v>05.06.2018</c:v>
                </c:pt>
                <c:pt idx="217">
                  <c:v>06.06.2018</c:v>
                </c:pt>
                <c:pt idx="218">
                  <c:v>07.06.2018</c:v>
                </c:pt>
                <c:pt idx="219">
                  <c:v>08.06.2018</c:v>
                </c:pt>
                <c:pt idx="220">
                  <c:v>09.06.2018</c:v>
                </c:pt>
                <c:pt idx="221">
                  <c:v>10.06.2018</c:v>
                </c:pt>
                <c:pt idx="222">
                  <c:v>11.06.2018</c:v>
                </c:pt>
                <c:pt idx="223">
                  <c:v>12.06.2018</c:v>
                </c:pt>
                <c:pt idx="224">
                  <c:v>13.06.2018</c:v>
                </c:pt>
                <c:pt idx="225">
                  <c:v>14.06.2018</c:v>
                </c:pt>
                <c:pt idx="226">
                  <c:v>15.06.2018</c:v>
                </c:pt>
                <c:pt idx="227">
                  <c:v>16.06.2018</c:v>
                </c:pt>
                <c:pt idx="228">
                  <c:v>17.06.2018</c:v>
                </c:pt>
                <c:pt idx="229">
                  <c:v>18.06.2018</c:v>
                </c:pt>
                <c:pt idx="230">
                  <c:v>19.06.2018</c:v>
                </c:pt>
                <c:pt idx="231">
                  <c:v>20.06.2018</c:v>
                </c:pt>
                <c:pt idx="232">
                  <c:v>21.06.2018</c:v>
                </c:pt>
                <c:pt idx="233">
                  <c:v>22.06.2018</c:v>
                </c:pt>
                <c:pt idx="234">
                  <c:v>23.06.2018</c:v>
                </c:pt>
                <c:pt idx="235">
                  <c:v>24.06.2018</c:v>
                </c:pt>
                <c:pt idx="236">
                  <c:v>25.06.2018</c:v>
                </c:pt>
                <c:pt idx="237">
                  <c:v>26.06.2018</c:v>
                </c:pt>
                <c:pt idx="238">
                  <c:v>27.06.2018</c:v>
                </c:pt>
                <c:pt idx="239">
                  <c:v>28.06.2018</c:v>
                </c:pt>
                <c:pt idx="240">
                  <c:v>29.06.2018</c:v>
                </c:pt>
                <c:pt idx="241">
                  <c:v>30.06.2018</c:v>
                </c:pt>
                <c:pt idx="242">
                  <c:v>01.07.2018</c:v>
                </c:pt>
                <c:pt idx="243">
                  <c:v>02.07.2018</c:v>
                </c:pt>
                <c:pt idx="244">
                  <c:v>03.07.2018</c:v>
                </c:pt>
                <c:pt idx="245">
                  <c:v>04.07.2018</c:v>
                </c:pt>
                <c:pt idx="246">
                  <c:v>05.07.2018</c:v>
                </c:pt>
                <c:pt idx="247">
                  <c:v>06.07.2018</c:v>
                </c:pt>
                <c:pt idx="248">
                  <c:v>07.07.2018</c:v>
                </c:pt>
                <c:pt idx="249">
                  <c:v>08.07.2018</c:v>
                </c:pt>
                <c:pt idx="250">
                  <c:v>09.07.2018</c:v>
                </c:pt>
                <c:pt idx="251">
                  <c:v>10.07.2018</c:v>
                </c:pt>
                <c:pt idx="252">
                  <c:v>11.07.2018</c:v>
                </c:pt>
                <c:pt idx="253">
                  <c:v>12.07.2018</c:v>
                </c:pt>
                <c:pt idx="254">
                  <c:v>13.07.2018</c:v>
                </c:pt>
                <c:pt idx="255">
                  <c:v>14.07.2018</c:v>
                </c:pt>
                <c:pt idx="256">
                  <c:v>15.07.2018</c:v>
                </c:pt>
                <c:pt idx="257">
                  <c:v>16.07.2018</c:v>
                </c:pt>
                <c:pt idx="258">
                  <c:v>17.07.2018</c:v>
                </c:pt>
                <c:pt idx="259">
                  <c:v>18.07.2018</c:v>
                </c:pt>
                <c:pt idx="260">
                  <c:v>19.07.2018</c:v>
                </c:pt>
                <c:pt idx="261">
                  <c:v>20.07.2018</c:v>
                </c:pt>
                <c:pt idx="262">
                  <c:v>21.07.2018</c:v>
                </c:pt>
                <c:pt idx="263">
                  <c:v>22.07.2018</c:v>
                </c:pt>
                <c:pt idx="264">
                  <c:v>23.07.2018</c:v>
                </c:pt>
                <c:pt idx="265">
                  <c:v>24.07.2018</c:v>
                </c:pt>
                <c:pt idx="266">
                  <c:v>25.07.2018</c:v>
                </c:pt>
                <c:pt idx="267">
                  <c:v>26.07.2018</c:v>
                </c:pt>
                <c:pt idx="268">
                  <c:v>27.07.2018</c:v>
                </c:pt>
                <c:pt idx="269">
                  <c:v>28.07.2018</c:v>
                </c:pt>
                <c:pt idx="270">
                  <c:v>29.07.2018</c:v>
                </c:pt>
                <c:pt idx="271">
                  <c:v>30.07.2018</c:v>
                </c:pt>
                <c:pt idx="272">
                  <c:v>31.07.2018</c:v>
                </c:pt>
                <c:pt idx="273">
                  <c:v>01.08.2018</c:v>
                </c:pt>
                <c:pt idx="274">
                  <c:v>02.08.2018</c:v>
                </c:pt>
                <c:pt idx="275">
                  <c:v>03.08.2018</c:v>
                </c:pt>
                <c:pt idx="276">
                  <c:v>04.08.2018</c:v>
                </c:pt>
                <c:pt idx="277">
                  <c:v>05.08.2018</c:v>
                </c:pt>
                <c:pt idx="278">
                  <c:v>06.08.2018</c:v>
                </c:pt>
                <c:pt idx="279">
                  <c:v>07.08.2018</c:v>
                </c:pt>
                <c:pt idx="280">
                  <c:v>08.08.2018</c:v>
                </c:pt>
                <c:pt idx="281">
                  <c:v>09.08.2018</c:v>
                </c:pt>
                <c:pt idx="282">
                  <c:v>10.08.2018</c:v>
                </c:pt>
                <c:pt idx="283">
                  <c:v>11.08.2018</c:v>
                </c:pt>
                <c:pt idx="284">
                  <c:v>12.08.2018</c:v>
                </c:pt>
                <c:pt idx="285">
                  <c:v>13.08.2018</c:v>
                </c:pt>
                <c:pt idx="286">
                  <c:v>14.08.2018</c:v>
                </c:pt>
                <c:pt idx="287">
                  <c:v>15.08.2018</c:v>
                </c:pt>
                <c:pt idx="288">
                  <c:v>16.08.2018</c:v>
                </c:pt>
                <c:pt idx="289">
                  <c:v>17.08.2018</c:v>
                </c:pt>
                <c:pt idx="290">
                  <c:v>18.08.2018</c:v>
                </c:pt>
                <c:pt idx="291">
                  <c:v>19.08.2018</c:v>
                </c:pt>
                <c:pt idx="292">
                  <c:v>20.08.2018</c:v>
                </c:pt>
                <c:pt idx="293">
                  <c:v>21.08.2018</c:v>
                </c:pt>
                <c:pt idx="294">
                  <c:v>22.08.2018</c:v>
                </c:pt>
                <c:pt idx="295">
                  <c:v>23.08.2018</c:v>
                </c:pt>
                <c:pt idx="296">
                  <c:v>24.08.2018</c:v>
                </c:pt>
                <c:pt idx="297">
                  <c:v>25.08.2018</c:v>
                </c:pt>
                <c:pt idx="298">
                  <c:v>26.08.2018</c:v>
                </c:pt>
                <c:pt idx="299">
                  <c:v>27.08.2018</c:v>
                </c:pt>
                <c:pt idx="300">
                  <c:v>28.08.2018</c:v>
                </c:pt>
                <c:pt idx="301">
                  <c:v>29.08.2018</c:v>
                </c:pt>
                <c:pt idx="302">
                  <c:v>30.08.2018</c:v>
                </c:pt>
                <c:pt idx="303">
                  <c:v>31.08.2018</c:v>
                </c:pt>
                <c:pt idx="304">
                  <c:v>01.09.2018</c:v>
                </c:pt>
                <c:pt idx="305">
                  <c:v>02.09.2018</c:v>
                </c:pt>
                <c:pt idx="306">
                  <c:v>03.09.2018</c:v>
                </c:pt>
                <c:pt idx="307">
                  <c:v>04.09.2018</c:v>
                </c:pt>
                <c:pt idx="308">
                  <c:v>05.09.2018</c:v>
                </c:pt>
                <c:pt idx="309">
                  <c:v>06.09.2018</c:v>
                </c:pt>
                <c:pt idx="310">
                  <c:v>07.09.2018</c:v>
                </c:pt>
                <c:pt idx="311">
                  <c:v>08.09.2018</c:v>
                </c:pt>
                <c:pt idx="312">
                  <c:v>09.09.2018</c:v>
                </c:pt>
                <c:pt idx="313">
                  <c:v>10.09.2018</c:v>
                </c:pt>
                <c:pt idx="314">
                  <c:v>11.09.2018</c:v>
                </c:pt>
                <c:pt idx="315">
                  <c:v>12.09.2018</c:v>
                </c:pt>
                <c:pt idx="316">
                  <c:v>13.09.2018</c:v>
                </c:pt>
                <c:pt idx="317">
                  <c:v>14.09.2018</c:v>
                </c:pt>
                <c:pt idx="318">
                  <c:v>15.09.2018</c:v>
                </c:pt>
                <c:pt idx="319">
                  <c:v>16.09.2018</c:v>
                </c:pt>
                <c:pt idx="320">
                  <c:v>17.09.2018</c:v>
                </c:pt>
                <c:pt idx="321">
                  <c:v>18.09.2018</c:v>
                </c:pt>
                <c:pt idx="322">
                  <c:v>19.09.2018</c:v>
                </c:pt>
                <c:pt idx="323">
                  <c:v>20.09.2018</c:v>
                </c:pt>
                <c:pt idx="324">
                  <c:v>21.09.2018</c:v>
                </c:pt>
                <c:pt idx="325">
                  <c:v>22.09.2018</c:v>
                </c:pt>
                <c:pt idx="326">
                  <c:v>23.09.2018</c:v>
                </c:pt>
                <c:pt idx="327">
                  <c:v>24.09.2018</c:v>
                </c:pt>
                <c:pt idx="328">
                  <c:v>25.09.2018</c:v>
                </c:pt>
                <c:pt idx="329">
                  <c:v>26.09.2018</c:v>
                </c:pt>
                <c:pt idx="330">
                  <c:v>27.09.2018</c:v>
                </c:pt>
                <c:pt idx="331">
                  <c:v>28.09.2018</c:v>
                </c:pt>
                <c:pt idx="332">
                  <c:v>29.09.2018</c:v>
                </c:pt>
                <c:pt idx="333">
                  <c:v>30.09.2018</c:v>
                </c:pt>
                <c:pt idx="334">
                  <c:v>01.10.2018</c:v>
                </c:pt>
                <c:pt idx="335">
                  <c:v>02.10.2018</c:v>
                </c:pt>
                <c:pt idx="336">
                  <c:v>03.10.2018</c:v>
                </c:pt>
                <c:pt idx="337">
                  <c:v>04.10.2018</c:v>
                </c:pt>
                <c:pt idx="338">
                  <c:v>05.10.2018</c:v>
                </c:pt>
                <c:pt idx="339">
                  <c:v>06.10.2018</c:v>
                </c:pt>
                <c:pt idx="340">
                  <c:v>07.10.2018</c:v>
                </c:pt>
                <c:pt idx="341">
                  <c:v>08.10.2018</c:v>
                </c:pt>
                <c:pt idx="342">
                  <c:v>09.10.2018</c:v>
                </c:pt>
                <c:pt idx="343">
                  <c:v>10.10.2018</c:v>
                </c:pt>
                <c:pt idx="344">
                  <c:v>11.10.2018</c:v>
                </c:pt>
                <c:pt idx="345">
                  <c:v>12.10.2018</c:v>
                </c:pt>
                <c:pt idx="346">
                  <c:v>13.10.2018</c:v>
                </c:pt>
                <c:pt idx="347">
                  <c:v>14.10.2018</c:v>
                </c:pt>
                <c:pt idx="348">
                  <c:v>15.10.2018</c:v>
                </c:pt>
                <c:pt idx="349">
                  <c:v>16.10.2018</c:v>
                </c:pt>
                <c:pt idx="350">
                  <c:v>17.10.2018</c:v>
                </c:pt>
                <c:pt idx="351">
                  <c:v>18.10.2018</c:v>
                </c:pt>
                <c:pt idx="352">
                  <c:v>19.10.2018</c:v>
                </c:pt>
                <c:pt idx="353">
                  <c:v>20.10.2018</c:v>
                </c:pt>
                <c:pt idx="354">
                  <c:v>21.10.2018</c:v>
                </c:pt>
                <c:pt idx="355">
                  <c:v>22.10.2018</c:v>
                </c:pt>
                <c:pt idx="356">
                  <c:v>23.10.2018</c:v>
                </c:pt>
                <c:pt idx="357">
                  <c:v>24.10.2018</c:v>
                </c:pt>
                <c:pt idx="358">
                  <c:v>25.10.2018</c:v>
                </c:pt>
                <c:pt idx="359">
                  <c:v>26.10.2018</c:v>
                </c:pt>
                <c:pt idx="360">
                  <c:v>27.10.2018</c:v>
                </c:pt>
                <c:pt idx="361">
                  <c:v>28.10.2018</c:v>
                </c:pt>
                <c:pt idx="362">
                  <c:v>29.10.2018</c:v>
                </c:pt>
                <c:pt idx="363">
                  <c:v>30.10.2018</c:v>
                </c:pt>
                <c:pt idx="364">
                  <c:v>31.10.2018</c:v>
                </c:pt>
                <c:pt idx="365">
                  <c:v>01.11.2018</c:v>
                </c:pt>
                <c:pt idx="366">
                  <c:v>02.11.2018</c:v>
                </c:pt>
                <c:pt idx="367">
                  <c:v>03.11.2018</c:v>
                </c:pt>
                <c:pt idx="368">
                  <c:v>04.11.2018</c:v>
                </c:pt>
                <c:pt idx="369">
                  <c:v>05.11.2018</c:v>
                </c:pt>
                <c:pt idx="370">
                  <c:v>06.11.2018</c:v>
                </c:pt>
                <c:pt idx="371">
                  <c:v>07.11.2018</c:v>
                </c:pt>
                <c:pt idx="372">
                  <c:v>08.11.2018</c:v>
                </c:pt>
                <c:pt idx="373">
                  <c:v>09.11.2018</c:v>
                </c:pt>
                <c:pt idx="374">
                  <c:v>10.11.2018</c:v>
                </c:pt>
                <c:pt idx="375">
                  <c:v>11.11.2018</c:v>
                </c:pt>
                <c:pt idx="376">
                  <c:v>12.11.2018</c:v>
                </c:pt>
                <c:pt idx="377">
                  <c:v>13.11.2018</c:v>
                </c:pt>
                <c:pt idx="378">
                  <c:v>14.11.2018</c:v>
                </c:pt>
                <c:pt idx="379">
                  <c:v>15.11.2018</c:v>
                </c:pt>
                <c:pt idx="380">
                  <c:v>16.11.2018</c:v>
                </c:pt>
                <c:pt idx="381">
                  <c:v>17.11.2018</c:v>
                </c:pt>
                <c:pt idx="382">
                  <c:v>18.11.2018</c:v>
                </c:pt>
                <c:pt idx="383">
                  <c:v>19.11.2018</c:v>
                </c:pt>
                <c:pt idx="384">
                  <c:v>20.11.2018</c:v>
                </c:pt>
                <c:pt idx="385">
                  <c:v>21.11.2018</c:v>
                </c:pt>
                <c:pt idx="386">
                  <c:v>22.11.2018</c:v>
                </c:pt>
                <c:pt idx="387">
                  <c:v>23.11.2018</c:v>
                </c:pt>
                <c:pt idx="388">
                  <c:v>24.11.2018</c:v>
                </c:pt>
                <c:pt idx="389">
                  <c:v>25.11.2018</c:v>
                </c:pt>
                <c:pt idx="390">
                  <c:v>26.11.2018</c:v>
                </c:pt>
                <c:pt idx="391">
                  <c:v>27.11.2018</c:v>
                </c:pt>
                <c:pt idx="392">
                  <c:v>28.11.2018</c:v>
                </c:pt>
                <c:pt idx="393">
                  <c:v>29.11.2018</c:v>
                </c:pt>
                <c:pt idx="394">
                  <c:v>30.11.2018</c:v>
                </c:pt>
              </c:strCache>
            </c:strRef>
          </c:cat>
          <c:val>
            <c:numRef>
              <c:f>Sheet1!$B$2:$B$396</c:f>
              <c:numCache>
                <c:formatCode>General</c:formatCode>
                <c:ptCount val="395"/>
                <c:pt idx="0">
                  <c:v>1284</c:v>
                </c:pt>
                <c:pt idx="1">
                  <c:v>1504</c:v>
                </c:pt>
                <c:pt idx="2">
                  <c:v>1108</c:v>
                </c:pt>
                <c:pt idx="3">
                  <c:v>1711</c:v>
                </c:pt>
                <c:pt idx="4">
                  <c:v>1418</c:v>
                </c:pt>
                <c:pt idx="5">
                  <c:v>985</c:v>
                </c:pt>
                <c:pt idx="6">
                  <c:v>934</c:v>
                </c:pt>
                <c:pt idx="7">
                  <c:v>795</c:v>
                </c:pt>
                <c:pt idx="8">
                  <c:v>1755</c:v>
                </c:pt>
                <c:pt idx="9">
                  <c:v>3750</c:v>
                </c:pt>
                <c:pt idx="10">
                  <c:v>3085</c:v>
                </c:pt>
                <c:pt idx="11">
                  <c:v>4041</c:v>
                </c:pt>
                <c:pt idx="12">
                  <c:v>4104</c:v>
                </c:pt>
                <c:pt idx="13">
                  <c:v>2834</c:v>
                </c:pt>
                <c:pt idx="14">
                  <c:v>2327</c:v>
                </c:pt>
                <c:pt idx="15">
                  <c:v>1568</c:v>
                </c:pt>
                <c:pt idx="16">
                  <c:v>1877</c:v>
                </c:pt>
                <c:pt idx="17">
                  <c:v>2014</c:v>
                </c:pt>
                <c:pt idx="18">
                  <c:v>2131</c:v>
                </c:pt>
                <c:pt idx="19">
                  <c:v>1135</c:v>
                </c:pt>
                <c:pt idx="20">
                  <c:v>768</c:v>
                </c:pt>
                <c:pt idx="21">
                  <c:v>2428</c:v>
                </c:pt>
                <c:pt idx="22">
                  <c:v>2224</c:v>
                </c:pt>
                <c:pt idx="23">
                  <c:v>1854</c:v>
                </c:pt>
                <c:pt idx="24">
                  <c:v>2013</c:v>
                </c:pt>
                <c:pt idx="25">
                  <c:v>1513</c:v>
                </c:pt>
                <c:pt idx="26">
                  <c:v>2453</c:v>
                </c:pt>
                <c:pt idx="27">
                  <c:v>1508</c:v>
                </c:pt>
                <c:pt idx="28">
                  <c:v>1325</c:v>
                </c:pt>
                <c:pt idx="29">
                  <c:v>531</c:v>
                </c:pt>
                <c:pt idx="30">
                  <c:v>525</c:v>
                </c:pt>
                <c:pt idx="31">
                  <c:v>852</c:v>
                </c:pt>
                <c:pt idx="32">
                  <c:v>890</c:v>
                </c:pt>
                <c:pt idx="33">
                  <c:v>632</c:v>
                </c:pt>
                <c:pt idx="34">
                  <c:v>1005</c:v>
                </c:pt>
                <c:pt idx="35">
                  <c:v>1997</c:v>
                </c:pt>
                <c:pt idx="36">
                  <c:v>1413</c:v>
                </c:pt>
                <c:pt idx="37">
                  <c:v>4576</c:v>
                </c:pt>
                <c:pt idx="38">
                  <c:v>10926</c:v>
                </c:pt>
                <c:pt idx="39">
                  <c:v>13291</c:v>
                </c:pt>
                <c:pt idx="40">
                  <c:v>12593</c:v>
                </c:pt>
                <c:pt idx="41">
                  <c:v>10316</c:v>
                </c:pt>
                <c:pt idx="42">
                  <c:v>8018</c:v>
                </c:pt>
                <c:pt idx="43">
                  <c:v>2953</c:v>
                </c:pt>
                <c:pt idx="44">
                  <c:v>1291</c:v>
                </c:pt>
                <c:pt idx="45">
                  <c:v>1416</c:v>
                </c:pt>
                <c:pt idx="46">
                  <c:v>1185</c:v>
                </c:pt>
                <c:pt idx="47">
                  <c:v>1070</c:v>
                </c:pt>
                <c:pt idx="48">
                  <c:v>818</c:v>
                </c:pt>
                <c:pt idx="49">
                  <c:v>778</c:v>
                </c:pt>
                <c:pt idx="50">
                  <c:v>620</c:v>
                </c:pt>
                <c:pt idx="51">
                  <c:v>1333</c:v>
                </c:pt>
                <c:pt idx="52">
                  <c:v>1368</c:v>
                </c:pt>
                <c:pt idx="53">
                  <c:v>866</c:v>
                </c:pt>
                <c:pt idx="54">
                  <c:v>711</c:v>
                </c:pt>
                <c:pt idx="55">
                  <c:v>1205</c:v>
                </c:pt>
                <c:pt idx="56">
                  <c:v>663</c:v>
                </c:pt>
                <c:pt idx="57">
                  <c:v>569</c:v>
                </c:pt>
                <c:pt idx="58">
                  <c:v>684</c:v>
                </c:pt>
                <c:pt idx="59">
                  <c:v>4041</c:v>
                </c:pt>
                <c:pt idx="60">
                  <c:v>8180</c:v>
                </c:pt>
                <c:pt idx="61">
                  <c:v>4600</c:v>
                </c:pt>
                <c:pt idx="62">
                  <c:v>2514</c:v>
                </c:pt>
                <c:pt idx="63">
                  <c:v>1998</c:v>
                </c:pt>
                <c:pt idx="64">
                  <c:v>1830</c:v>
                </c:pt>
                <c:pt idx="65">
                  <c:v>1450</c:v>
                </c:pt>
                <c:pt idx="66">
                  <c:v>1572</c:v>
                </c:pt>
                <c:pt idx="67">
                  <c:v>1211</c:v>
                </c:pt>
                <c:pt idx="68">
                  <c:v>1976</c:v>
                </c:pt>
                <c:pt idx="69">
                  <c:v>1542</c:v>
                </c:pt>
                <c:pt idx="70">
                  <c:v>1534</c:v>
                </c:pt>
                <c:pt idx="71">
                  <c:v>1509</c:v>
                </c:pt>
                <c:pt idx="72">
                  <c:v>1934</c:v>
                </c:pt>
                <c:pt idx="73">
                  <c:v>2077</c:v>
                </c:pt>
                <c:pt idx="74">
                  <c:v>1153</c:v>
                </c:pt>
                <c:pt idx="75">
                  <c:v>962</c:v>
                </c:pt>
                <c:pt idx="76">
                  <c:v>1225</c:v>
                </c:pt>
                <c:pt idx="77">
                  <c:v>781</c:v>
                </c:pt>
                <c:pt idx="78">
                  <c:v>621</c:v>
                </c:pt>
                <c:pt idx="79">
                  <c:v>906</c:v>
                </c:pt>
                <c:pt idx="80">
                  <c:v>1334</c:v>
                </c:pt>
                <c:pt idx="81">
                  <c:v>1399</c:v>
                </c:pt>
                <c:pt idx="82">
                  <c:v>914</c:v>
                </c:pt>
                <c:pt idx="83">
                  <c:v>722</c:v>
                </c:pt>
                <c:pt idx="84">
                  <c:v>792</c:v>
                </c:pt>
                <c:pt idx="85">
                  <c:v>1053</c:v>
                </c:pt>
                <c:pt idx="86">
                  <c:v>858</c:v>
                </c:pt>
                <c:pt idx="87">
                  <c:v>1177</c:v>
                </c:pt>
                <c:pt idx="88">
                  <c:v>3136</c:v>
                </c:pt>
                <c:pt idx="89">
                  <c:v>1340</c:v>
                </c:pt>
                <c:pt idx="90">
                  <c:v>838</c:v>
                </c:pt>
                <c:pt idx="91">
                  <c:v>724</c:v>
                </c:pt>
                <c:pt idx="92">
                  <c:v>554</c:v>
                </c:pt>
                <c:pt idx="93">
                  <c:v>596</c:v>
                </c:pt>
                <c:pt idx="94">
                  <c:v>547</c:v>
                </c:pt>
                <c:pt idx="95">
                  <c:v>1103</c:v>
                </c:pt>
                <c:pt idx="96">
                  <c:v>646</c:v>
                </c:pt>
                <c:pt idx="97">
                  <c:v>1154</c:v>
                </c:pt>
                <c:pt idx="98">
                  <c:v>654</c:v>
                </c:pt>
                <c:pt idx="99">
                  <c:v>1582</c:v>
                </c:pt>
                <c:pt idx="100">
                  <c:v>2612</c:v>
                </c:pt>
                <c:pt idx="101">
                  <c:v>1904</c:v>
                </c:pt>
                <c:pt idx="102">
                  <c:v>2403</c:v>
                </c:pt>
                <c:pt idx="103">
                  <c:v>942</c:v>
                </c:pt>
                <c:pt idx="104">
                  <c:v>462</c:v>
                </c:pt>
                <c:pt idx="105">
                  <c:v>1815</c:v>
                </c:pt>
                <c:pt idx="106">
                  <c:v>783</c:v>
                </c:pt>
                <c:pt idx="107">
                  <c:v>1261</c:v>
                </c:pt>
                <c:pt idx="108">
                  <c:v>647</c:v>
                </c:pt>
                <c:pt idx="109">
                  <c:v>878</c:v>
                </c:pt>
                <c:pt idx="110">
                  <c:v>1764</c:v>
                </c:pt>
                <c:pt idx="111">
                  <c:v>954</c:v>
                </c:pt>
                <c:pt idx="112">
                  <c:v>616</c:v>
                </c:pt>
                <c:pt idx="113">
                  <c:v>587</c:v>
                </c:pt>
                <c:pt idx="114">
                  <c:v>664</c:v>
                </c:pt>
                <c:pt idx="115">
                  <c:v>612</c:v>
                </c:pt>
                <c:pt idx="116">
                  <c:v>744</c:v>
                </c:pt>
                <c:pt idx="117">
                  <c:v>684</c:v>
                </c:pt>
                <c:pt idx="118">
                  <c:v>547</c:v>
                </c:pt>
                <c:pt idx="119">
                  <c:v>739</c:v>
                </c:pt>
                <c:pt idx="120">
                  <c:v>604</c:v>
                </c:pt>
                <c:pt idx="121">
                  <c:v>838</c:v>
                </c:pt>
                <c:pt idx="122">
                  <c:v>909</c:v>
                </c:pt>
                <c:pt idx="123">
                  <c:v>778</c:v>
                </c:pt>
                <c:pt idx="124">
                  <c:v>388</c:v>
                </c:pt>
                <c:pt idx="125">
                  <c:v>141</c:v>
                </c:pt>
                <c:pt idx="126">
                  <c:v>239</c:v>
                </c:pt>
                <c:pt idx="127">
                  <c:v>134</c:v>
                </c:pt>
                <c:pt idx="128">
                  <c:v>462</c:v>
                </c:pt>
                <c:pt idx="129">
                  <c:v>455</c:v>
                </c:pt>
                <c:pt idx="130">
                  <c:v>337</c:v>
                </c:pt>
                <c:pt idx="131">
                  <c:v>284</c:v>
                </c:pt>
                <c:pt idx="132">
                  <c:v>221</c:v>
                </c:pt>
                <c:pt idx="133">
                  <c:v>272</c:v>
                </c:pt>
                <c:pt idx="134">
                  <c:v>1997</c:v>
                </c:pt>
                <c:pt idx="135">
                  <c:v>2101</c:v>
                </c:pt>
                <c:pt idx="136">
                  <c:v>1288</c:v>
                </c:pt>
                <c:pt idx="137">
                  <c:v>1034</c:v>
                </c:pt>
                <c:pt idx="138">
                  <c:v>606</c:v>
                </c:pt>
                <c:pt idx="139">
                  <c:v>536</c:v>
                </c:pt>
                <c:pt idx="140">
                  <c:v>528</c:v>
                </c:pt>
                <c:pt idx="141">
                  <c:v>130</c:v>
                </c:pt>
                <c:pt idx="142">
                  <c:v>1565</c:v>
                </c:pt>
                <c:pt idx="143">
                  <c:v>784</c:v>
                </c:pt>
                <c:pt idx="144">
                  <c:v>399</c:v>
                </c:pt>
                <c:pt idx="145">
                  <c:v>929</c:v>
                </c:pt>
                <c:pt idx="146">
                  <c:v>907</c:v>
                </c:pt>
                <c:pt idx="147">
                  <c:v>467</c:v>
                </c:pt>
                <c:pt idx="148">
                  <c:v>318</c:v>
                </c:pt>
                <c:pt idx="149">
                  <c:v>706</c:v>
                </c:pt>
                <c:pt idx="150">
                  <c:v>3470</c:v>
                </c:pt>
                <c:pt idx="151">
                  <c:v>10611</c:v>
                </c:pt>
                <c:pt idx="152">
                  <c:v>4132</c:v>
                </c:pt>
                <c:pt idx="153">
                  <c:v>1597</c:v>
                </c:pt>
                <c:pt idx="154">
                  <c:v>2091</c:v>
                </c:pt>
                <c:pt idx="155">
                  <c:v>1289</c:v>
                </c:pt>
                <c:pt idx="156">
                  <c:v>610</c:v>
                </c:pt>
                <c:pt idx="157">
                  <c:v>646</c:v>
                </c:pt>
                <c:pt idx="158">
                  <c:v>859</c:v>
                </c:pt>
                <c:pt idx="159">
                  <c:v>404</c:v>
                </c:pt>
                <c:pt idx="160">
                  <c:v>195</c:v>
                </c:pt>
                <c:pt idx="161">
                  <c:v>398</c:v>
                </c:pt>
                <c:pt idx="162">
                  <c:v>625</c:v>
                </c:pt>
                <c:pt idx="163">
                  <c:v>1450</c:v>
                </c:pt>
                <c:pt idx="164">
                  <c:v>1000</c:v>
                </c:pt>
                <c:pt idx="165">
                  <c:v>1370</c:v>
                </c:pt>
                <c:pt idx="166">
                  <c:v>739</c:v>
                </c:pt>
                <c:pt idx="167">
                  <c:v>412</c:v>
                </c:pt>
                <c:pt idx="168">
                  <c:v>917</c:v>
                </c:pt>
                <c:pt idx="169">
                  <c:v>815</c:v>
                </c:pt>
                <c:pt idx="170">
                  <c:v>803</c:v>
                </c:pt>
                <c:pt idx="171">
                  <c:v>950</c:v>
                </c:pt>
                <c:pt idx="172">
                  <c:v>683</c:v>
                </c:pt>
                <c:pt idx="173">
                  <c:v>457</c:v>
                </c:pt>
                <c:pt idx="174">
                  <c:v>679</c:v>
                </c:pt>
                <c:pt idx="175">
                  <c:v>785</c:v>
                </c:pt>
                <c:pt idx="176">
                  <c:v>447</c:v>
                </c:pt>
                <c:pt idx="177">
                  <c:v>1013</c:v>
                </c:pt>
                <c:pt idx="178">
                  <c:v>2340</c:v>
                </c:pt>
                <c:pt idx="179">
                  <c:v>1651</c:v>
                </c:pt>
                <c:pt idx="180">
                  <c:v>1263</c:v>
                </c:pt>
                <c:pt idx="181">
                  <c:v>649</c:v>
                </c:pt>
                <c:pt idx="182">
                  <c:v>1116</c:v>
                </c:pt>
                <c:pt idx="183">
                  <c:v>1041</c:v>
                </c:pt>
                <c:pt idx="184">
                  <c:v>1340</c:v>
                </c:pt>
                <c:pt idx="185">
                  <c:v>849</c:v>
                </c:pt>
                <c:pt idx="186">
                  <c:v>586</c:v>
                </c:pt>
                <c:pt idx="187">
                  <c:v>665</c:v>
                </c:pt>
                <c:pt idx="188">
                  <c:v>624</c:v>
                </c:pt>
                <c:pt idx="189">
                  <c:v>798</c:v>
                </c:pt>
                <c:pt idx="190">
                  <c:v>1043</c:v>
                </c:pt>
                <c:pt idx="191">
                  <c:v>708</c:v>
                </c:pt>
                <c:pt idx="192">
                  <c:v>939</c:v>
                </c:pt>
                <c:pt idx="193">
                  <c:v>2548</c:v>
                </c:pt>
                <c:pt idx="194">
                  <c:v>1023</c:v>
                </c:pt>
                <c:pt idx="195">
                  <c:v>688</c:v>
                </c:pt>
                <c:pt idx="196">
                  <c:v>2136</c:v>
                </c:pt>
                <c:pt idx="197">
                  <c:v>2049</c:v>
                </c:pt>
                <c:pt idx="198">
                  <c:v>1913</c:v>
                </c:pt>
                <c:pt idx="199">
                  <c:v>1164</c:v>
                </c:pt>
                <c:pt idx="200">
                  <c:v>1022</c:v>
                </c:pt>
                <c:pt idx="201">
                  <c:v>695</c:v>
                </c:pt>
                <c:pt idx="202">
                  <c:v>596</c:v>
                </c:pt>
                <c:pt idx="203">
                  <c:v>1006</c:v>
                </c:pt>
                <c:pt idx="204">
                  <c:v>956</c:v>
                </c:pt>
                <c:pt idx="205">
                  <c:v>1396</c:v>
                </c:pt>
                <c:pt idx="206">
                  <c:v>1332</c:v>
                </c:pt>
                <c:pt idx="207">
                  <c:v>8176</c:v>
                </c:pt>
                <c:pt idx="208">
                  <c:v>3325</c:v>
                </c:pt>
                <c:pt idx="209">
                  <c:v>2881</c:v>
                </c:pt>
                <c:pt idx="210">
                  <c:v>2189</c:v>
                </c:pt>
                <c:pt idx="211">
                  <c:v>1693</c:v>
                </c:pt>
                <c:pt idx="212">
                  <c:v>2110</c:v>
                </c:pt>
                <c:pt idx="213">
                  <c:v>1581</c:v>
                </c:pt>
                <c:pt idx="214">
                  <c:v>1160</c:v>
                </c:pt>
                <c:pt idx="215">
                  <c:v>784</c:v>
                </c:pt>
                <c:pt idx="216">
                  <c:v>673</c:v>
                </c:pt>
                <c:pt idx="217">
                  <c:v>626</c:v>
                </c:pt>
                <c:pt idx="218">
                  <c:v>751</c:v>
                </c:pt>
                <c:pt idx="219">
                  <c:v>825</c:v>
                </c:pt>
                <c:pt idx="220">
                  <c:v>1233</c:v>
                </c:pt>
                <c:pt idx="221">
                  <c:v>944</c:v>
                </c:pt>
                <c:pt idx="222">
                  <c:v>1279</c:v>
                </c:pt>
                <c:pt idx="223">
                  <c:v>1372</c:v>
                </c:pt>
                <c:pt idx="224">
                  <c:v>602</c:v>
                </c:pt>
                <c:pt idx="225">
                  <c:v>590</c:v>
                </c:pt>
                <c:pt idx="226">
                  <c:v>1151</c:v>
                </c:pt>
                <c:pt idx="227">
                  <c:v>931</c:v>
                </c:pt>
                <c:pt idx="228">
                  <c:v>533</c:v>
                </c:pt>
                <c:pt idx="229">
                  <c:v>274</c:v>
                </c:pt>
                <c:pt idx="230">
                  <c:v>380</c:v>
                </c:pt>
                <c:pt idx="231">
                  <c:v>673</c:v>
                </c:pt>
                <c:pt idx="232">
                  <c:v>1334</c:v>
                </c:pt>
                <c:pt idx="233">
                  <c:v>1153</c:v>
                </c:pt>
                <c:pt idx="234">
                  <c:v>1241</c:v>
                </c:pt>
                <c:pt idx="235">
                  <c:v>960</c:v>
                </c:pt>
                <c:pt idx="236">
                  <c:v>620</c:v>
                </c:pt>
                <c:pt idx="237">
                  <c:v>845</c:v>
                </c:pt>
                <c:pt idx="238">
                  <c:v>950</c:v>
                </c:pt>
                <c:pt idx="239">
                  <c:v>611</c:v>
                </c:pt>
                <c:pt idx="240">
                  <c:v>302</c:v>
                </c:pt>
                <c:pt idx="241">
                  <c:v>688</c:v>
                </c:pt>
                <c:pt idx="242">
                  <c:v>2624</c:v>
                </c:pt>
                <c:pt idx="243">
                  <c:v>2057</c:v>
                </c:pt>
                <c:pt idx="244">
                  <c:v>901</c:v>
                </c:pt>
                <c:pt idx="245">
                  <c:v>645</c:v>
                </c:pt>
                <c:pt idx="246">
                  <c:v>1196</c:v>
                </c:pt>
                <c:pt idx="247">
                  <c:v>580</c:v>
                </c:pt>
                <c:pt idx="248">
                  <c:v>524</c:v>
                </c:pt>
                <c:pt idx="249">
                  <c:v>689</c:v>
                </c:pt>
                <c:pt idx="250">
                  <c:v>1320</c:v>
                </c:pt>
                <c:pt idx="251">
                  <c:v>603</c:v>
                </c:pt>
                <c:pt idx="252">
                  <c:v>727</c:v>
                </c:pt>
                <c:pt idx="253">
                  <c:v>1347</c:v>
                </c:pt>
                <c:pt idx="254">
                  <c:v>600</c:v>
                </c:pt>
                <c:pt idx="255">
                  <c:v>1488</c:v>
                </c:pt>
                <c:pt idx="256">
                  <c:v>3290</c:v>
                </c:pt>
                <c:pt idx="257">
                  <c:v>810</c:v>
                </c:pt>
                <c:pt idx="258">
                  <c:v>1021</c:v>
                </c:pt>
                <c:pt idx="259">
                  <c:v>2219</c:v>
                </c:pt>
                <c:pt idx="260">
                  <c:v>1131</c:v>
                </c:pt>
                <c:pt idx="261">
                  <c:v>733</c:v>
                </c:pt>
                <c:pt idx="262">
                  <c:v>792</c:v>
                </c:pt>
                <c:pt idx="263">
                  <c:v>848</c:v>
                </c:pt>
                <c:pt idx="264">
                  <c:v>395</c:v>
                </c:pt>
                <c:pt idx="265">
                  <c:v>530</c:v>
                </c:pt>
                <c:pt idx="266">
                  <c:v>1120</c:v>
                </c:pt>
                <c:pt idx="267">
                  <c:v>589</c:v>
                </c:pt>
                <c:pt idx="268">
                  <c:v>723</c:v>
                </c:pt>
                <c:pt idx="269">
                  <c:v>910</c:v>
                </c:pt>
                <c:pt idx="270">
                  <c:v>1029</c:v>
                </c:pt>
                <c:pt idx="271">
                  <c:v>1293</c:v>
                </c:pt>
                <c:pt idx="272">
                  <c:v>646</c:v>
                </c:pt>
                <c:pt idx="273">
                  <c:v>684</c:v>
                </c:pt>
                <c:pt idx="274">
                  <c:v>469</c:v>
                </c:pt>
                <c:pt idx="275">
                  <c:v>720</c:v>
                </c:pt>
                <c:pt idx="276">
                  <c:v>729</c:v>
                </c:pt>
                <c:pt idx="277">
                  <c:v>1394</c:v>
                </c:pt>
                <c:pt idx="278">
                  <c:v>935</c:v>
                </c:pt>
                <c:pt idx="279">
                  <c:v>612</c:v>
                </c:pt>
                <c:pt idx="280">
                  <c:v>420</c:v>
                </c:pt>
                <c:pt idx="281">
                  <c:v>371</c:v>
                </c:pt>
                <c:pt idx="282">
                  <c:v>346</c:v>
                </c:pt>
                <c:pt idx="283">
                  <c:v>501</c:v>
                </c:pt>
                <c:pt idx="284">
                  <c:v>2389</c:v>
                </c:pt>
                <c:pt idx="285">
                  <c:v>835</c:v>
                </c:pt>
                <c:pt idx="286">
                  <c:v>585</c:v>
                </c:pt>
                <c:pt idx="287">
                  <c:v>375</c:v>
                </c:pt>
                <c:pt idx="288">
                  <c:v>240</c:v>
                </c:pt>
                <c:pt idx="289">
                  <c:v>180</c:v>
                </c:pt>
                <c:pt idx="290">
                  <c:v>545</c:v>
                </c:pt>
                <c:pt idx="291">
                  <c:v>651</c:v>
                </c:pt>
                <c:pt idx="292">
                  <c:v>467</c:v>
                </c:pt>
                <c:pt idx="293">
                  <c:v>750</c:v>
                </c:pt>
                <c:pt idx="294">
                  <c:v>715</c:v>
                </c:pt>
                <c:pt idx="295">
                  <c:v>1409</c:v>
                </c:pt>
                <c:pt idx="296">
                  <c:v>1431</c:v>
                </c:pt>
                <c:pt idx="297">
                  <c:v>1392</c:v>
                </c:pt>
                <c:pt idx="298">
                  <c:v>2076</c:v>
                </c:pt>
                <c:pt idx="299">
                  <c:v>1384</c:v>
                </c:pt>
                <c:pt idx="300">
                  <c:v>608</c:v>
                </c:pt>
                <c:pt idx="301">
                  <c:v>434</c:v>
                </c:pt>
                <c:pt idx="302">
                  <c:v>587</c:v>
                </c:pt>
                <c:pt idx="303">
                  <c:v>385</c:v>
                </c:pt>
                <c:pt idx="304">
                  <c:v>323</c:v>
                </c:pt>
                <c:pt idx="305">
                  <c:v>470</c:v>
                </c:pt>
                <c:pt idx="306">
                  <c:v>792</c:v>
                </c:pt>
                <c:pt idx="307">
                  <c:v>685</c:v>
                </c:pt>
                <c:pt idx="308">
                  <c:v>543</c:v>
                </c:pt>
                <c:pt idx="309">
                  <c:v>525</c:v>
                </c:pt>
                <c:pt idx="310">
                  <c:v>772</c:v>
                </c:pt>
                <c:pt idx="311">
                  <c:v>564</c:v>
                </c:pt>
                <c:pt idx="312">
                  <c:v>1276</c:v>
                </c:pt>
                <c:pt idx="313">
                  <c:v>559</c:v>
                </c:pt>
                <c:pt idx="314">
                  <c:v>531</c:v>
                </c:pt>
                <c:pt idx="315">
                  <c:v>1145</c:v>
                </c:pt>
                <c:pt idx="316">
                  <c:v>1669</c:v>
                </c:pt>
                <c:pt idx="317">
                  <c:v>2819</c:v>
                </c:pt>
                <c:pt idx="318">
                  <c:v>1891</c:v>
                </c:pt>
                <c:pt idx="319">
                  <c:v>1214</c:v>
                </c:pt>
                <c:pt idx="320">
                  <c:v>961</c:v>
                </c:pt>
                <c:pt idx="321">
                  <c:v>775</c:v>
                </c:pt>
                <c:pt idx="322">
                  <c:v>814</c:v>
                </c:pt>
                <c:pt idx="323">
                  <c:v>558</c:v>
                </c:pt>
                <c:pt idx="324">
                  <c:v>1843</c:v>
                </c:pt>
                <c:pt idx="325">
                  <c:v>816</c:v>
                </c:pt>
                <c:pt idx="326">
                  <c:v>2777</c:v>
                </c:pt>
                <c:pt idx="327">
                  <c:v>1462</c:v>
                </c:pt>
                <c:pt idx="328">
                  <c:v>871</c:v>
                </c:pt>
                <c:pt idx="329">
                  <c:v>649</c:v>
                </c:pt>
                <c:pt idx="330">
                  <c:v>408</c:v>
                </c:pt>
                <c:pt idx="331">
                  <c:v>480</c:v>
                </c:pt>
                <c:pt idx="332">
                  <c:v>832</c:v>
                </c:pt>
                <c:pt idx="333">
                  <c:v>3005</c:v>
                </c:pt>
                <c:pt idx="334">
                  <c:v>2326</c:v>
                </c:pt>
                <c:pt idx="335">
                  <c:v>1470</c:v>
                </c:pt>
                <c:pt idx="336">
                  <c:v>4013</c:v>
                </c:pt>
                <c:pt idx="337">
                  <c:v>4066</c:v>
                </c:pt>
                <c:pt idx="338">
                  <c:v>2763</c:v>
                </c:pt>
                <c:pt idx="339">
                  <c:v>2053</c:v>
                </c:pt>
                <c:pt idx="340">
                  <c:v>2360</c:v>
                </c:pt>
                <c:pt idx="341">
                  <c:v>4520</c:v>
                </c:pt>
                <c:pt idx="342">
                  <c:v>3174</c:v>
                </c:pt>
                <c:pt idx="343">
                  <c:v>2544</c:v>
                </c:pt>
                <c:pt idx="344">
                  <c:v>1988</c:v>
                </c:pt>
                <c:pt idx="345">
                  <c:v>1895</c:v>
                </c:pt>
                <c:pt idx="346">
                  <c:v>1955</c:v>
                </c:pt>
                <c:pt idx="347">
                  <c:v>1660</c:v>
                </c:pt>
                <c:pt idx="348">
                  <c:v>2659</c:v>
                </c:pt>
                <c:pt idx="349">
                  <c:v>3510</c:v>
                </c:pt>
                <c:pt idx="350">
                  <c:v>2390</c:v>
                </c:pt>
                <c:pt idx="351">
                  <c:v>4439</c:v>
                </c:pt>
                <c:pt idx="352">
                  <c:v>3202</c:v>
                </c:pt>
                <c:pt idx="353">
                  <c:v>2141</c:v>
                </c:pt>
                <c:pt idx="354">
                  <c:v>1731</c:v>
                </c:pt>
                <c:pt idx="355">
                  <c:v>2079</c:v>
                </c:pt>
                <c:pt idx="356">
                  <c:v>2190</c:v>
                </c:pt>
                <c:pt idx="357">
                  <c:v>2131</c:v>
                </c:pt>
                <c:pt idx="358">
                  <c:v>3277</c:v>
                </c:pt>
                <c:pt idx="359">
                  <c:v>2491</c:v>
                </c:pt>
                <c:pt idx="360">
                  <c:v>2024</c:v>
                </c:pt>
                <c:pt idx="361">
                  <c:v>2470</c:v>
                </c:pt>
                <c:pt idx="362">
                  <c:v>1839</c:v>
                </c:pt>
                <c:pt idx="363">
                  <c:v>2892</c:v>
                </c:pt>
                <c:pt idx="364">
                  <c:v>2516</c:v>
                </c:pt>
                <c:pt idx="365">
                  <c:v>3173</c:v>
                </c:pt>
                <c:pt idx="366">
                  <c:v>2822</c:v>
                </c:pt>
                <c:pt idx="367">
                  <c:v>2758</c:v>
                </c:pt>
                <c:pt idx="368">
                  <c:v>3443</c:v>
                </c:pt>
                <c:pt idx="369">
                  <c:v>2016</c:v>
                </c:pt>
                <c:pt idx="370">
                  <c:v>6158</c:v>
                </c:pt>
                <c:pt idx="371">
                  <c:v>6364</c:v>
                </c:pt>
                <c:pt idx="372">
                  <c:v>5135</c:v>
                </c:pt>
                <c:pt idx="373">
                  <c:v>4466</c:v>
                </c:pt>
                <c:pt idx="374">
                  <c:v>4790</c:v>
                </c:pt>
                <c:pt idx="375">
                  <c:v>4926</c:v>
                </c:pt>
                <c:pt idx="376">
                  <c:v>5011</c:v>
                </c:pt>
                <c:pt idx="377">
                  <c:v>3744</c:v>
                </c:pt>
                <c:pt idx="378">
                  <c:v>4324</c:v>
                </c:pt>
                <c:pt idx="379">
                  <c:v>6180</c:v>
                </c:pt>
                <c:pt idx="380">
                  <c:v>3549</c:v>
                </c:pt>
                <c:pt idx="381">
                  <c:v>5251</c:v>
                </c:pt>
                <c:pt idx="382">
                  <c:v>8175</c:v>
                </c:pt>
                <c:pt idx="383">
                  <c:v>6827</c:v>
                </c:pt>
                <c:pt idx="384">
                  <c:v>5168</c:v>
                </c:pt>
                <c:pt idx="385">
                  <c:v>5431</c:v>
                </c:pt>
                <c:pt idx="386">
                  <c:v>5174</c:v>
                </c:pt>
                <c:pt idx="387">
                  <c:v>3596</c:v>
                </c:pt>
                <c:pt idx="388">
                  <c:v>6432</c:v>
                </c:pt>
                <c:pt idx="389">
                  <c:v>6457</c:v>
                </c:pt>
                <c:pt idx="390">
                  <c:v>4436</c:v>
                </c:pt>
                <c:pt idx="391">
                  <c:v>4569</c:v>
                </c:pt>
                <c:pt idx="392">
                  <c:v>5097</c:v>
                </c:pt>
                <c:pt idx="393">
                  <c:v>5891</c:v>
                </c:pt>
                <c:pt idx="394">
                  <c:v>3287</c:v>
                </c:pt>
              </c:numCache>
            </c:numRef>
          </c:val>
          <c:smooth val="0"/>
          <c:extLst>
            <c:ext xmlns:c16="http://schemas.microsoft.com/office/drawing/2014/chart" uri="{C3380CC4-5D6E-409C-BE32-E72D297353CC}">
              <c16:uniqueId val="{00000000-BFB0-4064-9A74-FB988145261D}"/>
            </c:ext>
          </c:extLst>
        </c:ser>
        <c:dLbls>
          <c:showLegendKey val="0"/>
          <c:showVal val="0"/>
          <c:showCatName val="0"/>
          <c:showSerName val="0"/>
          <c:showPercent val="0"/>
          <c:showBubbleSize val="0"/>
        </c:dLbls>
        <c:smooth val="0"/>
        <c:axId val="321763488"/>
        <c:axId val="321764472"/>
      </c:lineChart>
      <c:catAx>
        <c:axId val="32176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64472"/>
        <c:crosses val="autoZero"/>
        <c:auto val="1"/>
        <c:lblAlgn val="ctr"/>
        <c:lblOffset val="100"/>
        <c:noMultiLvlLbl val="0"/>
      </c:catAx>
      <c:valAx>
        <c:axId val="32176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6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Sesamstraße</c:v>
                </c:pt>
              </c:strCache>
            </c:strRef>
          </c:cat>
          <c:val>
            <c:numRef>
              <c:f>Sheet1!$B$2</c:f>
              <c:numCache>
                <c:formatCode>General</c:formatCode>
                <c:ptCount val="1"/>
                <c:pt idx="0">
                  <c:v>32</c:v>
                </c:pt>
              </c:numCache>
            </c:numRef>
          </c:val>
          <c:extLst>
            <c:ext xmlns:c16="http://schemas.microsoft.com/office/drawing/2014/chart" uri="{C3380CC4-5D6E-409C-BE32-E72D297353CC}">
              <c16:uniqueId val="{00000000-36C6-4A99-90C4-2062C6F679DB}"/>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Sesamstraße</c:v>
                </c:pt>
              </c:strCache>
            </c:strRef>
          </c:cat>
          <c:val>
            <c:numRef>
              <c:f>Sheet1!$C$2</c:f>
              <c:numCache>
                <c:formatCode>General</c:formatCode>
                <c:ptCount val="1"/>
                <c:pt idx="0">
                  <c:v>1</c:v>
                </c:pt>
              </c:numCache>
            </c:numRef>
          </c:val>
          <c:extLst>
            <c:ext xmlns:c16="http://schemas.microsoft.com/office/drawing/2014/chart" uri="{C3380CC4-5D6E-409C-BE32-E72D297353CC}">
              <c16:uniqueId val="{00000001-36C6-4A99-90C4-2062C6F679D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Sesamstraße</c:v>
                </c:pt>
              </c:strCache>
            </c:strRef>
          </c:cat>
          <c:val>
            <c:numRef>
              <c:f>Sheet1!$D$2</c:f>
              <c:numCache>
                <c:formatCode>General</c:formatCode>
                <c:ptCount val="1"/>
                <c:pt idx="0">
                  <c:v>59</c:v>
                </c:pt>
              </c:numCache>
            </c:numRef>
          </c:val>
          <c:extLst>
            <c:ext xmlns:c16="http://schemas.microsoft.com/office/drawing/2014/chart" uri="{C3380CC4-5D6E-409C-BE32-E72D297353CC}">
              <c16:uniqueId val="{00000002-36C6-4A99-90C4-2062C6F679D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Sesamstraße</c:v>
                </c:pt>
              </c:strCache>
            </c:strRef>
          </c:cat>
          <c:val>
            <c:numRef>
              <c:f>Sheet1!$E$2</c:f>
              <c:numCache>
                <c:formatCode>General</c:formatCode>
                <c:ptCount val="1"/>
                <c:pt idx="0">
                  <c:v>1</c:v>
                </c:pt>
              </c:numCache>
            </c:numRef>
          </c:val>
          <c:extLst>
            <c:ext xmlns:c16="http://schemas.microsoft.com/office/drawing/2014/chart" uri="{C3380CC4-5D6E-409C-BE32-E72D297353CC}">
              <c16:uniqueId val="{00000003-36C6-4A99-90C4-2062C6F679D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Sesamstraße</c:v>
                </c:pt>
              </c:strCache>
            </c:strRef>
          </c:cat>
          <c:val>
            <c:numRef>
              <c:f>Sheet1!$F$2</c:f>
              <c:numCache>
                <c:formatCode>General</c:formatCode>
                <c:ptCount val="1"/>
                <c:pt idx="0">
                  <c:v>476</c:v>
                </c:pt>
              </c:numCache>
            </c:numRef>
          </c:val>
          <c:extLst>
            <c:ext xmlns:c16="http://schemas.microsoft.com/office/drawing/2014/chart" uri="{C3380CC4-5D6E-409C-BE32-E72D297353CC}">
              <c16:uniqueId val="{00000004-36C6-4A99-90C4-2062C6F679DB}"/>
            </c:ext>
          </c:extLst>
        </c:ser>
        <c:dLbls>
          <c:showLegendKey val="0"/>
          <c:showVal val="0"/>
          <c:showCatName val="0"/>
          <c:showSerName val="0"/>
          <c:showPercent val="0"/>
          <c:showBubbleSize val="0"/>
        </c:dLbls>
        <c:gapWidth val="150"/>
        <c:overlap val="100"/>
        <c:axId val="174042384"/>
        <c:axId val="174041400"/>
      </c:barChart>
      <c:catAx>
        <c:axId val="17404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041400"/>
        <c:crosses val="autoZero"/>
        <c:auto val="1"/>
        <c:lblAlgn val="ctr"/>
        <c:lblOffset val="100"/>
        <c:noMultiLvlLbl val="0"/>
      </c:catAx>
      <c:valAx>
        <c:axId val="174041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04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65652-9D59-4FBC-A647-740B6C127228}"/>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4866C7E3-552C-43FE-B183-37A3A61E98F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227180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A37AC-0086-4240-A2E6-B4AF08170E24}"/>
              </a:ext>
            </a:extLst>
          </p:cNvPr>
          <p:cNvSpPr>
            <a:spLocks noGrp="1"/>
          </p:cNvSpPr>
          <p:nvPr>
            <p:ph type="title"/>
          </p:nvPr>
        </p:nvSpPr>
        <p:spPr/>
        <p:txBody>
          <a:bodyPr/>
          <a:lstStyle/>
          <a:p>
            <a:r>
              <a:rPr lang="en-US"/>
              <a:t>Facebook Profil - Potenz.Reichw.,Aktive Nutzer,I-Rate,Fans | Sesamstraße</a:t>
            </a:r>
          </a:p>
        </p:txBody>
      </p:sp>
      <p:graphicFrame>
        <p:nvGraphicFramePr>
          <p:cNvPr id="5" name="Table Placeholder 4">
            <a:extLst>
              <a:ext uri="{FF2B5EF4-FFF2-40B4-BE49-F238E27FC236}">
                <a16:creationId xmlns:a16="http://schemas.microsoft.com/office/drawing/2014/main" id="{1FFC80E3-4F84-4640-B6DC-95DDAE652FAA}"/>
              </a:ext>
            </a:extLst>
          </p:cNvPr>
          <p:cNvGraphicFramePr>
            <a:graphicFrameLocks noGrp="1"/>
          </p:cNvGraphicFramePr>
          <p:nvPr>
            <p:ph type="tbl" sz="quarter" idx="13"/>
            <p:extLst>
              <p:ext uri="{D42A27DB-BD31-4B8C-83A1-F6EECF244321}">
                <p14:modId xmlns:p14="http://schemas.microsoft.com/office/powerpoint/2010/main" val="3658616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7494217"/>
                    </a:ext>
                  </a:extLst>
                </a:gridCol>
                <a:gridCol w="1645920">
                  <a:extLst>
                    <a:ext uri="{9D8B030D-6E8A-4147-A177-3AD203B41FA5}">
                      <a16:colId xmlns:a16="http://schemas.microsoft.com/office/drawing/2014/main" val="1062256870"/>
                    </a:ext>
                  </a:extLst>
                </a:gridCol>
                <a:gridCol w="1645920">
                  <a:extLst>
                    <a:ext uri="{9D8B030D-6E8A-4147-A177-3AD203B41FA5}">
                      <a16:colId xmlns:a16="http://schemas.microsoft.com/office/drawing/2014/main" val="600496886"/>
                    </a:ext>
                  </a:extLst>
                </a:gridCol>
                <a:gridCol w="1234440">
                  <a:extLst>
                    <a:ext uri="{9D8B030D-6E8A-4147-A177-3AD203B41FA5}">
                      <a16:colId xmlns:a16="http://schemas.microsoft.com/office/drawing/2014/main" val="3122452207"/>
                    </a:ext>
                  </a:extLst>
                </a:gridCol>
                <a:gridCol w="1234440">
                  <a:extLst>
                    <a:ext uri="{9D8B030D-6E8A-4147-A177-3AD203B41FA5}">
                      <a16:colId xmlns:a16="http://schemas.microsoft.com/office/drawing/2014/main" val="3374993061"/>
                    </a:ext>
                  </a:extLst>
                </a:gridCol>
                <a:gridCol w="822960">
                  <a:extLst>
                    <a:ext uri="{9D8B030D-6E8A-4147-A177-3AD203B41FA5}">
                      <a16:colId xmlns:a16="http://schemas.microsoft.com/office/drawing/2014/main" val="344491615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422980383"/>
                  </a:ext>
                </a:extLst>
              </a:tr>
              <a:tr h="370840">
                <a:tc>
                  <a:txBody>
                    <a:bodyPr/>
                    <a:lstStyle/>
                    <a:p>
                      <a:r>
                        <a:rPr lang="en-US" sz="1000"/>
                        <a:t>Sesamstraße</a:t>
                      </a:r>
                    </a:p>
                  </a:txBody>
                  <a:tcPr/>
                </a:tc>
                <a:tc>
                  <a:txBody>
                    <a:bodyPr/>
                    <a:lstStyle/>
                    <a:p>
                      <a:r>
                        <a:rPr lang="en-US" sz="1000"/>
                        <a:t>16943</a:t>
                      </a:r>
                    </a:p>
                  </a:txBody>
                  <a:tcPr/>
                </a:tc>
                <a:tc>
                  <a:txBody>
                    <a:bodyPr/>
                    <a:lstStyle/>
                    <a:p>
                      <a:r>
                        <a:rPr lang="en-US" sz="1000"/>
                        <a:t>862</a:t>
                      </a:r>
                    </a:p>
                  </a:txBody>
                  <a:tcPr/>
                </a:tc>
                <a:tc>
                  <a:txBody>
                    <a:bodyPr/>
                    <a:lstStyle/>
                    <a:p>
                      <a:r>
                        <a:rPr lang="en-US" sz="1000"/>
                        <a:t>984</a:t>
                      </a:r>
                    </a:p>
                  </a:txBody>
                  <a:tcPr/>
                </a:tc>
                <a:tc>
                  <a:txBody>
                    <a:bodyPr/>
                    <a:lstStyle/>
                    <a:p>
                      <a:r>
                        <a:rPr lang="en-US" sz="1000"/>
                        <a:t>6.0 %</a:t>
                      </a:r>
                    </a:p>
                  </a:txBody>
                  <a:tcPr/>
                </a:tc>
                <a:tc>
                  <a:txBody>
                    <a:bodyPr/>
                    <a:lstStyle/>
                    <a:p>
                      <a:r>
                        <a:rPr lang="en-US" sz="1000"/>
                        <a:t>30371</a:t>
                      </a:r>
                    </a:p>
                  </a:txBody>
                  <a:tcPr/>
                </a:tc>
                <a:extLst>
                  <a:ext uri="{0D108BD9-81ED-4DB2-BD59-A6C34878D82A}">
                    <a16:rowId xmlns:a16="http://schemas.microsoft.com/office/drawing/2014/main" val="743199211"/>
                  </a:ext>
                </a:extLst>
              </a:tr>
            </a:tbl>
          </a:graphicData>
        </a:graphic>
      </p:graphicFrame>
      <p:sp>
        <p:nvSpPr>
          <p:cNvPr id="4" name="Text Placeholder 3">
            <a:extLst>
              <a:ext uri="{FF2B5EF4-FFF2-40B4-BE49-F238E27FC236}">
                <a16:creationId xmlns:a16="http://schemas.microsoft.com/office/drawing/2014/main" id="{C93F4F6C-46EE-4F70-B222-01BED1E873BB}"/>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1020623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78061-2AF0-4630-9B2B-8F42BE37CD8F}"/>
              </a:ext>
            </a:extLst>
          </p:cNvPr>
          <p:cNvSpPr>
            <a:spLocks noGrp="1"/>
          </p:cNvSpPr>
          <p:nvPr>
            <p:ph type="title"/>
          </p:nvPr>
        </p:nvSpPr>
        <p:spPr/>
        <p:txBody>
          <a:bodyPr/>
          <a:lstStyle/>
          <a:p>
            <a:r>
              <a:rPr lang="de-DE"/>
              <a:t>Facebook Anzahl Post, Reaktionen (Kommentare, Shares, Likes) - FB Insights | Sesamstraße</a:t>
            </a:r>
            <a:endParaRPr lang="en-US"/>
          </a:p>
        </p:txBody>
      </p:sp>
      <p:graphicFrame>
        <p:nvGraphicFramePr>
          <p:cNvPr id="5" name="Table Placeholder 4">
            <a:extLst>
              <a:ext uri="{FF2B5EF4-FFF2-40B4-BE49-F238E27FC236}">
                <a16:creationId xmlns:a16="http://schemas.microsoft.com/office/drawing/2014/main" id="{B3C232BA-A7C7-4D9A-8697-4649DE09E399}"/>
              </a:ext>
            </a:extLst>
          </p:cNvPr>
          <p:cNvGraphicFramePr>
            <a:graphicFrameLocks noGrp="1"/>
          </p:cNvGraphicFramePr>
          <p:nvPr>
            <p:ph type="tbl" sz="quarter" idx="13"/>
            <p:extLst>
              <p:ext uri="{D42A27DB-BD31-4B8C-83A1-F6EECF244321}">
                <p14:modId xmlns:p14="http://schemas.microsoft.com/office/powerpoint/2010/main" val="285558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79218032"/>
                    </a:ext>
                  </a:extLst>
                </a:gridCol>
                <a:gridCol w="1234440">
                  <a:extLst>
                    <a:ext uri="{9D8B030D-6E8A-4147-A177-3AD203B41FA5}">
                      <a16:colId xmlns:a16="http://schemas.microsoft.com/office/drawing/2014/main" val="2206936187"/>
                    </a:ext>
                  </a:extLst>
                </a:gridCol>
                <a:gridCol w="1234440">
                  <a:extLst>
                    <a:ext uri="{9D8B030D-6E8A-4147-A177-3AD203B41FA5}">
                      <a16:colId xmlns:a16="http://schemas.microsoft.com/office/drawing/2014/main" val="1817047033"/>
                    </a:ext>
                  </a:extLst>
                </a:gridCol>
                <a:gridCol w="1234440">
                  <a:extLst>
                    <a:ext uri="{9D8B030D-6E8A-4147-A177-3AD203B41FA5}">
                      <a16:colId xmlns:a16="http://schemas.microsoft.com/office/drawing/2014/main" val="520543674"/>
                    </a:ext>
                  </a:extLst>
                </a:gridCol>
                <a:gridCol w="1234440">
                  <a:extLst>
                    <a:ext uri="{9D8B030D-6E8A-4147-A177-3AD203B41FA5}">
                      <a16:colId xmlns:a16="http://schemas.microsoft.com/office/drawing/2014/main" val="2633008528"/>
                    </a:ext>
                  </a:extLst>
                </a:gridCol>
                <a:gridCol w="1234440">
                  <a:extLst>
                    <a:ext uri="{9D8B030D-6E8A-4147-A177-3AD203B41FA5}">
                      <a16:colId xmlns:a16="http://schemas.microsoft.com/office/drawing/2014/main" val="10397239"/>
                    </a:ext>
                  </a:extLst>
                </a:gridCol>
                <a:gridCol w="822960">
                  <a:extLst>
                    <a:ext uri="{9D8B030D-6E8A-4147-A177-3AD203B41FA5}">
                      <a16:colId xmlns:a16="http://schemas.microsoft.com/office/drawing/2014/main" val="9530477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3659548185"/>
                  </a:ext>
                </a:extLst>
              </a:tr>
              <a:tr h="370840">
                <a:tc>
                  <a:txBody>
                    <a:bodyPr/>
                    <a:lstStyle/>
                    <a:p>
                      <a:r>
                        <a:rPr lang="en-US" sz="1000"/>
                        <a:t>Sesamstraße</a:t>
                      </a:r>
                    </a:p>
                  </a:txBody>
                  <a:tcPr/>
                </a:tc>
                <a:tc>
                  <a:txBody>
                    <a:bodyPr/>
                    <a:lstStyle/>
                    <a:p>
                      <a:r>
                        <a:rPr lang="en-US" sz="1000"/>
                        <a:t>30371</a:t>
                      </a:r>
                    </a:p>
                  </a:txBody>
                  <a:tcPr/>
                </a:tc>
                <a:tc>
                  <a:txBody>
                    <a:bodyPr/>
                    <a:lstStyle/>
                    <a:p>
                      <a:r>
                        <a:rPr lang="en-US" sz="1000"/>
                        <a:t>551</a:t>
                      </a:r>
                    </a:p>
                  </a:txBody>
                  <a:tcPr/>
                </a:tc>
                <a:tc>
                  <a:txBody>
                    <a:bodyPr/>
                    <a:lstStyle/>
                    <a:p>
                      <a:r>
                        <a:rPr lang="en-US" sz="1000"/>
                        <a:t>50218</a:t>
                      </a:r>
                    </a:p>
                  </a:txBody>
                  <a:tcPr/>
                </a:tc>
                <a:tc>
                  <a:txBody>
                    <a:bodyPr/>
                    <a:lstStyle/>
                    <a:p>
                      <a:r>
                        <a:rPr lang="en-US" sz="1000"/>
                        <a:t>7092</a:t>
                      </a:r>
                    </a:p>
                  </a:txBody>
                  <a:tcPr/>
                </a:tc>
                <a:tc>
                  <a:txBody>
                    <a:bodyPr/>
                    <a:lstStyle/>
                    <a:p>
                      <a:r>
                        <a:rPr lang="en-US" sz="1000"/>
                        <a:t>20850</a:t>
                      </a:r>
                    </a:p>
                  </a:txBody>
                  <a:tcPr/>
                </a:tc>
                <a:tc>
                  <a:txBody>
                    <a:bodyPr/>
                    <a:lstStyle/>
                    <a:p>
                      <a:r>
                        <a:rPr lang="en-US" sz="1000"/>
                        <a:t>62986</a:t>
                      </a:r>
                    </a:p>
                  </a:txBody>
                  <a:tcPr/>
                </a:tc>
                <a:extLst>
                  <a:ext uri="{0D108BD9-81ED-4DB2-BD59-A6C34878D82A}">
                    <a16:rowId xmlns:a16="http://schemas.microsoft.com/office/drawing/2014/main" val="4256388869"/>
                  </a:ext>
                </a:extLst>
              </a:tr>
            </a:tbl>
          </a:graphicData>
        </a:graphic>
      </p:graphicFrame>
      <p:sp>
        <p:nvSpPr>
          <p:cNvPr id="4" name="Text Placeholder 3">
            <a:extLst>
              <a:ext uri="{FF2B5EF4-FFF2-40B4-BE49-F238E27FC236}">
                <a16:creationId xmlns:a16="http://schemas.microsoft.com/office/drawing/2014/main" id="{3D627750-EBBE-4753-A58A-7ADA9E75E3BD}"/>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4159789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A4DE2-3902-4B3E-A844-9F9EA1863073}"/>
              </a:ext>
            </a:extLst>
          </p:cNvPr>
          <p:cNvSpPr>
            <a:spLocks noGrp="1"/>
          </p:cNvSpPr>
          <p:nvPr>
            <p:ph type="title"/>
          </p:nvPr>
        </p:nvSpPr>
        <p:spPr/>
        <p:txBody>
          <a:bodyPr/>
          <a:lstStyle/>
          <a:p>
            <a:r>
              <a:rPr lang="en-US"/>
              <a:t>Facebook Profil - Fans | Sesamstraße</a:t>
            </a:r>
          </a:p>
        </p:txBody>
      </p:sp>
      <p:graphicFrame>
        <p:nvGraphicFramePr>
          <p:cNvPr id="6" name="Chart Placeholder 5">
            <a:extLst>
              <a:ext uri="{FF2B5EF4-FFF2-40B4-BE49-F238E27FC236}">
                <a16:creationId xmlns:a16="http://schemas.microsoft.com/office/drawing/2014/main" id="{39EFFDF4-FA9A-442C-90FD-A60DD96F3817}"/>
              </a:ext>
            </a:extLst>
          </p:cNvPr>
          <p:cNvGraphicFramePr>
            <a:graphicFrameLocks noGrp="1"/>
          </p:cNvGraphicFramePr>
          <p:nvPr>
            <p:ph type="chart" sz="quarter" idx="13"/>
            <p:extLst>
              <p:ext uri="{D42A27DB-BD31-4B8C-83A1-F6EECF244321}">
                <p14:modId xmlns:p14="http://schemas.microsoft.com/office/powerpoint/2010/main" val="1683798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ABB964-30BB-4671-ADC6-DC0248DC7032}"/>
              </a:ext>
            </a:extLst>
          </p:cNvPr>
          <p:cNvSpPr>
            <a:spLocks noGrp="1"/>
          </p:cNvSpPr>
          <p:nvPr>
            <p:ph type="body" sz="quarter" idx="14"/>
          </p:nvPr>
        </p:nvSpPr>
        <p:spPr/>
        <p:txBody>
          <a:bodyPr/>
          <a:lstStyle/>
          <a:p>
            <a:r>
              <a:rPr lang="en-US"/>
              <a:t>01.11.2017 - 30.11.2018</a:t>
            </a:r>
          </a:p>
        </p:txBody>
      </p:sp>
      <p:sp>
        <p:nvSpPr>
          <p:cNvPr id="5" name="Footer Placeholder 4">
            <a:extLst>
              <a:ext uri="{FF2B5EF4-FFF2-40B4-BE49-F238E27FC236}">
                <a16:creationId xmlns:a16="http://schemas.microsoft.com/office/drawing/2014/main" id="{F5AF11CF-658D-420D-8E3D-AFD853D30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021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B5994-C501-4AB2-96CD-D4986C2D09CA}"/>
              </a:ext>
            </a:extLst>
          </p:cNvPr>
          <p:cNvSpPr>
            <a:spLocks noGrp="1"/>
          </p:cNvSpPr>
          <p:nvPr>
            <p:ph type="title"/>
          </p:nvPr>
        </p:nvSpPr>
        <p:spPr/>
        <p:txBody>
          <a:bodyPr/>
          <a:lstStyle/>
          <a:p>
            <a:r>
              <a:rPr lang="en-US"/>
              <a:t>Facebook Profil - Potenzielle Reichweite | Sesamstraße</a:t>
            </a:r>
          </a:p>
        </p:txBody>
      </p:sp>
      <p:graphicFrame>
        <p:nvGraphicFramePr>
          <p:cNvPr id="6" name="Chart Placeholder 5">
            <a:extLst>
              <a:ext uri="{FF2B5EF4-FFF2-40B4-BE49-F238E27FC236}">
                <a16:creationId xmlns:a16="http://schemas.microsoft.com/office/drawing/2014/main" id="{F3ADB2B2-61F4-48EB-890E-E8DE7B50ACF2}"/>
              </a:ext>
            </a:extLst>
          </p:cNvPr>
          <p:cNvGraphicFramePr>
            <a:graphicFrameLocks noGrp="1"/>
          </p:cNvGraphicFramePr>
          <p:nvPr>
            <p:ph type="chart" sz="quarter" idx="13"/>
            <p:extLst>
              <p:ext uri="{D42A27DB-BD31-4B8C-83A1-F6EECF244321}">
                <p14:modId xmlns:p14="http://schemas.microsoft.com/office/powerpoint/2010/main" val="114062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7EBAFC-717B-4048-8E81-7021FF6A48F8}"/>
              </a:ext>
            </a:extLst>
          </p:cNvPr>
          <p:cNvSpPr>
            <a:spLocks noGrp="1"/>
          </p:cNvSpPr>
          <p:nvPr>
            <p:ph type="body" sz="quarter" idx="14"/>
          </p:nvPr>
        </p:nvSpPr>
        <p:spPr/>
        <p:txBody>
          <a:bodyPr/>
          <a:lstStyle/>
          <a:p>
            <a:r>
              <a:rPr lang="en-US"/>
              <a:t>01.11.2017 - 30.11.2018</a:t>
            </a:r>
          </a:p>
        </p:txBody>
      </p:sp>
      <p:sp>
        <p:nvSpPr>
          <p:cNvPr id="5" name="Footer Placeholder 4">
            <a:extLst>
              <a:ext uri="{FF2B5EF4-FFF2-40B4-BE49-F238E27FC236}">
                <a16:creationId xmlns:a16="http://schemas.microsoft.com/office/drawing/2014/main" id="{AA57CF8C-7260-43B8-BA99-077B9BB527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193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9B499-E40F-497E-B470-3C7007102BFA}"/>
              </a:ext>
            </a:extLst>
          </p:cNvPr>
          <p:cNvSpPr>
            <a:spLocks noGrp="1"/>
          </p:cNvSpPr>
          <p:nvPr>
            <p:ph type="title"/>
          </p:nvPr>
        </p:nvSpPr>
        <p:spPr/>
        <p:txBody>
          <a:bodyPr/>
          <a:lstStyle/>
          <a:p>
            <a:r>
              <a:rPr lang="en-US"/>
              <a:t>Facebook Profil - Aktive Nutzer | Sesamstraße</a:t>
            </a:r>
          </a:p>
        </p:txBody>
      </p:sp>
      <p:graphicFrame>
        <p:nvGraphicFramePr>
          <p:cNvPr id="6" name="Chart Placeholder 5">
            <a:extLst>
              <a:ext uri="{FF2B5EF4-FFF2-40B4-BE49-F238E27FC236}">
                <a16:creationId xmlns:a16="http://schemas.microsoft.com/office/drawing/2014/main" id="{071B658E-ED88-483D-AC91-43D32802B6C8}"/>
              </a:ext>
            </a:extLst>
          </p:cNvPr>
          <p:cNvGraphicFramePr>
            <a:graphicFrameLocks noGrp="1"/>
          </p:cNvGraphicFramePr>
          <p:nvPr>
            <p:ph type="chart" sz="quarter" idx="13"/>
            <p:extLst>
              <p:ext uri="{D42A27DB-BD31-4B8C-83A1-F6EECF244321}">
                <p14:modId xmlns:p14="http://schemas.microsoft.com/office/powerpoint/2010/main" val="3388882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6ACEDE-F2A8-49C5-B702-36A54422ADBB}"/>
              </a:ext>
            </a:extLst>
          </p:cNvPr>
          <p:cNvSpPr>
            <a:spLocks noGrp="1"/>
          </p:cNvSpPr>
          <p:nvPr>
            <p:ph type="body" sz="quarter" idx="14"/>
          </p:nvPr>
        </p:nvSpPr>
        <p:spPr/>
        <p:txBody>
          <a:bodyPr/>
          <a:lstStyle/>
          <a:p>
            <a:r>
              <a:rPr lang="en-US"/>
              <a:t>01.11.2017 - 30.11.2018</a:t>
            </a:r>
          </a:p>
        </p:txBody>
      </p:sp>
      <p:sp>
        <p:nvSpPr>
          <p:cNvPr id="5" name="Footer Placeholder 4">
            <a:extLst>
              <a:ext uri="{FF2B5EF4-FFF2-40B4-BE49-F238E27FC236}">
                <a16:creationId xmlns:a16="http://schemas.microsoft.com/office/drawing/2014/main" id="{8A711621-9482-4261-AFE9-D85079BCAF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7637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C777-8F60-4939-A446-6D88CD217A3F}"/>
              </a:ext>
            </a:extLst>
          </p:cNvPr>
          <p:cNvSpPr>
            <a:spLocks noGrp="1"/>
          </p:cNvSpPr>
          <p:nvPr>
            <p:ph type="title"/>
          </p:nvPr>
        </p:nvSpPr>
        <p:spPr/>
        <p:txBody>
          <a:bodyPr/>
          <a:lstStyle/>
          <a:p>
            <a:r>
              <a:rPr lang="en-US"/>
              <a:t>Facebook Profil - Video-Starts ab 10 Sek. | Sesamstraße</a:t>
            </a:r>
          </a:p>
        </p:txBody>
      </p:sp>
      <p:graphicFrame>
        <p:nvGraphicFramePr>
          <p:cNvPr id="6" name="Chart Placeholder 5">
            <a:extLst>
              <a:ext uri="{FF2B5EF4-FFF2-40B4-BE49-F238E27FC236}">
                <a16:creationId xmlns:a16="http://schemas.microsoft.com/office/drawing/2014/main" id="{FDAFC37A-3E14-40C7-96F0-0B5B338C98B9}"/>
              </a:ext>
            </a:extLst>
          </p:cNvPr>
          <p:cNvGraphicFramePr>
            <a:graphicFrameLocks noGrp="1"/>
          </p:cNvGraphicFramePr>
          <p:nvPr>
            <p:ph type="chart" sz="quarter" idx="13"/>
            <p:extLst>
              <p:ext uri="{D42A27DB-BD31-4B8C-83A1-F6EECF244321}">
                <p14:modId xmlns:p14="http://schemas.microsoft.com/office/powerpoint/2010/main" val="4021112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F0535D-7C15-4884-B781-0786757F468B}"/>
              </a:ext>
            </a:extLst>
          </p:cNvPr>
          <p:cNvSpPr>
            <a:spLocks noGrp="1"/>
          </p:cNvSpPr>
          <p:nvPr>
            <p:ph type="body" sz="quarter" idx="14"/>
          </p:nvPr>
        </p:nvSpPr>
        <p:spPr/>
        <p:txBody>
          <a:bodyPr/>
          <a:lstStyle/>
          <a:p>
            <a:r>
              <a:rPr lang="en-US"/>
              <a:t>01.11.2017 - 30.11.2018</a:t>
            </a:r>
          </a:p>
        </p:txBody>
      </p:sp>
      <p:sp>
        <p:nvSpPr>
          <p:cNvPr id="5" name="Footer Placeholder 4">
            <a:extLst>
              <a:ext uri="{FF2B5EF4-FFF2-40B4-BE49-F238E27FC236}">
                <a16:creationId xmlns:a16="http://schemas.microsoft.com/office/drawing/2014/main" id="{A47C6212-DC72-4F9B-8E87-6E8DE769AE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4744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75DB-E2F9-400F-B3BE-B9A64AE7EB49}"/>
              </a:ext>
            </a:extLst>
          </p:cNvPr>
          <p:cNvSpPr>
            <a:spLocks noGrp="1"/>
          </p:cNvSpPr>
          <p:nvPr>
            <p:ph type="title"/>
          </p:nvPr>
        </p:nvSpPr>
        <p:spPr/>
        <p:txBody>
          <a:bodyPr/>
          <a:lstStyle/>
          <a:p>
            <a:r>
              <a:rPr lang="de-DE"/>
              <a:t>Facebook Profil - Durchschnitt Potenzi. Reichweite pro Tag | Sesamstraße</a:t>
            </a:r>
            <a:endParaRPr lang="en-US"/>
          </a:p>
        </p:txBody>
      </p:sp>
      <p:graphicFrame>
        <p:nvGraphicFramePr>
          <p:cNvPr id="5" name="Table Placeholder 4">
            <a:extLst>
              <a:ext uri="{FF2B5EF4-FFF2-40B4-BE49-F238E27FC236}">
                <a16:creationId xmlns:a16="http://schemas.microsoft.com/office/drawing/2014/main" id="{F77E56B1-E7CB-4682-A78F-67CFB621E82E}"/>
              </a:ext>
            </a:extLst>
          </p:cNvPr>
          <p:cNvGraphicFramePr>
            <a:graphicFrameLocks noGrp="1"/>
          </p:cNvGraphicFramePr>
          <p:nvPr>
            <p:ph type="tbl" sz="quarter" idx="13"/>
            <p:extLst>
              <p:ext uri="{D42A27DB-BD31-4B8C-83A1-F6EECF244321}">
                <p14:modId xmlns:p14="http://schemas.microsoft.com/office/powerpoint/2010/main" val="278397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1931832"/>
                    </a:ext>
                  </a:extLst>
                </a:gridCol>
                <a:gridCol w="1645920">
                  <a:extLst>
                    <a:ext uri="{9D8B030D-6E8A-4147-A177-3AD203B41FA5}">
                      <a16:colId xmlns:a16="http://schemas.microsoft.com/office/drawing/2014/main" val="3460941542"/>
                    </a:ext>
                  </a:extLst>
                </a:gridCol>
                <a:gridCol w="1234440">
                  <a:extLst>
                    <a:ext uri="{9D8B030D-6E8A-4147-A177-3AD203B41FA5}">
                      <a16:colId xmlns:a16="http://schemas.microsoft.com/office/drawing/2014/main" val="142499313"/>
                    </a:ext>
                  </a:extLst>
                </a:gridCol>
                <a:gridCol w="1234440">
                  <a:extLst>
                    <a:ext uri="{9D8B030D-6E8A-4147-A177-3AD203B41FA5}">
                      <a16:colId xmlns:a16="http://schemas.microsoft.com/office/drawing/2014/main" val="1964634802"/>
                    </a:ext>
                  </a:extLst>
                </a:gridCol>
                <a:gridCol w="1234440">
                  <a:extLst>
                    <a:ext uri="{9D8B030D-6E8A-4147-A177-3AD203B41FA5}">
                      <a16:colId xmlns:a16="http://schemas.microsoft.com/office/drawing/2014/main" val="2341907665"/>
                    </a:ext>
                  </a:extLst>
                </a:gridCol>
                <a:gridCol w="1234440">
                  <a:extLst>
                    <a:ext uri="{9D8B030D-6E8A-4147-A177-3AD203B41FA5}">
                      <a16:colId xmlns:a16="http://schemas.microsoft.com/office/drawing/2014/main" val="393622372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154937313"/>
                  </a:ext>
                </a:extLst>
              </a:tr>
              <a:tr h="370840">
                <a:tc>
                  <a:txBody>
                    <a:bodyPr/>
                    <a:lstStyle/>
                    <a:p>
                      <a:r>
                        <a:rPr lang="en-US" sz="1000"/>
                        <a:t>Sesamstraße</a:t>
                      </a:r>
                    </a:p>
                  </a:txBody>
                  <a:tcPr/>
                </a:tc>
                <a:tc>
                  <a:txBody>
                    <a:bodyPr/>
                    <a:lstStyle/>
                    <a:p>
                      <a:r>
                        <a:rPr lang="en-US" sz="1000"/>
                        <a:t>16943</a:t>
                      </a:r>
                    </a:p>
                  </a:txBody>
                  <a:tcPr/>
                </a:tc>
                <a:tc>
                  <a:txBody>
                    <a:bodyPr/>
                    <a:lstStyle/>
                    <a:p>
                      <a:r>
                        <a:rPr lang="en-US" sz="1000"/>
                        <a:t>8843</a:t>
                      </a:r>
                    </a:p>
                  </a:txBody>
                  <a:tcPr/>
                </a:tc>
                <a:tc>
                  <a:txBody>
                    <a:bodyPr/>
                    <a:lstStyle/>
                    <a:p>
                      <a:r>
                        <a:rPr lang="en-US" sz="1000"/>
                        <a:t>862</a:t>
                      </a:r>
                    </a:p>
                  </a:txBody>
                  <a:tcPr/>
                </a:tc>
                <a:tc>
                  <a:txBody>
                    <a:bodyPr/>
                    <a:lstStyle/>
                    <a:p>
                      <a:r>
                        <a:rPr lang="en-US" sz="1000"/>
                        <a:t>7408</a:t>
                      </a:r>
                    </a:p>
                  </a:txBody>
                  <a:tcPr/>
                </a:tc>
                <a:tc>
                  <a:txBody>
                    <a:bodyPr/>
                    <a:lstStyle/>
                    <a:p>
                      <a:r>
                        <a:rPr lang="en-US" sz="1000"/>
                        <a:t>16081</a:t>
                      </a:r>
                    </a:p>
                  </a:txBody>
                  <a:tcPr/>
                </a:tc>
                <a:extLst>
                  <a:ext uri="{0D108BD9-81ED-4DB2-BD59-A6C34878D82A}">
                    <a16:rowId xmlns:a16="http://schemas.microsoft.com/office/drawing/2014/main" val="2429832514"/>
                  </a:ext>
                </a:extLst>
              </a:tr>
            </a:tbl>
          </a:graphicData>
        </a:graphic>
      </p:graphicFrame>
      <p:sp>
        <p:nvSpPr>
          <p:cNvPr id="4" name="Text Placeholder 3">
            <a:extLst>
              <a:ext uri="{FF2B5EF4-FFF2-40B4-BE49-F238E27FC236}">
                <a16:creationId xmlns:a16="http://schemas.microsoft.com/office/drawing/2014/main" id="{B7C3CAF6-3DD6-4E55-BCF9-822F25A98922}"/>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4095111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4CA4-026B-46D9-BB65-9B6601651BAE}"/>
              </a:ext>
            </a:extLst>
          </p:cNvPr>
          <p:cNvSpPr>
            <a:spLocks noGrp="1"/>
          </p:cNvSpPr>
          <p:nvPr>
            <p:ph type="title"/>
          </p:nvPr>
        </p:nvSpPr>
        <p:spPr/>
        <p:txBody>
          <a:bodyPr/>
          <a:lstStyle/>
          <a:p>
            <a:r>
              <a:rPr lang="en-US"/>
              <a:t>Facebook Distributionstyp - FB Insights | Sesamstraße</a:t>
            </a:r>
          </a:p>
        </p:txBody>
      </p:sp>
      <p:graphicFrame>
        <p:nvGraphicFramePr>
          <p:cNvPr id="6" name="Chart Placeholder 5">
            <a:extLst>
              <a:ext uri="{FF2B5EF4-FFF2-40B4-BE49-F238E27FC236}">
                <a16:creationId xmlns:a16="http://schemas.microsoft.com/office/drawing/2014/main" id="{39847BE6-FC61-4548-BDFD-6F61885AF056}"/>
              </a:ext>
            </a:extLst>
          </p:cNvPr>
          <p:cNvGraphicFramePr>
            <a:graphicFrameLocks noGrp="1"/>
          </p:cNvGraphicFramePr>
          <p:nvPr>
            <p:ph type="chart" sz="quarter" idx="13"/>
            <p:extLst>
              <p:ext uri="{D42A27DB-BD31-4B8C-83A1-F6EECF244321}">
                <p14:modId xmlns:p14="http://schemas.microsoft.com/office/powerpoint/2010/main" val="1784805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C2F56B-9896-4CD1-A0BC-00DB8E8EACDC}"/>
              </a:ext>
            </a:extLst>
          </p:cNvPr>
          <p:cNvSpPr>
            <a:spLocks noGrp="1"/>
          </p:cNvSpPr>
          <p:nvPr>
            <p:ph type="body" sz="quarter" idx="14"/>
          </p:nvPr>
        </p:nvSpPr>
        <p:spPr/>
        <p:txBody>
          <a:bodyPr/>
          <a:lstStyle/>
          <a:p>
            <a:r>
              <a:rPr lang="en-US"/>
              <a:t>01.11.2017 - 30.11.2018</a:t>
            </a:r>
          </a:p>
        </p:txBody>
      </p:sp>
      <p:sp>
        <p:nvSpPr>
          <p:cNvPr id="5" name="Footer Placeholder 4">
            <a:extLst>
              <a:ext uri="{FF2B5EF4-FFF2-40B4-BE49-F238E27FC236}">
                <a16:creationId xmlns:a16="http://schemas.microsoft.com/office/drawing/2014/main" id="{758D0FE5-A8CF-4B0E-BC50-8C7FF24638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805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138A-5E8E-4721-BF07-1FC352FDA152}"/>
              </a:ext>
            </a:extLst>
          </p:cNvPr>
          <p:cNvSpPr>
            <a:spLocks noGrp="1"/>
          </p:cNvSpPr>
          <p:nvPr>
            <p:ph type="title"/>
          </p:nvPr>
        </p:nvSpPr>
        <p:spPr/>
        <p:txBody>
          <a:bodyPr/>
          <a:lstStyle/>
          <a:p>
            <a:r>
              <a:rPr lang="en-US"/>
              <a:t>Facebook Distributionstyp - Tabelle - FB Insights | Sesamstraße</a:t>
            </a:r>
          </a:p>
        </p:txBody>
      </p:sp>
      <p:graphicFrame>
        <p:nvGraphicFramePr>
          <p:cNvPr id="5" name="Table Placeholder 4">
            <a:extLst>
              <a:ext uri="{FF2B5EF4-FFF2-40B4-BE49-F238E27FC236}">
                <a16:creationId xmlns:a16="http://schemas.microsoft.com/office/drawing/2014/main" id="{4A189C62-70A3-4B65-9506-C1F4CDD53687}"/>
              </a:ext>
            </a:extLst>
          </p:cNvPr>
          <p:cNvGraphicFramePr>
            <a:graphicFrameLocks noGrp="1"/>
          </p:cNvGraphicFramePr>
          <p:nvPr>
            <p:ph type="tbl" sz="quarter" idx="13"/>
            <p:extLst>
              <p:ext uri="{D42A27DB-BD31-4B8C-83A1-F6EECF244321}">
                <p14:modId xmlns:p14="http://schemas.microsoft.com/office/powerpoint/2010/main" val="400822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1864636"/>
                    </a:ext>
                  </a:extLst>
                </a:gridCol>
                <a:gridCol w="1234440">
                  <a:extLst>
                    <a:ext uri="{9D8B030D-6E8A-4147-A177-3AD203B41FA5}">
                      <a16:colId xmlns:a16="http://schemas.microsoft.com/office/drawing/2014/main" val="1867137270"/>
                    </a:ext>
                  </a:extLst>
                </a:gridCol>
                <a:gridCol w="822960">
                  <a:extLst>
                    <a:ext uri="{9D8B030D-6E8A-4147-A177-3AD203B41FA5}">
                      <a16:colId xmlns:a16="http://schemas.microsoft.com/office/drawing/2014/main" val="151878969"/>
                    </a:ext>
                  </a:extLst>
                </a:gridCol>
                <a:gridCol w="822960">
                  <a:extLst>
                    <a:ext uri="{9D8B030D-6E8A-4147-A177-3AD203B41FA5}">
                      <a16:colId xmlns:a16="http://schemas.microsoft.com/office/drawing/2014/main" val="227656547"/>
                    </a:ext>
                  </a:extLst>
                </a:gridCol>
                <a:gridCol w="822960">
                  <a:extLst>
                    <a:ext uri="{9D8B030D-6E8A-4147-A177-3AD203B41FA5}">
                      <a16:colId xmlns:a16="http://schemas.microsoft.com/office/drawing/2014/main" val="2294482347"/>
                    </a:ext>
                  </a:extLst>
                </a:gridCol>
                <a:gridCol w="822960">
                  <a:extLst>
                    <a:ext uri="{9D8B030D-6E8A-4147-A177-3AD203B41FA5}">
                      <a16:colId xmlns:a16="http://schemas.microsoft.com/office/drawing/2014/main" val="94819866"/>
                    </a:ext>
                  </a:extLst>
                </a:gridCol>
                <a:gridCol w="822960">
                  <a:extLst>
                    <a:ext uri="{9D8B030D-6E8A-4147-A177-3AD203B41FA5}">
                      <a16:colId xmlns:a16="http://schemas.microsoft.com/office/drawing/2014/main" val="353672014"/>
                    </a:ext>
                  </a:extLst>
                </a:gridCol>
                <a:gridCol w="822960">
                  <a:extLst>
                    <a:ext uri="{9D8B030D-6E8A-4147-A177-3AD203B41FA5}">
                      <a16:colId xmlns:a16="http://schemas.microsoft.com/office/drawing/2014/main" val="314830671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603005672"/>
                  </a:ext>
                </a:extLst>
              </a:tr>
              <a:tr h="370840">
                <a:tc>
                  <a:txBody>
                    <a:bodyPr/>
                    <a:lstStyle/>
                    <a:p>
                      <a:r>
                        <a:rPr lang="en-US" sz="1000"/>
                        <a:t>Sesamstraße</a:t>
                      </a:r>
                    </a:p>
                  </a:txBody>
                  <a:tcPr/>
                </a:tc>
                <a:tc>
                  <a:txBody>
                    <a:bodyPr/>
                    <a:lstStyle/>
                    <a:p>
                      <a:r>
                        <a:rPr lang="en-US" sz="1000"/>
                        <a:t>569</a:t>
                      </a:r>
                    </a:p>
                  </a:txBody>
                  <a:tcPr/>
                </a:tc>
                <a:tc>
                  <a:txBody>
                    <a:bodyPr/>
                    <a:lstStyle/>
                    <a:p>
                      <a:r>
                        <a:rPr lang="en-US" sz="1000"/>
                        <a:t>59</a:t>
                      </a:r>
                    </a:p>
                  </a:txBody>
                  <a:tcPr/>
                </a:tc>
                <a:tc>
                  <a:txBody>
                    <a:bodyPr/>
                    <a:lstStyle/>
                    <a:p>
                      <a:r>
                        <a:rPr lang="en-US" sz="1000"/>
                        <a:t>476</a:t>
                      </a:r>
                    </a:p>
                  </a:txBody>
                  <a:tcPr/>
                </a:tc>
                <a:tc>
                  <a:txBody>
                    <a:bodyPr/>
                    <a:lstStyle/>
                    <a:p>
                      <a:r>
                        <a:rPr lang="en-US" sz="1000"/>
                        <a:t>1</a:t>
                      </a:r>
                    </a:p>
                  </a:txBody>
                  <a:tcPr/>
                </a:tc>
                <a:tc>
                  <a:txBody>
                    <a:bodyPr/>
                    <a:lstStyle/>
                    <a:p>
                      <a:r>
                        <a:rPr lang="en-US" sz="1000"/>
                        <a:t>32</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601899888"/>
                  </a:ext>
                </a:extLst>
              </a:tr>
            </a:tbl>
          </a:graphicData>
        </a:graphic>
      </p:graphicFrame>
      <p:sp>
        <p:nvSpPr>
          <p:cNvPr id="4" name="Text Placeholder 3">
            <a:extLst>
              <a:ext uri="{FF2B5EF4-FFF2-40B4-BE49-F238E27FC236}">
                <a16:creationId xmlns:a16="http://schemas.microsoft.com/office/drawing/2014/main" id="{9420AEC2-0D7B-40CF-8A4D-87AB1AEE7881}"/>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529105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7974C-59F5-4E88-8B16-075340883301}"/>
              </a:ext>
            </a:extLst>
          </p:cNvPr>
          <p:cNvSpPr>
            <a:spLocks noGrp="1"/>
          </p:cNvSpPr>
          <p:nvPr>
            <p:ph type="title"/>
          </p:nvPr>
        </p:nvSpPr>
        <p:spPr/>
        <p:txBody>
          <a:bodyPr/>
          <a:lstStyle/>
          <a:p>
            <a:r>
              <a:rPr lang="en-US"/>
              <a:t>Facebook Eigene Posts - Shares - Export | Sesamstraße</a:t>
            </a:r>
          </a:p>
        </p:txBody>
      </p:sp>
      <p:graphicFrame>
        <p:nvGraphicFramePr>
          <p:cNvPr id="5" name="Table Placeholder 4">
            <a:extLst>
              <a:ext uri="{FF2B5EF4-FFF2-40B4-BE49-F238E27FC236}">
                <a16:creationId xmlns:a16="http://schemas.microsoft.com/office/drawing/2014/main" id="{266B9630-F4CE-478F-A3E0-234DE8F58E71}"/>
              </a:ext>
            </a:extLst>
          </p:cNvPr>
          <p:cNvGraphicFramePr>
            <a:graphicFrameLocks noGrp="1"/>
          </p:cNvGraphicFramePr>
          <p:nvPr>
            <p:ph type="tbl" sz="quarter" idx="13"/>
            <p:extLst>
              <p:ext uri="{D42A27DB-BD31-4B8C-83A1-F6EECF244321}">
                <p14:modId xmlns:p14="http://schemas.microsoft.com/office/powerpoint/2010/main" val="1759674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3363065"/>
                    </a:ext>
                  </a:extLst>
                </a:gridCol>
                <a:gridCol w="822960">
                  <a:extLst>
                    <a:ext uri="{9D8B030D-6E8A-4147-A177-3AD203B41FA5}">
                      <a16:colId xmlns:a16="http://schemas.microsoft.com/office/drawing/2014/main" val="2236697159"/>
                    </a:ext>
                  </a:extLst>
                </a:gridCol>
                <a:gridCol w="822960">
                  <a:extLst>
                    <a:ext uri="{9D8B030D-6E8A-4147-A177-3AD203B41FA5}">
                      <a16:colId xmlns:a16="http://schemas.microsoft.com/office/drawing/2014/main" val="3569608622"/>
                    </a:ext>
                  </a:extLst>
                </a:gridCol>
                <a:gridCol w="822960">
                  <a:extLst>
                    <a:ext uri="{9D8B030D-6E8A-4147-A177-3AD203B41FA5}">
                      <a16:colId xmlns:a16="http://schemas.microsoft.com/office/drawing/2014/main" val="2514471792"/>
                    </a:ext>
                  </a:extLst>
                </a:gridCol>
                <a:gridCol w="822960">
                  <a:extLst>
                    <a:ext uri="{9D8B030D-6E8A-4147-A177-3AD203B41FA5}">
                      <a16:colId xmlns:a16="http://schemas.microsoft.com/office/drawing/2014/main" val="4010783534"/>
                    </a:ext>
                  </a:extLst>
                </a:gridCol>
                <a:gridCol w="822960">
                  <a:extLst>
                    <a:ext uri="{9D8B030D-6E8A-4147-A177-3AD203B41FA5}">
                      <a16:colId xmlns:a16="http://schemas.microsoft.com/office/drawing/2014/main" val="1578600340"/>
                    </a:ext>
                  </a:extLst>
                </a:gridCol>
                <a:gridCol w="822960">
                  <a:extLst>
                    <a:ext uri="{9D8B030D-6E8A-4147-A177-3AD203B41FA5}">
                      <a16:colId xmlns:a16="http://schemas.microsoft.com/office/drawing/2014/main" val="3450690948"/>
                    </a:ext>
                  </a:extLst>
                </a:gridCol>
                <a:gridCol w="822960">
                  <a:extLst>
                    <a:ext uri="{9D8B030D-6E8A-4147-A177-3AD203B41FA5}">
                      <a16:colId xmlns:a16="http://schemas.microsoft.com/office/drawing/2014/main" val="1577807056"/>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97597998"/>
                  </a:ext>
                </a:extLst>
              </a:tr>
              <a:tr h="370840">
                <a:tc>
                  <a:txBody>
                    <a:bodyPr/>
                    <a:lstStyle/>
                    <a:p>
                      <a:r>
                        <a:rPr lang="de-DE" sz="1000" b="1"/>
                        <a:t> Sesamstraße - 2018-08-22 15:30:00 </a:t>
                      </a:r>
                      <a:r>
                        <a:rPr lang="de-DE" sz="1000"/>
                        <a:t> 
 Mehr Tipps zum Thema Gelassenheit.
Bjarne Mädel und Elmo erklären, wie man immer schön cool bleibt.</a:t>
                      </a:r>
                      <a:endParaRPr lang="en-US" sz="1000"/>
                    </a:p>
                  </a:txBody>
                  <a:tcPr/>
                </a:tc>
                <a:tc>
                  <a:txBody>
                    <a:bodyPr/>
                    <a:lstStyle/>
                    <a:p>
                      <a:r>
                        <a:rPr lang="en-US" sz="1000"/>
                        <a:t>2864</a:t>
                      </a:r>
                    </a:p>
                  </a:txBody>
                  <a:tcPr/>
                </a:tc>
                <a:tc>
                  <a:txBody>
                    <a:bodyPr/>
                    <a:lstStyle/>
                    <a:p>
                      <a:r>
                        <a:rPr lang="en-US" sz="1000"/>
                        <a:t>2016</a:t>
                      </a:r>
                    </a:p>
                  </a:txBody>
                  <a:tcPr/>
                </a:tc>
                <a:tc>
                  <a:txBody>
                    <a:bodyPr/>
                    <a:lstStyle/>
                    <a:p>
                      <a:r>
                        <a:rPr lang="en-US" sz="1000"/>
                        <a:t>447</a:t>
                      </a:r>
                    </a:p>
                  </a:txBody>
                  <a:tcPr/>
                </a:tc>
                <a:tc>
                  <a:txBody>
                    <a:bodyPr/>
                    <a:lstStyle/>
                    <a:p>
                      <a:r>
                        <a:rPr lang="en-US" sz="1000"/>
                        <a:t>5327</a:t>
                      </a:r>
                    </a:p>
                  </a:txBody>
                  <a:tcPr/>
                </a:tc>
                <a:tc>
                  <a:txBody>
                    <a:bodyPr/>
                    <a:lstStyle/>
                    <a:p>
                      <a:r>
                        <a:rPr lang="en-US" sz="1000"/>
                        <a:t>Video</a:t>
                      </a:r>
                    </a:p>
                  </a:txBody>
                  <a:tcPr/>
                </a:tc>
                <a:tc>
                  <a:txBody>
                    <a:bodyPr/>
                    <a:lstStyle/>
                    <a:p>
                      <a:r>
                        <a:rPr lang="en-US" sz="1000"/>
                        <a:t>Yes</a:t>
                      </a:r>
                    </a:p>
                  </a:txBody>
                  <a:tcPr/>
                </a:tc>
                <a:tc>
                  <a:txBody>
                    <a:bodyPr/>
                    <a:lstStyle/>
                    <a:p>
                      <a:r>
                        <a:rPr lang="en-US" sz="1000"/>
                        <a:t>30.11.2018 14:30:00</a:t>
                      </a:r>
                    </a:p>
                  </a:txBody>
                  <a:tcPr/>
                </a:tc>
                <a:extLst>
                  <a:ext uri="{0D108BD9-81ED-4DB2-BD59-A6C34878D82A}">
                    <a16:rowId xmlns:a16="http://schemas.microsoft.com/office/drawing/2014/main" val="4012550551"/>
                  </a:ext>
                </a:extLst>
              </a:tr>
              <a:tr h="370840">
                <a:tc>
                  <a:txBody>
                    <a:bodyPr/>
                    <a:lstStyle/>
                    <a:p>
                      <a:r>
                        <a:rPr lang="en-US" sz="1000" b="1"/>
                        <a:t> Sesamstraße - 2018-05-27 06:49:00 </a:t>
                      </a:r>
                      <a:r>
                        <a:rPr lang="en-US" sz="1000"/>
                        <a:t> 
 Mahnah, mahnah?</a:t>
                      </a:r>
                    </a:p>
                  </a:txBody>
                  <a:tcPr/>
                </a:tc>
                <a:tc>
                  <a:txBody>
                    <a:bodyPr/>
                    <a:lstStyle/>
                    <a:p>
                      <a:r>
                        <a:rPr lang="en-US" sz="1000"/>
                        <a:t>1181</a:t>
                      </a:r>
                    </a:p>
                  </a:txBody>
                  <a:tcPr/>
                </a:tc>
                <a:tc>
                  <a:txBody>
                    <a:bodyPr/>
                    <a:lstStyle/>
                    <a:p>
                      <a:r>
                        <a:rPr lang="en-US" sz="1000"/>
                        <a:t>515</a:t>
                      </a:r>
                    </a:p>
                  </a:txBody>
                  <a:tcPr/>
                </a:tc>
                <a:tc>
                  <a:txBody>
                    <a:bodyPr/>
                    <a:lstStyle/>
                    <a:p>
                      <a:r>
                        <a:rPr lang="en-US" sz="1000"/>
                        <a:t>218</a:t>
                      </a:r>
                    </a:p>
                  </a:txBody>
                  <a:tcPr/>
                </a:tc>
                <a:tc>
                  <a:txBody>
                    <a:bodyPr/>
                    <a:lstStyle/>
                    <a:p>
                      <a:r>
                        <a:rPr lang="en-US" sz="1000"/>
                        <a:t>1914</a:t>
                      </a:r>
                    </a:p>
                  </a:txBody>
                  <a:tcPr/>
                </a:tc>
                <a:tc>
                  <a:txBody>
                    <a:bodyPr/>
                    <a:lstStyle/>
                    <a:p>
                      <a:r>
                        <a:rPr lang="en-US" sz="1000"/>
                        <a:t>Video</a:t>
                      </a:r>
                    </a:p>
                  </a:txBody>
                  <a:tcPr/>
                </a:tc>
                <a:tc>
                  <a:txBody>
                    <a:bodyPr/>
                    <a:lstStyle/>
                    <a:p>
                      <a:r>
                        <a:rPr lang="en-US" sz="1000"/>
                        <a:t>Yes</a:t>
                      </a:r>
                    </a:p>
                  </a:txBody>
                  <a:tcPr/>
                </a:tc>
                <a:tc>
                  <a:txBody>
                    <a:bodyPr/>
                    <a:lstStyle/>
                    <a:p>
                      <a:r>
                        <a:rPr lang="en-US" sz="1000"/>
                        <a:t>31.08.2018 09:49:00</a:t>
                      </a:r>
                    </a:p>
                  </a:txBody>
                  <a:tcPr/>
                </a:tc>
                <a:extLst>
                  <a:ext uri="{0D108BD9-81ED-4DB2-BD59-A6C34878D82A}">
                    <a16:rowId xmlns:a16="http://schemas.microsoft.com/office/drawing/2014/main" val="932025587"/>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1054</a:t>
                      </a:r>
                    </a:p>
                  </a:txBody>
                  <a:tcPr/>
                </a:tc>
                <a:tc>
                  <a:txBody>
                    <a:bodyPr/>
                    <a:lstStyle/>
                    <a:p>
                      <a:r>
                        <a:rPr lang="en-US" sz="1000"/>
                        <a:t>971</a:t>
                      </a:r>
                    </a:p>
                  </a:txBody>
                  <a:tcPr/>
                </a:tc>
                <a:tc>
                  <a:txBody>
                    <a:bodyPr/>
                    <a:lstStyle/>
                    <a:p>
                      <a:r>
                        <a:rPr lang="en-US" sz="1000"/>
                        <a:t>160</a:t>
                      </a:r>
                    </a:p>
                  </a:txBody>
                  <a:tcPr/>
                </a:tc>
                <a:tc>
                  <a:txBody>
                    <a:bodyPr/>
                    <a:lstStyle/>
                    <a:p>
                      <a:r>
                        <a:rPr lang="en-US" sz="1000"/>
                        <a:t>2185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56142138"/>
                  </a:ext>
                </a:extLst>
              </a:tr>
              <a:tr h="370840">
                <a:tc>
                  <a:txBody>
                    <a:bodyPr/>
                    <a:lstStyle/>
                    <a:p>
                      <a:r>
                        <a:rPr lang="de-DE" sz="1000" b="1"/>
                        <a:t> Sesamstraße - 2018-03-31 06:17:00 </a:t>
                      </a:r>
                      <a:r>
                        <a:rPr lang="de-DE" sz="1000"/>
                        <a:t> 
 So versteckt man Ostereier - äh Osterkekse.</a:t>
                      </a:r>
                      <a:endParaRPr lang="en-US" sz="1000"/>
                    </a:p>
                  </a:txBody>
                  <a:tcPr/>
                </a:tc>
                <a:tc>
                  <a:txBody>
                    <a:bodyPr/>
                    <a:lstStyle/>
                    <a:p>
                      <a:r>
                        <a:rPr lang="en-US" sz="1000"/>
                        <a:t>685</a:t>
                      </a:r>
                    </a:p>
                  </a:txBody>
                  <a:tcPr/>
                </a:tc>
                <a:tc>
                  <a:txBody>
                    <a:bodyPr/>
                    <a:lstStyle/>
                    <a:p>
                      <a:r>
                        <a:rPr lang="en-US" sz="1000"/>
                        <a:t>329</a:t>
                      </a:r>
                    </a:p>
                  </a:txBody>
                  <a:tcPr/>
                </a:tc>
                <a:tc>
                  <a:txBody>
                    <a:bodyPr/>
                    <a:lstStyle/>
                    <a:p>
                      <a:r>
                        <a:rPr lang="en-US" sz="1000"/>
                        <a:t>69</a:t>
                      </a:r>
                    </a:p>
                  </a:txBody>
                  <a:tcPr/>
                </a:tc>
                <a:tc>
                  <a:txBody>
                    <a:bodyPr/>
                    <a:lstStyle/>
                    <a:p>
                      <a:r>
                        <a:rPr lang="en-US" sz="1000"/>
                        <a:t>1083</a:t>
                      </a:r>
                    </a:p>
                  </a:txBody>
                  <a:tcPr/>
                </a:tc>
                <a:tc>
                  <a:txBody>
                    <a:bodyPr/>
                    <a:lstStyle/>
                    <a:p>
                      <a:r>
                        <a:rPr lang="en-US" sz="1000"/>
                        <a:t>Video</a:t>
                      </a:r>
                    </a:p>
                  </a:txBody>
                  <a:tcPr/>
                </a:tc>
                <a:tc>
                  <a:txBody>
                    <a:bodyPr/>
                    <a:lstStyle/>
                    <a:p>
                      <a:r>
                        <a:rPr lang="en-US" sz="1000"/>
                        <a:t>Yes</a:t>
                      </a:r>
                    </a:p>
                  </a:txBody>
                  <a:tcPr/>
                </a:tc>
                <a:tc>
                  <a:txBody>
                    <a:bodyPr/>
                    <a:lstStyle/>
                    <a:p>
                      <a:r>
                        <a:rPr lang="en-US" sz="1000"/>
                        <a:t>31.05.2018 10:06:00</a:t>
                      </a:r>
                    </a:p>
                  </a:txBody>
                  <a:tcPr/>
                </a:tc>
                <a:extLst>
                  <a:ext uri="{0D108BD9-81ED-4DB2-BD59-A6C34878D82A}">
                    <a16:rowId xmlns:a16="http://schemas.microsoft.com/office/drawing/2014/main" val="2230205751"/>
                  </a:ext>
                </a:extLst>
              </a:tr>
              <a:tr h="370840">
                <a:tc>
                  <a:txBody>
                    <a:bodyPr/>
                    <a:lstStyle/>
                    <a:p>
                      <a:r>
                        <a:rPr lang="de-DE" sz="1000" b="1"/>
                        <a:t> Sesamstraße - 2017-12-31 14:00:00 </a:t>
                      </a:r>
                      <a:r>
                        <a:rPr lang="de-DE" sz="1000"/>
                        <a:t> 
 Gute Vorsätze für 2018: Zusammen singen!</a:t>
                      </a:r>
                      <a:endParaRPr lang="en-US" sz="1000"/>
                    </a:p>
                  </a:txBody>
                  <a:tcPr/>
                </a:tc>
                <a:tc>
                  <a:txBody>
                    <a:bodyPr/>
                    <a:lstStyle/>
                    <a:p>
                      <a:r>
                        <a:rPr lang="en-US" sz="1000"/>
                        <a:t>616</a:t>
                      </a:r>
                    </a:p>
                  </a:txBody>
                  <a:tcPr/>
                </a:tc>
                <a:tc>
                  <a:txBody>
                    <a:bodyPr/>
                    <a:lstStyle/>
                    <a:p>
                      <a:r>
                        <a:rPr lang="en-US" sz="1000"/>
                        <a:t>526</a:t>
                      </a:r>
                    </a:p>
                  </a:txBody>
                  <a:tcPr/>
                </a:tc>
                <a:tc>
                  <a:txBody>
                    <a:bodyPr/>
                    <a:lstStyle/>
                    <a:p>
                      <a:r>
                        <a:rPr lang="en-US" sz="1000"/>
                        <a:t>142</a:t>
                      </a:r>
                    </a:p>
                  </a:txBody>
                  <a:tcPr/>
                </a:tc>
                <a:tc>
                  <a:txBody>
                    <a:bodyPr/>
                    <a:lstStyle/>
                    <a:p>
                      <a:r>
                        <a:rPr lang="en-US" sz="1000"/>
                        <a:t>1284</a:t>
                      </a:r>
                    </a:p>
                  </a:txBody>
                  <a:tcPr/>
                </a:tc>
                <a:tc>
                  <a:txBody>
                    <a:bodyPr/>
                    <a:lstStyle/>
                    <a:p>
                      <a:r>
                        <a:rPr lang="en-US" sz="1000"/>
                        <a:t>Video</a:t>
                      </a:r>
                    </a:p>
                  </a:txBody>
                  <a:tcPr/>
                </a:tc>
                <a:tc>
                  <a:txBody>
                    <a:bodyPr/>
                    <a:lstStyle/>
                    <a:p>
                      <a:r>
                        <a:rPr lang="en-US" sz="1000"/>
                        <a:t>Yes</a:t>
                      </a:r>
                    </a:p>
                  </a:txBody>
                  <a:tcPr/>
                </a:tc>
                <a:tc>
                  <a:txBody>
                    <a:bodyPr/>
                    <a:lstStyle/>
                    <a:p>
                      <a:r>
                        <a:rPr lang="en-US" sz="1000"/>
                        <a:t>31.03.2018 09:50:00</a:t>
                      </a:r>
                    </a:p>
                  </a:txBody>
                  <a:tcPr/>
                </a:tc>
                <a:extLst>
                  <a:ext uri="{0D108BD9-81ED-4DB2-BD59-A6C34878D82A}">
                    <a16:rowId xmlns:a16="http://schemas.microsoft.com/office/drawing/2014/main" val="65906806"/>
                  </a:ext>
                </a:extLst>
              </a:tr>
            </a:tbl>
          </a:graphicData>
        </a:graphic>
      </p:graphicFrame>
      <p:sp>
        <p:nvSpPr>
          <p:cNvPr id="4" name="Text Placeholder 3">
            <a:extLst>
              <a:ext uri="{FF2B5EF4-FFF2-40B4-BE49-F238E27FC236}">
                <a16:creationId xmlns:a16="http://schemas.microsoft.com/office/drawing/2014/main" id="{2D7CF32F-972A-4BD2-8722-1896562575F5}"/>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2916227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A928-819D-46D3-88C8-C672D6539D06}"/>
              </a:ext>
            </a:extLst>
          </p:cNvPr>
          <p:cNvSpPr>
            <a:spLocks noGrp="1"/>
          </p:cNvSpPr>
          <p:nvPr>
            <p:ph type="title"/>
          </p:nvPr>
        </p:nvSpPr>
        <p:spPr/>
        <p:txBody>
          <a:bodyPr/>
          <a:lstStyle/>
          <a:p>
            <a:r>
              <a:rPr lang="de-DE"/>
              <a:t>Facebook Eigene Posts - Kommentare - Export | Sesamstraße</a:t>
            </a:r>
            <a:endParaRPr lang="en-US"/>
          </a:p>
        </p:txBody>
      </p:sp>
      <p:graphicFrame>
        <p:nvGraphicFramePr>
          <p:cNvPr id="5" name="Table Placeholder 4">
            <a:extLst>
              <a:ext uri="{FF2B5EF4-FFF2-40B4-BE49-F238E27FC236}">
                <a16:creationId xmlns:a16="http://schemas.microsoft.com/office/drawing/2014/main" id="{6458E6EE-54B9-400B-91EE-D02FED37194C}"/>
              </a:ext>
            </a:extLst>
          </p:cNvPr>
          <p:cNvGraphicFramePr>
            <a:graphicFrameLocks noGrp="1"/>
          </p:cNvGraphicFramePr>
          <p:nvPr>
            <p:ph type="tbl" sz="quarter" idx="13"/>
            <p:extLst>
              <p:ext uri="{D42A27DB-BD31-4B8C-83A1-F6EECF244321}">
                <p14:modId xmlns:p14="http://schemas.microsoft.com/office/powerpoint/2010/main" val="52775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81147759"/>
                    </a:ext>
                  </a:extLst>
                </a:gridCol>
                <a:gridCol w="822960">
                  <a:extLst>
                    <a:ext uri="{9D8B030D-6E8A-4147-A177-3AD203B41FA5}">
                      <a16:colId xmlns:a16="http://schemas.microsoft.com/office/drawing/2014/main" val="1458515735"/>
                    </a:ext>
                  </a:extLst>
                </a:gridCol>
                <a:gridCol w="822960">
                  <a:extLst>
                    <a:ext uri="{9D8B030D-6E8A-4147-A177-3AD203B41FA5}">
                      <a16:colId xmlns:a16="http://schemas.microsoft.com/office/drawing/2014/main" val="3881199558"/>
                    </a:ext>
                  </a:extLst>
                </a:gridCol>
                <a:gridCol w="822960">
                  <a:extLst>
                    <a:ext uri="{9D8B030D-6E8A-4147-A177-3AD203B41FA5}">
                      <a16:colId xmlns:a16="http://schemas.microsoft.com/office/drawing/2014/main" val="424113699"/>
                    </a:ext>
                  </a:extLst>
                </a:gridCol>
                <a:gridCol w="822960">
                  <a:extLst>
                    <a:ext uri="{9D8B030D-6E8A-4147-A177-3AD203B41FA5}">
                      <a16:colId xmlns:a16="http://schemas.microsoft.com/office/drawing/2014/main" val="3476473266"/>
                    </a:ext>
                  </a:extLst>
                </a:gridCol>
                <a:gridCol w="822960">
                  <a:extLst>
                    <a:ext uri="{9D8B030D-6E8A-4147-A177-3AD203B41FA5}">
                      <a16:colId xmlns:a16="http://schemas.microsoft.com/office/drawing/2014/main" val="2846629716"/>
                    </a:ext>
                  </a:extLst>
                </a:gridCol>
                <a:gridCol w="822960">
                  <a:extLst>
                    <a:ext uri="{9D8B030D-6E8A-4147-A177-3AD203B41FA5}">
                      <a16:colId xmlns:a16="http://schemas.microsoft.com/office/drawing/2014/main" val="705957626"/>
                    </a:ext>
                  </a:extLst>
                </a:gridCol>
                <a:gridCol w="822960">
                  <a:extLst>
                    <a:ext uri="{9D8B030D-6E8A-4147-A177-3AD203B41FA5}">
                      <a16:colId xmlns:a16="http://schemas.microsoft.com/office/drawing/2014/main" val="56896794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8618305"/>
                  </a:ext>
                </a:extLst>
              </a:tr>
              <a:tr h="370840">
                <a:tc>
                  <a:txBody>
                    <a:bodyPr/>
                    <a:lstStyle/>
                    <a:p>
                      <a:r>
                        <a:rPr lang="de-DE" sz="1000" b="1"/>
                        <a:t> Sesamstraße - 2018-08-22 15:30:00 </a:t>
                      </a:r>
                      <a:r>
                        <a:rPr lang="de-DE" sz="1000"/>
                        <a:t> 
 Mehr Tipps zum Thema Gelassenheit.
Bjarne Mädel und Elmo erklären, wie man immer schön cool bleibt.</a:t>
                      </a:r>
                      <a:endParaRPr lang="en-US" sz="1000"/>
                    </a:p>
                  </a:txBody>
                  <a:tcPr/>
                </a:tc>
                <a:tc>
                  <a:txBody>
                    <a:bodyPr/>
                    <a:lstStyle/>
                    <a:p>
                      <a:r>
                        <a:rPr lang="en-US" sz="1000"/>
                        <a:t>447</a:t>
                      </a:r>
                    </a:p>
                  </a:txBody>
                  <a:tcPr/>
                </a:tc>
                <a:tc>
                  <a:txBody>
                    <a:bodyPr/>
                    <a:lstStyle/>
                    <a:p>
                      <a:r>
                        <a:rPr lang="en-US" sz="1000"/>
                        <a:t>2016</a:t>
                      </a:r>
                    </a:p>
                  </a:txBody>
                  <a:tcPr/>
                </a:tc>
                <a:tc>
                  <a:txBody>
                    <a:bodyPr/>
                    <a:lstStyle/>
                    <a:p>
                      <a:r>
                        <a:rPr lang="en-US" sz="1000"/>
                        <a:t>2864</a:t>
                      </a:r>
                    </a:p>
                  </a:txBody>
                  <a:tcPr/>
                </a:tc>
                <a:tc>
                  <a:txBody>
                    <a:bodyPr/>
                    <a:lstStyle/>
                    <a:p>
                      <a:r>
                        <a:rPr lang="en-US" sz="1000"/>
                        <a:t>5327</a:t>
                      </a:r>
                    </a:p>
                  </a:txBody>
                  <a:tcPr/>
                </a:tc>
                <a:tc>
                  <a:txBody>
                    <a:bodyPr/>
                    <a:lstStyle/>
                    <a:p>
                      <a:r>
                        <a:rPr lang="en-US" sz="1000"/>
                        <a:t>Video</a:t>
                      </a:r>
                    </a:p>
                  </a:txBody>
                  <a:tcPr/>
                </a:tc>
                <a:tc>
                  <a:txBody>
                    <a:bodyPr/>
                    <a:lstStyle/>
                    <a:p>
                      <a:r>
                        <a:rPr lang="en-US" sz="1000"/>
                        <a:t>Yes</a:t>
                      </a:r>
                    </a:p>
                  </a:txBody>
                  <a:tcPr/>
                </a:tc>
                <a:tc>
                  <a:txBody>
                    <a:bodyPr/>
                    <a:lstStyle/>
                    <a:p>
                      <a:r>
                        <a:rPr lang="en-US" sz="1000"/>
                        <a:t>30.11.2018 14:30:00</a:t>
                      </a:r>
                    </a:p>
                  </a:txBody>
                  <a:tcPr/>
                </a:tc>
                <a:extLst>
                  <a:ext uri="{0D108BD9-81ED-4DB2-BD59-A6C34878D82A}">
                    <a16:rowId xmlns:a16="http://schemas.microsoft.com/office/drawing/2014/main" val="1283890700"/>
                  </a:ext>
                </a:extLst>
              </a:tr>
              <a:tr h="370840">
                <a:tc>
                  <a:txBody>
                    <a:bodyPr/>
                    <a:lstStyle/>
                    <a:p>
                      <a:r>
                        <a:rPr lang="en-US" sz="1000" b="1"/>
                        <a:t> Sesamstraße - 2018-05-27 06:49:00 </a:t>
                      </a:r>
                      <a:r>
                        <a:rPr lang="en-US" sz="1000"/>
                        <a:t> 
 Mahnah, mahnah?</a:t>
                      </a:r>
                    </a:p>
                  </a:txBody>
                  <a:tcPr/>
                </a:tc>
                <a:tc>
                  <a:txBody>
                    <a:bodyPr/>
                    <a:lstStyle/>
                    <a:p>
                      <a:r>
                        <a:rPr lang="en-US" sz="1000"/>
                        <a:t>218</a:t>
                      </a:r>
                    </a:p>
                  </a:txBody>
                  <a:tcPr/>
                </a:tc>
                <a:tc>
                  <a:txBody>
                    <a:bodyPr/>
                    <a:lstStyle/>
                    <a:p>
                      <a:r>
                        <a:rPr lang="en-US" sz="1000"/>
                        <a:t>515</a:t>
                      </a:r>
                    </a:p>
                  </a:txBody>
                  <a:tcPr/>
                </a:tc>
                <a:tc>
                  <a:txBody>
                    <a:bodyPr/>
                    <a:lstStyle/>
                    <a:p>
                      <a:r>
                        <a:rPr lang="en-US" sz="1000"/>
                        <a:t>1181</a:t>
                      </a:r>
                    </a:p>
                  </a:txBody>
                  <a:tcPr/>
                </a:tc>
                <a:tc>
                  <a:txBody>
                    <a:bodyPr/>
                    <a:lstStyle/>
                    <a:p>
                      <a:r>
                        <a:rPr lang="en-US" sz="1000"/>
                        <a:t>1914</a:t>
                      </a:r>
                    </a:p>
                  </a:txBody>
                  <a:tcPr/>
                </a:tc>
                <a:tc>
                  <a:txBody>
                    <a:bodyPr/>
                    <a:lstStyle/>
                    <a:p>
                      <a:r>
                        <a:rPr lang="en-US" sz="1000"/>
                        <a:t>Video</a:t>
                      </a:r>
                    </a:p>
                  </a:txBody>
                  <a:tcPr/>
                </a:tc>
                <a:tc>
                  <a:txBody>
                    <a:bodyPr/>
                    <a:lstStyle/>
                    <a:p>
                      <a:r>
                        <a:rPr lang="en-US" sz="1000"/>
                        <a:t>Yes</a:t>
                      </a:r>
                    </a:p>
                  </a:txBody>
                  <a:tcPr/>
                </a:tc>
                <a:tc>
                  <a:txBody>
                    <a:bodyPr/>
                    <a:lstStyle/>
                    <a:p>
                      <a:r>
                        <a:rPr lang="en-US" sz="1000"/>
                        <a:t>31.08.2018 09:49:00</a:t>
                      </a:r>
                    </a:p>
                  </a:txBody>
                  <a:tcPr/>
                </a:tc>
                <a:extLst>
                  <a:ext uri="{0D108BD9-81ED-4DB2-BD59-A6C34878D82A}">
                    <a16:rowId xmlns:a16="http://schemas.microsoft.com/office/drawing/2014/main" val="2781835199"/>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160</a:t>
                      </a:r>
                    </a:p>
                  </a:txBody>
                  <a:tcPr/>
                </a:tc>
                <a:tc>
                  <a:txBody>
                    <a:bodyPr/>
                    <a:lstStyle/>
                    <a:p>
                      <a:r>
                        <a:rPr lang="en-US" sz="1000"/>
                        <a:t>971</a:t>
                      </a:r>
                    </a:p>
                  </a:txBody>
                  <a:tcPr/>
                </a:tc>
                <a:tc>
                  <a:txBody>
                    <a:bodyPr/>
                    <a:lstStyle/>
                    <a:p>
                      <a:r>
                        <a:rPr lang="en-US" sz="1000"/>
                        <a:t>1054</a:t>
                      </a:r>
                    </a:p>
                  </a:txBody>
                  <a:tcPr/>
                </a:tc>
                <a:tc>
                  <a:txBody>
                    <a:bodyPr/>
                    <a:lstStyle/>
                    <a:p>
                      <a:r>
                        <a:rPr lang="en-US" sz="1000"/>
                        <a:t>2185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20824011"/>
                  </a:ext>
                </a:extLst>
              </a:tr>
              <a:tr h="370840">
                <a:tc>
                  <a:txBody>
                    <a:bodyPr/>
                    <a:lstStyle/>
                    <a:p>
                      <a:r>
                        <a:rPr lang="de-DE" sz="1000" b="1"/>
                        <a:t> Sesamstraße - 2017-12-31 14:00:00 </a:t>
                      </a:r>
                      <a:r>
                        <a:rPr lang="de-DE" sz="1000"/>
                        <a:t> 
 Gute Vorsätze für 2018: Zusammen singen!</a:t>
                      </a:r>
                      <a:endParaRPr lang="en-US" sz="1000"/>
                    </a:p>
                  </a:txBody>
                  <a:tcPr/>
                </a:tc>
                <a:tc>
                  <a:txBody>
                    <a:bodyPr/>
                    <a:lstStyle/>
                    <a:p>
                      <a:r>
                        <a:rPr lang="en-US" sz="1000"/>
                        <a:t>142</a:t>
                      </a:r>
                    </a:p>
                  </a:txBody>
                  <a:tcPr/>
                </a:tc>
                <a:tc>
                  <a:txBody>
                    <a:bodyPr/>
                    <a:lstStyle/>
                    <a:p>
                      <a:r>
                        <a:rPr lang="en-US" sz="1000"/>
                        <a:t>526</a:t>
                      </a:r>
                    </a:p>
                  </a:txBody>
                  <a:tcPr/>
                </a:tc>
                <a:tc>
                  <a:txBody>
                    <a:bodyPr/>
                    <a:lstStyle/>
                    <a:p>
                      <a:r>
                        <a:rPr lang="en-US" sz="1000"/>
                        <a:t>616</a:t>
                      </a:r>
                    </a:p>
                  </a:txBody>
                  <a:tcPr/>
                </a:tc>
                <a:tc>
                  <a:txBody>
                    <a:bodyPr/>
                    <a:lstStyle/>
                    <a:p>
                      <a:r>
                        <a:rPr lang="en-US" sz="1000"/>
                        <a:t>1284</a:t>
                      </a:r>
                    </a:p>
                  </a:txBody>
                  <a:tcPr/>
                </a:tc>
                <a:tc>
                  <a:txBody>
                    <a:bodyPr/>
                    <a:lstStyle/>
                    <a:p>
                      <a:r>
                        <a:rPr lang="en-US" sz="1000"/>
                        <a:t>Video</a:t>
                      </a:r>
                    </a:p>
                  </a:txBody>
                  <a:tcPr/>
                </a:tc>
                <a:tc>
                  <a:txBody>
                    <a:bodyPr/>
                    <a:lstStyle/>
                    <a:p>
                      <a:r>
                        <a:rPr lang="en-US" sz="1000"/>
                        <a:t>Yes</a:t>
                      </a:r>
                    </a:p>
                  </a:txBody>
                  <a:tcPr/>
                </a:tc>
                <a:tc>
                  <a:txBody>
                    <a:bodyPr/>
                    <a:lstStyle/>
                    <a:p>
                      <a:r>
                        <a:rPr lang="en-US" sz="1000"/>
                        <a:t>31.03.2018 09:50:00</a:t>
                      </a:r>
                    </a:p>
                  </a:txBody>
                  <a:tcPr/>
                </a:tc>
                <a:extLst>
                  <a:ext uri="{0D108BD9-81ED-4DB2-BD59-A6C34878D82A}">
                    <a16:rowId xmlns:a16="http://schemas.microsoft.com/office/drawing/2014/main" val="2045543132"/>
                  </a:ext>
                </a:extLst>
              </a:tr>
              <a:tr h="370840">
                <a:tc>
                  <a:txBody>
                    <a:bodyPr/>
                    <a:lstStyle/>
                    <a:p>
                      <a:r>
                        <a:rPr lang="de-DE" sz="1000" b="1"/>
                        <a:t> Sesamstraße - 2018-08-12 06:56:00 </a:t>
                      </a:r>
                      <a:r>
                        <a:rPr lang="de-DE" sz="1000"/>
                        <a:t> 
 Hätt´ich Dich heut´erwartet...</a:t>
                      </a:r>
                      <a:endParaRPr lang="en-US" sz="1000"/>
                    </a:p>
                  </a:txBody>
                  <a:tcPr/>
                </a:tc>
                <a:tc>
                  <a:txBody>
                    <a:bodyPr/>
                    <a:lstStyle/>
                    <a:p>
                      <a:r>
                        <a:rPr lang="en-US" sz="1000"/>
                        <a:t>138</a:t>
                      </a:r>
                    </a:p>
                  </a:txBody>
                  <a:tcPr/>
                </a:tc>
                <a:tc>
                  <a:txBody>
                    <a:bodyPr/>
                    <a:lstStyle/>
                    <a:p>
                      <a:r>
                        <a:rPr lang="en-US" sz="1000"/>
                        <a:t>530</a:t>
                      </a:r>
                    </a:p>
                  </a:txBody>
                  <a:tcPr/>
                </a:tc>
                <a:tc>
                  <a:txBody>
                    <a:bodyPr/>
                    <a:lstStyle/>
                    <a:p>
                      <a:r>
                        <a:rPr lang="en-US" sz="1000"/>
                        <a:t>405</a:t>
                      </a:r>
                    </a:p>
                  </a:txBody>
                  <a:tcPr/>
                </a:tc>
                <a:tc>
                  <a:txBody>
                    <a:bodyPr/>
                    <a:lstStyle/>
                    <a:p>
                      <a:r>
                        <a:rPr lang="en-US" sz="1000"/>
                        <a:t>1073</a:t>
                      </a:r>
                    </a:p>
                  </a:txBody>
                  <a:tcPr/>
                </a:tc>
                <a:tc>
                  <a:txBody>
                    <a:bodyPr/>
                    <a:lstStyle/>
                    <a:p>
                      <a:r>
                        <a:rPr lang="en-US" sz="1000"/>
                        <a:t>Video</a:t>
                      </a:r>
                    </a:p>
                  </a:txBody>
                  <a:tcPr/>
                </a:tc>
                <a:tc>
                  <a:txBody>
                    <a:bodyPr/>
                    <a:lstStyle/>
                    <a:p>
                      <a:r>
                        <a:rPr lang="en-US" sz="1000"/>
                        <a:t>Yes</a:t>
                      </a:r>
                    </a:p>
                  </a:txBody>
                  <a:tcPr/>
                </a:tc>
                <a:tc>
                  <a:txBody>
                    <a:bodyPr/>
                    <a:lstStyle/>
                    <a:p>
                      <a:r>
                        <a:rPr lang="en-US" sz="1000"/>
                        <a:t>30.11.2018 13:56:00</a:t>
                      </a:r>
                    </a:p>
                  </a:txBody>
                  <a:tcPr/>
                </a:tc>
                <a:extLst>
                  <a:ext uri="{0D108BD9-81ED-4DB2-BD59-A6C34878D82A}">
                    <a16:rowId xmlns:a16="http://schemas.microsoft.com/office/drawing/2014/main" val="3746244275"/>
                  </a:ext>
                </a:extLst>
              </a:tr>
            </a:tbl>
          </a:graphicData>
        </a:graphic>
      </p:graphicFrame>
      <p:sp>
        <p:nvSpPr>
          <p:cNvPr id="4" name="Text Placeholder 3">
            <a:extLst>
              <a:ext uri="{FF2B5EF4-FFF2-40B4-BE49-F238E27FC236}">
                <a16:creationId xmlns:a16="http://schemas.microsoft.com/office/drawing/2014/main" id="{DD10BAEB-5079-4E32-88AD-63FA6F224E9E}"/>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3915765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4056E-F506-4BA7-81F3-606390F730FE}"/>
              </a:ext>
            </a:extLst>
          </p:cNvPr>
          <p:cNvSpPr>
            <a:spLocks noGrp="1"/>
          </p:cNvSpPr>
          <p:nvPr>
            <p:ph type="title"/>
          </p:nvPr>
        </p:nvSpPr>
        <p:spPr/>
        <p:txBody>
          <a:bodyPr/>
          <a:lstStyle/>
          <a:p>
            <a:r>
              <a:rPr lang="en-US"/>
              <a:t>Facebook Eigene Posts - Links - Export | Sesamstraße</a:t>
            </a:r>
          </a:p>
        </p:txBody>
      </p:sp>
      <p:graphicFrame>
        <p:nvGraphicFramePr>
          <p:cNvPr id="5" name="Table Placeholder 4">
            <a:extLst>
              <a:ext uri="{FF2B5EF4-FFF2-40B4-BE49-F238E27FC236}">
                <a16:creationId xmlns:a16="http://schemas.microsoft.com/office/drawing/2014/main" id="{8FD8BC8B-BB4E-4C5B-BE2A-362ADEBDE562}"/>
              </a:ext>
            </a:extLst>
          </p:cNvPr>
          <p:cNvGraphicFramePr>
            <a:graphicFrameLocks noGrp="1"/>
          </p:cNvGraphicFramePr>
          <p:nvPr>
            <p:ph type="tbl" sz="quarter" idx="13"/>
            <p:extLst>
              <p:ext uri="{D42A27DB-BD31-4B8C-83A1-F6EECF244321}">
                <p14:modId xmlns:p14="http://schemas.microsoft.com/office/powerpoint/2010/main" val="17257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9612570"/>
                    </a:ext>
                  </a:extLst>
                </a:gridCol>
                <a:gridCol w="822960">
                  <a:extLst>
                    <a:ext uri="{9D8B030D-6E8A-4147-A177-3AD203B41FA5}">
                      <a16:colId xmlns:a16="http://schemas.microsoft.com/office/drawing/2014/main" val="3326365836"/>
                    </a:ext>
                  </a:extLst>
                </a:gridCol>
                <a:gridCol w="822960">
                  <a:extLst>
                    <a:ext uri="{9D8B030D-6E8A-4147-A177-3AD203B41FA5}">
                      <a16:colId xmlns:a16="http://schemas.microsoft.com/office/drawing/2014/main" val="1193933169"/>
                    </a:ext>
                  </a:extLst>
                </a:gridCol>
                <a:gridCol w="822960">
                  <a:extLst>
                    <a:ext uri="{9D8B030D-6E8A-4147-A177-3AD203B41FA5}">
                      <a16:colId xmlns:a16="http://schemas.microsoft.com/office/drawing/2014/main" val="2361567944"/>
                    </a:ext>
                  </a:extLst>
                </a:gridCol>
                <a:gridCol w="822960">
                  <a:extLst>
                    <a:ext uri="{9D8B030D-6E8A-4147-A177-3AD203B41FA5}">
                      <a16:colId xmlns:a16="http://schemas.microsoft.com/office/drawing/2014/main" val="3020781392"/>
                    </a:ext>
                  </a:extLst>
                </a:gridCol>
                <a:gridCol w="822960">
                  <a:extLst>
                    <a:ext uri="{9D8B030D-6E8A-4147-A177-3AD203B41FA5}">
                      <a16:colId xmlns:a16="http://schemas.microsoft.com/office/drawing/2014/main" val="2297514045"/>
                    </a:ext>
                  </a:extLst>
                </a:gridCol>
                <a:gridCol w="822960">
                  <a:extLst>
                    <a:ext uri="{9D8B030D-6E8A-4147-A177-3AD203B41FA5}">
                      <a16:colId xmlns:a16="http://schemas.microsoft.com/office/drawing/2014/main" val="2628130738"/>
                    </a:ext>
                  </a:extLst>
                </a:gridCol>
                <a:gridCol w="822960">
                  <a:extLst>
                    <a:ext uri="{9D8B030D-6E8A-4147-A177-3AD203B41FA5}">
                      <a16:colId xmlns:a16="http://schemas.microsoft.com/office/drawing/2014/main" val="3437312007"/>
                    </a:ext>
                  </a:extLst>
                </a:gridCol>
                <a:gridCol w="822960">
                  <a:extLst>
                    <a:ext uri="{9D8B030D-6E8A-4147-A177-3AD203B41FA5}">
                      <a16:colId xmlns:a16="http://schemas.microsoft.com/office/drawing/2014/main" val="1541349243"/>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2227863"/>
                  </a:ext>
                </a:extLst>
              </a:tr>
              <a:tr h="370840">
                <a:tc>
                  <a:txBody>
                    <a:bodyPr/>
                    <a:lstStyle/>
                    <a:p>
                      <a:r>
                        <a:rPr lang="en-US" sz="1000" b="1"/>
                        <a:t> Sesamstraße - 2018-06-27 16:24:11 </a:t>
                      </a:r>
                      <a:r>
                        <a:rPr lang="en-US" sz="1000"/>
                        <a:t> 
 </a:t>
                      </a:r>
                    </a:p>
                  </a:txBody>
                  <a:tcPr/>
                </a:tc>
                <a:tc>
                  <a:txBody>
                    <a:bodyPr/>
                    <a:lstStyle/>
                    <a:p>
                      <a:r>
                        <a:rPr lang="en-US" sz="1000"/>
                        <a:t>7.3 %</a:t>
                      </a:r>
                    </a:p>
                  </a:txBody>
                  <a:tcPr/>
                </a:tc>
                <a:tc>
                  <a:txBody>
                    <a:bodyPr/>
                    <a:lstStyle/>
                    <a:p>
                      <a:r>
                        <a:rPr lang="en-US" sz="1000"/>
                        <a:t>513</a:t>
                      </a:r>
                    </a:p>
                  </a:txBody>
                  <a:tcPr/>
                </a:tc>
                <a:tc>
                  <a:txBody>
                    <a:bodyPr/>
                    <a:lstStyle/>
                    <a:p>
                      <a:r>
                        <a:rPr lang="en-US" sz="1000"/>
                        <a:t>7060</a:t>
                      </a:r>
                    </a:p>
                  </a:txBody>
                  <a:tcPr/>
                </a:tc>
                <a:tc>
                  <a:txBody>
                    <a:bodyPr/>
                    <a:lstStyle/>
                    <a:p>
                      <a:r>
                        <a:rPr lang="en-US" sz="1000"/>
                        <a:t>636</a:t>
                      </a:r>
                    </a:p>
                  </a:txBody>
                  <a:tcPr/>
                </a:tc>
                <a:tc>
                  <a:txBody>
                    <a:bodyPr/>
                    <a:lstStyle/>
                    <a:p>
                      <a:r>
                        <a:rPr lang="en-US" sz="1000"/>
                        <a:t>9.0 %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1985885"/>
                  </a:ext>
                </a:extLst>
              </a:tr>
              <a:tr h="370840">
                <a:tc>
                  <a:txBody>
                    <a:bodyPr/>
                    <a:lstStyle/>
                    <a:p>
                      <a:r>
                        <a:rPr lang="de-DE" sz="1000" b="1"/>
                        <a:t> Sesamstraße - 2018-06-17 10:50:00 </a:t>
                      </a:r>
                      <a:r>
                        <a:rPr lang="de-DE" sz="1000"/>
                        <a:t> 
 WM 2018 - Warm-up für´s erste Spiel.</a:t>
                      </a:r>
                      <a:endParaRPr lang="en-US" sz="1000"/>
                    </a:p>
                  </a:txBody>
                  <a:tcPr/>
                </a:tc>
                <a:tc>
                  <a:txBody>
                    <a:bodyPr/>
                    <a:lstStyle/>
                    <a:p>
                      <a:r>
                        <a:rPr lang="en-US" sz="1000"/>
                        <a:t>4.7 %</a:t>
                      </a:r>
                    </a:p>
                  </a:txBody>
                  <a:tcPr/>
                </a:tc>
                <a:tc>
                  <a:txBody>
                    <a:bodyPr/>
                    <a:lstStyle/>
                    <a:p>
                      <a:r>
                        <a:rPr lang="en-US" sz="1000"/>
                        <a:t>253</a:t>
                      </a:r>
                    </a:p>
                  </a:txBody>
                  <a:tcPr/>
                </a:tc>
                <a:tc>
                  <a:txBody>
                    <a:bodyPr/>
                    <a:lstStyle/>
                    <a:p>
                      <a:r>
                        <a:rPr lang="en-US" sz="1000"/>
                        <a:t>5441</a:t>
                      </a:r>
                    </a:p>
                  </a:txBody>
                  <a:tcPr/>
                </a:tc>
                <a:tc>
                  <a:txBody>
                    <a:bodyPr/>
                    <a:lstStyle/>
                    <a:p>
                      <a:r>
                        <a:rPr lang="en-US" sz="1000"/>
                        <a:t>294</a:t>
                      </a:r>
                    </a:p>
                  </a:txBody>
                  <a:tcPr/>
                </a:tc>
                <a:tc>
                  <a:txBody>
                    <a:bodyPr/>
                    <a:lstStyle/>
                    <a:p>
                      <a:r>
                        <a:rPr lang="en-US" sz="1000"/>
                        <a:t>5.4 %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09758212"/>
                  </a:ext>
                </a:extLst>
              </a:tr>
              <a:tr h="370840">
                <a:tc>
                  <a:txBody>
                    <a:bodyPr/>
                    <a:lstStyle/>
                    <a:p>
                      <a:r>
                        <a:rPr lang="en-US" sz="1000" b="1"/>
                        <a:t> Sesamstraße - 2018-02-03 14:45:00 </a:t>
                      </a:r>
                      <a:r>
                        <a:rPr lang="en-US" sz="1000"/>
                        <a:t> 
 Yeah!</a:t>
                      </a:r>
                    </a:p>
                  </a:txBody>
                  <a:tcPr/>
                </a:tc>
                <a:tc>
                  <a:txBody>
                    <a:bodyPr/>
                    <a:lstStyle/>
                    <a:p>
                      <a:r>
                        <a:rPr lang="en-US" sz="1000"/>
                        <a:t>4.4 %</a:t>
                      </a:r>
                    </a:p>
                  </a:txBody>
                  <a:tcPr/>
                </a:tc>
                <a:tc>
                  <a:txBody>
                    <a:bodyPr/>
                    <a:lstStyle/>
                    <a:p>
                      <a:r>
                        <a:rPr lang="en-US" sz="1000"/>
                        <a:t>202</a:t>
                      </a:r>
                    </a:p>
                  </a:txBody>
                  <a:tcPr/>
                </a:tc>
                <a:tc>
                  <a:txBody>
                    <a:bodyPr/>
                    <a:lstStyle/>
                    <a:p>
                      <a:r>
                        <a:rPr lang="en-US" sz="1000"/>
                        <a:t>4560</a:t>
                      </a:r>
                    </a:p>
                  </a:txBody>
                  <a:tcPr/>
                </a:tc>
                <a:tc>
                  <a:txBody>
                    <a:bodyPr/>
                    <a:lstStyle/>
                    <a:p>
                      <a:r>
                        <a:rPr lang="en-US" sz="1000"/>
                        <a:t>252</a:t>
                      </a:r>
                    </a:p>
                  </a:txBody>
                  <a:tcPr/>
                </a:tc>
                <a:tc>
                  <a:txBody>
                    <a:bodyPr/>
                    <a:lstStyle/>
                    <a:p>
                      <a:r>
                        <a:rPr lang="en-US" sz="1000"/>
                        <a:t>5.5 %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8432192"/>
                  </a:ext>
                </a:extLst>
              </a:tr>
              <a:tr h="370840">
                <a:tc>
                  <a:txBody>
                    <a:bodyPr/>
                    <a:lstStyle/>
                    <a:p>
                      <a:r>
                        <a:rPr lang="de-DE" sz="1000" b="1"/>
                        <a:t> Sesamstraße - 2018-09-21 06:10:00 </a:t>
                      </a:r>
                      <a:r>
                        <a:rPr lang="de-DE" sz="1000"/>
                        <a:t> 
 Was willst du?</a:t>
                      </a:r>
                      <a:endParaRPr lang="en-US" sz="1000"/>
                    </a:p>
                  </a:txBody>
                  <a:tcPr/>
                </a:tc>
                <a:tc>
                  <a:txBody>
                    <a:bodyPr/>
                    <a:lstStyle/>
                    <a:p>
                      <a:r>
                        <a:rPr lang="en-US" sz="1000"/>
                        <a:t>3.9 %</a:t>
                      </a:r>
                    </a:p>
                  </a:txBody>
                  <a:tcPr/>
                </a:tc>
                <a:tc>
                  <a:txBody>
                    <a:bodyPr/>
                    <a:lstStyle/>
                    <a:p>
                      <a:r>
                        <a:rPr lang="en-US" sz="1000"/>
                        <a:t>75</a:t>
                      </a:r>
                    </a:p>
                  </a:txBody>
                  <a:tcPr/>
                </a:tc>
                <a:tc>
                  <a:txBody>
                    <a:bodyPr/>
                    <a:lstStyle/>
                    <a:p>
                      <a:r>
                        <a:rPr lang="en-US" sz="1000"/>
                        <a:t>1920</a:t>
                      </a:r>
                    </a:p>
                  </a:txBody>
                  <a:tcPr/>
                </a:tc>
                <a:tc>
                  <a:txBody>
                    <a:bodyPr/>
                    <a:lstStyle/>
                    <a:p>
                      <a:r>
                        <a:rPr lang="en-US" sz="1000"/>
                        <a:t>89</a:t>
                      </a:r>
                    </a:p>
                  </a:txBody>
                  <a:tcPr/>
                </a:tc>
                <a:tc>
                  <a:txBody>
                    <a:bodyPr/>
                    <a:lstStyle/>
                    <a:p>
                      <a:r>
                        <a:rPr lang="en-US" sz="1000"/>
                        <a:t>4.6 %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6820592"/>
                  </a:ext>
                </a:extLst>
              </a:tr>
              <a:tr h="370840">
                <a:tc>
                  <a:txBody>
                    <a:bodyPr/>
                    <a:lstStyle/>
                    <a:p>
                      <a:r>
                        <a:rPr lang="de-DE" sz="1000" b="1"/>
                        <a:t> Sesamstraße - 2018-10-17 06:39:00 </a:t>
                      </a:r>
                      <a:r>
                        <a:rPr lang="de-DE" sz="1000"/>
                        <a:t> 
 Gecheckt!</a:t>
                      </a:r>
                      <a:endParaRPr lang="en-US" sz="1000"/>
                    </a:p>
                  </a:txBody>
                  <a:tcPr/>
                </a:tc>
                <a:tc>
                  <a:txBody>
                    <a:bodyPr/>
                    <a:lstStyle/>
                    <a:p>
                      <a:r>
                        <a:rPr lang="en-US" sz="1000"/>
                        <a:t>3.8 %</a:t>
                      </a:r>
                    </a:p>
                  </a:txBody>
                  <a:tcPr/>
                </a:tc>
                <a:tc>
                  <a:txBody>
                    <a:bodyPr/>
                    <a:lstStyle/>
                    <a:p>
                      <a:r>
                        <a:rPr lang="en-US" sz="1000"/>
                        <a:t>182</a:t>
                      </a:r>
                    </a:p>
                  </a:txBody>
                  <a:tcPr/>
                </a:tc>
                <a:tc>
                  <a:txBody>
                    <a:bodyPr/>
                    <a:lstStyle/>
                    <a:p>
                      <a:r>
                        <a:rPr lang="en-US" sz="1000"/>
                        <a:t>4795</a:t>
                      </a:r>
                    </a:p>
                  </a:txBody>
                  <a:tcPr/>
                </a:tc>
                <a:tc>
                  <a:txBody>
                    <a:bodyPr/>
                    <a:lstStyle/>
                    <a:p>
                      <a:r>
                        <a:rPr lang="en-US" sz="1000"/>
                        <a:t>215</a:t>
                      </a:r>
                    </a:p>
                  </a:txBody>
                  <a:tcPr/>
                </a:tc>
                <a:tc>
                  <a:txBody>
                    <a:bodyPr/>
                    <a:lstStyle/>
                    <a:p>
                      <a:r>
                        <a:rPr lang="en-US" sz="1000"/>
                        <a:t>4.5 %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88492699"/>
                  </a:ext>
                </a:extLst>
              </a:tr>
            </a:tbl>
          </a:graphicData>
        </a:graphic>
      </p:graphicFrame>
      <p:sp>
        <p:nvSpPr>
          <p:cNvPr id="4" name="Text Placeholder 3">
            <a:extLst>
              <a:ext uri="{FF2B5EF4-FFF2-40B4-BE49-F238E27FC236}">
                <a16:creationId xmlns:a16="http://schemas.microsoft.com/office/drawing/2014/main" id="{06C203E3-CAEC-4263-9244-8EB86431D90F}"/>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3885600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0E4BA-F3EA-40C6-8C1F-9C037DC8BC1E}"/>
              </a:ext>
            </a:extLst>
          </p:cNvPr>
          <p:cNvSpPr>
            <a:spLocks noGrp="1"/>
          </p:cNvSpPr>
          <p:nvPr>
            <p:ph type="title"/>
          </p:nvPr>
        </p:nvSpPr>
        <p:spPr/>
        <p:txBody>
          <a:bodyPr/>
          <a:lstStyle/>
          <a:p>
            <a:r>
              <a:rPr lang="de-DE"/>
              <a:t>Facebook Eigene Posts - Videostartrate - Export | Sesamstraße</a:t>
            </a:r>
            <a:endParaRPr lang="en-US"/>
          </a:p>
        </p:txBody>
      </p:sp>
      <p:graphicFrame>
        <p:nvGraphicFramePr>
          <p:cNvPr id="5" name="Table Placeholder 4">
            <a:extLst>
              <a:ext uri="{FF2B5EF4-FFF2-40B4-BE49-F238E27FC236}">
                <a16:creationId xmlns:a16="http://schemas.microsoft.com/office/drawing/2014/main" id="{598A1618-687D-4BB8-8B76-AA6A8357AC20}"/>
              </a:ext>
            </a:extLst>
          </p:cNvPr>
          <p:cNvGraphicFramePr>
            <a:graphicFrameLocks noGrp="1"/>
          </p:cNvGraphicFramePr>
          <p:nvPr>
            <p:ph type="tbl" sz="quarter" idx="13"/>
            <p:extLst>
              <p:ext uri="{D42A27DB-BD31-4B8C-83A1-F6EECF244321}">
                <p14:modId xmlns:p14="http://schemas.microsoft.com/office/powerpoint/2010/main" val="1714328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4034704"/>
                    </a:ext>
                  </a:extLst>
                </a:gridCol>
                <a:gridCol w="822960">
                  <a:extLst>
                    <a:ext uri="{9D8B030D-6E8A-4147-A177-3AD203B41FA5}">
                      <a16:colId xmlns:a16="http://schemas.microsoft.com/office/drawing/2014/main" val="88317824"/>
                    </a:ext>
                  </a:extLst>
                </a:gridCol>
                <a:gridCol w="822960">
                  <a:extLst>
                    <a:ext uri="{9D8B030D-6E8A-4147-A177-3AD203B41FA5}">
                      <a16:colId xmlns:a16="http://schemas.microsoft.com/office/drawing/2014/main" val="1932438204"/>
                    </a:ext>
                  </a:extLst>
                </a:gridCol>
                <a:gridCol w="822960">
                  <a:extLst>
                    <a:ext uri="{9D8B030D-6E8A-4147-A177-3AD203B41FA5}">
                      <a16:colId xmlns:a16="http://schemas.microsoft.com/office/drawing/2014/main" val="4199003781"/>
                    </a:ext>
                  </a:extLst>
                </a:gridCol>
                <a:gridCol w="822960">
                  <a:extLst>
                    <a:ext uri="{9D8B030D-6E8A-4147-A177-3AD203B41FA5}">
                      <a16:colId xmlns:a16="http://schemas.microsoft.com/office/drawing/2014/main" val="1444498281"/>
                    </a:ext>
                  </a:extLst>
                </a:gridCol>
                <a:gridCol w="822960">
                  <a:extLst>
                    <a:ext uri="{9D8B030D-6E8A-4147-A177-3AD203B41FA5}">
                      <a16:colId xmlns:a16="http://schemas.microsoft.com/office/drawing/2014/main" val="3263368063"/>
                    </a:ext>
                  </a:extLst>
                </a:gridCol>
                <a:gridCol w="822960">
                  <a:extLst>
                    <a:ext uri="{9D8B030D-6E8A-4147-A177-3AD203B41FA5}">
                      <a16:colId xmlns:a16="http://schemas.microsoft.com/office/drawing/2014/main" val="38218985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41000110"/>
                  </a:ext>
                </a:extLst>
              </a:tr>
              <a:tr h="370840">
                <a:tc>
                  <a:txBody>
                    <a:bodyPr/>
                    <a:lstStyle/>
                    <a:p>
                      <a:r>
                        <a:rPr lang="de-DE" sz="1000" b="1"/>
                        <a:t> Sesamstraße - 2017-12-08 07:00:00 </a:t>
                      </a:r>
                      <a:r>
                        <a:rPr lang="de-DE" sz="1000"/>
                        <a:t> 
 Deine Freunde tauchen in der Sesamstraße auf.</a:t>
                      </a:r>
                      <a:endParaRPr lang="en-US" sz="1000"/>
                    </a:p>
                  </a:txBody>
                  <a:tcPr/>
                </a:tc>
                <a:tc>
                  <a:txBody>
                    <a:bodyPr/>
                    <a:lstStyle/>
                    <a:p>
                      <a:r>
                        <a:rPr lang="en-US" sz="1000"/>
                        <a:t>34.29 %</a:t>
                      </a:r>
                    </a:p>
                  </a:txBody>
                  <a:tcPr/>
                </a:tc>
                <a:tc>
                  <a:txBody>
                    <a:bodyPr/>
                    <a:lstStyle/>
                    <a:p>
                      <a:r>
                        <a:rPr lang="en-US" sz="1000"/>
                        <a:t>34.29 %</a:t>
                      </a:r>
                    </a:p>
                  </a:txBody>
                  <a:tcPr/>
                </a:tc>
                <a:tc>
                  <a:txBody>
                    <a:bodyPr/>
                    <a:lstStyle/>
                    <a:p>
                      <a:r>
                        <a:rPr lang="en-US" sz="1000"/>
                        <a:t>1077</a:t>
                      </a:r>
                    </a:p>
                  </a:txBody>
                  <a:tcPr/>
                </a:tc>
                <a:tc>
                  <a:txBody>
                    <a:bodyPr/>
                    <a:lstStyle/>
                    <a:p>
                      <a:r>
                        <a:rPr lang="en-US" sz="1000"/>
                        <a:t>3001</a:t>
                      </a:r>
                    </a:p>
                  </a:txBody>
                  <a:tcPr/>
                </a:tc>
                <a:tc>
                  <a:txBody>
                    <a:bodyPr/>
                    <a:lstStyle/>
                    <a:p>
                      <a:r>
                        <a:rPr lang="en-US" sz="1000"/>
                        <a:t>Yes</a:t>
                      </a:r>
                    </a:p>
                  </a:txBody>
                  <a:tcPr/>
                </a:tc>
                <a:tc>
                  <a:txBody>
                    <a:bodyPr/>
                    <a:lstStyle/>
                    <a:p>
                      <a:r>
                        <a:rPr lang="en-US" sz="1000"/>
                        <a:t>28.02.2018 16:02:00</a:t>
                      </a:r>
                    </a:p>
                  </a:txBody>
                  <a:tcPr/>
                </a:tc>
                <a:extLst>
                  <a:ext uri="{0D108BD9-81ED-4DB2-BD59-A6C34878D82A}">
                    <a16:rowId xmlns:a16="http://schemas.microsoft.com/office/drawing/2014/main" val="4071018893"/>
                  </a:ext>
                </a:extLst>
              </a:tr>
              <a:tr h="370840">
                <a:tc>
                  <a:txBody>
                    <a:bodyPr/>
                    <a:lstStyle/>
                    <a:p>
                      <a:r>
                        <a:rPr lang="de-DE" sz="1000" b="1"/>
                        <a:t> Sesamstraße - 2018-10-24 06:40:57 </a:t>
                      </a:r>
                      <a:r>
                        <a:rPr lang="de-DE" sz="1000"/>
                        <a:t> 
 Wenn es die nicht gäbe, wäre es langweilig.
Oder wie seht ihr das?</a:t>
                      </a:r>
                      <a:endParaRPr lang="en-US" sz="1000"/>
                    </a:p>
                  </a:txBody>
                  <a:tcPr/>
                </a:tc>
                <a:tc>
                  <a:txBody>
                    <a:bodyPr/>
                    <a:lstStyle/>
                    <a:p>
                      <a:r>
                        <a:rPr lang="en-US" sz="1000"/>
                        <a:t>17.90 %</a:t>
                      </a:r>
                    </a:p>
                  </a:txBody>
                  <a:tcPr/>
                </a:tc>
                <a:tc>
                  <a:txBody>
                    <a:bodyPr/>
                    <a:lstStyle/>
                    <a:p>
                      <a:r>
                        <a:rPr lang="en-US" sz="1000"/>
                        <a:t>43.60 %</a:t>
                      </a:r>
                    </a:p>
                  </a:txBody>
                  <a:tcPr/>
                </a:tc>
                <a:tc>
                  <a:txBody>
                    <a:bodyPr/>
                    <a:lstStyle/>
                    <a:p>
                      <a:r>
                        <a:rPr lang="en-US" sz="1000"/>
                        <a:t>557</a:t>
                      </a:r>
                    </a:p>
                  </a:txBody>
                  <a:tcPr/>
                </a:tc>
                <a:tc>
                  <a:txBody>
                    <a:bodyPr/>
                    <a:lstStyle/>
                    <a:p>
                      <a:r>
                        <a:rPr lang="en-US" sz="1000"/>
                        <a:t>2984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4856616"/>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17.44 %</a:t>
                      </a:r>
                    </a:p>
                  </a:txBody>
                  <a:tcPr/>
                </a:tc>
                <a:tc>
                  <a:txBody>
                    <a:bodyPr/>
                    <a:lstStyle/>
                    <a:p>
                      <a:r>
                        <a:rPr lang="en-US" sz="1000"/>
                        <a:t>37.22 %</a:t>
                      </a:r>
                    </a:p>
                  </a:txBody>
                  <a:tcPr/>
                </a:tc>
                <a:tc>
                  <a:txBody>
                    <a:bodyPr/>
                    <a:lstStyle/>
                    <a:p>
                      <a:r>
                        <a:rPr lang="en-US" sz="1000"/>
                        <a:t>39193</a:t>
                      </a:r>
                    </a:p>
                  </a:txBody>
                  <a:tcPr/>
                </a:tc>
                <a:tc>
                  <a:txBody>
                    <a:bodyPr/>
                    <a:lstStyle/>
                    <a:p>
                      <a:r>
                        <a:rPr lang="en-US" sz="1000"/>
                        <a:t>219649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06654843"/>
                  </a:ext>
                </a:extLst>
              </a:tr>
              <a:tr h="370840">
                <a:tc>
                  <a:txBody>
                    <a:bodyPr/>
                    <a:lstStyle/>
                    <a:p>
                      <a:r>
                        <a:rPr lang="de-DE" sz="1000" b="1"/>
                        <a:t> Sesamstraße - 2018-02-08 15:27:00 </a:t>
                      </a:r>
                      <a:r>
                        <a:rPr lang="de-DE" sz="1000"/>
                        <a:t> 
 Selbst Helene Fischer macht manchmal Fehler. Fehler macht jeder, ist überhaupt nicht schlimm, finden Elmo und Helene Fischer.</a:t>
                      </a:r>
                      <a:endParaRPr lang="en-US" sz="1000"/>
                    </a:p>
                  </a:txBody>
                  <a:tcPr/>
                </a:tc>
                <a:tc>
                  <a:txBody>
                    <a:bodyPr/>
                    <a:lstStyle/>
                    <a:p>
                      <a:r>
                        <a:rPr lang="en-US" sz="1000"/>
                        <a:t>16.52 %</a:t>
                      </a:r>
                    </a:p>
                  </a:txBody>
                  <a:tcPr/>
                </a:tc>
                <a:tc>
                  <a:txBody>
                    <a:bodyPr/>
                    <a:lstStyle/>
                    <a:p>
                      <a:r>
                        <a:rPr lang="en-US" sz="1000"/>
                        <a:t>34.77 %</a:t>
                      </a:r>
                    </a:p>
                  </a:txBody>
                  <a:tcPr/>
                </a:tc>
                <a:tc>
                  <a:txBody>
                    <a:bodyPr/>
                    <a:lstStyle/>
                    <a:p>
                      <a:r>
                        <a:rPr lang="en-US" sz="1000"/>
                        <a:t>4289</a:t>
                      </a:r>
                    </a:p>
                  </a:txBody>
                  <a:tcPr/>
                </a:tc>
                <a:tc>
                  <a:txBody>
                    <a:bodyPr/>
                    <a:lstStyle/>
                    <a:p>
                      <a:r>
                        <a:rPr lang="en-US" sz="1000"/>
                        <a:t>24268</a:t>
                      </a:r>
                    </a:p>
                  </a:txBody>
                  <a:tcPr/>
                </a:tc>
                <a:tc>
                  <a:txBody>
                    <a:bodyPr/>
                    <a:lstStyle/>
                    <a:p>
                      <a:r>
                        <a:rPr lang="en-US" sz="1000"/>
                        <a:t>Yes</a:t>
                      </a:r>
                    </a:p>
                  </a:txBody>
                  <a:tcPr/>
                </a:tc>
                <a:tc>
                  <a:txBody>
                    <a:bodyPr/>
                    <a:lstStyle/>
                    <a:p>
                      <a:r>
                        <a:rPr lang="en-US" sz="1000"/>
                        <a:t>30.06.2018 11:16:00</a:t>
                      </a:r>
                    </a:p>
                  </a:txBody>
                  <a:tcPr/>
                </a:tc>
                <a:extLst>
                  <a:ext uri="{0D108BD9-81ED-4DB2-BD59-A6C34878D82A}">
                    <a16:rowId xmlns:a16="http://schemas.microsoft.com/office/drawing/2014/main" val="141620127"/>
                  </a:ext>
                </a:extLst>
              </a:tr>
              <a:tr h="370840">
                <a:tc>
                  <a:txBody>
                    <a:bodyPr/>
                    <a:lstStyle/>
                    <a:p>
                      <a:r>
                        <a:rPr lang="de-DE" sz="1000" b="1"/>
                        <a:t> Sesamstraße - 2018-10-21 05:59:00 </a:t>
                      </a:r>
                      <a:r>
                        <a:rPr lang="de-DE" sz="1000"/>
                        <a:t> 
 Was soll das denn sein?</a:t>
                      </a:r>
                      <a:endParaRPr lang="en-US" sz="1000"/>
                    </a:p>
                  </a:txBody>
                  <a:tcPr/>
                </a:tc>
                <a:tc>
                  <a:txBody>
                    <a:bodyPr/>
                    <a:lstStyle/>
                    <a:p>
                      <a:r>
                        <a:rPr lang="en-US" sz="1000"/>
                        <a:t>16.45 %</a:t>
                      </a:r>
                    </a:p>
                  </a:txBody>
                  <a:tcPr/>
                </a:tc>
                <a:tc>
                  <a:txBody>
                    <a:bodyPr/>
                    <a:lstStyle/>
                    <a:p>
                      <a:r>
                        <a:rPr lang="en-US" sz="1000"/>
                        <a:t>38.18 %</a:t>
                      </a:r>
                    </a:p>
                  </a:txBody>
                  <a:tcPr/>
                </a:tc>
                <a:tc>
                  <a:txBody>
                    <a:bodyPr/>
                    <a:lstStyle/>
                    <a:p>
                      <a:r>
                        <a:rPr lang="en-US" sz="1000"/>
                        <a:t>755</a:t>
                      </a:r>
                    </a:p>
                  </a:txBody>
                  <a:tcPr/>
                </a:tc>
                <a:tc>
                  <a:txBody>
                    <a:bodyPr/>
                    <a:lstStyle/>
                    <a:p>
                      <a:r>
                        <a:rPr lang="en-US" sz="1000"/>
                        <a:t>4340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168555"/>
                  </a:ext>
                </a:extLst>
              </a:tr>
            </a:tbl>
          </a:graphicData>
        </a:graphic>
      </p:graphicFrame>
      <p:sp>
        <p:nvSpPr>
          <p:cNvPr id="4" name="Text Placeholder 3">
            <a:extLst>
              <a:ext uri="{FF2B5EF4-FFF2-40B4-BE49-F238E27FC236}">
                <a16:creationId xmlns:a16="http://schemas.microsoft.com/office/drawing/2014/main" id="{AFCD778B-B67D-427B-9792-0481688E24D2}"/>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2194975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B4A10-C334-448C-919C-E5C069A8EB01}"/>
              </a:ext>
            </a:extLst>
          </p:cNvPr>
          <p:cNvSpPr>
            <a:spLocks noGrp="1"/>
          </p:cNvSpPr>
          <p:nvPr>
            <p:ph type="title"/>
          </p:nvPr>
        </p:nvSpPr>
        <p:spPr/>
        <p:txBody>
          <a:bodyPr/>
          <a:lstStyle/>
          <a:p>
            <a:r>
              <a:rPr lang="en-US"/>
              <a:t>Facebook Eigene Posts - Videostartrate - Flop - Export | Sesamstraße</a:t>
            </a:r>
          </a:p>
        </p:txBody>
      </p:sp>
      <p:graphicFrame>
        <p:nvGraphicFramePr>
          <p:cNvPr id="5" name="Table Placeholder 4">
            <a:extLst>
              <a:ext uri="{FF2B5EF4-FFF2-40B4-BE49-F238E27FC236}">
                <a16:creationId xmlns:a16="http://schemas.microsoft.com/office/drawing/2014/main" id="{10D84BEC-6D07-4293-9862-7B67E722FE75}"/>
              </a:ext>
            </a:extLst>
          </p:cNvPr>
          <p:cNvGraphicFramePr>
            <a:graphicFrameLocks noGrp="1"/>
          </p:cNvGraphicFramePr>
          <p:nvPr>
            <p:ph type="tbl" sz="quarter" idx="13"/>
            <p:extLst>
              <p:ext uri="{D42A27DB-BD31-4B8C-83A1-F6EECF244321}">
                <p14:modId xmlns:p14="http://schemas.microsoft.com/office/powerpoint/2010/main" val="52722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424896"/>
                    </a:ext>
                  </a:extLst>
                </a:gridCol>
                <a:gridCol w="822960">
                  <a:extLst>
                    <a:ext uri="{9D8B030D-6E8A-4147-A177-3AD203B41FA5}">
                      <a16:colId xmlns:a16="http://schemas.microsoft.com/office/drawing/2014/main" val="1522087247"/>
                    </a:ext>
                  </a:extLst>
                </a:gridCol>
                <a:gridCol w="822960">
                  <a:extLst>
                    <a:ext uri="{9D8B030D-6E8A-4147-A177-3AD203B41FA5}">
                      <a16:colId xmlns:a16="http://schemas.microsoft.com/office/drawing/2014/main" val="4286700039"/>
                    </a:ext>
                  </a:extLst>
                </a:gridCol>
                <a:gridCol w="822960">
                  <a:extLst>
                    <a:ext uri="{9D8B030D-6E8A-4147-A177-3AD203B41FA5}">
                      <a16:colId xmlns:a16="http://schemas.microsoft.com/office/drawing/2014/main" val="2788060473"/>
                    </a:ext>
                  </a:extLst>
                </a:gridCol>
                <a:gridCol w="822960">
                  <a:extLst>
                    <a:ext uri="{9D8B030D-6E8A-4147-A177-3AD203B41FA5}">
                      <a16:colId xmlns:a16="http://schemas.microsoft.com/office/drawing/2014/main" val="1483458018"/>
                    </a:ext>
                  </a:extLst>
                </a:gridCol>
                <a:gridCol w="822960">
                  <a:extLst>
                    <a:ext uri="{9D8B030D-6E8A-4147-A177-3AD203B41FA5}">
                      <a16:colId xmlns:a16="http://schemas.microsoft.com/office/drawing/2014/main" val="2998451229"/>
                    </a:ext>
                  </a:extLst>
                </a:gridCol>
                <a:gridCol w="822960">
                  <a:extLst>
                    <a:ext uri="{9D8B030D-6E8A-4147-A177-3AD203B41FA5}">
                      <a16:colId xmlns:a16="http://schemas.microsoft.com/office/drawing/2014/main" val="110590491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37384662"/>
                  </a:ext>
                </a:extLst>
              </a:tr>
              <a:tr h="370840">
                <a:tc>
                  <a:txBody>
                    <a:bodyPr/>
                    <a:lstStyle/>
                    <a:p>
                      <a:r>
                        <a:rPr lang="de-DE" sz="1000" b="1"/>
                        <a:t> Sesamstraße - 2018-08-16 07:55:27 </a:t>
                      </a:r>
                      <a:r>
                        <a:rPr lang="de-DE" sz="1000"/>
                        <a:t> 
 Für alle die nicht wissen, was "share" heißt.
Bitte mit euren Freunden teilen!</a:t>
                      </a:r>
                      <a:endParaRPr lang="en-US" sz="1000"/>
                    </a:p>
                  </a:txBody>
                  <a:tcPr/>
                </a:tc>
                <a:tc>
                  <a:txBody>
                    <a:bodyPr/>
                    <a:lstStyle/>
                    <a:p>
                      <a:r>
                        <a:rPr lang="en-US" sz="1000"/>
                        <a:t>0.0 %</a:t>
                      </a:r>
                    </a:p>
                  </a:txBody>
                  <a:tcPr/>
                </a:tc>
                <a:tc>
                  <a:txBody>
                    <a:bodyPr/>
                    <a:lstStyle/>
                    <a:p>
                      <a:r>
                        <a:rPr lang="en-US" sz="1000"/>
                        <a:t>14.8 %</a:t>
                      </a:r>
                    </a:p>
                  </a:txBody>
                  <a:tcPr/>
                </a:tc>
                <a:tc>
                  <a:txBody>
                    <a:bodyPr/>
                    <a:lstStyle/>
                    <a:p>
                      <a:r>
                        <a:rPr lang="en-US" sz="1000"/>
                        <a:t>0</a:t>
                      </a:r>
                    </a:p>
                  </a:txBody>
                  <a:tcPr/>
                </a:tc>
                <a:tc>
                  <a:txBody>
                    <a:bodyPr/>
                    <a:lstStyle/>
                    <a:p>
                      <a:r>
                        <a:rPr lang="en-US" sz="1000"/>
                        <a:t>4307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31302032"/>
                  </a:ext>
                </a:extLst>
              </a:tr>
              <a:tr h="370840">
                <a:tc>
                  <a:txBody>
                    <a:bodyPr/>
                    <a:lstStyle/>
                    <a:p>
                      <a:r>
                        <a:rPr lang="it-IT" sz="1000" b="1"/>
                        <a:t> Sesamstraße - 2018-02-14 12:02:34 </a:t>
                      </a:r>
                      <a:r>
                        <a:rPr lang="it-IT" sz="1000"/>
                        <a:t> 
 Happy Valentine!</a:t>
                      </a:r>
                      <a:endParaRPr lang="en-US" sz="1000"/>
                    </a:p>
                  </a:txBody>
                  <a:tcPr/>
                </a:tc>
                <a:tc>
                  <a:txBody>
                    <a:bodyPr/>
                    <a:lstStyle/>
                    <a:p>
                      <a:r>
                        <a:rPr lang="en-US" sz="1000"/>
                        <a:t>0.0 %</a:t>
                      </a:r>
                    </a:p>
                  </a:txBody>
                  <a:tcPr/>
                </a:tc>
                <a:tc>
                  <a:txBody>
                    <a:bodyPr/>
                    <a:lstStyle/>
                    <a:p>
                      <a:r>
                        <a:rPr lang="en-US" sz="1000"/>
                        <a:t>14.0 %</a:t>
                      </a:r>
                    </a:p>
                  </a:txBody>
                  <a:tcPr/>
                </a:tc>
                <a:tc>
                  <a:txBody>
                    <a:bodyPr/>
                    <a:lstStyle/>
                    <a:p>
                      <a:r>
                        <a:rPr lang="en-US" sz="1000"/>
                        <a:t>0</a:t>
                      </a:r>
                    </a:p>
                  </a:txBody>
                  <a:tcPr/>
                </a:tc>
                <a:tc>
                  <a:txBody>
                    <a:bodyPr/>
                    <a:lstStyle/>
                    <a:p>
                      <a:r>
                        <a:rPr lang="en-US" sz="1000"/>
                        <a:t>10040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80385152"/>
                  </a:ext>
                </a:extLst>
              </a:tr>
              <a:tr h="370840">
                <a:tc>
                  <a:txBody>
                    <a:bodyPr/>
                    <a:lstStyle/>
                    <a:p>
                      <a:r>
                        <a:rPr lang="en-US" sz="1000" b="1"/>
                        <a:t> Sesamstraße - 2018-02-08 12:26:11 </a:t>
                      </a:r>
                      <a:r>
                        <a:rPr lang="en-US" sz="1000"/>
                        <a:t> 
 </a:t>
                      </a:r>
                    </a:p>
                  </a:txBody>
                  <a:tcPr/>
                </a:tc>
                <a:tc>
                  <a:txBody>
                    <a:bodyPr/>
                    <a:lstStyle/>
                    <a:p>
                      <a:r>
                        <a:rPr lang="en-US" sz="1000"/>
                        <a:t>0.0 %</a:t>
                      </a:r>
                    </a:p>
                  </a:txBody>
                  <a:tcPr/>
                </a:tc>
                <a:tc>
                  <a:txBody>
                    <a:bodyPr/>
                    <a:lstStyle/>
                    <a:p>
                      <a:r>
                        <a:rPr lang="en-US" sz="1000"/>
                        <a:t>19.7 %</a:t>
                      </a:r>
                    </a:p>
                  </a:txBody>
                  <a:tcPr/>
                </a:tc>
                <a:tc>
                  <a:txBody>
                    <a:bodyPr/>
                    <a:lstStyle/>
                    <a:p>
                      <a:r>
                        <a:rPr lang="en-US" sz="1000"/>
                        <a:t>0</a:t>
                      </a:r>
                    </a:p>
                  </a:txBody>
                  <a:tcPr/>
                </a:tc>
                <a:tc>
                  <a:txBody>
                    <a:bodyPr/>
                    <a:lstStyle/>
                    <a:p>
                      <a:r>
                        <a:rPr lang="en-US" sz="1000"/>
                        <a:t>3589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6037511"/>
                  </a:ext>
                </a:extLst>
              </a:tr>
              <a:tr h="370840">
                <a:tc>
                  <a:txBody>
                    <a:bodyPr/>
                    <a:lstStyle/>
                    <a:p>
                      <a:r>
                        <a:rPr lang="de-DE" sz="1000" b="1"/>
                        <a:t> Sesamstraße - 2017-11-22 10:07:07 </a:t>
                      </a:r>
                      <a:r>
                        <a:rPr lang="de-DE" sz="1000"/>
                        <a:t> 
 Wer hat Angst vor toten Statuen?</a:t>
                      </a:r>
                      <a:endParaRPr lang="en-US" sz="1000"/>
                    </a:p>
                  </a:txBody>
                  <a:tcPr/>
                </a:tc>
                <a:tc>
                  <a:txBody>
                    <a:bodyPr/>
                    <a:lstStyle/>
                    <a:p>
                      <a:r>
                        <a:rPr lang="en-US" sz="1000"/>
                        <a:t>0.0 %</a:t>
                      </a:r>
                    </a:p>
                  </a:txBody>
                  <a:tcPr/>
                </a:tc>
                <a:tc>
                  <a:txBody>
                    <a:bodyPr/>
                    <a:lstStyle/>
                    <a:p>
                      <a:r>
                        <a:rPr lang="en-US" sz="1000"/>
                        <a:t>20.4 %</a:t>
                      </a:r>
                    </a:p>
                  </a:txBody>
                  <a:tcPr/>
                </a:tc>
                <a:tc>
                  <a:txBody>
                    <a:bodyPr/>
                    <a:lstStyle/>
                    <a:p>
                      <a:r>
                        <a:rPr lang="en-US" sz="1000"/>
                        <a:t>0</a:t>
                      </a:r>
                    </a:p>
                  </a:txBody>
                  <a:tcPr/>
                </a:tc>
                <a:tc>
                  <a:txBody>
                    <a:bodyPr/>
                    <a:lstStyle/>
                    <a:p>
                      <a:r>
                        <a:rPr lang="en-US" sz="1000"/>
                        <a:t>6056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7898278"/>
                  </a:ext>
                </a:extLst>
              </a:tr>
              <a:tr h="370840">
                <a:tc>
                  <a:txBody>
                    <a:bodyPr/>
                    <a:lstStyle/>
                    <a:p>
                      <a:r>
                        <a:rPr lang="de-DE" sz="1000" b="1"/>
                        <a:t> Sesamstraße - 2018-06-07 16:28:50 </a:t>
                      </a:r>
                      <a:r>
                        <a:rPr lang="de-DE" sz="1000"/>
                        <a:t> 
 Wer das Meer liebt, hält es sauber.</a:t>
                      </a:r>
                      <a:endParaRPr lang="en-US" sz="1000"/>
                    </a:p>
                  </a:txBody>
                  <a:tcPr/>
                </a:tc>
                <a:tc>
                  <a:txBody>
                    <a:bodyPr/>
                    <a:lstStyle/>
                    <a:p>
                      <a:r>
                        <a:rPr lang="en-US" sz="1000"/>
                        <a:t>0.0 %</a:t>
                      </a:r>
                    </a:p>
                  </a:txBody>
                  <a:tcPr/>
                </a:tc>
                <a:tc>
                  <a:txBody>
                    <a:bodyPr/>
                    <a:lstStyle/>
                    <a:p>
                      <a:r>
                        <a:rPr lang="en-US" sz="1000"/>
                        <a:t>64.2 %</a:t>
                      </a:r>
                    </a:p>
                  </a:txBody>
                  <a:tcPr/>
                </a:tc>
                <a:tc>
                  <a:txBody>
                    <a:bodyPr/>
                    <a:lstStyle/>
                    <a:p>
                      <a:r>
                        <a:rPr lang="en-US" sz="1000"/>
                        <a:t>0</a:t>
                      </a:r>
                    </a:p>
                  </a:txBody>
                  <a:tcPr/>
                </a:tc>
                <a:tc>
                  <a:txBody>
                    <a:bodyPr/>
                    <a:lstStyle/>
                    <a:p>
                      <a:r>
                        <a:rPr lang="en-US" sz="1000"/>
                        <a:t>1185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90903913"/>
                  </a:ext>
                </a:extLst>
              </a:tr>
            </a:tbl>
          </a:graphicData>
        </a:graphic>
      </p:graphicFrame>
      <p:sp>
        <p:nvSpPr>
          <p:cNvPr id="4" name="Text Placeholder 3">
            <a:extLst>
              <a:ext uri="{FF2B5EF4-FFF2-40B4-BE49-F238E27FC236}">
                <a16:creationId xmlns:a16="http://schemas.microsoft.com/office/drawing/2014/main" id="{BD0B4BDE-3E25-41EE-A736-2BFA91FD78E0}"/>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4066322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A1E36-96A4-4F1D-A91C-F257F1DFAC8B}"/>
              </a:ext>
            </a:extLst>
          </p:cNvPr>
          <p:cNvSpPr>
            <a:spLocks noGrp="1"/>
          </p:cNvSpPr>
          <p:nvPr>
            <p:ph type="title"/>
          </p:nvPr>
        </p:nvSpPr>
        <p:spPr/>
        <p:txBody>
          <a:bodyPr/>
          <a:lstStyle/>
          <a:p>
            <a:r>
              <a:rPr lang="de-DE"/>
              <a:t>Facebook Eigene Posts - Potenzielle Reichweite - Export | Sesamstraße</a:t>
            </a:r>
            <a:endParaRPr lang="en-US"/>
          </a:p>
        </p:txBody>
      </p:sp>
      <p:graphicFrame>
        <p:nvGraphicFramePr>
          <p:cNvPr id="5" name="Table Placeholder 4">
            <a:extLst>
              <a:ext uri="{FF2B5EF4-FFF2-40B4-BE49-F238E27FC236}">
                <a16:creationId xmlns:a16="http://schemas.microsoft.com/office/drawing/2014/main" id="{A944A7E4-ECF3-4095-9493-0CFB4B6784A7}"/>
              </a:ext>
            </a:extLst>
          </p:cNvPr>
          <p:cNvGraphicFramePr>
            <a:graphicFrameLocks noGrp="1"/>
          </p:cNvGraphicFramePr>
          <p:nvPr>
            <p:ph type="tbl" sz="quarter" idx="13"/>
            <p:extLst>
              <p:ext uri="{D42A27DB-BD31-4B8C-83A1-F6EECF244321}">
                <p14:modId xmlns:p14="http://schemas.microsoft.com/office/powerpoint/2010/main" val="295298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9053747"/>
                    </a:ext>
                  </a:extLst>
                </a:gridCol>
                <a:gridCol w="822960">
                  <a:extLst>
                    <a:ext uri="{9D8B030D-6E8A-4147-A177-3AD203B41FA5}">
                      <a16:colId xmlns:a16="http://schemas.microsoft.com/office/drawing/2014/main" val="1473178085"/>
                    </a:ext>
                  </a:extLst>
                </a:gridCol>
                <a:gridCol w="822960">
                  <a:extLst>
                    <a:ext uri="{9D8B030D-6E8A-4147-A177-3AD203B41FA5}">
                      <a16:colId xmlns:a16="http://schemas.microsoft.com/office/drawing/2014/main" val="3260700724"/>
                    </a:ext>
                  </a:extLst>
                </a:gridCol>
                <a:gridCol w="822960">
                  <a:extLst>
                    <a:ext uri="{9D8B030D-6E8A-4147-A177-3AD203B41FA5}">
                      <a16:colId xmlns:a16="http://schemas.microsoft.com/office/drawing/2014/main" val="120559840"/>
                    </a:ext>
                  </a:extLst>
                </a:gridCol>
                <a:gridCol w="822960">
                  <a:extLst>
                    <a:ext uri="{9D8B030D-6E8A-4147-A177-3AD203B41FA5}">
                      <a16:colId xmlns:a16="http://schemas.microsoft.com/office/drawing/2014/main" val="13743489"/>
                    </a:ext>
                  </a:extLst>
                </a:gridCol>
                <a:gridCol w="822960">
                  <a:extLst>
                    <a:ext uri="{9D8B030D-6E8A-4147-A177-3AD203B41FA5}">
                      <a16:colId xmlns:a16="http://schemas.microsoft.com/office/drawing/2014/main" val="1746044608"/>
                    </a:ext>
                  </a:extLst>
                </a:gridCol>
                <a:gridCol w="411480">
                  <a:extLst>
                    <a:ext uri="{9D8B030D-6E8A-4147-A177-3AD203B41FA5}">
                      <a16:colId xmlns:a16="http://schemas.microsoft.com/office/drawing/2014/main" val="3881008048"/>
                    </a:ext>
                  </a:extLst>
                </a:gridCol>
                <a:gridCol w="822960">
                  <a:extLst>
                    <a:ext uri="{9D8B030D-6E8A-4147-A177-3AD203B41FA5}">
                      <a16:colId xmlns:a16="http://schemas.microsoft.com/office/drawing/2014/main" val="3153448512"/>
                    </a:ext>
                  </a:extLst>
                </a:gridCol>
                <a:gridCol w="822960">
                  <a:extLst>
                    <a:ext uri="{9D8B030D-6E8A-4147-A177-3AD203B41FA5}">
                      <a16:colId xmlns:a16="http://schemas.microsoft.com/office/drawing/2014/main" val="1400136278"/>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52055476"/>
                  </a:ext>
                </a:extLst>
              </a:tr>
              <a:tr h="370840">
                <a:tc>
                  <a:txBody>
                    <a:bodyPr/>
                    <a:lstStyle/>
                    <a:p>
                      <a:r>
                        <a:rPr lang="de-DE" sz="1000" b="1"/>
                        <a:t> Sesamstraße - 2018-08-22 15:30:00 </a:t>
                      </a:r>
                      <a:r>
                        <a:rPr lang="de-DE" sz="1000"/>
                        <a:t> 
 Mehr Tipps zum Thema Gelassenheit.
Bjarne Mädel und Elmo erklären, wie man immer schön cool bleibt.</a:t>
                      </a:r>
                      <a:endParaRPr lang="en-US" sz="1000"/>
                    </a:p>
                  </a:txBody>
                  <a:tcPr/>
                </a:tc>
                <a:tc>
                  <a:txBody>
                    <a:bodyPr/>
                    <a:lstStyle/>
                    <a:p>
                      <a:r>
                        <a:rPr lang="en-US" sz="1000"/>
                        <a:t>567231</a:t>
                      </a:r>
                    </a:p>
                  </a:txBody>
                  <a:tcPr/>
                </a:tc>
                <a:tc>
                  <a:txBody>
                    <a:bodyPr/>
                    <a:lstStyle/>
                    <a:p>
                      <a:r>
                        <a:rPr lang="en-US" sz="1000"/>
                        <a:t>0</a:t>
                      </a:r>
                    </a:p>
                  </a:txBody>
                  <a:tcPr/>
                </a:tc>
                <a:tc>
                  <a:txBody>
                    <a:bodyPr/>
                    <a:lstStyle/>
                    <a:p>
                      <a:r>
                        <a:rPr lang="en-US" sz="1000"/>
                        <a:t>348563</a:t>
                      </a:r>
                    </a:p>
                  </a:txBody>
                  <a:tcPr/>
                </a:tc>
                <a:tc>
                  <a:txBody>
                    <a:bodyPr/>
                    <a:lstStyle/>
                    <a:p>
                      <a:r>
                        <a:rPr lang="en-US" sz="1000"/>
                        <a:t>232388</a:t>
                      </a:r>
                    </a:p>
                  </a:txBody>
                  <a:tcPr/>
                </a:tc>
                <a:tc>
                  <a:txBody>
                    <a:bodyPr/>
                    <a:lstStyle/>
                    <a:p>
                      <a:r>
                        <a:rPr lang="en-US" sz="1000"/>
                        <a:t>232388</a:t>
                      </a:r>
                    </a:p>
                  </a:txBody>
                  <a:tcPr/>
                </a:tc>
                <a:tc>
                  <a:txBody>
                    <a:bodyPr/>
                    <a:lstStyle/>
                    <a:p>
                      <a:r>
                        <a:rPr lang="en-US" sz="1000"/>
                        <a:t>Video</a:t>
                      </a:r>
                    </a:p>
                  </a:txBody>
                  <a:tcPr/>
                </a:tc>
                <a:tc>
                  <a:txBody>
                    <a:bodyPr/>
                    <a:lstStyle/>
                    <a:p>
                      <a:r>
                        <a:rPr lang="en-US" sz="1000"/>
                        <a:t>Yes</a:t>
                      </a:r>
                    </a:p>
                  </a:txBody>
                  <a:tcPr/>
                </a:tc>
                <a:tc>
                  <a:txBody>
                    <a:bodyPr/>
                    <a:lstStyle/>
                    <a:p>
                      <a:r>
                        <a:rPr lang="en-US" sz="1000"/>
                        <a:t>30.11.2018 14:30:00</a:t>
                      </a:r>
                    </a:p>
                  </a:txBody>
                  <a:tcPr/>
                </a:tc>
                <a:extLst>
                  <a:ext uri="{0D108BD9-81ED-4DB2-BD59-A6C34878D82A}">
                    <a16:rowId xmlns:a16="http://schemas.microsoft.com/office/drawing/2014/main" val="3563331239"/>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219649</a:t>
                      </a:r>
                    </a:p>
                  </a:txBody>
                  <a:tcPr/>
                </a:tc>
                <a:tc>
                  <a:txBody>
                    <a:bodyPr/>
                    <a:lstStyle/>
                    <a:p>
                      <a:r>
                        <a:rPr lang="en-US" sz="1000"/>
                        <a:t>0</a:t>
                      </a:r>
                    </a:p>
                  </a:txBody>
                  <a:tcPr/>
                </a:tc>
                <a:tc>
                  <a:txBody>
                    <a:bodyPr/>
                    <a:lstStyle/>
                    <a:p>
                      <a:r>
                        <a:rPr lang="en-US" sz="1000"/>
                        <a:t>127554</a:t>
                      </a:r>
                    </a:p>
                  </a:txBody>
                  <a:tcPr/>
                </a:tc>
                <a:tc>
                  <a:txBody>
                    <a:bodyPr/>
                    <a:lstStyle/>
                    <a:p>
                      <a:r>
                        <a:rPr lang="en-US" sz="1000"/>
                        <a:t>96613</a:t>
                      </a:r>
                    </a:p>
                  </a:txBody>
                  <a:tcPr/>
                </a:tc>
                <a:tc>
                  <a:txBody>
                    <a:bodyPr/>
                    <a:lstStyle/>
                    <a:p>
                      <a:r>
                        <a:rPr lang="en-US" sz="1000"/>
                        <a:t>219649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7443790"/>
                  </a:ext>
                </a:extLst>
              </a:tr>
              <a:tr h="370840">
                <a:tc>
                  <a:txBody>
                    <a:bodyPr/>
                    <a:lstStyle/>
                    <a:p>
                      <a:r>
                        <a:rPr lang="en-US" sz="1000" b="1"/>
                        <a:t> Sesamstraße - 2018-05-27 06:49:00 </a:t>
                      </a:r>
                      <a:r>
                        <a:rPr lang="en-US" sz="1000"/>
                        <a:t> 
 Mahnah, mahnah?</a:t>
                      </a:r>
                    </a:p>
                  </a:txBody>
                  <a:tcPr/>
                </a:tc>
                <a:tc>
                  <a:txBody>
                    <a:bodyPr/>
                    <a:lstStyle/>
                    <a:p>
                      <a:r>
                        <a:rPr lang="en-US" sz="1000"/>
                        <a:t>184228</a:t>
                      </a:r>
                    </a:p>
                  </a:txBody>
                  <a:tcPr/>
                </a:tc>
                <a:tc>
                  <a:txBody>
                    <a:bodyPr/>
                    <a:lstStyle/>
                    <a:p>
                      <a:r>
                        <a:rPr lang="en-US" sz="1000"/>
                        <a:t>0</a:t>
                      </a:r>
                    </a:p>
                  </a:txBody>
                  <a:tcPr/>
                </a:tc>
                <a:tc>
                  <a:txBody>
                    <a:bodyPr/>
                    <a:lstStyle/>
                    <a:p>
                      <a:r>
                        <a:rPr lang="en-US" sz="1000"/>
                        <a:t>169042</a:t>
                      </a:r>
                    </a:p>
                  </a:txBody>
                  <a:tcPr/>
                </a:tc>
                <a:tc>
                  <a:txBody>
                    <a:bodyPr/>
                    <a:lstStyle/>
                    <a:p>
                      <a:r>
                        <a:rPr lang="en-US" sz="1000"/>
                        <a:t>20324</a:t>
                      </a:r>
                    </a:p>
                  </a:txBody>
                  <a:tcPr/>
                </a:tc>
                <a:tc>
                  <a:txBody>
                    <a:bodyPr/>
                    <a:lstStyle/>
                    <a:p>
                      <a:r>
                        <a:rPr lang="en-US" sz="1000"/>
                        <a:t>20324</a:t>
                      </a:r>
                    </a:p>
                  </a:txBody>
                  <a:tcPr/>
                </a:tc>
                <a:tc>
                  <a:txBody>
                    <a:bodyPr/>
                    <a:lstStyle/>
                    <a:p>
                      <a:r>
                        <a:rPr lang="en-US" sz="1000"/>
                        <a:t>Video</a:t>
                      </a:r>
                    </a:p>
                  </a:txBody>
                  <a:tcPr/>
                </a:tc>
                <a:tc>
                  <a:txBody>
                    <a:bodyPr/>
                    <a:lstStyle/>
                    <a:p>
                      <a:r>
                        <a:rPr lang="en-US" sz="1000"/>
                        <a:t>Yes</a:t>
                      </a:r>
                    </a:p>
                  </a:txBody>
                  <a:tcPr/>
                </a:tc>
                <a:tc>
                  <a:txBody>
                    <a:bodyPr/>
                    <a:lstStyle/>
                    <a:p>
                      <a:r>
                        <a:rPr lang="en-US" sz="1000"/>
                        <a:t>31.08.2018 09:49:00</a:t>
                      </a:r>
                    </a:p>
                  </a:txBody>
                  <a:tcPr/>
                </a:tc>
                <a:extLst>
                  <a:ext uri="{0D108BD9-81ED-4DB2-BD59-A6C34878D82A}">
                    <a16:rowId xmlns:a16="http://schemas.microsoft.com/office/drawing/2014/main" val="3708089521"/>
                  </a:ext>
                </a:extLst>
              </a:tr>
              <a:tr h="370840">
                <a:tc>
                  <a:txBody>
                    <a:bodyPr/>
                    <a:lstStyle/>
                    <a:p>
                      <a:r>
                        <a:rPr lang="de-DE" sz="1000" b="1"/>
                        <a:t> Sesamstraße - 2017-12-09 08:01:00 </a:t>
                      </a:r>
                      <a:r>
                        <a:rPr lang="de-DE" sz="1000"/>
                        <a:t> 
 Am Wochenende sind wir doch alle ein bisschen balla balla.</a:t>
                      </a:r>
                      <a:endParaRPr lang="en-US" sz="1000"/>
                    </a:p>
                  </a:txBody>
                  <a:tcPr/>
                </a:tc>
                <a:tc>
                  <a:txBody>
                    <a:bodyPr/>
                    <a:lstStyle/>
                    <a:p>
                      <a:r>
                        <a:rPr lang="en-US" sz="1000"/>
                        <a:t>182831</a:t>
                      </a:r>
                    </a:p>
                  </a:txBody>
                  <a:tcPr/>
                </a:tc>
                <a:tc>
                  <a:txBody>
                    <a:bodyPr/>
                    <a:lstStyle/>
                    <a:p>
                      <a:r>
                        <a:rPr lang="en-US" sz="1000"/>
                        <a:t>139093</a:t>
                      </a:r>
                    </a:p>
                  </a:txBody>
                  <a:tcPr/>
                </a:tc>
                <a:tc>
                  <a:txBody>
                    <a:bodyPr/>
                    <a:lstStyle/>
                    <a:p>
                      <a:r>
                        <a:rPr lang="en-US" sz="1000"/>
                        <a:t>38264</a:t>
                      </a:r>
                    </a:p>
                  </a:txBody>
                  <a:tcPr/>
                </a:tc>
                <a:tc>
                  <a:txBody>
                    <a:bodyPr/>
                    <a:lstStyle/>
                    <a:p>
                      <a:r>
                        <a:rPr lang="en-US" sz="1000"/>
                        <a:t>8685</a:t>
                      </a:r>
                    </a:p>
                  </a:txBody>
                  <a:tcPr/>
                </a:tc>
                <a:tc>
                  <a:txBody>
                    <a:bodyPr/>
                    <a:lstStyle/>
                    <a:p>
                      <a:r>
                        <a:rPr lang="en-US" sz="1000"/>
                        <a:t>8685</a:t>
                      </a:r>
                    </a:p>
                  </a:txBody>
                  <a:tcPr/>
                </a:tc>
                <a:tc>
                  <a:txBody>
                    <a:bodyPr/>
                    <a:lstStyle/>
                    <a:p>
                      <a:r>
                        <a:rPr lang="en-US" sz="1000"/>
                        <a:t>Video</a:t>
                      </a:r>
                    </a:p>
                  </a:txBody>
                  <a:tcPr/>
                </a:tc>
                <a:tc>
                  <a:txBody>
                    <a:bodyPr/>
                    <a:lstStyle/>
                    <a:p>
                      <a:r>
                        <a:rPr lang="en-US" sz="1000"/>
                        <a:t>Yes</a:t>
                      </a:r>
                    </a:p>
                  </a:txBody>
                  <a:tcPr/>
                </a:tc>
                <a:tc>
                  <a:txBody>
                    <a:bodyPr/>
                    <a:lstStyle/>
                    <a:p>
                      <a:r>
                        <a:rPr lang="en-US" sz="1000"/>
                        <a:t>31.05.2018 12:31:00</a:t>
                      </a:r>
                    </a:p>
                  </a:txBody>
                  <a:tcPr/>
                </a:tc>
                <a:extLst>
                  <a:ext uri="{0D108BD9-81ED-4DB2-BD59-A6C34878D82A}">
                    <a16:rowId xmlns:a16="http://schemas.microsoft.com/office/drawing/2014/main" val="1497947276"/>
                  </a:ext>
                </a:extLst>
              </a:tr>
              <a:tr h="370840">
                <a:tc>
                  <a:txBody>
                    <a:bodyPr/>
                    <a:lstStyle/>
                    <a:p>
                      <a:r>
                        <a:rPr lang="de-DE" sz="1000" b="1"/>
                        <a:t> Sesamstraße - 2017-12-08 07:58:01 </a:t>
                      </a:r>
                      <a:r>
                        <a:rPr lang="de-DE" sz="1000"/>
                        <a:t> 
 Cristiano Ronaldo, Messi und Helene Fischer - alle Menschen sind unterschiedlich.
Deine Freunde und Elmo erklären: Unterschied.</a:t>
                      </a:r>
                      <a:endParaRPr lang="en-US" sz="1000"/>
                    </a:p>
                  </a:txBody>
                  <a:tcPr/>
                </a:tc>
                <a:tc>
                  <a:txBody>
                    <a:bodyPr/>
                    <a:lstStyle/>
                    <a:p>
                      <a:r>
                        <a:rPr lang="en-US" sz="1000"/>
                        <a:t>152738</a:t>
                      </a:r>
                    </a:p>
                  </a:txBody>
                  <a:tcPr/>
                </a:tc>
                <a:tc>
                  <a:txBody>
                    <a:bodyPr/>
                    <a:lstStyle/>
                    <a:p>
                      <a:r>
                        <a:rPr lang="en-US" sz="1000"/>
                        <a:t>131906</a:t>
                      </a:r>
                    </a:p>
                  </a:txBody>
                  <a:tcPr/>
                </a:tc>
                <a:tc>
                  <a:txBody>
                    <a:bodyPr/>
                    <a:lstStyle/>
                    <a:p>
                      <a:r>
                        <a:rPr lang="en-US" sz="1000"/>
                        <a:t>14037</a:t>
                      </a:r>
                    </a:p>
                  </a:txBody>
                  <a:tcPr/>
                </a:tc>
                <a:tc>
                  <a:txBody>
                    <a:bodyPr/>
                    <a:lstStyle/>
                    <a:p>
                      <a:r>
                        <a:rPr lang="en-US" sz="1000"/>
                        <a:t>7333</a:t>
                      </a:r>
                    </a:p>
                  </a:txBody>
                  <a:tcPr/>
                </a:tc>
                <a:tc>
                  <a:txBody>
                    <a:bodyPr/>
                    <a:lstStyle/>
                    <a:p>
                      <a:r>
                        <a:rPr lang="en-US" sz="1000"/>
                        <a:t>7333</a:t>
                      </a:r>
                    </a:p>
                  </a:txBody>
                  <a:tcPr/>
                </a:tc>
                <a:tc>
                  <a:txBody>
                    <a:bodyPr/>
                    <a:lstStyle/>
                    <a:p>
                      <a:r>
                        <a:rPr lang="en-US" sz="1000"/>
                        <a:t>Video</a:t>
                      </a:r>
                    </a:p>
                  </a:txBody>
                  <a:tcPr/>
                </a:tc>
                <a:tc>
                  <a:txBody>
                    <a:bodyPr/>
                    <a:lstStyle/>
                    <a:p>
                      <a:r>
                        <a:rPr lang="en-US" sz="1000"/>
                        <a:t>Yes</a:t>
                      </a:r>
                    </a:p>
                  </a:txBody>
                  <a:tcPr/>
                </a:tc>
                <a:tc>
                  <a:txBody>
                    <a:bodyPr/>
                    <a:lstStyle/>
                    <a:p>
                      <a:r>
                        <a:rPr lang="en-US" sz="1000"/>
                        <a:t>30.05.2018 12:28:00</a:t>
                      </a:r>
                    </a:p>
                  </a:txBody>
                  <a:tcPr/>
                </a:tc>
                <a:extLst>
                  <a:ext uri="{0D108BD9-81ED-4DB2-BD59-A6C34878D82A}">
                    <a16:rowId xmlns:a16="http://schemas.microsoft.com/office/drawing/2014/main" val="598377269"/>
                  </a:ext>
                </a:extLst>
              </a:tr>
            </a:tbl>
          </a:graphicData>
        </a:graphic>
      </p:graphicFrame>
      <p:sp>
        <p:nvSpPr>
          <p:cNvPr id="4" name="Text Placeholder 3">
            <a:extLst>
              <a:ext uri="{FF2B5EF4-FFF2-40B4-BE49-F238E27FC236}">
                <a16:creationId xmlns:a16="http://schemas.microsoft.com/office/drawing/2014/main" id="{834C3593-7496-4865-87B7-4817230A8BB1}"/>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1985956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ED185-293D-412D-A3EC-CD3637BFF073}"/>
              </a:ext>
            </a:extLst>
          </p:cNvPr>
          <p:cNvSpPr>
            <a:spLocks noGrp="1"/>
          </p:cNvSpPr>
          <p:nvPr>
            <p:ph type="title"/>
          </p:nvPr>
        </p:nvSpPr>
        <p:spPr/>
        <p:txBody>
          <a:bodyPr/>
          <a:lstStyle/>
          <a:p>
            <a:r>
              <a:rPr lang="de-DE"/>
              <a:t>Facebook Eigene Posts - Aktive Nutzer - Export | Sesamstraße</a:t>
            </a:r>
            <a:endParaRPr lang="en-US"/>
          </a:p>
        </p:txBody>
      </p:sp>
      <p:graphicFrame>
        <p:nvGraphicFramePr>
          <p:cNvPr id="5" name="Table Placeholder 4">
            <a:extLst>
              <a:ext uri="{FF2B5EF4-FFF2-40B4-BE49-F238E27FC236}">
                <a16:creationId xmlns:a16="http://schemas.microsoft.com/office/drawing/2014/main" id="{B095A285-762E-48D7-967E-CE06B60E4537}"/>
              </a:ext>
            </a:extLst>
          </p:cNvPr>
          <p:cNvGraphicFramePr>
            <a:graphicFrameLocks noGrp="1"/>
          </p:cNvGraphicFramePr>
          <p:nvPr>
            <p:ph type="tbl" sz="quarter" idx="13"/>
            <p:extLst>
              <p:ext uri="{D42A27DB-BD31-4B8C-83A1-F6EECF244321}">
                <p14:modId xmlns:p14="http://schemas.microsoft.com/office/powerpoint/2010/main" val="1537914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1404645"/>
                    </a:ext>
                  </a:extLst>
                </a:gridCol>
                <a:gridCol w="822960">
                  <a:extLst>
                    <a:ext uri="{9D8B030D-6E8A-4147-A177-3AD203B41FA5}">
                      <a16:colId xmlns:a16="http://schemas.microsoft.com/office/drawing/2014/main" val="3656031428"/>
                    </a:ext>
                  </a:extLst>
                </a:gridCol>
                <a:gridCol w="822960">
                  <a:extLst>
                    <a:ext uri="{9D8B030D-6E8A-4147-A177-3AD203B41FA5}">
                      <a16:colId xmlns:a16="http://schemas.microsoft.com/office/drawing/2014/main" val="2420625424"/>
                    </a:ext>
                  </a:extLst>
                </a:gridCol>
                <a:gridCol w="822960">
                  <a:extLst>
                    <a:ext uri="{9D8B030D-6E8A-4147-A177-3AD203B41FA5}">
                      <a16:colId xmlns:a16="http://schemas.microsoft.com/office/drawing/2014/main" val="2751660004"/>
                    </a:ext>
                  </a:extLst>
                </a:gridCol>
                <a:gridCol w="822960">
                  <a:extLst>
                    <a:ext uri="{9D8B030D-6E8A-4147-A177-3AD203B41FA5}">
                      <a16:colId xmlns:a16="http://schemas.microsoft.com/office/drawing/2014/main" val="1187635380"/>
                    </a:ext>
                  </a:extLst>
                </a:gridCol>
                <a:gridCol w="493776">
                  <a:extLst>
                    <a:ext uri="{9D8B030D-6E8A-4147-A177-3AD203B41FA5}">
                      <a16:colId xmlns:a16="http://schemas.microsoft.com/office/drawing/2014/main" val="1743826743"/>
                    </a:ext>
                  </a:extLst>
                </a:gridCol>
                <a:gridCol w="493776">
                  <a:extLst>
                    <a:ext uri="{9D8B030D-6E8A-4147-A177-3AD203B41FA5}">
                      <a16:colId xmlns:a16="http://schemas.microsoft.com/office/drawing/2014/main" val="841758153"/>
                    </a:ext>
                  </a:extLst>
                </a:gridCol>
                <a:gridCol w="493776">
                  <a:extLst>
                    <a:ext uri="{9D8B030D-6E8A-4147-A177-3AD203B41FA5}">
                      <a16:colId xmlns:a16="http://schemas.microsoft.com/office/drawing/2014/main" val="74950642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79888828"/>
                  </a:ext>
                </a:extLst>
              </a:tr>
              <a:tr h="370840">
                <a:tc>
                  <a:txBody>
                    <a:bodyPr/>
                    <a:lstStyle/>
                    <a:p>
                      <a:r>
                        <a:rPr lang="de-DE" sz="1000" b="1"/>
                        <a:t> Sesamstraße - 2018-08-22 15:30:00 </a:t>
                      </a:r>
                      <a:r>
                        <a:rPr lang="de-DE" sz="1000"/>
                        <a:t> 
 Mehr Tipps zum Thema Gelassenheit.
Bjarne Mädel und Elmo erklären, wie man immer schön cool bleibt.</a:t>
                      </a:r>
                      <a:endParaRPr lang="en-US" sz="1000"/>
                    </a:p>
                  </a:txBody>
                  <a:tcPr/>
                </a:tc>
                <a:tc>
                  <a:txBody>
                    <a:bodyPr/>
                    <a:lstStyle/>
                    <a:p>
                      <a:r>
                        <a:rPr lang="en-US" sz="1000"/>
                        <a:t>46117</a:t>
                      </a:r>
                    </a:p>
                  </a:txBody>
                  <a:tcPr/>
                </a:tc>
                <a:tc>
                  <a:txBody>
                    <a:bodyPr/>
                    <a:lstStyle/>
                    <a:p>
                      <a:r>
                        <a:rPr lang="en-US" sz="1000"/>
                        <a:t>567231</a:t>
                      </a:r>
                    </a:p>
                  </a:txBody>
                  <a:tcPr/>
                </a:tc>
                <a:tc>
                  <a:txBody>
                    <a:bodyPr/>
                    <a:lstStyle/>
                    <a:p>
                      <a:r>
                        <a:rPr lang="en-US" sz="1000"/>
                        <a:t>8.1 %</a:t>
                      </a:r>
                    </a:p>
                  </a:txBody>
                  <a:tcPr/>
                </a:tc>
                <a:tc>
                  <a:txBody>
                    <a:bodyPr/>
                    <a:lstStyle/>
                    <a:p>
                      <a:r>
                        <a:rPr lang="en-US" sz="1000"/>
                        <a:t>9094</a:t>
                      </a:r>
                    </a:p>
                  </a:txBody>
                  <a:tcPr/>
                </a:tc>
                <a:tc>
                  <a:txBody>
                    <a:bodyPr/>
                    <a:lstStyle/>
                    <a:p>
                      <a:r>
                        <a:rPr lang="en-US" sz="1000"/>
                        <a:t>Video</a:t>
                      </a:r>
                    </a:p>
                  </a:txBody>
                  <a:tcPr/>
                </a:tc>
                <a:tc>
                  <a:txBody>
                    <a:bodyPr/>
                    <a:lstStyle/>
                    <a:p>
                      <a:r>
                        <a:rPr lang="en-US" sz="1000"/>
                        <a:t>Yes</a:t>
                      </a:r>
                    </a:p>
                  </a:txBody>
                  <a:tcPr/>
                </a:tc>
                <a:tc>
                  <a:txBody>
                    <a:bodyPr/>
                    <a:lstStyle/>
                    <a:p>
                      <a:r>
                        <a:rPr lang="en-US" sz="1000"/>
                        <a:t>30.11.2018 14:30:00</a:t>
                      </a:r>
                    </a:p>
                  </a:txBody>
                  <a:tcPr/>
                </a:tc>
                <a:extLst>
                  <a:ext uri="{0D108BD9-81ED-4DB2-BD59-A6C34878D82A}">
                    <a16:rowId xmlns:a16="http://schemas.microsoft.com/office/drawing/2014/main" val="4276568374"/>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15898</a:t>
                      </a:r>
                    </a:p>
                  </a:txBody>
                  <a:tcPr/>
                </a:tc>
                <a:tc>
                  <a:txBody>
                    <a:bodyPr/>
                    <a:lstStyle/>
                    <a:p>
                      <a:r>
                        <a:rPr lang="en-US" sz="1000"/>
                        <a:t>219649</a:t>
                      </a:r>
                    </a:p>
                  </a:txBody>
                  <a:tcPr/>
                </a:tc>
                <a:tc>
                  <a:txBody>
                    <a:bodyPr/>
                    <a:lstStyle/>
                    <a:p>
                      <a:r>
                        <a:rPr lang="en-US" sz="1000"/>
                        <a:t>7.2 %</a:t>
                      </a:r>
                    </a:p>
                  </a:txBody>
                  <a:tcPr/>
                </a:tc>
                <a:tc>
                  <a:txBody>
                    <a:bodyPr/>
                    <a:lstStyle/>
                    <a:p>
                      <a:r>
                        <a:rPr lang="en-US" sz="1000"/>
                        <a:t>3285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9038952"/>
                  </a:ext>
                </a:extLst>
              </a:tr>
              <a:tr h="370840">
                <a:tc>
                  <a:txBody>
                    <a:bodyPr/>
                    <a:lstStyle/>
                    <a:p>
                      <a:r>
                        <a:rPr lang="en-US" sz="1000" b="1"/>
                        <a:t> Sesamstraße - 2018-05-27 06:49:00 </a:t>
                      </a:r>
                      <a:r>
                        <a:rPr lang="en-US" sz="1000"/>
                        <a:t> 
 Mahnah, mahnah?</a:t>
                      </a:r>
                    </a:p>
                  </a:txBody>
                  <a:tcPr/>
                </a:tc>
                <a:tc>
                  <a:txBody>
                    <a:bodyPr/>
                    <a:lstStyle/>
                    <a:p>
                      <a:r>
                        <a:rPr lang="en-US" sz="1000"/>
                        <a:t>14868</a:t>
                      </a:r>
                    </a:p>
                  </a:txBody>
                  <a:tcPr/>
                </a:tc>
                <a:tc>
                  <a:txBody>
                    <a:bodyPr/>
                    <a:lstStyle/>
                    <a:p>
                      <a:r>
                        <a:rPr lang="en-US" sz="1000"/>
                        <a:t>184228</a:t>
                      </a:r>
                    </a:p>
                  </a:txBody>
                  <a:tcPr/>
                </a:tc>
                <a:tc>
                  <a:txBody>
                    <a:bodyPr/>
                    <a:lstStyle/>
                    <a:p>
                      <a:r>
                        <a:rPr lang="en-US" sz="1000"/>
                        <a:t>8.1 %</a:t>
                      </a:r>
                    </a:p>
                  </a:txBody>
                  <a:tcPr/>
                </a:tc>
                <a:tc>
                  <a:txBody>
                    <a:bodyPr/>
                    <a:lstStyle/>
                    <a:p>
                      <a:r>
                        <a:rPr lang="en-US" sz="1000"/>
                        <a:t>4505</a:t>
                      </a:r>
                    </a:p>
                  </a:txBody>
                  <a:tcPr/>
                </a:tc>
                <a:tc>
                  <a:txBody>
                    <a:bodyPr/>
                    <a:lstStyle/>
                    <a:p>
                      <a:r>
                        <a:rPr lang="en-US" sz="1000"/>
                        <a:t>Video</a:t>
                      </a:r>
                    </a:p>
                  </a:txBody>
                  <a:tcPr/>
                </a:tc>
                <a:tc>
                  <a:txBody>
                    <a:bodyPr/>
                    <a:lstStyle/>
                    <a:p>
                      <a:r>
                        <a:rPr lang="en-US" sz="1000"/>
                        <a:t>Yes</a:t>
                      </a:r>
                    </a:p>
                  </a:txBody>
                  <a:tcPr/>
                </a:tc>
                <a:tc>
                  <a:txBody>
                    <a:bodyPr/>
                    <a:lstStyle/>
                    <a:p>
                      <a:r>
                        <a:rPr lang="en-US" sz="1000"/>
                        <a:t>31.08.2018 09:49:00</a:t>
                      </a:r>
                    </a:p>
                  </a:txBody>
                  <a:tcPr/>
                </a:tc>
                <a:extLst>
                  <a:ext uri="{0D108BD9-81ED-4DB2-BD59-A6C34878D82A}">
                    <a16:rowId xmlns:a16="http://schemas.microsoft.com/office/drawing/2014/main" val="1123649156"/>
                  </a:ext>
                </a:extLst>
              </a:tr>
              <a:tr h="370840">
                <a:tc>
                  <a:txBody>
                    <a:bodyPr/>
                    <a:lstStyle/>
                    <a:p>
                      <a:r>
                        <a:rPr lang="de-DE" sz="1000" b="1"/>
                        <a:t> Sesamstraße - 2018-03-31 06:17:00 </a:t>
                      </a:r>
                      <a:r>
                        <a:rPr lang="de-DE" sz="1000"/>
                        <a:t> 
 So versteckt man Ostereier - äh Osterkekse.</a:t>
                      </a:r>
                      <a:endParaRPr lang="en-US" sz="1000"/>
                    </a:p>
                  </a:txBody>
                  <a:tcPr/>
                </a:tc>
                <a:tc>
                  <a:txBody>
                    <a:bodyPr/>
                    <a:lstStyle/>
                    <a:p>
                      <a:r>
                        <a:rPr lang="en-US" sz="1000"/>
                        <a:t>10120</a:t>
                      </a:r>
                    </a:p>
                  </a:txBody>
                  <a:tcPr/>
                </a:tc>
                <a:tc>
                  <a:txBody>
                    <a:bodyPr/>
                    <a:lstStyle/>
                    <a:p>
                      <a:r>
                        <a:rPr lang="en-US" sz="1000"/>
                        <a:t>144188</a:t>
                      </a:r>
                    </a:p>
                  </a:txBody>
                  <a:tcPr/>
                </a:tc>
                <a:tc>
                  <a:txBody>
                    <a:bodyPr/>
                    <a:lstStyle/>
                    <a:p>
                      <a:r>
                        <a:rPr lang="en-US" sz="1000"/>
                        <a:t>7.0 %</a:t>
                      </a:r>
                    </a:p>
                  </a:txBody>
                  <a:tcPr/>
                </a:tc>
                <a:tc>
                  <a:txBody>
                    <a:bodyPr/>
                    <a:lstStyle/>
                    <a:p>
                      <a:r>
                        <a:rPr lang="en-US" sz="1000"/>
                        <a:t>n/a</a:t>
                      </a:r>
                    </a:p>
                  </a:txBody>
                  <a:tcPr/>
                </a:tc>
                <a:tc>
                  <a:txBody>
                    <a:bodyPr/>
                    <a:lstStyle/>
                    <a:p>
                      <a:r>
                        <a:rPr lang="en-US" sz="1000"/>
                        <a:t>Video</a:t>
                      </a:r>
                    </a:p>
                  </a:txBody>
                  <a:tcPr/>
                </a:tc>
                <a:tc>
                  <a:txBody>
                    <a:bodyPr/>
                    <a:lstStyle/>
                    <a:p>
                      <a:r>
                        <a:rPr lang="en-US" sz="1000"/>
                        <a:t>Yes</a:t>
                      </a:r>
                    </a:p>
                  </a:txBody>
                  <a:tcPr/>
                </a:tc>
                <a:tc>
                  <a:txBody>
                    <a:bodyPr/>
                    <a:lstStyle/>
                    <a:p>
                      <a:r>
                        <a:rPr lang="en-US" sz="1000"/>
                        <a:t>31.05.2018 10:06:00</a:t>
                      </a:r>
                    </a:p>
                  </a:txBody>
                  <a:tcPr/>
                </a:tc>
                <a:extLst>
                  <a:ext uri="{0D108BD9-81ED-4DB2-BD59-A6C34878D82A}">
                    <a16:rowId xmlns:a16="http://schemas.microsoft.com/office/drawing/2014/main" val="3586033150"/>
                  </a:ext>
                </a:extLst>
              </a:tr>
              <a:tr h="370840">
                <a:tc>
                  <a:txBody>
                    <a:bodyPr/>
                    <a:lstStyle/>
                    <a:p>
                      <a:r>
                        <a:rPr lang="de-DE" sz="1000" b="1"/>
                        <a:t> Sesamstraße - 2018-09-03 05:45:00 </a:t>
                      </a:r>
                      <a:r>
                        <a:rPr lang="de-DE" sz="1000"/>
                        <a:t> 
 Für alle, die ein besonderes Kompliment machen möchten.</a:t>
                      </a:r>
                      <a:endParaRPr lang="en-US" sz="1000"/>
                    </a:p>
                  </a:txBody>
                  <a:tcPr/>
                </a:tc>
                <a:tc>
                  <a:txBody>
                    <a:bodyPr/>
                    <a:lstStyle/>
                    <a:p>
                      <a:r>
                        <a:rPr lang="en-US" sz="1000"/>
                        <a:t>9151</a:t>
                      </a:r>
                    </a:p>
                  </a:txBody>
                  <a:tcPr/>
                </a:tc>
                <a:tc>
                  <a:txBody>
                    <a:bodyPr/>
                    <a:lstStyle/>
                    <a:p>
                      <a:r>
                        <a:rPr lang="en-US" sz="1000"/>
                        <a:t>101334</a:t>
                      </a:r>
                    </a:p>
                  </a:txBody>
                  <a:tcPr/>
                </a:tc>
                <a:tc>
                  <a:txBody>
                    <a:bodyPr/>
                    <a:lstStyle/>
                    <a:p>
                      <a:r>
                        <a:rPr lang="en-US" sz="1000"/>
                        <a:t>9.0 %</a:t>
                      </a:r>
                    </a:p>
                  </a:txBody>
                  <a:tcPr/>
                </a:tc>
                <a:tc>
                  <a:txBody>
                    <a:bodyPr/>
                    <a:lstStyle/>
                    <a:p>
                      <a:r>
                        <a:rPr lang="en-US" sz="1000"/>
                        <a:t>n/a</a:t>
                      </a:r>
                    </a:p>
                  </a:txBody>
                  <a:tcPr/>
                </a:tc>
                <a:tc>
                  <a:txBody>
                    <a:bodyPr/>
                    <a:lstStyle/>
                    <a:p>
                      <a:r>
                        <a:rPr lang="en-US" sz="1000"/>
                        <a:t>Video</a:t>
                      </a:r>
                    </a:p>
                  </a:txBody>
                  <a:tcPr/>
                </a:tc>
                <a:tc>
                  <a:txBody>
                    <a:bodyPr/>
                    <a:lstStyle/>
                    <a:p>
                      <a:r>
                        <a:rPr lang="en-US" sz="1000"/>
                        <a:t>Yes</a:t>
                      </a:r>
                    </a:p>
                  </a:txBody>
                  <a:tcPr/>
                </a:tc>
                <a:tc>
                  <a:txBody>
                    <a:bodyPr/>
                    <a:lstStyle/>
                    <a:p>
                      <a:r>
                        <a:rPr lang="en-US" sz="1000"/>
                        <a:t>30.11.2018 14:23:00</a:t>
                      </a:r>
                    </a:p>
                  </a:txBody>
                  <a:tcPr/>
                </a:tc>
                <a:extLst>
                  <a:ext uri="{0D108BD9-81ED-4DB2-BD59-A6C34878D82A}">
                    <a16:rowId xmlns:a16="http://schemas.microsoft.com/office/drawing/2014/main" val="1427875187"/>
                  </a:ext>
                </a:extLst>
              </a:tr>
            </a:tbl>
          </a:graphicData>
        </a:graphic>
      </p:graphicFrame>
      <p:sp>
        <p:nvSpPr>
          <p:cNvPr id="4" name="Text Placeholder 3">
            <a:extLst>
              <a:ext uri="{FF2B5EF4-FFF2-40B4-BE49-F238E27FC236}">
                <a16:creationId xmlns:a16="http://schemas.microsoft.com/office/drawing/2014/main" id="{77C8144F-9C3B-4E4E-9EFD-D5456DE7C5B7}"/>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3420149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AEF1-9DC4-4E25-AE83-18701B5801F3}"/>
              </a:ext>
            </a:extLst>
          </p:cNvPr>
          <p:cNvSpPr>
            <a:spLocks noGrp="1"/>
          </p:cNvSpPr>
          <p:nvPr>
            <p:ph type="title"/>
          </p:nvPr>
        </p:nvSpPr>
        <p:spPr/>
        <p:txBody>
          <a:bodyPr/>
          <a:lstStyle/>
          <a:p>
            <a:r>
              <a:rPr lang="en-US"/>
              <a:t>Facebook Eigene Posts - I-Rate Aktive Nutzer - Export | Sesamstraße</a:t>
            </a:r>
          </a:p>
        </p:txBody>
      </p:sp>
      <p:graphicFrame>
        <p:nvGraphicFramePr>
          <p:cNvPr id="5" name="Table Placeholder 4">
            <a:extLst>
              <a:ext uri="{FF2B5EF4-FFF2-40B4-BE49-F238E27FC236}">
                <a16:creationId xmlns:a16="http://schemas.microsoft.com/office/drawing/2014/main" id="{92462866-E40E-432F-A191-5268543583AF}"/>
              </a:ext>
            </a:extLst>
          </p:cNvPr>
          <p:cNvGraphicFramePr>
            <a:graphicFrameLocks noGrp="1"/>
          </p:cNvGraphicFramePr>
          <p:nvPr>
            <p:ph type="tbl" sz="quarter" idx="13"/>
            <p:extLst>
              <p:ext uri="{D42A27DB-BD31-4B8C-83A1-F6EECF244321}">
                <p14:modId xmlns:p14="http://schemas.microsoft.com/office/powerpoint/2010/main" val="225323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7943368"/>
                    </a:ext>
                  </a:extLst>
                </a:gridCol>
                <a:gridCol w="822960">
                  <a:extLst>
                    <a:ext uri="{9D8B030D-6E8A-4147-A177-3AD203B41FA5}">
                      <a16:colId xmlns:a16="http://schemas.microsoft.com/office/drawing/2014/main" val="3406768439"/>
                    </a:ext>
                  </a:extLst>
                </a:gridCol>
                <a:gridCol w="822960">
                  <a:extLst>
                    <a:ext uri="{9D8B030D-6E8A-4147-A177-3AD203B41FA5}">
                      <a16:colId xmlns:a16="http://schemas.microsoft.com/office/drawing/2014/main" val="3489798134"/>
                    </a:ext>
                  </a:extLst>
                </a:gridCol>
                <a:gridCol w="822960">
                  <a:extLst>
                    <a:ext uri="{9D8B030D-6E8A-4147-A177-3AD203B41FA5}">
                      <a16:colId xmlns:a16="http://schemas.microsoft.com/office/drawing/2014/main" val="2958748339"/>
                    </a:ext>
                  </a:extLst>
                </a:gridCol>
                <a:gridCol w="822960">
                  <a:extLst>
                    <a:ext uri="{9D8B030D-6E8A-4147-A177-3AD203B41FA5}">
                      <a16:colId xmlns:a16="http://schemas.microsoft.com/office/drawing/2014/main" val="1864480098"/>
                    </a:ext>
                  </a:extLst>
                </a:gridCol>
                <a:gridCol w="822960">
                  <a:extLst>
                    <a:ext uri="{9D8B030D-6E8A-4147-A177-3AD203B41FA5}">
                      <a16:colId xmlns:a16="http://schemas.microsoft.com/office/drawing/2014/main" val="102450870"/>
                    </a:ext>
                  </a:extLst>
                </a:gridCol>
                <a:gridCol w="822960">
                  <a:extLst>
                    <a:ext uri="{9D8B030D-6E8A-4147-A177-3AD203B41FA5}">
                      <a16:colId xmlns:a16="http://schemas.microsoft.com/office/drawing/2014/main" val="1727169835"/>
                    </a:ext>
                  </a:extLst>
                </a:gridCol>
                <a:gridCol w="822960">
                  <a:extLst>
                    <a:ext uri="{9D8B030D-6E8A-4147-A177-3AD203B41FA5}">
                      <a16:colId xmlns:a16="http://schemas.microsoft.com/office/drawing/2014/main" val="7716257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20085426"/>
                  </a:ext>
                </a:extLst>
              </a:tr>
              <a:tr h="370840">
                <a:tc>
                  <a:txBody>
                    <a:bodyPr/>
                    <a:lstStyle/>
                    <a:p>
                      <a:r>
                        <a:rPr lang="de-DE" sz="1000" b="1"/>
                        <a:t> Sesamstraße - 2018-05-02 08:28:50 </a:t>
                      </a:r>
                      <a:r>
                        <a:rPr lang="de-DE" sz="1000"/>
                        <a:t> 
 Für alle, die morgens erstmal einen Kaffee brauchen.</a:t>
                      </a:r>
                      <a:endParaRPr lang="en-US" sz="1000"/>
                    </a:p>
                  </a:txBody>
                  <a:tcPr/>
                </a:tc>
                <a:tc>
                  <a:txBody>
                    <a:bodyPr/>
                    <a:lstStyle/>
                    <a:p>
                      <a:r>
                        <a:rPr lang="en-US" sz="1000"/>
                        <a:t>48.5 %</a:t>
                      </a:r>
                    </a:p>
                  </a:txBody>
                  <a:tcPr/>
                </a:tc>
                <a:tc>
                  <a:txBody>
                    <a:bodyPr/>
                    <a:lstStyle/>
                    <a:p>
                      <a:r>
                        <a:rPr lang="en-US" sz="1000"/>
                        <a:t>723</a:t>
                      </a:r>
                    </a:p>
                  </a:txBody>
                  <a:tcPr/>
                </a:tc>
                <a:tc>
                  <a:txBody>
                    <a:bodyPr/>
                    <a:lstStyle/>
                    <a:p>
                      <a:r>
                        <a:rPr lang="en-US" sz="1000"/>
                        <a:t>1491</a:t>
                      </a:r>
                    </a:p>
                  </a:txBody>
                  <a:tcPr/>
                </a:tc>
                <a:tc>
                  <a:txBody>
                    <a:bodyPr/>
                    <a:lstStyle/>
                    <a:p>
                      <a:r>
                        <a:rPr lang="en-US" sz="1000"/>
                        <a:t>115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78341056"/>
                  </a:ext>
                </a:extLst>
              </a:tr>
              <a:tr h="370840">
                <a:tc>
                  <a:txBody>
                    <a:bodyPr/>
                    <a:lstStyle/>
                    <a:p>
                      <a:r>
                        <a:rPr lang="de-DE" sz="1000" b="1"/>
                        <a:t> Sesamstraße - 2018-09-21 14:44:08 </a:t>
                      </a:r>
                      <a:r>
                        <a:rPr lang="de-DE" sz="1000"/>
                        <a:t> 
 Tanzt mit ins Wochenende.</a:t>
                      </a:r>
                      <a:endParaRPr lang="en-US" sz="1000"/>
                    </a:p>
                  </a:txBody>
                  <a:tcPr/>
                </a:tc>
                <a:tc>
                  <a:txBody>
                    <a:bodyPr/>
                    <a:lstStyle/>
                    <a:p>
                      <a:r>
                        <a:rPr lang="en-US" sz="1000"/>
                        <a:t>40.9 %</a:t>
                      </a:r>
                    </a:p>
                  </a:txBody>
                  <a:tcPr/>
                </a:tc>
                <a:tc>
                  <a:txBody>
                    <a:bodyPr/>
                    <a:lstStyle/>
                    <a:p>
                      <a:r>
                        <a:rPr lang="en-US" sz="1000"/>
                        <a:t>662</a:t>
                      </a:r>
                    </a:p>
                  </a:txBody>
                  <a:tcPr/>
                </a:tc>
                <a:tc>
                  <a:txBody>
                    <a:bodyPr/>
                    <a:lstStyle/>
                    <a:p>
                      <a:r>
                        <a:rPr lang="en-US" sz="1000"/>
                        <a:t>1617</a:t>
                      </a:r>
                    </a:p>
                  </a:txBody>
                  <a:tcPr/>
                </a:tc>
                <a:tc>
                  <a:txBody>
                    <a:bodyPr/>
                    <a:lstStyle/>
                    <a:p>
                      <a:r>
                        <a:rPr lang="en-US" sz="1000"/>
                        <a:t>115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6055357"/>
                  </a:ext>
                </a:extLst>
              </a:tr>
              <a:tr h="370840">
                <a:tc>
                  <a:txBody>
                    <a:bodyPr/>
                    <a:lstStyle/>
                    <a:p>
                      <a:r>
                        <a:rPr lang="de-DE" sz="1000" b="1"/>
                        <a:t> Sesamstraße - 2018-09-14 09:15:30 </a:t>
                      </a:r>
                      <a:r>
                        <a:rPr lang="de-DE" sz="1000"/>
                        <a:t> 
 Ins Wochenende tanzen!</a:t>
                      </a:r>
                      <a:endParaRPr lang="en-US" sz="1000"/>
                    </a:p>
                  </a:txBody>
                  <a:tcPr/>
                </a:tc>
                <a:tc>
                  <a:txBody>
                    <a:bodyPr/>
                    <a:lstStyle/>
                    <a:p>
                      <a:r>
                        <a:rPr lang="en-US" sz="1000"/>
                        <a:t>30.5 %</a:t>
                      </a:r>
                    </a:p>
                  </a:txBody>
                  <a:tcPr/>
                </a:tc>
                <a:tc>
                  <a:txBody>
                    <a:bodyPr/>
                    <a:lstStyle/>
                    <a:p>
                      <a:r>
                        <a:rPr lang="en-US" sz="1000"/>
                        <a:t>603</a:t>
                      </a:r>
                    </a:p>
                  </a:txBody>
                  <a:tcPr/>
                </a:tc>
                <a:tc>
                  <a:txBody>
                    <a:bodyPr/>
                    <a:lstStyle/>
                    <a:p>
                      <a:r>
                        <a:rPr lang="en-US" sz="1000"/>
                        <a:t>1977</a:t>
                      </a:r>
                    </a:p>
                  </a:txBody>
                  <a:tcPr/>
                </a:tc>
                <a:tc>
                  <a:txBody>
                    <a:bodyPr/>
                    <a:lstStyle/>
                    <a:p>
                      <a:r>
                        <a:rPr lang="en-US" sz="1000"/>
                        <a:t>140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1318770"/>
                  </a:ext>
                </a:extLst>
              </a:tr>
              <a:tr h="370840">
                <a:tc>
                  <a:txBody>
                    <a:bodyPr/>
                    <a:lstStyle/>
                    <a:p>
                      <a:r>
                        <a:rPr lang="de-DE" sz="1000" b="1"/>
                        <a:t> Sesamstraße - 2018-09-21 12:32:03 </a:t>
                      </a:r>
                      <a:r>
                        <a:rPr lang="de-DE" sz="1000"/>
                        <a:t> 
 Es ist Freitag!</a:t>
                      </a:r>
                      <a:endParaRPr lang="en-US" sz="1000"/>
                    </a:p>
                  </a:txBody>
                  <a:tcPr/>
                </a:tc>
                <a:tc>
                  <a:txBody>
                    <a:bodyPr/>
                    <a:lstStyle/>
                    <a:p>
                      <a:r>
                        <a:rPr lang="en-US" sz="1000"/>
                        <a:t>30.0 %</a:t>
                      </a:r>
                    </a:p>
                  </a:txBody>
                  <a:tcPr/>
                </a:tc>
                <a:tc>
                  <a:txBody>
                    <a:bodyPr/>
                    <a:lstStyle/>
                    <a:p>
                      <a:r>
                        <a:rPr lang="en-US" sz="1000"/>
                        <a:t>468</a:t>
                      </a:r>
                    </a:p>
                  </a:txBody>
                  <a:tcPr/>
                </a:tc>
                <a:tc>
                  <a:txBody>
                    <a:bodyPr/>
                    <a:lstStyle/>
                    <a:p>
                      <a:r>
                        <a:rPr lang="en-US" sz="1000"/>
                        <a:t>1558</a:t>
                      </a:r>
                    </a:p>
                  </a:txBody>
                  <a:tcPr/>
                </a:tc>
                <a:tc>
                  <a:txBody>
                    <a:bodyPr/>
                    <a:lstStyle/>
                    <a:p>
                      <a:r>
                        <a:rPr lang="en-US" sz="1000"/>
                        <a:t>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53072821"/>
                  </a:ext>
                </a:extLst>
              </a:tr>
              <a:tr h="370840">
                <a:tc>
                  <a:txBody>
                    <a:bodyPr/>
                    <a:lstStyle/>
                    <a:p>
                      <a:r>
                        <a:rPr lang="en-US" sz="1000" b="1"/>
                        <a:t> Sesamstraße - 2018-10-19 13:01:35 </a:t>
                      </a:r>
                      <a:r>
                        <a:rPr lang="en-US" sz="1000"/>
                        <a:t> 
 Let´s dance!</a:t>
                      </a:r>
                    </a:p>
                  </a:txBody>
                  <a:tcPr/>
                </a:tc>
                <a:tc>
                  <a:txBody>
                    <a:bodyPr/>
                    <a:lstStyle/>
                    <a:p>
                      <a:r>
                        <a:rPr lang="en-US" sz="1000"/>
                        <a:t>29.1 %</a:t>
                      </a:r>
                    </a:p>
                  </a:txBody>
                  <a:tcPr/>
                </a:tc>
                <a:tc>
                  <a:txBody>
                    <a:bodyPr/>
                    <a:lstStyle/>
                    <a:p>
                      <a:r>
                        <a:rPr lang="en-US" sz="1000"/>
                        <a:t>412</a:t>
                      </a:r>
                    </a:p>
                  </a:txBody>
                  <a:tcPr/>
                </a:tc>
                <a:tc>
                  <a:txBody>
                    <a:bodyPr/>
                    <a:lstStyle/>
                    <a:p>
                      <a:r>
                        <a:rPr lang="en-US" sz="1000"/>
                        <a:t>1416</a:t>
                      </a:r>
                    </a:p>
                  </a:txBody>
                  <a:tcPr/>
                </a:tc>
                <a:tc>
                  <a:txBody>
                    <a:bodyPr/>
                    <a:lstStyle/>
                    <a:p>
                      <a:r>
                        <a:rPr lang="en-US" sz="1000"/>
                        <a:t>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9662913"/>
                  </a:ext>
                </a:extLst>
              </a:tr>
            </a:tbl>
          </a:graphicData>
        </a:graphic>
      </p:graphicFrame>
      <p:sp>
        <p:nvSpPr>
          <p:cNvPr id="4" name="Text Placeholder 3">
            <a:extLst>
              <a:ext uri="{FF2B5EF4-FFF2-40B4-BE49-F238E27FC236}">
                <a16:creationId xmlns:a16="http://schemas.microsoft.com/office/drawing/2014/main" id="{EECA9DA3-B022-48A0-9823-EE3737DEF108}"/>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2727190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F24C-647D-43AB-86C7-FB561B19F216}"/>
              </a:ext>
            </a:extLst>
          </p:cNvPr>
          <p:cNvSpPr>
            <a:spLocks noGrp="1"/>
          </p:cNvSpPr>
          <p:nvPr>
            <p:ph type="title"/>
          </p:nvPr>
        </p:nvSpPr>
        <p:spPr/>
        <p:txBody>
          <a:bodyPr/>
          <a:lstStyle/>
          <a:p>
            <a:r>
              <a:rPr lang="en-US"/>
              <a:t>Facebook Eigene Posts - I-Rate Aktive Nutzer-Flop - Export | Sesamstraße</a:t>
            </a:r>
          </a:p>
        </p:txBody>
      </p:sp>
      <p:graphicFrame>
        <p:nvGraphicFramePr>
          <p:cNvPr id="5" name="Table Placeholder 4">
            <a:extLst>
              <a:ext uri="{FF2B5EF4-FFF2-40B4-BE49-F238E27FC236}">
                <a16:creationId xmlns:a16="http://schemas.microsoft.com/office/drawing/2014/main" id="{37AA5026-6276-415D-8E57-CCDE2638CB33}"/>
              </a:ext>
            </a:extLst>
          </p:cNvPr>
          <p:cNvGraphicFramePr>
            <a:graphicFrameLocks noGrp="1"/>
          </p:cNvGraphicFramePr>
          <p:nvPr>
            <p:ph type="tbl" sz="quarter" idx="13"/>
            <p:extLst>
              <p:ext uri="{D42A27DB-BD31-4B8C-83A1-F6EECF244321}">
                <p14:modId xmlns:p14="http://schemas.microsoft.com/office/powerpoint/2010/main" val="2412699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9579801"/>
                    </a:ext>
                  </a:extLst>
                </a:gridCol>
                <a:gridCol w="822960">
                  <a:extLst>
                    <a:ext uri="{9D8B030D-6E8A-4147-A177-3AD203B41FA5}">
                      <a16:colId xmlns:a16="http://schemas.microsoft.com/office/drawing/2014/main" val="1001308418"/>
                    </a:ext>
                  </a:extLst>
                </a:gridCol>
                <a:gridCol w="822960">
                  <a:extLst>
                    <a:ext uri="{9D8B030D-6E8A-4147-A177-3AD203B41FA5}">
                      <a16:colId xmlns:a16="http://schemas.microsoft.com/office/drawing/2014/main" val="2315524633"/>
                    </a:ext>
                  </a:extLst>
                </a:gridCol>
                <a:gridCol w="822960">
                  <a:extLst>
                    <a:ext uri="{9D8B030D-6E8A-4147-A177-3AD203B41FA5}">
                      <a16:colId xmlns:a16="http://schemas.microsoft.com/office/drawing/2014/main" val="1569911286"/>
                    </a:ext>
                  </a:extLst>
                </a:gridCol>
                <a:gridCol w="822960">
                  <a:extLst>
                    <a:ext uri="{9D8B030D-6E8A-4147-A177-3AD203B41FA5}">
                      <a16:colId xmlns:a16="http://schemas.microsoft.com/office/drawing/2014/main" val="3673855981"/>
                    </a:ext>
                  </a:extLst>
                </a:gridCol>
                <a:gridCol w="822960">
                  <a:extLst>
                    <a:ext uri="{9D8B030D-6E8A-4147-A177-3AD203B41FA5}">
                      <a16:colId xmlns:a16="http://schemas.microsoft.com/office/drawing/2014/main" val="4207551449"/>
                    </a:ext>
                  </a:extLst>
                </a:gridCol>
                <a:gridCol w="822960">
                  <a:extLst>
                    <a:ext uri="{9D8B030D-6E8A-4147-A177-3AD203B41FA5}">
                      <a16:colId xmlns:a16="http://schemas.microsoft.com/office/drawing/2014/main" val="1458522087"/>
                    </a:ext>
                  </a:extLst>
                </a:gridCol>
                <a:gridCol w="822960">
                  <a:extLst>
                    <a:ext uri="{9D8B030D-6E8A-4147-A177-3AD203B41FA5}">
                      <a16:colId xmlns:a16="http://schemas.microsoft.com/office/drawing/2014/main" val="294927540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41896666"/>
                  </a:ext>
                </a:extLst>
              </a:tr>
              <a:tr h="370840">
                <a:tc>
                  <a:txBody>
                    <a:bodyPr/>
                    <a:lstStyle/>
                    <a:p>
                      <a:r>
                        <a:rPr lang="en-US" sz="1000" b="1"/>
                        <a:t> Sesamstraße - 2018-09-01 20:24:40 </a:t>
                      </a:r>
                      <a:r>
                        <a:rPr lang="en-US" sz="1000"/>
                        <a:t> 
 Congratulations und herzlichen Glückwunsch! Joan Ganz-Cooney wurde mit der IBC 2018 International Honour for Excellence geehrt. Cooney war 1968 Mitbegründerin von Children´s Television Workshop, heute Sesame Workshop.</a:t>
                      </a:r>
                    </a:p>
                  </a:txBody>
                  <a:tcPr/>
                </a:tc>
                <a:tc>
                  <a:txBody>
                    <a:bodyPr/>
                    <a:lstStyle/>
                    <a:p>
                      <a:r>
                        <a:rPr lang="en-US" sz="1000"/>
                        <a:t>0.7 %</a:t>
                      </a:r>
                    </a:p>
                  </a:txBody>
                  <a:tcPr/>
                </a:tc>
                <a:tc>
                  <a:txBody>
                    <a:bodyPr/>
                    <a:lstStyle/>
                    <a:p>
                      <a:r>
                        <a:rPr lang="en-US" sz="1000"/>
                        <a:t>22</a:t>
                      </a:r>
                    </a:p>
                  </a:txBody>
                  <a:tcPr/>
                </a:tc>
                <a:tc>
                  <a:txBody>
                    <a:bodyPr/>
                    <a:lstStyle/>
                    <a:p>
                      <a:r>
                        <a:rPr lang="en-US" sz="1000"/>
                        <a:t>3032</a:t>
                      </a:r>
                    </a:p>
                  </a:txBody>
                  <a:tcPr/>
                </a:tc>
                <a:tc>
                  <a:txBody>
                    <a:bodyPr/>
                    <a:lstStyle/>
                    <a:p>
                      <a:r>
                        <a:rPr lang="en-US" sz="1000"/>
                        <a:t>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7158976"/>
                  </a:ext>
                </a:extLst>
              </a:tr>
              <a:tr h="370840">
                <a:tc>
                  <a:txBody>
                    <a:bodyPr/>
                    <a:lstStyle/>
                    <a:p>
                      <a:r>
                        <a:rPr lang="de-DE" sz="1000" b="1"/>
                        <a:t> Sesamstraße - 2018-03-22 08:55:00 </a:t>
                      </a:r>
                      <a:r>
                        <a:rPr lang="de-DE" sz="1000"/>
                        <a:t> 
 In der Sesamstraßen App gibt es ein Spiel, mit dem Kinder durch die Zeit reisen können.</a:t>
                      </a:r>
                      <a:endParaRPr lang="en-US" sz="1000"/>
                    </a:p>
                  </a:txBody>
                  <a:tcPr/>
                </a:tc>
                <a:tc>
                  <a:txBody>
                    <a:bodyPr/>
                    <a:lstStyle/>
                    <a:p>
                      <a:r>
                        <a:rPr lang="en-US" sz="1000"/>
                        <a:t>1.0 %</a:t>
                      </a:r>
                    </a:p>
                  </a:txBody>
                  <a:tcPr/>
                </a:tc>
                <a:tc>
                  <a:txBody>
                    <a:bodyPr/>
                    <a:lstStyle/>
                    <a:p>
                      <a:r>
                        <a:rPr lang="en-US" sz="1000"/>
                        <a:t>29</a:t>
                      </a:r>
                    </a:p>
                  </a:txBody>
                  <a:tcPr/>
                </a:tc>
                <a:tc>
                  <a:txBody>
                    <a:bodyPr/>
                    <a:lstStyle/>
                    <a:p>
                      <a:r>
                        <a:rPr lang="en-US" sz="1000"/>
                        <a:t>3023</a:t>
                      </a:r>
                    </a:p>
                  </a:txBody>
                  <a:tcPr/>
                </a:tc>
                <a:tc>
                  <a:txBody>
                    <a:bodyPr/>
                    <a:lstStyle/>
                    <a:p>
                      <a:r>
                        <a:rPr lang="en-US" sz="1000"/>
                        <a:t>14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5825595"/>
                  </a:ext>
                </a:extLst>
              </a:tr>
              <a:tr h="370840">
                <a:tc>
                  <a:txBody>
                    <a:bodyPr/>
                    <a:lstStyle/>
                    <a:p>
                      <a:r>
                        <a:rPr lang="en-US" sz="1000" b="1"/>
                        <a:t> Sesamstraße - 2018-08-08 08:53:38 </a:t>
                      </a:r>
                      <a:r>
                        <a:rPr lang="en-US" sz="1000"/>
                        <a:t> 
 Cat-Content</a:t>
                      </a:r>
                    </a:p>
                  </a:txBody>
                  <a:tcPr/>
                </a:tc>
                <a:tc>
                  <a:txBody>
                    <a:bodyPr/>
                    <a:lstStyle/>
                    <a:p>
                      <a:r>
                        <a:rPr lang="en-US" sz="1000"/>
                        <a:t>1.1 %</a:t>
                      </a:r>
                    </a:p>
                  </a:txBody>
                  <a:tcPr/>
                </a:tc>
                <a:tc>
                  <a:txBody>
                    <a:bodyPr/>
                    <a:lstStyle/>
                    <a:p>
                      <a:r>
                        <a:rPr lang="en-US" sz="1000"/>
                        <a:t>9</a:t>
                      </a:r>
                    </a:p>
                  </a:txBody>
                  <a:tcPr/>
                </a:tc>
                <a:tc>
                  <a:txBody>
                    <a:bodyPr/>
                    <a:lstStyle/>
                    <a:p>
                      <a:r>
                        <a:rPr lang="en-US" sz="1000"/>
                        <a:t>850</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99639678"/>
                  </a:ext>
                </a:extLst>
              </a:tr>
              <a:tr h="370840">
                <a:tc>
                  <a:txBody>
                    <a:bodyPr/>
                    <a:lstStyle/>
                    <a:p>
                      <a:r>
                        <a:rPr lang="en-US" sz="1000" b="1"/>
                        <a:t> Sesamstraße - 2018-02-12 10:04:56 </a:t>
                      </a:r>
                      <a:r>
                        <a:rPr lang="en-US" sz="1000"/>
                        <a:t> 
 Dream big...</a:t>
                      </a:r>
                    </a:p>
                  </a:txBody>
                  <a:tcPr/>
                </a:tc>
                <a:tc>
                  <a:txBody>
                    <a:bodyPr/>
                    <a:lstStyle/>
                    <a:p>
                      <a:r>
                        <a:rPr lang="en-US" sz="1000"/>
                        <a:t>1.2 %</a:t>
                      </a:r>
                    </a:p>
                  </a:txBody>
                  <a:tcPr/>
                </a:tc>
                <a:tc>
                  <a:txBody>
                    <a:bodyPr/>
                    <a:lstStyle/>
                    <a:p>
                      <a:r>
                        <a:rPr lang="en-US" sz="1000"/>
                        <a:t>10</a:t>
                      </a:r>
                    </a:p>
                  </a:txBody>
                  <a:tcPr/>
                </a:tc>
                <a:tc>
                  <a:txBody>
                    <a:bodyPr/>
                    <a:lstStyle/>
                    <a:p>
                      <a:r>
                        <a:rPr lang="en-US" sz="1000"/>
                        <a:t>806</a:t>
                      </a:r>
                    </a:p>
                  </a:txBody>
                  <a:tcPr/>
                </a:tc>
                <a:tc>
                  <a:txBody>
                    <a:bodyPr/>
                    <a:lstStyle/>
                    <a:p>
                      <a:r>
                        <a:rPr lang="en-US" sz="1000"/>
                        <a:t>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04479040"/>
                  </a:ext>
                </a:extLst>
              </a:tr>
              <a:tr h="370840">
                <a:tc>
                  <a:txBody>
                    <a:bodyPr/>
                    <a:lstStyle/>
                    <a:p>
                      <a:r>
                        <a:rPr lang="en-US" sz="1000" b="1"/>
                        <a:t> Sesamstraße - 2018-07-22 13:55:00 </a:t>
                      </a:r>
                      <a:r>
                        <a:rPr lang="en-US" sz="1000"/>
                        <a:t> 
 Sesamstraße in der Manege</a:t>
                      </a:r>
                    </a:p>
                  </a:txBody>
                  <a:tcPr/>
                </a:tc>
                <a:tc>
                  <a:txBody>
                    <a:bodyPr/>
                    <a:lstStyle/>
                    <a:p>
                      <a:r>
                        <a:rPr lang="en-US" sz="1000"/>
                        <a:t>1.2 %</a:t>
                      </a:r>
                    </a:p>
                  </a:txBody>
                  <a:tcPr/>
                </a:tc>
                <a:tc>
                  <a:txBody>
                    <a:bodyPr/>
                    <a:lstStyle/>
                    <a:p>
                      <a:r>
                        <a:rPr lang="en-US" sz="1000"/>
                        <a:t>42</a:t>
                      </a:r>
                    </a:p>
                  </a:txBody>
                  <a:tcPr/>
                </a:tc>
                <a:tc>
                  <a:txBody>
                    <a:bodyPr/>
                    <a:lstStyle/>
                    <a:p>
                      <a:r>
                        <a:rPr lang="en-US" sz="1000"/>
                        <a:t>3444</a:t>
                      </a:r>
                    </a:p>
                  </a:txBody>
                  <a:tcPr/>
                </a:tc>
                <a:tc>
                  <a:txBody>
                    <a:bodyPr/>
                    <a:lstStyle/>
                    <a:p>
                      <a:r>
                        <a:rPr lang="en-US" sz="1000"/>
                        <a:t>15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5582415"/>
                  </a:ext>
                </a:extLst>
              </a:tr>
            </a:tbl>
          </a:graphicData>
        </a:graphic>
      </p:graphicFrame>
      <p:sp>
        <p:nvSpPr>
          <p:cNvPr id="4" name="Text Placeholder 3">
            <a:extLst>
              <a:ext uri="{FF2B5EF4-FFF2-40B4-BE49-F238E27FC236}">
                <a16:creationId xmlns:a16="http://schemas.microsoft.com/office/drawing/2014/main" id="{B83B64AD-F67A-48B8-A668-D2D995842B63}"/>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1768883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750D2-CF63-4DD1-83D4-681904A1B355}"/>
              </a:ext>
            </a:extLst>
          </p:cNvPr>
          <p:cNvSpPr>
            <a:spLocks noGrp="1"/>
          </p:cNvSpPr>
          <p:nvPr>
            <p:ph type="title"/>
          </p:nvPr>
        </p:nvSpPr>
        <p:spPr/>
        <p:txBody>
          <a:bodyPr/>
          <a:lstStyle/>
          <a:p>
            <a:r>
              <a:rPr lang="en-US"/>
              <a:t>Facebook Eigene Post - Summe Interaktionen - Export | Sesamstraße</a:t>
            </a:r>
          </a:p>
        </p:txBody>
      </p:sp>
      <p:graphicFrame>
        <p:nvGraphicFramePr>
          <p:cNvPr id="5" name="Table Placeholder 4">
            <a:extLst>
              <a:ext uri="{FF2B5EF4-FFF2-40B4-BE49-F238E27FC236}">
                <a16:creationId xmlns:a16="http://schemas.microsoft.com/office/drawing/2014/main" id="{0403BA08-013C-4632-B348-0A7DBE43EEC4}"/>
              </a:ext>
            </a:extLst>
          </p:cNvPr>
          <p:cNvGraphicFramePr>
            <a:graphicFrameLocks noGrp="1"/>
          </p:cNvGraphicFramePr>
          <p:nvPr>
            <p:ph type="tbl" sz="quarter" idx="13"/>
            <p:extLst>
              <p:ext uri="{D42A27DB-BD31-4B8C-83A1-F6EECF244321}">
                <p14:modId xmlns:p14="http://schemas.microsoft.com/office/powerpoint/2010/main" val="2833346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0354745"/>
                    </a:ext>
                  </a:extLst>
                </a:gridCol>
                <a:gridCol w="822960">
                  <a:extLst>
                    <a:ext uri="{9D8B030D-6E8A-4147-A177-3AD203B41FA5}">
                      <a16:colId xmlns:a16="http://schemas.microsoft.com/office/drawing/2014/main" val="3880262533"/>
                    </a:ext>
                  </a:extLst>
                </a:gridCol>
                <a:gridCol w="822960">
                  <a:extLst>
                    <a:ext uri="{9D8B030D-6E8A-4147-A177-3AD203B41FA5}">
                      <a16:colId xmlns:a16="http://schemas.microsoft.com/office/drawing/2014/main" val="1151822339"/>
                    </a:ext>
                  </a:extLst>
                </a:gridCol>
                <a:gridCol w="822960">
                  <a:extLst>
                    <a:ext uri="{9D8B030D-6E8A-4147-A177-3AD203B41FA5}">
                      <a16:colId xmlns:a16="http://schemas.microsoft.com/office/drawing/2014/main" val="1420943243"/>
                    </a:ext>
                  </a:extLst>
                </a:gridCol>
                <a:gridCol w="822960">
                  <a:extLst>
                    <a:ext uri="{9D8B030D-6E8A-4147-A177-3AD203B41FA5}">
                      <a16:colId xmlns:a16="http://schemas.microsoft.com/office/drawing/2014/main" val="4104578547"/>
                    </a:ext>
                  </a:extLst>
                </a:gridCol>
                <a:gridCol w="822960">
                  <a:extLst>
                    <a:ext uri="{9D8B030D-6E8A-4147-A177-3AD203B41FA5}">
                      <a16:colId xmlns:a16="http://schemas.microsoft.com/office/drawing/2014/main" val="182316400"/>
                    </a:ext>
                  </a:extLst>
                </a:gridCol>
                <a:gridCol w="822960">
                  <a:extLst>
                    <a:ext uri="{9D8B030D-6E8A-4147-A177-3AD203B41FA5}">
                      <a16:colId xmlns:a16="http://schemas.microsoft.com/office/drawing/2014/main" val="1609948868"/>
                    </a:ext>
                  </a:extLst>
                </a:gridCol>
                <a:gridCol w="822960">
                  <a:extLst>
                    <a:ext uri="{9D8B030D-6E8A-4147-A177-3AD203B41FA5}">
                      <a16:colId xmlns:a16="http://schemas.microsoft.com/office/drawing/2014/main" val="3305990069"/>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83171977"/>
                  </a:ext>
                </a:extLst>
              </a:tr>
              <a:tr h="370840">
                <a:tc>
                  <a:txBody>
                    <a:bodyPr/>
                    <a:lstStyle/>
                    <a:p>
                      <a:r>
                        <a:rPr lang="de-DE" sz="1000" b="1"/>
                        <a:t> Sesamstraße - 2018-08-22 15:30:00 </a:t>
                      </a:r>
                      <a:r>
                        <a:rPr lang="de-DE" sz="1000"/>
                        <a:t> 
 Mehr Tipps zum Thema Gelassenheit.
Bjarne Mädel und Elmo erklären, wie man immer schön cool bleibt.</a:t>
                      </a:r>
                      <a:endParaRPr lang="en-US" sz="1000"/>
                    </a:p>
                  </a:txBody>
                  <a:tcPr/>
                </a:tc>
                <a:tc>
                  <a:txBody>
                    <a:bodyPr/>
                    <a:lstStyle/>
                    <a:p>
                      <a:r>
                        <a:rPr lang="en-US" sz="1000"/>
                        <a:t>12405</a:t>
                      </a:r>
                    </a:p>
                  </a:txBody>
                  <a:tcPr/>
                </a:tc>
                <a:tc>
                  <a:txBody>
                    <a:bodyPr/>
                    <a:lstStyle/>
                    <a:p>
                      <a:r>
                        <a:rPr lang="en-US" sz="1000"/>
                        <a:t>9094</a:t>
                      </a:r>
                    </a:p>
                  </a:txBody>
                  <a:tcPr/>
                </a:tc>
                <a:tc>
                  <a:txBody>
                    <a:bodyPr/>
                    <a:lstStyle/>
                    <a:p>
                      <a:r>
                        <a:rPr lang="en-US" sz="1000"/>
                        <a:t>447</a:t>
                      </a:r>
                    </a:p>
                  </a:txBody>
                  <a:tcPr/>
                </a:tc>
                <a:tc>
                  <a:txBody>
                    <a:bodyPr/>
                    <a:lstStyle/>
                    <a:p>
                      <a:r>
                        <a:rPr lang="en-US" sz="1000"/>
                        <a:t>2864</a:t>
                      </a:r>
                    </a:p>
                  </a:txBody>
                  <a:tcPr/>
                </a:tc>
                <a:tc>
                  <a:txBody>
                    <a:bodyPr/>
                    <a:lstStyle/>
                    <a:p>
                      <a:r>
                        <a:rPr lang="en-US" sz="1000"/>
                        <a:t>Video</a:t>
                      </a:r>
                    </a:p>
                  </a:txBody>
                  <a:tcPr/>
                </a:tc>
                <a:tc>
                  <a:txBody>
                    <a:bodyPr/>
                    <a:lstStyle/>
                    <a:p>
                      <a:r>
                        <a:rPr lang="en-US" sz="1000"/>
                        <a:t>Yes</a:t>
                      </a:r>
                    </a:p>
                  </a:txBody>
                  <a:tcPr/>
                </a:tc>
                <a:tc>
                  <a:txBody>
                    <a:bodyPr/>
                    <a:lstStyle/>
                    <a:p>
                      <a:r>
                        <a:rPr lang="en-US" sz="1000"/>
                        <a:t>30.11.2018 14:30:00</a:t>
                      </a:r>
                    </a:p>
                  </a:txBody>
                  <a:tcPr/>
                </a:tc>
                <a:extLst>
                  <a:ext uri="{0D108BD9-81ED-4DB2-BD59-A6C34878D82A}">
                    <a16:rowId xmlns:a16="http://schemas.microsoft.com/office/drawing/2014/main" val="1789915628"/>
                  </a:ext>
                </a:extLst>
              </a:tr>
              <a:tr h="370840">
                <a:tc>
                  <a:txBody>
                    <a:bodyPr/>
                    <a:lstStyle/>
                    <a:p>
                      <a:r>
                        <a:rPr lang="en-US" sz="1000" b="1"/>
                        <a:t> Sesamstraße - 2018-05-27 06:49:00 </a:t>
                      </a:r>
                      <a:r>
                        <a:rPr lang="en-US" sz="1000"/>
                        <a:t> 
 Mahnah, mahnah?</a:t>
                      </a:r>
                    </a:p>
                  </a:txBody>
                  <a:tcPr/>
                </a:tc>
                <a:tc>
                  <a:txBody>
                    <a:bodyPr/>
                    <a:lstStyle/>
                    <a:p>
                      <a:r>
                        <a:rPr lang="en-US" sz="1000"/>
                        <a:t>5904</a:t>
                      </a:r>
                    </a:p>
                  </a:txBody>
                  <a:tcPr/>
                </a:tc>
                <a:tc>
                  <a:txBody>
                    <a:bodyPr/>
                    <a:lstStyle/>
                    <a:p>
                      <a:r>
                        <a:rPr lang="en-US" sz="1000"/>
                        <a:t>4505</a:t>
                      </a:r>
                    </a:p>
                  </a:txBody>
                  <a:tcPr/>
                </a:tc>
                <a:tc>
                  <a:txBody>
                    <a:bodyPr/>
                    <a:lstStyle/>
                    <a:p>
                      <a:r>
                        <a:rPr lang="en-US" sz="1000"/>
                        <a:t>218</a:t>
                      </a:r>
                    </a:p>
                  </a:txBody>
                  <a:tcPr/>
                </a:tc>
                <a:tc>
                  <a:txBody>
                    <a:bodyPr/>
                    <a:lstStyle/>
                    <a:p>
                      <a:r>
                        <a:rPr lang="en-US" sz="1000"/>
                        <a:t>1181</a:t>
                      </a:r>
                    </a:p>
                  </a:txBody>
                  <a:tcPr/>
                </a:tc>
                <a:tc>
                  <a:txBody>
                    <a:bodyPr/>
                    <a:lstStyle/>
                    <a:p>
                      <a:r>
                        <a:rPr lang="en-US" sz="1000"/>
                        <a:t>Video</a:t>
                      </a:r>
                    </a:p>
                  </a:txBody>
                  <a:tcPr/>
                </a:tc>
                <a:tc>
                  <a:txBody>
                    <a:bodyPr/>
                    <a:lstStyle/>
                    <a:p>
                      <a:r>
                        <a:rPr lang="en-US" sz="1000"/>
                        <a:t>Yes</a:t>
                      </a:r>
                    </a:p>
                  </a:txBody>
                  <a:tcPr/>
                </a:tc>
                <a:tc>
                  <a:txBody>
                    <a:bodyPr/>
                    <a:lstStyle/>
                    <a:p>
                      <a:r>
                        <a:rPr lang="en-US" sz="1000"/>
                        <a:t>31.08.2018 09:49:00</a:t>
                      </a:r>
                    </a:p>
                  </a:txBody>
                  <a:tcPr/>
                </a:tc>
                <a:extLst>
                  <a:ext uri="{0D108BD9-81ED-4DB2-BD59-A6C34878D82A}">
                    <a16:rowId xmlns:a16="http://schemas.microsoft.com/office/drawing/2014/main" val="3231724658"/>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4499</a:t>
                      </a:r>
                    </a:p>
                  </a:txBody>
                  <a:tcPr/>
                </a:tc>
                <a:tc>
                  <a:txBody>
                    <a:bodyPr/>
                    <a:lstStyle/>
                    <a:p>
                      <a:r>
                        <a:rPr lang="en-US" sz="1000"/>
                        <a:t>3285</a:t>
                      </a:r>
                    </a:p>
                  </a:txBody>
                  <a:tcPr/>
                </a:tc>
                <a:tc>
                  <a:txBody>
                    <a:bodyPr/>
                    <a:lstStyle/>
                    <a:p>
                      <a:r>
                        <a:rPr lang="en-US" sz="1000"/>
                        <a:t>160</a:t>
                      </a:r>
                    </a:p>
                  </a:txBody>
                  <a:tcPr/>
                </a:tc>
                <a:tc>
                  <a:txBody>
                    <a:bodyPr/>
                    <a:lstStyle/>
                    <a:p>
                      <a:r>
                        <a:rPr lang="en-US" sz="1000"/>
                        <a:t>1054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4940089"/>
                  </a:ext>
                </a:extLst>
              </a:tr>
              <a:tr h="370840">
                <a:tc>
                  <a:txBody>
                    <a:bodyPr/>
                    <a:lstStyle/>
                    <a:p>
                      <a:r>
                        <a:rPr lang="de-DE" sz="1000" b="1"/>
                        <a:t> Sesamstraße - 2018-04-19 12:41:36 </a:t>
                      </a:r>
                      <a:r>
                        <a:rPr lang="de-DE" sz="1000"/>
                        <a:t> 
 Heute wird in der Sesamstraße gekocht! Axel Prahl ist zu Besuch am Set und schwingt mit Elmo und Krümel den Kochlöffel. 
Grobi ist als Kellner dabei. Was da wohl wieder schief geht...
Zu sehen sind die neuen Folgen ab Oktober im KiKA.</a:t>
                      </a:r>
                      <a:endParaRPr lang="en-US" sz="1000"/>
                    </a:p>
                  </a:txBody>
                  <a:tcPr/>
                </a:tc>
                <a:tc>
                  <a:txBody>
                    <a:bodyPr/>
                    <a:lstStyle/>
                    <a:p>
                      <a:r>
                        <a:rPr lang="en-US" sz="1000"/>
                        <a:t>2630</a:t>
                      </a:r>
                    </a:p>
                  </a:txBody>
                  <a:tcPr/>
                </a:tc>
                <a:tc>
                  <a:txBody>
                    <a:bodyPr/>
                    <a:lstStyle/>
                    <a:p>
                      <a:r>
                        <a:rPr lang="en-US" sz="1000"/>
                        <a:t>2537</a:t>
                      </a:r>
                    </a:p>
                  </a:txBody>
                  <a:tcPr/>
                </a:tc>
                <a:tc>
                  <a:txBody>
                    <a:bodyPr/>
                    <a:lstStyle/>
                    <a:p>
                      <a:r>
                        <a:rPr lang="en-US" sz="1000"/>
                        <a:t>15</a:t>
                      </a:r>
                    </a:p>
                  </a:txBody>
                  <a:tcPr/>
                </a:tc>
                <a:tc>
                  <a:txBody>
                    <a:bodyPr/>
                    <a:lstStyle/>
                    <a:p>
                      <a:r>
                        <a:rPr lang="en-US" sz="1000"/>
                        <a:t>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5685112"/>
                  </a:ext>
                </a:extLst>
              </a:tr>
              <a:tr h="370840">
                <a:tc>
                  <a:txBody>
                    <a:bodyPr/>
                    <a:lstStyle/>
                    <a:p>
                      <a:r>
                        <a:rPr lang="de-DE" sz="1000" b="1"/>
                        <a:t> Sesamstraße - 2018-10-07 06:00:01 </a:t>
                      </a:r>
                      <a:r>
                        <a:rPr lang="de-DE" sz="1000"/>
                        <a:t> 
 Tatort Kommissar Axel Prahl macht es sich in der Sesamstraße gemütlich.</a:t>
                      </a:r>
                      <a:endParaRPr lang="en-US" sz="1000"/>
                    </a:p>
                  </a:txBody>
                  <a:tcPr/>
                </a:tc>
                <a:tc>
                  <a:txBody>
                    <a:bodyPr/>
                    <a:lstStyle/>
                    <a:p>
                      <a:r>
                        <a:rPr lang="en-US" sz="1000"/>
                        <a:t>2159</a:t>
                      </a:r>
                    </a:p>
                  </a:txBody>
                  <a:tcPr/>
                </a:tc>
                <a:tc>
                  <a:txBody>
                    <a:bodyPr/>
                    <a:lstStyle/>
                    <a:p>
                      <a:r>
                        <a:rPr lang="en-US" sz="1000"/>
                        <a:t>1761</a:t>
                      </a:r>
                    </a:p>
                  </a:txBody>
                  <a:tcPr/>
                </a:tc>
                <a:tc>
                  <a:txBody>
                    <a:bodyPr/>
                    <a:lstStyle/>
                    <a:p>
                      <a:r>
                        <a:rPr lang="en-US" sz="1000"/>
                        <a:t>51</a:t>
                      </a:r>
                    </a:p>
                  </a:txBody>
                  <a:tcPr/>
                </a:tc>
                <a:tc>
                  <a:txBody>
                    <a:bodyPr/>
                    <a:lstStyle/>
                    <a:p>
                      <a:r>
                        <a:rPr lang="en-US" sz="1000"/>
                        <a:t>347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56580578"/>
                  </a:ext>
                </a:extLst>
              </a:tr>
            </a:tbl>
          </a:graphicData>
        </a:graphic>
      </p:graphicFrame>
      <p:sp>
        <p:nvSpPr>
          <p:cNvPr id="4" name="Text Placeholder 3">
            <a:extLst>
              <a:ext uri="{FF2B5EF4-FFF2-40B4-BE49-F238E27FC236}">
                <a16:creationId xmlns:a16="http://schemas.microsoft.com/office/drawing/2014/main" id="{B193A283-5E77-4545-B90E-D5F4A427F2BA}"/>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3207231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D1113-1655-4026-8B9B-3001F0F94C5C}"/>
              </a:ext>
            </a:extLst>
          </p:cNvPr>
          <p:cNvSpPr>
            <a:spLocks noGrp="1"/>
          </p:cNvSpPr>
          <p:nvPr>
            <p:ph type="title"/>
          </p:nvPr>
        </p:nvSpPr>
        <p:spPr/>
        <p:txBody>
          <a:bodyPr/>
          <a:lstStyle/>
          <a:p>
            <a:r>
              <a:rPr lang="de-DE"/>
              <a:t>Facebook Eigene Posts - Reaktionen - Export | Sesamstraße - 1 of 3</a:t>
            </a:r>
            <a:endParaRPr lang="en-US"/>
          </a:p>
        </p:txBody>
      </p:sp>
      <p:graphicFrame>
        <p:nvGraphicFramePr>
          <p:cNvPr id="5" name="Table Placeholder 4">
            <a:extLst>
              <a:ext uri="{FF2B5EF4-FFF2-40B4-BE49-F238E27FC236}">
                <a16:creationId xmlns:a16="http://schemas.microsoft.com/office/drawing/2014/main" id="{E1B7323F-3698-475B-B8C6-EAFD6929386F}"/>
              </a:ext>
            </a:extLst>
          </p:cNvPr>
          <p:cNvGraphicFramePr>
            <a:graphicFrameLocks noGrp="1"/>
          </p:cNvGraphicFramePr>
          <p:nvPr>
            <p:ph type="tbl" sz="quarter" idx="13"/>
            <p:extLst>
              <p:ext uri="{D42A27DB-BD31-4B8C-83A1-F6EECF244321}">
                <p14:modId xmlns:p14="http://schemas.microsoft.com/office/powerpoint/2010/main" val="196022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529048529"/>
                    </a:ext>
                  </a:extLst>
                </a:gridCol>
                <a:gridCol w="822960">
                  <a:extLst>
                    <a:ext uri="{9D8B030D-6E8A-4147-A177-3AD203B41FA5}">
                      <a16:colId xmlns:a16="http://schemas.microsoft.com/office/drawing/2014/main" val="3186709676"/>
                    </a:ext>
                  </a:extLst>
                </a:gridCol>
                <a:gridCol w="493776">
                  <a:extLst>
                    <a:ext uri="{9D8B030D-6E8A-4147-A177-3AD203B41FA5}">
                      <a16:colId xmlns:a16="http://schemas.microsoft.com/office/drawing/2014/main" val="749584692"/>
                    </a:ext>
                  </a:extLst>
                </a:gridCol>
                <a:gridCol w="493776">
                  <a:extLst>
                    <a:ext uri="{9D8B030D-6E8A-4147-A177-3AD203B41FA5}">
                      <a16:colId xmlns:a16="http://schemas.microsoft.com/office/drawing/2014/main" val="92830071"/>
                    </a:ext>
                  </a:extLst>
                </a:gridCol>
                <a:gridCol w="493776">
                  <a:extLst>
                    <a:ext uri="{9D8B030D-6E8A-4147-A177-3AD203B41FA5}">
                      <a16:colId xmlns:a16="http://schemas.microsoft.com/office/drawing/2014/main" val="791349284"/>
                    </a:ext>
                  </a:extLst>
                </a:gridCol>
                <a:gridCol w="493776">
                  <a:extLst>
                    <a:ext uri="{9D8B030D-6E8A-4147-A177-3AD203B41FA5}">
                      <a16:colId xmlns:a16="http://schemas.microsoft.com/office/drawing/2014/main" val="1542997960"/>
                    </a:ext>
                  </a:extLst>
                </a:gridCol>
                <a:gridCol w="493776">
                  <a:extLst>
                    <a:ext uri="{9D8B030D-6E8A-4147-A177-3AD203B41FA5}">
                      <a16:colId xmlns:a16="http://schemas.microsoft.com/office/drawing/2014/main" val="4247154810"/>
                    </a:ext>
                  </a:extLst>
                </a:gridCol>
                <a:gridCol w="493776">
                  <a:extLst>
                    <a:ext uri="{9D8B030D-6E8A-4147-A177-3AD203B41FA5}">
                      <a16:colId xmlns:a16="http://schemas.microsoft.com/office/drawing/2014/main" val="2601099870"/>
                    </a:ext>
                  </a:extLst>
                </a:gridCol>
                <a:gridCol w="493776">
                  <a:extLst>
                    <a:ext uri="{9D8B030D-6E8A-4147-A177-3AD203B41FA5}">
                      <a16:colId xmlns:a16="http://schemas.microsoft.com/office/drawing/2014/main" val="2312610272"/>
                    </a:ext>
                  </a:extLst>
                </a:gridCol>
                <a:gridCol w="493776">
                  <a:extLst>
                    <a:ext uri="{9D8B030D-6E8A-4147-A177-3AD203B41FA5}">
                      <a16:colId xmlns:a16="http://schemas.microsoft.com/office/drawing/2014/main" val="3952542924"/>
                    </a:ext>
                  </a:extLst>
                </a:gridCol>
                <a:gridCol w="493776">
                  <a:extLst>
                    <a:ext uri="{9D8B030D-6E8A-4147-A177-3AD203B41FA5}">
                      <a16:colId xmlns:a16="http://schemas.microsoft.com/office/drawing/2014/main" val="2135875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0321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- 2018-08-22 15:30:00</a:t>
                      </a:r>
                      <a:r>
                        <a:rPr kumimoji="0" lang="de-DE" sz="1000" b="0" i="0" u="none" strike="noStrike" kern="1200" cap="none" spc="0" normalizeH="0" baseline="0" noProof="0">
                          <a:ln>
                            <a:noFill/>
                          </a:ln>
                          <a:solidFill>
                            <a:prstClr val="black"/>
                          </a:solidFill>
                          <a:effectLst/>
                          <a:uLnTx/>
                          <a:uFillTx/>
                          <a:latin typeface="+mn-lt"/>
                          <a:ea typeface="+mn-ea"/>
                          <a:cs typeface="+mn-cs"/>
                        </a:rPr>
                        <a:t>
Mehr Tipps zum Thema Gelassenheit.
Bjarne Mädel und Elmo erklären, wie man immer schön cool bleibt.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Wort des Tages: Gelassenheit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30.11.2018 14:30:00</a:t>
                      </a:r>
                    </a:p>
                  </a:txBody>
                  <a:tcPr/>
                </a:tc>
                <a:extLst>
                  <a:ext uri="{0D108BD9-81ED-4DB2-BD59-A6C34878D82A}">
                    <a16:rowId xmlns:a16="http://schemas.microsoft.com/office/drawing/2014/main" val="151824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- 2018-05-27 06:49:00</a:t>
                      </a:r>
                      <a:r>
                        <a:rPr kumimoji="0" lang="de-DE" sz="1000" b="0" i="0" u="none" strike="noStrike" kern="1200" cap="none" spc="0" normalizeH="0" baseline="0" noProof="0">
                          <a:ln>
                            <a:noFill/>
                          </a:ln>
                          <a:solidFill>
                            <a:prstClr val="black"/>
                          </a:solidFill>
                          <a:effectLst/>
                          <a:uLnTx/>
                          <a:uFillTx/>
                          <a:latin typeface="+mn-lt"/>
                          <a:ea typeface="+mn-ea"/>
                          <a:cs typeface="+mn-cs"/>
                        </a:rPr>
                        <a:t>
Mahnah, mahnah?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Diesen Hit kennt jeder...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31.08.2018 09:49:00</a:t>
                      </a:r>
                    </a:p>
                  </a:txBody>
                  <a:tcPr/>
                </a:tc>
                <a:extLst>
                  <a:ext uri="{0D108BD9-81ED-4DB2-BD59-A6C34878D82A}">
                    <a16:rowId xmlns:a16="http://schemas.microsoft.com/office/drawing/2014/main" val="110920088"/>
                  </a:ext>
                </a:extLst>
              </a:tr>
            </a:tbl>
          </a:graphicData>
        </a:graphic>
      </p:graphicFrame>
      <p:sp>
        <p:nvSpPr>
          <p:cNvPr id="4" name="Text Placeholder 3">
            <a:extLst>
              <a:ext uri="{FF2B5EF4-FFF2-40B4-BE49-F238E27FC236}">
                <a16:creationId xmlns:a16="http://schemas.microsoft.com/office/drawing/2014/main" id="{D550A9ED-C297-4EFE-A69A-79BE6F7C31BB}"/>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4068493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7B11-EE4B-474C-B48F-62056B75E9BA}"/>
              </a:ext>
            </a:extLst>
          </p:cNvPr>
          <p:cNvSpPr>
            <a:spLocks noGrp="1"/>
          </p:cNvSpPr>
          <p:nvPr>
            <p:ph type="title"/>
          </p:nvPr>
        </p:nvSpPr>
        <p:spPr/>
        <p:txBody>
          <a:bodyPr/>
          <a:lstStyle/>
          <a:p>
            <a:r>
              <a:rPr lang="de-DE"/>
              <a:t>Facebook Eigene Posts - Reaktionen - Export | Sesamstraße - 2 of 3</a:t>
            </a:r>
            <a:endParaRPr lang="en-US"/>
          </a:p>
        </p:txBody>
      </p:sp>
      <p:graphicFrame>
        <p:nvGraphicFramePr>
          <p:cNvPr id="5" name="Table Placeholder 4">
            <a:extLst>
              <a:ext uri="{FF2B5EF4-FFF2-40B4-BE49-F238E27FC236}">
                <a16:creationId xmlns:a16="http://schemas.microsoft.com/office/drawing/2014/main" id="{65FD0D6D-14AF-492A-86A0-AD041D92FDF6}"/>
              </a:ext>
            </a:extLst>
          </p:cNvPr>
          <p:cNvGraphicFramePr>
            <a:graphicFrameLocks noGrp="1"/>
          </p:cNvGraphicFramePr>
          <p:nvPr>
            <p:ph type="tbl" sz="quarter" idx="13"/>
            <p:extLst>
              <p:ext uri="{D42A27DB-BD31-4B8C-83A1-F6EECF244321}">
                <p14:modId xmlns:p14="http://schemas.microsoft.com/office/powerpoint/2010/main" val="3140705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84760410"/>
                    </a:ext>
                  </a:extLst>
                </a:gridCol>
                <a:gridCol w="822960">
                  <a:extLst>
                    <a:ext uri="{9D8B030D-6E8A-4147-A177-3AD203B41FA5}">
                      <a16:colId xmlns:a16="http://schemas.microsoft.com/office/drawing/2014/main" val="979837950"/>
                    </a:ext>
                  </a:extLst>
                </a:gridCol>
                <a:gridCol w="493776">
                  <a:extLst>
                    <a:ext uri="{9D8B030D-6E8A-4147-A177-3AD203B41FA5}">
                      <a16:colId xmlns:a16="http://schemas.microsoft.com/office/drawing/2014/main" val="911052583"/>
                    </a:ext>
                  </a:extLst>
                </a:gridCol>
                <a:gridCol w="493776">
                  <a:extLst>
                    <a:ext uri="{9D8B030D-6E8A-4147-A177-3AD203B41FA5}">
                      <a16:colId xmlns:a16="http://schemas.microsoft.com/office/drawing/2014/main" val="1986349417"/>
                    </a:ext>
                  </a:extLst>
                </a:gridCol>
                <a:gridCol w="493776">
                  <a:extLst>
                    <a:ext uri="{9D8B030D-6E8A-4147-A177-3AD203B41FA5}">
                      <a16:colId xmlns:a16="http://schemas.microsoft.com/office/drawing/2014/main" val="2078169279"/>
                    </a:ext>
                  </a:extLst>
                </a:gridCol>
                <a:gridCol w="493776">
                  <a:extLst>
                    <a:ext uri="{9D8B030D-6E8A-4147-A177-3AD203B41FA5}">
                      <a16:colId xmlns:a16="http://schemas.microsoft.com/office/drawing/2014/main" val="4278109368"/>
                    </a:ext>
                  </a:extLst>
                </a:gridCol>
                <a:gridCol w="493776">
                  <a:extLst>
                    <a:ext uri="{9D8B030D-6E8A-4147-A177-3AD203B41FA5}">
                      <a16:colId xmlns:a16="http://schemas.microsoft.com/office/drawing/2014/main" val="1161452078"/>
                    </a:ext>
                  </a:extLst>
                </a:gridCol>
                <a:gridCol w="493776">
                  <a:extLst>
                    <a:ext uri="{9D8B030D-6E8A-4147-A177-3AD203B41FA5}">
                      <a16:colId xmlns:a16="http://schemas.microsoft.com/office/drawing/2014/main" val="2177675244"/>
                    </a:ext>
                  </a:extLst>
                </a:gridCol>
                <a:gridCol w="493776">
                  <a:extLst>
                    <a:ext uri="{9D8B030D-6E8A-4147-A177-3AD203B41FA5}">
                      <a16:colId xmlns:a16="http://schemas.microsoft.com/office/drawing/2014/main" val="815290795"/>
                    </a:ext>
                  </a:extLst>
                </a:gridCol>
                <a:gridCol w="493776">
                  <a:extLst>
                    <a:ext uri="{9D8B030D-6E8A-4147-A177-3AD203B41FA5}">
                      <a16:colId xmlns:a16="http://schemas.microsoft.com/office/drawing/2014/main" val="124982023"/>
                    </a:ext>
                  </a:extLst>
                </a:gridCol>
                <a:gridCol w="493776">
                  <a:extLst>
                    <a:ext uri="{9D8B030D-6E8A-4147-A177-3AD203B41FA5}">
                      <a16:colId xmlns:a16="http://schemas.microsoft.com/office/drawing/2014/main" val="4056358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0432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- 2018-10-15 06:59:00</a:t>
                      </a:r>
                      <a:r>
                        <a:rPr kumimoji="0" lang="de-DE" sz="1000" b="0" i="0" u="none" strike="noStrike" kern="1200" cap="none" spc="0" normalizeH="0" baseline="0" noProof="0">
                          <a:ln>
                            <a:noFill/>
                          </a:ln>
                          <a:solidFill>
                            <a:prstClr val="black"/>
                          </a:solidFill>
                          <a:effectLst/>
                          <a:uLnTx/>
                          <a:uFillTx/>
                          <a:latin typeface="+mn-lt"/>
                          <a:ea typeface="+mn-ea"/>
                          <a:cs typeface="+mn-cs"/>
                        </a:rPr>
                        <a:t>
Relax! Bjarne Mädel und Elmo erklären, wie das geht.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Wort des Tages: Gelassenheit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96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- 2018-04-19 12:41:36</a:t>
                      </a:r>
                      <a:r>
                        <a:rPr kumimoji="0" lang="de-DE" sz="1000" b="0" i="0" u="none" strike="noStrike" kern="1200" cap="none" spc="0" normalizeH="0" baseline="0" noProof="0">
                          <a:ln>
                            <a:noFill/>
                          </a:ln>
                          <a:solidFill>
                            <a:prstClr val="black"/>
                          </a:solidFill>
                          <a:effectLst/>
                          <a:uLnTx/>
                          <a:uFillTx/>
                          <a:latin typeface="+mn-lt"/>
                          <a:ea typeface="+mn-ea"/>
                          <a:cs typeface="+mn-cs"/>
                        </a:rPr>
                        <a:t>
Heute wird in der Sesamstraße gekocht! Axel Prahl ist zu Besuch am Set und schwingt mit Elmo und Krümel den Kochlöffel. 
Grobi ist als Kellner dabei. Was da wohl wieder schief geht...
Zu sehen sind die neuen Folgen ab Oktober im KiKA.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4152461"/>
                  </a:ext>
                </a:extLst>
              </a:tr>
            </a:tbl>
          </a:graphicData>
        </a:graphic>
      </p:graphicFrame>
      <p:sp>
        <p:nvSpPr>
          <p:cNvPr id="4" name="Text Placeholder 3">
            <a:extLst>
              <a:ext uri="{FF2B5EF4-FFF2-40B4-BE49-F238E27FC236}">
                <a16:creationId xmlns:a16="http://schemas.microsoft.com/office/drawing/2014/main" id="{FC60BA09-42F0-4B7A-99E9-E7A855F12CB1}"/>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809226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AC4EB-DFFD-4164-BDCF-F57F70332C0F}"/>
              </a:ext>
            </a:extLst>
          </p:cNvPr>
          <p:cNvSpPr>
            <a:spLocks noGrp="1"/>
          </p:cNvSpPr>
          <p:nvPr>
            <p:ph type="title"/>
          </p:nvPr>
        </p:nvSpPr>
        <p:spPr/>
        <p:txBody>
          <a:bodyPr/>
          <a:lstStyle/>
          <a:p>
            <a:r>
              <a:rPr lang="de-DE"/>
              <a:t>Facebook Eigene Posts - Reaktionen - Export | Sesamstraße - 3 of 3</a:t>
            </a:r>
            <a:endParaRPr lang="en-US"/>
          </a:p>
        </p:txBody>
      </p:sp>
      <p:graphicFrame>
        <p:nvGraphicFramePr>
          <p:cNvPr id="5" name="Table Placeholder 4">
            <a:extLst>
              <a:ext uri="{FF2B5EF4-FFF2-40B4-BE49-F238E27FC236}">
                <a16:creationId xmlns:a16="http://schemas.microsoft.com/office/drawing/2014/main" id="{12660B88-E287-4308-9FBB-D6D80BFAE2E1}"/>
              </a:ext>
            </a:extLst>
          </p:cNvPr>
          <p:cNvGraphicFramePr>
            <a:graphicFrameLocks noGrp="1"/>
          </p:cNvGraphicFramePr>
          <p:nvPr>
            <p:ph type="tbl" sz="quarter" idx="13"/>
            <p:extLst>
              <p:ext uri="{D42A27DB-BD31-4B8C-83A1-F6EECF244321}">
                <p14:modId xmlns:p14="http://schemas.microsoft.com/office/powerpoint/2010/main" val="346337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17629425"/>
                    </a:ext>
                  </a:extLst>
                </a:gridCol>
                <a:gridCol w="822960">
                  <a:extLst>
                    <a:ext uri="{9D8B030D-6E8A-4147-A177-3AD203B41FA5}">
                      <a16:colId xmlns:a16="http://schemas.microsoft.com/office/drawing/2014/main" val="3113465628"/>
                    </a:ext>
                  </a:extLst>
                </a:gridCol>
                <a:gridCol w="493776">
                  <a:extLst>
                    <a:ext uri="{9D8B030D-6E8A-4147-A177-3AD203B41FA5}">
                      <a16:colId xmlns:a16="http://schemas.microsoft.com/office/drawing/2014/main" val="430628406"/>
                    </a:ext>
                  </a:extLst>
                </a:gridCol>
                <a:gridCol w="493776">
                  <a:extLst>
                    <a:ext uri="{9D8B030D-6E8A-4147-A177-3AD203B41FA5}">
                      <a16:colId xmlns:a16="http://schemas.microsoft.com/office/drawing/2014/main" val="763770129"/>
                    </a:ext>
                  </a:extLst>
                </a:gridCol>
                <a:gridCol w="493776">
                  <a:extLst>
                    <a:ext uri="{9D8B030D-6E8A-4147-A177-3AD203B41FA5}">
                      <a16:colId xmlns:a16="http://schemas.microsoft.com/office/drawing/2014/main" val="2468470668"/>
                    </a:ext>
                  </a:extLst>
                </a:gridCol>
                <a:gridCol w="493776">
                  <a:extLst>
                    <a:ext uri="{9D8B030D-6E8A-4147-A177-3AD203B41FA5}">
                      <a16:colId xmlns:a16="http://schemas.microsoft.com/office/drawing/2014/main" val="4239246508"/>
                    </a:ext>
                  </a:extLst>
                </a:gridCol>
                <a:gridCol w="493776">
                  <a:extLst>
                    <a:ext uri="{9D8B030D-6E8A-4147-A177-3AD203B41FA5}">
                      <a16:colId xmlns:a16="http://schemas.microsoft.com/office/drawing/2014/main" val="4253232134"/>
                    </a:ext>
                  </a:extLst>
                </a:gridCol>
                <a:gridCol w="493776">
                  <a:extLst>
                    <a:ext uri="{9D8B030D-6E8A-4147-A177-3AD203B41FA5}">
                      <a16:colId xmlns:a16="http://schemas.microsoft.com/office/drawing/2014/main" val="4258036242"/>
                    </a:ext>
                  </a:extLst>
                </a:gridCol>
                <a:gridCol w="493776">
                  <a:extLst>
                    <a:ext uri="{9D8B030D-6E8A-4147-A177-3AD203B41FA5}">
                      <a16:colId xmlns:a16="http://schemas.microsoft.com/office/drawing/2014/main" val="4253573900"/>
                    </a:ext>
                  </a:extLst>
                </a:gridCol>
                <a:gridCol w="493776">
                  <a:extLst>
                    <a:ext uri="{9D8B030D-6E8A-4147-A177-3AD203B41FA5}">
                      <a16:colId xmlns:a16="http://schemas.microsoft.com/office/drawing/2014/main" val="134607782"/>
                    </a:ext>
                  </a:extLst>
                </a:gridCol>
                <a:gridCol w="493776">
                  <a:extLst>
                    <a:ext uri="{9D8B030D-6E8A-4147-A177-3AD203B41FA5}">
                      <a16:colId xmlns:a16="http://schemas.microsoft.com/office/drawing/2014/main" val="4170248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139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Sesamstraße - 2018-10-07 06:00:01</a:t>
                      </a:r>
                      <a:r>
                        <a:rPr kumimoji="0" lang="de-DE" sz="1000" b="0" i="0" u="none" strike="noStrike" kern="1200" cap="none" spc="0" normalizeH="0" baseline="0" noProof="0">
                          <a:ln>
                            <a:noFill/>
                          </a:ln>
                          <a:solidFill>
                            <a:prstClr val="black"/>
                          </a:solidFill>
                          <a:effectLst/>
                          <a:uLnTx/>
                          <a:uFillTx/>
                          <a:latin typeface="+mn-lt"/>
                          <a:ea typeface="+mn-ea"/>
                          <a:cs typeface="+mn-cs"/>
                        </a:rPr>
                        <a:t>
Tatort Kommissar Axel Prahl macht es sich in der Sesamstraße gemütlich.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Wort des Tages mit Axel Prahl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3736176"/>
                  </a:ext>
                </a:extLst>
              </a:tr>
            </a:tbl>
          </a:graphicData>
        </a:graphic>
      </p:graphicFrame>
      <p:sp>
        <p:nvSpPr>
          <p:cNvPr id="4" name="Text Placeholder 3">
            <a:extLst>
              <a:ext uri="{FF2B5EF4-FFF2-40B4-BE49-F238E27FC236}">
                <a16:creationId xmlns:a16="http://schemas.microsoft.com/office/drawing/2014/main" id="{1B24D80F-14B0-46FD-86E8-8518D4C00F2C}"/>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621211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EA8B-08CB-41ED-8C08-2A7BC0ECC80E}"/>
              </a:ext>
            </a:extLst>
          </p:cNvPr>
          <p:cNvSpPr>
            <a:spLocks noGrp="1"/>
          </p:cNvSpPr>
          <p:nvPr>
            <p:ph type="title"/>
          </p:nvPr>
        </p:nvSpPr>
        <p:spPr/>
        <p:txBody>
          <a:bodyPr/>
          <a:lstStyle/>
          <a:p>
            <a:r>
              <a:rPr lang="de-DE"/>
              <a:t>Eigene Posts - Videostarts - Profil-bezogene Nutzung | Sesamstraße</a:t>
            </a:r>
            <a:endParaRPr lang="en-US"/>
          </a:p>
        </p:txBody>
      </p:sp>
      <p:graphicFrame>
        <p:nvGraphicFramePr>
          <p:cNvPr id="5" name="Table Placeholder 4">
            <a:extLst>
              <a:ext uri="{FF2B5EF4-FFF2-40B4-BE49-F238E27FC236}">
                <a16:creationId xmlns:a16="http://schemas.microsoft.com/office/drawing/2014/main" id="{6EA6959D-7DE7-4102-937C-C0AA584664AF}"/>
              </a:ext>
            </a:extLst>
          </p:cNvPr>
          <p:cNvGraphicFramePr>
            <a:graphicFrameLocks noGrp="1"/>
          </p:cNvGraphicFramePr>
          <p:nvPr>
            <p:ph type="tbl" sz="quarter" idx="13"/>
            <p:extLst>
              <p:ext uri="{D42A27DB-BD31-4B8C-83A1-F6EECF244321}">
                <p14:modId xmlns:p14="http://schemas.microsoft.com/office/powerpoint/2010/main" val="1200705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1709414"/>
                    </a:ext>
                  </a:extLst>
                </a:gridCol>
                <a:gridCol w="822960">
                  <a:extLst>
                    <a:ext uri="{9D8B030D-6E8A-4147-A177-3AD203B41FA5}">
                      <a16:colId xmlns:a16="http://schemas.microsoft.com/office/drawing/2014/main" val="2450376663"/>
                    </a:ext>
                  </a:extLst>
                </a:gridCol>
                <a:gridCol w="822960">
                  <a:extLst>
                    <a:ext uri="{9D8B030D-6E8A-4147-A177-3AD203B41FA5}">
                      <a16:colId xmlns:a16="http://schemas.microsoft.com/office/drawing/2014/main" val="1971366072"/>
                    </a:ext>
                  </a:extLst>
                </a:gridCol>
                <a:gridCol w="822960">
                  <a:extLst>
                    <a:ext uri="{9D8B030D-6E8A-4147-A177-3AD203B41FA5}">
                      <a16:colId xmlns:a16="http://schemas.microsoft.com/office/drawing/2014/main" val="3727676159"/>
                    </a:ext>
                  </a:extLst>
                </a:gridCol>
                <a:gridCol w="822960">
                  <a:extLst>
                    <a:ext uri="{9D8B030D-6E8A-4147-A177-3AD203B41FA5}">
                      <a16:colId xmlns:a16="http://schemas.microsoft.com/office/drawing/2014/main" val="3551808251"/>
                    </a:ext>
                  </a:extLst>
                </a:gridCol>
                <a:gridCol w="822960">
                  <a:extLst>
                    <a:ext uri="{9D8B030D-6E8A-4147-A177-3AD203B41FA5}">
                      <a16:colId xmlns:a16="http://schemas.microsoft.com/office/drawing/2014/main" val="2373384033"/>
                    </a:ext>
                  </a:extLst>
                </a:gridCol>
                <a:gridCol w="822960">
                  <a:extLst>
                    <a:ext uri="{9D8B030D-6E8A-4147-A177-3AD203B41FA5}">
                      <a16:colId xmlns:a16="http://schemas.microsoft.com/office/drawing/2014/main" val="2432478823"/>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2047859091"/>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82215</a:t>
                      </a:r>
                    </a:p>
                  </a:txBody>
                  <a:tcPr/>
                </a:tc>
                <a:tc>
                  <a:txBody>
                    <a:bodyPr/>
                    <a:lstStyle/>
                    <a:p>
                      <a:r>
                        <a:rPr lang="en-US" sz="1000"/>
                        <a:t>39193</a:t>
                      </a:r>
                    </a:p>
                  </a:txBody>
                  <a:tcPr/>
                </a:tc>
                <a:tc>
                  <a:txBody>
                    <a:bodyPr/>
                    <a:lstStyle/>
                    <a:p>
                      <a:r>
                        <a:rPr lang="en-US" sz="1000"/>
                        <a:t>9 %</a:t>
                      </a:r>
                    </a:p>
                  </a:txBody>
                  <a:tcPr/>
                </a:tc>
                <a:tc>
                  <a:txBody>
                    <a:bodyPr/>
                    <a:lstStyle/>
                    <a:p>
                      <a:r>
                        <a:rPr lang="en-US" sz="1000"/>
                        <a:t>2:55</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323664135"/>
                  </a:ext>
                </a:extLst>
              </a:tr>
              <a:tr h="370840">
                <a:tc>
                  <a:txBody>
                    <a:bodyPr/>
                    <a:lstStyle/>
                    <a:p>
                      <a:r>
                        <a:rPr lang="de-DE" sz="1000" b="1"/>
                        <a:t> Sesamstraße - 2018-10-07 06:00:01 </a:t>
                      </a:r>
                      <a:r>
                        <a:rPr lang="de-DE" sz="1000"/>
                        <a:t> 
 Tatort Kommissar Axel Prahl macht es sich in der Sesamstraße gemütlich.</a:t>
                      </a:r>
                      <a:endParaRPr lang="en-US" sz="1000"/>
                    </a:p>
                  </a:txBody>
                  <a:tcPr/>
                </a:tc>
                <a:tc>
                  <a:txBody>
                    <a:bodyPr/>
                    <a:lstStyle/>
                    <a:p>
                      <a:r>
                        <a:rPr lang="en-US" sz="1000"/>
                        <a:t>38615</a:t>
                      </a:r>
                    </a:p>
                  </a:txBody>
                  <a:tcPr/>
                </a:tc>
                <a:tc>
                  <a:txBody>
                    <a:bodyPr/>
                    <a:lstStyle/>
                    <a:p>
                      <a:r>
                        <a:rPr lang="en-US" sz="1000"/>
                        <a:t>13002</a:t>
                      </a:r>
                    </a:p>
                  </a:txBody>
                  <a:tcPr/>
                </a:tc>
                <a:tc>
                  <a:txBody>
                    <a:bodyPr/>
                    <a:lstStyle/>
                    <a:p>
                      <a:r>
                        <a:rPr lang="en-US" sz="1000"/>
                        <a:t>9 %</a:t>
                      </a:r>
                    </a:p>
                  </a:txBody>
                  <a:tcPr/>
                </a:tc>
                <a:tc>
                  <a:txBody>
                    <a:bodyPr/>
                    <a:lstStyle/>
                    <a:p>
                      <a:r>
                        <a:rPr lang="en-US" sz="1000"/>
                        <a:t>2:13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8336474"/>
                  </a:ext>
                </a:extLst>
              </a:tr>
              <a:tr h="370840">
                <a:tc>
                  <a:txBody>
                    <a:bodyPr/>
                    <a:lstStyle/>
                    <a:p>
                      <a:r>
                        <a:rPr lang="de-DE" sz="1000" b="1"/>
                        <a:t> Sesamstraße - 2018-10-03 06:00:00 </a:t>
                      </a:r>
                      <a:r>
                        <a:rPr lang="de-DE" sz="1000"/>
                        <a:t> 
 Gute Nachrichten: Tagesschau-Sprecherin Linda Zervakis in den neuen Folgen der Sesamstraße</a:t>
                      </a:r>
                      <a:endParaRPr lang="en-US" sz="1000"/>
                    </a:p>
                  </a:txBody>
                  <a:tcPr/>
                </a:tc>
                <a:tc>
                  <a:txBody>
                    <a:bodyPr/>
                    <a:lstStyle/>
                    <a:p>
                      <a:r>
                        <a:rPr lang="en-US" sz="1000"/>
                        <a:t>26222</a:t>
                      </a:r>
                    </a:p>
                  </a:txBody>
                  <a:tcPr/>
                </a:tc>
                <a:tc>
                  <a:txBody>
                    <a:bodyPr/>
                    <a:lstStyle/>
                    <a:p>
                      <a:r>
                        <a:rPr lang="en-US" sz="1000"/>
                        <a:t>10100</a:t>
                      </a:r>
                    </a:p>
                  </a:txBody>
                  <a:tcPr/>
                </a:tc>
                <a:tc>
                  <a:txBody>
                    <a:bodyPr/>
                    <a:lstStyle/>
                    <a:p>
                      <a:r>
                        <a:rPr lang="en-US" sz="1000"/>
                        <a:t>7 %</a:t>
                      </a:r>
                    </a:p>
                  </a:txBody>
                  <a:tcPr/>
                </a:tc>
                <a:tc>
                  <a:txBody>
                    <a:bodyPr/>
                    <a:lstStyle/>
                    <a:p>
                      <a:r>
                        <a:rPr lang="en-US" sz="1000"/>
                        <a:t>2:52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7350384"/>
                  </a:ext>
                </a:extLst>
              </a:tr>
              <a:tr h="370840">
                <a:tc>
                  <a:txBody>
                    <a:bodyPr/>
                    <a:lstStyle/>
                    <a:p>
                      <a:r>
                        <a:rPr lang="de-DE" sz="1000" b="1"/>
                        <a:t> Sesamstraße - 2017-11-10 07:00:01 </a:t>
                      </a:r>
                      <a:r>
                        <a:rPr lang="de-DE" sz="1000"/>
                        <a:t> 
 Bjarne Mädel und Elmo erklären, wie man immer schön cool bleibt.</a:t>
                      </a:r>
                      <a:endParaRPr lang="en-US" sz="1000"/>
                    </a:p>
                  </a:txBody>
                  <a:tcPr/>
                </a:tc>
                <a:tc>
                  <a:txBody>
                    <a:bodyPr/>
                    <a:lstStyle/>
                    <a:p>
                      <a:r>
                        <a:rPr lang="en-US" sz="1000"/>
                        <a:t>19678</a:t>
                      </a:r>
                    </a:p>
                  </a:txBody>
                  <a:tcPr/>
                </a:tc>
                <a:tc>
                  <a:txBody>
                    <a:bodyPr/>
                    <a:lstStyle/>
                    <a:p>
                      <a:r>
                        <a:rPr lang="en-US" sz="1000"/>
                        <a:t>7509</a:t>
                      </a:r>
                    </a:p>
                  </a:txBody>
                  <a:tcPr/>
                </a:tc>
                <a:tc>
                  <a:txBody>
                    <a:bodyPr/>
                    <a:lstStyle/>
                    <a:p>
                      <a:r>
                        <a:rPr lang="en-US" sz="1000"/>
                        <a:t>8 %</a:t>
                      </a:r>
                    </a:p>
                  </a:txBody>
                  <a:tcPr/>
                </a:tc>
                <a:tc>
                  <a:txBody>
                    <a:bodyPr/>
                    <a:lstStyle/>
                    <a:p>
                      <a:r>
                        <a:rPr lang="en-US" sz="1000"/>
                        <a:t>2:55</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946024281"/>
                  </a:ext>
                </a:extLst>
              </a:tr>
              <a:tr h="370840">
                <a:tc>
                  <a:txBody>
                    <a:bodyPr/>
                    <a:lstStyle/>
                    <a:p>
                      <a:r>
                        <a:rPr lang="de-DE" sz="1000" b="1"/>
                        <a:t> Sesamstraße - 2017-12-13 10:59:41 </a:t>
                      </a:r>
                      <a:r>
                        <a:rPr lang="de-DE" sz="1000"/>
                        <a:t> 
 Möge der Keks mit dir sein -  Star Wars Parodie in der Sesamstraße.
Krümelmonster als Han-Solo.</a:t>
                      </a:r>
                      <a:endParaRPr lang="en-US" sz="1000"/>
                    </a:p>
                  </a:txBody>
                  <a:tcPr/>
                </a:tc>
                <a:tc>
                  <a:txBody>
                    <a:bodyPr/>
                    <a:lstStyle/>
                    <a:p>
                      <a:r>
                        <a:rPr lang="en-US" sz="1000"/>
                        <a:t>17644</a:t>
                      </a:r>
                    </a:p>
                  </a:txBody>
                  <a:tcPr/>
                </a:tc>
                <a:tc>
                  <a:txBody>
                    <a:bodyPr/>
                    <a:lstStyle/>
                    <a:p>
                      <a:r>
                        <a:rPr lang="en-US" sz="1000"/>
                        <a:t>6356</a:t>
                      </a:r>
                    </a:p>
                  </a:txBody>
                  <a:tcPr/>
                </a:tc>
                <a:tc>
                  <a:txBody>
                    <a:bodyPr/>
                    <a:lstStyle/>
                    <a:p>
                      <a:r>
                        <a:rPr lang="en-US" sz="1000"/>
                        <a:t>5 %</a:t>
                      </a:r>
                    </a:p>
                  </a:txBody>
                  <a:tcPr/>
                </a:tc>
                <a:tc>
                  <a:txBody>
                    <a:bodyPr/>
                    <a:lstStyle/>
                    <a:p>
                      <a:r>
                        <a:rPr lang="en-US" sz="1000"/>
                        <a:t>4:54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933893712"/>
                  </a:ext>
                </a:extLst>
              </a:tr>
            </a:tbl>
          </a:graphicData>
        </a:graphic>
      </p:graphicFrame>
      <p:sp>
        <p:nvSpPr>
          <p:cNvPr id="4" name="Text Placeholder 3">
            <a:extLst>
              <a:ext uri="{FF2B5EF4-FFF2-40B4-BE49-F238E27FC236}">
                <a16:creationId xmlns:a16="http://schemas.microsoft.com/office/drawing/2014/main" id="{6E30C588-3103-4AA7-B67F-BCCA1AA65B5B}"/>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1908255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40020-910D-41CC-AAD8-D675419353F1}"/>
              </a:ext>
            </a:extLst>
          </p:cNvPr>
          <p:cNvSpPr>
            <a:spLocks noGrp="1"/>
          </p:cNvSpPr>
          <p:nvPr>
            <p:ph type="title"/>
          </p:nvPr>
        </p:nvSpPr>
        <p:spPr/>
        <p:txBody>
          <a:bodyPr/>
          <a:lstStyle/>
          <a:p>
            <a:r>
              <a:rPr lang="en-US"/>
              <a:t>Facebook Eigene Videos - Crossposts (ohne Ersteller) - Export | Sesamstraße</a:t>
            </a:r>
          </a:p>
        </p:txBody>
      </p:sp>
      <p:graphicFrame>
        <p:nvGraphicFramePr>
          <p:cNvPr id="5" name="Table Placeholder 4">
            <a:extLst>
              <a:ext uri="{FF2B5EF4-FFF2-40B4-BE49-F238E27FC236}">
                <a16:creationId xmlns:a16="http://schemas.microsoft.com/office/drawing/2014/main" id="{92DE0D94-EC33-4B5B-A7FD-C7DB43B13748}"/>
              </a:ext>
            </a:extLst>
          </p:cNvPr>
          <p:cNvGraphicFramePr>
            <a:graphicFrameLocks noGrp="1"/>
          </p:cNvGraphicFramePr>
          <p:nvPr>
            <p:ph type="tbl" sz="quarter" idx="13"/>
            <p:extLst>
              <p:ext uri="{D42A27DB-BD31-4B8C-83A1-F6EECF244321}">
                <p14:modId xmlns:p14="http://schemas.microsoft.com/office/powerpoint/2010/main" val="2455123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68486049"/>
                    </a:ext>
                  </a:extLst>
                </a:gridCol>
                <a:gridCol w="493776">
                  <a:extLst>
                    <a:ext uri="{9D8B030D-6E8A-4147-A177-3AD203B41FA5}">
                      <a16:colId xmlns:a16="http://schemas.microsoft.com/office/drawing/2014/main" val="3371684409"/>
                    </a:ext>
                  </a:extLst>
                </a:gridCol>
                <a:gridCol w="411480">
                  <a:extLst>
                    <a:ext uri="{9D8B030D-6E8A-4147-A177-3AD203B41FA5}">
                      <a16:colId xmlns:a16="http://schemas.microsoft.com/office/drawing/2014/main" val="2405572442"/>
                    </a:ext>
                  </a:extLst>
                </a:gridCol>
                <a:gridCol w="411480">
                  <a:extLst>
                    <a:ext uri="{9D8B030D-6E8A-4147-A177-3AD203B41FA5}">
                      <a16:colId xmlns:a16="http://schemas.microsoft.com/office/drawing/2014/main" val="2355104410"/>
                    </a:ext>
                  </a:extLst>
                </a:gridCol>
                <a:gridCol w="246888">
                  <a:extLst>
                    <a:ext uri="{9D8B030D-6E8A-4147-A177-3AD203B41FA5}">
                      <a16:colId xmlns:a16="http://schemas.microsoft.com/office/drawing/2014/main" val="1094101017"/>
                    </a:ext>
                  </a:extLst>
                </a:gridCol>
                <a:gridCol w="658368">
                  <a:extLst>
                    <a:ext uri="{9D8B030D-6E8A-4147-A177-3AD203B41FA5}">
                      <a16:colId xmlns:a16="http://schemas.microsoft.com/office/drawing/2014/main" val="1731004784"/>
                    </a:ext>
                  </a:extLst>
                </a:gridCol>
                <a:gridCol w="576072">
                  <a:extLst>
                    <a:ext uri="{9D8B030D-6E8A-4147-A177-3AD203B41FA5}">
                      <a16:colId xmlns:a16="http://schemas.microsoft.com/office/drawing/2014/main" val="1004310960"/>
                    </a:ext>
                  </a:extLst>
                </a:gridCol>
                <a:gridCol w="576072">
                  <a:extLst>
                    <a:ext uri="{9D8B030D-6E8A-4147-A177-3AD203B41FA5}">
                      <a16:colId xmlns:a16="http://schemas.microsoft.com/office/drawing/2014/main" val="1800506317"/>
                    </a:ext>
                  </a:extLst>
                </a:gridCol>
                <a:gridCol w="411480">
                  <a:extLst>
                    <a:ext uri="{9D8B030D-6E8A-4147-A177-3AD203B41FA5}">
                      <a16:colId xmlns:a16="http://schemas.microsoft.com/office/drawing/2014/main" val="546514815"/>
                    </a:ext>
                  </a:extLst>
                </a:gridCol>
                <a:gridCol w="658368">
                  <a:extLst>
                    <a:ext uri="{9D8B030D-6E8A-4147-A177-3AD203B41FA5}">
                      <a16:colId xmlns:a16="http://schemas.microsoft.com/office/drawing/2014/main" val="1462482927"/>
                    </a:ext>
                  </a:extLst>
                </a:gridCol>
                <a:gridCol w="329184">
                  <a:extLst>
                    <a:ext uri="{9D8B030D-6E8A-4147-A177-3AD203B41FA5}">
                      <a16:colId xmlns:a16="http://schemas.microsoft.com/office/drawing/2014/main" val="2545869934"/>
                    </a:ext>
                  </a:extLst>
                </a:gridCol>
                <a:gridCol w="493776">
                  <a:extLst>
                    <a:ext uri="{9D8B030D-6E8A-4147-A177-3AD203B41FA5}">
                      <a16:colId xmlns:a16="http://schemas.microsoft.com/office/drawing/2014/main" val="606313129"/>
                    </a:ext>
                  </a:extLst>
                </a:gridCol>
                <a:gridCol w="329184">
                  <a:extLst>
                    <a:ext uri="{9D8B030D-6E8A-4147-A177-3AD203B41FA5}">
                      <a16:colId xmlns:a16="http://schemas.microsoft.com/office/drawing/2014/main" val="292977119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840915588"/>
                  </a:ext>
                </a:extLst>
              </a:tr>
              <a:tr h="370840">
                <a:tc>
                  <a:txBody>
                    <a:bodyPr/>
                    <a:lstStyle/>
                    <a:p>
                      <a:r>
                        <a:rPr lang="de-DE" sz="1000" b="1"/>
                        <a:t> Sesamstraße - 2017-12-13 10:59:41 </a:t>
                      </a:r>
                      <a:r>
                        <a:rPr lang="de-DE" sz="1000"/>
                        <a:t> 
 Möge der Keks mit dir sein -  Star Wars Parodie in der Sesamstraße.
Krümelmonster als Han-Solo.</a:t>
                      </a:r>
                      <a:endParaRPr lang="en-US" sz="1000"/>
                    </a:p>
                  </a:txBody>
                  <a:tcPr/>
                </a:tc>
                <a:tc>
                  <a:txBody>
                    <a:bodyPr/>
                    <a:lstStyle/>
                    <a:p>
                      <a:r>
                        <a:rPr lang="en-US" sz="1000"/>
                        <a:t>148382</a:t>
                      </a:r>
                    </a:p>
                  </a:txBody>
                  <a:tcPr/>
                </a:tc>
                <a:tc>
                  <a:txBody>
                    <a:bodyPr/>
                    <a:lstStyle/>
                    <a:p>
                      <a:r>
                        <a:rPr lang="en-US" sz="1000"/>
                        <a:t>0</a:t>
                      </a:r>
                    </a:p>
                  </a:txBody>
                  <a:tcPr/>
                </a:tc>
                <a:tc>
                  <a:txBody>
                    <a:bodyPr/>
                    <a:lstStyle/>
                    <a:p>
                      <a:r>
                        <a:rPr lang="en-US" sz="1000"/>
                        <a:t>378769</a:t>
                      </a:r>
                    </a:p>
                  </a:txBody>
                  <a:tcPr/>
                </a:tc>
                <a:tc>
                  <a:txBody>
                    <a:bodyPr/>
                    <a:lstStyle/>
                    <a:p>
                      <a:r>
                        <a:rPr lang="en-US" sz="1000"/>
                        <a:t>04:54</a:t>
                      </a:r>
                    </a:p>
                  </a:txBody>
                  <a:tcPr/>
                </a:tc>
                <a:tc>
                  <a:txBody>
                    <a:bodyPr/>
                    <a:lstStyle/>
                    <a:p>
                      <a:r>
                        <a:rPr lang="en-US" sz="1000"/>
                        <a:t>5 %</a:t>
                      </a:r>
                    </a:p>
                  </a:txBody>
                  <a:tcPr/>
                </a:tc>
                <a:tc>
                  <a:txBody>
                    <a:bodyPr/>
                    <a:lstStyle/>
                    <a:p>
                      <a:r>
                        <a:rPr lang="en-US" sz="1000"/>
                        <a:t>0</a:t>
                      </a:r>
                    </a:p>
                  </a:txBody>
                  <a:tcPr/>
                </a:tc>
                <a:tc>
                  <a:txBody>
                    <a:bodyPr/>
                    <a:lstStyle/>
                    <a:p>
                      <a:r>
                        <a:rPr lang="en-US" sz="1000"/>
                        <a:t>90837</a:t>
                      </a:r>
                    </a:p>
                  </a:txBody>
                  <a:tcPr/>
                </a:tc>
                <a:tc>
                  <a:txBody>
                    <a:bodyPr/>
                    <a:lstStyle/>
                    <a:p>
                      <a:r>
                        <a:rPr lang="en-US" sz="1000"/>
                        <a:t>287933</a:t>
                      </a:r>
                    </a:p>
                  </a:txBody>
                  <a:tcPr/>
                </a:tc>
                <a:tc>
                  <a:txBody>
                    <a:bodyPr/>
                    <a:lstStyle/>
                    <a:p>
                      <a:r>
                        <a:rPr lang="en-US" sz="1000"/>
                        <a:t>1689191</a:t>
                      </a:r>
                    </a:p>
                  </a:txBody>
                  <a:tcPr/>
                </a:tc>
                <a:tc>
                  <a:txBody>
                    <a:bodyPr/>
                    <a:lstStyle/>
                    <a:p>
                      <a:r>
                        <a:rPr lang="en-US" sz="1000"/>
                        <a:t>10485</a:t>
                      </a:r>
                    </a:p>
                  </a:txBody>
                  <a:tcPr/>
                </a:tc>
                <a:tc>
                  <a:txBody>
                    <a:bodyPr/>
                    <a:lstStyle/>
                    <a:p>
                      <a:r>
                        <a:rPr lang="en-US" sz="1000"/>
                        <a:t>2499</a:t>
                      </a:r>
                    </a:p>
                  </a:txBody>
                  <a:tcPr/>
                </a:tc>
                <a:tc>
                  <a:txBody>
                    <a:bodyPr/>
                    <a:lstStyle/>
                    <a:p>
                      <a:r>
                        <a:rPr lang="en-US" sz="1000"/>
                        <a:t>7185</a:t>
                      </a:r>
                    </a:p>
                  </a:txBody>
                  <a:tcPr/>
                </a:tc>
                <a:extLst>
                  <a:ext uri="{0D108BD9-81ED-4DB2-BD59-A6C34878D82A}">
                    <a16:rowId xmlns:a16="http://schemas.microsoft.com/office/drawing/2014/main" val="1195845325"/>
                  </a:ext>
                </a:extLst>
              </a:tr>
              <a:tr h="370840">
                <a:tc>
                  <a:txBody>
                    <a:bodyPr/>
                    <a:lstStyle/>
                    <a:p>
                      <a:r>
                        <a:rPr lang="de-DE" sz="1000" b="1"/>
                        <a:t> Sesamstraße - 2018-01-01 07:29:00 </a:t>
                      </a:r>
                      <a:r>
                        <a:rPr lang="de-DE" sz="1000"/>
                        <a:t> 
 Unser beliebtester Post aus 2017:
Fußball-Experten unter sich: Elmo und Borussia Dortmund Fan Wotan Wilke Möhring erklären das Wort des Tages.</a:t>
                      </a:r>
                      <a:endParaRPr lang="en-US" sz="1000"/>
                    </a:p>
                  </a:txBody>
                  <a:tcPr/>
                </a:tc>
                <a:tc>
                  <a:txBody>
                    <a:bodyPr/>
                    <a:lstStyle/>
                    <a:p>
                      <a:r>
                        <a:rPr lang="en-US" sz="1000"/>
                        <a:t>77621</a:t>
                      </a:r>
                    </a:p>
                  </a:txBody>
                  <a:tcPr/>
                </a:tc>
                <a:tc>
                  <a:txBody>
                    <a:bodyPr/>
                    <a:lstStyle/>
                    <a:p>
                      <a:r>
                        <a:rPr lang="en-US" sz="1000"/>
                        <a:t>0</a:t>
                      </a:r>
                    </a:p>
                  </a:txBody>
                  <a:tcPr/>
                </a:tc>
                <a:tc>
                  <a:txBody>
                    <a:bodyPr/>
                    <a:lstStyle/>
                    <a:p>
                      <a:r>
                        <a:rPr lang="en-US" sz="1000"/>
                        <a:t>207770</a:t>
                      </a:r>
                    </a:p>
                  </a:txBody>
                  <a:tcPr/>
                </a:tc>
                <a:tc>
                  <a:txBody>
                    <a:bodyPr/>
                    <a:lstStyle/>
                    <a:p>
                      <a:r>
                        <a:rPr lang="en-US" sz="1000"/>
                        <a:t>02:41</a:t>
                      </a:r>
                    </a:p>
                  </a:txBody>
                  <a:tcPr/>
                </a:tc>
                <a:tc>
                  <a:txBody>
                    <a:bodyPr/>
                    <a:lstStyle/>
                    <a:p>
                      <a:r>
                        <a:rPr lang="en-US" sz="1000"/>
                        <a:t>6 %</a:t>
                      </a:r>
                    </a:p>
                  </a:txBody>
                  <a:tcPr/>
                </a:tc>
                <a:tc>
                  <a:txBody>
                    <a:bodyPr/>
                    <a:lstStyle/>
                    <a:p>
                      <a:r>
                        <a:rPr lang="en-US" sz="1000"/>
                        <a:t>0</a:t>
                      </a:r>
                    </a:p>
                  </a:txBody>
                  <a:tcPr/>
                </a:tc>
                <a:tc>
                  <a:txBody>
                    <a:bodyPr/>
                    <a:lstStyle/>
                    <a:p>
                      <a:r>
                        <a:rPr lang="en-US" sz="1000"/>
                        <a:t>22895</a:t>
                      </a:r>
                    </a:p>
                  </a:txBody>
                  <a:tcPr/>
                </a:tc>
                <a:tc>
                  <a:txBody>
                    <a:bodyPr/>
                    <a:lstStyle/>
                    <a:p>
                      <a:r>
                        <a:rPr lang="en-US" sz="1000"/>
                        <a:t>184875</a:t>
                      </a:r>
                    </a:p>
                  </a:txBody>
                  <a:tcPr/>
                </a:tc>
                <a:tc>
                  <a:txBody>
                    <a:bodyPr/>
                    <a:lstStyle/>
                    <a:p>
                      <a:r>
                        <a:rPr lang="en-US" sz="1000"/>
                        <a:t>804102</a:t>
                      </a:r>
                    </a:p>
                  </a:txBody>
                  <a:tcPr/>
                </a:tc>
                <a:tc>
                  <a:txBody>
                    <a:bodyPr/>
                    <a:lstStyle/>
                    <a:p>
                      <a:r>
                        <a:rPr lang="en-US" sz="1000"/>
                        <a:t>3201</a:t>
                      </a:r>
                    </a:p>
                  </a:txBody>
                  <a:tcPr/>
                </a:tc>
                <a:tc>
                  <a:txBody>
                    <a:bodyPr/>
                    <a:lstStyle/>
                    <a:p>
                      <a:r>
                        <a:rPr lang="en-US" sz="1000"/>
                        <a:t>266</a:t>
                      </a:r>
                    </a:p>
                  </a:txBody>
                  <a:tcPr/>
                </a:tc>
                <a:tc>
                  <a:txBody>
                    <a:bodyPr/>
                    <a:lstStyle/>
                    <a:p>
                      <a:r>
                        <a:rPr lang="en-US" sz="1000"/>
                        <a:t>475</a:t>
                      </a:r>
                    </a:p>
                  </a:txBody>
                  <a:tcPr/>
                </a:tc>
                <a:extLst>
                  <a:ext uri="{0D108BD9-81ED-4DB2-BD59-A6C34878D82A}">
                    <a16:rowId xmlns:a16="http://schemas.microsoft.com/office/drawing/2014/main" val="721541958"/>
                  </a:ext>
                </a:extLst>
              </a:tr>
              <a:tr h="370840">
                <a:tc>
                  <a:txBody>
                    <a:bodyPr/>
                    <a:lstStyle/>
                    <a:p>
                      <a:r>
                        <a:rPr lang="de-DE" sz="1000" b="1"/>
                        <a:t> Sesamstraße - 2018-01-18 07:17:00 </a:t>
                      </a:r>
                      <a:r>
                        <a:rPr lang="de-DE" sz="1000"/>
                        <a:t> 
 Fußball-Experten unter sich: Elmo und Borussia Dortmund Fan Wotan Wilke Möhring erklären das Wort des Tages.</a:t>
                      </a:r>
                      <a:endParaRPr lang="en-US" sz="1000"/>
                    </a:p>
                  </a:txBody>
                  <a:tcPr/>
                </a:tc>
                <a:tc>
                  <a:txBody>
                    <a:bodyPr/>
                    <a:lstStyle/>
                    <a:p>
                      <a:r>
                        <a:rPr lang="en-US" sz="1000"/>
                        <a:t>77621</a:t>
                      </a:r>
                    </a:p>
                  </a:txBody>
                  <a:tcPr/>
                </a:tc>
                <a:tc>
                  <a:txBody>
                    <a:bodyPr/>
                    <a:lstStyle/>
                    <a:p>
                      <a:r>
                        <a:rPr lang="en-US" sz="1000"/>
                        <a:t>0</a:t>
                      </a:r>
                    </a:p>
                  </a:txBody>
                  <a:tcPr/>
                </a:tc>
                <a:tc>
                  <a:txBody>
                    <a:bodyPr/>
                    <a:lstStyle/>
                    <a:p>
                      <a:r>
                        <a:rPr lang="en-US" sz="1000"/>
                        <a:t>207770</a:t>
                      </a:r>
                    </a:p>
                  </a:txBody>
                  <a:tcPr/>
                </a:tc>
                <a:tc>
                  <a:txBody>
                    <a:bodyPr/>
                    <a:lstStyle/>
                    <a:p>
                      <a:r>
                        <a:rPr lang="en-US" sz="1000"/>
                        <a:t>02:41</a:t>
                      </a:r>
                    </a:p>
                  </a:txBody>
                  <a:tcPr/>
                </a:tc>
                <a:tc>
                  <a:txBody>
                    <a:bodyPr/>
                    <a:lstStyle/>
                    <a:p>
                      <a:r>
                        <a:rPr lang="en-US" sz="1000"/>
                        <a:t>6 %</a:t>
                      </a:r>
                    </a:p>
                  </a:txBody>
                  <a:tcPr/>
                </a:tc>
                <a:tc>
                  <a:txBody>
                    <a:bodyPr/>
                    <a:lstStyle/>
                    <a:p>
                      <a:r>
                        <a:rPr lang="en-US" sz="1000"/>
                        <a:t>0</a:t>
                      </a:r>
                    </a:p>
                  </a:txBody>
                  <a:tcPr/>
                </a:tc>
                <a:tc>
                  <a:txBody>
                    <a:bodyPr/>
                    <a:lstStyle/>
                    <a:p>
                      <a:r>
                        <a:rPr lang="en-US" sz="1000"/>
                        <a:t>22895</a:t>
                      </a:r>
                    </a:p>
                  </a:txBody>
                  <a:tcPr/>
                </a:tc>
                <a:tc>
                  <a:txBody>
                    <a:bodyPr/>
                    <a:lstStyle/>
                    <a:p>
                      <a:r>
                        <a:rPr lang="en-US" sz="1000"/>
                        <a:t>184875</a:t>
                      </a:r>
                    </a:p>
                  </a:txBody>
                  <a:tcPr/>
                </a:tc>
                <a:tc>
                  <a:txBody>
                    <a:bodyPr/>
                    <a:lstStyle/>
                    <a:p>
                      <a:r>
                        <a:rPr lang="en-US" sz="1000"/>
                        <a:t>804102</a:t>
                      </a:r>
                    </a:p>
                  </a:txBody>
                  <a:tcPr/>
                </a:tc>
                <a:tc>
                  <a:txBody>
                    <a:bodyPr/>
                    <a:lstStyle/>
                    <a:p>
                      <a:r>
                        <a:rPr lang="en-US" sz="1000"/>
                        <a:t>3201</a:t>
                      </a:r>
                    </a:p>
                  </a:txBody>
                  <a:tcPr/>
                </a:tc>
                <a:tc>
                  <a:txBody>
                    <a:bodyPr/>
                    <a:lstStyle/>
                    <a:p>
                      <a:r>
                        <a:rPr lang="en-US" sz="1000"/>
                        <a:t>266</a:t>
                      </a:r>
                    </a:p>
                  </a:txBody>
                  <a:tcPr/>
                </a:tc>
                <a:tc>
                  <a:txBody>
                    <a:bodyPr/>
                    <a:lstStyle/>
                    <a:p>
                      <a:r>
                        <a:rPr lang="en-US" sz="1000"/>
                        <a:t>475</a:t>
                      </a:r>
                    </a:p>
                  </a:txBody>
                  <a:tcPr/>
                </a:tc>
                <a:extLst>
                  <a:ext uri="{0D108BD9-81ED-4DB2-BD59-A6C34878D82A}">
                    <a16:rowId xmlns:a16="http://schemas.microsoft.com/office/drawing/2014/main" val="4140457792"/>
                  </a:ext>
                </a:extLst>
              </a:tr>
              <a:tr h="370840">
                <a:tc>
                  <a:txBody>
                    <a:bodyPr/>
                    <a:lstStyle/>
                    <a:p>
                      <a:r>
                        <a:rPr lang="de-DE" sz="1000" b="1"/>
                        <a:t> Sesamstraße - 2018-11-27 09:52:18 </a:t>
                      </a:r>
                      <a:r>
                        <a:rPr lang="de-DE" sz="1000"/>
                        <a:t> 
 Die Dortmunder stehen im Achtelfinale der Champions League. Auch Borussia Dortmund Fan Wotan Wilke Möhring freut sich.</a:t>
                      </a:r>
                      <a:endParaRPr lang="en-US" sz="1000"/>
                    </a:p>
                  </a:txBody>
                  <a:tcPr/>
                </a:tc>
                <a:tc>
                  <a:txBody>
                    <a:bodyPr/>
                    <a:lstStyle/>
                    <a:p>
                      <a:r>
                        <a:rPr lang="en-US" sz="1000"/>
                        <a:t>77621</a:t>
                      </a:r>
                    </a:p>
                  </a:txBody>
                  <a:tcPr/>
                </a:tc>
                <a:tc>
                  <a:txBody>
                    <a:bodyPr/>
                    <a:lstStyle/>
                    <a:p>
                      <a:r>
                        <a:rPr lang="en-US" sz="1000"/>
                        <a:t>0</a:t>
                      </a:r>
                    </a:p>
                  </a:txBody>
                  <a:tcPr/>
                </a:tc>
                <a:tc>
                  <a:txBody>
                    <a:bodyPr/>
                    <a:lstStyle/>
                    <a:p>
                      <a:r>
                        <a:rPr lang="en-US" sz="1000"/>
                        <a:t>207770</a:t>
                      </a:r>
                    </a:p>
                  </a:txBody>
                  <a:tcPr/>
                </a:tc>
                <a:tc>
                  <a:txBody>
                    <a:bodyPr/>
                    <a:lstStyle/>
                    <a:p>
                      <a:r>
                        <a:rPr lang="en-US" sz="1000"/>
                        <a:t>02:41</a:t>
                      </a:r>
                    </a:p>
                  </a:txBody>
                  <a:tcPr/>
                </a:tc>
                <a:tc>
                  <a:txBody>
                    <a:bodyPr/>
                    <a:lstStyle/>
                    <a:p>
                      <a:r>
                        <a:rPr lang="en-US" sz="1000"/>
                        <a:t>6 %</a:t>
                      </a:r>
                    </a:p>
                  </a:txBody>
                  <a:tcPr/>
                </a:tc>
                <a:tc>
                  <a:txBody>
                    <a:bodyPr/>
                    <a:lstStyle/>
                    <a:p>
                      <a:r>
                        <a:rPr lang="en-US" sz="1000"/>
                        <a:t>0</a:t>
                      </a:r>
                    </a:p>
                  </a:txBody>
                  <a:tcPr/>
                </a:tc>
                <a:tc>
                  <a:txBody>
                    <a:bodyPr/>
                    <a:lstStyle/>
                    <a:p>
                      <a:r>
                        <a:rPr lang="en-US" sz="1000"/>
                        <a:t>22895</a:t>
                      </a:r>
                    </a:p>
                  </a:txBody>
                  <a:tcPr/>
                </a:tc>
                <a:tc>
                  <a:txBody>
                    <a:bodyPr/>
                    <a:lstStyle/>
                    <a:p>
                      <a:r>
                        <a:rPr lang="en-US" sz="1000"/>
                        <a:t>184875</a:t>
                      </a:r>
                    </a:p>
                  </a:txBody>
                  <a:tcPr/>
                </a:tc>
                <a:tc>
                  <a:txBody>
                    <a:bodyPr/>
                    <a:lstStyle/>
                    <a:p>
                      <a:r>
                        <a:rPr lang="en-US" sz="1000"/>
                        <a:t>804102</a:t>
                      </a:r>
                    </a:p>
                  </a:txBody>
                  <a:tcPr/>
                </a:tc>
                <a:tc>
                  <a:txBody>
                    <a:bodyPr/>
                    <a:lstStyle/>
                    <a:p>
                      <a:r>
                        <a:rPr lang="en-US" sz="1000"/>
                        <a:t>3201</a:t>
                      </a:r>
                    </a:p>
                  </a:txBody>
                  <a:tcPr/>
                </a:tc>
                <a:tc>
                  <a:txBody>
                    <a:bodyPr/>
                    <a:lstStyle/>
                    <a:p>
                      <a:r>
                        <a:rPr lang="en-US" sz="1000"/>
                        <a:t>266</a:t>
                      </a:r>
                    </a:p>
                  </a:txBody>
                  <a:tcPr/>
                </a:tc>
                <a:tc>
                  <a:txBody>
                    <a:bodyPr/>
                    <a:lstStyle/>
                    <a:p>
                      <a:r>
                        <a:rPr lang="en-US" sz="1000"/>
                        <a:t>475</a:t>
                      </a:r>
                    </a:p>
                  </a:txBody>
                  <a:tcPr/>
                </a:tc>
                <a:extLst>
                  <a:ext uri="{0D108BD9-81ED-4DB2-BD59-A6C34878D82A}">
                    <a16:rowId xmlns:a16="http://schemas.microsoft.com/office/drawing/2014/main" val="1380682315"/>
                  </a:ext>
                </a:extLst>
              </a:tr>
              <a:tr h="370840">
                <a:tc>
                  <a:txBody>
                    <a:bodyPr/>
                    <a:lstStyle/>
                    <a:p>
                      <a:r>
                        <a:rPr lang="de-DE" sz="1000" b="1"/>
                        <a:t> Sesamstraße - 2018-04-24 05:53:00 </a:t>
                      </a:r>
                      <a:r>
                        <a:rPr lang="de-DE" sz="1000"/>
                        <a:t> 
 Die Fußball-Experten Elmo und Borussia Dortmund Fan Wotan Wilke Möhring erklären das Wort des Tages. Es ist aber nicht die Bundesliga-Tabelle.</a:t>
                      </a:r>
                      <a:endParaRPr lang="en-US" sz="1000"/>
                    </a:p>
                  </a:txBody>
                  <a:tcPr/>
                </a:tc>
                <a:tc>
                  <a:txBody>
                    <a:bodyPr/>
                    <a:lstStyle/>
                    <a:p>
                      <a:r>
                        <a:rPr lang="en-US" sz="1000"/>
                        <a:t>77621</a:t>
                      </a:r>
                    </a:p>
                  </a:txBody>
                  <a:tcPr/>
                </a:tc>
                <a:tc>
                  <a:txBody>
                    <a:bodyPr/>
                    <a:lstStyle/>
                    <a:p>
                      <a:r>
                        <a:rPr lang="en-US" sz="1000"/>
                        <a:t>0</a:t>
                      </a:r>
                    </a:p>
                  </a:txBody>
                  <a:tcPr/>
                </a:tc>
                <a:tc>
                  <a:txBody>
                    <a:bodyPr/>
                    <a:lstStyle/>
                    <a:p>
                      <a:r>
                        <a:rPr lang="en-US" sz="1000"/>
                        <a:t>207770</a:t>
                      </a:r>
                    </a:p>
                  </a:txBody>
                  <a:tcPr/>
                </a:tc>
                <a:tc>
                  <a:txBody>
                    <a:bodyPr/>
                    <a:lstStyle/>
                    <a:p>
                      <a:r>
                        <a:rPr lang="en-US" sz="1000"/>
                        <a:t>02:41</a:t>
                      </a:r>
                    </a:p>
                  </a:txBody>
                  <a:tcPr/>
                </a:tc>
                <a:tc>
                  <a:txBody>
                    <a:bodyPr/>
                    <a:lstStyle/>
                    <a:p>
                      <a:r>
                        <a:rPr lang="en-US" sz="1000"/>
                        <a:t>6 %</a:t>
                      </a:r>
                    </a:p>
                  </a:txBody>
                  <a:tcPr/>
                </a:tc>
                <a:tc>
                  <a:txBody>
                    <a:bodyPr/>
                    <a:lstStyle/>
                    <a:p>
                      <a:r>
                        <a:rPr lang="en-US" sz="1000"/>
                        <a:t>0</a:t>
                      </a:r>
                    </a:p>
                  </a:txBody>
                  <a:tcPr/>
                </a:tc>
                <a:tc>
                  <a:txBody>
                    <a:bodyPr/>
                    <a:lstStyle/>
                    <a:p>
                      <a:r>
                        <a:rPr lang="en-US" sz="1000"/>
                        <a:t>22895</a:t>
                      </a:r>
                    </a:p>
                  </a:txBody>
                  <a:tcPr/>
                </a:tc>
                <a:tc>
                  <a:txBody>
                    <a:bodyPr/>
                    <a:lstStyle/>
                    <a:p>
                      <a:r>
                        <a:rPr lang="en-US" sz="1000"/>
                        <a:t>184875</a:t>
                      </a:r>
                    </a:p>
                  </a:txBody>
                  <a:tcPr/>
                </a:tc>
                <a:tc>
                  <a:txBody>
                    <a:bodyPr/>
                    <a:lstStyle/>
                    <a:p>
                      <a:r>
                        <a:rPr lang="en-US" sz="1000"/>
                        <a:t>804102</a:t>
                      </a:r>
                    </a:p>
                  </a:txBody>
                  <a:tcPr/>
                </a:tc>
                <a:tc>
                  <a:txBody>
                    <a:bodyPr/>
                    <a:lstStyle/>
                    <a:p>
                      <a:r>
                        <a:rPr lang="en-US" sz="1000"/>
                        <a:t>3201</a:t>
                      </a:r>
                    </a:p>
                  </a:txBody>
                  <a:tcPr/>
                </a:tc>
                <a:tc>
                  <a:txBody>
                    <a:bodyPr/>
                    <a:lstStyle/>
                    <a:p>
                      <a:r>
                        <a:rPr lang="en-US" sz="1000"/>
                        <a:t>266</a:t>
                      </a:r>
                    </a:p>
                  </a:txBody>
                  <a:tcPr/>
                </a:tc>
                <a:tc>
                  <a:txBody>
                    <a:bodyPr/>
                    <a:lstStyle/>
                    <a:p>
                      <a:r>
                        <a:rPr lang="en-US" sz="1000"/>
                        <a:t>475</a:t>
                      </a:r>
                    </a:p>
                  </a:txBody>
                  <a:tcPr/>
                </a:tc>
                <a:extLst>
                  <a:ext uri="{0D108BD9-81ED-4DB2-BD59-A6C34878D82A}">
                    <a16:rowId xmlns:a16="http://schemas.microsoft.com/office/drawing/2014/main" val="2071804766"/>
                  </a:ext>
                </a:extLst>
              </a:tr>
            </a:tbl>
          </a:graphicData>
        </a:graphic>
      </p:graphicFrame>
      <p:sp>
        <p:nvSpPr>
          <p:cNvPr id="4" name="Text Placeholder 3">
            <a:extLst>
              <a:ext uri="{FF2B5EF4-FFF2-40B4-BE49-F238E27FC236}">
                <a16:creationId xmlns:a16="http://schemas.microsoft.com/office/drawing/2014/main" id="{53BC1D33-3770-4B89-BA64-88745C031A32}"/>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1866280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A08A-61D2-4EA8-A2AA-E6E49E3CFAD5}"/>
              </a:ext>
            </a:extLst>
          </p:cNvPr>
          <p:cNvSpPr>
            <a:spLocks noGrp="1"/>
          </p:cNvSpPr>
          <p:nvPr>
            <p:ph type="title"/>
          </p:nvPr>
        </p:nvSpPr>
        <p:spPr/>
        <p:txBody>
          <a:bodyPr/>
          <a:lstStyle/>
          <a:p>
            <a:r>
              <a:rPr lang="en-US"/>
              <a:t>Facebook Eigene Videos - Crossposts (nur Ersteller) - Export  | Sesamstraße</a:t>
            </a:r>
          </a:p>
        </p:txBody>
      </p:sp>
      <p:graphicFrame>
        <p:nvGraphicFramePr>
          <p:cNvPr id="5" name="Table Placeholder 4">
            <a:extLst>
              <a:ext uri="{FF2B5EF4-FFF2-40B4-BE49-F238E27FC236}">
                <a16:creationId xmlns:a16="http://schemas.microsoft.com/office/drawing/2014/main" id="{30D189F3-29AC-4B0F-A453-64167DB48EBF}"/>
              </a:ext>
            </a:extLst>
          </p:cNvPr>
          <p:cNvGraphicFramePr>
            <a:graphicFrameLocks noGrp="1"/>
          </p:cNvGraphicFramePr>
          <p:nvPr>
            <p:ph type="tbl" sz="quarter" idx="13"/>
            <p:extLst>
              <p:ext uri="{D42A27DB-BD31-4B8C-83A1-F6EECF244321}">
                <p14:modId xmlns:p14="http://schemas.microsoft.com/office/powerpoint/2010/main" val="1274230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65345155"/>
                    </a:ext>
                  </a:extLst>
                </a:gridCol>
                <a:gridCol w="493776">
                  <a:extLst>
                    <a:ext uri="{9D8B030D-6E8A-4147-A177-3AD203B41FA5}">
                      <a16:colId xmlns:a16="http://schemas.microsoft.com/office/drawing/2014/main" val="2352979716"/>
                    </a:ext>
                  </a:extLst>
                </a:gridCol>
                <a:gridCol w="411480">
                  <a:extLst>
                    <a:ext uri="{9D8B030D-6E8A-4147-A177-3AD203B41FA5}">
                      <a16:colId xmlns:a16="http://schemas.microsoft.com/office/drawing/2014/main" val="302510377"/>
                    </a:ext>
                  </a:extLst>
                </a:gridCol>
                <a:gridCol w="411480">
                  <a:extLst>
                    <a:ext uri="{9D8B030D-6E8A-4147-A177-3AD203B41FA5}">
                      <a16:colId xmlns:a16="http://schemas.microsoft.com/office/drawing/2014/main" val="3692865772"/>
                    </a:ext>
                  </a:extLst>
                </a:gridCol>
                <a:gridCol w="246888">
                  <a:extLst>
                    <a:ext uri="{9D8B030D-6E8A-4147-A177-3AD203B41FA5}">
                      <a16:colId xmlns:a16="http://schemas.microsoft.com/office/drawing/2014/main" val="2792595395"/>
                    </a:ext>
                  </a:extLst>
                </a:gridCol>
                <a:gridCol w="658368">
                  <a:extLst>
                    <a:ext uri="{9D8B030D-6E8A-4147-A177-3AD203B41FA5}">
                      <a16:colId xmlns:a16="http://schemas.microsoft.com/office/drawing/2014/main" val="1688592461"/>
                    </a:ext>
                  </a:extLst>
                </a:gridCol>
                <a:gridCol w="576072">
                  <a:extLst>
                    <a:ext uri="{9D8B030D-6E8A-4147-A177-3AD203B41FA5}">
                      <a16:colId xmlns:a16="http://schemas.microsoft.com/office/drawing/2014/main" val="1410271823"/>
                    </a:ext>
                  </a:extLst>
                </a:gridCol>
                <a:gridCol w="576072">
                  <a:extLst>
                    <a:ext uri="{9D8B030D-6E8A-4147-A177-3AD203B41FA5}">
                      <a16:colId xmlns:a16="http://schemas.microsoft.com/office/drawing/2014/main" val="2362619313"/>
                    </a:ext>
                  </a:extLst>
                </a:gridCol>
                <a:gridCol w="411480">
                  <a:extLst>
                    <a:ext uri="{9D8B030D-6E8A-4147-A177-3AD203B41FA5}">
                      <a16:colId xmlns:a16="http://schemas.microsoft.com/office/drawing/2014/main" val="1662379616"/>
                    </a:ext>
                  </a:extLst>
                </a:gridCol>
                <a:gridCol w="658368">
                  <a:extLst>
                    <a:ext uri="{9D8B030D-6E8A-4147-A177-3AD203B41FA5}">
                      <a16:colId xmlns:a16="http://schemas.microsoft.com/office/drawing/2014/main" val="2266706821"/>
                    </a:ext>
                  </a:extLst>
                </a:gridCol>
                <a:gridCol w="329184">
                  <a:extLst>
                    <a:ext uri="{9D8B030D-6E8A-4147-A177-3AD203B41FA5}">
                      <a16:colId xmlns:a16="http://schemas.microsoft.com/office/drawing/2014/main" val="78020714"/>
                    </a:ext>
                  </a:extLst>
                </a:gridCol>
                <a:gridCol w="493776">
                  <a:extLst>
                    <a:ext uri="{9D8B030D-6E8A-4147-A177-3AD203B41FA5}">
                      <a16:colId xmlns:a16="http://schemas.microsoft.com/office/drawing/2014/main" val="1307182414"/>
                    </a:ext>
                  </a:extLst>
                </a:gridCol>
                <a:gridCol w="329184">
                  <a:extLst>
                    <a:ext uri="{9D8B030D-6E8A-4147-A177-3AD203B41FA5}">
                      <a16:colId xmlns:a16="http://schemas.microsoft.com/office/drawing/2014/main" val="376666283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194142423"/>
                  </a:ext>
                </a:extLst>
              </a:tr>
              <a:tr h="370840">
                <a:tc>
                  <a:txBody>
                    <a:bodyPr/>
                    <a:lstStyle/>
                    <a:p>
                      <a:r>
                        <a:rPr lang="de-DE" sz="1000" b="1"/>
                        <a:t> Sesamstraße - 2018-10-15 06:59:00 </a:t>
                      </a:r>
                      <a:r>
                        <a:rPr lang="de-DE" sz="1000"/>
                        <a:t> 
 Relax! Bjarne Mädel und Elmo erklären, wie das geht.</a:t>
                      </a:r>
                      <a:endParaRPr lang="en-US" sz="1000"/>
                    </a:p>
                  </a:txBody>
                  <a:tcPr/>
                </a:tc>
                <a:tc>
                  <a:txBody>
                    <a:bodyPr/>
                    <a:lstStyle/>
                    <a:p>
                      <a:r>
                        <a:rPr lang="en-US" sz="1000"/>
                        <a:t>366955</a:t>
                      </a:r>
                    </a:p>
                  </a:txBody>
                  <a:tcPr/>
                </a:tc>
                <a:tc>
                  <a:txBody>
                    <a:bodyPr/>
                    <a:lstStyle/>
                    <a:p>
                      <a:r>
                        <a:rPr lang="en-US" sz="1000"/>
                        <a:t>0</a:t>
                      </a:r>
                    </a:p>
                  </a:txBody>
                  <a:tcPr/>
                </a:tc>
                <a:tc>
                  <a:txBody>
                    <a:bodyPr/>
                    <a:lstStyle/>
                    <a:p>
                      <a:r>
                        <a:rPr lang="en-US" sz="1000"/>
                        <a:t>955672</a:t>
                      </a:r>
                    </a:p>
                  </a:txBody>
                  <a:tcPr/>
                </a:tc>
                <a:tc>
                  <a:txBody>
                    <a:bodyPr/>
                    <a:lstStyle/>
                    <a:p>
                      <a:r>
                        <a:rPr lang="en-US" sz="1000"/>
                        <a:t>02:55</a:t>
                      </a:r>
                    </a:p>
                  </a:txBody>
                  <a:tcPr/>
                </a:tc>
                <a:tc>
                  <a:txBody>
                    <a:bodyPr/>
                    <a:lstStyle/>
                    <a:p>
                      <a:r>
                        <a:rPr lang="en-US" sz="1000"/>
                        <a:t>7 %</a:t>
                      </a:r>
                    </a:p>
                  </a:txBody>
                  <a:tcPr/>
                </a:tc>
                <a:tc>
                  <a:txBody>
                    <a:bodyPr/>
                    <a:lstStyle/>
                    <a:p>
                      <a:r>
                        <a:rPr lang="en-US" sz="1000"/>
                        <a:t>689</a:t>
                      </a:r>
                    </a:p>
                  </a:txBody>
                  <a:tcPr/>
                </a:tc>
                <a:tc>
                  <a:txBody>
                    <a:bodyPr/>
                    <a:lstStyle/>
                    <a:p>
                      <a:r>
                        <a:rPr lang="en-US" sz="1000"/>
                        <a:t>263512</a:t>
                      </a:r>
                    </a:p>
                  </a:txBody>
                  <a:tcPr/>
                </a:tc>
                <a:tc>
                  <a:txBody>
                    <a:bodyPr/>
                    <a:lstStyle/>
                    <a:p>
                      <a:r>
                        <a:rPr lang="en-US" sz="1000"/>
                        <a:t>691472</a:t>
                      </a:r>
                    </a:p>
                  </a:txBody>
                  <a:tcPr/>
                </a:tc>
                <a:tc>
                  <a:txBody>
                    <a:bodyPr/>
                    <a:lstStyle/>
                    <a:p>
                      <a:r>
                        <a:rPr lang="en-US" sz="1000"/>
                        <a:t>2360929</a:t>
                      </a:r>
                    </a:p>
                  </a:txBody>
                  <a:tcPr/>
                </a:tc>
                <a:tc>
                  <a:txBody>
                    <a:bodyPr/>
                    <a:lstStyle/>
                    <a:p>
                      <a:r>
                        <a:rPr lang="en-US" sz="1000"/>
                        <a:t>27052</a:t>
                      </a:r>
                    </a:p>
                  </a:txBody>
                  <a:tcPr/>
                </a:tc>
                <a:tc>
                  <a:txBody>
                    <a:bodyPr/>
                    <a:lstStyle/>
                    <a:p>
                      <a:r>
                        <a:rPr lang="en-US" sz="1000"/>
                        <a:t>4809</a:t>
                      </a:r>
                    </a:p>
                  </a:txBody>
                  <a:tcPr/>
                </a:tc>
                <a:tc>
                  <a:txBody>
                    <a:bodyPr/>
                    <a:lstStyle/>
                    <a:p>
                      <a:r>
                        <a:rPr lang="en-US" sz="1000"/>
                        <a:t>11349</a:t>
                      </a:r>
                    </a:p>
                  </a:txBody>
                  <a:tcPr/>
                </a:tc>
                <a:extLst>
                  <a:ext uri="{0D108BD9-81ED-4DB2-BD59-A6C34878D82A}">
                    <a16:rowId xmlns:a16="http://schemas.microsoft.com/office/drawing/2014/main" val="2824826449"/>
                  </a:ext>
                </a:extLst>
              </a:tr>
              <a:tr h="370840">
                <a:tc>
                  <a:txBody>
                    <a:bodyPr/>
                    <a:lstStyle/>
                    <a:p>
                      <a:r>
                        <a:rPr lang="de-DE" sz="1000" b="1"/>
                        <a:t> Sesamstraße - 2018-08-22 15:30:00 </a:t>
                      </a:r>
                      <a:r>
                        <a:rPr lang="de-DE" sz="1000"/>
                        <a:t> 
 Mehr Tipps zum Thema Gelassenheit.
Bjarne Mädel und Elmo erklären, wie man immer schön cool bleibt.</a:t>
                      </a:r>
                      <a:endParaRPr lang="en-US" sz="1000"/>
                    </a:p>
                  </a:txBody>
                  <a:tcPr/>
                </a:tc>
                <a:tc>
                  <a:txBody>
                    <a:bodyPr/>
                    <a:lstStyle/>
                    <a:p>
                      <a:r>
                        <a:rPr lang="en-US" sz="1000"/>
                        <a:t>366954</a:t>
                      </a:r>
                    </a:p>
                  </a:txBody>
                  <a:tcPr/>
                </a:tc>
                <a:tc>
                  <a:txBody>
                    <a:bodyPr/>
                    <a:lstStyle/>
                    <a:p>
                      <a:r>
                        <a:rPr lang="en-US" sz="1000"/>
                        <a:t>0</a:t>
                      </a:r>
                    </a:p>
                  </a:txBody>
                  <a:tcPr/>
                </a:tc>
                <a:tc>
                  <a:txBody>
                    <a:bodyPr/>
                    <a:lstStyle/>
                    <a:p>
                      <a:r>
                        <a:rPr lang="en-US" sz="1000"/>
                        <a:t>955665</a:t>
                      </a:r>
                    </a:p>
                  </a:txBody>
                  <a:tcPr/>
                </a:tc>
                <a:tc>
                  <a:txBody>
                    <a:bodyPr/>
                    <a:lstStyle/>
                    <a:p>
                      <a:r>
                        <a:rPr lang="en-US" sz="1000"/>
                        <a:t>02:55</a:t>
                      </a:r>
                    </a:p>
                  </a:txBody>
                  <a:tcPr/>
                </a:tc>
                <a:tc>
                  <a:txBody>
                    <a:bodyPr/>
                    <a:lstStyle/>
                    <a:p>
                      <a:r>
                        <a:rPr lang="en-US" sz="1000"/>
                        <a:t>7 %</a:t>
                      </a:r>
                    </a:p>
                  </a:txBody>
                  <a:tcPr/>
                </a:tc>
                <a:tc>
                  <a:txBody>
                    <a:bodyPr/>
                    <a:lstStyle/>
                    <a:p>
                      <a:r>
                        <a:rPr lang="en-US" sz="1000"/>
                        <a:t>689</a:t>
                      </a:r>
                    </a:p>
                  </a:txBody>
                  <a:tcPr/>
                </a:tc>
                <a:tc>
                  <a:txBody>
                    <a:bodyPr/>
                    <a:lstStyle/>
                    <a:p>
                      <a:r>
                        <a:rPr lang="en-US" sz="1000"/>
                        <a:t>263508</a:t>
                      </a:r>
                    </a:p>
                  </a:txBody>
                  <a:tcPr/>
                </a:tc>
                <a:tc>
                  <a:txBody>
                    <a:bodyPr/>
                    <a:lstStyle/>
                    <a:p>
                      <a:r>
                        <a:rPr lang="en-US" sz="1000"/>
                        <a:t>691469</a:t>
                      </a:r>
                    </a:p>
                  </a:txBody>
                  <a:tcPr/>
                </a:tc>
                <a:tc>
                  <a:txBody>
                    <a:bodyPr/>
                    <a:lstStyle/>
                    <a:p>
                      <a:r>
                        <a:rPr lang="en-US" sz="1000"/>
                        <a:t>2360929</a:t>
                      </a:r>
                    </a:p>
                  </a:txBody>
                  <a:tcPr/>
                </a:tc>
                <a:tc>
                  <a:txBody>
                    <a:bodyPr/>
                    <a:lstStyle/>
                    <a:p>
                      <a:r>
                        <a:rPr lang="en-US" sz="1000"/>
                        <a:t>27051</a:t>
                      </a:r>
                    </a:p>
                  </a:txBody>
                  <a:tcPr/>
                </a:tc>
                <a:tc>
                  <a:txBody>
                    <a:bodyPr/>
                    <a:lstStyle/>
                    <a:p>
                      <a:r>
                        <a:rPr lang="en-US" sz="1000"/>
                        <a:t>4809</a:t>
                      </a:r>
                    </a:p>
                  </a:txBody>
                  <a:tcPr/>
                </a:tc>
                <a:tc>
                  <a:txBody>
                    <a:bodyPr/>
                    <a:lstStyle/>
                    <a:p>
                      <a:r>
                        <a:rPr lang="en-US" sz="1000"/>
                        <a:t>11349</a:t>
                      </a:r>
                    </a:p>
                  </a:txBody>
                  <a:tcPr/>
                </a:tc>
                <a:extLst>
                  <a:ext uri="{0D108BD9-81ED-4DB2-BD59-A6C34878D82A}">
                    <a16:rowId xmlns:a16="http://schemas.microsoft.com/office/drawing/2014/main" val="2440476712"/>
                  </a:ext>
                </a:extLst>
              </a:tr>
              <a:tr h="370840">
                <a:tc>
                  <a:txBody>
                    <a:bodyPr/>
                    <a:lstStyle/>
                    <a:p>
                      <a:r>
                        <a:rPr lang="de-DE" sz="1000" b="1"/>
                        <a:t> Sesamstraße - 2018-05-16 05:45:00 </a:t>
                      </a:r>
                      <a:r>
                        <a:rPr lang="de-DE" sz="1000"/>
                        <a:t> 
 Heute erklären Bjarne Mädel und Elmo, wie man immer schön cool bleibt.</a:t>
                      </a:r>
                      <a:endParaRPr lang="en-US" sz="1000"/>
                    </a:p>
                  </a:txBody>
                  <a:tcPr/>
                </a:tc>
                <a:tc>
                  <a:txBody>
                    <a:bodyPr/>
                    <a:lstStyle/>
                    <a:p>
                      <a:r>
                        <a:rPr lang="en-US" sz="1000"/>
                        <a:t>366951</a:t>
                      </a:r>
                    </a:p>
                  </a:txBody>
                  <a:tcPr/>
                </a:tc>
                <a:tc>
                  <a:txBody>
                    <a:bodyPr/>
                    <a:lstStyle/>
                    <a:p>
                      <a:r>
                        <a:rPr lang="en-US" sz="1000"/>
                        <a:t>0</a:t>
                      </a:r>
                    </a:p>
                  </a:txBody>
                  <a:tcPr/>
                </a:tc>
                <a:tc>
                  <a:txBody>
                    <a:bodyPr/>
                    <a:lstStyle/>
                    <a:p>
                      <a:r>
                        <a:rPr lang="en-US" sz="1000"/>
                        <a:t>955653</a:t>
                      </a:r>
                    </a:p>
                  </a:txBody>
                  <a:tcPr/>
                </a:tc>
                <a:tc>
                  <a:txBody>
                    <a:bodyPr/>
                    <a:lstStyle/>
                    <a:p>
                      <a:r>
                        <a:rPr lang="en-US" sz="1000"/>
                        <a:t>02:55</a:t>
                      </a:r>
                    </a:p>
                  </a:txBody>
                  <a:tcPr/>
                </a:tc>
                <a:tc>
                  <a:txBody>
                    <a:bodyPr/>
                    <a:lstStyle/>
                    <a:p>
                      <a:r>
                        <a:rPr lang="en-US" sz="1000"/>
                        <a:t>7 %</a:t>
                      </a:r>
                    </a:p>
                  </a:txBody>
                  <a:tcPr/>
                </a:tc>
                <a:tc>
                  <a:txBody>
                    <a:bodyPr/>
                    <a:lstStyle/>
                    <a:p>
                      <a:r>
                        <a:rPr lang="en-US" sz="1000"/>
                        <a:t>689</a:t>
                      </a:r>
                    </a:p>
                  </a:txBody>
                  <a:tcPr/>
                </a:tc>
                <a:tc>
                  <a:txBody>
                    <a:bodyPr/>
                    <a:lstStyle/>
                    <a:p>
                      <a:r>
                        <a:rPr lang="en-US" sz="1000"/>
                        <a:t>263504</a:t>
                      </a:r>
                    </a:p>
                  </a:txBody>
                  <a:tcPr/>
                </a:tc>
                <a:tc>
                  <a:txBody>
                    <a:bodyPr/>
                    <a:lstStyle/>
                    <a:p>
                      <a:r>
                        <a:rPr lang="en-US" sz="1000"/>
                        <a:t>691461</a:t>
                      </a:r>
                    </a:p>
                  </a:txBody>
                  <a:tcPr/>
                </a:tc>
                <a:tc>
                  <a:txBody>
                    <a:bodyPr/>
                    <a:lstStyle/>
                    <a:p>
                      <a:r>
                        <a:rPr lang="en-US" sz="1000"/>
                        <a:t>2360929</a:t>
                      </a:r>
                    </a:p>
                  </a:txBody>
                  <a:tcPr/>
                </a:tc>
                <a:tc>
                  <a:txBody>
                    <a:bodyPr/>
                    <a:lstStyle/>
                    <a:p>
                      <a:r>
                        <a:rPr lang="en-US" sz="1000"/>
                        <a:t>27050</a:t>
                      </a:r>
                    </a:p>
                  </a:txBody>
                  <a:tcPr/>
                </a:tc>
                <a:tc>
                  <a:txBody>
                    <a:bodyPr/>
                    <a:lstStyle/>
                    <a:p>
                      <a:r>
                        <a:rPr lang="en-US" sz="1000"/>
                        <a:t>4809</a:t>
                      </a:r>
                    </a:p>
                  </a:txBody>
                  <a:tcPr/>
                </a:tc>
                <a:tc>
                  <a:txBody>
                    <a:bodyPr/>
                    <a:lstStyle/>
                    <a:p>
                      <a:r>
                        <a:rPr lang="en-US" sz="1000"/>
                        <a:t>11349</a:t>
                      </a:r>
                    </a:p>
                  </a:txBody>
                  <a:tcPr/>
                </a:tc>
                <a:extLst>
                  <a:ext uri="{0D108BD9-81ED-4DB2-BD59-A6C34878D82A}">
                    <a16:rowId xmlns:a16="http://schemas.microsoft.com/office/drawing/2014/main" val="2811445685"/>
                  </a:ext>
                </a:extLst>
              </a:tr>
              <a:tr h="370840">
                <a:tc>
                  <a:txBody>
                    <a:bodyPr/>
                    <a:lstStyle/>
                    <a:p>
                      <a:r>
                        <a:rPr lang="de-DE" sz="1000" b="1"/>
                        <a:t> Sesamstraße - 2017-12-31 09:00:00 </a:t>
                      </a:r>
                      <a:r>
                        <a:rPr lang="de-DE" sz="1000"/>
                        <a:t> 
 Gute Vorsätze für 2018: Cool bleiben!</a:t>
                      </a:r>
                      <a:endParaRPr lang="en-US" sz="1000"/>
                    </a:p>
                  </a:txBody>
                  <a:tcPr/>
                </a:tc>
                <a:tc>
                  <a:txBody>
                    <a:bodyPr/>
                    <a:lstStyle/>
                    <a:p>
                      <a:r>
                        <a:rPr lang="en-US" sz="1000"/>
                        <a:t>366943</a:t>
                      </a:r>
                    </a:p>
                  </a:txBody>
                  <a:tcPr/>
                </a:tc>
                <a:tc>
                  <a:txBody>
                    <a:bodyPr/>
                    <a:lstStyle/>
                    <a:p>
                      <a:r>
                        <a:rPr lang="en-US" sz="1000"/>
                        <a:t>0</a:t>
                      </a:r>
                    </a:p>
                  </a:txBody>
                  <a:tcPr/>
                </a:tc>
                <a:tc>
                  <a:txBody>
                    <a:bodyPr/>
                    <a:lstStyle/>
                    <a:p>
                      <a:r>
                        <a:rPr lang="en-US" sz="1000"/>
                        <a:t>955636</a:t>
                      </a:r>
                    </a:p>
                  </a:txBody>
                  <a:tcPr/>
                </a:tc>
                <a:tc>
                  <a:txBody>
                    <a:bodyPr/>
                    <a:lstStyle/>
                    <a:p>
                      <a:r>
                        <a:rPr lang="en-US" sz="1000"/>
                        <a:t>02:55</a:t>
                      </a:r>
                    </a:p>
                  </a:txBody>
                  <a:tcPr/>
                </a:tc>
                <a:tc>
                  <a:txBody>
                    <a:bodyPr/>
                    <a:lstStyle/>
                    <a:p>
                      <a:r>
                        <a:rPr lang="en-US" sz="1000"/>
                        <a:t>7 %</a:t>
                      </a:r>
                    </a:p>
                  </a:txBody>
                  <a:tcPr/>
                </a:tc>
                <a:tc>
                  <a:txBody>
                    <a:bodyPr/>
                    <a:lstStyle/>
                    <a:p>
                      <a:r>
                        <a:rPr lang="en-US" sz="1000"/>
                        <a:t>689</a:t>
                      </a:r>
                    </a:p>
                  </a:txBody>
                  <a:tcPr/>
                </a:tc>
                <a:tc>
                  <a:txBody>
                    <a:bodyPr/>
                    <a:lstStyle/>
                    <a:p>
                      <a:r>
                        <a:rPr lang="en-US" sz="1000"/>
                        <a:t>263500</a:t>
                      </a:r>
                    </a:p>
                  </a:txBody>
                  <a:tcPr/>
                </a:tc>
                <a:tc>
                  <a:txBody>
                    <a:bodyPr/>
                    <a:lstStyle/>
                    <a:p>
                      <a:r>
                        <a:rPr lang="en-US" sz="1000"/>
                        <a:t>691448</a:t>
                      </a:r>
                    </a:p>
                  </a:txBody>
                  <a:tcPr/>
                </a:tc>
                <a:tc>
                  <a:txBody>
                    <a:bodyPr/>
                    <a:lstStyle/>
                    <a:p>
                      <a:r>
                        <a:rPr lang="en-US" sz="1000"/>
                        <a:t>2360929</a:t>
                      </a:r>
                    </a:p>
                  </a:txBody>
                  <a:tcPr/>
                </a:tc>
                <a:tc>
                  <a:txBody>
                    <a:bodyPr/>
                    <a:lstStyle/>
                    <a:p>
                      <a:r>
                        <a:rPr lang="en-US" sz="1000"/>
                        <a:t>27049</a:t>
                      </a:r>
                    </a:p>
                  </a:txBody>
                  <a:tcPr/>
                </a:tc>
                <a:tc>
                  <a:txBody>
                    <a:bodyPr/>
                    <a:lstStyle/>
                    <a:p>
                      <a:r>
                        <a:rPr lang="en-US" sz="1000"/>
                        <a:t>4809</a:t>
                      </a:r>
                    </a:p>
                  </a:txBody>
                  <a:tcPr/>
                </a:tc>
                <a:tc>
                  <a:txBody>
                    <a:bodyPr/>
                    <a:lstStyle/>
                    <a:p>
                      <a:r>
                        <a:rPr lang="en-US" sz="1000"/>
                        <a:t>11349</a:t>
                      </a:r>
                    </a:p>
                  </a:txBody>
                  <a:tcPr/>
                </a:tc>
                <a:extLst>
                  <a:ext uri="{0D108BD9-81ED-4DB2-BD59-A6C34878D82A}">
                    <a16:rowId xmlns:a16="http://schemas.microsoft.com/office/drawing/2014/main" val="4235960524"/>
                  </a:ext>
                </a:extLst>
              </a:tr>
              <a:tr h="370840">
                <a:tc>
                  <a:txBody>
                    <a:bodyPr/>
                    <a:lstStyle/>
                    <a:p>
                      <a:r>
                        <a:rPr lang="de-DE" sz="1000" b="1"/>
                        <a:t> Sesamstraße - 2018-02-06 07:13:00 </a:t>
                      </a:r>
                      <a:r>
                        <a:rPr lang="de-DE" sz="1000"/>
                        <a:t> 
 Heute erklären Bjarne Mädel und Elmo in der Sesamstraße, wie man immer schön cool bleibt.</a:t>
                      </a:r>
                      <a:endParaRPr lang="en-US" sz="1000"/>
                    </a:p>
                  </a:txBody>
                  <a:tcPr/>
                </a:tc>
                <a:tc>
                  <a:txBody>
                    <a:bodyPr/>
                    <a:lstStyle/>
                    <a:p>
                      <a:r>
                        <a:rPr lang="en-US" sz="1000"/>
                        <a:t>366943</a:t>
                      </a:r>
                    </a:p>
                  </a:txBody>
                  <a:tcPr/>
                </a:tc>
                <a:tc>
                  <a:txBody>
                    <a:bodyPr/>
                    <a:lstStyle/>
                    <a:p>
                      <a:r>
                        <a:rPr lang="en-US" sz="1000"/>
                        <a:t>0</a:t>
                      </a:r>
                    </a:p>
                  </a:txBody>
                  <a:tcPr/>
                </a:tc>
                <a:tc>
                  <a:txBody>
                    <a:bodyPr/>
                    <a:lstStyle/>
                    <a:p>
                      <a:r>
                        <a:rPr lang="en-US" sz="1000"/>
                        <a:t>955636</a:t>
                      </a:r>
                    </a:p>
                  </a:txBody>
                  <a:tcPr/>
                </a:tc>
                <a:tc>
                  <a:txBody>
                    <a:bodyPr/>
                    <a:lstStyle/>
                    <a:p>
                      <a:r>
                        <a:rPr lang="en-US" sz="1000"/>
                        <a:t>02:55</a:t>
                      </a:r>
                    </a:p>
                  </a:txBody>
                  <a:tcPr/>
                </a:tc>
                <a:tc>
                  <a:txBody>
                    <a:bodyPr/>
                    <a:lstStyle/>
                    <a:p>
                      <a:r>
                        <a:rPr lang="en-US" sz="1000"/>
                        <a:t>7 %</a:t>
                      </a:r>
                    </a:p>
                  </a:txBody>
                  <a:tcPr/>
                </a:tc>
                <a:tc>
                  <a:txBody>
                    <a:bodyPr/>
                    <a:lstStyle/>
                    <a:p>
                      <a:r>
                        <a:rPr lang="en-US" sz="1000"/>
                        <a:t>689</a:t>
                      </a:r>
                    </a:p>
                  </a:txBody>
                  <a:tcPr/>
                </a:tc>
                <a:tc>
                  <a:txBody>
                    <a:bodyPr/>
                    <a:lstStyle/>
                    <a:p>
                      <a:r>
                        <a:rPr lang="en-US" sz="1000"/>
                        <a:t>263500</a:t>
                      </a:r>
                    </a:p>
                  </a:txBody>
                  <a:tcPr/>
                </a:tc>
                <a:tc>
                  <a:txBody>
                    <a:bodyPr/>
                    <a:lstStyle/>
                    <a:p>
                      <a:r>
                        <a:rPr lang="en-US" sz="1000"/>
                        <a:t>691448</a:t>
                      </a:r>
                    </a:p>
                  </a:txBody>
                  <a:tcPr/>
                </a:tc>
                <a:tc>
                  <a:txBody>
                    <a:bodyPr/>
                    <a:lstStyle/>
                    <a:p>
                      <a:r>
                        <a:rPr lang="en-US" sz="1000"/>
                        <a:t>2360929</a:t>
                      </a:r>
                    </a:p>
                  </a:txBody>
                  <a:tcPr/>
                </a:tc>
                <a:tc>
                  <a:txBody>
                    <a:bodyPr/>
                    <a:lstStyle/>
                    <a:p>
                      <a:r>
                        <a:rPr lang="en-US" sz="1000"/>
                        <a:t>27049</a:t>
                      </a:r>
                    </a:p>
                  </a:txBody>
                  <a:tcPr/>
                </a:tc>
                <a:tc>
                  <a:txBody>
                    <a:bodyPr/>
                    <a:lstStyle/>
                    <a:p>
                      <a:r>
                        <a:rPr lang="en-US" sz="1000"/>
                        <a:t>4809</a:t>
                      </a:r>
                    </a:p>
                  </a:txBody>
                  <a:tcPr/>
                </a:tc>
                <a:tc>
                  <a:txBody>
                    <a:bodyPr/>
                    <a:lstStyle/>
                    <a:p>
                      <a:r>
                        <a:rPr lang="en-US" sz="1000"/>
                        <a:t>11349</a:t>
                      </a:r>
                    </a:p>
                  </a:txBody>
                  <a:tcPr/>
                </a:tc>
                <a:extLst>
                  <a:ext uri="{0D108BD9-81ED-4DB2-BD59-A6C34878D82A}">
                    <a16:rowId xmlns:a16="http://schemas.microsoft.com/office/drawing/2014/main" val="2249428256"/>
                  </a:ext>
                </a:extLst>
              </a:tr>
            </a:tbl>
          </a:graphicData>
        </a:graphic>
      </p:graphicFrame>
      <p:sp>
        <p:nvSpPr>
          <p:cNvPr id="4" name="Text Placeholder 3">
            <a:extLst>
              <a:ext uri="{FF2B5EF4-FFF2-40B4-BE49-F238E27FC236}">
                <a16:creationId xmlns:a16="http://schemas.microsoft.com/office/drawing/2014/main" id="{B961436F-2ECE-4E8F-A513-50AE7DDD7D52}"/>
              </a:ext>
            </a:extLst>
          </p:cNvPr>
          <p:cNvSpPr>
            <a:spLocks noGrp="1"/>
          </p:cNvSpPr>
          <p:nvPr>
            <p:ph type="body" sz="quarter" idx="14"/>
          </p:nvPr>
        </p:nvSpPr>
        <p:spPr/>
        <p:txBody>
          <a:bodyPr/>
          <a:lstStyle/>
          <a:p>
            <a:r>
              <a:rPr lang="en-US"/>
              <a:t>01.11.2017 - 30.11.2018</a:t>
            </a:r>
          </a:p>
        </p:txBody>
      </p:sp>
    </p:spTree>
    <p:extLst>
      <p:ext uri="{BB962C8B-B14F-4D97-AF65-F5344CB8AC3E}">
        <p14:creationId xmlns:p14="http://schemas.microsoft.com/office/powerpoint/2010/main" val="32922417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1750</Words>
  <Application>Microsoft Office PowerPoint</Application>
  <PresentationFormat>On-screen Show (4:3)</PresentationFormat>
  <Paragraphs>877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MeFo - Facebook - Social Media - Evaluation</vt:lpstr>
      <vt:lpstr>Facebook Profil - Potenz.Reichw.,Aktive Nutzer,I-Rate,Fans | Sesamstraße</vt:lpstr>
      <vt:lpstr>Facebook Anzahl Post, Reaktionen (Kommentare, Shares, Likes) - FB Insights | Sesamstraße</vt:lpstr>
      <vt:lpstr>Facebook Profil - Fans | Sesamstraße</vt:lpstr>
      <vt:lpstr>Facebook Profil - Potenzielle Reichweite | Sesamstraße</vt:lpstr>
      <vt:lpstr>Facebook Profil - Aktive Nutzer | Sesamstraße</vt:lpstr>
      <vt:lpstr>Facebook Profil - Video-Starts ab 10 Sek. | Sesamstraße</vt:lpstr>
      <vt:lpstr>Facebook Profil - Durchschnitt Potenzi. Reichweite pro Tag | Sesamstraße</vt:lpstr>
      <vt:lpstr>Facebook Distributionstyp - FB Insights | Sesamstraße</vt:lpstr>
      <vt:lpstr>Facebook Distributionstyp - Tabelle - FB Insights | Sesamstraße</vt:lpstr>
      <vt:lpstr>Facebook Eigene Posts - Shares - Export | Sesamstraße</vt:lpstr>
      <vt:lpstr>Facebook Eigene Posts - Kommentare - Export | Sesamstraße</vt:lpstr>
      <vt:lpstr>Facebook Eigene Posts - Links - Export | Sesamstraße</vt:lpstr>
      <vt:lpstr>Facebook Eigene Posts - Videostartrate - Export | Sesamstraße</vt:lpstr>
      <vt:lpstr>Facebook Eigene Posts - Videostartrate - Flop - Export | Sesamstraße</vt:lpstr>
      <vt:lpstr>Facebook Eigene Posts - Potenzielle Reichweite - Export | Sesamstraße</vt:lpstr>
      <vt:lpstr>Facebook Eigene Posts - Aktive Nutzer - Export | Sesamstraße</vt:lpstr>
      <vt:lpstr>Facebook Eigene Posts - I-Rate Aktive Nutzer - Export | Sesamstraße</vt:lpstr>
      <vt:lpstr>Facebook Eigene Posts - I-Rate Aktive Nutzer-Flop - Export | Sesamstraße</vt:lpstr>
      <vt:lpstr>Facebook Eigene Post - Summe Interaktionen - Export | Sesamstraße</vt:lpstr>
      <vt:lpstr>Facebook Eigene Posts - Reaktionen - Export | Sesamstraße - 1 of 3</vt:lpstr>
      <vt:lpstr>Facebook Eigene Posts - Reaktionen - Export | Sesamstraße - 2 of 3</vt:lpstr>
      <vt:lpstr>Facebook Eigene Posts - Reaktionen - Export | Sesamstraße - 3 of 3</vt:lpstr>
      <vt:lpstr>Eigene Posts - Videostarts - Profil-bezogene Nutzung | Sesamstraße</vt:lpstr>
      <vt:lpstr>Facebook Eigene Videos - Crossposts (ohne Ersteller) - Export | Sesamstraße</vt:lpstr>
      <vt:lpstr>Facebook Eigene Videos - Crossposts (nur Ersteller) - Export  | Sesamstraße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2018-12-06T14:09:14Z</dcterms:created>
  <dcterms:modified xsi:type="dcterms:W3CDTF">2018-12-06T14:10:31Z</dcterms:modified>
</cp:coreProperties>
</file>