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2" r:id="rId16"/>
    <p:sldId id="273" r:id="rId17"/>
    <p:sldId id="274" r:id="rId18"/>
    <p:sldId id="276" r:id="rId19"/>
    <p:sldId id="277" r:id="rId20"/>
    <p:sldId id="278" r:id="rId21"/>
    <p:sldId id="279" r:id="rId22"/>
    <p:sldId id="281" r:id="rId23"/>
    <p:sldId id="282" r:id="rId24"/>
    <p:sldId id="283" r:id="rId25"/>
    <p:sldId id="285" r:id="rId26"/>
    <p:sldId id="286" r:id="rId27"/>
    <p:sldId id="287" r:id="rId28"/>
    <p:sldId id="288" r:id="rId29"/>
    <p:sldId id="290" r:id="rId30"/>
    <p:sldId id="291" r:id="rId31"/>
    <p:sldId id="292" r:id="rId32"/>
    <p:sldId id="294" r:id="rId33"/>
    <p:sldId id="295"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Radiophilharmonie</c:v>
                </c:pt>
              </c:strCache>
            </c:strRef>
          </c:tx>
          <c:spPr>
            <a:ln w="28575" cap="rnd">
              <a:solidFill>
                <a:schemeClr val="accent1"/>
              </a:solidFill>
              <a:round/>
            </a:ln>
            <a:effectLst/>
          </c:spPr>
          <c:marker>
            <c:symbol val="none"/>
          </c:marker>
          <c:cat>
            <c:numRef>
              <c:f>Sheet1!$A$2:$A$320</c:f>
              <c:numCache>
                <c:formatCode>m/d/yyyy</c:formatCode>
                <c:ptCount val="31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numCache>
            </c:numRef>
          </c:cat>
          <c:val>
            <c:numRef>
              <c:f>Sheet1!$B$2:$B$320</c:f>
              <c:numCache>
                <c:formatCode>General</c:formatCode>
                <c:ptCount val="319"/>
                <c:pt idx="0">
                  <c:v>3689</c:v>
                </c:pt>
                <c:pt idx="1">
                  <c:v>3689</c:v>
                </c:pt>
                <c:pt idx="2">
                  <c:v>3691</c:v>
                </c:pt>
                <c:pt idx="3">
                  <c:v>3695</c:v>
                </c:pt>
                <c:pt idx="4">
                  <c:v>3699</c:v>
                </c:pt>
                <c:pt idx="5">
                  <c:v>3700</c:v>
                </c:pt>
                <c:pt idx="6">
                  <c:v>3700</c:v>
                </c:pt>
                <c:pt idx="7">
                  <c:v>3700</c:v>
                </c:pt>
                <c:pt idx="8">
                  <c:v>3700</c:v>
                </c:pt>
                <c:pt idx="9">
                  <c:v>3701</c:v>
                </c:pt>
                <c:pt idx="10">
                  <c:v>3704</c:v>
                </c:pt>
                <c:pt idx="11">
                  <c:v>3703</c:v>
                </c:pt>
                <c:pt idx="12">
                  <c:v>3705</c:v>
                </c:pt>
                <c:pt idx="13">
                  <c:v>3704</c:v>
                </c:pt>
                <c:pt idx="14">
                  <c:v>3708</c:v>
                </c:pt>
                <c:pt idx="15">
                  <c:v>3710</c:v>
                </c:pt>
                <c:pt idx="16">
                  <c:v>3731</c:v>
                </c:pt>
                <c:pt idx="17">
                  <c:v>3739</c:v>
                </c:pt>
                <c:pt idx="18">
                  <c:v>3739</c:v>
                </c:pt>
                <c:pt idx="19">
                  <c:v>3748</c:v>
                </c:pt>
                <c:pt idx="20">
                  <c:v>3750</c:v>
                </c:pt>
                <c:pt idx="21">
                  <c:v>3754</c:v>
                </c:pt>
                <c:pt idx="22">
                  <c:v>3760</c:v>
                </c:pt>
                <c:pt idx="23">
                  <c:v>3761</c:v>
                </c:pt>
                <c:pt idx="24">
                  <c:v>3765</c:v>
                </c:pt>
                <c:pt idx="25">
                  <c:v>3764</c:v>
                </c:pt>
                <c:pt idx="26">
                  <c:v>3769</c:v>
                </c:pt>
                <c:pt idx="27">
                  <c:v>3769</c:v>
                </c:pt>
                <c:pt idx="28">
                  <c:v>3779</c:v>
                </c:pt>
                <c:pt idx="29">
                  <c:v>3783</c:v>
                </c:pt>
                <c:pt idx="30">
                  <c:v>3785</c:v>
                </c:pt>
                <c:pt idx="31">
                  <c:v>3790</c:v>
                </c:pt>
                <c:pt idx="32">
                  <c:v>3801</c:v>
                </c:pt>
                <c:pt idx="33">
                  <c:v>3810</c:v>
                </c:pt>
                <c:pt idx="34">
                  <c:v>3813</c:v>
                </c:pt>
                <c:pt idx="35">
                  <c:v>3828</c:v>
                </c:pt>
                <c:pt idx="36">
                  <c:v>3855</c:v>
                </c:pt>
                <c:pt idx="37">
                  <c:v>3883</c:v>
                </c:pt>
                <c:pt idx="38">
                  <c:v>3933</c:v>
                </c:pt>
                <c:pt idx="39">
                  <c:v>3951</c:v>
                </c:pt>
                <c:pt idx="40">
                  <c:v>3962</c:v>
                </c:pt>
                <c:pt idx="41">
                  <c:v>3988</c:v>
                </c:pt>
                <c:pt idx="42">
                  <c:v>4009</c:v>
                </c:pt>
                <c:pt idx="43">
                  <c:v>4025</c:v>
                </c:pt>
                <c:pt idx="44">
                  <c:v>4045</c:v>
                </c:pt>
                <c:pt idx="45">
                  <c:v>4062</c:v>
                </c:pt>
                <c:pt idx="46">
                  <c:v>4075</c:v>
                </c:pt>
                <c:pt idx="47">
                  <c:v>4096</c:v>
                </c:pt>
                <c:pt idx="48">
                  <c:v>4120</c:v>
                </c:pt>
                <c:pt idx="49">
                  <c:v>4135</c:v>
                </c:pt>
                <c:pt idx="50">
                  <c:v>4145</c:v>
                </c:pt>
                <c:pt idx="51">
                  <c:v>4158</c:v>
                </c:pt>
                <c:pt idx="52">
                  <c:v>4168</c:v>
                </c:pt>
                <c:pt idx="53">
                  <c:v>4179</c:v>
                </c:pt>
                <c:pt idx="54">
                  <c:v>4184</c:v>
                </c:pt>
                <c:pt idx="55">
                  <c:v>4236</c:v>
                </c:pt>
                <c:pt idx="56">
                  <c:v>4244</c:v>
                </c:pt>
                <c:pt idx="57">
                  <c:v>4250</c:v>
                </c:pt>
                <c:pt idx="58">
                  <c:v>4268</c:v>
                </c:pt>
                <c:pt idx="59">
                  <c:v>4294</c:v>
                </c:pt>
                <c:pt idx="60">
                  <c:v>4312</c:v>
                </c:pt>
                <c:pt idx="61">
                  <c:v>4321</c:v>
                </c:pt>
                <c:pt idx="62">
                  <c:v>4333</c:v>
                </c:pt>
                <c:pt idx="63">
                  <c:v>4350</c:v>
                </c:pt>
                <c:pt idx="64">
                  <c:v>4355</c:v>
                </c:pt>
                <c:pt idx="65">
                  <c:v>4362</c:v>
                </c:pt>
                <c:pt idx="66">
                  <c:v>4364</c:v>
                </c:pt>
                <c:pt idx="67">
                  <c:v>4366</c:v>
                </c:pt>
                <c:pt idx="68">
                  <c:v>4368</c:v>
                </c:pt>
                <c:pt idx="69">
                  <c:v>4371</c:v>
                </c:pt>
                <c:pt idx="70">
                  <c:v>4376</c:v>
                </c:pt>
                <c:pt idx="71">
                  <c:v>4381</c:v>
                </c:pt>
                <c:pt idx="72">
                  <c:v>4389</c:v>
                </c:pt>
                <c:pt idx="73">
                  <c:v>4390</c:v>
                </c:pt>
                <c:pt idx="74">
                  <c:v>4395</c:v>
                </c:pt>
                <c:pt idx="75">
                  <c:v>4399</c:v>
                </c:pt>
                <c:pt idx="76">
                  <c:v>4398</c:v>
                </c:pt>
                <c:pt idx="77">
                  <c:v>4442</c:v>
                </c:pt>
                <c:pt idx="78">
                  <c:v>4502</c:v>
                </c:pt>
                <c:pt idx="79">
                  <c:v>4521</c:v>
                </c:pt>
                <c:pt idx="80">
                  <c:v>4528</c:v>
                </c:pt>
                <c:pt idx="81">
                  <c:v>4533</c:v>
                </c:pt>
                <c:pt idx="82">
                  <c:v>4533</c:v>
                </c:pt>
                <c:pt idx="83">
                  <c:v>4537</c:v>
                </c:pt>
                <c:pt idx="84">
                  <c:v>4537</c:v>
                </c:pt>
                <c:pt idx="85">
                  <c:v>4605</c:v>
                </c:pt>
                <c:pt idx="86">
                  <c:v>4620</c:v>
                </c:pt>
                <c:pt idx="87">
                  <c:v>4624</c:v>
                </c:pt>
                <c:pt idx="88">
                  <c:v>4622</c:v>
                </c:pt>
                <c:pt idx="89">
                  <c:v>4623</c:v>
                </c:pt>
                <c:pt idx="90">
                  <c:v>4623</c:v>
                </c:pt>
                <c:pt idx="91">
                  <c:v>4624</c:v>
                </c:pt>
                <c:pt idx="92">
                  <c:v>4624</c:v>
                </c:pt>
                <c:pt idx="93">
                  <c:v>4627</c:v>
                </c:pt>
                <c:pt idx="94">
                  <c:v>4630</c:v>
                </c:pt>
                <c:pt idx="95">
                  <c:v>4633</c:v>
                </c:pt>
                <c:pt idx="96">
                  <c:v>4632</c:v>
                </c:pt>
                <c:pt idx="97">
                  <c:v>4632</c:v>
                </c:pt>
                <c:pt idx="98">
                  <c:v>4634</c:v>
                </c:pt>
                <c:pt idx="99">
                  <c:v>4636</c:v>
                </c:pt>
                <c:pt idx="100">
                  <c:v>4640</c:v>
                </c:pt>
                <c:pt idx="101">
                  <c:v>4643</c:v>
                </c:pt>
                <c:pt idx="102">
                  <c:v>4646</c:v>
                </c:pt>
                <c:pt idx="103">
                  <c:v>4645</c:v>
                </c:pt>
                <c:pt idx="104">
                  <c:v>4650</c:v>
                </c:pt>
                <c:pt idx="105">
                  <c:v>4653</c:v>
                </c:pt>
                <c:pt idx="106">
                  <c:v>4655</c:v>
                </c:pt>
                <c:pt idx="107">
                  <c:v>4661</c:v>
                </c:pt>
                <c:pt idx="108">
                  <c:v>4665</c:v>
                </c:pt>
                <c:pt idx="109">
                  <c:v>4667</c:v>
                </c:pt>
                <c:pt idx="110">
                  <c:v>4669</c:v>
                </c:pt>
                <c:pt idx="111">
                  <c:v>4675</c:v>
                </c:pt>
                <c:pt idx="112">
                  <c:v>4677</c:v>
                </c:pt>
                <c:pt idx="113">
                  <c:v>4683</c:v>
                </c:pt>
                <c:pt idx="114">
                  <c:v>4685</c:v>
                </c:pt>
                <c:pt idx="115">
                  <c:v>4696</c:v>
                </c:pt>
                <c:pt idx="116">
                  <c:v>4729</c:v>
                </c:pt>
                <c:pt idx="117">
                  <c:v>4733</c:v>
                </c:pt>
                <c:pt idx="118">
                  <c:v>4737</c:v>
                </c:pt>
                <c:pt idx="119">
                  <c:v>4744</c:v>
                </c:pt>
                <c:pt idx="120">
                  <c:v>4744</c:v>
                </c:pt>
                <c:pt idx="121">
                  <c:v>4748</c:v>
                </c:pt>
                <c:pt idx="122">
                  <c:v>4751</c:v>
                </c:pt>
                <c:pt idx="123">
                  <c:v>4751</c:v>
                </c:pt>
                <c:pt idx="124">
                  <c:v>4752</c:v>
                </c:pt>
                <c:pt idx="125">
                  <c:v>4753</c:v>
                </c:pt>
                <c:pt idx="126">
                  <c:v>4753</c:v>
                </c:pt>
                <c:pt idx="127">
                  <c:v>4754</c:v>
                </c:pt>
                <c:pt idx="128">
                  <c:v>4753</c:v>
                </c:pt>
                <c:pt idx="129">
                  <c:v>4758</c:v>
                </c:pt>
                <c:pt idx="130">
                  <c:v>4758</c:v>
                </c:pt>
                <c:pt idx="131">
                  <c:v>4805</c:v>
                </c:pt>
                <c:pt idx="132">
                  <c:v>4806</c:v>
                </c:pt>
                <c:pt idx="133">
                  <c:v>4815</c:v>
                </c:pt>
                <c:pt idx="134">
                  <c:v>4817</c:v>
                </c:pt>
                <c:pt idx="135">
                  <c:v>4819</c:v>
                </c:pt>
                <c:pt idx="136">
                  <c:v>4822</c:v>
                </c:pt>
                <c:pt idx="137">
                  <c:v>4825</c:v>
                </c:pt>
                <c:pt idx="138">
                  <c:v>4825</c:v>
                </c:pt>
                <c:pt idx="139">
                  <c:v>4824</c:v>
                </c:pt>
                <c:pt idx="140">
                  <c:v>4828</c:v>
                </c:pt>
                <c:pt idx="141">
                  <c:v>4828</c:v>
                </c:pt>
                <c:pt idx="142">
                  <c:v>4829</c:v>
                </c:pt>
                <c:pt idx="143">
                  <c:v>4833</c:v>
                </c:pt>
                <c:pt idx="144">
                  <c:v>4841</c:v>
                </c:pt>
                <c:pt idx="145">
                  <c:v>4848</c:v>
                </c:pt>
                <c:pt idx="146">
                  <c:v>4862</c:v>
                </c:pt>
                <c:pt idx="147">
                  <c:v>4864</c:v>
                </c:pt>
                <c:pt idx="148">
                  <c:v>4866</c:v>
                </c:pt>
                <c:pt idx="149">
                  <c:v>4869</c:v>
                </c:pt>
                <c:pt idx="150">
                  <c:v>4979</c:v>
                </c:pt>
                <c:pt idx="151">
                  <c:v>4991</c:v>
                </c:pt>
                <c:pt idx="152">
                  <c:v>4992</c:v>
                </c:pt>
                <c:pt idx="153">
                  <c:v>4998</c:v>
                </c:pt>
                <c:pt idx="154">
                  <c:v>4998</c:v>
                </c:pt>
                <c:pt idx="155">
                  <c:v>4997</c:v>
                </c:pt>
                <c:pt idx="156">
                  <c:v>4999</c:v>
                </c:pt>
                <c:pt idx="157">
                  <c:v>4999</c:v>
                </c:pt>
                <c:pt idx="158">
                  <c:v>5001</c:v>
                </c:pt>
                <c:pt idx="159">
                  <c:v>5002</c:v>
                </c:pt>
                <c:pt idx="160">
                  <c:v>5002</c:v>
                </c:pt>
                <c:pt idx="161">
                  <c:v>5004</c:v>
                </c:pt>
                <c:pt idx="162">
                  <c:v>5007</c:v>
                </c:pt>
                <c:pt idx="163">
                  <c:v>5008</c:v>
                </c:pt>
                <c:pt idx="164">
                  <c:v>5012</c:v>
                </c:pt>
                <c:pt idx="165">
                  <c:v>5017</c:v>
                </c:pt>
                <c:pt idx="166">
                  <c:v>5021</c:v>
                </c:pt>
                <c:pt idx="167">
                  <c:v>5023</c:v>
                </c:pt>
                <c:pt idx="168">
                  <c:v>5023</c:v>
                </c:pt>
                <c:pt idx="169">
                  <c:v>5024</c:v>
                </c:pt>
                <c:pt idx="170">
                  <c:v>5022</c:v>
                </c:pt>
                <c:pt idx="171">
                  <c:v>5024</c:v>
                </c:pt>
                <c:pt idx="172">
                  <c:v>5026</c:v>
                </c:pt>
                <c:pt idx="173">
                  <c:v>5026</c:v>
                </c:pt>
                <c:pt idx="174">
                  <c:v>5027</c:v>
                </c:pt>
                <c:pt idx="175">
                  <c:v>5026</c:v>
                </c:pt>
                <c:pt idx="176">
                  <c:v>5027</c:v>
                </c:pt>
                <c:pt idx="177">
                  <c:v>5032</c:v>
                </c:pt>
                <c:pt idx="178">
                  <c:v>5033</c:v>
                </c:pt>
                <c:pt idx="179">
                  <c:v>5034</c:v>
                </c:pt>
                <c:pt idx="180">
                  <c:v>5035</c:v>
                </c:pt>
                <c:pt idx="181">
                  <c:v>5031</c:v>
                </c:pt>
                <c:pt idx="182">
                  <c:v>5032</c:v>
                </c:pt>
                <c:pt idx="183">
                  <c:v>5035</c:v>
                </c:pt>
                <c:pt idx="184">
                  <c:v>5045</c:v>
                </c:pt>
                <c:pt idx="185">
                  <c:v>5055</c:v>
                </c:pt>
                <c:pt idx="186">
                  <c:v>5057</c:v>
                </c:pt>
                <c:pt idx="187">
                  <c:v>5057</c:v>
                </c:pt>
                <c:pt idx="188">
                  <c:v>5060</c:v>
                </c:pt>
                <c:pt idx="189">
                  <c:v>5063</c:v>
                </c:pt>
                <c:pt idx="190">
                  <c:v>5066</c:v>
                </c:pt>
                <c:pt idx="191">
                  <c:v>5065</c:v>
                </c:pt>
                <c:pt idx="192">
                  <c:v>5064</c:v>
                </c:pt>
                <c:pt idx="193">
                  <c:v>5065</c:v>
                </c:pt>
                <c:pt idx="194">
                  <c:v>5065</c:v>
                </c:pt>
                <c:pt idx="195">
                  <c:v>5064</c:v>
                </c:pt>
                <c:pt idx="196">
                  <c:v>5065</c:v>
                </c:pt>
                <c:pt idx="197">
                  <c:v>5066</c:v>
                </c:pt>
                <c:pt idx="198">
                  <c:v>5067</c:v>
                </c:pt>
                <c:pt idx="199">
                  <c:v>5066</c:v>
                </c:pt>
                <c:pt idx="200">
                  <c:v>5068</c:v>
                </c:pt>
                <c:pt idx="201">
                  <c:v>5067</c:v>
                </c:pt>
                <c:pt idx="202">
                  <c:v>5067</c:v>
                </c:pt>
                <c:pt idx="203">
                  <c:v>5066</c:v>
                </c:pt>
                <c:pt idx="204">
                  <c:v>5067</c:v>
                </c:pt>
                <c:pt idx="205">
                  <c:v>5071</c:v>
                </c:pt>
                <c:pt idx="206">
                  <c:v>5076</c:v>
                </c:pt>
                <c:pt idx="207">
                  <c:v>5077</c:v>
                </c:pt>
                <c:pt idx="208">
                  <c:v>5077</c:v>
                </c:pt>
                <c:pt idx="209">
                  <c:v>5078</c:v>
                </c:pt>
                <c:pt idx="210">
                  <c:v>5079</c:v>
                </c:pt>
                <c:pt idx="211">
                  <c:v>5078</c:v>
                </c:pt>
                <c:pt idx="212">
                  <c:v>5086</c:v>
                </c:pt>
                <c:pt idx="213">
                  <c:v>5097</c:v>
                </c:pt>
                <c:pt idx="214">
                  <c:v>5097</c:v>
                </c:pt>
                <c:pt idx="215">
                  <c:v>5096</c:v>
                </c:pt>
                <c:pt idx="216">
                  <c:v>5110</c:v>
                </c:pt>
                <c:pt idx="217">
                  <c:v>5129</c:v>
                </c:pt>
                <c:pt idx="218">
                  <c:v>5131</c:v>
                </c:pt>
                <c:pt idx="219">
                  <c:v>5134</c:v>
                </c:pt>
                <c:pt idx="220">
                  <c:v>5140</c:v>
                </c:pt>
                <c:pt idx="221">
                  <c:v>5142</c:v>
                </c:pt>
                <c:pt idx="222">
                  <c:v>5143</c:v>
                </c:pt>
                <c:pt idx="223">
                  <c:v>5142</c:v>
                </c:pt>
                <c:pt idx="224">
                  <c:v>5141</c:v>
                </c:pt>
                <c:pt idx="225">
                  <c:v>5141</c:v>
                </c:pt>
                <c:pt idx="226">
                  <c:v>5146</c:v>
                </c:pt>
                <c:pt idx="227">
                  <c:v>5147</c:v>
                </c:pt>
                <c:pt idx="228">
                  <c:v>5152</c:v>
                </c:pt>
                <c:pt idx="229">
                  <c:v>5155</c:v>
                </c:pt>
                <c:pt idx="230">
                  <c:v>5201</c:v>
                </c:pt>
                <c:pt idx="231">
                  <c:v>5211</c:v>
                </c:pt>
                <c:pt idx="232">
                  <c:v>5217</c:v>
                </c:pt>
                <c:pt idx="233">
                  <c:v>5224</c:v>
                </c:pt>
                <c:pt idx="234">
                  <c:v>5273</c:v>
                </c:pt>
                <c:pt idx="235">
                  <c:v>5285</c:v>
                </c:pt>
                <c:pt idx="236">
                  <c:v>5301</c:v>
                </c:pt>
                <c:pt idx="237">
                  <c:v>5376</c:v>
                </c:pt>
                <c:pt idx="238">
                  <c:v>5397</c:v>
                </c:pt>
                <c:pt idx="239">
                  <c:v>5396</c:v>
                </c:pt>
                <c:pt idx="240">
                  <c:v>5402</c:v>
                </c:pt>
                <c:pt idx="241">
                  <c:v>5404</c:v>
                </c:pt>
                <c:pt idx="242">
                  <c:v>5408</c:v>
                </c:pt>
                <c:pt idx="243">
                  <c:v>5411</c:v>
                </c:pt>
                <c:pt idx="244">
                  <c:v>5414</c:v>
                </c:pt>
                <c:pt idx="245">
                  <c:v>5418</c:v>
                </c:pt>
                <c:pt idx="246">
                  <c:v>5431</c:v>
                </c:pt>
                <c:pt idx="247">
                  <c:v>5432</c:v>
                </c:pt>
                <c:pt idx="248">
                  <c:v>5433</c:v>
                </c:pt>
                <c:pt idx="249">
                  <c:v>5442</c:v>
                </c:pt>
                <c:pt idx="250">
                  <c:v>5449</c:v>
                </c:pt>
                <c:pt idx="251">
                  <c:v>5452</c:v>
                </c:pt>
                <c:pt idx="252">
                  <c:v>5454</c:v>
                </c:pt>
                <c:pt idx="253">
                  <c:v>5455</c:v>
                </c:pt>
                <c:pt idx="254">
                  <c:v>5456</c:v>
                </c:pt>
                <c:pt idx="255">
                  <c:v>5461</c:v>
                </c:pt>
                <c:pt idx="256">
                  <c:v>5464</c:v>
                </c:pt>
                <c:pt idx="257">
                  <c:v>5465</c:v>
                </c:pt>
                <c:pt idx="258">
                  <c:v>5468</c:v>
                </c:pt>
                <c:pt idx="259">
                  <c:v>5470</c:v>
                </c:pt>
                <c:pt idx="260">
                  <c:v>5470</c:v>
                </c:pt>
                <c:pt idx="261">
                  <c:v>5470</c:v>
                </c:pt>
                <c:pt idx="262">
                  <c:v>5470</c:v>
                </c:pt>
                <c:pt idx="263">
                  <c:v>5474</c:v>
                </c:pt>
                <c:pt idx="264">
                  <c:v>5473</c:v>
                </c:pt>
                <c:pt idx="265">
                  <c:v>5475</c:v>
                </c:pt>
                <c:pt idx="266">
                  <c:v>5476</c:v>
                </c:pt>
                <c:pt idx="267">
                  <c:v>5478</c:v>
                </c:pt>
                <c:pt idx="268">
                  <c:v>5480</c:v>
                </c:pt>
                <c:pt idx="269">
                  <c:v>5480</c:v>
                </c:pt>
                <c:pt idx="270">
                  <c:v>5483</c:v>
                </c:pt>
                <c:pt idx="271">
                  <c:v>5490</c:v>
                </c:pt>
                <c:pt idx="272">
                  <c:v>5498</c:v>
                </c:pt>
                <c:pt idx="273">
                  <c:v>5497</c:v>
                </c:pt>
                <c:pt idx="274">
                  <c:v>5500</c:v>
                </c:pt>
                <c:pt idx="275">
                  <c:v>5500</c:v>
                </c:pt>
                <c:pt idx="276">
                  <c:v>5500</c:v>
                </c:pt>
                <c:pt idx="277">
                  <c:v>5500</c:v>
                </c:pt>
                <c:pt idx="278">
                  <c:v>5501</c:v>
                </c:pt>
                <c:pt idx="279">
                  <c:v>5503</c:v>
                </c:pt>
                <c:pt idx="280">
                  <c:v>5505</c:v>
                </c:pt>
                <c:pt idx="281">
                  <c:v>5508</c:v>
                </c:pt>
                <c:pt idx="282">
                  <c:v>5510</c:v>
                </c:pt>
                <c:pt idx="283">
                  <c:v>5510</c:v>
                </c:pt>
                <c:pt idx="284">
                  <c:v>5513</c:v>
                </c:pt>
                <c:pt idx="285">
                  <c:v>5518</c:v>
                </c:pt>
                <c:pt idx="286">
                  <c:v>5520</c:v>
                </c:pt>
                <c:pt idx="287">
                  <c:v>5520</c:v>
                </c:pt>
                <c:pt idx="288">
                  <c:v>5522</c:v>
                </c:pt>
                <c:pt idx="289">
                  <c:v>5525</c:v>
                </c:pt>
                <c:pt idx="290">
                  <c:v>5545</c:v>
                </c:pt>
                <c:pt idx="291">
                  <c:v>5548</c:v>
                </c:pt>
                <c:pt idx="292">
                  <c:v>5554</c:v>
                </c:pt>
                <c:pt idx="293">
                  <c:v>5553</c:v>
                </c:pt>
                <c:pt idx="294">
                  <c:v>5555</c:v>
                </c:pt>
                <c:pt idx="295">
                  <c:v>5555</c:v>
                </c:pt>
                <c:pt idx="296">
                  <c:v>5555</c:v>
                </c:pt>
                <c:pt idx="297">
                  <c:v>5603</c:v>
                </c:pt>
                <c:pt idx="298">
                  <c:v>5641</c:v>
                </c:pt>
                <c:pt idx="299">
                  <c:v>5652</c:v>
                </c:pt>
                <c:pt idx="300">
                  <c:v>5660</c:v>
                </c:pt>
                <c:pt idx="301">
                  <c:v>5668</c:v>
                </c:pt>
                <c:pt idx="302">
                  <c:v>5677</c:v>
                </c:pt>
                <c:pt idx="303">
                  <c:v>5678</c:v>
                </c:pt>
                <c:pt idx="304">
                  <c:v>5683</c:v>
                </c:pt>
                <c:pt idx="305">
                  <c:v>5687</c:v>
                </c:pt>
                <c:pt idx="306">
                  <c:v>5703</c:v>
                </c:pt>
                <c:pt idx="307">
                  <c:v>5716</c:v>
                </c:pt>
                <c:pt idx="308">
                  <c:v>5719</c:v>
                </c:pt>
                <c:pt idx="309">
                  <c:v>5724</c:v>
                </c:pt>
                <c:pt idx="310">
                  <c:v>5728</c:v>
                </c:pt>
                <c:pt idx="311">
                  <c:v>5729</c:v>
                </c:pt>
                <c:pt idx="312">
                  <c:v>5729</c:v>
                </c:pt>
                <c:pt idx="313">
                  <c:v>5732</c:v>
                </c:pt>
                <c:pt idx="314">
                  <c:v>5737</c:v>
                </c:pt>
                <c:pt idx="315">
                  <c:v>5737</c:v>
                </c:pt>
                <c:pt idx="316">
                  <c:v>5739</c:v>
                </c:pt>
                <c:pt idx="317">
                  <c:v>5737</c:v>
                </c:pt>
                <c:pt idx="318">
                  <c:v>5739</c:v>
                </c:pt>
              </c:numCache>
            </c:numRef>
          </c:val>
          <c:smooth val="0"/>
          <c:extLst>
            <c:ext xmlns:c16="http://schemas.microsoft.com/office/drawing/2014/chart" uri="{C3380CC4-5D6E-409C-BE32-E72D297353CC}">
              <c16:uniqueId val="{00000000-59A6-4126-9C61-52DBCF191150}"/>
            </c:ext>
          </c:extLst>
        </c:ser>
        <c:dLbls>
          <c:showLegendKey val="0"/>
          <c:showVal val="0"/>
          <c:showCatName val="0"/>
          <c:showSerName val="0"/>
          <c:showPercent val="0"/>
          <c:showBubbleSize val="0"/>
        </c:dLbls>
        <c:smooth val="0"/>
        <c:axId val="256271752"/>
        <c:axId val="256271096"/>
      </c:lineChart>
      <c:dateAx>
        <c:axId val="25627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271096"/>
        <c:crosses val="autoZero"/>
        <c:auto val="1"/>
        <c:lblOffset val="100"/>
        <c:baseTimeUnit val="days"/>
      </c:dateAx>
      <c:valAx>
        <c:axId val="25627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27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Radiophilharmonie</c:v>
                </c:pt>
              </c:strCache>
            </c:strRef>
          </c:tx>
          <c:spPr>
            <a:ln w="28575" cap="rnd">
              <a:solidFill>
                <a:schemeClr val="accent1"/>
              </a:solidFill>
              <a:round/>
            </a:ln>
            <a:effectLst/>
          </c:spPr>
          <c:marker>
            <c:symbol val="none"/>
          </c:marker>
          <c:cat>
            <c:numRef>
              <c:f>Sheet1!$A$2:$A$320</c:f>
              <c:numCache>
                <c:formatCode>m/d/yyyy</c:formatCode>
                <c:ptCount val="31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numCache>
            </c:numRef>
          </c:cat>
          <c:val>
            <c:numRef>
              <c:f>Sheet1!$B$2:$B$320</c:f>
              <c:numCache>
                <c:formatCode>General</c:formatCode>
                <c:ptCount val="319"/>
                <c:pt idx="0">
                  <c:v>1168</c:v>
                </c:pt>
                <c:pt idx="1">
                  <c:v>1108</c:v>
                </c:pt>
                <c:pt idx="2">
                  <c:v>242</c:v>
                </c:pt>
                <c:pt idx="3">
                  <c:v>1036</c:v>
                </c:pt>
                <c:pt idx="4">
                  <c:v>1430</c:v>
                </c:pt>
                <c:pt idx="5">
                  <c:v>587</c:v>
                </c:pt>
                <c:pt idx="6">
                  <c:v>420</c:v>
                </c:pt>
                <c:pt idx="7">
                  <c:v>760</c:v>
                </c:pt>
                <c:pt idx="8">
                  <c:v>315</c:v>
                </c:pt>
                <c:pt idx="9">
                  <c:v>118</c:v>
                </c:pt>
                <c:pt idx="10">
                  <c:v>1489</c:v>
                </c:pt>
                <c:pt idx="11">
                  <c:v>2127</c:v>
                </c:pt>
                <c:pt idx="12">
                  <c:v>2240</c:v>
                </c:pt>
                <c:pt idx="13">
                  <c:v>2332</c:v>
                </c:pt>
                <c:pt idx="14">
                  <c:v>5188</c:v>
                </c:pt>
                <c:pt idx="15">
                  <c:v>5412</c:v>
                </c:pt>
                <c:pt idx="16">
                  <c:v>7571</c:v>
                </c:pt>
                <c:pt idx="17">
                  <c:v>7276</c:v>
                </c:pt>
                <c:pt idx="18">
                  <c:v>6652</c:v>
                </c:pt>
                <c:pt idx="19">
                  <c:v>7877</c:v>
                </c:pt>
                <c:pt idx="20">
                  <c:v>6451</c:v>
                </c:pt>
                <c:pt idx="21">
                  <c:v>7529</c:v>
                </c:pt>
                <c:pt idx="22">
                  <c:v>3927</c:v>
                </c:pt>
                <c:pt idx="23">
                  <c:v>1639</c:v>
                </c:pt>
                <c:pt idx="24">
                  <c:v>1693</c:v>
                </c:pt>
                <c:pt idx="25">
                  <c:v>1588</c:v>
                </c:pt>
                <c:pt idx="26">
                  <c:v>2307</c:v>
                </c:pt>
                <c:pt idx="27">
                  <c:v>1231</c:v>
                </c:pt>
                <c:pt idx="28">
                  <c:v>1737</c:v>
                </c:pt>
                <c:pt idx="29">
                  <c:v>1666</c:v>
                </c:pt>
                <c:pt idx="30">
                  <c:v>661</c:v>
                </c:pt>
                <c:pt idx="31">
                  <c:v>2925</c:v>
                </c:pt>
                <c:pt idx="32">
                  <c:v>5659</c:v>
                </c:pt>
                <c:pt idx="33">
                  <c:v>6190</c:v>
                </c:pt>
                <c:pt idx="34">
                  <c:v>5885</c:v>
                </c:pt>
                <c:pt idx="35">
                  <c:v>10799</c:v>
                </c:pt>
                <c:pt idx="36">
                  <c:v>17850</c:v>
                </c:pt>
                <c:pt idx="37">
                  <c:v>13057</c:v>
                </c:pt>
                <c:pt idx="38">
                  <c:v>14265</c:v>
                </c:pt>
                <c:pt idx="39">
                  <c:v>15576</c:v>
                </c:pt>
                <c:pt idx="40">
                  <c:v>15127</c:v>
                </c:pt>
                <c:pt idx="41">
                  <c:v>15083</c:v>
                </c:pt>
                <c:pt idx="42">
                  <c:v>10801</c:v>
                </c:pt>
                <c:pt idx="43">
                  <c:v>11622</c:v>
                </c:pt>
                <c:pt idx="44">
                  <c:v>14175</c:v>
                </c:pt>
                <c:pt idx="45">
                  <c:v>13818</c:v>
                </c:pt>
                <c:pt idx="46">
                  <c:v>15420</c:v>
                </c:pt>
                <c:pt idx="47">
                  <c:v>13487</c:v>
                </c:pt>
                <c:pt idx="48">
                  <c:v>15490</c:v>
                </c:pt>
                <c:pt idx="49">
                  <c:v>14298</c:v>
                </c:pt>
                <c:pt idx="50">
                  <c:v>14971</c:v>
                </c:pt>
                <c:pt idx="51">
                  <c:v>14536</c:v>
                </c:pt>
                <c:pt idx="52">
                  <c:v>7519</c:v>
                </c:pt>
                <c:pt idx="53">
                  <c:v>2531</c:v>
                </c:pt>
                <c:pt idx="54">
                  <c:v>2210</c:v>
                </c:pt>
                <c:pt idx="55">
                  <c:v>2689</c:v>
                </c:pt>
                <c:pt idx="56">
                  <c:v>1948</c:v>
                </c:pt>
                <c:pt idx="57">
                  <c:v>2656</c:v>
                </c:pt>
                <c:pt idx="58">
                  <c:v>15354</c:v>
                </c:pt>
                <c:pt idx="59">
                  <c:v>16438</c:v>
                </c:pt>
                <c:pt idx="60">
                  <c:v>14209</c:v>
                </c:pt>
                <c:pt idx="61">
                  <c:v>7295</c:v>
                </c:pt>
                <c:pt idx="62">
                  <c:v>5781</c:v>
                </c:pt>
                <c:pt idx="63">
                  <c:v>4645</c:v>
                </c:pt>
                <c:pt idx="64">
                  <c:v>5593</c:v>
                </c:pt>
                <c:pt idx="65">
                  <c:v>5322</c:v>
                </c:pt>
                <c:pt idx="66">
                  <c:v>5591</c:v>
                </c:pt>
                <c:pt idx="67">
                  <c:v>4694</c:v>
                </c:pt>
                <c:pt idx="68">
                  <c:v>4227</c:v>
                </c:pt>
                <c:pt idx="69">
                  <c:v>1845</c:v>
                </c:pt>
                <c:pt idx="70">
                  <c:v>252</c:v>
                </c:pt>
                <c:pt idx="71">
                  <c:v>4251</c:v>
                </c:pt>
                <c:pt idx="72">
                  <c:v>1803</c:v>
                </c:pt>
                <c:pt idx="73">
                  <c:v>1670</c:v>
                </c:pt>
                <c:pt idx="74">
                  <c:v>1742</c:v>
                </c:pt>
                <c:pt idx="75">
                  <c:v>910</c:v>
                </c:pt>
                <c:pt idx="76">
                  <c:v>413</c:v>
                </c:pt>
                <c:pt idx="77">
                  <c:v>2049</c:v>
                </c:pt>
                <c:pt idx="78">
                  <c:v>3543</c:v>
                </c:pt>
                <c:pt idx="79">
                  <c:v>4588</c:v>
                </c:pt>
                <c:pt idx="80">
                  <c:v>3672</c:v>
                </c:pt>
                <c:pt idx="81">
                  <c:v>2839</c:v>
                </c:pt>
                <c:pt idx="82">
                  <c:v>1003</c:v>
                </c:pt>
                <c:pt idx="83">
                  <c:v>2328</c:v>
                </c:pt>
                <c:pt idx="84">
                  <c:v>1912</c:v>
                </c:pt>
                <c:pt idx="85">
                  <c:v>1707</c:v>
                </c:pt>
                <c:pt idx="86">
                  <c:v>2765</c:v>
                </c:pt>
                <c:pt idx="87">
                  <c:v>733</c:v>
                </c:pt>
                <c:pt idx="88">
                  <c:v>2360</c:v>
                </c:pt>
                <c:pt idx="89">
                  <c:v>1852</c:v>
                </c:pt>
                <c:pt idx="90">
                  <c:v>2141</c:v>
                </c:pt>
                <c:pt idx="91">
                  <c:v>575</c:v>
                </c:pt>
                <c:pt idx="92">
                  <c:v>310</c:v>
                </c:pt>
                <c:pt idx="93">
                  <c:v>2573</c:v>
                </c:pt>
                <c:pt idx="94">
                  <c:v>2700</c:v>
                </c:pt>
                <c:pt idx="95">
                  <c:v>1203</c:v>
                </c:pt>
                <c:pt idx="96">
                  <c:v>1470</c:v>
                </c:pt>
                <c:pt idx="97">
                  <c:v>2243</c:v>
                </c:pt>
                <c:pt idx="98">
                  <c:v>4514</c:v>
                </c:pt>
                <c:pt idx="99">
                  <c:v>4496</c:v>
                </c:pt>
                <c:pt idx="100">
                  <c:v>4010</c:v>
                </c:pt>
                <c:pt idx="101">
                  <c:v>3126</c:v>
                </c:pt>
                <c:pt idx="102">
                  <c:v>3720</c:v>
                </c:pt>
                <c:pt idx="103">
                  <c:v>3840</c:v>
                </c:pt>
                <c:pt idx="104">
                  <c:v>3045</c:v>
                </c:pt>
                <c:pt idx="105">
                  <c:v>1951</c:v>
                </c:pt>
                <c:pt idx="106">
                  <c:v>2788</c:v>
                </c:pt>
                <c:pt idx="107">
                  <c:v>2322</c:v>
                </c:pt>
                <c:pt idx="108">
                  <c:v>1875</c:v>
                </c:pt>
                <c:pt idx="109">
                  <c:v>2988</c:v>
                </c:pt>
                <c:pt idx="110">
                  <c:v>5725</c:v>
                </c:pt>
                <c:pt idx="111">
                  <c:v>3684</c:v>
                </c:pt>
                <c:pt idx="112">
                  <c:v>2963</c:v>
                </c:pt>
                <c:pt idx="113">
                  <c:v>2504</c:v>
                </c:pt>
                <c:pt idx="114">
                  <c:v>3386</c:v>
                </c:pt>
                <c:pt idx="115">
                  <c:v>146426</c:v>
                </c:pt>
                <c:pt idx="116">
                  <c:v>33265</c:v>
                </c:pt>
                <c:pt idx="117">
                  <c:v>11915</c:v>
                </c:pt>
                <c:pt idx="118">
                  <c:v>11648</c:v>
                </c:pt>
                <c:pt idx="119">
                  <c:v>5152</c:v>
                </c:pt>
                <c:pt idx="120">
                  <c:v>4694</c:v>
                </c:pt>
                <c:pt idx="121">
                  <c:v>3397</c:v>
                </c:pt>
                <c:pt idx="122">
                  <c:v>8115</c:v>
                </c:pt>
                <c:pt idx="123">
                  <c:v>5437</c:v>
                </c:pt>
                <c:pt idx="124">
                  <c:v>2917</c:v>
                </c:pt>
                <c:pt idx="125">
                  <c:v>2835</c:v>
                </c:pt>
                <c:pt idx="126">
                  <c:v>2190</c:v>
                </c:pt>
                <c:pt idx="127">
                  <c:v>769</c:v>
                </c:pt>
                <c:pt idx="128">
                  <c:v>1756</c:v>
                </c:pt>
                <c:pt idx="129">
                  <c:v>2859</c:v>
                </c:pt>
                <c:pt idx="130">
                  <c:v>2316</c:v>
                </c:pt>
                <c:pt idx="131">
                  <c:v>3624</c:v>
                </c:pt>
                <c:pt idx="132">
                  <c:v>3549</c:v>
                </c:pt>
                <c:pt idx="133">
                  <c:v>1789</c:v>
                </c:pt>
                <c:pt idx="134">
                  <c:v>1569</c:v>
                </c:pt>
                <c:pt idx="135">
                  <c:v>2566</c:v>
                </c:pt>
                <c:pt idx="136">
                  <c:v>2681</c:v>
                </c:pt>
                <c:pt idx="137">
                  <c:v>2082</c:v>
                </c:pt>
                <c:pt idx="138">
                  <c:v>3618</c:v>
                </c:pt>
                <c:pt idx="139">
                  <c:v>2749</c:v>
                </c:pt>
                <c:pt idx="140">
                  <c:v>3578</c:v>
                </c:pt>
                <c:pt idx="141">
                  <c:v>1623</c:v>
                </c:pt>
                <c:pt idx="142">
                  <c:v>3067</c:v>
                </c:pt>
                <c:pt idx="143">
                  <c:v>2322</c:v>
                </c:pt>
                <c:pt idx="144">
                  <c:v>5134</c:v>
                </c:pt>
                <c:pt idx="145">
                  <c:v>4434</c:v>
                </c:pt>
                <c:pt idx="146">
                  <c:v>12759</c:v>
                </c:pt>
                <c:pt idx="147">
                  <c:v>7083</c:v>
                </c:pt>
                <c:pt idx="148">
                  <c:v>3714</c:v>
                </c:pt>
                <c:pt idx="149">
                  <c:v>3045</c:v>
                </c:pt>
                <c:pt idx="150">
                  <c:v>24078</c:v>
                </c:pt>
                <c:pt idx="151">
                  <c:v>2811</c:v>
                </c:pt>
                <c:pt idx="152">
                  <c:v>2542</c:v>
                </c:pt>
                <c:pt idx="153">
                  <c:v>1917</c:v>
                </c:pt>
                <c:pt idx="154">
                  <c:v>2667</c:v>
                </c:pt>
                <c:pt idx="155">
                  <c:v>2457</c:v>
                </c:pt>
                <c:pt idx="156">
                  <c:v>3225</c:v>
                </c:pt>
                <c:pt idx="157">
                  <c:v>1845</c:v>
                </c:pt>
                <c:pt idx="158">
                  <c:v>816</c:v>
                </c:pt>
                <c:pt idx="159">
                  <c:v>561</c:v>
                </c:pt>
                <c:pt idx="160">
                  <c:v>1923</c:v>
                </c:pt>
                <c:pt idx="161">
                  <c:v>690</c:v>
                </c:pt>
                <c:pt idx="162">
                  <c:v>2202</c:v>
                </c:pt>
                <c:pt idx="163">
                  <c:v>1813</c:v>
                </c:pt>
                <c:pt idx="164">
                  <c:v>4664</c:v>
                </c:pt>
                <c:pt idx="165">
                  <c:v>4408</c:v>
                </c:pt>
                <c:pt idx="166">
                  <c:v>3466</c:v>
                </c:pt>
                <c:pt idx="167">
                  <c:v>3090</c:v>
                </c:pt>
                <c:pt idx="168">
                  <c:v>1051</c:v>
                </c:pt>
                <c:pt idx="169">
                  <c:v>3289</c:v>
                </c:pt>
                <c:pt idx="170">
                  <c:v>1969</c:v>
                </c:pt>
                <c:pt idx="171">
                  <c:v>3094</c:v>
                </c:pt>
                <c:pt idx="172">
                  <c:v>3259</c:v>
                </c:pt>
                <c:pt idx="173">
                  <c:v>2009</c:v>
                </c:pt>
                <c:pt idx="174">
                  <c:v>746</c:v>
                </c:pt>
                <c:pt idx="175">
                  <c:v>428</c:v>
                </c:pt>
                <c:pt idx="176">
                  <c:v>2264</c:v>
                </c:pt>
                <c:pt idx="177">
                  <c:v>8162</c:v>
                </c:pt>
                <c:pt idx="178">
                  <c:v>6626</c:v>
                </c:pt>
                <c:pt idx="179">
                  <c:v>4391</c:v>
                </c:pt>
                <c:pt idx="180">
                  <c:v>1753</c:v>
                </c:pt>
                <c:pt idx="181">
                  <c:v>711</c:v>
                </c:pt>
                <c:pt idx="182">
                  <c:v>2298</c:v>
                </c:pt>
                <c:pt idx="183">
                  <c:v>2414</c:v>
                </c:pt>
                <c:pt idx="184">
                  <c:v>2249</c:v>
                </c:pt>
                <c:pt idx="185">
                  <c:v>775</c:v>
                </c:pt>
                <c:pt idx="186">
                  <c:v>1326</c:v>
                </c:pt>
                <c:pt idx="187">
                  <c:v>1737</c:v>
                </c:pt>
                <c:pt idx="188">
                  <c:v>619</c:v>
                </c:pt>
                <c:pt idx="189">
                  <c:v>1737</c:v>
                </c:pt>
                <c:pt idx="190">
                  <c:v>2528</c:v>
                </c:pt>
                <c:pt idx="191">
                  <c:v>1684</c:v>
                </c:pt>
                <c:pt idx="192">
                  <c:v>1988</c:v>
                </c:pt>
                <c:pt idx="193">
                  <c:v>8450</c:v>
                </c:pt>
                <c:pt idx="194">
                  <c:v>3887</c:v>
                </c:pt>
                <c:pt idx="195">
                  <c:v>3235</c:v>
                </c:pt>
                <c:pt idx="196">
                  <c:v>2988</c:v>
                </c:pt>
                <c:pt idx="197">
                  <c:v>3225</c:v>
                </c:pt>
                <c:pt idx="198">
                  <c:v>2700</c:v>
                </c:pt>
                <c:pt idx="199">
                  <c:v>903</c:v>
                </c:pt>
                <c:pt idx="200">
                  <c:v>1294</c:v>
                </c:pt>
                <c:pt idx="201">
                  <c:v>581</c:v>
                </c:pt>
                <c:pt idx="202">
                  <c:v>1815</c:v>
                </c:pt>
                <c:pt idx="203">
                  <c:v>4025</c:v>
                </c:pt>
                <c:pt idx="204">
                  <c:v>17750</c:v>
                </c:pt>
                <c:pt idx="205">
                  <c:v>10833</c:v>
                </c:pt>
                <c:pt idx="206">
                  <c:v>4299</c:v>
                </c:pt>
                <c:pt idx="207">
                  <c:v>2563</c:v>
                </c:pt>
                <c:pt idx="208">
                  <c:v>943</c:v>
                </c:pt>
                <c:pt idx="209">
                  <c:v>867</c:v>
                </c:pt>
                <c:pt idx="210">
                  <c:v>2304</c:v>
                </c:pt>
                <c:pt idx="211">
                  <c:v>585</c:v>
                </c:pt>
                <c:pt idx="212">
                  <c:v>2457</c:v>
                </c:pt>
                <c:pt idx="213">
                  <c:v>733</c:v>
                </c:pt>
                <c:pt idx="214">
                  <c:v>316</c:v>
                </c:pt>
                <c:pt idx="215">
                  <c:v>2867</c:v>
                </c:pt>
                <c:pt idx="216">
                  <c:v>6096</c:v>
                </c:pt>
                <c:pt idx="217">
                  <c:v>8648</c:v>
                </c:pt>
                <c:pt idx="218">
                  <c:v>6546</c:v>
                </c:pt>
                <c:pt idx="219">
                  <c:v>7477</c:v>
                </c:pt>
                <c:pt idx="220">
                  <c:v>2338</c:v>
                </c:pt>
                <c:pt idx="221">
                  <c:v>2068</c:v>
                </c:pt>
                <c:pt idx="222">
                  <c:v>1765</c:v>
                </c:pt>
                <c:pt idx="223">
                  <c:v>798</c:v>
                </c:pt>
                <c:pt idx="224">
                  <c:v>772</c:v>
                </c:pt>
                <c:pt idx="225">
                  <c:v>1355</c:v>
                </c:pt>
                <c:pt idx="226">
                  <c:v>8042</c:v>
                </c:pt>
                <c:pt idx="227">
                  <c:v>5811</c:v>
                </c:pt>
                <c:pt idx="228">
                  <c:v>5143</c:v>
                </c:pt>
                <c:pt idx="229">
                  <c:v>4541</c:v>
                </c:pt>
                <c:pt idx="230">
                  <c:v>19206</c:v>
                </c:pt>
                <c:pt idx="231">
                  <c:v>14425</c:v>
                </c:pt>
                <c:pt idx="232">
                  <c:v>7789</c:v>
                </c:pt>
                <c:pt idx="233">
                  <c:v>12994</c:v>
                </c:pt>
                <c:pt idx="234">
                  <c:v>15969</c:v>
                </c:pt>
                <c:pt idx="235">
                  <c:v>23619</c:v>
                </c:pt>
                <c:pt idx="236">
                  <c:v>13037</c:v>
                </c:pt>
                <c:pt idx="237">
                  <c:v>45336</c:v>
                </c:pt>
                <c:pt idx="238">
                  <c:v>17455</c:v>
                </c:pt>
                <c:pt idx="239">
                  <c:v>4010</c:v>
                </c:pt>
                <c:pt idx="240">
                  <c:v>4469</c:v>
                </c:pt>
                <c:pt idx="241">
                  <c:v>5352</c:v>
                </c:pt>
                <c:pt idx="242">
                  <c:v>5331</c:v>
                </c:pt>
                <c:pt idx="243">
                  <c:v>2207</c:v>
                </c:pt>
                <c:pt idx="244">
                  <c:v>9716</c:v>
                </c:pt>
                <c:pt idx="245">
                  <c:v>6493</c:v>
                </c:pt>
                <c:pt idx="246">
                  <c:v>10363</c:v>
                </c:pt>
                <c:pt idx="247">
                  <c:v>4869</c:v>
                </c:pt>
                <c:pt idx="248">
                  <c:v>4859</c:v>
                </c:pt>
                <c:pt idx="249">
                  <c:v>12321</c:v>
                </c:pt>
                <c:pt idx="250">
                  <c:v>8551</c:v>
                </c:pt>
                <c:pt idx="251">
                  <c:v>6658</c:v>
                </c:pt>
                <c:pt idx="252">
                  <c:v>2178</c:v>
                </c:pt>
                <c:pt idx="253">
                  <c:v>4165</c:v>
                </c:pt>
                <c:pt idx="254">
                  <c:v>3840</c:v>
                </c:pt>
                <c:pt idx="255">
                  <c:v>2963</c:v>
                </c:pt>
                <c:pt idx="256">
                  <c:v>1777</c:v>
                </c:pt>
                <c:pt idx="257">
                  <c:v>1910</c:v>
                </c:pt>
                <c:pt idx="258">
                  <c:v>3654</c:v>
                </c:pt>
                <c:pt idx="259">
                  <c:v>1907</c:v>
                </c:pt>
                <c:pt idx="260">
                  <c:v>1573</c:v>
                </c:pt>
                <c:pt idx="261">
                  <c:v>509</c:v>
                </c:pt>
                <c:pt idx="262">
                  <c:v>2124</c:v>
                </c:pt>
                <c:pt idx="263">
                  <c:v>1516</c:v>
                </c:pt>
                <c:pt idx="264">
                  <c:v>1923</c:v>
                </c:pt>
                <c:pt idx="265">
                  <c:v>2294</c:v>
                </c:pt>
                <c:pt idx="266">
                  <c:v>1791</c:v>
                </c:pt>
                <c:pt idx="267">
                  <c:v>1586</c:v>
                </c:pt>
                <c:pt idx="268">
                  <c:v>971</c:v>
                </c:pt>
                <c:pt idx="269">
                  <c:v>288</c:v>
                </c:pt>
                <c:pt idx="270">
                  <c:v>1634</c:v>
                </c:pt>
                <c:pt idx="271">
                  <c:v>3783</c:v>
                </c:pt>
                <c:pt idx="272">
                  <c:v>2379</c:v>
                </c:pt>
                <c:pt idx="273">
                  <c:v>2454</c:v>
                </c:pt>
                <c:pt idx="274">
                  <c:v>1840</c:v>
                </c:pt>
                <c:pt idx="275">
                  <c:v>2382</c:v>
                </c:pt>
                <c:pt idx="276">
                  <c:v>557</c:v>
                </c:pt>
                <c:pt idx="277">
                  <c:v>2450</c:v>
                </c:pt>
                <c:pt idx="278">
                  <c:v>2335</c:v>
                </c:pt>
                <c:pt idx="279">
                  <c:v>1349</c:v>
                </c:pt>
                <c:pt idx="280">
                  <c:v>828</c:v>
                </c:pt>
                <c:pt idx="281">
                  <c:v>2427</c:v>
                </c:pt>
                <c:pt idx="282">
                  <c:v>716</c:v>
                </c:pt>
                <c:pt idx="283">
                  <c:v>1664</c:v>
                </c:pt>
                <c:pt idx="284">
                  <c:v>2144</c:v>
                </c:pt>
                <c:pt idx="285">
                  <c:v>1085</c:v>
                </c:pt>
                <c:pt idx="286">
                  <c:v>1271</c:v>
                </c:pt>
                <c:pt idx="287">
                  <c:v>1666</c:v>
                </c:pt>
                <c:pt idx="288">
                  <c:v>2130</c:v>
                </c:pt>
                <c:pt idx="289">
                  <c:v>2135</c:v>
                </c:pt>
                <c:pt idx="290">
                  <c:v>29806</c:v>
                </c:pt>
                <c:pt idx="291">
                  <c:v>9317</c:v>
                </c:pt>
                <c:pt idx="292">
                  <c:v>5298</c:v>
                </c:pt>
                <c:pt idx="293">
                  <c:v>3397</c:v>
                </c:pt>
                <c:pt idx="294">
                  <c:v>2656</c:v>
                </c:pt>
                <c:pt idx="295">
                  <c:v>940</c:v>
                </c:pt>
                <c:pt idx="296">
                  <c:v>1728</c:v>
                </c:pt>
                <c:pt idx="297">
                  <c:v>13636</c:v>
                </c:pt>
                <c:pt idx="298">
                  <c:v>10402</c:v>
                </c:pt>
                <c:pt idx="299">
                  <c:v>6050</c:v>
                </c:pt>
                <c:pt idx="300">
                  <c:v>4025</c:v>
                </c:pt>
                <c:pt idx="301">
                  <c:v>3720</c:v>
                </c:pt>
                <c:pt idx="302">
                  <c:v>3094</c:v>
                </c:pt>
                <c:pt idx="303">
                  <c:v>3090</c:v>
                </c:pt>
                <c:pt idx="304">
                  <c:v>2298</c:v>
                </c:pt>
                <c:pt idx="305">
                  <c:v>3900</c:v>
                </c:pt>
                <c:pt idx="306">
                  <c:v>18393</c:v>
                </c:pt>
                <c:pt idx="307">
                  <c:v>12607</c:v>
                </c:pt>
                <c:pt idx="308">
                  <c:v>4597</c:v>
                </c:pt>
                <c:pt idx="309">
                  <c:v>10232</c:v>
                </c:pt>
                <c:pt idx="310">
                  <c:v>9938</c:v>
                </c:pt>
                <c:pt idx="311">
                  <c:v>7457</c:v>
                </c:pt>
                <c:pt idx="312">
                  <c:v>17875</c:v>
                </c:pt>
                <c:pt idx="313">
                  <c:v>7280</c:v>
                </c:pt>
                <c:pt idx="314">
                  <c:v>4105</c:v>
                </c:pt>
                <c:pt idx="315">
                  <c:v>4391</c:v>
                </c:pt>
                <c:pt idx="316">
                  <c:v>1404</c:v>
                </c:pt>
                <c:pt idx="317">
                  <c:v>2385</c:v>
                </c:pt>
                <c:pt idx="318">
                  <c:v>4039</c:v>
                </c:pt>
              </c:numCache>
            </c:numRef>
          </c:val>
          <c:smooth val="0"/>
          <c:extLst>
            <c:ext xmlns:c16="http://schemas.microsoft.com/office/drawing/2014/chart" uri="{C3380CC4-5D6E-409C-BE32-E72D297353CC}">
              <c16:uniqueId val="{00000000-A5C0-4B42-B857-F9E09FAB3CCE}"/>
            </c:ext>
          </c:extLst>
        </c:ser>
        <c:dLbls>
          <c:showLegendKey val="0"/>
          <c:showVal val="0"/>
          <c:showCatName val="0"/>
          <c:showSerName val="0"/>
          <c:showPercent val="0"/>
          <c:showBubbleSize val="0"/>
        </c:dLbls>
        <c:smooth val="0"/>
        <c:axId val="181357880"/>
        <c:axId val="181359192"/>
      </c:lineChart>
      <c:dateAx>
        <c:axId val="181357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359192"/>
        <c:crosses val="autoZero"/>
        <c:auto val="1"/>
        <c:lblOffset val="100"/>
        <c:baseTimeUnit val="days"/>
      </c:dateAx>
      <c:valAx>
        <c:axId val="18135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35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Radiophilharmonie</c:v>
                </c:pt>
              </c:strCache>
            </c:strRef>
          </c:tx>
          <c:spPr>
            <a:ln w="28575" cap="rnd">
              <a:solidFill>
                <a:schemeClr val="accent1"/>
              </a:solidFill>
              <a:round/>
            </a:ln>
            <a:effectLst/>
          </c:spPr>
          <c:marker>
            <c:symbol val="none"/>
          </c:marker>
          <c:cat>
            <c:numRef>
              <c:f>Sheet1!$A$2:$A$320</c:f>
              <c:numCache>
                <c:formatCode>m/d/yyyy</c:formatCode>
                <c:ptCount val="31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numCache>
            </c:numRef>
          </c:cat>
          <c:val>
            <c:numRef>
              <c:f>Sheet1!$B$2:$B$320</c:f>
              <c:numCache>
                <c:formatCode>General</c:formatCode>
                <c:ptCount val="319"/>
                <c:pt idx="0">
                  <c:v>80</c:v>
                </c:pt>
                <c:pt idx="1">
                  <c:v>91</c:v>
                </c:pt>
                <c:pt idx="2">
                  <c:v>22</c:v>
                </c:pt>
                <c:pt idx="3">
                  <c:v>55</c:v>
                </c:pt>
                <c:pt idx="4">
                  <c:v>78</c:v>
                </c:pt>
                <c:pt idx="5">
                  <c:v>22</c:v>
                </c:pt>
                <c:pt idx="6">
                  <c:v>40</c:v>
                </c:pt>
                <c:pt idx="7">
                  <c:v>69</c:v>
                </c:pt>
                <c:pt idx="8">
                  <c:v>33</c:v>
                </c:pt>
                <c:pt idx="9">
                  <c:v>24</c:v>
                </c:pt>
                <c:pt idx="10">
                  <c:v>87</c:v>
                </c:pt>
                <c:pt idx="11">
                  <c:v>288</c:v>
                </c:pt>
                <c:pt idx="12">
                  <c:v>253</c:v>
                </c:pt>
                <c:pt idx="13">
                  <c:v>207</c:v>
                </c:pt>
                <c:pt idx="14">
                  <c:v>242</c:v>
                </c:pt>
                <c:pt idx="15">
                  <c:v>123</c:v>
                </c:pt>
                <c:pt idx="16">
                  <c:v>160</c:v>
                </c:pt>
                <c:pt idx="17">
                  <c:v>161</c:v>
                </c:pt>
                <c:pt idx="18">
                  <c:v>140</c:v>
                </c:pt>
                <c:pt idx="19">
                  <c:v>436</c:v>
                </c:pt>
                <c:pt idx="20">
                  <c:v>155</c:v>
                </c:pt>
                <c:pt idx="21">
                  <c:v>169</c:v>
                </c:pt>
                <c:pt idx="22">
                  <c:v>183</c:v>
                </c:pt>
                <c:pt idx="23">
                  <c:v>103</c:v>
                </c:pt>
                <c:pt idx="24">
                  <c:v>113</c:v>
                </c:pt>
                <c:pt idx="25">
                  <c:v>129</c:v>
                </c:pt>
                <c:pt idx="26">
                  <c:v>280</c:v>
                </c:pt>
                <c:pt idx="27">
                  <c:v>129</c:v>
                </c:pt>
                <c:pt idx="28">
                  <c:v>119</c:v>
                </c:pt>
                <c:pt idx="29">
                  <c:v>151</c:v>
                </c:pt>
                <c:pt idx="30">
                  <c:v>53</c:v>
                </c:pt>
                <c:pt idx="31">
                  <c:v>248</c:v>
                </c:pt>
                <c:pt idx="32">
                  <c:v>229</c:v>
                </c:pt>
                <c:pt idx="33">
                  <c:v>176</c:v>
                </c:pt>
                <c:pt idx="34">
                  <c:v>132</c:v>
                </c:pt>
                <c:pt idx="35">
                  <c:v>130</c:v>
                </c:pt>
                <c:pt idx="36">
                  <c:v>312</c:v>
                </c:pt>
                <c:pt idx="37">
                  <c:v>122</c:v>
                </c:pt>
                <c:pt idx="38">
                  <c:v>333</c:v>
                </c:pt>
                <c:pt idx="39">
                  <c:v>245</c:v>
                </c:pt>
                <c:pt idx="40">
                  <c:v>202</c:v>
                </c:pt>
                <c:pt idx="41">
                  <c:v>343</c:v>
                </c:pt>
                <c:pt idx="42">
                  <c:v>208</c:v>
                </c:pt>
                <c:pt idx="43">
                  <c:v>169</c:v>
                </c:pt>
                <c:pt idx="44">
                  <c:v>279</c:v>
                </c:pt>
                <c:pt idx="45">
                  <c:v>226</c:v>
                </c:pt>
                <c:pt idx="46">
                  <c:v>433</c:v>
                </c:pt>
                <c:pt idx="47">
                  <c:v>360</c:v>
                </c:pt>
                <c:pt idx="48">
                  <c:v>293</c:v>
                </c:pt>
                <c:pt idx="49">
                  <c:v>216</c:v>
                </c:pt>
                <c:pt idx="50">
                  <c:v>360</c:v>
                </c:pt>
                <c:pt idx="51">
                  <c:v>269</c:v>
                </c:pt>
                <c:pt idx="52">
                  <c:v>205</c:v>
                </c:pt>
                <c:pt idx="53">
                  <c:v>119</c:v>
                </c:pt>
                <c:pt idx="54">
                  <c:v>76</c:v>
                </c:pt>
                <c:pt idx="55">
                  <c:v>157</c:v>
                </c:pt>
                <c:pt idx="56">
                  <c:v>65</c:v>
                </c:pt>
                <c:pt idx="57">
                  <c:v>145</c:v>
                </c:pt>
                <c:pt idx="58">
                  <c:v>275</c:v>
                </c:pt>
                <c:pt idx="59">
                  <c:v>529</c:v>
                </c:pt>
                <c:pt idx="60">
                  <c:v>317</c:v>
                </c:pt>
                <c:pt idx="61">
                  <c:v>552</c:v>
                </c:pt>
                <c:pt idx="62">
                  <c:v>217</c:v>
                </c:pt>
                <c:pt idx="63">
                  <c:v>133</c:v>
                </c:pt>
                <c:pt idx="64">
                  <c:v>235</c:v>
                </c:pt>
                <c:pt idx="65">
                  <c:v>308</c:v>
                </c:pt>
                <c:pt idx="66">
                  <c:v>172</c:v>
                </c:pt>
                <c:pt idx="67">
                  <c:v>126</c:v>
                </c:pt>
                <c:pt idx="68">
                  <c:v>97</c:v>
                </c:pt>
                <c:pt idx="69">
                  <c:v>48</c:v>
                </c:pt>
                <c:pt idx="70">
                  <c:v>25</c:v>
                </c:pt>
                <c:pt idx="71">
                  <c:v>342</c:v>
                </c:pt>
                <c:pt idx="72">
                  <c:v>159</c:v>
                </c:pt>
                <c:pt idx="73">
                  <c:v>154</c:v>
                </c:pt>
                <c:pt idx="74">
                  <c:v>117</c:v>
                </c:pt>
                <c:pt idx="75">
                  <c:v>46</c:v>
                </c:pt>
                <c:pt idx="76">
                  <c:v>35</c:v>
                </c:pt>
                <c:pt idx="77">
                  <c:v>209</c:v>
                </c:pt>
                <c:pt idx="78">
                  <c:v>433</c:v>
                </c:pt>
                <c:pt idx="79">
                  <c:v>605</c:v>
                </c:pt>
                <c:pt idx="80">
                  <c:v>356</c:v>
                </c:pt>
                <c:pt idx="81">
                  <c:v>220</c:v>
                </c:pt>
                <c:pt idx="82">
                  <c:v>64</c:v>
                </c:pt>
                <c:pt idx="83">
                  <c:v>151</c:v>
                </c:pt>
                <c:pt idx="84">
                  <c:v>117</c:v>
                </c:pt>
                <c:pt idx="85">
                  <c:v>104</c:v>
                </c:pt>
                <c:pt idx="86">
                  <c:v>222</c:v>
                </c:pt>
                <c:pt idx="87">
                  <c:v>68</c:v>
                </c:pt>
                <c:pt idx="88">
                  <c:v>144</c:v>
                </c:pt>
                <c:pt idx="89">
                  <c:v>84</c:v>
                </c:pt>
                <c:pt idx="90">
                  <c:v>168</c:v>
                </c:pt>
                <c:pt idx="91">
                  <c:v>24</c:v>
                </c:pt>
                <c:pt idx="92">
                  <c:v>28</c:v>
                </c:pt>
                <c:pt idx="93">
                  <c:v>239</c:v>
                </c:pt>
                <c:pt idx="94">
                  <c:v>319</c:v>
                </c:pt>
                <c:pt idx="95">
                  <c:v>168</c:v>
                </c:pt>
                <c:pt idx="96">
                  <c:v>143</c:v>
                </c:pt>
                <c:pt idx="97">
                  <c:v>237</c:v>
                </c:pt>
                <c:pt idx="98">
                  <c:v>205</c:v>
                </c:pt>
                <c:pt idx="99">
                  <c:v>264</c:v>
                </c:pt>
                <c:pt idx="100">
                  <c:v>404</c:v>
                </c:pt>
                <c:pt idx="101">
                  <c:v>291</c:v>
                </c:pt>
                <c:pt idx="102">
                  <c:v>516</c:v>
                </c:pt>
                <c:pt idx="103">
                  <c:v>431</c:v>
                </c:pt>
                <c:pt idx="104">
                  <c:v>272</c:v>
                </c:pt>
                <c:pt idx="105">
                  <c:v>147</c:v>
                </c:pt>
                <c:pt idx="106">
                  <c:v>261</c:v>
                </c:pt>
                <c:pt idx="107">
                  <c:v>352</c:v>
                </c:pt>
                <c:pt idx="108">
                  <c:v>199</c:v>
                </c:pt>
                <c:pt idx="109">
                  <c:v>381</c:v>
                </c:pt>
                <c:pt idx="110">
                  <c:v>389</c:v>
                </c:pt>
                <c:pt idx="111">
                  <c:v>572</c:v>
                </c:pt>
                <c:pt idx="112">
                  <c:v>460</c:v>
                </c:pt>
                <c:pt idx="113">
                  <c:v>334</c:v>
                </c:pt>
                <c:pt idx="114">
                  <c:v>373</c:v>
                </c:pt>
                <c:pt idx="115">
                  <c:v>2545</c:v>
                </c:pt>
                <c:pt idx="116">
                  <c:v>723</c:v>
                </c:pt>
                <c:pt idx="117">
                  <c:v>343</c:v>
                </c:pt>
                <c:pt idx="118">
                  <c:v>420</c:v>
                </c:pt>
                <c:pt idx="119">
                  <c:v>182</c:v>
                </c:pt>
                <c:pt idx="120">
                  <c:v>489</c:v>
                </c:pt>
                <c:pt idx="121">
                  <c:v>294</c:v>
                </c:pt>
                <c:pt idx="122">
                  <c:v>375</c:v>
                </c:pt>
                <c:pt idx="123">
                  <c:v>201</c:v>
                </c:pt>
                <c:pt idx="124">
                  <c:v>246</c:v>
                </c:pt>
                <c:pt idx="125">
                  <c:v>210</c:v>
                </c:pt>
                <c:pt idx="126">
                  <c:v>105</c:v>
                </c:pt>
                <c:pt idx="127">
                  <c:v>34</c:v>
                </c:pt>
                <c:pt idx="128">
                  <c:v>214</c:v>
                </c:pt>
                <c:pt idx="129">
                  <c:v>316</c:v>
                </c:pt>
                <c:pt idx="130">
                  <c:v>162</c:v>
                </c:pt>
                <c:pt idx="131">
                  <c:v>335</c:v>
                </c:pt>
                <c:pt idx="132">
                  <c:v>278</c:v>
                </c:pt>
                <c:pt idx="133">
                  <c:v>117</c:v>
                </c:pt>
                <c:pt idx="134">
                  <c:v>87</c:v>
                </c:pt>
                <c:pt idx="135">
                  <c:v>234</c:v>
                </c:pt>
                <c:pt idx="136">
                  <c:v>136</c:v>
                </c:pt>
                <c:pt idx="137">
                  <c:v>136</c:v>
                </c:pt>
                <c:pt idx="138">
                  <c:v>420</c:v>
                </c:pt>
                <c:pt idx="139">
                  <c:v>258</c:v>
                </c:pt>
                <c:pt idx="140">
                  <c:v>214</c:v>
                </c:pt>
                <c:pt idx="141">
                  <c:v>97</c:v>
                </c:pt>
                <c:pt idx="142">
                  <c:v>241</c:v>
                </c:pt>
                <c:pt idx="143">
                  <c:v>224</c:v>
                </c:pt>
                <c:pt idx="144">
                  <c:v>884</c:v>
                </c:pt>
                <c:pt idx="145">
                  <c:v>489</c:v>
                </c:pt>
                <c:pt idx="146">
                  <c:v>956</c:v>
                </c:pt>
                <c:pt idx="147">
                  <c:v>513</c:v>
                </c:pt>
                <c:pt idx="148">
                  <c:v>252</c:v>
                </c:pt>
                <c:pt idx="149">
                  <c:v>271</c:v>
                </c:pt>
                <c:pt idx="150">
                  <c:v>2807</c:v>
                </c:pt>
                <c:pt idx="151">
                  <c:v>224</c:v>
                </c:pt>
                <c:pt idx="152">
                  <c:v>170</c:v>
                </c:pt>
                <c:pt idx="153">
                  <c:v>129</c:v>
                </c:pt>
                <c:pt idx="154">
                  <c:v>167</c:v>
                </c:pt>
                <c:pt idx="155">
                  <c:v>193</c:v>
                </c:pt>
                <c:pt idx="156">
                  <c:v>347</c:v>
                </c:pt>
                <c:pt idx="157">
                  <c:v>131</c:v>
                </c:pt>
                <c:pt idx="158">
                  <c:v>42</c:v>
                </c:pt>
                <c:pt idx="159">
                  <c:v>38</c:v>
                </c:pt>
                <c:pt idx="160">
                  <c:v>174</c:v>
                </c:pt>
                <c:pt idx="161">
                  <c:v>43</c:v>
                </c:pt>
                <c:pt idx="162">
                  <c:v>307</c:v>
                </c:pt>
                <c:pt idx="163">
                  <c:v>116</c:v>
                </c:pt>
                <c:pt idx="164">
                  <c:v>409</c:v>
                </c:pt>
                <c:pt idx="165">
                  <c:v>441</c:v>
                </c:pt>
                <c:pt idx="166">
                  <c:v>252</c:v>
                </c:pt>
                <c:pt idx="167">
                  <c:v>316</c:v>
                </c:pt>
                <c:pt idx="168">
                  <c:v>65</c:v>
                </c:pt>
                <c:pt idx="169">
                  <c:v>153</c:v>
                </c:pt>
                <c:pt idx="170">
                  <c:v>133</c:v>
                </c:pt>
                <c:pt idx="171">
                  <c:v>288</c:v>
                </c:pt>
                <c:pt idx="172">
                  <c:v>173</c:v>
                </c:pt>
                <c:pt idx="173">
                  <c:v>106</c:v>
                </c:pt>
                <c:pt idx="174">
                  <c:v>38</c:v>
                </c:pt>
                <c:pt idx="175">
                  <c:v>24</c:v>
                </c:pt>
                <c:pt idx="176">
                  <c:v>163</c:v>
                </c:pt>
                <c:pt idx="177">
                  <c:v>503</c:v>
                </c:pt>
                <c:pt idx="178">
                  <c:v>674</c:v>
                </c:pt>
                <c:pt idx="179">
                  <c:v>577</c:v>
                </c:pt>
                <c:pt idx="180">
                  <c:v>176</c:v>
                </c:pt>
                <c:pt idx="181">
                  <c:v>71</c:v>
                </c:pt>
                <c:pt idx="182">
                  <c:v>268</c:v>
                </c:pt>
                <c:pt idx="183">
                  <c:v>363</c:v>
                </c:pt>
                <c:pt idx="184">
                  <c:v>348</c:v>
                </c:pt>
                <c:pt idx="185">
                  <c:v>115</c:v>
                </c:pt>
                <c:pt idx="186">
                  <c:v>117</c:v>
                </c:pt>
                <c:pt idx="187">
                  <c:v>109</c:v>
                </c:pt>
                <c:pt idx="188">
                  <c:v>48</c:v>
                </c:pt>
                <c:pt idx="189">
                  <c:v>86</c:v>
                </c:pt>
                <c:pt idx="190">
                  <c:v>135</c:v>
                </c:pt>
                <c:pt idx="191">
                  <c:v>105</c:v>
                </c:pt>
                <c:pt idx="192">
                  <c:v>144</c:v>
                </c:pt>
                <c:pt idx="193">
                  <c:v>397</c:v>
                </c:pt>
                <c:pt idx="194">
                  <c:v>213</c:v>
                </c:pt>
                <c:pt idx="195">
                  <c:v>143</c:v>
                </c:pt>
                <c:pt idx="196">
                  <c:v>155</c:v>
                </c:pt>
                <c:pt idx="197">
                  <c:v>331</c:v>
                </c:pt>
                <c:pt idx="198">
                  <c:v>160</c:v>
                </c:pt>
                <c:pt idx="199">
                  <c:v>43</c:v>
                </c:pt>
                <c:pt idx="200">
                  <c:v>42</c:v>
                </c:pt>
                <c:pt idx="201">
                  <c:v>26</c:v>
                </c:pt>
                <c:pt idx="202">
                  <c:v>129</c:v>
                </c:pt>
                <c:pt idx="203">
                  <c:v>124</c:v>
                </c:pt>
                <c:pt idx="204">
                  <c:v>738</c:v>
                </c:pt>
                <c:pt idx="205">
                  <c:v>461</c:v>
                </c:pt>
                <c:pt idx="206">
                  <c:v>194</c:v>
                </c:pt>
                <c:pt idx="207">
                  <c:v>133</c:v>
                </c:pt>
                <c:pt idx="208">
                  <c:v>43</c:v>
                </c:pt>
                <c:pt idx="209">
                  <c:v>56</c:v>
                </c:pt>
                <c:pt idx="210">
                  <c:v>180</c:v>
                </c:pt>
                <c:pt idx="211">
                  <c:v>52</c:v>
                </c:pt>
                <c:pt idx="212">
                  <c:v>210</c:v>
                </c:pt>
                <c:pt idx="213">
                  <c:v>51</c:v>
                </c:pt>
                <c:pt idx="214">
                  <c:v>21</c:v>
                </c:pt>
                <c:pt idx="215">
                  <c:v>225</c:v>
                </c:pt>
                <c:pt idx="216">
                  <c:v>687</c:v>
                </c:pt>
                <c:pt idx="217">
                  <c:v>411</c:v>
                </c:pt>
                <c:pt idx="218">
                  <c:v>281</c:v>
                </c:pt>
                <c:pt idx="219">
                  <c:v>298</c:v>
                </c:pt>
                <c:pt idx="220">
                  <c:v>89</c:v>
                </c:pt>
                <c:pt idx="221">
                  <c:v>113</c:v>
                </c:pt>
                <c:pt idx="222">
                  <c:v>109</c:v>
                </c:pt>
                <c:pt idx="223">
                  <c:v>51</c:v>
                </c:pt>
                <c:pt idx="224">
                  <c:v>52</c:v>
                </c:pt>
                <c:pt idx="225">
                  <c:v>54</c:v>
                </c:pt>
                <c:pt idx="226">
                  <c:v>308</c:v>
                </c:pt>
                <c:pt idx="227">
                  <c:v>244</c:v>
                </c:pt>
                <c:pt idx="228">
                  <c:v>355</c:v>
                </c:pt>
                <c:pt idx="229">
                  <c:v>373</c:v>
                </c:pt>
                <c:pt idx="230">
                  <c:v>1735</c:v>
                </c:pt>
                <c:pt idx="231">
                  <c:v>1398</c:v>
                </c:pt>
                <c:pt idx="232">
                  <c:v>561</c:v>
                </c:pt>
                <c:pt idx="233">
                  <c:v>1301</c:v>
                </c:pt>
                <c:pt idx="234">
                  <c:v>1436</c:v>
                </c:pt>
                <c:pt idx="235">
                  <c:v>1686</c:v>
                </c:pt>
                <c:pt idx="236">
                  <c:v>846</c:v>
                </c:pt>
                <c:pt idx="237">
                  <c:v>2570</c:v>
                </c:pt>
                <c:pt idx="238">
                  <c:v>873</c:v>
                </c:pt>
                <c:pt idx="239">
                  <c:v>179</c:v>
                </c:pt>
                <c:pt idx="240">
                  <c:v>248</c:v>
                </c:pt>
                <c:pt idx="241">
                  <c:v>346</c:v>
                </c:pt>
                <c:pt idx="242">
                  <c:v>327</c:v>
                </c:pt>
                <c:pt idx="243">
                  <c:v>159</c:v>
                </c:pt>
                <c:pt idx="244">
                  <c:v>466</c:v>
                </c:pt>
                <c:pt idx="245">
                  <c:v>254</c:v>
                </c:pt>
                <c:pt idx="246">
                  <c:v>769</c:v>
                </c:pt>
                <c:pt idx="247">
                  <c:v>321</c:v>
                </c:pt>
                <c:pt idx="248">
                  <c:v>573</c:v>
                </c:pt>
                <c:pt idx="249">
                  <c:v>783</c:v>
                </c:pt>
                <c:pt idx="250">
                  <c:v>393</c:v>
                </c:pt>
                <c:pt idx="251">
                  <c:v>560</c:v>
                </c:pt>
                <c:pt idx="252">
                  <c:v>109</c:v>
                </c:pt>
                <c:pt idx="253">
                  <c:v>362</c:v>
                </c:pt>
                <c:pt idx="254">
                  <c:v>362</c:v>
                </c:pt>
                <c:pt idx="255">
                  <c:v>201</c:v>
                </c:pt>
                <c:pt idx="256">
                  <c:v>97</c:v>
                </c:pt>
                <c:pt idx="257">
                  <c:v>161</c:v>
                </c:pt>
                <c:pt idx="258">
                  <c:v>368</c:v>
                </c:pt>
                <c:pt idx="259">
                  <c:v>138</c:v>
                </c:pt>
                <c:pt idx="260">
                  <c:v>90</c:v>
                </c:pt>
                <c:pt idx="261">
                  <c:v>24</c:v>
                </c:pt>
                <c:pt idx="262">
                  <c:v>156</c:v>
                </c:pt>
                <c:pt idx="263">
                  <c:v>83</c:v>
                </c:pt>
                <c:pt idx="264">
                  <c:v>145</c:v>
                </c:pt>
                <c:pt idx="265">
                  <c:v>147</c:v>
                </c:pt>
                <c:pt idx="266">
                  <c:v>147</c:v>
                </c:pt>
                <c:pt idx="267">
                  <c:v>75</c:v>
                </c:pt>
                <c:pt idx="268">
                  <c:v>91</c:v>
                </c:pt>
                <c:pt idx="269">
                  <c:v>33</c:v>
                </c:pt>
                <c:pt idx="270">
                  <c:v>117</c:v>
                </c:pt>
                <c:pt idx="271">
                  <c:v>415</c:v>
                </c:pt>
                <c:pt idx="272">
                  <c:v>342</c:v>
                </c:pt>
                <c:pt idx="273">
                  <c:v>177</c:v>
                </c:pt>
                <c:pt idx="274">
                  <c:v>161</c:v>
                </c:pt>
                <c:pt idx="275">
                  <c:v>133</c:v>
                </c:pt>
                <c:pt idx="276">
                  <c:v>21</c:v>
                </c:pt>
                <c:pt idx="277">
                  <c:v>122</c:v>
                </c:pt>
                <c:pt idx="278">
                  <c:v>129</c:v>
                </c:pt>
                <c:pt idx="279">
                  <c:v>64</c:v>
                </c:pt>
                <c:pt idx="280">
                  <c:v>35</c:v>
                </c:pt>
                <c:pt idx="281">
                  <c:v>199</c:v>
                </c:pt>
                <c:pt idx="282">
                  <c:v>58</c:v>
                </c:pt>
                <c:pt idx="283">
                  <c:v>149</c:v>
                </c:pt>
                <c:pt idx="284">
                  <c:v>145</c:v>
                </c:pt>
                <c:pt idx="285">
                  <c:v>94</c:v>
                </c:pt>
                <c:pt idx="286">
                  <c:v>141</c:v>
                </c:pt>
                <c:pt idx="287">
                  <c:v>193</c:v>
                </c:pt>
                <c:pt idx="288">
                  <c:v>246</c:v>
                </c:pt>
                <c:pt idx="289">
                  <c:v>171</c:v>
                </c:pt>
                <c:pt idx="290">
                  <c:v>2184</c:v>
                </c:pt>
                <c:pt idx="291">
                  <c:v>363</c:v>
                </c:pt>
                <c:pt idx="292">
                  <c:v>227</c:v>
                </c:pt>
                <c:pt idx="293">
                  <c:v>93</c:v>
                </c:pt>
                <c:pt idx="294">
                  <c:v>195</c:v>
                </c:pt>
                <c:pt idx="295">
                  <c:v>140</c:v>
                </c:pt>
                <c:pt idx="296">
                  <c:v>157</c:v>
                </c:pt>
                <c:pt idx="297">
                  <c:v>1424</c:v>
                </c:pt>
                <c:pt idx="298">
                  <c:v>1279</c:v>
                </c:pt>
                <c:pt idx="299">
                  <c:v>563</c:v>
                </c:pt>
                <c:pt idx="300">
                  <c:v>253</c:v>
                </c:pt>
                <c:pt idx="301">
                  <c:v>596</c:v>
                </c:pt>
                <c:pt idx="302">
                  <c:v>425</c:v>
                </c:pt>
                <c:pt idx="303">
                  <c:v>199</c:v>
                </c:pt>
                <c:pt idx="304">
                  <c:v>120</c:v>
                </c:pt>
                <c:pt idx="305">
                  <c:v>611</c:v>
                </c:pt>
                <c:pt idx="306">
                  <c:v>1619</c:v>
                </c:pt>
                <c:pt idx="307">
                  <c:v>872</c:v>
                </c:pt>
                <c:pt idx="308">
                  <c:v>259</c:v>
                </c:pt>
                <c:pt idx="309">
                  <c:v>569</c:v>
                </c:pt>
                <c:pt idx="310">
                  <c:v>640</c:v>
                </c:pt>
                <c:pt idx="311">
                  <c:v>466</c:v>
                </c:pt>
                <c:pt idx="312">
                  <c:v>369</c:v>
                </c:pt>
                <c:pt idx="313">
                  <c:v>313</c:v>
                </c:pt>
                <c:pt idx="314">
                  <c:v>315</c:v>
                </c:pt>
                <c:pt idx="315">
                  <c:v>446</c:v>
                </c:pt>
                <c:pt idx="316">
                  <c:v>106</c:v>
                </c:pt>
                <c:pt idx="317">
                  <c:v>126</c:v>
                </c:pt>
                <c:pt idx="318">
                  <c:v>209</c:v>
                </c:pt>
              </c:numCache>
            </c:numRef>
          </c:val>
          <c:smooth val="0"/>
          <c:extLst>
            <c:ext xmlns:c16="http://schemas.microsoft.com/office/drawing/2014/chart" uri="{C3380CC4-5D6E-409C-BE32-E72D297353CC}">
              <c16:uniqueId val="{00000000-F8C9-427A-96DD-13E22E48D96F}"/>
            </c:ext>
          </c:extLst>
        </c:ser>
        <c:dLbls>
          <c:showLegendKey val="0"/>
          <c:showVal val="0"/>
          <c:showCatName val="0"/>
          <c:showSerName val="0"/>
          <c:showPercent val="0"/>
          <c:showBubbleSize val="0"/>
        </c:dLbls>
        <c:smooth val="0"/>
        <c:axId val="312845312"/>
        <c:axId val="312844000"/>
      </c:lineChart>
      <c:dateAx>
        <c:axId val="31284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44000"/>
        <c:crosses val="autoZero"/>
        <c:auto val="1"/>
        <c:lblOffset val="100"/>
        <c:baseTimeUnit val="days"/>
      </c:dateAx>
      <c:valAx>
        <c:axId val="31284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4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Radiophilharmonie</c:v>
                </c:pt>
              </c:strCache>
            </c:strRef>
          </c:tx>
          <c:spPr>
            <a:ln w="28575" cap="rnd">
              <a:solidFill>
                <a:schemeClr val="accent1"/>
              </a:solidFill>
              <a:round/>
            </a:ln>
            <a:effectLst/>
          </c:spPr>
          <c:marker>
            <c:symbol val="none"/>
          </c:marker>
          <c:cat>
            <c:numRef>
              <c:f>Sheet1!$A$2:$A$320</c:f>
              <c:numCache>
                <c:formatCode>m/d/yyyy</c:formatCode>
                <c:ptCount val="31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numCache>
            </c:numRef>
          </c:cat>
          <c:val>
            <c:numRef>
              <c:f>Sheet1!$B$2:$B$320</c:f>
              <c:numCache>
                <c:formatCode>General</c:formatCode>
                <c:ptCount val="319"/>
                <c:pt idx="0">
                  <c:v>13</c:v>
                </c:pt>
                <c:pt idx="1">
                  <c:v>197</c:v>
                </c:pt>
                <c:pt idx="2">
                  <c:v>34</c:v>
                </c:pt>
                <c:pt idx="3">
                  <c:v>13</c:v>
                </c:pt>
                <c:pt idx="4">
                  <c:v>12</c:v>
                </c:pt>
                <c:pt idx="5">
                  <c:v>16</c:v>
                </c:pt>
                <c:pt idx="6">
                  <c:v>7</c:v>
                </c:pt>
                <c:pt idx="7">
                  <c:v>17</c:v>
                </c:pt>
                <c:pt idx="8">
                  <c:v>18</c:v>
                </c:pt>
                <c:pt idx="9">
                  <c:v>30</c:v>
                </c:pt>
                <c:pt idx="10">
                  <c:v>124</c:v>
                </c:pt>
                <c:pt idx="11">
                  <c:v>400</c:v>
                </c:pt>
                <c:pt idx="12">
                  <c:v>417</c:v>
                </c:pt>
                <c:pt idx="13">
                  <c:v>236</c:v>
                </c:pt>
                <c:pt idx="14">
                  <c:v>473</c:v>
                </c:pt>
                <c:pt idx="15">
                  <c:v>319</c:v>
                </c:pt>
                <c:pt idx="16">
                  <c:v>293</c:v>
                </c:pt>
                <c:pt idx="17">
                  <c:v>241</c:v>
                </c:pt>
                <c:pt idx="18">
                  <c:v>171</c:v>
                </c:pt>
                <c:pt idx="19">
                  <c:v>713</c:v>
                </c:pt>
                <c:pt idx="20">
                  <c:v>327</c:v>
                </c:pt>
                <c:pt idx="21">
                  <c:v>383</c:v>
                </c:pt>
                <c:pt idx="22">
                  <c:v>191</c:v>
                </c:pt>
                <c:pt idx="23">
                  <c:v>61</c:v>
                </c:pt>
                <c:pt idx="24">
                  <c:v>73</c:v>
                </c:pt>
                <c:pt idx="25">
                  <c:v>39</c:v>
                </c:pt>
                <c:pt idx="26">
                  <c:v>445</c:v>
                </c:pt>
                <c:pt idx="27">
                  <c:v>171</c:v>
                </c:pt>
                <c:pt idx="28">
                  <c:v>100</c:v>
                </c:pt>
                <c:pt idx="29">
                  <c:v>233</c:v>
                </c:pt>
                <c:pt idx="30">
                  <c:v>82</c:v>
                </c:pt>
                <c:pt idx="31">
                  <c:v>455</c:v>
                </c:pt>
                <c:pt idx="32">
                  <c:v>589</c:v>
                </c:pt>
                <c:pt idx="33">
                  <c:v>621</c:v>
                </c:pt>
                <c:pt idx="34">
                  <c:v>666</c:v>
                </c:pt>
                <c:pt idx="35">
                  <c:v>1521</c:v>
                </c:pt>
                <c:pt idx="36">
                  <c:v>1930</c:v>
                </c:pt>
                <c:pt idx="37">
                  <c:v>1727</c:v>
                </c:pt>
                <c:pt idx="38">
                  <c:v>2167</c:v>
                </c:pt>
                <c:pt idx="39">
                  <c:v>2168</c:v>
                </c:pt>
                <c:pt idx="40">
                  <c:v>2220</c:v>
                </c:pt>
                <c:pt idx="41">
                  <c:v>1782</c:v>
                </c:pt>
                <c:pt idx="42">
                  <c:v>1245</c:v>
                </c:pt>
                <c:pt idx="43">
                  <c:v>1315</c:v>
                </c:pt>
                <c:pt idx="44">
                  <c:v>1526</c:v>
                </c:pt>
                <c:pt idx="45">
                  <c:v>1498</c:v>
                </c:pt>
                <c:pt idx="46">
                  <c:v>1982</c:v>
                </c:pt>
                <c:pt idx="47">
                  <c:v>1697</c:v>
                </c:pt>
                <c:pt idx="48">
                  <c:v>1624</c:v>
                </c:pt>
                <c:pt idx="49">
                  <c:v>1330</c:v>
                </c:pt>
                <c:pt idx="50">
                  <c:v>1424</c:v>
                </c:pt>
                <c:pt idx="51">
                  <c:v>1552</c:v>
                </c:pt>
                <c:pt idx="52">
                  <c:v>529</c:v>
                </c:pt>
                <c:pt idx="53">
                  <c:v>109</c:v>
                </c:pt>
                <c:pt idx="54">
                  <c:v>62</c:v>
                </c:pt>
                <c:pt idx="55">
                  <c:v>50</c:v>
                </c:pt>
                <c:pt idx="56">
                  <c:v>23</c:v>
                </c:pt>
                <c:pt idx="57">
                  <c:v>246</c:v>
                </c:pt>
                <c:pt idx="58">
                  <c:v>3857</c:v>
                </c:pt>
                <c:pt idx="59">
                  <c:v>3471</c:v>
                </c:pt>
                <c:pt idx="60">
                  <c:v>2461</c:v>
                </c:pt>
                <c:pt idx="61">
                  <c:v>851</c:v>
                </c:pt>
                <c:pt idx="62">
                  <c:v>386</c:v>
                </c:pt>
                <c:pt idx="63">
                  <c:v>259</c:v>
                </c:pt>
                <c:pt idx="64">
                  <c:v>453</c:v>
                </c:pt>
                <c:pt idx="65">
                  <c:v>209</c:v>
                </c:pt>
                <c:pt idx="66">
                  <c:v>163</c:v>
                </c:pt>
                <c:pt idx="67">
                  <c:v>156</c:v>
                </c:pt>
                <c:pt idx="68">
                  <c:v>125</c:v>
                </c:pt>
                <c:pt idx="69">
                  <c:v>74</c:v>
                </c:pt>
                <c:pt idx="70">
                  <c:v>33</c:v>
                </c:pt>
                <c:pt idx="71">
                  <c:v>563</c:v>
                </c:pt>
                <c:pt idx="72">
                  <c:v>226</c:v>
                </c:pt>
                <c:pt idx="73">
                  <c:v>93</c:v>
                </c:pt>
                <c:pt idx="74">
                  <c:v>49</c:v>
                </c:pt>
                <c:pt idx="75">
                  <c:v>27</c:v>
                </c:pt>
                <c:pt idx="76">
                  <c:v>19</c:v>
                </c:pt>
                <c:pt idx="77">
                  <c:v>338</c:v>
                </c:pt>
                <c:pt idx="78">
                  <c:v>760</c:v>
                </c:pt>
                <c:pt idx="79">
                  <c:v>964</c:v>
                </c:pt>
                <c:pt idx="80">
                  <c:v>640</c:v>
                </c:pt>
                <c:pt idx="81">
                  <c:v>354</c:v>
                </c:pt>
                <c:pt idx="82">
                  <c:v>119</c:v>
                </c:pt>
                <c:pt idx="83">
                  <c:v>325</c:v>
                </c:pt>
                <c:pt idx="84">
                  <c:v>98</c:v>
                </c:pt>
                <c:pt idx="85">
                  <c:v>65</c:v>
                </c:pt>
                <c:pt idx="86">
                  <c:v>84</c:v>
                </c:pt>
                <c:pt idx="87">
                  <c:v>98</c:v>
                </c:pt>
                <c:pt idx="88">
                  <c:v>21</c:v>
                </c:pt>
                <c:pt idx="89">
                  <c:v>17</c:v>
                </c:pt>
                <c:pt idx="90">
                  <c:v>19</c:v>
                </c:pt>
                <c:pt idx="91">
                  <c:v>9</c:v>
                </c:pt>
                <c:pt idx="92">
                  <c:v>18</c:v>
                </c:pt>
                <c:pt idx="93">
                  <c:v>33</c:v>
                </c:pt>
                <c:pt idx="94">
                  <c:v>20</c:v>
                </c:pt>
                <c:pt idx="95">
                  <c:v>29</c:v>
                </c:pt>
                <c:pt idx="96">
                  <c:v>6</c:v>
                </c:pt>
                <c:pt idx="97">
                  <c:v>248</c:v>
                </c:pt>
                <c:pt idx="98">
                  <c:v>69</c:v>
                </c:pt>
                <c:pt idx="99">
                  <c:v>151</c:v>
                </c:pt>
                <c:pt idx="100">
                  <c:v>673</c:v>
                </c:pt>
                <c:pt idx="101">
                  <c:v>265</c:v>
                </c:pt>
                <c:pt idx="102">
                  <c:v>1059</c:v>
                </c:pt>
                <c:pt idx="103">
                  <c:v>895</c:v>
                </c:pt>
                <c:pt idx="104">
                  <c:v>354</c:v>
                </c:pt>
                <c:pt idx="105">
                  <c:v>254</c:v>
                </c:pt>
                <c:pt idx="106">
                  <c:v>62</c:v>
                </c:pt>
                <c:pt idx="107">
                  <c:v>461</c:v>
                </c:pt>
                <c:pt idx="108">
                  <c:v>141</c:v>
                </c:pt>
                <c:pt idx="109">
                  <c:v>400</c:v>
                </c:pt>
                <c:pt idx="110">
                  <c:v>369</c:v>
                </c:pt>
                <c:pt idx="111">
                  <c:v>254</c:v>
                </c:pt>
                <c:pt idx="112">
                  <c:v>119</c:v>
                </c:pt>
                <c:pt idx="113">
                  <c:v>59</c:v>
                </c:pt>
                <c:pt idx="114">
                  <c:v>304</c:v>
                </c:pt>
                <c:pt idx="115">
                  <c:v>212</c:v>
                </c:pt>
                <c:pt idx="116">
                  <c:v>435</c:v>
                </c:pt>
                <c:pt idx="117">
                  <c:v>282</c:v>
                </c:pt>
                <c:pt idx="118">
                  <c:v>194</c:v>
                </c:pt>
                <c:pt idx="119">
                  <c:v>166</c:v>
                </c:pt>
                <c:pt idx="120">
                  <c:v>821</c:v>
                </c:pt>
                <c:pt idx="121">
                  <c:v>594</c:v>
                </c:pt>
                <c:pt idx="122">
                  <c:v>390</c:v>
                </c:pt>
                <c:pt idx="123">
                  <c:v>260</c:v>
                </c:pt>
                <c:pt idx="124">
                  <c:v>362</c:v>
                </c:pt>
                <c:pt idx="125">
                  <c:v>303</c:v>
                </c:pt>
                <c:pt idx="126">
                  <c:v>106</c:v>
                </c:pt>
                <c:pt idx="127">
                  <c:v>43</c:v>
                </c:pt>
                <c:pt idx="128">
                  <c:v>22</c:v>
                </c:pt>
                <c:pt idx="129">
                  <c:v>312</c:v>
                </c:pt>
                <c:pt idx="130">
                  <c:v>320</c:v>
                </c:pt>
                <c:pt idx="131">
                  <c:v>577</c:v>
                </c:pt>
                <c:pt idx="132">
                  <c:v>524</c:v>
                </c:pt>
                <c:pt idx="133">
                  <c:v>133</c:v>
                </c:pt>
                <c:pt idx="134">
                  <c:v>113</c:v>
                </c:pt>
                <c:pt idx="135">
                  <c:v>287</c:v>
                </c:pt>
                <c:pt idx="136">
                  <c:v>102</c:v>
                </c:pt>
                <c:pt idx="137">
                  <c:v>47</c:v>
                </c:pt>
                <c:pt idx="138">
                  <c:v>587</c:v>
                </c:pt>
                <c:pt idx="139">
                  <c:v>493</c:v>
                </c:pt>
                <c:pt idx="140">
                  <c:v>175</c:v>
                </c:pt>
                <c:pt idx="141">
                  <c:v>89</c:v>
                </c:pt>
                <c:pt idx="142">
                  <c:v>59</c:v>
                </c:pt>
                <c:pt idx="143">
                  <c:v>38</c:v>
                </c:pt>
                <c:pt idx="144">
                  <c:v>290</c:v>
                </c:pt>
                <c:pt idx="145">
                  <c:v>67</c:v>
                </c:pt>
                <c:pt idx="146">
                  <c:v>750</c:v>
                </c:pt>
                <c:pt idx="147">
                  <c:v>249</c:v>
                </c:pt>
                <c:pt idx="148">
                  <c:v>110</c:v>
                </c:pt>
                <c:pt idx="149">
                  <c:v>470</c:v>
                </c:pt>
                <c:pt idx="150">
                  <c:v>4371</c:v>
                </c:pt>
                <c:pt idx="151">
                  <c:v>110</c:v>
                </c:pt>
                <c:pt idx="152">
                  <c:v>66</c:v>
                </c:pt>
                <c:pt idx="153">
                  <c:v>34</c:v>
                </c:pt>
                <c:pt idx="154">
                  <c:v>8</c:v>
                </c:pt>
                <c:pt idx="155">
                  <c:v>13</c:v>
                </c:pt>
                <c:pt idx="156">
                  <c:v>346</c:v>
                </c:pt>
                <c:pt idx="157">
                  <c:v>74</c:v>
                </c:pt>
                <c:pt idx="158">
                  <c:v>30</c:v>
                </c:pt>
                <c:pt idx="159">
                  <c:v>23</c:v>
                </c:pt>
                <c:pt idx="160">
                  <c:v>13</c:v>
                </c:pt>
                <c:pt idx="161">
                  <c:v>13</c:v>
                </c:pt>
                <c:pt idx="162">
                  <c:v>10</c:v>
                </c:pt>
                <c:pt idx="163">
                  <c:v>15</c:v>
                </c:pt>
                <c:pt idx="164">
                  <c:v>707</c:v>
                </c:pt>
                <c:pt idx="165">
                  <c:v>578</c:v>
                </c:pt>
                <c:pt idx="166">
                  <c:v>436</c:v>
                </c:pt>
                <c:pt idx="167">
                  <c:v>396</c:v>
                </c:pt>
                <c:pt idx="168">
                  <c:v>120</c:v>
                </c:pt>
                <c:pt idx="169">
                  <c:v>59</c:v>
                </c:pt>
                <c:pt idx="170">
                  <c:v>23</c:v>
                </c:pt>
                <c:pt idx="171">
                  <c:v>352</c:v>
                </c:pt>
                <c:pt idx="172">
                  <c:v>142</c:v>
                </c:pt>
                <c:pt idx="173">
                  <c:v>166</c:v>
                </c:pt>
                <c:pt idx="174">
                  <c:v>51</c:v>
                </c:pt>
                <c:pt idx="175">
                  <c:v>46</c:v>
                </c:pt>
                <c:pt idx="176">
                  <c:v>22</c:v>
                </c:pt>
                <c:pt idx="177">
                  <c:v>25</c:v>
                </c:pt>
                <c:pt idx="178">
                  <c:v>761</c:v>
                </c:pt>
                <c:pt idx="179">
                  <c:v>367</c:v>
                </c:pt>
                <c:pt idx="180">
                  <c:v>143</c:v>
                </c:pt>
                <c:pt idx="181">
                  <c:v>64</c:v>
                </c:pt>
                <c:pt idx="182">
                  <c:v>1183</c:v>
                </c:pt>
                <c:pt idx="183">
                  <c:v>117</c:v>
                </c:pt>
                <c:pt idx="184">
                  <c:v>44</c:v>
                </c:pt>
                <c:pt idx="185">
                  <c:v>36</c:v>
                </c:pt>
                <c:pt idx="186">
                  <c:v>14</c:v>
                </c:pt>
                <c:pt idx="187">
                  <c:v>13</c:v>
                </c:pt>
                <c:pt idx="188">
                  <c:v>16</c:v>
                </c:pt>
                <c:pt idx="189">
                  <c:v>13</c:v>
                </c:pt>
                <c:pt idx="190">
                  <c:v>9</c:v>
                </c:pt>
                <c:pt idx="191">
                  <c:v>12</c:v>
                </c:pt>
                <c:pt idx="192">
                  <c:v>13</c:v>
                </c:pt>
                <c:pt idx="193">
                  <c:v>19</c:v>
                </c:pt>
                <c:pt idx="194">
                  <c:v>326</c:v>
                </c:pt>
                <c:pt idx="195">
                  <c:v>51</c:v>
                </c:pt>
                <c:pt idx="196">
                  <c:v>17</c:v>
                </c:pt>
                <c:pt idx="197">
                  <c:v>13</c:v>
                </c:pt>
                <c:pt idx="198">
                  <c:v>8</c:v>
                </c:pt>
                <c:pt idx="199">
                  <c:v>8</c:v>
                </c:pt>
                <c:pt idx="200">
                  <c:v>12</c:v>
                </c:pt>
                <c:pt idx="201">
                  <c:v>5</c:v>
                </c:pt>
                <c:pt idx="202">
                  <c:v>133</c:v>
                </c:pt>
                <c:pt idx="203">
                  <c:v>42</c:v>
                </c:pt>
                <c:pt idx="204">
                  <c:v>434</c:v>
                </c:pt>
                <c:pt idx="205">
                  <c:v>484</c:v>
                </c:pt>
                <c:pt idx="206">
                  <c:v>283</c:v>
                </c:pt>
                <c:pt idx="207">
                  <c:v>203</c:v>
                </c:pt>
                <c:pt idx="208">
                  <c:v>66</c:v>
                </c:pt>
                <c:pt idx="209">
                  <c:v>40</c:v>
                </c:pt>
                <c:pt idx="210">
                  <c:v>106</c:v>
                </c:pt>
                <c:pt idx="211">
                  <c:v>31</c:v>
                </c:pt>
                <c:pt idx="212">
                  <c:v>22</c:v>
                </c:pt>
                <c:pt idx="213">
                  <c:v>18</c:v>
                </c:pt>
                <c:pt idx="214">
                  <c:v>9</c:v>
                </c:pt>
                <c:pt idx="215">
                  <c:v>306</c:v>
                </c:pt>
                <c:pt idx="216">
                  <c:v>1526</c:v>
                </c:pt>
                <c:pt idx="217">
                  <c:v>511</c:v>
                </c:pt>
                <c:pt idx="218">
                  <c:v>234</c:v>
                </c:pt>
                <c:pt idx="219">
                  <c:v>569</c:v>
                </c:pt>
                <c:pt idx="220">
                  <c:v>146</c:v>
                </c:pt>
                <c:pt idx="221">
                  <c:v>44</c:v>
                </c:pt>
                <c:pt idx="222">
                  <c:v>21</c:v>
                </c:pt>
                <c:pt idx="223">
                  <c:v>34</c:v>
                </c:pt>
                <c:pt idx="224">
                  <c:v>30</c:v>
                </c:pt>
                <c:pt idx="225">
                  <c:v>12</c:v>
                </c:pt>
                <c:pt idx="226">
                  <c:v>48</c:v>
                </c:pt>
                <c:pt idx="227">
                  <c:v>458</c:v>
                </c:pt>
                <c:pt idx="228">
                  <c:v>540</c:v>
                </c:pt>
                <c:pt idx="229">
                  <c:v>711</c:v>
                </c:pt>
                <c:pt idx="230">
                  <c:v>5784</c:v>
                </c:pt>
                <c:pt idx="231">
                  <c:v>2312</c:v>
                </c:pt>
                <c:pt idx="232">
                  <c:v>979</c:v>
                </c:pt>
                <c:pt idx="233">
                  <c:v>3736</c:v>
                </c:pt>
                <c:pt idx="234">
                  <c:v>1726</c:v>
                </c:pt>
                <c:pt idx="235">
                  <c:v>1038</c:v>
                </c:pt>
                <c:pt idx="236">
                  <c:v>665</c:v>
                </c:pt>
                <c:pt idx="237">
                  <c:v>3214</c:v>
                </c:pt>
                <c:pt idx="238">
                  <c:v>1599</c:v>
                </c:pt>
                <c:pt idx="239">
                  <c:v>302</c:v>
                </c:pt>
                <c:pt idx="240">
                  <c:v>128</c:v>
                </c:pt>
                <c:pt idx="241">
                  <c:v>414</c:v>
                </c:pt>
                <c:pt idx="242">
                  <c:v>532</c:v>
                </c:pt>
                <c:pt idx="243">
                  <c:v>236</c:v>
                </c:pt>
                <c:pt idx="244">
                  <c:v>870</c:v>
                </c:pt>
                <c:pt idx="245">
                  <c:v>368</c:v>
                </c:pt>
                <c:pt idx="246">
                  <c:v>1164</c:v>
                </c:pt>
                <c:pt idx="247">
                  <c:v>508</c:v>
                </c:pt>
                <c:pt idx="248">
                  <c:v>767</c:v>
                </c:pt>
                <c:pt idx="249">
                  <c:v>1262</c:v>
                </c:pt>
                <c:pt idx="250">
                  <c:v>513</c:v>
                </c:pt>
                <c:pt idx="251">
                  <c:v>225</c:v>
                </c:pt>
                <c:pt idx="252">
                  <c:v>92</c:v>
                </c:pt>
                <c:pt idx="253">
                  <c:v>526</c:v>
                </c:pt>
                <c:pt idx="254">
                  <c:v>517</c:v>
                </c:pt>
                <c:pt idx="255">
                  <c:v>198</c:v>
                </c:pt>
                <c:pt idx="256">
                  <c:v>210</c:v>
                </c:pt>
                <c:pt idx="257">
                  <c:v>267</c:v>
                </c:pt>
                <c:pt idx="258">
                  <c:v>422</c:v>
                </c:pt>
                <c:pt idx="259">
                  <c:v>112</c:v>
                </c:pt>
                <c:pt idx="260">
                  <c:v>47</c:v>
                </c:pt>
                <c:pt idx="261">
                  <c:v>20</c:v>
                </c:pt>
                <c:pt idx="262">
                  <c:v>257</c:v>
                </c:pt>
                <c:pt idx="263">
                  <c:v>70</c:v>
                </c:pt>
                <c:pt idx="264">
                  <c:v>221</c:v>
                </c:pt>
                <c:pt idx="265">
                  <c:v>81</c:v>
                </c:pt>
                <c:pt idx="266">
                  <c:v>190</c:v>
                </c:pt>
                <c:pt idx="267">
                  <c:v>19</c:v>
                </c:pt>
                <c:pt idx="268">
                  <c:v>129</c:v>
                </c:pt>
                <c:pt idx="269">
                  <c:v>36</c:v>
                </c:pt>
                <c:pt idx="270">
                  <c:v>36</c:v>
                </c:pt>
                <c:pt idx="271">
                  <c:v>135</c:v>
                </c:pt>
                <c:pt idx="272">
                  <c:v>339</c:v>
                </c:pt>
                <c:pt idx="273">
                  <c:v>304</c:v>
                </c:pt>
                <c:pt idx="274">
                  <c:v>203</c:v>
                </c:pt>
                <c:pt idx="275">
                  <c:v>57</c:v>
                </c:pt>
                <c:pt idx="276">
                  <c:v>23</c:v>
                </c:pt>
                <c:pt idx="277">
                  <c:v>16</c:v>
                </c:pt>
                <c:pt idx="278">
                  <c:v>19</c:v>
                </c:pt>
                <c:pt idx="279">
                  <c:v>13</c:v>
                </c:pt>
                <c:pt idx="280">
                  <c:v>16</c:v>
                </c:pt>
                <c:pt idx="281">
                  <c:v>30</c:v>
                </c:pt>
                <c:pt idx="282">
                  <c:v>9</c:v>
                </c:pt>
                <c:pt idx="283">
                  <c:v>218</c:v>
                </c:pt>
                <c:pt idx="284">
                  <c:v>182</c:v>
                </c:pt>
                <c:pt idx="285">
                  <c:v>124</c:v>
                </c:pt>
                <c:pt idx="286">
                  <c:v>214</c:v>
                </c:pt>
                <c:pt idx="287">
                  <c:v>67</c:v>
                </c:pt>
                <c:pt idx="288">
                  <c:v>33</c:v>
                </c:pt>
                <c:pt idx="289">
                  <c:v>30</c:v>
                </c:pt>
                <c:pt idx="290">
                  <c:v>3314</c:v>
                </c:pt>
                <c:pt idx="291">
                  <c:v>659</c:v>
                </c:pt>
                <c:pt idx="292">
                  <c:v>249</c:v>
                </c:pt>
                <c:pt idx="293">
                  <c:v>205</c:v>
                </c:pt>
                <c:pt idx="294">
                  <c:v>74</c:v>
                </c:pt>
                <c:pt idx="295">
                  <c:v>28</c:v>
                </c:pt>
                <c:pt idx="296">
                  <c:v>28</c:v>
                </c:pt>
                <c:pt idx="297">
                  <c:v>2447</c:v>
                </c:pt>
                <c:pt idx="298">
                  <c:v>2482</c:v>
                </c:pt>
                <c:pt idx="299">
                  <c:v>651</c:v>
                </c:pt>
                <c:pt idx="300">
                  <c:v>321</c:v>
                </c:pt>
                <c:pt idx="301">
                  <c:v>182</c:v>
                </c:pt>
                <c:pt idx="302">
                  <c:v>73</c:v>
                </c:pt>
                <c:pt idx="303">
                  <c:v>32</c:v>
                </c:pt>
                <c:pt idx="304">
                  <c:v>200</c:v>
                </c:pt>
                <c:pt idx="305">
                  <c:v>530</c:v>
                </c:pt>
                <c:pt idx="306">
                  <c:v>2246</c:v>
                </c:pt>
                <c:pt idx="307">
                  <c:v>1097</c:v>
                </c:pt>
                <c:pt idx="308">
                  <c:v>274</c:v>
                </c:pt>
                <c:pt idx="309">
                  <c:v>992</c:v>
                </c:pt>
                <c:pt idx="310">
                  <c:v>850</c:v>
                </c:pt>
                <c:pt idx="311">
                  <c:v>485</c:v>
                </c:pt>
                <c:pt idx="312">
                  <c:v>211</c:v>
                </c:pt>
                <c:pt idx="313">
                  <c:v>236</c:v>
                </c:pt>
                <c:pt idx="314">
                  <c:v>198</c:v>
                </c:pt>
                <c:pt idx="315">
                  <c:v>88</c:v>
                </c:pt>
                <c:pt idx="316">
                  <c:v>34</c:v>
                </c:pt>
                <c:pt idx="317">
                  <c:v>21</c:v>
                </c:pt>
                <c:pt idx="318">
                  <c:v>357</c:v>
                </c:pt>
              </c:numCache>
            </c:numRef>
          </c:val>
          <c:smooth val="0"/>
          <c:extLst>
            <c:ext xmlns:c16="http://schemas.microsoft.com/office/drawing/2014/chart" uri="{C3380CC4-5D6E-409C-BE32-E72D297353CC}">
              <c16:uniqueId val="{00000000-2548-4911-B115-DDE8DA15ED20}"/>
            </c:ext>
          </c:extLst>
        </c:ser>
        <c:dLbls>
          <c:showLegendKey val="0"/>
          <c:showVal val="0"/>
          <c:showCatName val="0"/>
          <c:showSerName val="0"/>
          <c:showPercent val="0"/>
          <c:showBubbleSize val="0"/>
        </c:dLbls>
        <c:smooth val="0"/>
        <c:axId val="312846952"/>
        <c:axId val="312843344"/>
      </c:lineChart>
      <c:dateAx>
        <c:axId val="31284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43344"/>
        <c:crosses val="autoZero"/>
        <c:auto val="1"/>
        <c:lblOffset val="100"/>
        <c:baseTimeUnit val="days"/>
      </c:dateAx>
      <c:valAx>
        <c:axId val="31284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4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Radiophilharmonie</c:v>
                </c:pt>
              </c:strCache>
            </c:strRef>
          </c:cat>
          <c:val>
            <c:numRef>
              <c:f>Sheet1!$B$2</c:f>
              <c:numCache>
                <c:formatCode>General</c:formatCode>
                <c:ptCount val="1"/>
                <c:pt idx="0">
                  <c:v>41</c:v>
                </c:pt>
              </c:numCache>
            </c:numRef>
          </c:val>
          <c:extLst>
            <c:ext xmlns:c16="http://schemas.microsoft.com/office/drawing/2014/chart" uri="{C3380CC4-5D6E-409C-BE32-E72D297353CC}">
              <c16:uniqueId val="{00000000-CFB8-4798-9E2E-674E644426B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Radiophilharmonie</c:v>
                </c:pt>
              </c:strCache>
            </c:strRef>
          </c:cat>
          <c:val>
            <c:numRef>
              <c:f>Sheet1!$C$2</c:f>
              <c:numCache>
                <c:formatCode>General</c:formatCode>
                <c:ptCount val="1"/>
                <c:pt idx="0">
                  <c:v>176</c:v>
                </c:pt>
              </c:numCache>
            </c:numRef>
          </c:val>
          <c:extLst>
            <c:ext xmlns:c16="http://schemas.microsoft.com/office/drawing/2014/chart" uri="{C3380CC4-5D6E-409C-BE32-E72D297353CC}">
              <c16:uniqueId val="{00000001-CFB8-4798-9E2E-674E644426B2}"/>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Radiophilharmonie</c:v>
                </c:pt>
              </c:strCache>
            </c:strRef>
          </c:cat>
          <c:val>
            <c:numRef>
              <c:f>Sheet1!$D$2</c:f>
              <c:numCache>
                <c:formatCode>General</c:formatCode>
                <c:ptCount val="1"/>
                <c:pt idx="0">
                  <c:v>92</c:v>
                </c:pt>
              </c:numCache>
            </c:numRef>
          </c:val>
          <c:extLst>
            <c:ext xmlns:c16="http://schemas.microsoft.com/office/drawing/2014/chart" uri="{C3380CC4-5D6E-409C-BE32-E72D297353CC}">
              <c16:uniqueId val="{00000002-CFB8-4798-9E2E-674E644426B2}"/>
            </c:ext>
          </c:extLst>
        </c:ser>
        <c:dLbls>
          <c:showLegendKey val="0"/>
          <c:showVal val="0"/>
          <c:showCatName val="0"/>
          <c:showSerName val="0"/>
          <c:showPercent val="0"/>
          <c:showBubbleSize val="0"/>
        </c:dLbls>
        <c:gapWidth val="150"/>
        <c:overlap val="100"/>
        <c:axId val="255141296"/>
        <c:axId val="255141624"/>
      </c:barChart>
      <c:catAx>
        <c:axId val="25514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141624"/>
        <c:crosses val="autoZero"/>
        <c:auto val="1"/>
        <c:lblAlgn val="ctr"/>
        <c:lblOffset val="100"/>
        <c:noMultiLvlLbl val="0"/>
      </c:catAx>
      <c:valAx>
        <c:axId val="255141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14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FEA2D-729B-40CA-9764-3A0CFBF2F9B4}"/>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BA27FA41-E474-4433-B1EA-BCE75DAABF61}"/>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63734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DEA8-5AFA-4AC9-9B5C-15FACD83ACD5}"/>
              </a:ext>
            </a:extLst>
          </p:cNvPr>
          <p:cNvSpPr>
            <a:spLocks noGrp="1"/>
          </p:cNvSpPr>
          <p:nvPr>
            <p:ph type="title"/>
          </p:nvPr>
        </p:nvSpPr>
        <p:spPr/>
        <p:txBody>
          <a:bodyPr/>
          <a:lstStyle/>
          <a:p>
            <a:r>
              <a:rPr lang="en-US"/>
              <a:t>Facebook Profil - Potenz.Reichw.,Aktive Nutzer,I-Rate,Fans | NDR Radiophilharmonie</a:t>
            </a:r>
          </a:p>
        </p:txBody>
      </p:sp>
      <p:graphicFrame>
        <p:nvGraphicFramePr>
          <p:cNvPr id="5" name="Table Placeholder 4">
            <a:extLst>
              <a:ext uri="{FF2B5EF4-FFF2-40B4-BE49-F238E27FC236}">
                <a16:creationId xmlns:a16="http://schemas.microsoft.com/office/drawing/2014/main" id="{83A2F716-A4AF-4035-B8BF-E406033F20F9}"/>
              </a:ext>
            </a:extLst>
          </p:cNvPr>
          <p:cNvGraphicFramePr>
            <a:graphicFrameLocks noGrp="1"/>
          </p:cNvGraphicFramePr>
          <p:nvPr>
            <p:ph type="tbl" sz="quarter" idx="13"/>
            <p:extLst>
              <p:ext uri="{D42A27DB-BD31-4B8C-83A1-F6EECF244321}">
                <p14:modId xmlns:p14="http://schemas.microsoft.com/office/powerpoint/2010/main" val="976070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01871290"/>
                    </a:ext>
                  </a:extLst>
                </a:gridCol>
                <a:gridCol w="1645920">
                  <a:extLst>
                    <a:ext uri="{9D8B030D-6E8A-4147-A177-3AD203B41FA5}">
                      <a16:colId xmlns:a16="http://schemas.microsoft.com/office/drawing/2014/main" val="3564146613"/>
                    </a:ext>
                  </a:extLst>
                </a:gridCol>
                <a:gridCol w="1645920">
                  <a:extLst>
                    <a:ext uri="{9D8B030D-6E8A-4147-A177-3AD203B41FA5}">
                      <a16:colId xmlns:a16="http://schemas.microsoft.com/office/drawing/2014/main" val="2279940552"/>
                    </a:ext>
                  </a:extLst>
                </a:gridCol>
                <a:gridCol w="1234440">
                  <a:extLst>
                    <a:ext uri="{9D8B030D-6E8A-4147-A177-3AD203B41FA5}">
                      <a16:colId xmlns:a16="http://schemas.microsoft.com/office/drawing/2014/main" val="3604158321"/>
                    </a:ext>
                  </a:extLst>
                </a:gridCol>
                <a:gridCol w="1234440">
                  <a:extLst>
                    <a:ext uri="{9D8B030D-6E8A-4147-A177-3AD203B41FA5}">
                      <a16:colId xmlns:a16="http://schemas.microsoft.com/office/drawing/2014/main" val="287989953"/>
                    </a:ext>
                  </a:extLst>
                </a:gridCol>
                <a:gridCol w="822960">
                  <a:extLst>
                    <a:ext uri="{9D8B030D-6E8A-4147-A177-3AD203B41FA5}">
                      <a16:colId xmlns:a16="http://schemas.microsoft.com/office/drawing/2014/main" val="157073191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58380343"/>
                  </a:ext>
                </a:extLst>
              </a:tr>
              <a:tr h="370840">
                <a:tc>
                  <a:txBody>
                    <a:bodyPr/>
                    <a:lstStyle/>
                    <a:p>
                      <a:r>
                        <a:rPr lang="en-US" sz="1000"/>
                        <a:t>NDR Radiophilharmonie</a:t>
                      </a:r>
                    </a:p>
                  </a:txBody>
                  <a:tcPr/>
                </a:tc>
                <a:tc>
                  <a:txBody>
                    <a:bodyPr/>
                    <a:lstStyle/>
                    <a:p>
                      <a:r>
                        <a:rPr lang="en-US" sz="1000"/>
                        <a:t>5295</a:t>
                      </a:r>
                    </a:p>
                  </a:txBody>
                  <a:tcPr/>
                </a:tc>
                <a:tc>
                  <a:txBody>
                    <a:bodyPr/>
                    <a:lstStyle/>
                    <a:p>
                      <a:r>
                        <a:rPr lang="en-US" sz="1000"/>
                        <a:t>1098</a:t>
                      </a:r>
                    </a:p>
                  </a:txBody>
                  <a:tcPr/>
                </a:tc>
                <a:tc>
                  <a:txBody>
                    <a:bodyPr/>
                    <a:lstStyle/>
                    <a:p>
                      <a:r>
                        <a:rPr lang="en-US" sz="1000"/>
                        <a:t>297</a:t>
                      </a:r>
                    </a:p>
                  </a:txBody>
                  <a:tcPr/>
                </a:tc>
                <a:tc>
                  <a:txBody>
                    <a:bodyPr/>
                    <a:lstStyle/>
                    <a:p>
                      <a:r>
                        <a:rPr lang="en-US" sz="1000"/>
                        <a:t>7.1 %</a:t>
                      </a:r>
                    </a:p>
                  </a:txBody>
                  <a:tcPr/>
                </a:tc>
                <a:tc>
                  <a:txBody>
                    <a:bodyPr/>
                    <a:lstStyle/>
                    <a:p>
                      <a:r>
                        <a:rPr lang="en-US" sz="1000"/>
                        <a:t>5739</a:t>
                      </a:r>
                    </a:p>
                  </a:txBody>
                  <a:tcPr/>
                </a:tc>
                <a:extLst>
                  <a:ext uri="{0D108BD9-81ED-4DB2-BD59-A6C34878D82A}">
                    <a16:rowId xmlns:a16="http://schemas.microsoft.com/office/drawing/2014/main" val="4150939573"/>
                  </a:ext>
                </a:extLst>
              </a:tr>
            </a:tbl>
          </a:graphicData>
        </a:graphic>
      </p:graphicFrame>
      <p:sp>
        <p:nvSpPr>
          <p:cNvPr id="4" name="Text Placeholder 3">
            <a:extLst>
              <a:ext uri="{FF2B5EF4-FFF2-40B4-BE49-F238E27FC236}">
                <a16:creationId xmlns:a16="http://schemas.microsoft.com/office/drawing/2014/main" id="{B1655890-AA76-4AE6-A33B-0B2E411A0FC4}"/>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372545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E58F-3CA9-4E95-B72C-233F5A238224}"/>
              </a:ext>
            </a:extLst>
          </p:cNvPr>
          <p:cNvSpPr>
            <a:spLocks noGrp="1"/>
          </p:cNvSpPr>
          <p:nvPr>
            <p:ph type="title"/>
          </p:nvPr>
        </p:nvSpPr>
        <p:spPr/>
        <p:txBody>
          <a:bodyPr/>
          <a:lstStyle/>
          <a:p>
            <a:r>
              <a:rPr lang="en-US"/>
              <a:t>Facebook Anzahl Post, Reaktionen (Kommentare, Shares, Likes) - FB Insights | NDR Radiophilharmonie</a:t>
            </a:r>
          </a:p>
        </p:txBody>
      </p:sp>
      <p:graphicFrame>
        <p:nvGraphicFramePr>
          <p:cNvPr id="5" name="Table Placeholder 4">
            <a:extLst>
              <a:ext uri="{FF2B5EF4-FFF2-40B4-BE49-F238E27FC236}">
                <a16:creationId xmlns:a16="http://schemas.microsoft.com/office/drawing/2014/main" id="{CFF185EA-8361-4291-9A7C-818F8434D02A}"/>
              </a:ext>
            </a:extLst>
          </p:cNvPr>
          <p:cNvGraphicFramePr>
            <a:graphicFrameLocks noGrp="1"/>
          </p:cNvGraphicFramePr>
          <p:nvPr>
            <p:ph type="tbl" sz="quarter" idx="13"/>
            <p:extLst>
              <p:ext uri="{D42A27DB-BD31-4B8C-83A1-F6EECF244321}">
                <p14:modId xmlns:p14="http://schemas.microsoft.com/office/powerpoint/2010/main" val="378655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57298741"/>
                    </a:ext>
                  </a:extLst>
                </a:gridCol>
                <a:gridCol w="1234440">
                  <a:extLst>
                    <a:ext uri="{9D8B030D-6E8A-4147-A177-3AD203B41FA5}">
                      <a16:colId xmlns:a16="http://schemas.microsoft.com/office/drawing/2014/main" val="2679546802"/>
                    </a:ext>
                  </a:extLst>
                </a:gridCol>
                <a:gridCol w="1234440">
                  <a:extLst>
                    <a:ext uri="{9D8B030D-6E8A-4147-A177-3AD203B41FA5}">
                      <a16:colId xmlns:a16="http://schemas.microsoft.com/office/drawing/2014/main" val="1926013016"/>
                    </a:ext>
                  </a:extLst>
                </a:gridCol>
                <a:gridCol w="1234440">
                  <a:extLst>
                    <a:ext uri="{9D8B030D-6E8A-4147-A177-3AD203B41FA5}">
                      <a16:colId xmlns:a16="http://schemas.microsoft.com/office/drawing/2014/main" val="1596314348"/>
                    </a:ext>
                  </a:extLst>
                </a:gridCol>
                <a:gridCol w="1234440">
                  <a:extLst>
                    <a:ext uri="{9D8B030D-6E8A-4147-A177-3AD203B41FA5}">
                      <a16:colId xmlns:a16="http://schemas.microsoft.com/office/drawing/2014/main" val="4092442559"/>
                    </a:ext>
                  </a:extLst>
                </a:gridCol>
                <a:gridCol w="1234440">
                  <a:extLst>
                    <a:ext uri="{9D8B030D-6E8A-4147-A177-3AD203B41FA5}">
                      <a16:colId xmlns:a16="http://schemas.microsoft.com/office/drawing/2014/main" val="1957959601"/>
                    </a:ext>
                  </a:extLst>
                </a:gridCol>
                <a:gridCol w="822960">
                  <a:extLst>
                    <a:ext uri="{9D8B030D-6E8A-4147-A177-3AD203B41FA5}">
                      <a16:colId xmlns:a16="http://schemas.microsoft.com/office/drawing/2014/main" val="5697783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402546074"/>
                  </a:ext>
                </a:extLst>
              </a:tr>
              <a:tr h="370840">
                <a:tc>
                  <a:txBody>
                    <a:bodyPr/>
                    <a:lstStyle/>
                    <a:p>
                      <a:r>
                        <a:rPr lang="en-US" sz="1000"/>
                        <a:t>NDR Radiophilharmonie</a:t>
                      </a:r>
                    </a:p>
                  </a:txBody>
                  <a:tcPr/>
                </a:tc>
                <a:tc>
                  <a:txBody>
                    <a:bodyPr/>
                    <a:lstStyle/>
                    <a:p>
                      <a:r>
                        <a:rPr lang="en-US" sz="1000"/>
                        <a:t>5739</a:t>
                      </a:r>
                    </a:p>
                  </a:txBody>
                  <a:tcPr/>
                </a:tc>
                <a:tc>
                  <a:txBody>
                    <a:bodyPr/>
                    <a:lstStyle/>
                    <a:p>
                      <a:r>
                        <a:rPr lang="en-US" sz="1000"/>
                        <a:t>309</a:t>
                      </a:r>
                    </a:p>
                  </a:txBody>
                  <a:tcPr/>
                </a:tc>
                <a:tc>
                  <a:txBody>
                    <a:bodyPr/>
                    <a:lstStyle/>
                    <a:p>
                      <a:r>
                        <a:rPr lang="en-US" sz="1000"/>
                        <a:t>27239</a:t>
                      </a:r>
                    </a:p>
                  </a:txBody>
                  <a:tcPr/>
                </a:tc>
                <a:tc>
                  <a:txBody>
                    <a:bodyPr/>
                    <a:lstStyle/>
                    <a:p>
                      <a:r>
                        <a:rPr lang="en-US" sz="1000"/>
                        <a:t>1226</a:t>
                      </a:r>
                    </a:p>
                  </a:txBody>
                  <a:tcPr/>
                </a:tc>
                <a:tc>
                  <a:txBody>
                    <a:bodyPr/>
                    <a:lstStyle/>
                    <a:p>
                      <a:r>
                        <a:rPr lang="en-US" sz="1000"/>
                        <a:t>2486</a:t>
                      </a:r>
                    </a:p>
                  </a:txBody>
                  <a:tcPr/>
                </a:tc>
                <a:tc>
                  <a:txBody>
                    <a:bodyPr/>
                    <a:lstStyle/>
                    <a:p>
                      <a:r>
                        <a:rPr lang="en-US" sz="1000"/>
                        <a:t>24724</a:t>
                      </a:r>
                    </a:p>
                  </a:txBody>
                  <a:tcPr/>
                </a:tc>
                <a:extLst>
                  <a:ext uri="{0D108BD9-81ED-4DB2-BD59-A6C34878D82A}">
                    <a16:rowId xmlns:a16="http://schemas.microsoft.com/office/drawing/2014/main" val="2215791508"/>
                  </a:ext>
                </a:extLst>
              </a:tr>
            </a:tbl>
          </a:graphicData>
        </a:graphic>
      </p:graphicFrame>
      <p:sp>
        <p:nvSpPr>
          <p:cNvPr id="4" name="Text Placeholder 3">
            <a:extLst>
              <a:ext uri="{FF2B5EF4-FFF2-40B4-BE49-F238E27FC236}">
                <a16:creationId xmlns:a16="http://schemas.microsoft.com/office/drawing/2014/main" id="{E88F04CF-843F-40A0-8E06-61D09FC342A8}"/>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1977394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52946-1E4A-4D23-A987-DA83BB846638}"/>
              </a:ext>
            </a:extLst>
          </p:cNvPr>
          <p:cNvSpPr>
            <a:spLocks noGrp="1"/>
          </p:cNvSpPr>
          <p:nvPr>
            <p:ph type="title"/>
          </p:nvPr>
        </p:nvSpPr>
        <p:spPr/>
        <p:txBody>
          <a:bodyPr/>
          <a:lstStyle/>
          <a:p>
            <a:r>
              <a:rPr lang="en-US"/>
              <a:t>Facebook Profil - Fans | NDR Radiophilharmonie</a:t>
            </a:r>
          </a:p>
        </p:txBody>
      </p:sp>
      <p:graphicFrame>
        <p:nvGraphicFramePr>
          <p:cNvPr id="6" name="Chart Placeholder 5">
            <a:extLst>
              <a:ext uri="{FF2B5EF4-FFF2-40B4-BE49-F238E27FC236}">
                <a16:creationId xmlns:a16="http://schemas.microsoft.com/office/drawing/2014/main" id="{2AB05A25-38DB-4F18-A3DB-8691DE2C4359}"/>
              </a:ext>
            </a:extLst>
          </p:cNvPr>
          <p:cNvGraphicFramePr>
            <a:graphicFrameLocks noGrp="1"/>
          </p:cNvGraphicFramePr>
          <p:nvPr>
            <p:ph type="chart" sz="quarter" idx="13"/>
            <p:extLst>
              <p:ext uri="{D42A27DB-BD31-4B8C-83A1-F6EECF244321}">
                <p14:modId xmlns:p14="http://schemas.microsoft.com/office/powerpoint/2010/main" val="2389071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62D0B-2F87-4A86-A801-8F1775A002AC}"/>
              </a:ext>
            </a:extLst>
          </p:cNvPr>
          <p:cNvSpPr>
            <a:spLocks noGrp="1"/>
          </p:cNvSpPr>
          <p:nvPr>
            <p:ph type="body" sz="quarter" idx="14"/>
          </p:nvPr>
        </p:nvSpPr>
        <p:spPr/>
        <p:txBody>
          <a:bodyPr/>
          <a:lstStyle/>
          <a:p>
            <a:r>
              <a:rPr lang="en-US"/>
              <a:t>01/01/2018 - 11/15/2018</a:t>
            </a:r>
          </a:p>
        </p:txBody>
      </p:sp>
      <p:sp>
        <p:nvSpPr>
          <p:cNvPr id="5" name="Footer Placeholder 4">
            <a:extLst>
              <a:ext uri="{FF2B5EF4-FFF2-40B4-BE49-F238E27FC236}">
                <a16:creationId xmlns:a16="http://schemas.microsoft.com/office/drawing/2014/main" id="{7815B785-9300-4648-81F8-20C24EE6EA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4298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0EC8-C17E-4D21-933D-764F1E595FEF}"/>
              </a:ext>
            </a:extLst>
          </p:cNvPr>
          <p:cNvSpPr>
            <a:spLocks noGrp="1"/>
          </p:cNvSpPr>
          <p:nvPr>
            <p:ph type="title"/>
          </p:nvPr>
        </p:nvSpPr>
        <p:spPr/>
        <p:txBody>
          <a:bodyPr/>
          <a:lstStyle/>
          <a:p>
            <a:r>
              <a:rPr lang="en-US"/>
              <a:t>Facebook Profil - Potenzielle Reichweite | NDR Radiophilharmonie</a:t>
            </a:r>
          </a:p>
        </p:txBody>
      </p:sp>
      <p:graphicFrame>
        <p:nvGraphicFramePr>
          <p:cNvPr id="6" name="Chart Placeholder 5">
            <a:extLst>
              <a:ext uri="{FF2B5EF4-FFF2-40B4-BE49-F238E27FC236}">
                <a16:creationId xmlns:a16="http://schemas.microsoft.com/office/drawing/2014/main" id="{32CAF9DF-E395-485C-AC6A-8EF39CE91AF0}"/>
              </a:ext>
            </a:extLst>
          </p:cNvPr>
          <p:cNvGraphicFramePr>
            <a:graphicFrameLocks noGrp="1"/>
          </p:cNvGraphicFramePr>
          <p:nvPr>
            <p:ph type="chart" sz="quarter" idx="13"/>
            <p:extLst>
              <p:ext uri="{D42A27DB-BD31-4B8C-83A1-F6EECF244321}">
                <p14:modId xmlns:p14="http://schemas.microsoft.com/office/powerpoint/2010/main" val="3138212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7A9EE7-3CD7-4BE1-9D17-9401A793143C}"/>
              </a:ext>
            </a:extLst>
          </p:cNvPr>
          <p:cNvSpPr>
            <a:spLocks noGrp="1"/>
          </p:cNvSpPr>
          <p:nvPr>
            <p:ph type="body" sz="quarter" idx="14"/>
          </p:nvPr>
        </p:nvSpPr>
        <p:spPr/>
        <p:txBody>
          <a:bodyPr/>
          <a:lstStyle/>
          <a:p>
            <a:r>
              <a:rPr lang="en-US"/>
              <a:t>01/01/2018 - 11/15/2018</a:t>
            </a:r>
          </a:p>
        </p:txBody>
      </p:sp>
      <p:sp>
        <p:nvSpPr>
          <p:cNvPr id="5" name="Footer Placeholder 4">
            <a:extLst>
              <a:ext uri="{FF2B5EF4-FFF2-40B4-BE49-F238E27FC236}">
                <a16:creationId xmlns:a16="http://schemas.microsoft.com/office/drawing/2014/main" id="{6DDAC29D-12C8-462C-A34B-A51D863338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0403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5DABD-3654-4F2C-B1F3-346838AD77EA}"/>
              </a:ext>
            </a:extLst>
          </p:cNvPr>
          <p:cNvSpPr>
            <a:spLocks noGrp="1"/>
          </p:cNvSpPr>
          <p:nvPr>
            <p:ph type="title"/>
          </p:nvPr>
        </p:nvSpPr>
        <p:spPr/>
        <p:txBody>
          <a:bodyPr/>
          <a:lstStyle/>
          <a:p>
            <a:r>
              <a:rPr lang="en-US"/>
              <a:t>Facebook Profil - Aktive Nutzer | NDR Radiophilharmonie</a:t>
            </a:r>
          </a:p>
        </p:txBody>
      </p:sp>
      <p:graphicFrame>
        <p:nvGraphicFramePr>
          <p:cNvPr id="6" name="Chart Placeholder 5">
            <a:extLst>
              <a:ext uri="{FF2B5EF4-FFF2-40B4-BE49-F238E27FC236}">
                <a16:creationId xmlns:a16="http://schemas.microsoft.com/office/drawing/2014/main" id="{C3090A60-01F2-4EEC-9725-82BCD37E5480}"/>
              </a:ext>
            </a:extLst>
          </p:cNvPr>
          <p:cNvGraphicFramePr>
            <a:graphicFrameLocks noGrp="1"/>
          </p:cNvGraphicFramePr>
          <p:nvPr>
            <p:ph type="chart" sz="quarter" idx="13"/>
            <p:extLst>
              <p:ext uri="{D42A27DB-BD31-4B8C-83A1-F6EECF244321}">
                <p14:modId xmlns:p14="http://schemas.microsoft.com/office/powerpoint/2010/main" val="1511878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ED150C-BF5D-484D-ACC4-3EDC8438673E}"/>
              </a:ext>
            </a:extLst>
          </p:cNvPr>
          <p:cNvSpPr>
            <a:spLocks noGrp="1"/>
          </p:cNvSpPr>
          <p:nvPr>
            <p:ph type="body" sz="quarter" idx="14"/>
          </p:nvPr>
        </p:nvSpPr>
        <p:spPr/>
        <p:txBody>
          <a:bodyPr/>
          <a:lstStyle/>
          <a:p>
            <a:r>
              <a:rPr lang="en-US"/>
              <a:t>01/01/2018 - 11/15/2018</a:t>
            </a:r>
          </a:p>
        </p:txBody>
      </p:sp>
      <p:sp>
        <p:nvSpPr>
          <p:cNvPr id="5" name="Footer Placeholder 4">
            <a:extLst>
              <a:ext uri="{FF2B5EF4-FFF2-40B4-BE49-F238E27FC236}">
                <a16:creationId xmlns:a16="http://schemas.microsoft.com/office/drawing/2014/main" id="{0B51DD6B-62D6-4347-9E5F-C6190DD88A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6380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AC1C4-E465-4E3F-A4B5-B7B10A04A09C}"/>
              </a:ext>
            </a:extLst>
          </p:cNvPr>
          <p:cNvSpPr>
            <a:spLocks noGrp="1"/>
          </p:cNvSpPr>
          <p:nvPr>
            <p:ph type="title"/>
          </p:nvPr>
        </p:nvSpPr>
        <p:spPr/>
        <p:txBody>
          <a:bodyPr/>
          <a:lstStyle/>
          <a:p>
            <a:r>
              <a:rPr lang="en-US"/>
              <a:t>Facebook Profil - Video-Starts ab 10 Sek. | NDR Radiophilharmonie</a:t>
            </a:r>
          </a:p>
        </p:txBody>
      </p:sp>
      <p:graphicFrame>
        <p:nvGraphicFramePr>
          <p:cNvPr id="6" name="Chart Placeholder 5">
            <a:extLst>
              <a:ext uri="{FF2B5EF4-FFF2-40B4-BE49-F238E27FC236}">
                <a16:creationId xmlns:a16="http://schemas.microsoft.com/office/drawing/2014/main" id="{AC14B7EC-6E96-4C75-8B6D-696C51279A7D}"/>
              </a:ext>
            </a:extLst>
          </p:cNvPr>
          <p:cNvGraphicFramePr>
            <a:graphicFrameLocks noGrp="1"/>
          </p:cNvGraphicFramePr>
          <p:nvPr>
            <p:ph type="chart" sz="quarter" idx="13"/>
            <p:extLst>
              <p:ext uri="{D42A27DB-BD31-4B8C-83A1-F6EECF244321}">
                <p14:modId xmlns:p14="http://schemas.microsoft.com/office/powerpoint/2010/main" val="3965731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A7E00E-C24F-41E6-BAE9-E8B92D094DBE}"/>
              </a:ext>
            </a:extLst>
          </p:cNvPr>
          <p:cNvSpPr>
            <a:spLocks noGrp="1"/>
          </p:cNvSpPr>
          <p:nvPr>
            <p:ph type="body" sz="quarter" idx="14"/>
          </p:nvPr>
        </p:nvSpPr>
        <p:spPr/>
        <p:txBody>
          <a:bodyPr/>
          <a:lstStyle/>
          <a:p>
            <a:r>
              <a:rPr lang="en-US"/>
              <a:t>01/01/2018 - 11/15/2018</a:t>
            </a:r>
          </a:p>
        </p:txBody>
      </p:sp>
      <p:sp>
        <p:nvSpPr>
          <p:cNvPr id="5" name="Footer Placeholder 4">
            <a:extLst>
              <a:ext uri="{FF2B5EF4-FFF2-40B4-BE49-F238E27FC236}">
                <a16:creationId xmlns:a16="http://schemas.microsoft.com/office/drawing/2014/main" id="{FFD8ABAC-5BEE-44A4-88DE-321BC943B4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0830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9240F-733D-4E91-B63E-5993DF602B95}"/>
              </a:ext>
            </a:extLst>
          </p:cNvPr>
          <p:cNvSpPr>
            <a:spLocks noGrp="1"/>
          </p:cNvSpPr>
          <p:nvPr>
            <p:ph type="title"/>
          </p:nvPr>
        </p:nvSpPr>
        <p:spPr/>
        <p:txBody>
          <a:bodyPr/>
          <a:lstStyle/>
          <a:p>
            <a:r>
              <a:rPr lang="de-DE"/>
              <a:t>Facebook Profil - Durchschnitt Potenzi. Reichweite pro Tag | NDR Radiophilharmonie</a:t>
            </a:r>
            <a:endParaRPr lang="en-US"/>
          </a:p>
        </p:txBody>
      </p:sp>
      <p:graphicFrame>
        <p:nvGraphicFramePr>
          <p:cNvPr id="5" name="Table Placeholder 4">
            <a:extLst>
              <a:ext uri="{FF2B5EF4-FFF2-40B4-BE49-F238E27FC236}">
                <a16:creationId xmlns:a16="http://schemas.microsoft.com/office/drawing/2014/main" id="{25C22001-1FEA-49B2-BBCF-B471EFB86E17}"/>
              </a:ext>
            </a:extLst>
          </p:cNvPr>
          <p:cNvGraphicFramePr>
            <a:graphicFrameLocks noGrp="1"/>
          </p:cNvGraphicFramePr>
          <p:nvPr>
            <p:ph type="tbl" sz="quarter" idx="13"/>
            <p:extLst>
              <p:ext uri="{D42A27DB-BD31-4B8C-83A1-F6EECF244321}">
                <p14:modId xmlns:p14="http://schemas.microsoft.com/office/powerpoint/2010/main" val="1057340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59484717"/>
                    </a:ext>
                  </a:extLst>
                </a:gridCol>
                <a:gridCol w="1645920">
                  <a:extLst>
                    <a:ext uri="{9D8B030D-6E8A-4147-A177-3AD203B41FA5}">
                      <a16:colId xmlns:a16="http://schemas.microsoft.com/office/drawing/2014/main" val="1696224153"/>
                    </a:ext>
                  </a:extLst>
                </a:gridCol>
                <a:gridCol w="1234440">
                  <a:extLst>
                    <a:ext uri="{9D8B030D-6E8A-4147-A177-3AD203B41FA5}">
                      <a16:colId xmlns:a16="http://schemas.microsoft.com/office/drawing/2014/main" val="3752557104"/>
                    </a:ext>
                  </a:extLst>
                </a:gridCol>
                <a:gridCol w="1234440">
                  <a:extLst>
                    <a:ext uri="{9D8B030D-6E8A-4147-A177-3AD203B41FA5}">
                      <a16:colId xmlns:a16="http://schemas.microsoft.com/office/drawing/2014/main" val="483699991"/>
                    </a:ext>
                  </a:extLst>
                </a:gridCol>
                <a:gridCol w="1234440">
                  <a:extLst>
                    <a:ext uri="{9D8B030D-6E8A-4147-A177-3AD203B41FA5}">
                      <a16:colId xmlns:a16="http://schemas.microsoft.com/office/drawing/2014/main" val="918211350"/>
                    </a:ext>
                  </a:extLst>
                </a:gridCol>
                <a:gridCol w="1234440">
                  <a:extLst>
                    <a:ext uri="{9D8B030D-6E8A-4147-A177-3AD203B41FA5}">
                      <a16:colId xmlns:a16="http://schemas.microsoft.com/office/drawing/2014/main" val="172522706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111361587"/>
                  </a:ext>
                </a:extLst>
              </a:tr>
              <a:tr h="370840">
                <a:tc>
                  <a:txBody>
                    <a:bodyPr/>
                    <a:lstStyle/>
                    <a:p>
                      <a:r>
                        <a:rPr lang="en-US" sz="1000"/>
                        <a:t>NDR Radiophilharmonie</a:t>
                      </a:r>
                    </a:p>
                  </a:txBody>
                  <a:tcPr/>
                </a:tc>
                <a:tc>
                  <a:txBody>
                    <a:bodyPr/>
                    <a:lstStyle/>
                    <a:p>
                      <a:r>
                        <a:rPr lang="en-US" sz="1000"/>
                        <a:t>5295</a:t>
                      </a:r>
                    </a:p>
                  </a:txBody>
                  <a:tcPr/>
                </a:tc>
                <a:tc>
                  <a:txBody>
                    <a:bodyPr/>
                    <a:lstStyle/>
                    <a:p>
                      <a:r>
                        <a:rPr lang="en-US" sz="1000"/>
                        <a:t>2808</a:t>
                      </a:r>
                    </a:p>
                  </a:txBody>
                  <a:tcPr/>
                </a:tc>
                <a:tc>
                  <a:txBody>
                    <a:bodyPr/>
                    <a:lstStyle/>
                    <a:p>
                      <a:r>
                        <a:rPr lang="en-US" sz="1000"/>
                        <a:t>1098</a:t>
                      </a:r>
                    </a:p>
                  </a:txBody>
                  <a:tcPr/>
                </a:tc>
                <a:tc>
                  <a:txBody>
                    <a:bodyPr/>
                    <a:lstStyle/>
                    <a:p>
                      <a:r>
                        <a:rPr lang="en-US" sz="1000"/>
                        <a:t>1472</a:t>
                      </a:r>
                    </a:p>
                  </a:txBody>
                  <a:tcPr/>
                </a:tc>
                <a:tc>
                  <a:txBody>
                    <a:bodyPr/>
                    <a:lstStyle/>
                    <a:p>
                      <a:r>
                        <a:rPr lang="en-US" sz="1000"/>
                        <a:t>4198</a:t>
                      </a:r>
                    </a:p>
                  </a:txBody>
                  <a:tcPr/>
                </a:tc>
                <a:extLst>
                  <a:ext uri="{0D108BD9-81ED-4DB2-BD59-A6C34878D82A}">
                    <a16:rowId xmlns:a16="http://schemas.microsoft.com/office/drawing/2014/main" val="2223473247"/>
                  </a:ext>
                </a:extLst>
              </a:tr>
            </a:tbl>
          </a:graphicData>
        </a:graphic>
      </p:graphicFrame>
      <p:sp>
        <p:nvSpPr>
          <p:cNvPr id="4" name="Text Placeholder 3">
            <a:extLst>
              <a:ext uri="{FF2B5EF4-FFF2-40B4-BE49-F238E27FC236}">
                <a16:creationId xmlns:a16="http://schemas.microsoft.com/office/drawing/2014/main" id="{1140FC46-1BF1-4411-9750-0C1E0986CFFB}"/>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1757745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C010B-F1EA-40B9-BF73-A9169C3BDABB}"/>
              </a:ext>
            </a:extLst>
          </p:cNvPr>
          <p:cNvSpPr>
            <a:spLocks noGrp="1"/>
          </p:cNvSpPr>
          <p:nvPr>
            <p:ph type="title"/>
          </p:nvPr>
        </p:nvSpPr>
        <p:spPr/>
        <p:txBody>
          <a:bodyPr/>
          <a:lstStyle/>
          <a:p>
            <a:r>
              <a:rPr lang="en-US"/>
              <a:t>Facebook Distributionstyp - FB Insights | NDR Radiophilharmonie</a:t>
            </a:r>
          </a:p>
        </p:txBody>
      </p:sp>
      <p:graphicFrame>
        <p:nvGraphicFramePr>
          <p:cNvPr id="6" name="Chart Placeholder 5">
            <a:extLst>
              <a:ext uri="{FF2B5EF4-FFF2-40B4-BE49-F238E27FC236}">
                <a16:creationId xmlns:a16="http://schemas.microsoft.com/office/drawing/2014/main" id="{56732717-011F-4FB9-9524-822848F60698}"/>
              </a:ext>
            </a:extLst>
          </p:cNvPr>
          <p:cNvGraphicFramePr>
            <a:graphicFrameLocks noGrp="1"/>
          </p:cNvGraphicFramePr>
          <p:nvPr>
            <p:ph type="chart" sz="quarter" idx="13"/>
            <p:extLst>
              <p:ext uri="{D42A27DB-BD31-4B8C-83A1-F6EECF244321}">
                <p14:modId xmlns:p14="http://schemas.microsoft.com/office/powerpoint/2010/main" val="3537657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7B6FF-63D5-471F-BA17-27C34FDBB895}"/>
              </a:ext>
            </a:extLst>
          </p:cNvPr>
          <p:cNvSpPr>
            <a:spLocks noGrp="1"/>
          </p:cNvSpPr>
          <p:nvPr>
            <p:ph type="body" sz="quarter" idx="14"/>
          </p:nvPr>
        </p:nvSpPr>
        <p:spPr/>
        <p:txBody>
          <a:bodyPr/>
          <a:lstStyle/>
          <a:p>
            <a:r>
              <a:rPr lang="en-US"/>
              <a:t>01/01/2018 - 11/15/2018</a:t>
            </a:r>
          </a:p>
        </p:txBody>
      </p:sp>
      <p:sp>
        <p:nvSpPr>
          <p:cNvPr id="5" name="Footer Placeholder 4">
            <a:extLst>
              <a:ext uri="{FF2B5EF4-FFF2-40B4-BE49-F238E27FC236}">
                <a16:creationId xmlns:a16="http://schemas.microsoft.com/office/drawing/2014/main" id="{4BF64C39-BAD7-4B0C-9B0F-FD2BC12C5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7351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A385-3BF5-48CC-9887-1F1DDC30950F}"/>
              </a:ext>
            </a:extLst>
          </p:cNvPr>
          <p:cNvSpPr>
            <a:spLocks noGrp="1"/>
          </p:cNvSpPr>
          <p:nvPr>
            <p:ph type="title"/>
          </p:nvPr>
        </p:nvSpPr>
        <p:spPr/>
        <p:txBody>
          <a:bodyPr/>
          <a:lstStyle/>
          <a:p>
            <a:r>
              <a:rPr lang="en-US"/>
              <a:t>Facebook Distributionstyp - Tabelle - FB Insights | NDR Radiophilharmonie</a:t>
            </a:r>
          </a:p>
        </p:txBody>
      </p:sp>
      <p:graphicFrame>
        <p:nvGraphicFramePr>
          <p:cNvPr id="5" name="Table Placeholder 4">
            <a:extLst>
              <a:ext uri="{FF2B5EF4-FFF2-40B4-BE49-F238E27FC236}">
                <a16:creationId xmlns:a16="http://schemas.microsoft.com/office/drawing/2014/main" id="{B3C57E96-D64C-4ECE-BD64-5FE6ABE56FBE}"/>
              </a:ext>
            </a:extLst>
          </p:cNvPr>
          <p:cNvGraphicFramePr>
            <a:graphicFrameLocks noGrp="1"/>
          </p:cNvGraphicFramePr>
          <p:nvPr>
            <p:ph type="tbl" sz="quarter" idx="13"/>
            <p:extLst>
              <p:ext uri="{D42A27DB-BD31-4B8C-83A1-F6EECF244321}">
                <p14:modId xmlns:p14="http://schemas.microsoft.com/office/powerpoint/2010/main" val="3153049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6752525"/>
                    </a:ext>
                  </a:extLst>
                </a:gridCol>
                <a:gridCol w="1234440">
                  <a:extLst>
                    <a:ext uri="{9D8B030D-6E8A-4147-A177-3AD203B41FA5}">
                      <a16:colId xmlns:a16="http://schemas.microsoft.com/office/drawing/2014/main" val="3380823148"/>
                    </a:ext>
                  </a:extLst>
                </a:gridCol>
                <a:gridCol w="822960">
                  <a:extLst>
                    <a:ext uri="{9D8B030D-6E8A-4147-A177-3AD203B41FA5}">
                      <a16:colId xmlns:a16="http://schemas.microsoft.com/office/drawing/2014/main" val="1573155518"/>
                    </a:ext>
                  </a:extLst>
                </a:gridCol>
                <a:gridCol w="822960">
                  <a:extLst>
                    <a:ext uri="{9D8B030D-6E8A-4147-A177-3AD203B41FA5}">
                      <a16:colId xmlns:a16="http://schemas.microsoft.com/office/drawing/2014/main" val="4261654104"/>
                    </a:ext>
                  </a:extLst>
                </a:gridCol>
                <a:gridCol w="822960">
                  <a:extLst>
                    <a:ext uri="{9D8B030D-6E8A-4147-A177-3AD203B41FA5}">
                      <a16:colId xmlns:a16="http://schemas.microsoft.com/office/drawing/2014/main" val="856952231"/>
                    </a:ext>
                  </a:extLst>
                </a:gridCol>
                <a:gridCol w="822960">
                  <a:extLst>
                    <a:ext uri="{9D8B030D-6E8A-4147-A177-3AD203B41FA5}">
                      <a16:colId xmlns:a16="http://schemas.microsoft.com/office/drawing/2014/main" val="666828677"/>
                    </a:ext>
                  </a:extLst>
                </a:gridCol>
                <a:gridCol w="822960">
                  <a:extLst>
                    <a:ext uri="{9D8B030D-6E8A-4147-A177-3AD203B41FA5}">
                      <a16:colId xmlns:a16="http://schemas.microsoft.com/office/drawing/2014/main" val="1212623973"/>
                    </a:ext>
                  </a:extLst>
                </a:gridCol>
                <a:gridCol w="822960">
                  <a:extLst>
                    <a:ext uri="{9D8B030D-6E8A-4147-A177-3AD203B41FA5}">
                      <a16:colId xmlns:a16="http://schemas.microsoft.com/office/drawing/2014/main" val="2216895436"/>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41471451"/>
                  </a:ext>
                </a:extLst>
              </a:tr>
              <a:tr h="370840">
                <a:tc>
                  <a:txBody>
                    <a:bodyPr/>
                    <a:lstStyle/>
                    <a:p>
                      <a:r>
                        <a:rPr lang="en-US" sz="1000"/>
                        <a:t>NDR Radiophilharmonie</a:t>
                      </a:r>
                    </a:p>
                  </a:txBody>
                  <a:tcPr/>
                </a:tc>
                <a:tc>
                  <a:txBody>
                    <a:bodyPr/>
                    <a:lstStyle/>
                    <a:p>
                      <a:r>
                        <a:rPr lang="en-US" sz="1000"/>
                        <a:t>309</a:t>
                      </a:r>
                    </a:p>
                  </a:txBody>
                  <a:tcPr/>
                </a:tc>
                <a:tc>
                  <a:txBody>
                    <a:bodyPr/>
                    <a:lstStyle/>
                    <a:p>
                      <a:r>
                        <a:rPr lang="en-US" sz="1000"/>
                        <a:t>176</a:t>
                      </a:r>
                    </a:p>
                  </a:txBody>
                  <a:tcPr/>
                </a:tc>
                <a:tc>
                  <a:txBody>
                    <a:bodyPr/>
                    <a:lstStyle/>
                    <a:p>
                      <a:r>
                        <a:rPr lang="en-US" sz="1000"/>
                        <a:t>92</a:t>
                      </a:r>
                    </a:p>
                  </a:txBody>
                  <a:tcPr/>
                </a:tc>
                <a:tc>
                  <a:txBody>
                    <a:bodyPr/>
                    <a:lstStyle/>
                    <a:p>
                      <a:r>
                        <a:rPr lang="en-US" sz="1000"/>
                        <a:t>0</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400946388"/>
                  </a:ext>
                </a:extLst>
              </a:tr>
            </a:tbl>
          </a:graphicData>
        </a:graphic>
      </p:graphicFrame>
      <p:sp>
        <p:nvSpPr>
          <p:cNvPr id="4" name="Text Placeholder 3">
            <a:extLst>
              <a:ext uri="{FF2B5EF4-FFF2-40B4-BE49-F238E27FC236}">
                <a16:creationId xmlns:a16="http://schemas.microsoft.com/office/drawing/2014/main" id="{92B3440B-6731-4C8A-821D-970E46EB6EDB}"/>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222266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54341-AFDB-41BC-9947-97D80AA56C54}"/>
              </a:ext>
            </a:extLst>
          </p:cNvPr>
          <p:cNvSpPr>
            <a:spLocks noGrp="1"/>
          </p:cNvSpPr>
          <p:nvPr>
            <p:ph type="title"/>
          </p:nvPr>
        </p:nvSpPr>
        <p:spPr/>
        <p:txBody>
          <a:bodyPr/>
          <a:lstStyle/>
          <a:p>
            <a:r>
              <a:rPr lang="en-US"/>
              <a:t>Facebook Eigene Posts - Shares - Export | NDR Radiophilharmonie</a:t>
            </a:r>
          </a:p>
        </p:txBody>
      </p:sp>
      <p:graphicFrame>
        <p:nvGraphicFramePr>
          <p:cNvPr id="5" name="Table Placeholder 4">
            <a:extLst>
              <a:ext uri="{FF2B5EF4-FFF2-40B4-BE49-F238E27FC236}">
                <a16:creationId xmlns:a16="http://schemas.microsoft.com/office/drawing/2014/main" id="{8ED47EA9-DAF9-470E-97D2-63633C06073A}"/>
              </a:ext>
            </a:extLst>
          </p:cNvPr>
          <p:cNvGraphicFramePr>
            <a:graphicFrameLocks noGrp="1"/>
          </p:cNvGraphicFramePr>
          <p:nvPr>
            <p:ph type="tbl" sz="quarter" idx="13"/>
            <p:extLst>
              <p:ext uri="{D42A27DB-BD31-4B8C-83A1-F6EECF244321}">
                <p14:modId xmlns:p14="http://schemas.microsoft.com/office/powerpoint/2010/main" val="2870197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35754574"/>
                    </a:ext>
                  </a:extLst>
                </a:gridCol>
                <a:gridCol w="822960">
                  <a:extLst>
                    <a:ext uri="{9D8B030D-6E8A-4147-A177-3AD203B41FA5}">
                      <a16:colId xmlns:a16="http://schemas.microsoft.com/office/drawing/2014/main" val="1347679462"/>
                    </a:ext>
                  </a:extLst>
                </a:gridCol>
                <a:gridCol w="822960">
                  <a:extLst>
                    <a:ext uri="{9D8B030D-6E8A-4147-A177-3AD203B41FA5}">
                      <a16:colId xmlns:a16="http://schemas.microsoft.com/office/drawing/2014/main" val="2745494964"/>
                    </a:ext>
                  </a:extLst>
                </a:gridCol>
                <a:gridCol w="822960">
                  <a:extLst>
                    <a:ext uri="{9D8B030D-6E8A-4147-A177-3AD203B41FA5}">
                      <a16:colId xmlns:a16="http://schemas.microsoft.com/office/drawing/2014/main" val="2376370506"/>
                    </a:ext>
                  </a:extLst>
                </a:gridCol>
                <a:gridCol w="822960">
                  <a:extLst>
                    <a:ext uri="{9D8B030D-6E8A-4147-A177-3AD203B41FA5}">
                      <a16:colId xmlns:a16="http://schemas.microsoft.com/office/drawing/2014/main" val="1097570043"/>
                    </a:ext>
                  </a:extLst>
                </a:gridCol>
                <a:gridCol w="822960">
                  <a:extLst>
                    <a:ext uri="{9D8B030D-6E8A-4147-A177-3AD203B41FA5}">
                      <a16:colId xmlns:a16="http://schemas.microsoft.com/office/drawing/2014/main" val="3117687358"/>
                    </a:ext>
                  </a:extLst>
                </a:gridCol>
                <a:gridCol w="822960">
                  <a:extLst>
                    <a:ext uri="{9D8B030D-6E8A-4147-A177-3AD203B41FA5}">
                      <a16:colId xmlns:a16="http://schemas.microsoft.com/office/drawing/2014/main" val="1427361486"/>
                    </a:ext>
                  </a:extLst>
                </a:gridCol>
                <a:gridCol w="822960">
                  <a:extLst>
                    <a:ext uri="{9D8B030D-6E8A-4147-A177-3AD203B41FA5}">
                      <a16:colId xmlns:a16="http://schemas.microsoft.com/office/drawing/2014/main" val="2617079134"/>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92026906"/>
                  </a:ext>
                </a:extLst>
              </a:tr>
              <a:tr h="370840">
                <a:tc>
                  <a:txBody>
                    <a:bodyPr/>
                    <a:lstStyle/>
                    <a:p>
                      <a:r>
                        <a:rPr lang="de-DE" sz="1000" b="1"/>
                        <a:t> NDR Radiophilharmonie - 2018-11-03 10:00:02 </a:t>
                      </a:r>
                      <a:r>
                        <a:rPr lang="de-DE" sz="1000"/>
                        <a:t> 
 Chefdirigent Andrew Manze erklärt, warum viele Menschen in Großbritannien im November eine Mohnblume als Ansteckbrosche tragen.</a:t>
                      </a:r>
                      <a:endParaRPr lang="en-US" sz="1000"/>
                    </a:p>
                  </a:txBody>
                  <a:tcPr/>
                </a:tc>
                <a:tc>
                  <a:txBody>
                    <a:bodyPr/>
                    <a:lstStyle/>
                    <a:p>
                      <a:r>
                        <a:rPr lang="en-US" sz="1000"/>
                        <a:t>114</a:t>
                      </a:r>
                    </a:p>
                  </a:txBody>
                  <a:tcPr/>
                </a:tc>
                <a:tc>
                  <a:txBody>
                    <a:bodyPr/>
                    <a:lstStyle/>
                    <a:p>
                      <a:r>
                        <a:rPr lang="en-US" sz="1000"/>
                        <a:t>86</a:t>
                      </a:r>
                    </a:p>
                  </a:txBody>
                  <a:tcPr/>
                </a:tc>
                <a:tc>
                  <a:txBody>
                    <a:bodyPr/>
                    <a:lstStyle/>
                    <a:p>
                      <a:r>
                        <a:rPr lang="en-US" sz="1000"/>
                        <a:t>4</a:t>
                      </a:r>
                    </a:p>
                  </a:txBody>
                  <a:tcPr/>
                </a:tc>
                <a:tc>
                  <a:txBody>
                    <a:bodyPr/>
                    <a:lstStyle/>
                    <a:p>
                      <a:r>
                        <a:rPr lang="en-US" sz="1000"/>
                        <a:t>204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1663344"/>
                  </a:ext>
                </a:extLst>
              </a:tr>
              <a:tr h="370840">
                <a:tc>
                  <a:txBody>
                    <a:bodyPr/>
                    <a:lstStyle/>
                    <a:p>
                      <a:r>
                        <a:rPr lang="de-DE" sz="1000" b="1"/>
                        <a:t> NDR Radiophilharmonie - 2018-08-30 17:49:58 </a:t>
                      </a:r>
                      <a:r>
                        <a:rPr lang="de-DE" sz="1000"/>
                        <a:t> 
 Ernie und Bert aus der Sesamstraße interessieren sich für den Rennwa... ähm... das Instrument des Jahres 2018. 🏎️ 🎻</a:t>
                      </a:r>
                      <a:endParaRPr lang="en-US" sz="1000"/>
                    </a:p>
                  </a:txBody>
                  <a:tcPr/>
                </a:tc>
                <a:tc>
                  <a:txBody>
                    <a:bodyPr/>
                    <a:lstStyle/>
                    <a:p>
                      <a:r>
                        <a:rPr lang="en-US" sz="1000"/>
                        <a:t>103</a:t>
                      </a:r>
                    </a:p>
                  </a:txBody>
                  <a:tcPr/>
                </a:tc>
                <a:tc>
                  <a:txBody>
                    <a:bodyPr/>
                    <a:lstStyle/>
                    <a:p>
                      <a:r>
                        <a:rPr lang="en-US" sz="1000"/>
                        <a:t>87</a:t>
                      </a:r>
                    </a:p>
                  </a:txBody>
                  <a:tcPr/>
                </a:tc>
                <a:tc>
                  <a:txBody>
                    <a:bodyPr/>
                    <a:lstStyle/>
                    <a:p>
                      <a:r>
                        <a:rPr lang="en-US" sz="1000"/>
                        <a:t>9</a:t>
                      </a:r>
                    </a:p>
                  </a:txBody>
                  <a:tcPr/>
                </a:tc>
                <a:tc>
                  <a:txBody>
                    <a:bodyPr/>
                    <a:lstStyle/>
                    <a:p>
                      <a:r>
                        <a:rPr lang="en-US" sz="1000"/>
                        <a:t>199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97373618"/>
                  </a:ext>
                </a:extLst>
              </a:tr>
              <a:tr h="370840">
                <a:tc>
                  <a:txBody>
                    <a:bodyPr/>
                    <a:lstStyle/>
                    <a:p>
                      <a:r>
                        <a:rPr lang="en-US" sz="1000" b="1"/>
                        <a:t> NDR Radiophilharmonie - 2018-08-19 08:17:50 </a:t>
                      </a:r>
                      <a:r>
                        <a:rPr lang="en-US" sz="1000"/>
                        <a:t> 
 Das 5. NDR Klassik Open Air bringt Wolfgang Amadeus Mozart nach Hannover. Am 25. August ertönt "Don Giovanni" im Maschpark. 🎶</a:t>
                      </a:r>
                    </a:p>
                  </a:txBody>
                  <a:tcPr/>
                </a:tc>
                <a:tc>
                  <a:txBody>
                    <a:bodyPr/>
                    <a:lstStyle/>
                    <a:p>
                      <a:r>
                        <a:rPr lang="en-US" sz="1000"/>
                        <a:t>97</a:t>
                      </a:r>
                    </a:p>
                  </a:txBody>
                  <a:tcPr/>
                </a:tc>
                <a:tc>
                  <a:txBody>
                    <a:bodyPr/>
                    <a:lstStyle/>
                    <a:p>
                      <a:r>
                        <a:rPr lang="en-US" sz="1000"/>
                        <a:t>61</a:t>
                      </a:r>
                    </a:p>
                  </a:txBody>
                  <a:tcPr/>
                </a:tc>
                <a:tc>
                  <a:txBody>
                    <a:bodyPr/>
                    <a:lstStyle/>
                    <a:p>
                      <a:r>
                        <a:rPr lang="en-US" sz="1000"/>
                        <a:t>5</a:t>
                      </a:r>
                    </a:p>
                  </a:txBody>
                  <a:tcPr/>
                </a:tc>
                <a:tc>
                  <a:txBody>
                    <a:bodyPr/>
                    <a:lstStyle/>
                    <a:p>
                      <a:r>
                        <a:rPr lang="en-US" sz="1000"/>
                        <a:t>163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51735114"/>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68</a:t>
                      </a:r>
                    </a:p>
                  </a:txBody>
                  <a:tcPr/>
                </a:tc>
                <a:tc>
                  <a:txBody>
                    <a:bodyPr/>
                    <a:lstStyle/>
                    <a:p>
                      <a:r>
                        <a:rPr lang="en-US" sz="1000"/>
                        <a:t>112</a:t>
                      </a:r>
                    </a:p>
                  </a:txBody>
                  <a:tcPr/>
                </a:tc>
                <a:tc>
                  <a:txBody>
                    <a:bodyPr/>
                    <a:lstStyle/>
                    <a:p>
                      <a:r>
                        <a:rPr lang="en-US" sz="1000"/>
                        <a:t>85</a:t>
                      </a:r>
                    </a:p>
                  </a:txBody>
                  <a:tcPr/>
                </a:tc>
                <a:tc>
                  <a:txBody>
                    <a:bodyPr/>
                    <a:lstStyle/>
                    <a:p>
                      <a:r>
                        <a:rPr lang="en-US" sz="1000"/>
                        <a:t>265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73895689"/>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68</a:t>
                      </a:r>
                    </a:p>
                  </a:txBody>
                  <a:tcPr/>
                </a:tc>
                <a:tc>
                  <a:txBody>
                    <a:bodyPr/>
                    <a:lstStyle/>
                    <a:p>
                      <a:r>
                        <a:rPr lang="en-US" sz="1000"/>
                        <a:t>112</a:t>
                      </a:r>
                    </a:p>
                  </a:txBody>
                  <a:tcPr/>
                </a:tc>
                <a:tc>
                  <a:txBody>
                    <a:bodyPr/>
                    <a:lstStyle/>
                    <a:p>
                      <a:r>
                        <a:rPr lang="en-US" sz="1000"/>
                        <a:t>85</a:t>
                      </a:r>
                    </a:p>
                  </a:txBody>
                  <a:tcPr/>
                </a:tc>
                <a:tc>
                  <a:txBody>
                    <a:bodyPr/>
                    <a:lstStyle/>
                    <a:p>
                      <a:r>
                        <a:rPr lang="en-US" sz="1000"/>
                        <a:t>265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91400626"/>
                  </a:ext>
                </a:extLst>
              </a:tr>
            </a:tbl>
          </a:graphicData>
        </a:graphic>
      </p:graphicFrame>
      <p:sp>
        <p:nvSpPr>
          <p:cNvPr id="4" name="Text Placeholder 3">
            <a:extLst>
              <a:ext uri="{FF2B5EF4-FFF2-40B4-BE49-F238E27FC236}">
                <a16:creationId xmlns:a16="http://schemas.microsoft.com/office/drawing/2014/main" id="{1EAB5CF9-909C-470E-91C4-E0B74DA0BF83}"/>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2707947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17A29-73E8-46F2-8D56-51D93FE22FEB}"/>
              </a:ext>
            </a:extLst>
          </p:cNvPr>
          <p:cNvSpPr>
            <a:spLocks noGrp="1"/>
          </p:cNvSpPr>
          <p:nvPr>
            <p:ph type="title"/>
          </p:nvPr>
        </p:nvSpPr>
        <p:spPr/>
        <p:txBody>
          <a:bodyPr/>
          <a:lstStyle/>
          <a:p>
            <a:r>
              <a:rPr lang="en-US"/>
              <a:t>Facebook Eigene Posts - Kommentare - Export | NDR Radiophilharmonie</a:t>
            </a:r>
          </a:p>
        </p:txBody>
      </p:sp>
      <p:graphicFrame>
        <p:nvGraphicFramePr>
          <p:cNvPr id="5" name="Table Placeholder 4">
            <a:extLst>
              <a:ext uri="{FF2B5EF4-FFF2-40B4-BE49-F238E27FC236}">
                <a16:creationId xmlns:a16="http://schemas.microsoft.com/office/drawing/2014/main" id="{C9B33664-CD9D-48ED-B31D-E57F2ACA4164}"/>
              </a:ext>
            </a:extLst>
          </p:cNvPr>
          <p:cNvGraphicFramePr>
            <a:graphicFrameLocks noGrp="1"/>
          </p:cNvGraphicFramePr>
          <p:nvPr>
            <p:ph type="tbl" sz="quarter" idx="13"/>
            <p:extLst>
              <p:ext uri="{D42A27DB-BD31-4B8C-83A1-F6EECF244321}">
                <p14:modId xmlns:p14="http://schemas.microsoft.com/office/powerpoint/2010/main" val="868659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5471698"/>
                    </a:ext>
                  </a:extLst>
                </a:gridCol>
                <a:gridCol w="822960">
                  <a:extLst>
                    <a:ext uri="{9D8B030D-6E8A-4147-A177-3AD203B41FA5}">
                      <a16:colId xmlns:a16="http://schemas.microsoft.com/office/drawing/2014/main" val="877781654"/>
                    </a:ext>
                  </a:extLst>
                </a:gridCol>
                <a:gridCol w="822960">
                  <a:extLst>
                    <a:ext uri="{9D8B030D-6E8A-4147-A177-3AD203B41FA5}">
                      <a16:colId xmlns:a16="http://schemas.microsoft.com/office/drawing/2014/main" val="100458932"/>
                    </a:ext>
                  </a:extLst>
                </a:gridCol>
                <a:gridCol w="822960">
                  <a:extLst>
                    <a:ext uri="{9D8B030D-6E8A-4147-A177-3AD203B41FA5}">
                      <a16:colId xmlns:a16="http://schemas.microsoft.com/office/drawing/2014/main" val="367869396"/>
                    </a:ext>
                  </a:extLst>
                </a:gridCol>
                <a:gridCol w="822960">
                  <a:extLst>
                    <a:ext uri="{9D8B030D-6E8A-4147-A177-3AD203B41FA5}">
                      <a16:colId xmlns:a16="http://schemas.microsoft.com/office/drawing/2014/main" val="2387675176"/>
                    </a:ext>
                  </a:extLst>
                </a:gridCol>
                <a:gridCol w="822960">
                  <a:extLst>
                    <a:ext uri="{9D8B030D-6E8A-4147-A177-3AD203B41FA5}">
                      <a16:colId xmlns:a16="http://schemas.microsoft.com/office/drawing/2014/main" val="1483471405"/>
                    </a:ext>
                  </a:extLst>
                </a:gridCol>
                <a:gridCol w="822960">
                  <a:extLst>
                    <a:ext uri="{9D8B030D-6E8A-4147-A177-3AD203B41FA5}">
                      <a16:colId xmlns:a16="http://schemas.microsoft.com/office/drawing/2014/main" val="2068057388"/>
                    </a:ext>
                  </a:extLst>
                </a:gridCol>
                <a:gridCol w="822960">
                  <a:extLst>
                    <a:ext uri="{9D8B030D-6E8A-4147-A177-3AD203B41FA5}">
                      <a16:colId xmlns:a16="http://schemas.microsoft.com/office/drawing/2014/main" val="246354169"/>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62224129"/>
                  </a:ext>
                </a:extLst>
              </a:tr>
              <a:tr h="370840">
                <a:tc>
                  <a:txBody>
                    <a:bodyPr/>
                    <a:lstStyle/>
                    <a:p>
                      <a:r>
                        <a:rPr lang="en-US" sz="1000" b="1"/>
                        <a:t> NDR Radiophilharmonie - 2018-10-26 18:00:09 </a:t>
                      </a:r>
                      <a:r>
                        <a:rPr lang="en-US" sz="1000"/>
                        <a:t> 
 Wer gewinnt den Joseph Joachim Violinwettbewerb? 🎻 Die zweite Finalrunde wird's zeigen.🤞</a:t>
                      </a:r>
                    </a:p>
                  </a:txBody>
                  <a:tcPr/>
                </a:tc>
                <a:tc>
                  <a:txBody>
                    <a:bodyPr/>
                    <a:lstStyle/>
                    <a:p>
                      <a:r>
                        <a:rPr lang="en-US" sz="1000"/>
                        <a:t>99</a:t>
                      </a:r>
                    </a:p>
                  </a:txBody>
                  <a:tcPr/>
                </a:tc>
                <a:tc>
                  <a:txBody>
                    <a:bodyPr/>
                    <a:lstStyle/>
                    <a:p>
                      <a:r>
                        <a:rPr lang="en-US" sz="1000"/>
                        <a:t>66</a:t>
                      </a:r>
                    </a:p>
                  </a:txBody>
                  <a:tcPr/>
                </a:tc>
                <a:tc>
                  <a:txBody>
                    <a:bodyPr/>
                    <a:lstStyle/>
                    <a:p>
                      <a:r>
                        <a:rPr lang="en-US" sz="1000"/>
                        <a:t>36</a:t>
                      </a:r>
                    </a:p>
                  </a:txBody>
                  <a:tcPr/>
                </a:tc>
                <a:tc>
                  <a:txBody>
                    <a:bodyPr/>
                    <a:lstStyle/>
                    <a:p>
                      <a:r>
                        <a:rPr lang="en-US" sz="1000"/>
                        <a:t>201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09165716"/>
                  </a:ext>
                </a:extLst>
              </a:tr>
              <a:tr h="370840">
                <a:tc>
                  <a:txBody>
                    <a:bodyPr/>
                    <a:lstStyle/>
                    <a:p>
                      <a:r>
                        <a:rPr lang="en-US" sz="1000" b="1"/>
                        <a:t> NDR Radiophilharmonie - 2018-10-26 18:00:09 </a:t>
                      </a:r>
                      <a:r>
                        <a:rPr lang="en-US" sz="1000"/>
                        <a:t> 
 Wer gewinnt den Joseph Joachim Violinwettbewerb? 🎻 Die zweite Finalrunde wird's zeigen.🤞</a:t>
                      </a:r>
                    </a:p>
                  </a:txBody>
                  <a:tcPr/>
                </a:tc>
                <a:tc>
                  <a:txBody>
                    <a:bodyPr/>
                    <a:lstStyle/>
                    <a:p>
                      <a:r>
                        <a:rPr lang="en-US" sz="1000"/>
                        <a:t>99</a:t>
                      </a:r>
                    </a:p>
                  </a:txBody>
                  <a:tcPr/>
                </a:tc>
                <a:tc>
                  <a:txBody>
                    <a:bodyPr/>
                    <a:lstStyle/>
                    <a:p>
                      <a:r>
                        <a:rPr lang="en-US" sz="1000"/>
                        <a:t>66</a:t>
                      </a:r>
                    </a:p>
                  </a:txBody>
                  <a:tcPr/>
                </a:tc>
                <a:tc>
                  <a:txBody>
                    <a:bodyPr/>
                    <a:lstStyle/>
                    <a:p>
                      <a:r>
                        <a:rPr lang="en-US" sz="1000"/>
                        <a:t>36</a:t>
                      </a:r>
                    </a:p>
                  </a:txBody>
                  <a:tcPr/>
                </a:tc>
                <a:tc>
                  <a:txBody>
                    <a:bodyPr/>
                    <a:lstStyle/>
                    <a:p>
                      <a:r>
                        <a:rPr lang="en-US" sz="1000"/>
                        <a:t>201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1976793"/>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85</a:t>
                      </a:r>
                    </a:p>
                  </a:txBody>
                  <a:tcPr/>
                </a:tc>
                <a:tc>
                  <a:txBody>
                    <a:bodyPr/>
                    <a:lstStyle/>
                    <a:p>
                      <a:r>
                        <a:rPr lang="en-US" sz="1000"/>
                        <a:t>112</a:t>
                      </a:r>
                    </a:p>
                  </a:txBody>
                  <a:tcPr/>
                </a:tc>
                <a:tc>
                  <a:txBody>
                    <a:bodyPr/>
                    <a:lstStyle/>
                    <a:p>
                      <a:r>
                        <a:rPr lang="en-US" sz="1000"/>
                        <a:t>68</a:t>
                      </a:r>
                    </a:p>
                  </a:txBody>
                  <a:tcPr/>
                </a:tc>
                <a:tc>
                  <a:txBody>
                    <a:bodyPr/>
                    <a:lstStyle/>
                    <a:p>
                      <a:r>
                        <a:rPr lang="en-US" sz="1000"/>
                        <a:t>265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31869665"/>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85</a:t>
                      </a:r>
                    </a:p>
                  </a:txBody>
                  <a:tcPr/>
                </a:tc>
                <a:tc>
                  <a:txBody>
                    <a:bodyPr/>
                    <a:lstStyle/>
                    <a:p>
                      <a:r>
                        <a:rPr lang="en-US" sz="1000"/>
                        <a:t>112</a:t>
                      </a:r>
                    </a:p>
                  </a:txBody>
                  <a:tcPr/>
                </a:tc>
                <a:tc>
                  <a:txBody>
                    <a:bodyPr/>
                    <a:lstStyle/>
                    <a:p>
                      <a:r>
                        <a:rPr lang="en-US" sz="1000"/>
                        <a:t>68</a:t>
                      </a:r>
                    </a:p>
                  </a:txBody>
                  <a:tcPr/>
                </a:tc>
                <a:tc>
                  <a:txBody>
                    <a:bodyPr/>
                    <a:lstStyle/>
                    <a:p>
                      <a:r>
                        <a:rPr lang="en-US" sz="1000"/>
                        <a:t>265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23218739"/>
                  </a:ext>
                </a:extLst>
              </a:tr>
              <a:tr h="370840">
                <a:tc>
                  <a:txBody>
                    <a:bodyPr/>
                    <a:lstStyle/>
                    <a:p>
                      <a:r>
                        <a:rPr lang="de-DE" sz="1000" b="1"/>
                        <a:t> NDR Radiophilharmonie - 2018-11-03 19:00:16 </a:t>
                      </a:r>
                      <a:r>
                        <a:rPr lang="de-DE" sz="1000"/>
                        <a:t> 
 Musikalische Mahnung gegen Krieg und Feindschaft: Das "War Requiem" von Benjamin Britten in opulenter Besetzung gemeinsam mit dem Royal Liverpool Philharmonic Orchester.</a:t>
                      </a:r>
                      <a:endParaRPr lang="en-US" sz="1000"/>
                    </a:p>
                  </a:txBody>
                  <a:tcPr/>
                </a:tc>
                <a:tc>
                  <a:txBody>
                    <a:bodyPr/>
                    <a:lstStyle/>
                    <a:p>
                      <a:r>
                        <a:rPr lang="en-US" sz="1000"/>
                        <a:t>36</a:t>
                      </a:r>
                    </a:p>
                  </a:txBody>
                  <a:tcPr/>
                </a:tc>
                <a:tc>
                  <a:txBody>
                    <a:bodyPr/>
                    <a:lstStyle/>
                    <a:p>
                      <a:r>
                        <a:rPr lang="en-US" sz="1000"/>
                        <a:t>92</a:t>
                      </a:r>
                    </a:p>
                  </a:txBody>
                  <a:tcPr/>
                </a:tc>
                <a:tc>
                  <a:txBody>
                    <a:bodyPr/>
                    <a:lstStyle/>
                    <a:p>
                      <a:r>
                        <a:rPr lang="en-US" sz="1000"/>
                        <a:t>51</a:t>
                      </a:r>
                    </a:p>
                  </a:txBody>
                  <a:tcPr/>
                </a:tc>
                <a:tc>
                  <a:txBody>
                    <a:bodyPr/>
                    <a:lstStyle/>
                    <a:p>
                      <a:r>
                        <a:rPr lang="en-US" sz="1000"/>
                        <a:t>179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03308527"/>
                  </a:ext>
                </a:extLst>
              </a:tr>
            </a:tbl>
          </a:graphicData>
        </a:graphic>
      </p:graphicFrame>
      <p:sp>
        <p:nvSpPr>
          <p:cNvPr id="4" name="Text Placeholder 3">
            <a:extLst>
              <a:ext uri="{FF2B5EF4-FFF2-40B4-BE49-F238E27FC236}">
                <a16:creationId xmlns:a16="http://schemas.microsoft.com/office/drawing/2014/main" id="{9DD4F5E3-6FBC-42E5-8A29-13BE3427552B}"/>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3411863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770B8-F55D-4F38-8528-CB9877B63D6E}"/>
              </a:ext>
            </a:extLst>
          </p:cNvPr>
          <p:cNvSpPr>
            <a:spLocks noGrp="1"/>
          </p:cNvSpPr>
          <p:nvPr>
            <p:ph type="title"/>
          </p:nvPr>
        </p:nvSpPr>
        <p:spPr/>
        <p:txBody>
          <a:bodyPr/>
          <a:lstStyle/>
          <a:p>
            <a:r>
              <a:rPr lang="en-US"/>
              <a:t>Facebook Eigene Posts - Links - Export | NDR Radiophilharmonie - 1 of 2</a:t>
            </a:r>
          </a:p>
        </p:txBody>
      </p:sp>
      <p:graphicFrame>
        <p:nvGraphicFramePr>
          <p:cNvPr id="5" name="Table Placeholder 4">
            <a:extLst>
              <a:ext uri="{FF2B5EF4-FFF2-40B4-BE49-F238E27FC236}">
                <a16:creationId xmlns:a16="http://schemas.microsoft.com/office/drawing/2014/main" id="{E26728E1-DD62-4D94-A711-67731DDBE7FA}"/>
              </a:ext>
            </a:extLst>
          </p:cNvPr>
          <p:cNvGraphicFramePr>
            <a:graphicFrameLocks noGrp="1"/>
          </p:cNvGraphicFramePr>
          <p:nvPr>
            <p:ph type="tbl" sz="quarter" idx="13"/>
            <p:extLst>
              <p:ext uri="{D42A27DB-BD31-4B8C-83A1-F6EECF244321}">
                <p14:modId xmlns:p14="http://schemas.microsoft.com/office/powerpoint/2010/main" val="710985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72816406"/>
                    </a:ext>
                  </a:extLst>
                </a:gridCol>
                <a:gridCol w="822960">
                  <a:extLst>
                    <a:ext uri="{9D8B030D-6E8A-4147-A177-3AD203B41FA5}">
                      <a16:colId xmlns:a16="http://schemas.microsoft.com/office/drawing/2014/main" val="2940559882"/>
                    </a:ext>
                  </a:extLst>
                </a:gridCol>
                <a:gridCol w="822960">
                  <a:extLst>
                    <a:ext uri="{9D8B030D-6E8A-4147-A177-3AD203B41FA5}">
                      <a16:colId xmlns:a16="http://schemas.microsoft.com/office/drawing/2014/main" val="786377031"/>
                    </a:ext>
                  </a:extLst>
                </a:gridCol>
                <a:gridCol w="822960">
                  <a:extLst>
                    <a:ext uri="{9D8B030D-6E8A-4147-A177-3AD203B41FA5}">
                      <a16:colId xmlns:a16="http://schemas.microsoft.com/office/drawing/2014/main" val="3699238905"/>
                    </a:ext>
                  </a:extLst>
                </a:gridCol>
                <a:gridCol w="822960">
                  <a:extLst>
                    <a:ext uri="{9D8B030D-6E8A-4147-A177-3AD203B41FA5}">
                      <a16:colId xmlns:a16="http://schemas.microsoft.com/office/drawing/2014/main" val="781786889"/>
                    </a:ext>
                  </a:extLst>
                </a:gridCol>
                <a:gridCol w="822960">
                  <a:extLst>
                    <a:ext uri="{9D8B030D-6E8A-4147-A177-3AD203B41FA5}">
                      <a16:colId xmlns:a16="http://schemas.microsoft.com/office/drawing/2014/main" val="2659834298"/>
                    </a:ext>
                  </a:extLst>
                </a:gridCol>
                <a:gridCol w="822960">
                  <a:extLst>
                    <a:ext uri="{9D8B030D-6E8A-4147-A177-3AD203B41FA5}">
                      <a16:colId xmlns:a16="http://schemas.microsoft.com/office/drawing/2014/main" val="2857102911"/>
                    </a:ext>
                  </a:extLst>
                </a:gridCol>
                <a:gridCol w="822960">
                  <a:extLst>
                    <a:ext uri="{9D8B030D-6E8A-4147-A177-3AD203B41FA5}">
                      <a16:colId xmlns:a16="http://schemas.microsoft.com/office/drawing/2014/main" val="2212006670"/>
                    </a:ext>
                  </a:extLst>
                </a:gridCol>
                <a:gridCol w="822960">
                  <a:extLst>
                    <a:ext uri="{9D8B030D-6E8A-4147-A177-3AD203B41FA5}">
                      <a16:colId xmlns:a16="http://schemas.microsoft.com/office/drawing/2014/main" val="3448428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0686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- 2018-04-20 11:44:26 </a:t>
                      </a:r>
                      <a:r>
                        <a:rPr kumimoji="0" lang="de-DE" sz="1000" b="0" i="0" u="none" strike="noStrike" kern="1200" cap="none" spc="0" normalizeH="0" baseline="0" noProof="0">
                          <a:ln>
                            <a:noFill/>
                          </a:ln>
                          <a:solidFill>
                            <a:prstClr val="black"/>
                          </a:solidFill>
                          <a:effectLst/>
                          <a:uLnTx/>
                          <a:uFillTx/>
                          <a:latin typeface="+mn-lt"/>
                          <a:ea typeface="+mn-ea"/>
                          <a:cs typeface="+mn-cs"/>
                        </a:rPr>
                        <a:t> 
 Unser neues Programm ist da! Auf welche Highlights in der Saison 2018/19 freuen Sie sich am meisten?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0838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- 2018-06-12 18:00:01 </a:t>
                      </a:r>
                      <a:r>
                        <a:rPr kumimoji="0" lang="de-DE" sz="1000" b="0" i="0" u="none" strike="noStrike" kern="1200" cap="none" spc="0" normalizeH="0" baseline="0" noProof="0">
                          <a:ln>
                            <a:noFill/>
                          </a:ln>
                          <a:solidFill>
                            <a:prstClr val="black"/>
                          </a:solidFill>
                          <a:effectLst/>
                          <a:uLnTx/>
                          <a:uFillTx/>
                          <a:latin typeface="+mn-lt"/>
                          <a:ea typeface="+mn-ea"/>
                          <a:cs typeface="+mn-cs"/>
                        </a:rPr>
                        <a:t> 
 Unsere Konzertmeisterin Friederike Starkloff im Interview bei WDR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545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- 2018-08-24 10:29:27 </a:t>
                      </a:r>
                      <a:r>
                        <a:rPr kumimoji="0" lang="de-DE" sz="1000" b="0" i="0" u="none" strike="noStrike" kern="1200" cap="none" spc="0" normalizeH="0" baseline="0" noProof="0">
                          <a:ln>
                            <a:noFill/>
                          </a:ln>
                          <a:solidFill>
                            <a:prstClr val="black"/>
                          </a:solidFill>
                          <a:effectLst/>
                          <a:uLnTx/>
                          <a:uFillTx/>
                          <a:latin typeface="+mn-lt"/>
                          <a:ea typeface="+mn-ea"/>
                          <a:cs typeface="+mn-cs"/>
                        </a:rPr>
                        <a:t> 
 Für alle Besucher der Generalprobe zum 5. NDR Klassik Open Air: Hier sind die schönsten Zuschauer-Fotos!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2404300"/>
                  </a:ext>
                </a:extLst>
              </a:tr>
            </a:tbl>
          </a:graphicData>
        </a:graphic>
      </p:graphicFrame>
      <p:sp>
        <p:nvSpPr>
          <p:cNvPr id="4" name="Text Placeholder 3">
            <a:extLst>
              <a:ext uri="{FF2B5EF4-FFF2-40B4-BE49-F238E27FC236}">
                <a16:creationId xmlns:a16="http://schemas.microsoft.com/office/drawing/2014/main" id="{2E038C7D-3804-4CC6-A93C-3C35F5902983}"/>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370009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E3B5-A48F-4DDE-905C-91F64C9123B7}"/>
              </a:ext>
            </a:extLst>
          </p:cNvPr>
          <p:cNvSpPr>
            <a:spLocks noGrp="1"/>
          </p:cNvSpPr>
          <p:nvPr>
            <p:ph type="title"/>
          </p:nvPr>
        </p:nvSpPr>
        <p:spPr/>
        <p:txBody>
          <a:bodyPr/>
          <a:lstStyle/>
          <a:p>
            <a:r>
              <a:rPr lang="en-US"/>
              <a:t>Facebook Eigene Posts - Links - Export | NDR Radiophilharmonie - 2 of 2</a:t>
            </a:r>
          </a:p>
        </p:txBody>
      </p:sp>
      <p:graphicFrame>
        <p:nvGraphicFramePr>
          <p:cNvPr id="5" name="Table Placeholder 4">
            <a:extLst>
              <a:ext uri="{FF2B5EF4-FFF2-40B4-BE49-F238E27FC236}">
                <a16:creationId xmlns:a16="http://schemas.microsoft.com/office/drawing/2014/main" id="{8F8B7383-5543-431D-B9D4-C573309F65A2}"/>
              </a:ext>
            </a:extLst>
          </p:cNvPr>
          <p:cNvGraphicFramePr>
            <a:graphicFrameLocks noGrp="1"/>
          </p:cNvGraphicFramePr>
          <p:nvPr>
            <p:ph type="tbl" sz="quarter" idx="13"/>
            <p:extLst>
              <p:ext uri="{D42A27DB-BD31-4B8C-83A1-F6EECF244321}">
                <p14:modId xmlns:p14="http://schemas.microsoft.com/office/powerpoint/2010/main" val="1819923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99386864"/>
                    </a:ext>
                  </a:extLst>
                </a:gridCol>
                <a:gridCol w="822960">
                  <a:extLst>
                    <a:ext uri="{9D8B030D-6E8A-4147-A177-3AD203B41FA5}">
                      <a16:colId xmlns:a16="http://schemas.microsoft.com/office/drawing/2014/main" val="1159740221"/>
                    </a:ext>
                  </a:extLst>
                </a:gridCol>
                <a:gridCol w="822960">
                  <a:extLst>
                    <a:ext uri="{9D8B030D-6E8A-4147-A177-3AD203B41FA5}">
                      <a16:colId xmlns:a16="http://schemas.microsoft.com/office/drawing/2014/main" val="2724147333"/>
                    </a:ext>
                  </a:extLst>
                </a:gridCol>
                <a:gridCol w="822960">
                  <a:extLst>
                    <a:ext uri="{9D8B030D-6E8A-4147-A177-3AD203B41FA5}">
                      <a16:colId xmlns:a16="http://schemas.microsoft.com/office/drawing/2014/main" val="2515398032"/>
                    </a:ext>
                  </a:extLst>
                </a:gridCol>
                <a:gridCol w="822960">
                  <a:extLst>
                    <a:ext uri="{9D8B030D-6E8A-4147-A177-3AD203B41FA5}">
                      <a16:colId xmlns:a16="http://schemas.microsoft.com/office/drawing/2014/main" val="2441937090"/>
                    </a:ext>
                  </a:extLst>
                </a:gridCol>
                <a:gridCol w="822960">
                  <a:extLst>
                    <a:ext uri="{9D8B030D-6E8A-4147-A177-3AD203B41FA5}">
                      <a16:colId xmlns:a16="http://schemas.microsoft.com/office/drawing/2014/main" val="168041173"/>
                    </a:ext>
                  </a:extLst>
                </a:gridCol>
                <a:gridCol w="822960">
                  <a:extLst>
                    <a:ext uri="{9D8B030D-6E8A-4147-A177-3AD203B41FA5}">
                      <a16:colId xmlns:a16="http://schemas.microsoft.com/office/drawing/2014/main" val="3615096643"/>
                    </a:ext>
                  </a:extLst>
                </a:gridCol>
                <a:gridCol w="822960">
                  <a:extLst>
                    <a:ext uri="{9D8B030D-6E8A-4147-A177-3AD203B41FA5}">
                      <a16:colId xmlns:a16="http://schemas.microsoft.com/office/drawing/2014/main" val="3558493676"/>
                    </a:ext>
                  </a:extLst>
                </a:gridCol>
                <a:gridCol w="822960">
                  <a:extLst>
                    <a:ext uri="{9D8B030D-6E8A-4147-A177-3AD203B41FA5}">
                      <a16:colId xmlns:a16="http://schemas.microsoft.com/office/drawing/2014/main" val="1856147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630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- 2018-08-26 07:17:23 </a:t>
                      </a:r>
                      <a:r>
                        <a:rPr kumimoji="0" lang="de-DE" sz="1000" b="0" i="0" u="none" strike="noStrike" kern="1200" cap="none" spc="0" normalizeH="0" baseline="0" noProof="0">
                          <a:ln>
                            <a:noFill/>
                          </a:ln>
                          <a:solidFill>
                            <a:prstClr val="black"/>
                          </a:solidFill>
                          <a:effectLst/>
                          <a:uLnTx/>
                          <a:uFillTx/>
                          <a:latin typeface="+mn-lt"/>
                          <a:ea typeface="+mn-ea"/>
                          <a:cs typeface="+mn-cs"/>
                        </a:rPr>
                        <a:t> 
 Sind Sie am Sonnabend beim 5. NDR Klassik Open Air dabei gewesen? Dann hat unser Fotograf vielleicht auch Sie fotografiert!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040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- 2018-06-28 16:22:42 </a:t>
                      </a:r>
                      <a:r>
                        <a:rPr kumimoji="0" lang="de-DE" sz="1000" b="0" i="0" u="none" strike="noStrike" kern="1200" cap="none" spc="0" normalizeH="0" baseline="0" noProof="0">
                          <a:ln>
                            <a:noFill/>
                          </a:ln>
                          <a:solidFill>
                            <a:prstClr val="black"/>
                          </a:solidFill>
                          <a:effectLst/>
                          <a:uLnTx/>
                          <a:uFillTx/>
                          <a:latin typeface="+mn-lt"/>
                          <a:ea typeface="+mn-ea"/>
                          <a:cs typeface="+mn-cs"/>
                        </a:rPr>
                        <a:t> 
 Ab sofort können Sie Karten für die Generalprobe der "Hannover Proms"erhalten!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2595156"/>
                  </a:ext>
                </a:extLst>
              </a:tr>
            </a:tbl>
          </a:graphicData>
        </a:graphic>
      </p:graphicFrame>
      <p:sp>
        <p:nvSpPr>
          <p:cNvPr id="4" name="Text Placeholder 3">
            <a:extLst>
              <a:ext uri="{FF2B5EF4-FFF2-40B4-BE49-F238E27FC236}">
                <a16:creationId xmlns:a16="http://schemas.microsoft.com/office/drawing/2014/main" id="{2E4AD5D7-C345-48AB-BB25-1745A13CEFC5}"/>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2621186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1C0BA-B3C5-468E-9357-65D52FB72DAD}"/>
              </a:ext>
            </a:extLst>
          </p:cNvPr>
          <p:cNvSpPr>
            <a:spLocks noGrp="1"/>
          </p:cNvSpPr>
          <p:nvPr>
            <p:ph type="title"/>
          </p:nvPr>
        </p:nvSpPr>
        <p:spPr/>
        <p:txBody>
          <a:bodyPr/>
          <a:lstStyle/>
          <a:p>
            <a:r>
              <a:rPr lang="en-US"/>
              <a:t>Facebook Eigene Posts - Videostartrate - Export | NDR Radiophilharmonie - 1 of 2</a:t>
            </a:r>
          </a:p>
        </p:txBody>
      </p:sp>
      <p:graphicFrame>
        <p:nvGraphicFramePr>
          <p:cNvPr id="5" name="Table Placeholder 4">
            <a:extLst>
              <a:ext uri="{FF2B5EF4-FFF2-40B4-BE49-F238E27FC236}">
                <a16:creationId xmlns:a16="http://schemas.microsoft.com/office/drawing/2014/main" id="{5F5D2EDB-178B-4B15-BFA8-456460530BE6}"/>
              </a:ext>
            </a:extLst>
          </p:cNvPr>
          <p:cNvGraphicFramePr>
            <a:graphicFrameLocks noGrp="1"/>
          </p:cNvGraphicFramePr>
          <p:nvPr>
            <p:ph type="tbl" sz="quarter" idx="13"/>
            <p:extLst>
              <p:ext uri="{D42A27DB-BD31-4B8C-83A1-F6EECF244321}">
                <p14:modId xmlns:p14="http://schemas.microsoft.com/office/powerpoint/2010/main" val="3494475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1626342"/>
                    </a:ext>
                  </a:extLst>
                </a:gridCol>
                <a:gridCol w="822960">
                  <a:extLst>
                    <a:ext uri="{9D8B030D-6E8A-4147-A177-3AD203B41FA5}">
                      <a16:colId xmlns:a16="http://schemas.microsoft.com/office/drawing/2014/main" val="2514242095"/>
                    </a:ext>
                  </a:extLst>
                </a:gridCol>
                <a:gridCol w="822960">
                  <a:extLst>
                    <a:ext uri="{9D8B030D-6E8A-4147-A177-3AD203B41FA5}">
                      <a16:colId xmlns:a16="http://schemas.microsoft.com/office/drawing/2014/main" val="775552894"/>
                    </a:ext>
                  </a:extLst>
                </a:gridCol>
                <a:gridCol w="822960">
                  <a:extLst>
                    <a:ext uri="{9D8B030D-6E8A-4147-A177-3AD203B41FA5}">
                      <a16:colId xmlns:a16="http://schemas.microsoft.com/office/drawing/2014/main" val="3539079061"/>
                    </a:ext>
                  </a:extLst>
                </a:gridCol>
                <a:gridCol w="822960">
                  <a:extLst>
                    <a:ext uri="{9D8B030D-6E8A-4147-A177-3AD203B41FA5}">
                      <a16:colId xmlns:a16="http://schemas.microsoft.com/office/drawing/2014/main" val="1482587738"/>
                    </a:ext>
                  </a:extLst>
                </a:gridCol>
                <a:gridCol w="822960">
                  <a:extLst>
                    <a:ext uri="{9D8B030D-6E8A-4147-A177-3AD203B41FA5}">
                      <a16:colId xmlns:a16="http://schemas.microsoft.com/office/drawing/2014/main" val="3231220448"/>
                    </a:ext>
                  </a:extLst>
                </a:gridCol>
                <a:gridCol w="822960">
                  <a:extLst>
                    <a:ext uri="{9D8B030D-6E8A-4147-A177-3AD203B41FA5}">
                      <a16:colId xmlns:a16="http://schemas.microsoft.com/office/drawing/2014/main" val="89028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986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- 2018-07-02 07:03:34 </a:t>
                      </a:r>
                      <a:r>
                        <a:rPr kumimoji="0" lang="de-DE" sz="1000" b="0" i="0" u="none" strike="noStrike" kern="1200" cap="none" spc="0" normalizeH="0" baseline="0" noProof="0">
                          <a:ln>
                            <a:noFill/>
                          </a:ln>
                          <a:solidFill>
                            <a:prstClr val="black"/>
                          </a:solidFill>
                          <a:effectLst/>
                          <a:uLnTx/>
                          <a:uFillTx/>
                          <a:latin typeface="+mn-lt"/>
                          <a:ea typeface="+mn-ea"/>
                          <a:cs typeface="+mn-cs"/>
                        </a:rPr>
                        <a:t> 
 Mit diesem Gruß unserer Konzertmeisterin Friederike Starkloff verabschieden wir uns in die Sommerpause - und freuen uns schon jetzt auf die neue Saison mit Ihnen!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922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- 2018-09-02 08:29:23 </a:t>
                      </a:r>
                      <a:r>
                        <a:rPr kumimoji="0" lang="de-DE" sz="1000" b="0" i="0" u="none" strike="noStrike" kern="1200" cap="none" spc="0" normalizeH="0" baseline="0" noProof="0">
                          <a:ln>
                            <a:noFill/>
                          </a:ln>
                          <a:solidFill>
                            <a:prstClr val="black"/>
                          </a:solidFill>
                          <a:effectLst/>
                          <a:uLnTx/>
                          <a:uFillTx/>
                          <a:latin typeface="+mn-lt"/>
                          <a:ea typeface="+mn-ea"/>
                          <a:cs typeface="+mn-cs"/>
                        </a:rPr>
                        <a:t> 
 Wedeln Sie mit - bei den "Hannover Proms". 🇬🇧 Für die Generalprobe am Freitag gibt es noch Karten!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143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- 2018-02-16 14:06:01 </a:t>
                      </a:r>
                      <a:r>
                        <a:rPr kumimoji="0" lang="en-US" sz="1000" b="0" i="0" u="none" strike="noStrike" kern="1200" cap="none" spc="0" normalizeH="0" baseline="0" noProof="0">
                          <a:ln>
                            <a:noFill/>
                          </a:ln>
                          <a:solidFill>
                            <a:prstClr val="black"/>
                          </a:solidFill>
                          <a:effectLst/>
                          <a:uLnTx/>
                          <a:uFillTx/>
                          <a:latin typeface="+mn-lt"/>
                          <a:ea typeface="+mn-ea"/>
                          <a:cs typeface="+mn-cs"/>
                        </a:rPr>
                        <a:t> 
 Dirigent mit 22? Wir spielen in dieser Woche mit dem finnischen Überflieger Klaus Mäkelä. 
Im Konzert erleben Sie ihn gemeinsam mit Julian Rachlin heute Abend in Hannover, oder hier zum nachhören: www.ndr.de/orchester_chor/radiophilharmonie/konzerte/Julian-Rachlin-spielt-Strawinsky,rachlin106.html
-------------------------------------------------------
Conductor at 22? We perform this week with the Finnish high-flyer Klaus Mäkelä. 
In concert you will experience him together with Julian Rachlin tonight in Hanover. You can listen to the radio recording via: www.ndr.de/orchester_chor/radiophilharmonie/konzerte/Julian-Rachlinspielt-Strawinsky,rachlin106.html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6108384"/>
                  </a:ext>
                </a:extLst>
              </a:tr>
            </a:tbl>
          </a:graphicData>
        </a:graphic>
      </p:graphicFrame>
      <p:sp>
        <p:nvSpPr>
          <p:cNvPr id="4" name="Text Placeholder 3">
            <a:extLst>
              <a:ext uri="{FF2B5EF4-FFF2-40B4-BE49-F238E27FC236}">
                <a16:creationId xmlns:a16="http://schemas.microsoft.com/office/drawing/2014/main" id="{CFD86218-7861-4E68-9146-7FC9603BB5F6}"/>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1145879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CD96D-170C-4D09-92D7-189D7D944B8F}"/>
              </a:ext>
            </a:extLst>
          </p:cNvPr>
          <p:cNvSpPr>
            <a:spLocks noGrp="1"/>
          </p:cNvSpPr>
          <p:nvPr>
            <p:ph type="title"/>
          </p:nvPr>
        </p:nvSpPr>
        <p:spPr/>
        <p:txBody>
          <a:bodyPr/>
          <a:lstStyle/>
          <a:p>
            <a:r>
              <a:rPr lang="en-US"/>
              <a:t>Facebook Eigene Posts - Videostartrate - Export | NDR Radiophilharmonie - 2 of 2</a:t>
            </a:r>
          </a:p>
        </p:txBody>
      </p:sp>
      <p:graphicFrame>
        <p:nvGraphicFramePr>
          <p:cNvPr id="5" name="Table Placeholder 4">
            <a:extLst>
              <a:ext uri="{FF2B5EF4-FFF2-40B4-BE49-F238E27FC236}">
                <a16:creationId xmlns:a16="http://schemas.microsoft.com/office/drawing/2014/main" id="{BCC8353A-9103-4D76-B58E-F6DB1378168D}"/>
              </a:ext>
            </a:extLst>
          </p:cNvPr>
          <p:cNvGraphicFramePr>
            <a:graphicFrameLocks noGrp="1"/>
          </p:cNvGraphicFramePr>
          <p:nvPr>
            <p:ph type="tbl" sz="quarter" idx="13"/>
            <p:extLst>
              <p:ext uri="{D42A27DB-BD31-4B8C-83A1-F6EECF244321}">
                <p14:modId xmlns:p14="http://schemas.microsoft.com/office/powerpoint/2010/main" val="107013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4089954"/>
                    </a:ext>
                  </a:extLst>
                </a:gridCol>
                <a:gridCol w="822960">
                  <a:extLst>
                    <a:ext uri="{9D8B030D-6E8A-4147-A177-3AD203B41FA5}">
                      <a16:colId xmlns:a16="http://schemas.microsoft.com/office/drawing/2014/main" val="2649206516"/>
                    </a:ext>
                  </a:extLst>
                </a:gridCol>
                <a:gridCol w="822960">
                  <a:extLst>
                    <a:ext uri="{9D8B030D-6E8A-4147-A177-3AD203B41FA5}">
                      <a16:colId xmlns:a16="http://schemas.microsoft.com/office/drawing/2014/main" val="2413148490"/>
                    </a:ext>
                  </a:extLst>
                </a:gridCol>
                <a:gridCol w="822960">
                  <a:extLst>
                    <a:ext uri="{9D8B030D-6E8A-4147-A177-3AD203B41FA5}">
                      <a16:colId xmlns:a16="http://schemas.microsoft.com/office/drawing/2014/main" val="1404355410"/>
                    </a:ext>
                  </a:extLst>
                </a:gridCol>
                <a:gridCol w="822960">
                  <a:extLst>
                    <a:ext uri="{9D8B030D-6E8A-4147-A177-3AD203B41FA5}">
                      <a16:colId xmlns:a16="http://schemas.microsoft.com/office/drawing/2014/main" val="1847717143"/>
                    </a:ext>
                  </a:extLst>
                </a:gridCol>
                <a:gridCol w="822960">
                  <a:extLst>
                    <a:ext uri="{9D8B030D-6E8A-4147-A177-3AD203B41FA5}">
                      <a16:colId xmlns:a16="http://schemas.microsoft.com/office/drawing/2014/main" val="577573649"/>
                    </a:ext>
                  </a:extLst>
                </a:gridCol>
                <a:gridCol w="822960">
                  <a:extLst>
                    <a:ext uri="{9D8B030D-6E8A-4147-A177-3AD203B41FA5}">
                      <a16:colId xmlns:a16="http://schemas.microsoft.com/office/drawing/2014/main" val="1194484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9780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- 2018-02-27 18:55:05 </a:t>
                      </a:r>
                      <a:r>
                        <a:rPr kumimoji="0" lang="de-DE" sz="1000" b="0" i="0" u="none" strike="noStrike" kern="1200" cap="none" spc="0" normalizeH="0" baseline="0" noProof="0">
                          <a:ln>
                            <a:noFill/>
                          </a:ln>
                          <a:solidFill>
                            <a:prstClr val="black"/>
                          </a:solidFill>
                          <a:effectLst/>
                          <a:uLnTx/>
                          <a:uFillTx/>
                          <a:latin typeface="+mn-lt"/>
                          <a:ea typeface="+mn-ea"/>
                          <a:cs typeface="+mn-cs"/>
                        </a:rPr>
                        <a:t> 
 Heute Schnee, am Samstag ein Donnerwetter!  🌩 
ARD-Wetterexperte #SvenPlöger gibt seine ganz persönliche Vorhersage für unser Kinderkonzert am Samstag! Wir fühlen uns geehrt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904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- 2018-08-19 08:17:50 </a:t>
                      </a:r>
                      <a:r>
                        <a:rPr kumimoji="0" lang="en-US" sz="1000" b="0" i="0" u="none" strike="noStrike" kern="1200" cap="none" spc="0" normalizeH="0" baseline="0" noProof="0">
                          <a:ln>
                            <a:noFill/>
                          </a:ln>
                          <a:solidFill>
                            <a:prstClr val="black"/>
                          </a:solidFill>
                          <a:effectLst/>
                          <a:uLnTx/>
                          <a:uFillTx/>
                          <a:latin typeface="+mn-lt"/>
                          <a:ea typeface="+mn-ea"/>
                          <a:cs typeface="+mn-cs"/>
                        </a:rPr>
                        <a:t> 
 Das 5. NDR Klassik Open Air bringt Wolfgang Amadeus Mozart nach Hannover. Am 25. August ertönt "Don Giovanni" im Maschpark.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0036817"/>
                  </a:ext>
                </a:extLst>
              </a:tr>
            </a:tbl>
          </a:graphicData>
        </a:graphic>
      </p:graphicFrame>
      <p:sp>
        <p:nvSpPr>
          <p:cNvPr id="4" name="Text Placeholder 3">
            <a:extLst>
              <a:ext uri="{FF2B5EF4-FFF2-40B4-BE49-F238E27FC236}">
                <a16:creationId xmlns:a16="http://schemas.microsoft.com/office/drawing/2014/main" id="{36DE2B20-1F69-4402-A9D1-9454106B7960}"/>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1123035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38B1E-4133-436A-9126-038A59A5CE51}"/>
              </a:ext>
            </a:extLst>
          </p:cNvPr>
          <p:cNvSpPr>
            <a:spLocks noGrp="1"/>
          </p:cNvSpPr>
          <p:nvPr>
            <p:ph type="title"/>
          </p:nvPr>
        </p:nvSpPr>
        <p:spPr/>
        <p:txBody>
          <a:bodyPr/>
          <a:lstStyle/>
          <a:p>
            <a:r>
              <a:rPr lang="en-US"/>
              <a:t>Facebook Eigene Posts - Videostartrate - Flop - Export | NDR Radiophilharmonie</a:t>
            </a:r>
          </a:p>
        </p:txBody>
      </p:sp>
      <p:graphicFrame>
        <p:nvGraphicFramePr>
          <p:cNvPr id="5" name="Table Placeholder 4">
            <a:extLst>
              <a:ext uri="{FF2B5EF4-FFF2-40B4-BE49-F238E27FC236}">
                <a16:creationId xmlns:a16="http://schemas.microsoft.com/office/drawing/2014/main" id="{A9E49838-BB3F-49DB-8694-DE6E30466007}"/>
              </a:ext>
            </a:extLst>
          </p:cNvPr>
          <p:cNvGraphicFramePr>
            <a:graphicFrameLocks noGrp="1"/>
          </p:cNvGraphicFramePr>
          <p:nvPr>
            <p:ph type="tbl" sz="quarter" idx="13"/>
            <p:extLst>
              <p:ext uri="{D42A27DB-BD31-4B8C-83A1-F6EECF244321}">
                <p14:modId xmlns:p14="http://schemas.microsoft.com/office/powerpoint/2010/main" val="2683563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9005478"/>
                    </a:ext>
                  </a:extLst>
                </a:gridCol>
                <a:gridCol w="822960">
                  <a:extLst>
                    <a:ext uri="{9D8B030D-6E8A-4147-A177-3AD203B41FA5}">
                      <a16:colId xmlns:a16="http://schemas.microsoft.com/office/drawing/2014/main" val="3100820177"/>
                    </a:ext>
                  </a:extLst>
                </a:gridCol>
                <a:gridCol w="822960">
                  <a:extLst>
                    <a:ext uri="{9D8B030D-6E8A-4147-A177-3AD203B41FA5}">
                      <a16:colId xmlns:a16="http://schemas.microsoft.com/office/drawing/2014/main" val="1566099199"/>
                    </a:ext>
                  </a:extLst>
                </a:gridCol>
                <a:gridCol w="822960">
                  <a:extLst>
                    <a:ext uri="{9D8B030D-6E8A-4147-A177-3AD203B41FA5}">
                      <a16:colId xmlns:a16="http://schemas.microsoft.com/office/drawing/2014/main" val="1613976716"/>
                    </a:ext>
                  </a:extLst>
                </a:gridCol>
                <a:gridCol w="822960">
                  <a:extLst>
                    <a:ext uri="{9D8B030D-6E8A-4147-A177-3AD203B41FA5}">
                      <a16:colId xmlns:a16="http://schemas.microsoft.com/office/drawing/2014/main" val="3023756869"/>
                    </a:ext>
                  </a:extLst>
                </a:gridCol>
                <a:gridCol w="822960">
                  <a:extLst>
                    <a:ext uri="{9D8B030D-6E8A-4147-A177-3AD203B41FA5}">
                      <a16:colId xmlns:a16="http://schemas.microsoft.com/office/drawing/2014/main" val="3794094401"/>
                    </a:ext>
                  </a:extLst>
                </a:gridCol>
                <a:gridCol w="822960">
                  <a:extLst>
                    <a:ext uri="{9D8B030D-6E8A-4147-A177-3AD203B41FA5}">
                      <a16:colId xmlns:a16="http://schemas.microsoft.com/office/drawing/2014/main" val="117226524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84575648"/>
                  </a:ext>
                </a:extLst>
              </a:tr>
              <a:tr h="370840">
                <a:tc>
                  <a:txBody>
                    <a:bodyPr/>
                    <a:lstStyle/>
                    <a:p>
                      <a:r>
                        <a:rPr lang="en-US" sz="1000" b="1"/>
                        <a:t> NDR Radiophilharmonie - 2018-09-30 09:02:30 </a:t>
                      </a:r>
                      <a:r>
                        <a:rPr lang="en-US" sz="1000"/>
                        <a:t> 
 🎶 Der neue Chefdirigent des NDR Chores gibt sein Antrittskonzert. 🎶</a:t>
                      </a:r>
                    </a:p>
                  </a:txBody>
                  <a:tcPr/>
                </a:tc>
                <a:tc>
                  <a:txBody>
                    <a:bodyPr/>
                    <a:lstStyle/>
                    <a:p>
                      <a:r>
                        <a:rPr lang="en-US" sz="1000"/>
                        <a:t>0.0 %</a:t>
                      </a:r>
                    </a:p>
                  </a:txBody>
                  <a:tcPr/>
                </a:tc>
                <a:tc>
                  <a:txBody>
                    <a:bodyPr/>
                    <a:lstStyle/>
                    <a:p>
                      <a:r>
                        <a:rPr lang="en-US" sz="1000"/>
                        <a:t>87.5 %</a:t>
                      </a:r>
                    </a:p>
                  </a:txBody>
                  <a:tcPr/>
                </a:tc>
                <a:tc>
                  <a:txBody>
                    <a:bodyPr/>
                    <a:lstStyle/>
                    <a:p>
                      <a:r>
                        <a:rPr lang="en-US" sz="1000"/>
                        <a:t>0</a:t>
                      </a:r>
                    </a:p>
                  </a:txBody>
                  <a:tcPr/>
                </a:tc>
                <a:tc>
                  <a:txBody>
                    <a:bodyPr/>
                    <a:lstStyle/>
                    <a:p>
                      <a:r>
                        <a:rPr lang="en-US" sz="1000"/>
                        <a:t>825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98545905"/>
                  </a:ext>
                </a:extLst>
              </a:tr>
              <a:tr h="370840">
                <a:tc>
                  <a:txBody>
                    <a:bodyPr/>
                    <a:lstStyle/>
                    <a:p>
                      <a:r>
                        <a:rPr lang="de-DE" sz="1000" b="1"/>
                        <a:t> NDR Radiophilharmonie - 2018-05-03 09:17:07 </a:t>
                      </a:r>
                      <a:r>
                        <a:rPr lang="de-DE" sz="1000"/>
                        <a:t> 
 Das MDR Sinfonieorchester mit "Händel und die Champions - Das große Finale des ARD Händel-Experiments".</a:t>
                      </a:r>
                      <a:endParaRPr lang="en-US" sz="1000"/>
                    </a:p>
                  </a:txBody>
                  <a:tcPr/>
                </a:tc>
                <a:tc>
                  <a:txBody>
                    <a:bodyPr/>
                    <a:lstStyle/>
                    <a:p>
                      <a:r>
                        <a:rPr lang="en-US" sz="1000"/>
                        <a:t>0.0 %</a:t>
                      </a:r>
                    </a:p>
                  </a:txBody>
                  <a:tcPr/>
                </a:tc>
                <a:tc>
                  <a:txBody>
                    <a:bodyPr/>
                    <a:lstStyle/>
                    <a:p>
                      <a:r>
                        <a:rPr lang="en-US" sz="1000"/>
                        <a:t>80.2 %</a:t>
                      </a:r>
                    </a:p>
                  </a:txBody>
                  <a:tcPr/>
                </a:tc>
                <a:tc>
                  <a:txBody>
                    <a:bodyPr/>
                    <a:lstStyle/>
                    <a:p>
                      <a:r>
                        <a:rPr lang="en-US" sz="1000"/>
                        <a:t>0</a:t>
                      </a:r>
                    </a:p>
                  </a:txBody>
                  <a:tcPr/>
                </a:tc>
                <a:tc>
                  <a:txBody>
                    <a:bodyPr/>
                    <a:lstStyle/>
                    <a:p>
                      <a:r>
                        <a:rPr lang="en-US" sz="1000"/>
                        <a:t>551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31972736"/>
                  </a:ext>
                </a:extLst>
              </a:tr>
              <a:tr h="370840">
                <a:tc>
                  <a:txBody>
                    <a:bodyPr/>
                    <a:lstStyle/>
                    <a:p>
                      <a:r>
                        <a:rPr lang="de-DE" sz="1000" b="1"/>
                        <a:t> NDR Radiophilharmonie - 2018-09-26 11:15:56 </a:t>
                      </a:r>
                      <a:r>
                        <a:rPr lang="de-DE" sz="1000"/>
                        <a:t> 
 Für das Konzert am Sonntag, 30. September, um 11.30 Uhr im Kleinen Sendesaal in Hannover gibt es noch Karten!</a:t>
                      </a:r>
                      <a:endParaRPr lang="en-US" sz="1000"/>
                    </a:p>
                  </a:txBody>
                  <a:tcPr/>
                </a:tc>
                <a:tc>
                  <a:txBody>
                    <a:bodyPr/>
                    <a:lstStyle/>
                    <a:p>
                      <a:r>
                        <a:rPr lang="en-US" sz="1000"/>
                        <a:t>0.0 %</a:t>
                      </a:r>
                    </a:p>
                  </a:txBody>
                  <a:tcPr/>
                </a:tc>
                <a:tc>
                  <a:txBody>
                    <a:bodyPr/>
                    <a:lstStyle/>
                    <a:p>
                      <a:r>
                        <a:rPr lang="en-US" sz="1000"/>
                        <a:t>77.1 %</a:t>
                      </a:r>
                    </a:p>
                  </a:txBody>
                  <a:tcPr/>
                </a:tc>
                <a:tc>
                  <a:txBody>
                    <a:bodyPr/>
                    <a:lstStyle/>
                    <a:p>
                      <a:r>
                        <a:rPr lang="en-US" sz="1000"/>
                        <a:t>0</a:t>
                      </a:r>
                    </a:p>
                  </a:txBody>
                  <a:tcPr/>
                </a:tc>
                <a:tc>
                  <a:txBody>
                    <a:bodyPr/>
                    <a:lstStyle/>
                    <a:p>
                      <a:r>
                        <a:rPr lang="en-US" sz="1000"/>
                        <a:t>515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6609360"/>
                  </a:ext>
                </a:extLst>
              </a:tr>
              <a:tr h="370840">
                <a:tc>
                  <a:txBody>
                    <a:bodyPr/>
                    <a:lstStyle/>
                    <a:p>
                      <a:r>
                        <a:rPr lang="en-US" sz="1000" b="1"/>
                        <a:t> NDR Radiophilharmonie - 2018-03-13 13:30:30 </a:t>
                      </a:r>
                      <a:r>
                        <a:rPr lang="en-US" sz="1000"/>
                        <a:t> 
 Andrew Manze talks about Mozarts Symphonies No. 39 &amp; 41</a:t>
                      </a:r>
                    </a:p>
                  </a:txBody>
                  <a:tcPr/>
                </a:tc>
                <a:tc>
                  <a:txBody>
                    <a:bodyPr/>
                    <a:lstStyle/>
                    <a:p>
                      <a:r>
                        <a:rPr lang="en-US" sz="1000"/>
                        <a:t>0.0 %</a:t>
                      </a:r>
                    </a:p>
                  </a:txBody>
                  <a:tcPr/>
                </a:tc>
                <a:tc>
                  <a:txBody>
                    <a:bodyPr/>
                    <a:lstStyle/>
                    <a:p>
                      <a:r>
                        <a:rPr lang="en-US" sz="1000"/>
                        <a:t>25.9 %</a:t>
                      </a:r>
                    </a:p>
                  </a:txBody>
                  <a:tcPr/>
                </a:tc>
                <a:tc>
                  <a:txBody>
                    <a:bodyPr/>
                    <a:lstStyle/>
                    <a:p>
                      <a:r>
                        <a:rPr lang="en-US" sz="1000"/>
                        <a:t>0</a:t>
                      </a:r>
                    </a:p>
                  </a:txBody>
                  <a:tcPr/>
                </a:tc>
                <a:tc>
                  <a:txBody>
                    <a:bodyPr/>
                    <a:lstStyle/>
                    <a:p>
                      <a:r>
                        <a:rPr lang="en-US" sz="1000"/>
                        <a:t>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82341080"/>
                  </a:ext>
                </a:extLst>
              </a:tr>
              <a:tr h="370840">
                <a:tc>
                  <a:txBody>
                    <a:bodyPr/>
                    <a:lstStyle/>
                    <a:p>
                      <a:r>
                        <a:rPr lang="de-DE" sz="1000" b="1"/>
                        <a:t> NDR Radiophilharmonie - 2018-01-11 14:19:09 </a:t>
                      </a:r>
                      <a:r>
                        <a:rPr lang="de-DE" sz="1000"/>
                        <a:t> 
 Ein Jahr Elbphilharmonie Hamburg. 
Wir schließen uns den Kollegen an und sagen "Herzlichen Glückwunsch". Im April kommen wir dann mit Juan Diego Flórez zum Feiern vorbei. 😉</a:t>
                      </a:r>
                      <a:endParaRPr lang="en-US" sz="1000"/>
                    </a:p>
                  </a:txBody>
                  <a:tcPr/>
                </a:tc>
                <a:tc>
                  <a:txBody>
                    <a:bodyPr/>
                    <a:lstStyle/>
                    <a:p>
                      <a:r>
                        <a:rPr lang="en-US" sz="1000"/>
                        <a:t>0.0 %</a:t>
                      </a:r>
                    </a:p>
                  </a:txBody>
                  <a:tcPr/>
                </a:tc>
                <a:tc>
                  <a:txBody>
                    <a:bodyPr/>
                    <a:lstStyle/>
                    <a:p>
                      <a:r>
                        <a:rPr lang="en-US" sz="1000"/>
                        <a:t>30.8 %</a:t>
                      </a:r>
                    </a:p>
                  </a:txBody>
                  <a:tcPr/>
                </a:tc>
                <a:tc>
                  <a:txBody>
                    <a:bodyPr/>
                    <a:lstStyle/>
                    <a:p>
                      <a:r>
                        <a:rPr lang="en-US" sz="1000"/>
                        <a:t>0</a:t>
                      </a:r>
                    </a:p>
                  </a:txBody>
                  <a:tcPr/>
                </a:tc>
                <a:tc>
                  <a:txBody>
                    <a:bodyPr/>
                    <a:lstStyle/>
                    <a:p>
                      <a:r>
                        <a:rPr lang="en-US" sz="1000"/>
                        <a:t>1539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55563018"/>
                  </a:ext>
                </a:extLst>
              </a:tr>
            </a:tbl>
          </a:graphicData>
        </a:graphic>
      </p:graphicFrame>
      <p:sp>
        <p:nvSpPr>
          <p:cNvPr id="4" name="Text Placeholder 3">
            <a:extLst>
              <a:ext uri="{FF2B5EF4-FFF2-40B4-BE49-F238E27FC236}">
                <a16:creationId xmlns:a16="http://schemas.microsoft.com/office/drawing/2014/main" id="{C3D93ADA-6019-4A8A-BD73-D1B973CA67D0}"/>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74109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6E6A5-2DB0-45AA-8BEE-C40A44D848AF}"/>
              </a:ext>
            </a:extLst>
          </p:cNvPr>
          <p:cNvSpPr>
            <a:spLocks noGrp="1"/>
          </p:cNvSpPr>
          <p:nvPr>
            <p:ph type="title"/>
          </p:nvPr>
        </p:nvSpPr>
        <p:spPr/>
        <p:txBody>
          <a:bodyPr/>
          <a:lstStyle/>
          <a:p>
            <a:r>
              <a:rPr lang="en-US"/>
              <a:t>Facebook Eigene Posts - Potenzielle Reichweite - Export | NDR Radiophilharmonie - 1 of 2</a:t>
            </a:r>
          </a:p>
        </p:txBody>
      </p:sp>
      <p:graphicFrame>
        <p:nvGraphicFramePr>
          <p:cNvPr id="5" name="Table Placeholder 4">
            <a:extLst>
              <a:ext uri="{FF2B5EF4-FFF2-40B4-BE49-F238E27FC236}">
                <a16:creationId xmlns:a16="http://schemas.microsoft.com/office/drawing/2014/main" id="{43982A42-C9FE-43CB-80FB-8C63BEDED61B}"/>
              </a:ext>
            </a:extLst>
          </p:cNvPr>
          <p:cNvGraphicFramePr>
            <a:graphicFrameLocks noGrp="1"/>
          </p:cNvGraphicFramePr>
          <p:nvPr>
            <p:ph type="tbl" sz="quarter" idx="13"/>
            <p:extLst>
              <p:ext uri="{D42A27DB-BD31-4B8C-83A1-F6EECF244321}">
                <p14:modId xmlns:p14="http://schemas.microsoft.com/office/powerpoint/2010/main" val="2814976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2921290"/>
                    </a:ext>
                  </a:extLst>
                </a:gridCol>
                <a:gridCol w="822960">
                  <a:extLst>
                    <a:ext uri="{9D8B030D-6E8A-4147-A177-3AD203B41FA5}">
                      <a16:colId xmlns:a16="http://schemas.microsoft.com/office/drawing/2014/main" val="913991429"/>
                    </a:ext>
                  </a:extLst>
                </a:gridCol>
                <a:gridCol w="822960">
                  <a:extLst>
                    <a:ext uri="{9D8B030D-6E8A-4147-A177-3AD203B41FA5}">
                      <a16:colId xmlns:a16="http://schemas.microsoft.com/office/drawing/2014/main" val="2799809199"/>
                    </a:ext>
                  </a:extLst>
                </a:gridCol>
                <a:gridCol w="822960">
                  <a:extLst>
                    <a:ext uri="{9D8B030D-6E8A-4147-A177-3AD203B41FA5}">
                      <a16:colId xmlns:a16="http://schemas.microsoft.com/office/drawing/2014/main" val="1447165330"/>
                    </a:ext>
                  </a:extLst>
                </a:gridCol>
                <a:gridCol w="822960">
                  <a:extLst>
                    <a:ext uri="{9D8B030D-6E8A-4147-A177-3AD203B41FA5}">
                      <a16:colId xmlns:a16="http://schemas.microsoft.com/office/drawing/2014/main" val="2813766831"/>
                    </a:ext>
                  </a:extLst>
                </a:gridCol>
                <a:gridCol w="822960">
                  <a:extLst>
                    <a:ext uri="{9D8B030D-6E8A-4147-A177-3AD203B41FA5}">
                      <a16:colId xmlns:a16="http://schemas.microsoft.com/office/drawing/2014/main" val="2933237746"/>
                    </a:ext>
                  </a:extLst>
                </a:gridCol>
                <a:gridCol w="411480">
                  <a:extLst>
                    <a:ext uri="{9D8B030D-6E8A-4147-A177-3AD203B41FA5}">
                      <a16:colId xmlns:a16="http://schemas.microsoft.com/office/drawing/2014/main" val="1046206508"/>
                    </a:ext>
                  </a:extLst>
                </a:gridCol>
                <a:gridCol w="822960">
                  <a:extLst>
                    <a:ext uri="{9D8B030D-6E8A-4147-A177-3AD203B41FA5}">
                      <a16:colId xmlns:a16="http://schemas.microsoft.com/office/drawing/2014/main" val="969564131"/>
                    </a:ext>
                  </a:extLst>
                </a:gridCol>
                <a:gridCol w="822960">
                  <a:extLst>
                    <a:ext uri="{9D8B030D-6E8A-4147-A177-3AD203B41FA5}">
                      <a16:colId xmlns:a16="http://schemas.microsoft.com/office/drawing/2014/main" val="515428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5770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- 2018-04-25 13:41:11 </a:t>
                      </a:r>
                      <a:r>
                        <a:rPr kumimoji="0" lang="de-DE" sz="1000" b="0" i="0" u="none" strike="noStrike" kern="1200" cap="none" spc="0" normalizeH="0" baseline="0" noProof="0">
                          <a:ln>
                            <a:noFill/>
                          </a:ln>
                          <a:solidFill>
                            <a:prstClr val="black"/>
                          </a:solidFill>
                          <a:effectLst/>
                          <a:uLnTx/>
                          <a:uFillTx/>
                          <a:latin typeface="+mn-lt"/>
                          <a:ea typeface="+mn-ea"/>
                          <a:cs typeface="+mn-cs"/>
                        </a:rPr>
                        <a:t> 
 Der mit dem Grimme-Preis ausgezeichnete Tatort „Im Schmerz geboren“ mit Ulrich Tukur: Unser Filmkonzert-Highlight der neuen Saison.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055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- 2018-02-27 18:55:05 </a:t>
                      </a:r>
                      <a:r>
                        <a:rPr kumimoji="0" lang="de-DE" sz="1000" b="0" i="0" u="none" strike="noStrike" kern="1200" cap="none" spc="0" normalizeH="0" baseline="0" noProof="0">
                          <a:ln>
                            <a:noFill/>
                          </a:ln>
                          <a:solidFill>
                            <a:prstClr val="black"/>
                          </a:solidFill>
                          <a:effectLst/>
                          <a:uLnTx/>
                          <a:uFillTx/>
                          <a:latin typeface="+mn-lt"/>
                          <a:ea typeface="+mn-ea"/>
                          <a:cs typeface="+mn-cs"/>
                        </a:rPr>
                        <a:t> 
 Heute Schnee, am Samstag ein Donnerwetter!  🌩 
ARD-Wetterexperte #SvenPlöger gibt seine ganz persönliche Vorhersage für unser Kinderkonzert am Samstag! Wir fühlen uns geehrt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8431850"/>
                  </a:ext>
                </a:extLst>
              </a:tr>
            </a:tbl>
          </a:graphicData>
        </a:graphic>
      </p:graphicFrame>
      <p:sp>
        <p:nvSpPr>
          <p:cNvPr id="4" name="Text Placeholder 3">
            <a:extLst>
              <a:ext uri="{FF2B5EF4-FFF2-40B4-BE49-F238E27FC236}">
                <a16:creationId xmlns:a16="http://schemas.microsoft.com/office/drawing/2014/main" id="{2163ED98-EF8B-4AE5-A612-42E49F26B3C8}"/>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3394213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FDC3A-2E8E-42FF-AF43-7A4EF3851EF2}"/>
              </a:ext>
            </a:extLst>
          </p:cNvPr>
          <p:cNvSpPr>
            <a:spLocks noGrp="1"/>
          </p:cNvSpPr>
          <p:nvPr>
            <p:ph type="title"/>
          </p:nvPr>
        </p:nvSpPr>
        <p:spPr/>
        <p:txBody>
          <a:bodyPr/>
          <a:lstStyle/>
          <a:p>
            <a:r>
              <a:rPr lang="en-US"/>
              <a:t>Facebook Eigene Posts - Potenzielle Reichweite - Export | NDR Radiophilharmonie - 2 of 2</a:t>
            </a:r>
          </a:p>
        </p:txBody>
      </p:sp>
      <p:graphicFrame>
        <p:nvGraphicFramePr>
          <p:cNvPr id="5" name="Table Placeholder 4">
            <a:extLst>
              <a:ext uri="{FF2B5EF4-FFF2-40B4-BE49-F238E27FC236}">
                <a16:creationId xmlns:a16="http://schemas.microsoft.com/office/drawing/2014/main" id="{7958529F-603C-4B0A-A04D-488CB9000B24}"/>
              </a:ext>
            </a:extLst>
          </p:cNvPr>
          <p:cNvGraphicFramePr>
            <a:graphicFrameLocks noGrp="1"/>
          </p:cNvGraphicFramePr>
          <p:nvPr>
            <p:ph type="tbl" sz="quarter" idx="13"/>
            <p:extLst>
              <p:ext uri="{D42A27DB-BD31-4B8C-83A1-F6EECF244321}">
                <p14:modId xmlns:p14="http://schemas.microsoft.com/office/powerpoint/2010/main" val="2423555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156831"/>
                    </a:ext>
                  </a:extLst>
                </a:gridCol>
                <a:gridCol w="822960">
                  <a:extLst>
                    <a:ext uri="{9D8B030D-6E8A-4147-A177-3AD203B41FA5}">
                      <a16:colId xmlns:a16="http://schemas.microsoft.com/office/drawing/2014/main" val="2464818887"/>
                    </a:ext>
                  </a:extLst>
                </a:gridCol>
                <a:gridCol w="822960">
                  <a:extLst>
                    <a:ext uri="{9D8B030D-6E8A-4147-A177-3AD203B41FA5}">
                      <a16:colId xmlns:a16="http://schemas.microsoft.com/office/drawing/2014/main" val="2449826331"/>
                    </a:ext>
                  </a:extLst>
                </a:gridCol>
                <a:gridCol w="822960">
                  <a:extLst>
                    <a:ext uri="{9D8B030D-6E8A-4147-A177-3AD203B41FA5}">
                      <a16:colId xmlns:a16="http://schemas.microsoft.com/office/drawing/2014/main" val="2518507359"/>
                    </a:ext>
                  </a:extLst>
                </a:gridCol>
                <a:gridCol w="822960">
                  <a:extLst>
                    <a:ext uri="{9D8B030D-6E8A-4147-A177-3AD203B41FA5}">
                      <a16:colId xmlns:a16="http://schemas.microsoft.com/office/drawing/2014/main" val="1021488702"/>
                    </a:ext>
                  </a:extLst>
                </a:gridCol>
                <a:gridCol w="822960">
                  <a:extLst>
                    <a:ext uri="{9D8B030D-6E8A-4147-A177-3AD203B41FA5}">
                      <a16:colId xmlns:a16="http://schemas.microsoft.com/office/drawing/2014/main" val="1838458508"/>
                    </a:ext>
                  </a:extLst>
                </a:gridCol>
                <a:gridCol w="411480">
                  <a:extLst>
                    <a:ext uri="{9D8B030D-6E8A-4147-A177-3AD203B41FA5}">
                      <a16:colId xmlns:a16="http://schemas.microsoft.com/office/drawing/2014/main" val="513944920"/>
                    </a:ext>
                  </a:extLst>
                </a:gridCol>
                <a:gridCol w="822960">
                  <a:extLst>
                    <a:ext uri="{9D8B030D-6E8A-4147-A177-3AD203B41FA5}">
                      <a16:colId xmlns:a16="http://schemas.microsoft.com/office/drawing/2014/main" val="4144395379"/>
                    </a:ext>
                  </a:extLst>
                </a:gridCol>
                <a:gridCol w="822960">
                  <a:extLst>
                    <a:ext uri="{9D8B030D-6E8A-4147-A177-3AD203B41FA5}">
                      <a16:colId xmlns:a16="http://schemas.microsoft.com/office/drawing/2014/main" val="3606092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7491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- 2018-11-03 19:00:16 </a:t>
                      </a:r>
                      <a:r>
                        <a:rPr kumimoji="0" lang="de-DE" sz="1000" b="0" i="0" u="none" strike="noStrike" kern="1200" cap="none" spc="0" normalizeH="0" baseline="0" noProof="0">
                          <a:ln>
                            <a:noFill/>
                          </a:ln>
                          <a:solidFill>
                            <a:prstClr val="black"/>
                          </a:solidFill>
                          <a:effectLst/>
                          <a:uLnTx/>
                          <a:uFillTx/>
                          <a:latin typeface="+mn-lt"/>
                          <a:ea typeface="+mn-ea"/>
                          <a:cs typeface="+mn-cs"/>
                        </a:rPr>
                        <a:t> 
 Musikalische Mahnung gegen Krieg und Feindschaft: Das "War Requiem" von Benjamin Britten in opulenter Besetzung gemeinsam mit dem Royal Liverpool Philharmonic Orchester.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911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- 2018-08-19 08:17:50 </a:t>
                      </a:r>
                      <a:r>
                        <a:rPr kumimoji="0" lang="en-US" sz="1000" b="0" i="0" u="none" strike="noStrike" kern="1200" cap="none" spc="0" normalizeH="0" baseline="0" noProof="0">
                          <a:ln>
                            <a:noFill/>
                          </a:ln>
                          <a:solidFill>
                            <a:prstClr val="black"/>
                          </a:solidFill>
                          <a:effectLst/>
                          <a:uLnTx/>
                          <a:uFillTx/>
                          <a:latin typeface="+mn-lt"/>
                          <a:ea typeface="+mn-ea"/>
                          <a:cs typeface="+mn-cs"/>
                        </a:rPr>
                        <a:t> 
 Das 5. NDR Klassik Open Air bringt Wolfgang Amadeus Mozart nach Hannover. Am 25. August ertönt "Don Giovanni" im Maschpark.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191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- 2018-11-08 19:00:00 </a:t>
                      </a:r>
                      <a:r>
                        <a:rPr kumimoji="0" lang="de-DE" sz="1000" b="0" i="0" u="none" strike="noStrike" kern="1200" cap="none" spc="0" normalizeH="0" baseline="0" noProof="0">
                          <a:ln>
                            <a:noFill/>
                          </a:ln>
                          <a:solidFill>
                            <a:prstClr val="black"/>
                          </a:solidFill>
                          <a:effectLst/>
                          <a:uLnTx/>
                          <a:uFillTx/>
                          <a:latin typeface="+mn-lt"/>
                          <a:ea typeface="+mn-ea"/>
                          <a:cs typeface="+mn-cs"/>
                        </a:rPr>
                        <a:t> 
 Ein Orchester als Metapher für die Gesellschaft. Gemeinsam mit der NDR Radiophilharmonie und dem Royal Liverpool Philharmonic Orchestra will Andrew Manze ein Zeichen 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22554"/>
                  </a:ext>
                </a:extLst>
              </a:tr>
            </a:tbl>
          </a:graphicData>
        </a:graphic>
      </p:graphicFrame>
      <p:sp>
        <p:nvSpPr>
          <p:cNvPr id="4" name="Text Placeholder 3">
            <a:extLst>
              <a:ext uri="{FF2B5EF4-FFF2-40B4-BE49-F238E27FC236}">
                <a16:creationId xmlns:a16="http://schemas.microsoft.com/office/drawing/2014/main" id="{51A3D19E-4F72-4C23-9BF0-706329253E85}"/>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2365441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74F2E-AAD9-4E54-82D7-45638BB90DCD}"/>
              </a:ext>
            </a:extLst>
          </p:cNvPr>
          <p:cNvSpPr>
            <a:spLocks noGrp="1"/>
          </p:cNvSpPr>
          <p:nvPr>
            <p:ph type="title"/>
          </p:nvPr>
        </p:nvSpPr>
        <p:spPr/>
        <p:txBody>
          <a:bodyPr/>
          <a:lstStyle/>
          <a:p>
            <a:r>
              <a:rPr lang="en-US"/>
              <a:t>Facebook Eigene Posts - Aktive Nutzer - Export | NDR Radiophilharmonie</a:t>
            </a:r>
          </a:p>
        </p:txBody>
      </p:sp>
      <p:graphicFrame>
        <p:nvGraphicFramePr>
          <p:cNvPr id="5" name="Table Placeholder 4">
            <a:extLst>
              <a:ext uri="{FF2B5EF4-FFF2-40B4-BE49-F238E27FC236}">
                <a16:creationId xmlns:a16="http://schemas.microsoft.com/office/drawing/2014/main" id="{33A4675E-5A8C-4CDE-88A8-07A500268F5D}"/>
              </a:ext>
            </a:extLst>
          </p:cNvPr>
          <p:cNvGraphicFramePr>
            <a:graphicFrameLocks noGrp="1"/>
          </p:cNvGraphicFramePr>
          <p:nvPr>
            <p:ph type="tbl" sz="quarter" idx="13"/>
            <p:extLst>
              <p:ext uri="{D42A27DB-BD31-4B8C-83A1-F6EECF244321}">
                <p14:modId xmlns:p14="http://schemas.microsoft.com/office/powerpoint/2010/main" val="569508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287702910"/>
                    </a:ext>
                  </a:extLst>
                </a:gridCol>
                <a:gridCol w="822960">
                  <a:extLst>
                    <a:ext uri="{9D8B030D-6E8A-4147-A177-3AD203B41FA5}">
                      <a16:colId xmlns:a16="http://schemas.microsoft.com/office/drawing/2014/main" val="600330445"/>
                    </a:ext>
                  </a:extLst>
                </a:gridCol>
                <a:gridCol w="822960">
                  <a:extLst>
                    <a:ext uri="{9D8B030D-6E8A-4147-A177-3AD203B41FA5}">
                      <a16:colId xmlns:a16="http://schemas.microsoft.com/office/drawing/2014/main" val="429086180"/>
                    </a:ext>
                  </a:extLst>
                </a:gridCol>
                <a:gridCol w="822960">
                  <a:extLst>
                    <a:ext uri="{9D8B030D-6E8A-4147-A177-3AD203B41FA5}">
                      <a16:colId xmlns:a16="http://schemas.microsoft.com/office/drawing/2014/main" val="2868815937"/>
                    </a:ext>
                  </a:extLst>
                </a:gridCol>
                <a:gridCol w="822960">
                  <a:extLst>
                    <a:ext uri="{9D8B030D-6E8A-4147-A177-3AD203B41FA5}">
                      <a16:colId xmlns:a16="http://schemas.microsoft.com/office/drawing/2014/main" val="3706116890"/>
                    </a:ext>
                  </a:extLst>
                </a:gridCol>
                <a:gridCol w="493776">
                  <a:extLst>
                    <a:ext uri="{9D8B030D-6E8A-4147-A177-3AD203B41FA5}">
                      <a16:colId xmlns:a16="http://schemas.microsoft.com/office/drawing/2014/main" val="1429530993"/>
                    </a:ext>
                  </a:extLst>
                </a:gridCol>
                <a:gridCol w="493776">
                  <a:extLst>
                    <a:ext uri="{9D8B030D-6E8A-4147-A177-3AD203B41FA5}">
                      <a16:colId xmlns:a16="http://schemas.microsoft.com/office/drawing/2014/main" val="720633675"/>
                    </a:ext>
                  </a:extLst>
                </a:gridCol>
                <a:gridCol w="493776">
                  <a:extLst>
                    <a:ext uri="{9D8B030D-6E8A-4147-A177-3AD203B41FA5}">
                      <a16:colId xmlns:a16="http://schemas.microsoft.com/office/drawing/2014/main" val="1946318233"/>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64431950"/>
                  </a:ext>
                </a:extLst>
              </a:tr>
              <a:tr h="370840">
                <a:tc>
                  <a:txBody>
                    <a:bodyPr/>
                    <a:lstStyle/>
                    <a:p>
                      <a:r>
                        <a:rPr lang="de-DE" sz="1000" b="1"/>
                        <a:t> NDR Radiophilharmonie - 2018-04-25 13:41:11 </a:t>
                      </a:r>
                      <a:r>
                        <a:rPr lang="de-DE" sz="1000"/>
                        <a:t> 
 Der mit dem Grimme-Preis ausgezeichnete Tatort „Im Schmerz geboren“ mit Ulrich Tukur: Unser Filmkonzert-Highlight der neuen Saison.</a:t>
                      </a:r>
                      <a:endParaRPr lang="en-US" sz="1000"/>
                    </a:p>
                  </a:txBody>
                  <a:tcPr/>
                </a:tc>
                <a:tc>
                  <a:txBody>
                    <a:bodyPr/>
                    <a:lstStyle/>
                    <a:p>
                      <a:r>
                        <a:rPr lang="en-US" sz="1000"/>
                        <a:t>3225</a:t>
                      </a:r>
                    </a:p>
                  </a:txBody>
                  <a:tcPr/>
                </a:tc>
                <a:tc>
                  <a:txBody>
                    <a:bodyPr/>
                    <a:lstStyle/>
                    <a:p>
                      <a:r>
                        <a:rPr lang="en-US" sz="1000"/>
                        <a:t>191288</a:t>
                      </a:r>
                    </a:p>
                  </a:txBody>
                  <a:tcPr/>
                </a:tc>
                <a:tc>
                  <a:txBody>
                    <a:bodyPr/>
                    <a:lstStyle/>
                    <a:p>
                      <a:r>
                        <a:rPr lang="en-US" sz="1000"/>
                        <a:t>1.7 %</a:t>
                      </a:r>
                    </a:p>
                  </a:txBody>
                  <a:tcPr/>
                </a:tc>
                <a:tc>
                  <a:txBody>
                    <a:bodyPr/>
                    <a:lstStyle/>
                    <a:p>
                      <a:r>
                        <a:rPr lang="en-US" sz="1000"/>
                        <a:t>360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59384519"/>
                  </a:ext>
                </a:extLst>
              </a:tr>
              <a:tr h="370840">
                <a:tc>
                  <a:txBody>
                    <a:bodyPr/>
                    <a:lstStyle/>
                    <a:p>
                      <a:r>
                        <a:rPr lang="en-US" sz="1000" b="1"/>
                        <a:t> NDR Radiophilharmonie - 2018-08-19 08:17:50 </a:t>
                      </a:r>
                      <a:r>
                        <a:rPr lang="en-US" sz="1000"/>
                        <a:t> 
 Das 5. NDR Klassik Open Air bringt Wolfgang Amadeus Mozart nach Hannover. Am 25. August ertönt "Don Giovanni" im Maschpark. 🎶</a:t>
                      </a:r>
                    </a:p>
                  </a:txBody>
                  <a:tcPr/>
                </a:tc>
                <a:tc>
                  <a:txBody>
                    <a:bodyPr/>
                    <a:lstStyle/>
                    <a:p>
                      <a:r>
                        <a:rPr lang="en-US" sz="1000"/>
                        <a:t>2219</a:t>
                      </a:r>
                    </a:p>
                  </a:txBody>
                  <a:tcPr/>
                </a:tc>
                <a:tc>
                  <a:txBody>
                    <a:bodyPr/>
                    <a:lstStyle/>
                    <a:p>
                      <a:r>
                        <a:rPr lang="en-US" sz="1000"/>
                        <a:t>23787</a:t>
                      </a:r>
                    </a:p>
                  </a:txBody>
                  <a:tcPr/>
                </a:tc>
                <a:tc>
                  <a:txBody>
                    <a:bodyPr/>
                    <a:lstStyle/>
                    <a:p>
                      <a:r>
                        <a:rPr lang="en-US" sz="1000"/>
                        <a:t>9.3 %</a:t>
                      </a:r>
                    </a:p>
                  </a:txBody>
                  <a:tcPr/>
                </a:tc>
                <a:tc>
                  <a:txBody>
                    <a:bodyPr/>
                    <a:lstStyle/>
                    <a:p>
                      <a:r>
                        <a:rPr lang="en-US" sz="1000"/>
                        <a:t>470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73918648"/>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1897</a:t>
                      </a:r>
                    </a:p>
                  </a:txBody>
                  <a:tcPr/>
                </a:tc>
                <a:tc>
                  <a:txBody>
                    <a:bodyPr/>
                    <a:lstStyle/>
                    <a:p>
                      <a:r>
                        <a:rPr lang="en-US" sz="1000"/>
                        <a:t>19501</a:t>
                      </a:r>
                    </a:p>
                  </a:txBody>
                  <a:tcPr/>
                </a:tc>
                <a:tc>
                  <a:txBody>
                    <a:bodyPr/>
                    <a:lstStyle/>
                    <a:p>
                      <a:r>
                        <a:rPr lang="en-US" sz="1000"/>
                        <a:t>9.7 %</a:t>
                      </a:r>
                    </a:p>
                  </a:txBody>
                  <a:tcPr/>
                </a:tc>
                <a:tc>
                  <a:txBody>
                    <a:bodyPr/>
                    <a:lstStyle/>
                    <a:p>
                      <a:r>
                        <a:rPr lang="en-US" sz="1000"/>
                        <a:t>496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9244891"/>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1897</a:t>
                      </a:r>
                    </a:p>
                  </a:txBody>
                  <a:tcPr/>
                </a:tc>
                <a:tc>
                  <a:txBody>
                    <a:bodyPr/>
                    <a:lstStyle/>
                    <a:p>
                      <a:r>
                        <a:rPr lang="en-US" sz="1000"/>
                        <a:t>19501</a:t>
                      </a:r>
                    </a:p>
                  </a:txBody>
                  <a:tcPr/>
                </a:tc>
                <a:tc>
                  <a:txBody>
                    <a:bodyPr/>
                    <a:lstStyle/>
                    <a:p>
                      <a:r>
                        <a:rPr lang="en-US" sz="1000"/>
                        <a:t>9.7 %</a:t>
                      </a:r>
                    </a:p>
                  </a:txBody>
                  <a:tcPr/>
                </a:tc>
                <a:tc>
                  <a:txBody>
                    <a:bodyPr/>
                    <a:lstStyle/>
                    <a:p>
                      <a:r>
                        <a:rPr lang="en-US" sz="1000"/>
                        <a:t>496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3502944"/>
                  </a:ext>
                </a:extLst>
              </a:tr>
              <a:tr h="370840">
                <a:tc>
                  <a:txBody>
                    <a:bodyPr/>
                    <a:lstStyle/>
                    <a:p>
                      <a:r>
                        <a:rPr lang="de-DE" sz="1000" b="1"/>
                        <a:t> NDR Radiophilharmonie - 2018-08-30 17:49:58 </a:t>
                      </a:r>
                      <a:r>
                        <a:rPr lang="de-DE" sz="1000"/>
                        <a:t> 
 Ernie und Bert aus der Sesamstraße interessieren sich für den Rennwa... ähm... das Instrument des Jahres 2018. 🏎️ 🎻</a:t>
                      </a:r>
                      <a:endParaRPr lang="en-US" sz="1000"/>
                    </a:p>
                  </a:txBody>
                  <a:tcPr/>
                </a:tc>
                <a:tc>
                  <a:txBody>
                    <a:bodyPr/>
                    <a:lstStyle/>
                    <a:p>
                      <a:r>
                        <a:rPr lang="en-US" sz="1000"/>
                        <a:t>1630</a:t>
                      </a:r>
                    </a:p>
                  </a:txBody>
                  <a:tcPr/>
                </a:tc>
                <a:tc>
                  <a:txBody>
                    <a:bodyPr/>
                    <a:lstStyle/>
                    <a:p>
                      <a:r>
                        <a:rPr lang="en-US" sz="1000"/>
                        <a:t>20923</a:t>
                      </a:r>
                    </a:p>
                  </a:txBody>
                  <a:tcPr/>
                </a:tc>
                <a:tc>
                  <a:txBody>
                    <a:bodyPr/>
                    <a:lstStyle/>
                    <a:p>
                      <a:r>
                        <a:rPr lang="en-US" sz="1000"/>
                        <a:t>7.8 %</a:t>
                      </a:r>
                    </a:p>
                  </a:txBody>
                  <a:tcPr/>
                </a:tc>
                <a:tc>
                  <a:txBody>
                    <a:bodyPr/>
                    <a:lstStyle/>
                    <a:p>
                      <a:r>
                        <a:rPr lang="en-US" sz="1000"/>
                        <a:t>367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88142322"/>
                  </a:ext>
                </a:extLst>
              </a:tr>
            </a:tbl>
          </a:graphicData>
        </a:graphic>
      </p:graphicFrame>
      <p:sp>
        <p:nvSpPr>
          <p:cNvPr id="4" name="Text Placeholder 3">
            <a:extLst>
              <a:ext uri="{FF2B5EF4-FFF2-40B4-BE49-F238E27FC236}">
                <a16:creationId xmlns:a16="http://schemas.microsoft.com/office/drawing/2014/main" id="{DC9652B4-B1ED-4C8B-8717-3AE7F91431B6}"/>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1336053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7A85A-6FE2-49BE-9663-92CDB34EE0B4}"/>
              </a:ext>
            </a:extLst>
          </p:cNvPr>
          <p:cNvSpPr>
            <a:spLocks noGrp="1"/>
          </p:cNvSpPr>
          <p:nvPr>
            <p:ph type="title"/>
          </p:nvPr>
        </p:nvSpPr>
        <p:spPr/>
        <p:txBody>
          <a:bodyPr/>
          <a:lstStyle/>
          <a:p>
            <a:r>
              <a:rPr lang="en-US"/>
              <a:t>Facebook Eigene Posts - I-Rate Aktive Nutzer - Export | NDR Radiophilharmonie</a:t>
            </a:r>
          </a:p>
        </p:txBody>
      </p:sp>
      <p:graphicFrame>
        <p:nvGraphicFramePr>
          <p:cNvPr id="5" name="Table Placeholder 4">
            <a:extLst>
              <a:ext uri="{FF2B5EF4-FFF2-40B4-BE49-F238E27FC236}">
                <a16:creationId xmlns:a16="http://schemas.microsoft.com/office/drawing/2014/main" id="{3C052C29-C481-4375-97C5-F800309918B9}"/>
              </a:ext>
            </a:extLst>
          </p:cNvPr>
          <p:cNvGraphicFramePr>
            <a:graphicFrameLocks noGrp="1"/>
          </p:cNvGraphicFramePr>
          <p:nvPr>
            <p:ph type="tbl" sz="quarter" idx="13"/>
            <p:extLst>
              <p:ext uri="{D42A27DB-BD31-4B8C-83A1-F6EECF244321}">
                <p14:modId xmlns:p14="http://schemas.microsoft.com/office/powerpoint/2010/main" val="3787022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68276282"/>
                    </a:ext>
                  </a:extLst>
                </a:gridCol>
                <a:gridCol w="822960">
                  <a:extLst>
                    <a:ext uri="{9D8B030D-6E8A-4147-A177-3AD203B41FA5}">
                      <a16:colId xmlns:a16="http://schemas.microsoft.com/office/drawing/2014/main" val="784528098"/>
                    </a:ext>
                  </a:extLst>
                </a:gridCol>
                <a:gridCol w="822960">
                  <a:extLst>
                    <a:ext uri="{9D8B030D-6E8A-4147-A177-3AD203B41FA5}">
                      <a16:colId xmlns:a16="http://schemas.microsoft.com/office/drawing/2014/main" val="2184249396"/>
                    </a:ext>
                  </a:extLst>
                </a:gridCol>
                <a:gridCol w="822960">
                  <a:extLst>
                    <a:ext uri="{9D8B030D-6E8A-4147-A177-3AD203B41FA5}">
                      <a16:colId xmlns:a16="http://schemas.microsoft.com/office/drawing/2014/main" val="60310425"/>
                    </a:ext>
                  </a:extLst>
                </a:gridCol>
                <a:gridCol w="822960">
                  <a:extLst>
                    <a:ext uri="{9D8B030D-6E8A-4147-A177-3AD203B41FA5}">
                      <a16:colId xmlns:a16="http://schemas.microsoft.com/office/drawing/2014/main" val="3378170648"/>
                    </a:ext>
                  </a:extLst>
                </a:gridCol>
                <a:gridCol w="822960">
                  <a:extLst>
                    <a:ext uri="{9D8B030D-6E8A-4147-A177-3AD203B41FA5}">
                      <a16:colId xmlns:a16="http://schemas.microsoft.com/office/drawing/2014/main" val="4293376351"/>
                    </a:ext>
                  </a:extLst>
                </a:gridCol>
                <a:gridCol w="822960">
                  <a:extLst>
                    <a:ext uri="{9D8B030D-6E8A-4147-A177-3AD203B41FA5}">
                      <a16:colId xmlns:a16="http://schemas.microsoft.com/office/drawing/2014/main" val="3014122096"/>
                    </a:ext>
                  </a:extLst>
                </a:gridCol>
                <a:gridCol w="822960">
                  <a:extLst>
                    <a:ext uri="{9D8B030D-6E8A-4147-A177-3AD203B41FA5}">
                      <a16:colId xmlns:a16="http://schemas.microsoft.com/office/drawing/2014/main" val="376654572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99387119"/>
                  </a:ext>
                </a:extLst>
              </a:tr>
              <a:tr h="370840">
                <a:tc>
                  <a:txBody>
                    <a:bodyPr/>
                    <a:lstStyle/>
                    <a:p>
                      <a:r>
                        <a:rPr lang="en-US" sz="1000" b="1"/>
                        <a:t> NDR Radiophilharmonie - 2018-10-26 22:09:23 </a:t>
                      </a:r>
                      <a:r>
                        <a:rPr lang="en-US" sz="1000"/>
                        <a:t> 
 Herzlichen Glückwunsch, Timothy Chooi!</a:t>
                      </a:r>
                    </a:p>
                  </a:txBody>
                  <a:tcPr/>
                </a:tc>
                <a:tc>
                  <a:txBody>
                    <a:bodyPr/>
                    <a:lstStyle/>
                    <a:p>
                      <a:r>
                        <a:rPr lang="en-US" sz="1000"/>
                        <a:t>37.9 %</a:t>
                      </a:r>
                    </a:p>
                  </a:txBody>
                  <a:tcPr/>
                </a:tc>
                <a:tc>
                  <a:txBody>
                    <a:bodyPr/>
                    <a:lstStyle/>
                    <a:p>
                      <a:r>
                        <a:rPr lang="en-US" sz="1000"/>
                        <a:t>226</a:t>
                      </a:r>
                    </a:p>
                  </a:txBody>
                  <a:tcPr/>
                </a:tc>
                <a:tc>
                  <a:txBody>
                    <a:bodyPr/>
                    <a:lstStyle/>
                    <a:p>
                      <a:r>
                        <a:rPr lang="en-US" sz="1000"/>
                        <a:t>596</a:t>
                      </a:r>
                    </a:p>
                  </a:txBody>
                  <a:tcPr/>
                </a:tc>
                <a:tc>
                  <a:txBody>
                    <a:bodyPr/>
                    <a:lstStyle/>
                    <a:p>
                      <a:r>
                        <a:rPr lang="en-US" sz="1000"/>
                        <a:t>47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71373689"/>
                  </a:ext>
                </a:extLst>
              </a:tr>
              <a:tr h="370840">
                <a:tc>
                  <a:txBody>
                    <a:bodyPr/>
                    <a:lstStyle/>
                    <a:p>
                      <a:r>
                        <a:rPr lang="de-DE" sz="1000" b="1"/>
                        <a:t> NDR Radiophilharmonie - 2018-10-15 13:40:42 </a:t>
                      </a:r>
                      <a:r>
                        <a:rPr lang="de-DE" sz="1000"/>
                        <a:t> 
 Vielen Dank für die Gastfreundschaft, liebes Usedomer Musikfestival!</a:t>
                      </a:r>
                      <a:endParaRPr lang="en-US" sz="1000"/>
                    </a:p>
                  </a:txBody>
                  <a:tcPr/>
                </a:tc>
                <a:tc>
                  <a:txBody>
                    <a:bodyPr/>
                    <a:lstStyle/>
                    <a:p>
                      <a:r>
                        <a:rPr lang="en-US" sz="1000"/>
                        <a:t>31.9 %</a:t>
                      </a:r>
                    </a:p>
                  </a:txBody>
                  <a:tcPr/>
                </a:tc>
                <a:tc>
                  <a:txBody>
                    <a:bodyPr/>
                    <a:lstStyle/>
                    <a:p>
                      <a:r>
                        <a:rPr lang="en-US" sz="1000"/>
                        <a:t>168</a:t>
                      </a:r>
                    </a:p>
                  </a:txBody>
                  <a:tcPr/>
                </a:tc>
                <a:tc>
                  <a:txBody>
                    <a:bodyPr/>
                    <a:lstStyle/>
                    <a:p>
                      <a:r>
                        <a:rPr lang="en-US" sz="1000"/>
                        <a:t>526</a:t>
                      </a:r>
                    </a:p>
                  </a:txBody>
                  <a:tcPr/>
                </a:tc>
                <a:tc>
                  <a:txBody>
                    <a:bodyPr/>
                    <a:lstStyle/>
                    <a:p>
                      <a:r>
                        <a:rPr lang="en-US" sz="1000"/>
                        <a:t>35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92836760"/>
                  </a:ext>
                </a:extLst>
              </a:tr>
              <a:tr h="370840">
                <a:tc>
                  <a:txBody>
                    <a:bodyPr/>
                    <a:lstStyle/>
                    <a:p>
                      <a:r>
                        <a:rPr lang="en-US" sz="1000" b="1"/>
                        <a:t> NDR Radiophilharmonie - 2018-09-30 09:02:30 </a:t>
                      </a:r>
                      <a:r>
                        <a:rPr lang="en-US" sz="1000"/>
                        <a:t> 
 🎶 Der neue Chefdirigent des NDR Chores gibt sein Antrittskonzert. 🎶</a:t>
                      </a:r>
                    </a:p>
                  </a:txBody>
                  <a:tcPr/>
                </a:tc>
                <a:tc>
                  <a:txBody>
                    <a:bodyPr/>
                    <a:lstStyle/>
                    <a:p>
                      <a:r>
                        <a:rPr lang="en-US" sz="1000"/>
                        <a:t>27.4 %</a:t>
                      </a:r>
                    </a:p>
                  </a:txBody>
                  <a:tcPr/>
                </a:tc>
                <a:tc>
                  <a:txBody>
                    <a:bodyPr/>
                    <a:lstStyle/>
                    <a:p>
                      <a:r>
                        <a:rPr lang="en-US" sz="1000"/>
                        <a:t>226</a:t>
                      </a:r>
                    </a:p>
                  </a:txBody>
                  <a:tcPr/>
                </a:tc>
                <a:tc>
                  <a:txBody>
                    <a:bodyPr/>
                    <a:lstStyle/>
                    <a:p>
                      <a:r>
                        <a:rPr lang="en-US" sz="1000"/>
                        <a:t>825</a:t>
                      </a:r>
                    </a:p>
                  </a:txBody>
                  <a:tcPr/>
                </a:tc>
                <a:tc>
                  <a:txBody>
                    <a:bodyPr/>
                    <a:lstStyle/>
                    <a:p>
                      <a:r>
                        <a:rPr lang="en-US" sz="1000"/>
                        <a:t>38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738603"/>
                  </a:ext>
                </a:extLst>
              </a:tr>
              <a:tr h="370840">
                <a:tc>
                  <a:txBody>
                    <a:bodyPr/>
                    <a:lstStyle/>
                    <a:p>
                      <a:r>
                        <a:rPr lang="de-DE" sz="1000" b="1"/>
                        <a:t> NDR Radiophilharmonie - 2018-09-06 07:22:23 </a:t>
                      </a:r>
                      <a:r>
                        <a:rPr lang="de-DE" sz="1000"/>
                        <a:t> 
 Wenn das alles in einer einzigen Trompete steckt, was hat dann im Kontrabass Platz? 🤔</a:t>
                      </a:r>
                      <a:endParaRPr lang="en-US" sz="1000"/>
                    </a:p>
                  </a:txBody>
                  <a:tcPr/>
                </a:tc>
                <a:tc>
                  <a:txBody>
                    <a:bodyPr/>
                    <a:lstStyle/>
                    <a:p>
                      <a:r>
                        <a:rPr lang="en-US" sz="1000"/>
                        <a:t>26.6 %</a:t>
                      </a:r>
                    </a:p>
                  </a:txBody>
                  <a:tcPr/>
                </a:tc>
                <a:tc>
                  <a:txBody>
                    <a:bodyPr/>
                    <a:lstStyle/>
                    <a:p>
                      <a:r>
                        <a:rPr lang="en-US" sz="1000"/>
                        <a:t>171</a:t>
                      </a:r>
                    </a:p>
                  </a:txBody>
                  <a:tcPr/>
                </a:tc>
                <a:tc>
                  <a:txBody>
                    <a:bodyPr/>
                    <a:lstStyle/>
                    <a:p>
                      <a:r>
                        <a:rPr lang="en-US" sz="1000"/>
                        <a:t>642</a:t>
                      </a:r>
                    </a:p>
                  </a:txBody>
                  <a:tcPr/>
                </a:tc>
                <a:tc>
                  <a:txBody>
                    <a:bodyPr/>
                    <a:lstStyle/>
                    <a:p>
                      <a:r>
                        <a:rPr lang="en-US" sz="1000"/>
                        <a:t>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16560354"/>
                  </a:ext>
                </a:extLst>
              </a:tr>
              <a:tr h="370840">
                <a:tc>
                  <a:txBody>
                    <a:bodyPr/>
                    <a:lstStyle/>
                    <a:p>
                      <a:r>
                        <a:rPr lang="de-DE" sz="1000" b="1"/>
                        <a:t> NDR Radiophilharmonie - 2018-10-23 14:46:45 </a:t>
                      </a:r>
                      <a:r>
                        <a:rPr lang="de-DE" sz="1000"/>
                        <a:t> 
 Die beiden Finalrunden am Donnerstag und Freitag übertragen wir ab 20 Uhr live hier bei NDR Radiophilharmonie und im Web auf ndr.de. 🎻</a:t>
                      </a:r>
                      <a:endParaRPr lang="en-US" sz="1000"/>
                    </a:p>
                  </a:txBody>
                  <a:tcPr/>
                </a:tc>
                <a:tc>
                  <a:txBody>
                    <a:bodyPr/>
                    <a:lstStyle/>
                    <a:p>
                      <a:r>
                        <a:rPr lang="en-US" sz="1000"/>
                        <a:t>25.4 %</a:t>
                      </a:r>
                    </a:p>
                  </a:txBody>
                  <a:tcPr/>
                </a:tc>
                <a:tc>
                  <a:txBody>
                    <a:bodyPr/>
                    <a:lstStyle/>
                    <a:p>
                      <a:r>
                        <a:rPr lang="en-US" sz="1000"/>
                        <a:t>141</a:t>
                      </a:r>
                    </a:p>
                  </a:txBody>
                  <a:tcPr/>
                </a:tc>
                <a:tc>
                  <a:txBody>
                    <a:bodyPr/>
                    <a:lstStyle/>
                    <a:p>
                      <a:r>
                        <a:rPr lang="en-US" sz="1000"/>
                        <a:t>556</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26536918"/>
                  </a:ext>
                </a:extLst>
              </a:tr>
            </a:tbl>
          </a:graphicData>
        </a:graphic>
      </p:graphicFrame>
      <p:sp>
        <p:nvSpPr>
          <p:cNvPr id="4" name="Text Placeholder 3">
            <a:extLst>
              <a:ext uri="{FF2B5EF4-FFF2-40B4-BE49-F238E27FC236}">
                <a16:creationId xmlns:a16="http://schemas.microsoft.com/office/drawing/2014/main" id="{D56FA7E6-790A-4EF7-9844-94335BAC36BE}"/>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2908718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A6210-D71F-4B98-BA5E-44DD9C19857B}"/>
              </a:ext>
            </a:extLst>
          </p:cNvPr>
          <p:cNvSpPr>
            <a:spLocks noGrp="1"/>
          </p:cNvSpPr>
          <p:nvPr>
            <p:ph type="title"/>
          </p:nvPr>
        </p:nvSpPr>
        <p:spPr/>
        <p:txBody>
          <a:bodyPr/>
          <a:lstStyle/>
          <a:p>
            <a:r>
              <a:rPr lang="en-US"/>
              <a:t>Facebook Eigene Posts - I-Rate Aktive Nutzer-Flop - Export | NDR Radiophilharmonie - 1 of 2</a:t>
            </a:r>
          </a:p>
        </p:txBody>
      </p:sp>
      <p:graphicFrame>
        <p:nvGraphicFramePr>
          <p:cNvPr id="5" name="Table Placeholder 4">
            <a:extLst>
              <a:ext uri="{FF2B5EF4-FFF2-40B4-BE49-F238E27FC236}">
                <a16:creationId xmlns:a16="http://schemas.microsoft.com/office/drawing/2014/main" id="{68C2088F-8191-4424-BD2C-05A25790E131}"/>
              </a:ext>
            </a:extLst>
          </p:cNvPr>
          <p:cNvGraphicFramePr>
            <a:graphicFrameLocks noGrp="1"/>
          </p:cNvGraphicFramePr>
          <p:nvPr>
            <p:ph type="tbl" sz="quarter" idx="13"/>
            <p:extLst>
              <p:ext uri="{D42A27DB-BD31-4B8C-83A1-F6EECF244321}">
                <p14:modId xmlns:p14="http://schemas.microsoft.com/office/powerpoint/2010/main" val="172666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2385785"/>
                    </a:ext>
                  </a:extLst>
                </a:gridCol>
                <a:gridCol w="822960">
                  <a:extLst>
                    <a:ext uri="{9D8B030D-6E8A-4147-A177-3AD203B41FA5}">
                      <a16:colId xmlns:a16="http://schemas.microsoft.com/office/drawing/2014/main" val="4213025616"/>
                    </a:ext>
                  </a:extLst>
                </a:gridCol>
                <a:gridCol w="822960">
                  <a:extLst>
                    <a:ext uri="{9D8B030D-6E8A-4147-A177-3AD203B41FA5}">
                      <a16:colId xmlns:a16="http://schemas.microsoft.com/office/drawing/2014/main" val="3220309265"/>
                    </a:ext>
                  </a:extLst>
                </a:gridCol>
                <a:gridCol w="822960">
                  <a:extLst>
                    <a:ext uri="{9D8B030D-6E8A-4147-A177-3AD203B41FA5}">
                      <a16:colId xmlns:a16="http://schemas.microsoft.com/office/drawing/2014/main" val="3525387570"/>
                    </a:ext>
                  </a:extLst>
                </a:gridCol>
                <a:gridCol w="822960">
                  <a:extLst>
                    <a:ext uri="{9D8B030D-6E8A-4147-A177-3AD203B41FA5}">
                      <a16:colId xmlns:a16="http://schemas.microsoft.com/office/drawing/2014/main" val="1465498882"/>
                    </a:ext>
                  </a:extLst>
                </a:gridCol>
                <a:gridCol w="822960">
                  <a:extLst>
                    <a:ext uri="{9D8B030D-6E8A-4147-A177-3AD203B41FA5}">
                      <a16:colId xmlns:a16="http://schemas.microsoft.com/office/drawing/2014/main" val="1829688232"/>
                    </a:ext>
                  </a:extLst>
                </a:gridCol>
                <a:gridCol w="822960">
                  <a:extLst>
                    <a:ext uri="{9D8B030D-6E8A-4147-A177-3AD203B41FA5}">
                      <a16:colId xmlns:a16="http://schemas.microsoft.com/office/drawing/2014/main" val="1816600139"/>
                    </a:ext>
                  </a:extLst>
                </a:gridCol>
                <a:gridCol w="822960">
                  <a:extLst>
                    <a:ext uri="{9D8B030D-6E8A-4147-A177-3AD203B41FA5}">
                      <a16:colId xmlns:a16="http://schemas.microsoft.com/office/drawing/2014/main" val="403641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4814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- 2018-11-08 19:00:00 </a:t>
                      </a:r>
                      <a:r>
                        <a:rPr kumimoji="0" lang="de-DE" sz="1000" b="0" i="0" u="none" strike="noStrike" kern="1200" cap="none" spc="0" normalizeH="0" baseline="0" noProof="0">
                          <a:ln>
                            <a:noFill/>
                          </a:ln>
                          <a:solidFill>
                            <a:prstClr val="black"/>
                          </a:solidFill>
                          <a:effectLst/>
                          <a:uLnTx/>
                          <a:uFillTx/>
                          <a:latin typeface="+mn-lt"/>
                          <a:ea typeface="+mn-ea"/>
                          <a:cs typeface="+mn-cs"/>
                        </a:rPr>
                        <a:t> 
 Ein Orchester als Metapher für die Gesellschaft. Gemeinsam mit der NDR Radiophilharmonie und dem Royal Liverpool Philharmonic Orchestra will Andrew Manze ein Zeichen 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184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- 2018-04-25 13:41:11 </a:t>
                      </a:r>
                      <a:r>
                        <a:rPr kumimoji="0" lang="de-DE" sz="1000" b="0" i="0" u="none" strike="noStrike" kern="1200" cap="none" spc="0" normalizeH="0" baseline="0" noProof="0">
                          <a:ln>
                            <a:noFill/>
                          </a:ln>
                          <a:solidFill>
                            <a:prstClr val="black"/>
                          </a:solidFill>
                          <a:effectLst/>
                          <a:uLnTx/>
                          <a:uFillTx/>
                          <a:latin typeface="+mn-lt"/>
                          <a:ea typeface="+mn-ea"/>
                          <a:cs typeface="+mn-cs"/>
                        </a:rPr>
                        <a:t> 
 Der mit dem Grimme-Preis ausgezeichnete Tatort „Im Schmerz geboren“ mit Ulrich Tukur: Unser Filmkonzert-Highlight der neuen Saison.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790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- 2018-10-28 08:00:00 </a:t>
                      </a:r>
                      <a:r>
                        <a:rPr kumimoji="0" lang="de-DE" sz="1000" b="0" i="0" u="none" strike="noStrike" kern="1200" cap="none" spc="0" normalizeH="0" baseline="0" noProof="0">
                          <a:ln>
                            <a:noFill/>
                          </a:ln>
                          <a:solidFill>
                            <a:prstClr val="black"/>
                          </a:solidFill>
                          <a:effectLst/>
                          <a:uLnTx/>
                          <a:uFillTx/>
                          <a:latin typeface="+mn-lt"/>
                          <a:ea typeface="+mn-ea"/>
                          <a:cs typeface="+mn-cs"/>
                        </a:rPr>
                        <a:t> 
 TV-Tipp für Nachteulen: Wie Klassiker der Ballettmusik zu frisch gemixten Tracks werden: arte um 00:30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1038298"/>
                  </a:ext>
                </a:extLst>
              </a:tr>
            </a:tbl>
          </a:graphicData>
        </a:graphic>
      </p:graphicFrame>
      <p:sp>
        <p:nvSpPr>
          <p:cNvPr id="4" name="Text Placeholder 3">
            <a:extLst>
              <a:ext uri="{FF2B5EF4-FFF2-40B4-BE49-F238E27FC236}">
                <a16:creationId xmlns:a16="http://schemas.microsoft.com/office/drawing/2014/main" id="{CCD09CAF-2720-4BE0-B1CC-0065D8EC125F}"/>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2802336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D4C38-1067-480D-A962-15272E5607AA}"/>
              </a:ext>
            </a:extLst>
          </p:cNvPr>
          <p:cNvSpPr>
            <a:spLocks noGrp="1"/>
          </p:cNvSpPr>
          <p:nvPr>
            <p:ph type="title"/>
          </p:nvPr>
        </p:nvSpPr>
        <p:spPr/>
        <p:txBody>
          <a:bodyPr/>
          <a:lstStyle/>
          <a:p>
            <a:r>
              <a:rPr lang="en-US"/>
              <a:t>Facebook Eigene Posts - I-Rate Aktive Nutzer-Flop - Export | NDR Radiophilharmonie - 2 of 2</a:t>
            </a:r>
          </a:p>
        </p:txBody>
      </p:sp>
      <p:graphicFrame>
        <p:nvGraphicFramePr>
          <p:cNvPr id="5" name="Table Placeholder 4">
            <a:extLst>
              <a:ext uri="{FF2B5EF4-FFF2-40B4-BE49-F238E27FC236}">
                <a16:creationId xmlns:a16="http://schemas.microsoft.com/office/drawing/2014/main" id="{DB7261BB-ED3A-4882-9CE6-F428C229FBE6}"/>
              </a:ext>
            </a:extLst>
          </p:cNvPr>
          <p:cNvGraphicFramePr>
            <a:graphicFrameLocks noGrp="1"/>
          </p:cNvGraphicFramePr>
          <p:nvPr>
            <p:ph type="tbl" sz="quarter" idx="13"/>
            <p:extLst>
              <p:ext uri="{D42A27DB-BD31-4B8C-83A1-F6EECF244321}">
                <p14:modId xmlns:p14="http://schemas.microsoft.com/office/powerpoint/2010/main" val="1827810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0498667"/>
                    </a:ext>
                  </a:extLst>
                </a:gridCol>
                <a:gridCol w="822960">
                  <a:extLst>
                    <a:ext uri="{9D8B030D-6E8A-4147-A177-3AD203B41FA5}">
                      <a16:colId xmlns:a16="http://schemas.microsoft.com/office/drawing/2014/main" val="1287438558"/>
                    </a:ext>
                  </a:extLst>
                </a:gridCol>
                <a:gridCol w="822960">
                  <a:extLst>
                    <a:ext uri="{9D8B030D-6E8A-4147-A177-3AD203B41FA5}">
                      <a16:colId xmlns:a16="http://schemas.microsoft.com/office/drawing/2014/main" val="3869495706"/>
                    </a:ext>
                  </a:extLst>
                </a:gridCol>
                <a:gridCol w="822960">
                  <a:extLst>
                    <a:ext uri="{9D8B030D-6E8A-4147-A177-3AD203B41FA5}">
                      <a16:colId xmlns:a16="http://schemas.microsoft.com/office/drawing/2014/main" val="2658414003"/>
                    </a:ext>
                  </a:extLst>
                </a:gridCol>
                <a:gridCol w="822960">
                  <a:extLst>
                    <a:ext uri="{9D8B030D-6E8A-4147-A177-3AD203B41FA5}">
                      <a16:colId xmlns:a16="http://schemas.microsoft.com/office/drawing/2014/main" val="3300071524"/>
                    </a:ext>
                  </a:extLst>
                </a:gridCol>
                <a:gridCol w="822960">
                  <a:extLst>
                    <a:ext uri="{9D8B030D-6E8A-4147-A177-3AD203B41FA5}">
                      <a16:colId xmlns:a16="http://schemas.microsoft.com/office/drawing/2014/main" val="729638807"/>
                    </a:ext>
                  </a:extLst>
                </a:gridCol>
                <a:gridCol w="822960">
                  <a:extLst>
                    <a:ext uri="{9D8B030D-6E8A-4147-A177-3AD203B41FA5}">
                      <a16:colId xmlns:a16="http://schemas.microsoft.com/office/drawing/2014/main" val="1141911723"/>
                    </a:ext>
                  </a:extLst>
                </a:gridCol>
                <a:gridCol w="822960">
                  <a:extLst>
                    <a:ext uri="{9D8B030D-6E8A-4147-A177-3AD203B41FA5}">
                      <a16:colId xmlns:a16="http://schemas.microsoft.com/office/drawing/2014/main" val="4057169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060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- 2018-08-06 18:01:17 </a:t>
                      </a:r>
                      <a:r>
                        <a:rPr kumimoji="0" lang="de-DE" sz="1000" b="0" i="0" u="none" strike="noStrike" kern="1200" cap="none" spc="0" normalizeH="0" baseline="0" noProof="0">
                          <a:ln>
                            <a:noFill/>
                          </a:ln>
                          <a:solidFill>
                            <a:prstClr val="black"/>
                          </a:solidFill>
                          <a:effectLst/>
                          <a:uLnTx/>
                          <a:uFillTx/>
                          <a:latin typeface="+mn-lt"/>
                          <a:ea typeface="+mn-ea"/>
                          <a:cs typeface="+mn-cs"/>
                        </a:rPr>
                        <a:t> 
 Sie können zu den "Hannover Proms" nicht in Hannover sein? Unser Saisonauftakt wird in mehreren Kinos übertragen! Alle Kinos ➡️ https://www.ndr.de/hannoverproms580.html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994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- 2018-07-14 11:52:10 </a:t>
                      </a:r>
                      <a:r>
                        <a:rPr kumimoji="0" lang="de-DE" sz="1000" b="0" i="0" u="none" strike="noStrike" kern="1200" cap="none" spc="0" normalizeH="0" baseline="0" noProof="0">
                          <a:ln>
                            <a:noFill/>
                          </a:ln>
                          <a:solidFill>
                            <a:prstClr val="black"/>
                          </a:solidFill>
                          <a:effectLst/>
                          <a:uLnTx/>
                          <a:uFillTx/>
                          <a:latin typeface="+mn-lt"/>
                          <a:ea typeface="+mn-ea"/>
                          <a:cs typeface="+mn-cs"/>
                        </a:rPr>
                        <a:t> 
 Unser Barock-Konzert mit Richard Egarr in den Herrenhäuser Gärten am Sonntag um 11 Uhr auf NDR 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6551409"/>
                  </a:ext>
                </a:extLst>
              </a:tr>
            </a:tbl>
          </a:graphicData>
        </a:graphic>
      </p:graphicFrame>
      <p:sp>
        <p:nvSpPr>
          <p:cNvPr id="4" name="Text Placeholder 3">
            <a:extLst>
              <a:ext uri="{FF2B5EF4-FFF2-40B4-BE49-F238E27FC236}">
                <a16:creationId xmlns:a16="http://schemas.microsoft.com/office/drawing/2014/main" id="{D754760C-1768-4EEE-9616-15D3090467E1}"/>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100273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C6C5-06F2-44A4-BD20-8520FC014642}"/>
              </a:ext>
            </a:extLst>
          </p:cNvPr>
          <p:cNvSpPr>
            <a:spLocks noGrp="1"/>
          </p:cNvSpPr>
          <p:nvPr>
            <p:ph type="title"/>
          </p:nvPr>
        </p:nvSpPr>
        <p:spPr/>
        <p:txBody>
          <a:bodyPr/>
          <a:lstStyle/>
          <a:p>
            <a:r>
              <a:rPr lang="en-US"/>
              <a:t>Facebook Eigene Post - Summe Interaktionen - Export | NDR Radiophilharmonie</a:t>
            </a:r>
          </a:p>
        </p:txBody>
      </p:sp>
      <p:graphicFrame>
        <p:nvGraphicFramePr>
          <p:cNvPr id="5" name="Table Placeholder 4">
            <a:extLst>
              <a:ext uri="{FF2B5EF4-FFF2-40B4-BE49-F238E27FC236}">
                <a16:creationId xmlns:a16="http://schemas.microsoft.com/office/drawing/2014/main" id="{FDB3C029-3A41-4C33-9052-35FFE358FAF1}"/>
              </a:ext>
            </a:extLst>
          </p:cNvPr>
          <p:cNvGraphicFramePr>
            <a:graphicFrameLocks noGrp="1"/>
          </p:cNvGraphicFramePr>
          <p:nvPr>
            <p:ph type="tbl" sz="quarter" idx="13"/>
            <p:extLst>
              <p:ext uri="{D42A27DB-BD31-4B8C-83A1-F6EECF244321}">
                <p14:modId xmlns:p14="http://schemas.microsoft.com/office/powerpoint/2010/main" val="2696019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11336859"/>
                    </a:ext>
                  </a:extLst>
                </a:gridCol>
                <a:gridCol w="822960">
                  <a:extLst>
                    <a:ext uri="{9D8B030D-6E8A-4147-A177-3AD203B41FA5}">
                      <a16:colId xmlns:a16="http://schemas.microsoft.com/office/drawing/2014/main" val="2785894111"/>
                    </a:ext>
                  </a:extLst>
                </a:gridCol>
                <a:gridCol w="822960">
                  <a:extLst>
                    <a:ext uri="{9D8B030D-6E8A-4147-A177-3AD203B41FA5}">
                      <a16:colId xmlns:a16="http://schemas.microsoft.com/office/drawing/2014/main" val="2457252927"/>
                    </a:ext>
                  </a:extLst>
                </a:gridCol>
                <a:gridCol w="822960">
                  <a:extLst>
                    <a:ext uri="{9D8B030D-6E8A-4147-A177-3AD203B41FA5}">
                      <a16:colId xmlns:a16="http://schemas.microsoft.com/office/drawing/2014/main" val="208829037"/>
                    </a:ext>
                  </a:extLst>
                </a:gridCol>
                <a:gridCol w="822960">
                  <a:extLst>
                    <a:ext uri="{9D8B030D-6E8A-4147-A177-3AD203B41FA5}">
                      <a16:colId xmlns:a16="http://schemas.microsoft.com/office/drawing/2014/main" val="1187833854"/>
                    </a:ext>
                  </a:extLst>
                </a:gridCol>
                <a:gridCol w="822960">
                  <a:extLst>
                    <a:ext uri="{9D8B030D-6E8A-4147-A177-3AD203B41FA5}">
                      <a16:colId xmlns:a16="http://schemas.microsoft.com/office/drawing/2014/main" val="3334504593"/>
                    </a:ext>
                  </a:extLst>
                </a:gridCol>
                <a:gridCol w="822960">
                  <a:extLst>
                    <a:ext uri="{9D8B030D-6E8A-4147-A177-3AD203B41FA5}">
                      <a16:colId xmlns:a16="http://schemas.microsoft.com/office/drawing/2014/main" val="1377941355"/>
                    </a:ext>
                  </a:extLst>
                </a:gridCol>
                <a:gridCol w="822960">
                  <a:extLst>
                    <a:ext uri="{9D8B030D-6E8A-4147-A177-3AD203B41FA5}">
                      <a16:colId xmlns:a16="http://schemas.microsoft.com/office/drawing/2014/main" val="67729604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42231937"/>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649</a:t>
                      </a:r>
                    </a:p>
                  </a:txBody>
                  <a:tcPr/>
                </a:tc>
                <a:tc>
                  <a:txBody>
                    <a:bodyPr/>
                    <a:lstStyle/>
                    <a:p>
                      <a:r>
                        <a:rPr lang="en-US" sz="1000"/>
                        <a:t>496</a:t>
                      </a:r>
                    </a:p>
                  </a:txBody>
                  <a:tcPr/>
                </a:tc>
                <a:tc>
                  <a:txBody>
                    <a:bodyPr/>
                    <a:lstStyle/>
                    <a:p>
                      <a:r>
                        <a:rPr lang="en-US" sz="1000"/>
                        <a:t>85</a:t>
                      </a:r>
                    </a:p>
                  </a:txBody>
                  <a:tcPr/>
                </a:tc>
                <a:tc>
                  <a:txBody>
                    <a:bodyPr/>
                    <a:lstStyle/>
                    <a:p>
                      <a:r>
                        <a:rPr lang="en-US" sz="1000"/>
                        <a:t>68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1590251"/>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649</a:t>
                      </a:r>
                    </a:p>
                  </a:txBody>
                  <a:tcPr/>
                </a:tc>
                <a:tc>
                  <a:txBody>
                    <a:bodyPr/>
                    <a:lstStyle/>
                    <a:p>
                      <a:r>
                        <a:rPr lang="en-US" sz="1000"/>
                        <a:t>496</a:t>
                      </a:r>
                    </a:p>
                  </a:txBody>
                  <a:tcPr/>
                </a:tc>
                <a:tc>
                  <a:txBody>
                    <a:bodyPr/>
                    <a:lstStyle/>
                    <a:p>
                      <a:r>
                        <a:rPr lang="en-US" sz="1000"/>
                        <a:t>85</a:t>
                      </a:r>
                    </a:p>
                  </a:txBody>
                  <a:tcPr/>
                </a:tc>
                <a:tc>
                  <a:txBody>
                    <a:bodyPr/>
                    <a:lstStyle/>
                    <a:p>
                      <a:r>
                        <a:rPr lang="en-US" sz="1000"/>
                        <a:t>68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73122310"/>
                  </a:ext>
                </a:extLst>
              </a:tr>
              <a:tr h="370840">
                <a:tc>
                  <a:txBody>
                    <a:bodyPr/>
                    <a:lstStyle/>
                    <a:p>
                      <a:r>
                        <a:rPr lang="de-DE" sz="1000" b="1"/>
                        <a:t> NDR Radiophilharmonie - 2018-10-29 17:52:43 </a:t>
                      </a:r>
                      <a:r>
                        <a:rPr lang="de-DE" sz="1000"/>
                        <a:t> 
 Gratulation an unsere Klarinettistin Susanne Geuer! Sie hat ihre Probezeit bestanden. Willkommen im Orchester.</a:t>
                      </a:r>
                      <a:endParaRPr lang="en-US" sz="1000"/>
                    </a:p>
                  </a:txBody>
                  <a:tcPr/>
                </a:tc>
                <a:tc>
                  <a:txBody>
                    <a:bodyPr/>
                    <a:lstStyle/>
                    <a:p>
                      <a:r>
                        <a:rPr lang="en-US" sz="1000"/>
                        <a:t>632</a:t>
                      </a:r>
                    </a:p>
                  </a:txBody>
                  <a:tcPr/>
                </a:tc>
                <a:tc>
                  <a:txBody>
                    <a:bodyPr/>
                    <a:lstStyle/>
                    <a:p>
                      <a:r>
                        <a:rPr lang="en-US" sz="1000"/>
                        <a:t>615</a:t>
                      </a:r>
                    </a:p>
                  </a:txBody>
                  <a:tcPr/>
                </a:tc>
                <a:tc>
                  <a:txBody>
                    <a:bodyPr/>
                    <a:lstStyle/>
                    <a:p>
                      <a:r>
                        <a:rPr lang="en-US" sz="1000"/>
                        <a:t>13</a:t>
                      </a:r>
                    </a:p>
                  </a:txBody>
                  <a:tcPr/>
                </a:tc>
                <a:tc>
                  <a:txBody>
                    <a:bodyPr/>
                    <a:lstStyle/>
                    <a:p>
                      <a:r>
                        <a:rPr lang="en-US" sz="1000"/>
                        <a:t>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01874918"/>
                  </a:ext>
                </a:extLst>
              </a:tr>
              <a:tr h="370840">
                <a:tc>
                  <a:txBody>
                    <a:bodyPr/>
                    <a:lstStyle/>
                    <a:p>
                      <a:r>
                        <a:rPr lang="en-US" sz="1000" b="1"/>
                        <a:t> NDR Radiophilharmonie - 2018-05-25 10:17:37 </a:t>
                      </a:r>
                      <a:r>
                        <a:rPr lang="en-US" sz="1000"/>
                        <a:t> 
 Unser Solo-Hornist Ivo Dudler ist jetzt festes Orchester-Mitglied. 👏 Willkommen im Team!🎉🎇</a:t>
                      </a:r>
                    </a:p>
                  </a:txBody>
                  <a:tcPr/>
                </a:tc>
                <a:tc>
                  <a:txBody>
                    <a:bodyPr/>
                    <a:lstStyle/>
                    <a:p>
                      <a:r>
                        <a:rPr lang="en-US" sz="1000"/>
                        <a:t>599</a:t>
                      </a:r>
                    </a:p>
                  </a:txBody>
                  <a:tcPr/>
                </a:tc>
                <a:tc>
                  <a:txBody>
                    <a:bodyPr/>
                    <a:lstStyle/>
                    <a:p>
                      <a:r>
                        <a:rPr lang="en-US" sz="1000"/>
                        <a:t>585</a:t>
                      </a:r>
                    </a:p>
                  </a:txBody>
                  <a:tcPr/>
                </a:tc>
                <a:tc>
                  <a:txBody>
                    <a:bodyPr/>
                    <a:lstStyle/>
                    <a:p>
                      <a:r>
                        <a:rPr lang="en-US" sz="1000"/>
                        <a:t>8</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52571897"/>
                  </a:ext>
                </a:extLst>
              </a:tr>
              <a:tr h="370840">
                <a:tc>
                  <a:txBody>
                    <a:bodyPr/>
                    <a:lstStyle/>
                    <a:p>
                      <a:r>
                        <a:rPr lang="en-US" sz="1000" b="1"/>
                        <a:t> NDR Radiophilharmonie - 2018-08-19 08:17:50 </a:t>
                      </a:r>
                      <a:r>
                        <a:rPr lang="en-US" sz="1000"/>
                        <a:t> 
 Das 5. NDR Klassik Open Air bringt Wolfgang Amadeus Mozart nach Hannover. Am 25. August ertönt "Don Giovanni" im Maschpark. 🎶</a:t>
                      </a:r>
                    </a:p>
                  </a:txBody>
                  <a:tcPr/>
                </a:tc>
                <a:tc>
                  <a:txBody>
                    <a:bodyPr/>
                    <a:lstStyle/>
                    <a:p>
                      <a:r>
                        <a:rPr lang="en-US" sz="1000"/>
                        <a:t>572</a:t>
                      </a:r>
                    </a:p>
                  </a:txBody>
                  <a:tcPr/>
                </a:tc>
                <a:tc>
                  <a:txBody>
                    <a:bodyPr/>
                    <a:lstStyle/>
                    <a:p>
                      <a:r>
                        <a:rPr lang="en-US" sz="1000"/>
                        <a:t>470</a:t>
                      </a:r>
                    </a:p>
                  </a:txBody>
                  <a:tcPr/>
                </a:tc>
                <a:tc>
                  <a:txBody>
                    <a:bodyPr/>
                    <a:lstStyle/>
                    <a:p>
                      <a:r>
                        <a:rPr lang="en-US" sz="1000"/>
                        <a:t>5</a:t>
                      </a:r>
                    </a:p>
                  </a:txBody>
                  <a:tcPr/>
                </a:tc>
                <a:tc>
                  <a:txBody>
                    <a:bodyPr/>
                    <a:lstStyle/>
                    <a:p>
                      <a:r>
                        <a:rPr lang="en-US" sz="1000"/>
                        <a:t>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3410005"/>
                  </a:ext>
                </a:extLst>
              </a:tr>
            </a:tbl>
          </a:graphicData>
        </a:graphic>
      </p:graphicFrame>
      <p:sp>
        <p:nvSpPr>
          <p:cNvPr id="4" name="Text Placeholder 3">
            <a:extLst>
              <a:ext uri="{FF2B5EF4-FFF2-40B4-BE49-F238E27FC236}">
                <a16:creationId xmlns:a16="http://schemas.microsoft.com/office/drawing/2014/main" id="{1459A53B-E322-40DF-98F6-25C77E82D467}"/>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1678308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147E9-EAD6-4D49-A754-19990FA974AC}"/>
              </a:ext>
            </a:extLst>
          </p:cNvPr>
          <p:cNvSpPr>
            <a:spLocks noGrp="1"/>
          </p:cNvSpPr>
          <p:nvPr>
            <p:ph type="title"/>
          </p:nvPr>
        </p:nvSpPr>
        <p:spPr/>
        <p:txBody>
          <a:bodyPr/>
          <a:lstStyle/>
          <a:p>
            <a:r>
              <a:rPr lang="en-US"/>
              <a:t>Facebook Eigene Posts - Reaktionen - Export | NDR Radiophilharmonie - 1 of 3</a:t>
            </a:r>
          </a:p>
        </p:txBody>
      </p:sp>
      <p:graphicFrame>
        <p:nvGraphicFramePr>
          <p:cNvPr id="5" name="Table Placeholder 4">
            <a:extLst>
              <a:ext uri="{FF2B5EF4-FFF2-40B4-BE49-F238E27FC236}">
                <a16:creationId xmlns:a16="http://schemas.microsoft.com/office/drawing/2014/main" id="{B9B481EA-F05D-40B1-A501-BF9298C1356B}"/>
              </a:ext>
            </a:extLst>
          </p:cNvPr>
          <p:cNvGraphicFramePr>
            <a:graphicFrameLocks noGrp="1"/>
          </p:cNvGraphicFramePr>
          <p:nvPr>
            <p:ph type="tbl" sz="quarter" idx="13"/>
            <p:extLst>
              <p:ext uri="{D42A27DB-BD31-4B8C-83A1-F6EECF244321}">
                <p14:modId xmlns:p14="http://schemas.microsoft.com/office/powerpoint/2010/main" val="424738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964474308"/>
                    </a:ext>
                  </a:extLst>
                </a:gridCol>
                <a:gridCol w="822960">
                  <a:extLst>
                    <a:ext uri="{9D8B030D-6E8A-4147-A177-3AD203B41FA5}">
                      <a16:colId xmlns:a16="http://schemas.microsoft.com/office/drawing/2014/main" val="3574068175"/>
                    </a:ext>
                  </a:extLst>
                </a:gridCol>
                <a:gridCol w="493776">
                  <a:extLst>
                    <a:ext uri="{9D8B030D-6E8A-4147-A177-3AD203B41FA5}">
                      <a16:colId xmlns:a16="http://schemas.microsoft.com/office/drawing/2014/main" val="1554890473"/>
                    </a:ext>
                  </a:extLst>
                </a:gridCol>
                <a:gridCol w="493776">
                  <a:extLst>
                    <a:ext uri="{9D8B030D-6E8A-4147-A177-3AD203B41FA5}">
                      <a16:colId xmlns:a16="http://schemas.microsoft.com/office/drawing/2014/main" val="316715868"/>
                    </a:ext>
                  </a:extLst>
                </a:gridCol>
                <a:gridCol w="493776">
                  <a:extLst>
                    <a:ext uri="{9D8B030D-6E8A-4147-A177-3AD203B41FA5}">
                      <a16:colId xmlns:a16="http://schemas.microsoft.com/office/drawing/2014/main" val="2333281516"/>
                    </a:ext>
                  </a:extLst>
                </a:gridCol>
                <a:gridCol w="493776">
                  <a:extLst>
                    <a:ext uri="{9D8B030D-6E8A-4147-A177-3AD203B41FA5}">
                      <a16:colId xmlns:a16="http://schemas.microsoft.com/office/drawing/2014/main" val="1319669257"/>
                    </a:ext>
                  </a:extLst>
                </a:gridCol>
                <a:gridCol w="493776">
                  <a:extLst>
                    <a:ext uri="{9D8B030D-6E8A-4147-A177-3AD203B41FA5}">
                      <a16:colId xmlns:a16="http://schemas.microsoft.com/office/drawing/2014/main" val="123093782"/>
                    </a:ext>
                  </a:extLst>
                </a:gridCol>
                <a:gridCol w="493776">
                  <a:extLst>
                    <a:ext uri="{9D8B030D-6E8A-4147-A177-3AD203B41FA5}">
                      <a16:colId xmlns:a16="http://schemas.microsoft.com/office/drawing/2014/main" val="3568359703"/>
                    </a:ext>
                  </a:extLst>
                </a:gridCol>
                <a:gridCol w="493776">
                  <a:extLst>
                    <a:ext uri="{9D8B030D-6E8A-4147-A177-3AD203B41FA5}">
                      <a16:colId xmlns:a16="http://schemas.microsoft.com/office/drawing/2014/main" val="3484818843"/>
                    </a:ext>
                  </a:extLst>
                </a:gridCol>
                <a:gridCol w="493776">
                  <a:extLst>
                    <a:ext uri="{9D8B030D-6E8A-4147-A177-3AD203B41FA5}">
                      <a16:colId xmlns:a16="http://schemas.microsoft.com/office/drawing/2014/main" val="3569673801"/>
                    </a:ext>
                  </a:extLst>
                </a:gridCol>
                <a:gridCol w="493776">
                  <a:extLst>
                    <a:ext uri="{9D8B030D-6E8A-4147-A177-3AD203B41FA5}">
                      <a16:colId xmlns:a16="http://schemas.microsoft.com/office/drawing/2014/main" val="1835523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0784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- 2018-10-29 17:52:43</a:t>
                      </a:r>
                      <a:r>
                        <a:rPr kumimoji="0" lang="en-US" sz="1000" b="0" i="0" u="none" strike="noStrike" kern="1200" cap="none" spc="0" normalizeH="0" baseline="0" noProof="0">
                          <a:ln>
                            <a:noFill/>
                          </a:ln>
                          <a:solidFill>
                            <a:prstClr val="black"/>
                          </a:solidFill>
                          <a:effectLst/>
                          <a:uLnTx/>
                          <a:uFillTx/>
                          <a:latin typeface="+mn-lt"/>
                          <a:ea typeface="+mn-ea"/>
                          <a:cs typeface="+mn-cs"/>
                        </a:rPr>
                        <a:t>
Gratulation an unsere Klarinettistin Susanne Geuer! Sie hat ihre Probezeit bestanden. Willkommen im Orchester.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661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- 2018-05-25 10:17:37</a:t>
                      </a:r>
                      <a:r>
                        <a:rPr kumimoji="0" lang="en-US" sz="1000" b="0" i="0" u="none" strike="noStrike" kern="1200" cap="none" spc="0" normalizeH="0" baseline="0" noProof="0">
                          <a:ln>
                            <a:noFill/>
                          </a:ln>
                          <a:solidFill>
                            <a:prstClr val="black"/>
                          </a:solidFill>
                          <a:effectLst/>
                          <a:uLnTx/>
                          <a:uFillTx/>
                          <a:latin typeface="+mn-lt"/>
                          <a:ea typeface="+mn-ea"/>
                          <a:cs typeface="+mn-cs"/>
                        </a:rPr>
                        <a:t>
Unser Solo-Hornist Ivo Dudler ist jetzt festes Orchester-Mitglied. 👏 Willkommen im Team!🎉🎇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8859091"/>
                  </a:ext>
                </a:extLst>
              </a:tr>
            </a:tbl>
          </a:graphicData>
        </a:graphic>
      </p:graphicFrame>
      <p:sp>
        <p:nvSpPr>
          <p:cNvPr id="4" name="Text Placeholder 3">
            <a:extLst>
              <a:ext uri="{FF2B5EF4-FFF2-40B4-BE49-F238E27FC236}">
                <a16:creationId xmlns:a16="http://schemas.microsoft.com/office/drawing/2014/main" id="{EAD42EFA-43E9-44B2-A8D7-C782D37EF5CE}"/>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3178735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C8A95-4931-4201-AD0A-E57BAE51915E}"/>
              </a:ext>
            </a:extLst>
          </p:cNvPr>
          <p:cNvSpPr>
            <a:spLocks noGrp="1"/>
          </p:cNvSpPr>
          <p:nvPr>
            <p:ph type="title"/>
          </p:nvPr>
        </p:nvSpPr>
        <p:spPr/>
        <p:txBody>
          <a:bodyPr/>
          <a:lstStyle/>
          <a:p>
            <a:r>
              <a:rPr lang="en-US"/>
              <a:t>Facebook Eigene Posts - Reaktionen - Export | NDR Radiophilharmonie - 2 of 3</a:t>
            </a:r>
          </a:p>
        </p:txBody>
      </p:sp>
      <p:graphicFrame>
        <p:nvGraphicFramePr>
          <p:cNvPr id="5" name="Table Placeholder 4">
            <a:extLst>
              <a:ext uri="{FF2B5EF4-FFF2-40B4-BE49-F238E27FC236}">
                <a16:creationId xmlns:a16="http://schemas.microsoft.com/office/drawing/2014/main" id="{158E199D-3404-46CD-A5F7-7C8A2332C6BC}"/>
              </a:ext>
            </a:extLst>
          </p:cNvPr>
          <p:cNvGraphicFramePr>
            <a:graphicFrameLocks noGrp="1"/>
          </p:cNvGraphicFramePr>
          <p:nvPr>
            <p:ph type="tbl" sz="quarter" idx="13"/>
            <p:extLst>
              <p:ext uri="{D42A27DB-BD31-4B8C-83A1-F6EECF244321}">
                <p14:modId xmlns:p14="http://schemas.microsoft.com/office/powerpoint/2010/main" val="4261039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7125414"/>
                    </a:ext>
                  </a:extLst>
                </a:gridCol>
                <a:gridCol w="822960">
                  <a:extLst>
                    <a:ext uri="{9D8B030D-6E8A-4147-A177-3AD203B41FA5}">
                      <a16:colId xmlns:a16="http://schemas.microsoft.com/office/drawing/2014/main" val="3497108671"/>
                    </a:ext>
                  </a:extLst>
                </a:gridCol>
                <a:gridCol w="493776">
                  <a:extLst>
                    <a:ext uri="{9D8B030D-6E8A-4147-A177-3AD203B41FA5}">
                      <a16:colId xmlns:a16="http://schemas.microsoft.com/office/drawing/2014/main" val="3672680975"/>
                    </a:ext>
                  </a:extLst>
                </a:gridCol>
                <a:gridCol w="493776">
                  <a:extLst>
                    <a:ext uri="{9D8B030D-6E8A-4147-A177-3AD203B41FA5}">
                      <a16:colId xmlns:a16="http://schemas.microsoft.com/office/drawing/2014/main" val="1326327572"/>
                    </a:ext>
                  </a:extLst>
                </a:gridCol>
                <a:gridCol w="493776">
                  <a:extLst>
                    <a:ext uri="{9D8B030D-6E8A-4147-A177-3AD203B41FA5}">
                      <a16:colId xmlns:a16="http://schemas.microsoft.com/office/drawing/2014/main" val="3960911455"/>
                    </a:ext>
                  </a:extLst>
                </a:gridCol>
                <a:gridCol w="493776">
                  <a:extLst>
                    <a:ext uri="{9D8B030D-6E8A-4147-A177-3AD203B41FA5}">
                      <a16:colId xmlns:a16="http://schemas.microsoft.com/office/drawing/2014/main" val="30527622"/>
                    </a:ext>
                  </a:extLst>
                </a:gridCol>
                <a:gridCol w="493776">
                  <a:extLst>
                    <a:ext uri="{9D8B030D-6E8A-4147-A177-3AD203B41FA5}">
                      <a16:colId xmlns:a16="http://schemas.microsoft.com/office/drawing/2014/main" val="37214107"/>
                    </a:ext>
                  </a:extLst>
                </a:gridCol>
                <a:gridCol w="493776">
                  <a:extLst>
                    <a:ext uri="{9D8B030D-6E8A-4147-A177-3AD203B41FA5}">
                      <a16:colId xmlns:a16="http://schemas.microsoft.com/office/drawing/2014/main" val="591629168"/>
                    </a:ext>
                  </a:extLst>
                </a:gridCol>
                <a:gridCol w="493776">
                  <a:extLst>
                    <a:ext uri="{9D8B030D-6E8A-4147-A177-3AD203B41FA5}">
                      <a16:colId xmlns:a16="http://schemas.microsoft.com/office/drawing/2014/main" val="868138385"/>
                    </a:ext>
                  </a:extLst>
                </a:gridCol>
                <a:gridCol w="493776">
                  <a:extLst>
                    <a:ext uri="{9D8B030D-6E8A-4147-A177-3AD203B41FA5}">
                      <a16:colId xmlns:a16="http://schemas.microsoft.com/office/drawing/2014/main" val="3448674387"/>
                    </a:ext>
                  </a:extLst>
                </a:gridCol>
                <a:gridCol w="493776">
                  <a:extLst>
                    <a:ext uri="{9D8B030D-6E8A-4147-A177-3AD203B41FA5}">
                      <a16:colId xmlns:a16="http://schemas.microsoft.com/office/drawing/2014/main" val="1120993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2873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- 2018-10-25 18:00:08</a:t>
                      </a:r>
                      <a:r>
                        <a:rPr kumimoji="0" lang="en-US" sz="1000" b="0" i="0" u="none" strike="noStrike" kern="1200" cap="none" spc="0" normalizeH="0" baseline="0" noProof="0">
                          <a:ln>
                            <a:noFill/>
                          </a:ln>
                          <a:solidFill>
                            <a:prstClr val="black"/>
                          </a:solidFill>
                          <a:effectLst/>
                          <a:uLnTx/>
                          <a:uFillTx/>
                          <a:latin typeface="+mn-lt"/>
                          <a:ea typeface="+mn-ea"/>
                          <a:cs typeface="+mn-cs"/>
                        </a:rPr>
                        <a:t>
Erstes Finale beim Joseph Joachim Violinwettbewerb. 🎻 Kollektives Daumendrücken, bitte!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Joseph Joachim Violinwettbewerb Hannover | Finale 1 von 2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7191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- 2018-10-25 18:00:08</a:t>
                      </a:r>
                      <a:r>
                        <a:rPr kumimoji="0" lang="en-US" sz="1000" b="0" i="0" u="none" strike="noStrike" kern="1200" cap="none" spc="0" normalizeH="0" baseline="0" noProof="0">
                          <a:ln>
                            <a:noFill/>
                          </a:ln>
                          <a:solidFill>
                            <a:prstClr val="black"/>
                          </a:solidFill>
                          <a:effectLst/>
                          <a:uLnTx/>
                          <a:uFillTx/>
                          <a:latin typeface="+mn-lt"/>
                          <a:ea typeface="+mn-ea"/>
                          <a:cs typeface="+mn-cs"/>
                        </a:rPr>
                        <a:t>
Erstes Finale beim Joseph Joachim Violinwettbewerb. 🎻 Kollektives Daumendrücken, bitte!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Joseph Joachim Violinwettbewerb Hannover | Finale 1 von 2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7938621"/>
                  </a:ext>
                </a:extLst>
              </a:tr>
            </a:tbl>
          </a:graphicData>
        </a:graphic>
      </p:graphicFrame>
      <p:sp>
        <p:nvSpPr>
          <p:cNvPr id="4" name="Text Placeholder 3">
            <a:extLst>
              <a:ext uri="{FF2B5EF4-FFF2-40B4-BE49-F238E27FC236}">
                <a16:creationId xmlns:a16="http://schemas.microsoft.com/office/drawing/2014/main" id="{38336537-53B5-4BAB-A082-537171DC56FD}"/>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197933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67F3C-2FAC-45EF-8078-A93238CB0880}"/>
              </a:ext>
            </a:extLst>
          </p:cNvPr>
          <p:cNvSpPr>
            <a:spLocks noGrp="1"/>
          </p:cNvSpPr>
          <p:nvPr>
            <p:ph type="title"/>
          </p:nvPr>
        </p:nvSpPr>
        <p:spPr/>
        <p:txBody>
          <a:bodyPr/>
          <a:lstStyle/>
          <a:p>
            <a:r>
              <a:rPr lang="en-US"/>
              <a:t>Facebook Eigene Posts - Reaktionen - Export | NDR Radiophilharmonie - 3 of 3</a:t>
            </a:r>
          </a:p>
        </p:txBody>
      </p:sp>
      <p:graphicFrame>
        <p:nvGraphicFramePr>
          <p:cNvPr id="5" name="Table Placeholder 4">
            <a:extLst>
              <a:ext uri="{FF2B5EF4-FFF2-40B4-BE49-F238E27FC236}">
                <a16:creationId xmlns:a16="http://schemas.microsoft.com/office/drawing/2014/main" id="{176A7E3E-8A9C-49BB-BA15-ED9C37BBD0B8}"/>
              </a:ext>
            </a:extLst>
          </p:cNvPr>
          <p:cNvGraphicFramePr>
            <a:graphicFrameLocks noGrp="1"/>
          </p:cNvGraphicFramePr>
          <p:nvPr>
            <p:ph type="tbl" sz="quarter" idx="13"/>
            <p:extLst>
              <p:ext uri="{D42A27DB-BD31-4B8C-83A1-F6EECF244321}">
                <p14:modId xmlns:p14="http://schemas.microsoft.com/office/powerpoint/2010/main" val="2134110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603691059"/>
                    </a:ext>
                  </a:extLst>
                </a:gridCol>
                <a:gridCol w="822960">
                  <a:extLst>
                    <a:ext uri="{9D8B030D-6E8A-4147-A177-3AD203B41FA5}">
                      <a16:colId xmlns:a16="http://schemas.microsoft.com/office/drawing/2014/main" val="1289457583"/>
                    </a:ext>
                  </a:extLst>
                </a:gridCol>
                <a:gridCol w="493776">
                  <a:extLst>
                    <a:ext uri="{9D8B030D-6E8A-4147-A177-3AD203B41FA5}">
                      <a16:colId xmlns:a16="http://schemas.microsoft.com/office/drawing/2014/main" val="940954459"/>
                    </a:ext>
                  </a:extLst>
                </a:gridCol>
                <a:gridCol w="493776">
                  <a:extLst>
                    <a:ext uri="{9D8B030D-6E8A-4147-A177-3AD203B41FA5}">
                      <a16:colId xmlns:a16="http://schemas.microsoft.com/office/drawing/2014/main" val="409580938"/>
                    </a:ext>
                  </a:extLst>
                </a:gridCol>
                <a:gridCol w="493776">
                  <a:extLst>
                    <a:ext uri="{9D8B030D-6E8A-4147-A177-3AD203B41FA5}">
                      <a16:colId xmlns:a16="http://schemas.microsoft.com/office/drawing/2014/main" val="1485455450"/>
                    </a:ext>
                  </a:extLst>
                </a:gridCol>
                <a:gridCol w="493776">
                  <a:extLst>
                    <a:ext uri="{9D8B030D-6E8A-4147-A177-3AD203B41FA5}">
                      <a16:colId xmlns:a16="http://schemas.microsoft.com/office/drawing/2014/main" val="2953353540"/>
                    </a:ext>
                  </a:extLst>
                </a:gridCol>
                <a:gridCol w="493776">
                  <a:extLst>
                    <a:ext uri="{9D8B030D-6E8A-4147-A177-3AD203B41FA5}">
                      <a16:colId xmlns:a16="http://schemas.microsoft.com/office/drawing/2014/main" val="1710068837"/>
                    </a:ext>
                  </a:extLst>
                </a:gridCol>
                <a:gridCol w="493776">
                  <a:extLst>
                    <a:ext uri="{9D8B030D-6E8A-4147-A177-3AD203B41FA5}">
                      <a16:colId xmlns:a16="http://schemas.microsoft.com/office/drawing/2014/main" val="1087379113"/>
                    </a:ext>
                  </a:extLst>
                </a:gridCol>
                <a:gridCol w="493776">
                  <a:extLst>
                    <a:ext uri="{9D8B030D-6E8A-4147-A177-3AD203B41FA5}">
                      <a16:colId xmlns:a16="http://schemas.microsoft.com/office/drawing/2014/main" val="670583745"/>
                    </a:ext>
                  </a:extLst>
                </a:gridCol>
                <a:gridCol w="493776">
                  <a:extLst>
                    <a:ext uri="{9D8B030D-6E8A-4147-A177-3AD203B41FA5}">
                      <a16:colId xmlns:a16="http://schemas.microsoft.com/office/drawing/2014/main" val="236213135"/>
                    </a:ext>
                  </a:extLst>
                </a:gridCol>
                <a:gridCol w="493776">
                  <a:extLst>
                    <a:ext uri="{9D8B030D-6E8A-4147-A177-3AD203B41FA5}">
                      <a16:colId xmlns:a16="http://schemas.microsoft.com/office/drawing/2014/main" val="72056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527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- 2018-08-19 08:17:50</a:t>
                      </a:r>
                      <a:r>
                        <a:rPr kumimoji="0" lang="en-US" sz="1000" b="0" i="0" u="none" strike="noStrike" kern="1200" cap="none" spc="0" normalizeH="0" baseline="0" noProof="0">
                          <a:ln>
                            <a:noFill/>
                          </a:ln>
                          <a:solidFill>
                            <a:prstClr val="black"/>
                          </a:solidFill>
                          <a:effectLst/>
                          <a:uLnTx/>
                          <a:uFillTx/>
                          <a:latin typeface="+mn-lt"/>
                          <a:ea typeface="+mn-ea"/>
                          <a:cs typeface="+mn-cs"/>
                        </a:rPr>
                        <a:t>
Das 5. NDR Klassik Open Air bringt Wolfgang Amadeus Mozart nach Hannover. Am 25. August ertönt "Don Giovanni" im Maschpark.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NDR Klassik Open Air: Baden verboten!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9300306"/>
                  </a:ext>
                </a:extLst>
              </a:tr>
            </a:tbl>
          </a:graphicData>
        </a:graphic>
      </p:graphicFrame>
      <p:sp>
        <p:nvSpPr>
          <p:cNvPr id="4" name="Text Placeholder 3">
            <a:extLst>
              <a:ext uri="{FF2B5EF4-FFF2-40B4-BE49-F238E27FC236}">
                <a16:creationId xmlns:a16="http://schemas.microsoft.com/office/drawing/2014/main" id="{E1EA9BB4-5878-456D-A3DF-73F324E85CC1}"/>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954322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BFCA3-7472-433E-9DF2-089D2C47F7BE}"/>
              </a:ext>
            </a:extLst>
          </p:cNvPr>
          <p:cNvSpPr>
            <a:spLocks noGrp="1"/>
          </p:cNvSpPr>
          <p:nvPr>
            <p:ph type="title"/>
          </p:nvPr>
        </p:nvSpPr>
        <p:spPr/>
        <p:txBody>
          <a:bodyPr/>
          <a:lstStyle/>
          <a:p>
            <a:r>
              <a:rPr lang="en-US"/>
              <a:t>Eigene Posts - Videostarts - Profil-bezogene Nutzung | NDR Radiophilharmonie</a:t>
            </a:r>
          </a:p>
        </p:txBody>
      </p:sp>
      <p:graphicFrame>
        <p:nvGraphicFramePr>
          <p:cNvPr id="5" name="Table Placeholder 4">
            <a:extLst>
              <a:ext uri="{FF2B5EF4-FFF2-40B4-BE49-F238E27FC236}">
                <a16:creationId xmlns:a16="http://schemas.microsoft.com/office/drawing/2014/main" id="{C30F6BFC-A4AD-4E73-908E-EC6230097294}"/>
              </a:ext>
            </a:extLst>
          </p:cNvPr>
          <p:cNvGraphicFramePr>
            <a:graphicFrameLocks noGrp="1"/>
          </p:cNvGraphicFramePr>
          <p:nvPr>
            <p:ph type="tbl" sz="quarter" idx="13"/>
            <p:extLst>
              <p:ext uri="{D42A27DB-BD31-4B8C-83A1-F6EECF244321}">
                <p14:modId xmlns:p14="http://schemas.microsoft.com/office/powerpoint/2010/main" val="3083095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6475899"/>
                    </a:ext>
                  </a:extLst>
                </a:gridCol>
                <a:gridCol w="822960">
                  <a:extLst>
                    <a:ext uri="{9D8B030D-6E8A-4147-A177-3AD203B41FA5}">
                      <a16:colId xmlns:a16="http://schemas.microsoft.com/office/drawing/2014/main" val="3582818057"/>
                    </a:ext>
                  </a:extLst>
                </a:gridCol>
                <a:gridCol w="822960">
                  <a:extLst>
                    <a:ext uri="{9D8B030D-6E8A-4147-A177-3AD203B41FA5}">
                      <a16:colId xmlns:a16="http://schemas.microsoft.com/office/drawing/2014/main" val="923904016"/>
                    </a:ext>
                  </a:extLst>
                </a:gridCol>
                <a:gridCol w="822960">
                  <a:extLst>
                    <a:ext uri="{9D8B030D-6E8A-4147-A177-3AD203B41FA5}">
                      <a16:colId xmlns:a16="http://schemas.microsoft.com/office/drawing/2014/main" val="3837854289"/>
                    </a:ext>
                  </a:extLst>
                </a:gridCol>
                <a:gridCol w="822960">
                  <a:extLst>
                    <a:ext uri="{9D8B030D-6E8A-4147-A177-3AD203B41FA5}">
                      <a16:colId xmlns:a16="http://schemas.microsoft.com/office/drawing/2014/main" val="3308704868"/>
                    </a:ext>
                  </a:extLst>
                </a:gridCol>
                <a:gridCol w="822960">
                  <a:extLst>
                    <a:ext uri="{9D8B030D-6E8A-4147-A177-3AD203B41FA5}">
                      <a16:colId xmlns:a16="http://schemas.microsoft.com/office/drawing/2014/main" val="515583695"/>
                    </a:ext>
                  </a:extLst>
                </a:gridCol>
                <a:gridCol w="822960">
                  <a:extLst>
                    <a:ext uri="{9D8B030D-6E8A-4147-A177-3AD203B41FA5}">
                      <a16:colId xmlns:a16="http://schemas.microsoft.com/office/drawing/2014/main" val="1284971653"/>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244457238"/>
                  </a:ext>
                </a:extLst>
              </a:tr>
              <a:tr h="370840">
                <a:tc>
                  <a:txBody>
                    <a:bodyPr/>
                    <a:lstStyle/>
                    <a:p>
                      <a:r>
                        <a:rPr lang="de-DE" sz="1000" b="1"/>
                        <a:t> NDR Radiophilharmonie - 2018-02-27 18:55:05 </a:t>
                      </a:r>
                      <a:r>
                        <a:rPr lang="de-DE" sz="1000"/>
                        <a:t> 
 Heute Schnee, am Samstag ein Donnerwetter!  🌩 
ARD-Wetterexperte #SvenPlöger gibt seine ganz persönliche Vorhersage für unser Kinderkonzert am Samstag! Wir fühlen uns geehrt 😊</a:t>
                      </a:r>
                      <a:endParaRPr lang="en-US" sz="1000"/>
                    </a:p>
                  </a:txBody>
                  <a:tcPr/>
                </a:tc>
                <a:tc>
                  <a:txBody>
                    <a:bodyPr/>
                    <a:lstStyle/>
                    <a:p>
                      <a:r>
                        <a:rPr lang="en-US" sz="1000"/>
                        <a:t>19580</a:t>
                      </a:r>
                    </a:p>
                  </a:txBody>
                  <a:tcPr/>
                </a:tc>
                <a:tc>
                  <a:txBody>
                    <a:bodyPr/>
                    <a:lstStyle/>
                    <a:p>
                      <a:r>
                        <a:rPr lang="en-US" sz="1000"/>
                        <a:t>9918</a:t>
                      </a:r>
                    </a:p>
                  </a:txBody>
                  <a:tcPr/>
                </a:tc>
                <a:tc>
                  <a:txBody>
                    <a:bodyPr/>
                    <a:lstStyle/>
                    <a:p>
                      <a:r>
                        <a:rPr lang="en-US" sz="1000"/>
                        <a:t>19 %</a:t>
                      </a:r>
                    </a:p>
                  </a:txBody>
                  <a:tcPr/>
                </a:tc>
                <a:tc>
                  <a:txBody>
                    <a:bodyPr/>
                    <a:lstStyle/>
                    <a:p>
                      <a:r>
                        <a:rPr lang="en-US" sz="1000"/>
                        <a:t>0:40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381809945"/>
                  </a:ext>
                </a:extLst>
              </a:tr>
              <a:tr h="370840">
                <a:tc>
                  <a:txBody>
                    <a:bodyPr/>
                    <a:lstStyle/>
                    <a:p>
                      <a:r>
                        <a:rPr lang="en-US" sz="1000" b="1"/>
                        <a:t> NDR Radiophilharmonie - 2018-08-19 08:17:50 </a:t>
                      </a:r>
                      <a:r>
                        <a:rPr lang="en-US" sz="1000"/>
                        <a:t> 
 Das 5. NDR Klassik Open Air bringt Wolfgang Amadeus Mozart nach Hannover. Am 25. August ertönt "Don Giovanni" im Maschpark. 🎶</a:t>
                      </a:r>
                    </a:p>
                  </a:txBody>
                  <a:tcPr/>
                </a:tc>
                <a:tc>
                  <a:txBody>
                    <a:bodyPr/>
                    <a:lstStyle/>
                    <a:p>
                      <a:r>
                        <a:rPr lang="en-US" sz="1000"/>
                        <a:t>9539</a:t>
                      </a:r>
                    </a:p>
                  </a:txBody>
                  <a:tcPr/>
                </a:tc>
                <a:tc>
                  <a:txBody>
                    <a:bodyPr/>
                    <a:lstStyle/>
                    <a:p>
                      <a:r>
                        <a:rPr lang="en-US" sz="1000"/>
                        <a:t>6058</a:t>
                      </a:r>
                    </a:p>
                  </a:txBody>
                  <a:tcPr/>
                </a:tc>
                <a:tc>
                  <a:txBody>
                    <a:bodyPr/>
                    <a:lstStyle/>
                    <a:p>
                      <a:r>
                        <a:rPr lang="en-US" sz="1000"/>
                        <a:t>31 %</a:t>
                      </a:r>
                    </a:p>
                  </a:txBody>
                  <a:tcPr/>
                </a:tc>
                <a:tc>
                  <a:txBody>
                    <a:bodyPr/>
                    <a:lstStyle/>
                    <a:p>
                      <a:r>
                        <a:rPr lang="en-US" sz="1000"/>
                        <a:t>0:36</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54351417"/>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8214</a:t>
                      </a:r>
                    </a:p>
                  </a:txBody>
                  <a:tcPr/>
                </a:tc>
                <a:tc>
                  <a:txBody>
                    <a:bodyPr/>
                    <a:lstStyle/>
                    <a:p>
                      <a:r>
                        <a:rPr lang="en-US" sz="1000"/>
                        <a:t>3871</a:t>
                      </a:r>
                    </a:p>
                  </a:txBody>
                  <a:tcPr/>
                </a:tc>
                <a:tc>
                  <a:txBody>
                    <a:bodyPr/>
                    <a:lstStyle/>
                    <a:p>
                      <a:r>
                        <a:rPr lang="en-US" sz="1000"/>
                        <a:t>1 %</a:t>
                      </a:r>
                    </a:p>
                  </a:txBody>
                  <a:tcPr/>
                </a:tc>
                <a:tc>
                  <a:txBody>
                    <a:bodyPr/>
                    <a:lstStyle/>
                    <a:p>
                      <a:r>
                        <a:rPr lang="en-US" sz="1000"/>
                        <a:t>142:12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27111777"/>
                  </a:ext>
                </a:extLst>
              </a:tr>
              <a:tr h="370840">
                <a:tc>
                  <a:txBody>
                    <a:bodyPr/>
                    <a:lstStyle/>
                    <a:p>
                      <a:r>
                        <a:rPr lang="en-US" sz="1000" b="1"/>
                        <a:t> NDR Radiophilharmonie - 2018-10-25 18:00:08 </a:t>
                      </a:r>
                      <a:r>
                        <a:rPr lang="en-US" sz="1000"/>
                        <a:t> 
 Erstes Finale beim Joseph Joachim Violinwettbewerb. 🎻 Kollektives Daumendrücken, bitte! 🤞</a:t>
                      </a:r>
                    </a:p>
                  </a:txBody>
                  <a:tcPr/>
                </a:tc>
                <a:tc>
                  <a:txBody>
                    <a:bodyPr/>
                    <a:lstStyle/>
                    <a:p>
                      <a:r>
                        <a:rPr lang="en-US" sz="1000"/>
                        <a:t>8214</a:t>
                      </a:r>
                    </a:p>
                  </a:txBody>
                  <a:tcPr/>
                </a:tc>
                <a:tc>
                  <a:txBody>
                    <a:bodyPr/>
                    <a:lstStyle/>
                    <a:p>
                      <a:r>
                        <a:rPr lang="en-US" sz="1000"/>
                        <a:t>3871</a:t>
                      </a:r>
                    </a:p>
                  </a:txBody>
                  <a:tcPr/>
                </a:tc>
                <a:tc>
                  <a:txBody>
                    <a:bodyPr/>
                    <a:lstStyle/>
                    <a:p>
                      <a:r>
                        <a:rPr lang="en-US" sz="1000"/>
                        <a:t>1 %</a:t>
                      </a:r>
                    </a:p>
                  </a:txBody>
                  <a:tcPr/>
                </a:tc>
                <a:tc>
                  <a:txBody>
                    <a:bodyPr/>
                    <a:lstStyle/>
                    <a:p>
                      <a:r>
                        <a:rPr lang="en-US" sz="1000"/>
                        <a:t>142:12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750229718"/>
                  </a:ext>
                </a:extLst>
              </a:tr>
              <a:tr h="370840">
                <a:tc>
                  <a:txBody>
                    <a:bodyPr/>
                    <a:lstStyle/>
                    <a:p>
                      <a:r>
                        <a:rPr lang="de-DE" sz="1000" b="1"/>
                        <a:t> NDR Radiophilharmonie - 2018-11-03 10:00:02 </a:t>
                      </a:r>
                      <a:r>
                        <a:rPr lang="de-DE" sz="1000"/>
                        <a:t> 
 Chefdirigent Andrew Manze erklärt, warum viele Menschen in Großbritannien im November eine Mohnblume als Ansteckbrosche tragen.</a:t>
                      </a:r>
                      <a:endParaRPr lang="en-US" sz="1000"/>
                    </a:p>
                  </a:txBody>
                  <a:tcPr/>
                </a:tc>
                <a:tc>
                  <a:txBody>
                    <a:bodyPr/>
                    <a:lstStyle/>
                    <a:p>
                      <a:r>
                        <a:rPr lang="en-US" sz="1000"/>
                        <a:t>7285</a:t>
                      </a:r>
                    </a:p>
                  </a:txBody>
                  <a:tcPr/>
                </a:tc>
                <a:tc>
                  <a:txBody>
                    <a:bodyPr/>
                    <a:lstStyle/>
                    <a:p>
                      <a:r>
                        <a:rPr lang="en-US" sz="1000"/>
                        <a:t>3077</a:t>
                      </a:r>
                    </a:p>
                  </a:txBody>
                  <a:tcPr/>
                </a:tc>
                <a:tc>
                  <a:txBody>
                    <a:bodyPr/>
                    <a:lstStyle/>
                    <a:p>
                      <a:r>
                        <a:rPr lang="en-US" sz="1000"/>
                        <a:t>14 %</a:t>
                      </a:r>
                    </a:p>
                  </a:txBody>
                  <a:tcPr/>
                </a:tc>
                <a:tc>
                  <a:txBody>
                    <a:bodyPr/>
                    <a:lstStyle/>
                    <a:p>
                      <a:r>
                        <a:rPr lang="en-US" sz="1000"/>
                        <a:t>0:57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812203844"/>
                  </a:ext>
                </a:extLst>
              </a:tr>
            </a:tbl>
          </a:graphicData>
        </a:graphic>
      </p:graphicFrame>
      <p:sp>
        <p:nvSpPr>
          <p:cNvPr id="4" name="Text Placeholder 3">
            <a:extLst>
              <a:ext uri="{FF2B5EF4-FFF2-40B4-BE49-F238E27FC236}">
                <a16:creationId xmlns:a16="http://schemas.microsoft.com/office/drawing/2014/main" id="{E1EBB8A4-135C-4DFC-AFCE-A92E9305E2A4}"/>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3895283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CD671-A35D-4ED5-8E82-8718483BE205}"/>
              </a:ext>
            </a:extLst>
          </p:cNvPr>
          <p:cNvSpPr>
            <a:spLocks noGrp="1"/>
          </p:cNvSpPr>
          <p:nvPr>
            <p:ph type="title"/>
          </p:nvPr>
        </p:nvSpPr>
        <p:spPr/>
        <p:txBody>
          <a:bodyPr/>
          <a:lstStyle/>
          <a:p>
            <a:r>
              <a:rPr lang="en-US"/>
              <a:t>Facebook Eigene Videos - Crossposts (ohne Ersteller) - Export | NDR Radiophilharmonie - 1 of 3</a:t>
            </a:r>
          </a:p>
        </p:txBody>
      </p:sp>
      <p:graphicFrame>
        <p:nvGraphicFramePr>
          <p:cNvPr id="5" name="Table Placeholder 4">
            <a:extLst>
              <a:ext uri="{FF2B5EF4-FFF2-40B4-BE49-F238E27FC236}">
                <a16:creationId xmlns:a16="http://schemas.microsoft.com/office/drawing/2014/main" id="{F480A5D9-A7BC-429C-8615-59FB56765201}"/>
              </a:ext>
            </a:extLst>
          </p:cNvPr>
          <p:cNvGraphicFramePr>
            <a:graphicFrameLocks noGrp="1"/>
          </p:cNvGraphicFramePr>
          <p:nvPr>
            <p:ph type="tbl" sz="quarter" idx="13"/>
            <p:extLst>
              <p:ext uri="{D42A27DB-BD31-4B8C-83A1-F6EECF244321}">
                <p14:modId xmlns:p14="http://schemas.microsoft.com/office/powerpoint/2010/main" val="4061237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61825912"/>
                    </a:ext>
                  </a:extLst>
                </a:gridCol>
                <a:gridCol w="493776">
                  <a:extLst>
                    <a:ext uri="{9D8B030D-6E8A-4147-A177-3AD203B41FA5}">
                      <a16:colId xmlns:a16="http://schemas.microsoft.com/office/drawing/2014/main" val="457695839"/>
                    </a:ext>
                  </a:extLst>
                </a:gridCol>
                <a:gridCol w="411480">
                  <a:extLst>
                    <a:ext uri="{9D8B030D-6E8A-4147-A177-3AD203B41FA5}">
                      <a16:colId xmlns:a16="http://schemas.microsoft.com/office/drawing/2014/main" val="2957591817"/>
                    </a:ext>
                  </a:extLst>
                </a:gridCol>
                <a:gridCol w="411480">
                  <a:extLst>
                    <a:ext uri="{9D8B030D-6E8A-4147-A177-3AD203B41FA5}">
                      <a16:colId xmlns:a16="http://schemas.microsoft.com/office/drawing/2014/main" val="4281307650"/>
                    </a:ext>
                  </a:extLst>
                </a:gridCol>
                <a:gridCol w="246888">
                  <a:extLst>
                    <a:ext uri="{9D8B030D-6E8A-4147-A177-3AD203B41FA5}">
                      <a16:colId xmlns:a16="http://schemas.microsoft.com/office/drawing/2014/main" val="3586488209"/>
                    </a:ext>
                  </a:extLst>
                </a:gridCol>
                <a:gridCol w="658368">
                  <a:extLst>
                    <a:ext uri="{9D8B030D-6E8A-4147-A177-3AD203B41FA5}">
                      <a16:colId xmlns:a16="http://schemas.microsoft.com/office/drawing/2014/main" val="634768727"/>
                    </a:ext>
                  </a:extLst>
                </a:gridCol>
                <a:gridCol w="576072">
                  <a:extLst>
                    <a:ext uri="{9D8B030D-6E8A-4147-A177-3AD203B41FA5}">
                      <a16:colId xmlns:a16="http://schemas.microsoft.com/office/drawing/2014/main" val="1584672232"/>
                    </a:ext>
                  </a:extLst>
                </a:gridCol>
                <a:gridCol w="576072">
                  <a:extLst>
                    <a:ext uri="{9D8B030D-6E8A-4147-A177-3AD203B41FA5}">
                      <a16:colId xmlns:a16="http://schemas.microsoft.com/office/drawing/2014/main" val="2210245824"/>
                    </a:ext>
                  </a:extLst>
                </a:gridCol>
                <a:gridCol w="411480">
                  <a:extLst>
                    <a:ext uri="{9D8B030D-6E8A-4147-A177-3AD203B41FA5}">
                      <a16:colId xmlns:a16="http://schemas.microsoft.com/office/drawing/2014/main" val="3783586714"/>
                    </a:ext>
                  </a:extLst>
                </a:gridCol>
                <a:gridCol w="658368">
                  <a:extLst>
                    <a:ext uri="{9D8B030D-6E8A-4147-A177-3AD203B41FA5}">
                      <a16:colId xmlns:a16="http://schemas.microsoft.com/office/drawing/2014/main" val="3535930343"/>
                    </a:ext>
                  </a:extLst>
                </a:gridCol>
                <a:gridCol w="329184">
                  <a:extLst>
                    <a:ext uri="{9D8B030D-6E8A-4147-A177-3AD203B41FA5}">
                      <a16:colId xmlns:a16="http://schemas.microsoft.com/office/drawing/2014/main" val="2584362417"/>
                    </a:ext>
                  </a:extLst>
                </a:gridCol>
                <a:gridCol w="493776">
                  <a:extLst>
                    <a:ext uri="{9D8B030D-6E8A-4147-A177-3AD203B41FA5}">
                      <a16:colId xmlns:a16="http://schemas.microsoft.com/office/drawing/2014/main" val="258194355"/>
                    </a:ext>
                  </a:extLst>
                </a:gridCol>
                <a:gridCol w="329184">
                  <a:extLst>
                    <a:ext uri="{9D8B030D-6E8A-4147-A177-3AD203B41FA5}">
                      <a16:colId xmlns:a16="http://schemas.microsoft.com/office/drawing/2014/main" val="413191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50380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- 2018-05-31 18:01:20 </a:t>
                      </a:r>
                      <a:r>
                        <a:rPr kumimoji="0" lang="en-US" sz="1000" b="0" i="0" u="none" strike="noStrike" kern="1200" cap="none" spc="0" normalizeH="0" baseline="0" noProof="0">
                          <a:ln>
                            <a:noFill/>
                          </a:ln>
                          <a:solidFill>
                            <a:prstClr val="black"/>
                          </a:solidFill>
                          <a:effectLst/>
                          <a:uLnTx/>
                          <a:uFillTx/>
                          <a:latin typeface="+mn-lt"/>
                          <a:ea typeface="+mn-ea"/>
                          <a:cs typeface="+mn-cs"/>
                        </a:rPr>
                        <a:t> 
 🔊 +++ TON AN! +++ 🔊
 "Star Wars", "Indiana Jones" und "Der Herr der Ringe": Bei unserem Filmmusik-Wunschkonzert spielen wir die schönsten Melodien aus Ihren Lieblingsfilmen. Viel Spaß!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74636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- 2018-10-25 18:00:08 </a:t>
                      </a:r>
                      <a:r>
                        <a:rPr kumimoji="0" lang="en-US" sz="1000" b="0" i="0" u="none" strike="noStrike" kern="1200" cap="none" spc="0" normalizeH="0" baseline="0" noProof="0">
                          <a:ln>
                            <a:noFill/>
                          </a:ln>
                          <a:solidFill>
                            <a:prstClr val="black"/>
                          </a:solidFill>
                          <a:effectLst/>
                          <a:uLnTx/>
                          <a:uFillTx/>
                          <a:latin typeface="+mn-lt"/>
                          <a:ea typeface="+mn-ea"/>
                          <a:cs typeface="+mn-cs"/>
                        </a:rPr>
                        <a:t> 
 Erstes Finale beim Joseph Joachim Violinwettbewerb. 🎻 Kollektives Daumendrücken, bitte!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60566509"/>
                  </a:ext>
                </a:extLst>
              </a:tr>
            </a:tbl>
          </a:graphicData>
        </a:graphic>
      </p:graphicFrame>
      <p:sp>
        <p:nvSpPr>
          <p:cNvPr id="4" name="Text Placeholder 3">
            <a:extLst>
              <a:ext uri="{FF2B5EF4-FFF2-40B4-BE49-F238E27FC236}">
                <a16:creationId xmlns:a16="http://schemas.microsoft.com/office/drawing/2014/main" id="{98FC5B36-519A-4E80-A2D7-50BEC5BB4956}"/>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3463965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4EA07-F612-4CBB-B850-4EBBE4DC9388}"/>
              </a:ext>
            </a:extLst>
          </p:cNvPr>
          <p:cNvSpPr>
            <a:spLocks noGrp="1"/>
          </p:cNvSpPr>
          <p:nvPr>
            <p:ph type="title"/>
          </p:nvPr>
        </p:nvSpPr>
        <p:spPr/>
        <p:txBody>
          <a:bodyPr/>
          <a:lstStyle/>
          <a:p>
            <a:r>
              <a:rPr lang="en-US"/>
              <a:t>Facebook Eigene Videos - Crossposts (ohne Ersteller) - Export | NDR Radiophilharmonie - 2 of 3</a:t>
            </a:r>
          </a:p>
        </p:txBody>
      </p:sp>
      <p:graphicFrame>
        <p:nvGraphicFramePr>
          <p:cNvPr id="5" name="Table Placeholder 4">
            <a:extLst>
              <a:ext uri="{FF2B5EF4-FFF2-40B4-BE49-F238E27FC236}">
                <a16:creationId xmlns:a16="http://schemas.microsoft.com/office/drawing/2014/main" id="{6009B39A-3D68-4489-A3D6-BAB1C7E564F4}"/>
              </a:ext>
            </a:extLst>
          </p:cNvPr>
          <p:cNvGraphicFramePr>
            <a:graphicFrameLocks noGrp="1"/>
          </p:cNvGraphicFramePr>
          <p:nvPr>
            <p:ph type="tbl" sz="quarter" idx="13"/>
            <p:extLst>
              <p:ext uri="{D42A27DB-BD31-4B8C-83A1-F6EECF244321}">
                <p14:modId xmlns:p14="http://schemas.microsoft.com/office/powerpoint/2010/main" val="334187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66691305"/>
                    </a:ext>
                  </a:extLst>
                </a:gridCol>
                <a:gridCol w="493776">
                  <a:extLst>
                    <a:ext uri="{9D8B030D-6E8A-4147-A177-3AD203B41FA5}">
                      <a16:colId xmlns:a16="http://schemas.microsoft.com/office/drawing/2014/main" val="2839954137"/>
                    </a:ext>
                  </a:extLst>
                </a:gridCol>
                <a:gridCol w="411480">
                  <a:extLst>
                    <a:ext uri="{9D8B030D-6E8A-4147-A177-3AD203B41FA5}">
                      <a16:colId xmlns:a16="http://schemas.microsoft.com/office/drawing/2014/main" val="3634305519"/>
                    </a:ext>
                  </a:extLst>
                </a:gridCol>
                <a:gridCol w="411480">
                  <a:extLst>
                    <a:ext uri="{9D8B030D-6E8A-4147-A177-3AD203B41FA5}">
                      <a16:colId xmlns:a16="http://schemas.microsoft.com/office/drawing/2014/main" val="2705601904"/>
                    </a:ext>
                  </a:extLst>
                </a:gridCol>
                <a:gridCol w="246888">
                  <a:extLst>
                    <a:ext uri="{9D8B030D-6E8A-4147-A177-3AD203B41FA5}">
                      <a16:colId xmlns:a16="http://schemas.microsoft.com/office/drawing/2014/main" val="2987744784"/>
                    </a:ext>
                  </a:extLst>
                </a:gridCol>
                <a:gridCol w="658368">
                  <a:extLst>
                    <a:ext uri="{9D8B030D-6E8A-4147-A177-3AD203B41FA5}">
                      <a16:colId xmlns:a16="http://schemas.microsoft.com/office/drawing/2014/main" val="3579684547"/>
                    </a:ext>
                  </a:extLst>
                </a:gridCol>
                <a:gridCol w="576072">
                  <a:extLst>
                    <a:ext uri="{9D8B030D-6E8A-4147-A177-3AD203B41FA5}">
                      <a16:colId xmlns:a16="http://schemas.microsoft.com/office/drawing/2014/main" val="1259417993"/>
                    </a:ext>
                  </a:extLst>
                </a:gridCol>
                <a:gridCol w="576072">
                  <a:extLst>
                    <a:ext uri="{9D8B030D-6E8A-4147-A177-3AD203B41FA5}">
                      <a16:colId xmlns:a16="http://schemas.microsoft.com/office/drawing/2014/main" val="1540305566"/>
                    </a:ext>
                  </a:extLst>
                </a:gridCol>
                <a:gridCol w="411480">
                  <a:extLst>
                    <a:ext uri="{9D8B030D-6E8A-4147-A177-3AD203B41FA5}">
                      <a16:colId xmlns:a16="http://schemas.microsoft.com/office/drawing/2014/main" val="3311177680"/>
                    </a:ext>
                  </a:extLst>
                </a:gridCol>
                <a:gridCol w="658368">
                  <a:extLst>
                    <a:ext uri="{9D8B030D-6E8A-4147-A177-3AD203B41FA5}">
                      <a16:colId xmlns:a16="http://schemas.microsoft.com/office/drawing/2014/main" val="2329742043"/>
                    </a:ext>
                  </a:extLst>
                </a:gridCol>
                <a:gridCol w="329184">
                  <a:extLst>
                    <a:ext uri="{9D8B030D-6E8A-4147-A177-3AD203B41FA5}">
                      <a16:colId xmlns:a16="http://schemas.microsoft.com/office/drawing/2014/main" val="2346716801"/>
                    </a:ext>
                  </a:extLst>
                </a:gridCol>
                <a:gridCol w="493776">
                  <a:extLst>
                    <a:ext uri="{9D8B030D-6E8A-4147-A177-3AD203B41FA5}">
                      <a16:colId xmlns:a16="http://schemas.microsoft.com/office/drawing/2014/main" val="4277753412"/>
                    </a:ext>
                  </a:extLst>
                </a:gridCol>
                <a:gridCol w="329184">
                  <a:extLst>
                    <a:ext uri="{9D8B030D-6E8A-4147-A177-3AD203B41FA5}">
                      <a16:colId xmlns:a16="http://schemas.microsoft.com/office/drawing/2014/main" val="3480891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6589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- 2018-08-26 18:00:15 </a:t>
                      </a:r>
                      <a:r>
                        <a:rPr kumimoji="0" lang="en-US" sz="1000" b="0" i="0" u="none" strike="noStrike" kern="1200" cap="none" spc="0" normalizeH="0" baseline="0" noProof="0">
                          <a:ln>
                            <a:noFill/>
                          </a:ln>
                          <a:solidFill>
                            <a:prstClr val="black"/>
                          </a:solidFill>
                          <a:effectLst/>
                          <a:uLnTx/>
                          <a:uFillTx/>
                          <a:latin typeface="+mn-lt"/>
                          <a:ea typeface="+mn-ea"/>
                          <a:cs typeface="+mn-cs"/>
                        </a:rPr>
                        <a:t> 
 Operngala mit Anna Netrebko und Yusif Eyvazov Tenor. Erleben Sie Werke von Verdi, Puccini und Mascagni im Audio-Livestream.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7041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- 2018-11-03 08:54:39 </a:t>
                      </a:r>
                      <a:r>
                        <a:rPr kumimoji="0" lang="de-DE" sz="1000" b="0" i="0" u="none" strike="noStrike" kern="1200" cap="none" spc="0" normalizeH="0" baseline="0" noProof="0">
                          <a:ln>
                            <a:noFill/>
                          </a:ln>
                          <a:solidFill>
                            <a:prstClr val="black"/>
                          </a:solidFill>
                          <a:effectLst/>
                          <a:uLnTx/>
                          <a:uFillTx/>
                          <a:latin typeface="+mn-lt"/>
                          <a:ea typeface="+mn-ea"/>
                          <a:cs typeface="+mn-cs"/>
                        </a:rPr>
                        <a:t> 
 Chefdirigent Andrew Manze erklärt, warum viele Menschen in Großbritannien im November eine Mohnblume als Ansteckbrosche 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781386360"/>
                  </a:ext>
                </a:extLst>
              </a:tr>
            </a:tbl>
          </a:graphicData>
        </a:graphic>
      </p:graphicFrame>
      <p:sp>
        <p:nvSpPr>
          <p:cNvPr id="4" name="Text Placeholder 3">
            <a:extLst>
              <a:ext uri="{FF2B5EF4-FFF2-40B4-BE49-F238E27FC236}">
                <a16:creationId xmlns:a16="http://schemas.microsoft.com/office/drawing/2014/main" id="{A8728F11-B649-4620-AC3C-6F44078D01D2}"/>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2357289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A9B83-1B4B-4F4B-8E14-256F7609961E}"/>
              </a:ext>
            </a:extLst>
          </p:cNvPr>
          <p:cNvSpPr>
            <a:spLocks noGrp="1"/>
          </p:cNvSpPr>
          <p:nvPr>
            <p:ph type="title"/>
          </p:nvPr>
        </p:nvSpPr>
        <p:spPr/>
        <p:txBody>
          <a:bodyPr/>
          <a:lstStyle/>
          <a:p>
            <a:r>
              <a:rPr lang="en-US"/>
              <a:t>Facebook Eigene Videos - Crossposts (ohne Ersteller) - Export | NDR Radiophilharmonie - 3 of 3</a:t>
            </a:r>
          </a:p>
        </p:txBody>
      </p:sp>
      <p:graphicFrame>
        <p:nvGraphicFramePr>
          <p:cNvPr id="5" name="Table Placeholder 4">
            <a:extLst>
              <a:ext uri="{FF2B5EF4-FFF2-40B4-BE49-F238E27FC236}">
                <a16:creationId xmlns:a16="http://schemas.microsoft.com/office/drawing/2014/main" id="{9C26C4D6-B527-4AF1-AF98-E0839F20CB98}"/>
              </a:ext>
            </a:extLst>
          </p:cNvPr>
          <p:cNvGraphicFramePr>
            <a:graphicFrameLocks noGrp="1"/>
          </p:cNvGraphicFramePr>
          <p:nvPr>
            <p:ph type="tbl" sz="quarter" idx="13"/>
            <p:extLst>
              <p:ext uri="{D42A27DB-BD31-4B8C-83A1-F6EECF244321}">
                <p14:modId xmlns:p14="http://schemas.microsoft.com/office/powerpoint/2010/main" val="416002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00842897"/>
                    </a:ext>
                  </a:extLst>
                </a:gridCol>
                <a:gridCol w="493776">
                  <a:extLst>
                    <a:ext uri="{9D8B030D-6E8A-4147-A177-3AD203B41FA5}">
                      <a16:colId xmlns:a16="http://schemas.microsoft.com/office/drawing/2014/main" val="1633023942"/>
                    </a:ext>
                  </a:extLst>
                </a:gridCol>
                <a:gridCol w="411480">
                  <a:extLst>
                    <a:ext uri="{9D8B030D-6E8A-4147-A177-3AD203B41FA5}">
                      <a16:colId xmlns:a16="http://schemas.microsoft.com/office/drawing/2014/main" val="3193599803"/>
                    </a:ext>
                  </a:extLst>
                </a:gridCol>
                <a:gridCol w="411480">
                  <a:extLst>
                    <a:ext uri="{9D8B030D-6E8A-4147-A177-3AD203B41FA5}">
                      <a16:colId xmlns:a16="http://schemas.microsoft.com/office/drawing/2014/main" val="2470995796"/>
                    </a:ext>
                  </a:extLst>
                </a:gridCol>
                <a:gridCol w="246888">
                  <a:extLst>
                    <a:ext uri="{9D8B030D-6E8A-4147-A177-3AD203B41FA5}">
                      <a16:colId xmlns:a16="http://schemas.microsoft.com/office/drawing/2014/main" val="13692706"/>
                    </a:ext>
                  </a:extLst>
                </a:gridCol>
                <a:gridCol w="658368">
                  <a:extLst>
                    <a:ext uri="{9D8B030D-6E8A-4147-A177-3AD203B41FA5}">
                      <a16:colId xmlns:a16="http://schemas.microsoft.com/office/drawing/2014/main" val="3534425877"/>
                    </a:ext>
                  </a:extLst>
                </a:gridCol>
                <a:gridCol w="576072">
                  <a:extLst>
                    <a:ext uri="{9D8B030D-6E8A-4147-A177-3AD203B41FA5}">
                      <a16:colId xmlns:a16="http://schemas.microsoft.com/office/drawing/2014/main" val="1609145904"/>
                    </a:ext>
                  </a:extLst>
                </a:gridCol>
                <a:gridCol w="576072">
                  <a:extLst>
                    <a:ext uri="{9D8B030D-6E8A-4147-A177-3AD203B41FA5}">
                      <a16:colId xmlns:a16="http://schemas.microsoft.com/office/drawing/2014/main" val="3337286798"/>
                    </a:ext>
                  </a:extLst>
                </a:gridCol>
                <a:gridCol w="411480">
                  <a:extLst>
                    <a:ext uri="{9D8B030D-6E8A-4147-A177-3AD203B41FA5}">
                      <a16:colId xmlns:a16="http://schemas.microsoft.com/office/drawing/2014/main" val="3873389528"/>
                    </a:ext>
                  </a:extLst>
                </a:gridCol>
                <a:gridCol w="658368">
                  <a:extLst>
                    <a:ext uri="{9D8B030D-6E8A-4147-A177-3AD203B41FA5}">
                      <a16:colId xmlns:a16="http://schemas.microsoft.com/office/drawing/2014/main" val="180519940"/>
                    </a:ext>
                  </a:extLst>
                </a:gridCol>
                <a:gridCol w="329184">
                  <a:extLst>
                    <a:ext uri="{9D8B030D-6E8A-4147-A177-3AD203B41FA5}">
                      <a16:colId xmlns:a16="http://schemas.microsoft.com/office/drawing/2014/main" val="3124695757"/>
                    </a:ext>
                  </a:extLst>
                </a:gridCol>
                <a:gridCol w="493776">
                  <a:extLst>
                    <a:ext uri="{9D8B030D-6E8A-4147-A177-3AD203B41FA5}">
                      <a16:colId xmlns:a16="http://schemas.microsoft.com/office/drawing/2014/main" val="647788338"/>
                    </a:ext>
                  </a:extLst>
                </a:gridCol>
                <a:gridCol w="329184">
                  <a:extLst>
                    <a:ext uri="{9D8B030D-6E8A-4147-A177-3AD203B41FA5}">
                      <a16:colId xmlns:a16="http://schemas.microsoft.com/office/drawing/2014/main" val="3837159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3887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- 2018-10-18 18:00:31 </a:t>
                      </a:r>
                      <a:r>
                        <a:rPr kumimoji="0" lang="en-US" sz="1000" b="0" i="0" u="none" strike="noStrike" kern="1200" cap="none" spc="0" normalizeH="0" baseline="0" noProof="0">
                          <a:ln>
                            <a:noFill/>
                          </a:ln>
                          <a:solidFill>
                            <a:prstClr val="black"/>
                          </a:solidFill>
                          <a:effectLst/>
                          <a:uLnTx/>
                          <a:uFillTx/>
                          <a:latin typeface="+mn-lt"/>
                          <a:ea typeface="+mn-ea"/>
                          <a:cs typeface="+mn-cs"/>
                        </a:rPr>
                        <a:t> 
 The Real Group mit Wayne Marshall - genießen Sie große Stimmen mit Sinfonieorchester!🎤🎻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121979019"/>
                  </a:ext>
                </a:extLst>
              </a:tr>
            </a:tbl>
          </a:graphicData>
        </a:graphic>
      </p:graphicFrame>
      <p:sp>
        <p:nvSpPr>
          <p:cNvPr id="4" name="Text Placeholder 3">
            <a:extLst>
              <a:ext uri="{FF2B5EF4-FFF2-40B4-BE49-F238E27FC236}">
                <a16:creationId xmlns:a16="http://schemas.microsoft.com/office/drawing/2014/main" id="{637F94AA-4203-4BA3-8315-A5D330AE2577}"/>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300500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5E3A2-38C6-4C17-8445-B4AA652C24FC}"/>
              </a:ext>
            </a:extLst>
          </p:cNvPr>
          <p:cNvSpPr>
            <a:spLocks noGrp="1"/>
          </p:cNvSpPr>
          <p:nvPr>
            <p:ph type="title"/>
          </p:nvPr>
        </p:nvSpPr>
        <p:spPr/>
        <p:txBody>
          <a:bodyPr/>
          <a:lstStyle/>
          <a:p>
            <a:r>
              <a:rPr lang="en-US"/>
              <a:t>Facebook Eigene Videos - Crossposts (nur Ersteller) - Export  | NDR Radiophilharmonie - 1 of 2</a:t>
            </a:r>
          </a:p>
        </p:txBody>
      </p:sp>
      <p:graphicFrame>
        <p:nvGraphicFramePr>
          <p:cNvPr id="5" name="Table Placeholder 4">
            <a:extLst>
              <a:ext uri="{FF2B5EF4-FFF2-40B4-BE49-F238E27FC236}">
                <a16:creationId xmlns:a16="http://schemas.microsoft.com/office/drawing/2014/main" id="{05E42592-F499-494F-979B-2B33C0B9B020}"/>
              </a:ext>
            </a:extLst>
          </p:cNvPr>
          <p:cNvGraphicFramePr>
            <a:graphicFrameLocks noGrp="1"/>
          </p:cNvGraphicFramePr>
          <p:nvPr>
            <p:ph type="tbl" sz="quarter" idx="13"/>
            <p:extLst>
              <p:ext uri="{D42A27DB-BD31-4B8C-83A1-F6EECF244321}">
                <p14:modId xmlns:p14="http://schemas.microsoft.com/office/powerpoint/2010/main" val="501852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81193752"/>
                    </a:ext>
                  </a:extLst>
                </a:gridCol>
                <a:gridCol w="493776">
                  <a:extLst>
                    <a:ext uri="{9D8B030D-6E8A-4147-A177-3AD203B41FA5}">
                      <a16:colId xmlns:a16="http://schemas.microsoft.com/office/drawing/2014/main" val="1417437444"/>
                    </a:ext>
                  </a:extLst>
                </a:gridCol>
                <a:gridCol w="411480">
                  <a:extLst>
                    <a:ext uri="{9D8B030D-6E8A-4147-A177-3AD203B41FA5}">
                      <a16:colId xmlns:a16="http://schemas.microsoft.com/office/drawing/2014/main" val="3623818357"/>
                    </a:ext>
                  </a:extLst>
                </a:gridCol>
                <a:gridCol w="411480">
                  <a:extLst>
                    <a:ext uri="{9D8B030D-6E8A-4147-A177-3AD203B41FA5}">
                      <a16:colId xmlns:a16="http://schemas.microsoft.com/office/drawing/2014/main" val="279642711"/>
                    </a:ext>
                  </a:extLst>
                </a:gridCol>
                <a:gridCol w="246888">
                  <a:extLst>
                    <a:ext uri="{9D8B030D-6E8A-4147-A177-3AD203B41FA5}">
                      <a16:colId xmlns:a16="http://schemas.microsoft.com/office/drawing/2014/main" val="234067499"/>
                    </a:ext>
                  </a:extLst>
                </a:gridCol>
                <a:gridCol w="658368">
                  <a:extLst>
                    <a:ext uri="{9D8B030D-6E8A-4147-A177-3AD203B41FA5}">
                      <a16:colId xmlns:a16="http://schemas.microsoft.com/office/drawing/2014/main" val="269088826"/>
                    </a:ext>
                  </a:extLst>
                </a:gridCol>
                <a:gridCol w="576072">
                  <a:extLst>
                    <a:ext uri="{9D8B030D-6E8A-4147-A177-3AD203B41FA5}">
                      <a16:colId xmlns:a16="http://schemas.microsoft.com/office/drawing/2014/main" val="1348854295"/>
                    </a:ext>
                  </a:extLst>
                </a:gridCol>
                <a:gridCol w="576072">
                  <a:extLst>
                    <a:ext uri="{9D8B030D-6E8A-4147-A177-3AD203B41FA5}">
                      <a16:colId xmlns:a16="http://schemas.microsoft.com/office/drawing/2014/main" val="4049431026"/>
                    </a:ext>
                  </a:extLst>
                </a:gridCol>
                <a:gridCol w="411480">
                  <a:extLst>
                    <a:ext uri="{9D8B030D-6E8A-4147-A177-3AD203B41FA5}">
                      <a16:colId xmlns:a16="http://schemas.microsoft.com/office/drawing/2014/main" val="1181045441"/>
                    </a:ext>
                  </a:extLst>
                </a:gridCol>
                <a:gridCol w="658368">
                  <a:extLst>
                    <a:ext uri="{9D8B030D-6E8A-4147-A177-3AD203B41FA5}">
                      <a16:colId xmlns:a16="http://schemas.microsoft.com/office/drawing/2014/main" val="3062654282"/>
                    </a:ext>
                  </a:extLst>
                </a:gridCol>
                <a:gridCol w="329184">
                  <a:extLst>
                    <a:ext uri="{9D8B030D-6E8A-4147-A177-3AD203B41FA5}">
                      <a16:colId xmlns:a16="http://schemas.microsoft.com/office/drawing/2014/main" val="345405474"/>
                    </a:ext>
                  </a:extLst>
                </a:gridCol>
                <a:gridCol w="493776">
                  <a:extLst>
                    <a:ext uri="{9D8B030D-6E8A-4147-A177-3AD203B41FA5}">
                      <a16:colId xmlns:a16="http://schemas.microsoft.com/office/drawing/2014/main" val="3514626808"/>
                    </a:ext>
                  </a:extLst>
                </a:gridCol>
                <a:gridCol w="329184">
                  <a:extLst>
                    <a:ext uri="{9D8B030D-6E8A-4147-A177-3AD203B41FA5}">
                      <a16:colId xmlns:a16="http://schemas.microsoft.com/office/drawing/2014/main" val="4280830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6977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- 2018-05-12 12:10:41 </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Hannover 96 zum Klassenerhalt und wünschen viel Erfolg für das letzte Saisonspiel. Hier unser Aufstiegsgeschenk aus dem letzten Jahr. Auf geht's, Jungs!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extLst>
                  <a:ext uri="{0D108BD9-81ED-4DB2-BD59-A6C34878D82A}">
                    <a16:rowId xmlns:a16="http://schemas.microsoft.com/office/drawing/2014/main" val="266130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- 2018-02-01 17:12:00 </a:t>
                      </a:r>
                      <a:r>
                        <a:rPr kumimoji="0" lang="en-US" sz="1000" b="0" i="0" u="none" strike="noStrike" kern="1200" cap="none" spc="0" normalizeH="0" baseline="0" noProof="0">
                          <a:ln>
                            <a:noFill/>
                          </a:ln>
                          <a:solidFill>
                            <a:prstClr val="black"/>
                          </a:solidFill>
                          <a:effectLst/>
                          <a:uLnTx/>
                          <a:uFillTx/>
                          <a:latin typeface="+mn-lt"/>
                          <a:ea typeface="+mn-ea"/>
                          <a:cs typeface="+mn-cs"/>
                        </a:rPr>
                        <a:t> 
 Amadeus, Amadeus! 
Wir danken #LudwigWicki, dem Mädchenchor Hannover, dem Knabenchor Hannover (official) und Avex Classics International für vier fantastische Konzerte. Schauen Sie in unserem Video hinter die Kulissen!
Wer wissen möchte, welches Live-to-Projection-Konzert wir als nächstes spielen... NDR Radiophilharmonie liken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1724171693"/>
                  </a:ext>
                </a:extLst>
              </a:tr>
            </a:tbl>
          </a:graphicData>
        </a:graphic>
      </p:graphicFrame>
      <p:sp>
        <p:nvSpPr>
          <p:cNvPr id="4" name="Text Placeholder 3">
            <a:extLst>
              <a:ext uri="{FF2B5EF4-FFF2-40B4-BE49-F238E27FC236}">
                <a16:creationId xmlns:a16="http://schemas.microsoft.com/office/drawing/2014/main" id="{0A21895D-A85C-46AF-99E8-069447B3FD60}"/>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443833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14188-D805-42F9-A7C1-B0B574B1D51B}"/>
              </a:ext>
            </a:extLst>
          </p:cNvPr>
          <p:cNvSpPr>
            <a:spLocks noGrp="1"/>
          </p:cNvSpPr>
          <p:nvPr>
            <p:ph type="title"/>
          </p:nvPr>
        </p:nvSpPr>
        <p:spPr/>
        <p:txBody>
          <a:bodyPr/>
          <a:lstStyle/>
          <a:p>
            <a:r>
              <a:rPr lang="en-US"/>
              <a:t>Facebook Eigene Videos - Crossposts (nur Ersteller) - Export  | NDR Radiophilharmonie - 2 of 2</a:t>
            </a:r>
          </a:p>
        </p:txBody>
      </p:sp>
      <p:graphicFrame>
        <p:nvGraphicFramePr>
          <p:cNvPr id="5" name="Table Placeholder 4">
            <a:extLst>
              <a:ext uri="{FF2B5EF4-FFF2-40B4-BE49-F238E27FC236}">
                <a16:creationId xmlns:a16="http://schemas.microsoft.com/office/drawing/2014/main" id="{A5396A1F-C0B8-444C-B897-E740527F443E}"/>
              </a:ext>
            </a:extLst>
          </p:cNvPr>
          <p:cNvGraphicFramePr>
            <a:graphicFrameLocks noGrp="1"/>
          </p:cNvGraphicFramePr>
          <p:nvPr>
            <p:ph type="tbl" sz="quarter" idx="13"/>
            <p:extLst>
              <p:ext uri="{D42A27DB-BD31-4B8C-83A1-F6EECF244321}">
                <p14:modId xmlns:p14="http://schemas.microsoft.com/office/powerpoint/2010/main" val="4272987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28681910"/>
                    </a:ext>
                  </a:extLst>
                </a:gridCol>
                <a:gridCol w="493776">
                  <a:extLst>
                    <a:ext uri="{9D8B030D-6E8A-4147-A177-3AD203B41FA5}">
                      <a16:colId xmlns:a16="http://schemas.microsoft.com/office/drawing/2014/main" val="381509246"/>
                    </a:ext>
                  </a:extLst>
                </a:gridCol>
                <a:gridCol w="411480">
                  <a:extLst>
                    <a:ext uri="{9D8B030D-6E8A-4147-A177-3AD203B41FA5}">
                      <a16:colId xmlns:a16="http://schemas.microsoft.com/office/drawing/2014/main" val="1304436310"/>
                    </a:ext>
                  </a:extLst>
                </a:gridCol>
                <a:gridCol w="411480">
                  <a:extLst>
                    <a:ext uri="{9D8B030D-6E8A-4147-A177-3AD203B41FA5}">
                      <a16:colId xmlns:a16="http://schemas.microsoft.com/office/drawing/2014/main" val="3856815710"/>
                    </a:ext>
                  </a:extLst>
                </a:gridCol>
                <a:gridCol w="246888">
                  <a:extLst>
                    <a:ext uri="{9D8B030D-6E8A-4147-A177-3AD203B41FA5}">
                      <a16:colId xmlns:a16="http://schemas.microsoft.com/office/drawing/2014/main" val="3602548283"/>
                    </a:ext>
                  </a:extLst>
                </a:gridCol>
                <a:gridCol w="658368">
                  <a:extLst>
                    <a:ext uri="{9D8B030D-6E8A-4147-A177-3AD203B41FA5}">
                      <a16:colId xmlns:a16="http://schemas.microsoft.com/office/drawing/2014/main" val="3035197392"/>
                    </a:ext>
                  </a:extLst>
                </a:gridCol>
                <a:gridCol w="576072">
                  <a:extLst>
                    <a:ext uri="{9D8B030D-6E8A-4147-A177-3AD203B41FA5}">
                      <a16:colId xmlns:a16="http://schemas.microsoft.com/office/drawing/2014/main" val="1388236513"/>
                    </a:ext>
                  </a:extLst>
                </a:gridCol>
                <a:gridCol w="576072">
                  <a:extLst>
                    <a:ext uri="{9D8B030D-6E8A-4147-A177-3AD203B41FA5}">
                      <a16:colId xmlns:a16="http://schemas.microsoft.com/office/drawing/2014/main" val="1714457788"/>
                    </a:ext>
                  </a:extLst>
                </a:gridCol>
                <a:gridCol w="411480">
                  <a:extLst>
                    <a:ext uri="{9D8B030D-6E8A-4147-A177-3AD203B41FA5}">
                      <a16:colId xmlns:a16="http://schemas.microsoft.com/office/drawing/2014/main" val="23706461"/>
                    </a:ext>
                  </a:extLst>
                </a:gridCol>
                <a:gridCol w="658368">
                  <a:extLst>
                    <a:ext uri="{9D8B030D-6E8A-4147-A177-3AD203B41FA5}">
                      <a16:colId xmlns:a16="http://schemas.microsoft.com/office/drawing/2014/main" val="388902442"/>
                    </a:ext>
                  </a:extLst>
                </a:gridCol>
                <a:gridCol w="329184">
                  <a:extLst>
                    <a:ext uri="{9D8B030D-6E8A-4147-A177-3AD203B41FA5}">
                      <a16:colId xmlns:a16="http://schemas.microsoft.com/office/drawing/2014/main" val="2906834744"/>
                    </a:ext>
                  </a:extLst>
                </a:gridCol>
                <a:gridCol w="493776">
                  <a:extLst>
                    <a:ext uri="{9D8B030D-6E8A-4147-A177-3AD203B41FA5}">
                      <a16:colId xmlns:a16="http://schemas.microsoft.com/office/drawing/2014/main" val="3279191778"/>
                    </a:ext>
                  </a:extLst>
                </a:gridCol>
                <a:gridCol w="329184">
                  <a:extLst>
                    <a:ext uri="{9D8B030D-6E8A-4147-A177-3AD203B41FA5}">
                      <a16:colId xmlns:a16="http://schemas.microsoft.com/office/drawing/2014/main" val="3266236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2593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- 2018-04-14 08:52:34 </a:t>
                      </a:r>
                      <a:r>
                        <a:rPr kumimoji="0" lang="de-DE" sz="1000" b="0" i="0" u="none" strike="noStrike" kern="1200" cap="none" spc="0" normalizeH="0" baseline="0" noProof="0">
                          <a:ln>
                            <a:noFill/>
                          </a:ln>
                          <a:solidFill>
                            <a:prstClr val="black"/>
                          </a:solidFill>
                          <a:effectLst/>
                          <a:uLnTx/>
                          <a:uFillTx/>
                          <a:latin typeface="+mn-lt"/>
                          <a:ea typeface="+mn-ea"/>
                          <a:cs typeface="+mn-cs"/>
                        </a:rPr>
                        <a:t> 
 Miloš Forman, Regisseur des Filmklassikers "Amadeus", ist im Alter von 86 Jahren verstorben. Eine Erinnerung an unser "Amadeus"-Filmkonzert.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316695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- 2018-08-19 08:17:50 </a:t>
                      </a:r>
                      <a:r>
                        <a:rPr kumimoji="0" lang="en-US" sz="1000" b="0" i="0" u="none" strike="noStrike" kern="1200" cap="none" spc="0" normalizeH="0" baseline="0" noProof="0">
                          <a:ln>
                            <a:noFill/>
                          </a:ln>
                          <a:solidFill>
                            <a:prstClr val="black"/>
                          </a:solidFill>
                          <a:effectLst/>
                          <a:uLnTx/>
                          <a:uFillTx/>
                          <a:latin typeface="+mn-lt"/>
                          <a:ea typeface="+mn-ea"/>
                          <a:cs typeface="+mn-cs"/>
                        </a:rPr>
                        <a:t> 
 Das 5. NDR Klassik Open Air bringt Wolfgang Amadeus Mozart nach Hannover. Am 25. August ertönt "Don Giovanni" im Maschpark.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57890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- 2018-02-27 18:55:05 </a:t>
                      </a:r>
                      <a:r>
                        <a:rPr kumimoji="0" lang="de-DE" sz="1000" b="0" i="0" u="none" strike="noStrike" kern="1200" cap="none" spc="0" normalizeH="0" baseline="0" noProof="0">
                          <a:ln>
                            <a:noFill/>
                          </a:ln>
                          <a:solidFill>
                            <a:prstClr val="black"/>
                          </a:solidFill>
                          <a:effectLst/>
                          <a:uLnTx/>
                          <a:uFillTx/>
                          <a:latin typeface="+mn-lt"/>
                          <a:ea typeface="+mn-ea"/>
                          <a:cs typeface="+mn-cs"/>
                        </a:rPr>
                        <a:t> 
 Heute Schnee, am Samstag ein Donnerwetter!  🌩 
ARD-Wetterexperte #SvenPlöger gibt seine ganz persönliche Vorhersage für unser Kinderkonzert am Samstag! Wir fühlen uns geehrt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301551411"/>
                  </a:ext>
                </a:extLst>
              </a:tr>
            </a:tbl>
          </a:graphicData>
        </a:graphic>
      </p:graphicFrame>
      <p:sp>
        <p:nvSpPr>
          <p:cNvPr id="4" name="Text Placeholder 3">
            <a:extLst>
              <a:ext uri="{FF2B5EF4-FFF2-40B4-BE49-F238E27FC236}">
                <a16:creationId xmlns:a16="http://schemas.microsoft.com/office/drawing/2014/main" id="{C4BDF5CC-9C16-4FF2-8E1A-9F2CF1F0A37E}"/>
              </a:ext>
            </a:extLst>
          </p:cNvPr>
          <p:cNvSpPr>
            <a:spLocks noGrp="1"/>
          </p:cNvSpPr>
          <p:nvPr>
            <p:ph type="body" sz="quarter" idx="14"/>
          </p:nvPr>
        </p:nvSpPr>
        <p:spPr/>
        <p:txBody>
          <a:bodyPr/>
          <a:lstStyle/>
          <a:p>
            <a:r>
              <a:rPr lang="en-US"/>
              <a:t>01/01/2018 - 11/15/2018</a:t>
            </a:r>
          </a:p>
        </p:txBody>
      </p:sp>
    </p:spTree>
    <p:extLst>
      <p:ext uri="{BB962C8B-B14F-4D97-AF65-F5344CB8AC3E}">
        <p14:creationId xmlns:p14="http://schemas.microsoft.com/office/powerpoint/2010/main" val="41723451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2164</Words>
  <Application>Microsoft Office PowerPoint</Application>
  <PresentationFormat>On-screen Show (4:3)</PresentationFormat>
  <Paragraphs>963</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MeFo - Facebook - Social Media - Evaluation</vt:lpstr>
      <vt:lpstr>Facebook Profil - Potenz.Reichw.,Aktive Nutzer,I-Rate,Fans | NDR Radiophilharmonie</vt:lpstr>
      <vt:lpstr>Facebook Anzahl Post, Reaktionen (Kommentare, Shares, Likes) - FB Insights | NDR Radiophilharmonie</vt:lpstr>
      <vt:lpstr>Facebook Profil - Fans | NDR Radiophilharmonie</vt:lpstr>
      <vt:lpstr>Facebook Profil - Potenzielle Reichweite | NDR Radiophilharmonie</vt:lpstr>
      <vt:lpstr>Facebook Profil - Aktive Nutzer | NDR Radiophilharmonie</vt:lpstr>
      <vt:lpstr>Facebook Profil - Video-Starts ab 10 Sek. | NDR Radiophilharmonie</vt:lpstr>
      <vt:lpstr>Facebook Profil - Durchschnitt Potenzi. Reichweite pro Tag | NDR Radiophilharmonie</vt:lpstr>
      <vt:lpstr>Facebook Distributionstyp - FB Insights | NDR Radiophilharmonie</vt:lpstr>
      <vt:lpstr>Facebook Distributionstyp - Tabelle - FB Insights | NDR Radiophilharmonie</vt:lpstr>
      <vt:lpstr>Facebook Eigene Posts - Shares - Export | NDR Radiophilharmonie</vt:lpstr>
      <vt:lpstr>Facebook Eigene Posts - Kommentare - Export | NDR Radiophilharmonie</vt:lpstr>
      <vt:lpstr>Facebook Eigene Posts - Links - Export | NDR Radiophilharmonie - 1 of 2</vt:lpstr>
      <vt:lpstr>Facebook Eigene Posts - Links - Export | NDR Radiophilharmonie - 2 of 2</vt:lpstr>
      <vt:lpstr>Facebook Eigene Posts - Videostartrate - Export | NDR Radiophilharmonie - 1 of 2</vt:lpstr>
      <vt:lpstr>Facebook Eigene Posts - Videostartrate - Export | NDR Radiophilharmonie - 2 of 2</vt:lpstr>
      <vt:lpstr>Facebook Eigene Posts - Videostartrate - Flop - Export | NDR Radiophilharmonie</vt:lpstr>
      <vt:lpstr>Facebook Eigene Posts - Potenzielle Reichweite - Export | NDR Radiophilharmonie - 1 of 2</vt:lpstr>
      <vt:lpstr>Facebook Eigene Posts - Potenzielle Reichweite - Export | NDR Radiophilharmonie - 2 of 2</vt:lpstr>
      <vt:lpstr>Facebook Eigene Posts - Aktive Nutzer - Export | NDR Radiophilharmonie</vt:lpstr>
      <vt:lpstr>Facebook Eigene Posts - I-Rate Aktive Nutzer - Export | NDR Radiophilharmonie</vt:lpstr>
      <vt:lpstr>Facebook Eigene Posts - I-Rate Aktive Nutzer-Flop - Export | NDR Radiophilharmonie - 1 of 2</vt:lpstr>
      <vt:lpstr>Facebook Eigene Posts - I-Rate Aktive Nutzer-Flop - Export | NDR Radiophilharmonie - 2 of 2</vt:lpstr>
      <vt:lpstr>Facebook Eigene Post - Summe Interaktionen - Export | NDR Radiophilharmonie</vt:lpstr>
      <vt:lpstr>Facebook Eigene Posts - Reaktionen - Export | NDR Radiophilharmonie - 1 of 3</vt:lpstr>
      <vt:lpstr>Facebook Eigene Posts - Reaktionen - Export | NDR Radiophilharmonie - 2 of 3</vt:lpstr>
      <vt:lpstr>Facebook Eigene Posts - Reaktionen - Export | NDR Radiophilharmonie - 3 of 3</vt:lpstr>
      <vt:lpstr>Eigene Posts - Videostarts - Profil-bezogene Nutzung | NDR Radiophilharmonie</vt:lpstr>
      <vt:lpstr>Facebook Eigene Videos - Crossposts (ohne Ersteller) - Export | NDR Radiophilharmonie - 1 of 3</vt:lpstr>
      <vt:lpstr>Facebook Eigene Videos - Crossposts (ohne Ersteller) - Export | NDR Radiophilharmonie - 2 of 3</vt:lpstr>
      <vt:lpstr>Facebook Eigene Videos - Crossposts (ohne Ersteller) - Export | NDR Radiophilharmonie - 3 of 3</vt:lpstr>
      <vt:lpstr>Facebook Eigene Videos - Crossposts (nur Ersteller) - Export  | NDR Radiophilharmonie - 1 of 2</vt:lpstr>
      <vt:lpstr>Facebook Eigene Videos - Crossposts (nur Ersteller) - Export  | NDR Radiophilharmonie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2018-11-21T13:50:09Z</dcterms:created>
  <dcterms:modified xsi:type="dcterms:W3CDTF">2018-11-21T13:51:44Z</dcterms:modified>
</cp:coreProperties>
</file>