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A4AEE-DEC4-4933-87F5-7595DBA2FE64}"/>
              </a:ext>
            </a:extLst>
          </p:cNvPr>
          <p:cNvSpPr>
            <a:spLocks noGrp="1"/>
          </p:cNvSpPr>
          <p:nvPr>
            <p:ph type="title"/>
          </p:nvPr>
        </p:nvSpPr>
        <p:spPr/>
        <p:txBody>
          <a:bodyPr/>
          <a:lstStyle/>
          <a:p>
            <a:r>
              <a:rPr lang="de-DE"/>
              <a:t>Facebook Eigene Videos - Crossposts (nur Ersteller) - Export  | tagesschau - 1 of 3</a:t>
            </a:r>
            <a:endParaRPr lang="en-US"/>
          </a:p>
        </p:txBody>
      </p:sp>
      <p:graphicFrame>
        <p:nvGraphicFramePr>
          <p:cNvPr id="5" name="Table Placeholder 4">
            <a:extLst>
              <a:ext uri="{FF2B5EF4-FFF2-40B4-BE49-F238E27FC236}">
                <a16:creationId xmlns:a16="http://schemas.microsoft.com/office/drawing/2014/main" id="{45FA2265-6539-491E-8218-CCFBE5A1BE1A}"/>
              </a:ext>
            </a:extLst>
          </p:cNvPr>
          <p:cNvGraphicFramePr>
            <a:graphicFrameLocks noGrp="1"/>
          </p:cNvGraphicFramePr>
          <p:nvPr>
            <p:ph type="tbl" sz="quarter" idx="13"/>
            <p:extLst>
              <p:ext uri="{D42A27DB-BD31-4B8C-83A1-F6EECF244321}">
                <p14:modId xmlns:p14="http://schemas.microsoft.com/office/powerpoint/2010/main" val="3337510338"/>
              </p:ext>
            </p:extLst>
          </p:nvPr>
        </p:nvGraphicFramePr>
        <p:xfrm>
          <a:off x="457200" y="1731963"/>
          <a:ext cx="8229599" cy="4267200"/>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19339506"/>
                    </a:ext>
                  </a:extLst>
                </a:gridCol>
                <a:gridCol w="493776">
                  <a:extLst>
                    <a:ext uri="{9D8B030D-6E8A-4147-A177-3AD203B41FA5}">
                      <a16:colId xmlns:a16="http://schemas.microsoft.com/office/drawing/2014/main" val="4253535976"/>
                    </a:ext>
                  </a:extLst>
                </a:gridCol>
                <a:gridCol w="411480">
                  <a:extLst>
                    <a:ext uri="{9D8B030D-6E8A-4147-A177-3AD203B41FA5}">
                      <a16:colId xmlns:a16="http://schemas.microsoft.com/office/drawing/2014/main" val="1459931128"/>
                    </a:ext>
                  </a:extLst>
                </a:gridCol>
                <a:gridCol w="411480">
                  <a:extLst>
                    <a:ext uri="{9D8B030D-6E8A-4147-A177-3AD203B41FA5}">
                      <a16:colId xmlns:a16="http://schemas.microsoft.com/office/drawing/2014/main" val="3600517549"/>
                    </a:ext>
                  </a:extLst>
                </a:gridCol>
                <a:gridCol w="246888">
                  <a:extLst>
                    <a:ext uri="{9D8B030D-6E8A-4147-A177-3AD203B41FA5}">
                      <a16:colId xmlns:a16="http://schemas.microsoft.com/office/drawing/2014/main" val="1122019392"/>
                    </a:ext>
                  </a:extLst>
                </a:gridCol>
                <a:gridCol w="658368">
                  <a:extLst>
                    <a:ext uri="{9D8B030D-6E8A-4147-A177-3AD203B41FA5}">
                      <a16:colId xmlns:a16="http://schemas.microsoft.com/office/drawing/2014/main" val="1364963442"/>
                    </a:ext>
                  </a:extLst>
                </a:gridCol>
                <a:gridCol w="576072">
                  <a:extLst>
                    <a:ext uri="{9D8B030D-6E8A-4147-A177-3AD203B41FA5}">
                      <a16:colId xmlns:a16="http://schemas.microsoft.com/office/drawing/2014/main" val="3454625659"/>
                    </a:ext>
                  </a:extLst>
                </a:gridCol>
                <a:gridCol w="576072">
                  <a:extLst>
                    <a:ext uri="{9D8B030D-6E8A-4147-A177-3AD203B41FA5}">
                      <a16:colId xmlns:a16="http://schemas.microsoft.com/office/drawing/2014/main" val="273705029"/>
                    </a:ext>
                  </a:extLst>
                </a:gridCol>
                <a:gridCol w="411480">
                  <a:extLst>
                    <a:ext uri="{9D8B030D-6E8A-4147-A177-3AD203B41FA5}">
                      <a16:colId xmlns:a16="http://schemas.microsoft.com/office/drawing/2014/main" val="305787137"/>
                    </a:ext>
                  </a:extLst>
                </a:gridCol>
                <a:gridCol w="658368">
                  <a:extLst>
                    <a:ext uri="{9D8B030D-6E8A-4147-A177-3AD203B41FA5}">
                      <a16:colId xmlns:a16="http://schemas.microsoft.com/office/drawing/2014/main" val="258691568"/>
                    </a:ext>
                  </a:extLst>
                </a:gridCol>
                <a:gridCol w="329184">
                  <a:extLst>
                    <a:ext uri="{9D8B030D-6E8A-4147-A177-3AD203B41FA5}">
                      <a16:colId xmlns:a16="http://schemas.microsoft.com/office/drawing/2014/main" val="4283895309"/>
                    </a:ext>
                  </a:extLst>
                </a:gridCol>
                <a:gridCol w="493776">
                  <a:extLst>
                    <a:ext uri="{9D8B030D-6E8A-4147-A177-3AD203B41FA5}">
                      <a16:colId xmlns:a16="http://schemas.microsoft.com/office/drawing/2014/main" val="3045973313"/>
                    </a:ext>
                  </a:extLst>
                </a:gridCol>
                <a:gridCol w="329184">
                  <a:extLst>
                    <a:ext uri="{9D8B030D-6E8A-4147-A177-3AD203B41FA5}">
                      <a16:colId xmlns:a16="http://schemas.microsoft.com/office/drawing/2014/main" val="63518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8313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- 2018-11-09 14:53:51 </a:t>
                      </a:r>
                      <a:r>
                        <a:rPr kumimoji="0" lang="de-DE" sz="1000" b="0" i="0" u="none" strike="noStrike" kern="1200" cap="none" spc="0" normalizeH="0" baseline="0" noProof="0">
                          <a:ln>
                            <a:noFill/>
                          </a:ln>
                          <a:solidFill>
                            <a:prstClr val="black"/>
                          </a:solidFill>
                          <a:effectLst/>
                          <a:uLnTx/>
                          <a:uFillTx/>
                          <a:latin typeface="+mn-lt"/>
                          <a:ea typeface="+mn-ea"/>
                          <a:cs typeface="+mn-cs"/>
                        </a:rPr>
                        <a:t> 
 Wie wird unsere Kleidung produziert? Wir haben Passanten gefragt, sich auf ein Experiment einlassen, um es herauszufinden.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20372</a:t>
                      </a:r>
                    </a:p>
                  </a:txBody>
                  <a:tcPr/>
                </a:tc>
                <a:extLst>
                  <a:ext uri="{0D108BD9-81ED-4DB2-BD59-A6C34878D82A}">
                    <a16:rowId xmlns:a16="http://schemas.microsoft.com/office/drawing/2014/main" val="392559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- 2018-11-12 19:03:53 </a:t>
                      </a:r>
                      <a:r>
                        <a:rPr kumimoji="0" lang="de-DE" sz="1000" b="0" i="0" u="none" strike="noStrike" kern="1200" cap="none" spc="0" normalizeH="0" baseline="0" noProof="0">
                          <a:ln>
                            <a:noFill/>
                          </a:ln>
                          <a:solidFill>
                            <a:prstClr val="black"/>
                          </a:solidFill>
                          <a:effectLst/>
                          <a:uLnTx/>
                          <a:uFillTx/>
                          <a:latin typeface="+mn-lt"/>
                          <a:ea typeface="+mn-ea"/>
                          <a:cs typeface="+mn-cs"/>
                        </a:rPr>
                        <a:t> 
 Hier erklärt Kanzlerin Merkel einer über 100-Jährigen, dass sie nicht die Frau von Frankreichs Präsident Macron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extLst>
                  <a:ext uri="{0D108BD9-81ED-4DB2-BD59-A6C34878D82A}">
                    <a16:rowId xmlns:a16="http://schemas.microsoft.com/office/drawing/2014/main" val="426381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- 2018-11-01 18:14:00 </a:t>
                      </a:r>
                      <a:r>
                        <a:rPr kumimoji="0" lang="de-DE" sz="1000" b="0" i="0" u="none" strike="noStrike" kern="1200" cap="none" spc="0" normalizeH="0" baseline="0" noProof="0">
                          <a:ln>
                            <a:noFill/>
                          </a:ln>
                          <a:solidFill>
                            <a:prstClr val="black"/>
                          </a:solidFill>
                          <a:effectLst/>
                          <a:uLnTx/>
                          <a:uFillTx/>
                          <a:latin typeface="+mn-lt"/>
                          <a:ea typeface="+mn-ea"/>
                          <a:cs typeface="+mn-cs"/>
                        </a:rPr>
                        <a:t> 
 Weder Brot, noch Reis: Manche Kinder im Jemen müssen in der Not Pflanzen essen. Die Hungersnot spitzt sich immer weiter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extLst>
                  <a:ext uri="{0D108BD9-81ED-4DB2-BD59-A6C34878D82A}">
                    <a16:rowId xmlns:a16="http://schemas.microsoft.com/office/drawing/2014/main" val="135082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- 2018-11-09 15:55:12 </a:t>
                      </a:r>
                      <a:r>
                        <a:rPr kumimoji="0" lang="de-DE" sz="1000" b="0" i="0" u="none" strike="noStrike" kern="1200" cap="none" spc="0" normalizeH="0" baseline="0" noProof="0">
                          <a:ln>
                            <a:noFill/>
                          </a:ln>
                          <a:solidFill>
                            <a:prstClr val="black"/>
                          </a:solidFill>
                          <a:effectLst/>
                          <a:uLnTx/>
                          <a:uFillTx/>
                          <a:latin typeface="+mn-lt"/>
                          <a:ea typeface="+mn-ea"/>
                          <a:cs typeface="+mn-cs"/>
                        </a:rPr>
                        <a:t> 
 500.000 Tonnen Brot werfen wir jedes Jahr in den Müll, obwohl es noch essbar wäre. Wir konfrontieren Menschen mit unserem Umgang mit Lebensmitteln.  #istdasgerecht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extLst>
                  <a:ext uri="{0D108BD9-81ED-4DB2-BD59-A6C34878D82A}">
                    <a16:rowId xmlns:a16="http://schemas.microsoft.com/office/drawing/2014/main" val="195209592"/>
                  </a:ext>
                </a:extLst>
              </a:tr>
            </a:tbl>
          </a:graphicData>
        </a:graphic>
      </p:graphicFrame>
      <p:sp>
        <p:nvSpPr>
          <p:cNvPr id="4" name="Text Placeholder 3">
            <a:extLst>
              <a:ext uri="{FF2B5EF4-FFF2-40B4-BE49-F238E27FC236}">
                <a16:creationId xmlns:a16="http://schemas.microsoft.com/office/drawing/2014/main" id="{6F8DCDF7-46E3-4811-BDBB-85D7176C795E}"/>
              </a:ext>
            </a:extLst>
          </p:cNvPr>
          <p:cNvSpPr>
            <a:spLocks noGrp="1"/>
          </p:cNvSpPr>
          <p:nvPr>
            <p:ph type="body" sz="quarter" idx="14"/>
          </p:nvPr>
        </p:nvSpPr>
        <p:spPr/>
        <p:txBody>
          <a:bodyPr/>
          <a:lstStyle/>
          <a:p>
            <a:r>
              <a:rPr lang="en-US"/>
              <a:t>01.11.2018 - 15.11.2018</a:t>
            </a:r>
          </a:p>
        </p:txBody>
      </p:sp>
    </p:spTree>
    <p:extLst>
      <p:ext uri="{BB962C8B-B14F-4D97-AF65-F5344CB8AC3E}">
        <p14:creationId xmlns:p14="http://schemas.microsoft.com/office/powerpoint/2010/main" val="1391002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AE72E-0AEB-42AE-A7A3-ED1ED68D65BD}"/>
              </a:ext>
            </a:extLst>
          </p:cNvPr>
          <p:cNvSpPr>
            <a:spLocks noGrp="1"/>
          </p:cNvSpPr>
          <p:nvPr>
            <p:ph type="title"/>
          </p:nvPr>
        </p:nvSpPr>
        <p:spPr/>
        <p:txBody>
          <a:bodyPr/>
          <a:lstStyle/>
          <a:p>
            <a:r>
              <a:rPr lang="de-DE"/>
              <a:t>Facebook Eigene Videos - Crossposts (nur Ersteller) - Export  | tagesschau - 2 of 3</a:t>
            </a:r>
            <a:endParaRPr lang="en-US"/>
          </a:p>
        </p:txBody>
      </p:sp>
      <p:graphicFrame>
        <p:nvGraphicFramePr>
          <p:cNvPr id="5" name="Table Placeholder 4">
            <a:extLst>
              <a:ext uri="{FF2B5EF4-FFF2-40B4-BE49-F238E27FC236}">
                <a16:creationId xmlns:a16="http://schemas.microsoft.com/office/drawing/2014/main" id="{96B5F22B-5156-45A8-9D28-196B34B8DE03}"/>
              </a:ext>
            </a:extLst>
          </p:cNvPr>
          <p:cNvGraphicFramePr>
            <a:graphicFrameLocks noGrp="1"/>
          </p:cNvGraphicFramePr>
          <p:nvPr>
            <p:ph type="tbl" sz="quarter" idx="13"/>
            <p:extLst>
              <p:ext uri="{D42A27DB-BD31-4B8C-83A1-F6EECF244321}">
                <p14:modId xmlns:p14="http://schemas.microsoft.com/office/powerpoint/2010/main" val="4124322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83001485"/>
                    </a:ext>
                  </a:extLst>
                </a:gridCol>
                <a:gridCol w="493776">
                  <a:extLst>
                    <a:ext uri="{9D8B030D-6E8A-4147-A177-3AD203B41FA5}">
                      <a16:colId xmlns:a16="http://schemas.microsoft.com/office/drawing/2014/main" val="2773132422"/>
                    </a:ext>
                  </a:extLst>
                </a:gridCol>
                <a:gridCol w="411480">
                  <a:extLst>
                    <a:ext uri="{9D8B030D-6E8A-4147-A177-3AD203B41FA5}">
                      <a16:colId xmlns:a16="http://schemas.microsoft.com/office/drawing/2014/main" val="433667588"/>
                    </a:ext>
                  </a:extLst>
                </a:gridCol>
                <a:gridCol w="411480">
                  <a:extLst>
                    <a:ext uri="{9D8B030D-6E8A-4147-A177-3AD203B41FA5}">
                      <a16:colId xmlns:a16="http://schemas.microsoft.com/office/drawing/2014/main" val="1694715720"/>
                    </a:ext>
                  </a:extLst>
                </a:gridCol>
                <a:gridCol w="246888">
                  <a:extLst>
                    <a:ext uri="{9D8B030D-6E8A-4147-A177-3AD203B41FA5}">
                      <a16:colId xmlns:a16="http://schemas.microsoft.com/office/drawing/2014/main" val="1430887243"/>
                    </a:ext>
                  </a:extLst>
                </a:gridCol>
                <a:gridCol w="658368">
                  <a:extLst>
                    <a:ext uri="{9D8B030D-6E8A-4147-A177-3AD203B41FA5}">
                      <a16:colId xmlns:a16="http://schemas.microsoft.com/office/drawing/2014/main" val="437836607"/>
                    </a:ext>
                  </a:extLst>
                </a:gridCol>
                <a:gridCol w="576072">
                  <a:extLst>
                    <a:ext uri="{9D8B030D-6E8A-4147-A177-3AD203B41FA5}">
                      <a16:colId xmlns:a16="http://schemas.microsoft.com/office/drawing/2014/main" val="3833839141"/>
                    </a:ext>
                  </a:extLst>
                </a:gridCol>
                <a:gridCol w="576072">
                  <a:extLst>
                    <a:ext uri="{9D8B030D-6E8A-4147-A177-3AD203B41FA5}">
                      <a16:colId xmlns:a16="http://schemas.microsoft.com/office/drawing/2014/main" val="2175016039"/>
                    </a:ext>
                  </a:extLst>
                </a:gridCol>
                <a:gridCol w="411480">
                  <a:extLst>
                    <a:ext uri="{9D8B030D-6E8A-4147-A177-3AD203B41FA5}">
                      <a16:colId xmlns:a16="http://schemas.microsoft.com/office/drawing/2014/main" val="2218002238"/>
                    </a:ext>
                  </a:extLst>
                </a:gridCol>
                <a:gridCol w="658368">
                  <a:extLst>
                    <a:ext uri="{9D8B030D-6E8A-4147-A177-3AD203B41FA5}">
                      <a16:colId xmlns:a16="http://schemas.microsoft.com/office/drawing/2014/main" val="1309617156"/>
                    </a:ext>
                  </a:extLst>
                </a:gridCol>
                <a:gridCol w="329184">
                  <a:extLst>
                    <a:ext uri="{9D8B030D-6E8A-4147-A177-3AD203B41FA5}">
                      <a16:colId xmlns:a16="http://schemas.microsoft.com/office/drawing/2014/main" val="3529189165"/>
                    </a:ext>
                  </a:extLst>
                </a:gridCol>
                <a:gridCol w="493776">
                  <a:extLst>
                    <a:ext uri="{9D8B030D-6E8A-4147-A177-3AD203B41FA5}">
                      <a16:colId xmlns:a16="http://schemas.microsoft.com/office/drawing/2014/main" val="1653976946"/>
                    </a:ext>
                  </a:extLst>
                </a:gridCol>
                <a:gridCol w="329184">
                  <a:extLst>
                    <a:ext uri="{9D8B030D-6E8A-4147-A177-3AD203B41FA5}">
                      <a16:colId xmlns:a16="http://schemas.microsoft.com/office/drawing/2014/main" val="354349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14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- 2018-11-09 15:48:33 </a:t>
                      </a:r>
                      <a:r>
                        <a:rPr kumimoji="0" lang="de-DE" sz="1000" b="0" i="0" u="none" strike="noStrike" kern="1200" cap="none" spc="0" normalizeH="0" baseline="0" noProof="0">
                          <a:ln>
                            <a:noFill/>
                          </a:ln>
                          <a:solidFill>
                            <a:prstClr val="black"/>
                          </a:solidFill>
                          <a:effectLst/>
                          <a:uLnTx/>
                          <a:uFillTx/>
                          <a:latin typeface="+mn-lt"/>
                          <a:ea typeface="+mn-ea"/>
                          <a:cs typeface="+mn-cs"/>
                        </a:rPr>
                        <a:t> 
 Alle zwei Jahre kaufen wir im Schnitt ein neues Smartphone. Wir haben Passanten mit den Folgen konfrontiert. #istdasgerecht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extLst>
                  <a:ext uri="{0D108BD9-81ED-4DB2-BD59-A6C34878D82A}">
                    <a16:rowId xmlns:a16="http://schemas.microsoft.com/office/drawing/2014/main" val="399487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- 2018-11-13 13:36:44 </a:t>
                      </a:r>
                      <a:r>
                        <a:rPr kumimoji="0" lang="de-DE" sz="1000" b="0" i="0" u="none" strike="noStrike" kern="1200" cap="none" spc="0" normalizeH="0" baseline="0" noProof="0">
                          <a:ln>
                            <a:noFill/>
                          </a:ln>
                          <a:solidFill>
                            <a:prstClr val="black"/>
                          </a:solidFill>
                          <a:effectLst/>
                          <a:uLnTx/>
                          <a:uFillTx/>
                          <a:latin typeface="+mn-lt"/>
                          <a:ea typeface="+mn-ea"/>
                          <a:cs typeface="+mn-cs"/>
                        </a:rPr>
                        <a:t> 
 Sie sehen aus wie Gummimatten, produzieren aber Strom: Die Solarfliesen auf Deutschlands erstem Solar-Radweg.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43965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- 2018-11-08 16:58:38 </a:t>
                      </a:r>
                      <a:r>
                        <a:rPr kumimoji="0" lang="de-DE" sz="1000" b="0" i="0" u="none" strike="noStrike" kern="1200" cap="none" spc="0" normalizeH="0" baseline="0" noProof="0">
                          <a:ln>
                            <a:noFill/>
                          </a:ln>
                          <a:solidFill>
                            <a:prstClr val="black"/>
                          </a:solidFill>
                          <a:effectLst/>
                          <a:uLnTx/>
                          <a:uFillTx/>
                          <a:latin typeface="+mn-lt"/>
                          <a:ea typeface="+mn-ea"/>
                          <a:cs typeface="+mn-cs"/>
                        </a:rPr>
                        <a:t> 
 Eigentlich wollte eine Mitarbeiterin nur dem ARD Studio New York per Direktnachricht auf Twitter mitteilen, dass sie heute nicht da ist. Daraus wurde der bisher erfolgreichsten Tweet des Studios und der Hashtag #WeristMarie.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9407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- 2018-11-14 18:42:05 </a:t>
                      </a:r>
                      <a:r>
                        <a:rPr kumimoji="0" lang="de-DE" sz="1000" b="0" i="0" u="none" strike="noStrike" kern="1200" cap="none" spc="0" normalizeH="0" baseline="0" noProof="0">
                          <a:ln>
                            <a:noFill/>
                          </a:ln>
                          <a:solidFill>
                            <a:prstClr val="black"/>
                          </a:solidFill>
                          <a:effectLst/>
                          <a:uLnTx/>
                          <a:uFillTx/>
                          <a:latin typeface="+mn-lt"/>
                          <a:ea typeface="+mn-ea"/>
                          <a:cs typeface="+mn-cs"/>
                        </a:rPr>
                        <a:t> 
 Kleine, auf den ersten Blick absurde Interventionen in Frankfurt. Doch der Künstler sieht darin seinen Beitrag, das Leben in der Großstadt aktiv mitzugestalten.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2255272547"/>
                  </a:ext>
                </a:extLst>
              </a:tr>
            </a:tbl>
          </a:graphicData>
        </a:graphic>
      </p:graphicFrame>
      <p:sp>
        <p:nvSpPr>
          <p:cNvPr id="4" name="Text Placeholder 3">
            <a:extLst>
              <a:ext uri="{FF2B5EF4-FFF2-40B4-BE49-F238E27FC236}">
                <a16:creationId xmlns:a16="http://schemas.microsoft.com/office/drawing/2014/main" id="{FC030B81-3832-4656-A817-4FCB82921FA0}"/>
              </a:ext>
            </a:extLst>
          </p:cNvPr>
          <p:cNvSpPr>
            <a:spLocks noGrp="1"/>
          </p:cNvSpPr>
          <p:nvPr>
            <p:ph type="body" sz="quarter" idx="14"/>
          </p:nvPr>
        </p:nvSpPr>
        <p:spPr/>
        <p:txBody>
          <a:bodyPr/>
          <a:lstStyle/>
          <a:p>
            <a:r>
              <a:rPr lang="en-US"/>
              <a:t>01.11.2018 - 15.11.2018</a:t>
            </a:r>
          </a:p>
        </p:txBody>
      </p:sp>
    </p:spTree>
    <p:extLst>
      <p:ext uri="{BB962C8B-B14F-4D97-AF65-F5344CB8AC3E}">
        <p14:creationId xmlns:p14="http://schemas.microsoft.com/office/powerpoint/2010/main" val="1713926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E316-B1D6-449F-9C0E-ADB9B576BBEC}"/>
              </a:ext>
            </a:extLst>
          </p:cNvPr>
          <p:cNvSpPr>
            <a:spLocks noGrp="1"/>
          </p:cNvSpPr>
          <p:nvPr>
            <p:ph type="title"/>
          </p:nvPr>
        </p:nvSpPr>
        <p:spPr/>
        <p:txBody>
          <a:bodyPr/>
          <a:lstStyle/>
          <a:p>
            <a:r>
              <a:rPr lang="de-DE"/>
              <a:t>Facebook Eigene Videos - Crossposts (nur Ersteller) - Export  | tagesschau - 3 of 3</a:t>
            </a:r>
            <a:endParaRPr lang="en-US"/>
          </a:p>
        </p:txBody>
      </p:sp>
      <p:graphicFrame>
        <p:nvGraphicFramePr>
          <p:cNvPr id="5" name="Table Placeholder 4">
            <a:extLst>
              <a:ext uri="{FF2B5EF4-FFF2-40B4-BE49-F238E27FC236}">
                <a16:creationId xmlns:a16="http://schemas.microsoft.com/office/drawing/2014/main" id="{175BAD80-F0B1-49B8-9A69-2476591E0069}"/>
              </a:ext>
            </a:extLst>
          </p:cNvPr>
          <p:cNvGraphicFramePr>
            <a:graphicFrameLocks noGrp="1"/>
          </p:cNvGraphicFramePr>
          <p:nvPr>
            <p:ph type="tbl" sz="quarter" idx="13"/>
            <p:extLst>
              <p:ext uri="{D42A27DB-BD31-4B8C-83A1-F6EECF244321}">
                <p14:modId xmlns:p14="http://schemas.microsoft.com/office/powerpoint/2010/main" val="427538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0747050"/>
                    </a:ext>
                  </a:extLst>
                </a:gridCol>
                <a:gridCol w="493776">
                  <a:extLst>
                    <a:ext uri="{9D8B030D-6E8A-4147-A177-3AD203B41FA5}">
                      <a16:colId xmlns:a16="http://schemas.microsoft.com/office/drawing/2014/main" val="1618872667"/>
                    </a:ext>
                  </a:extLst>
                </a:gridCol>
                <a:gridCol w="411480">
                  <a:extLst>
                    <a:ext uri="{9D8B030D-6E8A-4147-A177-3AD203B41FA5}">
                      <a16:colId xmlns:a16="http://schemas.microsoft.com/office/drawing/2014/main" val="3127066793"/>
                    </a:ext>
                  </a:extLst>
                </a:gridCol>
                <a:gridCol w="411480">
                  <a:extLst>
                    <a:ext uri="{9D8B030D-6E8A-4147-A177-3AD203B41FA5}">
                      <a16:colId xmlns:a16="http://schemas.microsoft.com/office/drawing/2014/main" val="3373259015"/>
                    </a:ext>
                  </a:extLst>
                </a:gridCol>
                <a:gridCol w="246888">
                  <a:extLst>
                    <a:ext uri="{9D8B030D-6E8A-4147-A177-3AD203B41FA5}">
                      <a16:colId xmlns:a16="http://schemas.microsoft.com/office/drawing/2014/main" val="4043619080"/>
                    </a:ext>
                  </a:extLst>
                </a:gridCol>
                <a:gridCol w="658368">
                  <a:extLst>
                    <a:ext uri="{9D8B030D-6E8A-4147-A177-3AD203B41FA5}">
                      <a16:colId xmlns:a16="http://schemas.microsoft.com/office/drawing/2014/main" val="2140548229"/>
                    </a:ext>
                  </a:extLst>
                </a:gridCol>
                <a:gridCol w="576072">
                  <a:extLst>
                    <a:ext uri="{9D8B030D-6E8A-4147-A177-3AD203B41FA5}">
                      <a16:colId xmlns:a16="http://schemas.microsoft.com/office/drawing/2014/main" val="2313916396"/>
                    </a:ext>
                  </a:extLst>
                </a:gridCol>
                <a:gridCol w="576072">
                  <a:extLst>
                    <a:ext uri="{9D8B030D-6E8A-4147-A177-3AD203B41FA5}">
                      <a16:colId xmlns:a16="http://schemas.microsoft.com/office/drawing/2014/main" val="2956747128"/>
                    </a:ext>
                  </a:extLst>
                </a:gridCol>
                <a:gridCol w="411480">
                  <a:extLst>
                    <a:ext uri="{9D8B030D-6E8A-4147-A177-3AD203B41FA5}">
                      <a16:colId xmlns:a16="http://schemas.microsoft.com/office/drawing/2014/main" val="3132842981"/>
                    </a:ext>
                  </a:extLst>
                </a:gridCol>
                <a:gridCol w="658368">
                  <a:extLst>
                    <a:ext uri="{9D8B030D-6E8A-4147-A177-3AD203B41FA5}">
                      <a16:colId xmlns:a16="http://schemas.microsoft.com/office/drawing/2014/main" val="3858078481"/>
                    </a:ext>
                  </a:extLst>
                </a:gridCol>
                <a:gridCol w="329184">
                  <a:extLst>
                    <a:ext uri="{9D8B030D-6E8A-4147-A177-3AD203B41FA5}">
                      <a16:colId xmlns:a16="http://schemas.microsoft.com/office/drawing/2014/main" val="886567039"/>
                    </a:ext>
                  </a:extLst>
                </a:gridCol>
                <a:gridCol w="493776">
                  <a:extLst>
                    <a:ext uri="{9D8B030D-6E8A-4147-A177-3AD203B41FA5}">
                      <a16:colId xmlns:a16="http://schemas.microsoft.com/office/drawing/2014/main" val="55993749"/>
                    </a:ext>
                  </a:extLst>
                </a:gridCol>
                <a:gridCol w="329184">
                  <a:extLst>
                    <a:ext uri="{9D8B030D-6E8A-4147-A177-3AD203B41FA5}">
                      <a16:colId xmlns:a16="http://schemas.microsoft.com/office/drawing/2014/main" val="586201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13082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- 2018-11-13 16:56:06 </a:t>
                      </a:r>
                      <a:r>
                        <a:rPr kumimoji="0" lang="de-DE" sz="1000" b="0" i="0" u="none" strike="noStrike" kern="1200" cap="none" spc="0" normalizeH="0" baseline="0" noProof="0">
                          <a:ln>
                            <a:noFill/>
                          </a:ln>
                          <a:solidFill>
                            <a:prstClr val="black"/>
                          </a:solidFill>
                          <a:effectLst/>
                          <a:uLnTx/>
                          <a:uFillTx/>
                          <a:latin typeface="+mn-lt"/>
                          <a:ea typeface="+mn-ea"/>
                          <a:cs typeface="+mn-cs"/>
                        </a:rPr>
                        <a:t> 
 400 Milliarden Euro werden pro Jahr in Deutschland vererbt oder verschenkt - ein höherer Betrag als der Bundeshaushalt. Aber wie gerecht ist Erben?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88462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- 2018-11-08 22:10:03 </a:t>
                      </a:r>
                      <a:r>
                        <a:rPr kumimoji="0" lang="de-DE" sz="1000" b="0" i="0" u="none" strike="noStrike" kern="1200" cap="none" spc="0" normalizeH="0" baseline="0" noProof="0">
                          <a:ln>
                            <a:noFill/>
                          </a:ln>
                          <a:solidFill>
                            <a:prstClr val="black"/>
                          </a:solidFill>
                          <a:effectLst/>
                          <a:uLnTx/>
                          <a:uFillTx/>
                          <a:latin typeface="+mn-lt"/>
                          <a:ea typeface="+mn-ea"/>
                          <a:cs typeface="+mn-cs"/>
                        </a:rPr>
                        <a:t> 
 Der 9. November ist ein historischer Tag. Aus mehreren Gründen.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extLst>
                  <a:ext uri="{0D108BD9-81ED-4DB2-BD59-A6C34878D82A}">
                    <a16:rowId xmlns:a16="http://schemas.microsoft.com/office/drawing/2014/main" val="351457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- 2018-11-08 21:50:04 </a:t>
                      </a:r>
                      <a:r>
                        <a:rPr kumimoji="0" lang="de-DE" sz="1000" b="0" i="0" u="none" strike="noStrike" kern="1200" cap="none" spc="0" normalizeH="0" baseline="0" noProof="0">
                          <a:ln>
                            <a:noFill/>
                          </a:ln>
                          <a:solidFill>
                            <a:prstClr val="black"/>
                          </a:solidFill>
                          <a:effectLst/>
                          <a:uLnTx/>
                          <a:uFillTx/>
                          <a:latin typeface="+mn-lt"/>
                          <a:ea typeface="+mn-ea"/>
                          <a:cs typeface="+mn-cs"/>
                        </a:rPr>
                        <a:t> 
 „Nur Ignoranten glauben, dass weltweite Migrationsbewegungen national geregelt werden können“, kommentiert Georg Restle die Debatte um den UN-Migrationspakt.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extLst>
                  <a:ext uri="{0D108BD9-81ED-4DB2-BD59-A6C34878D82A}">
                    <a16:rowId xmlns:a16="http://schemas.microsoft.com/office/drawing/2014/main" val="3594245945"/>
                  </a:ext>
                </a:extLst>
              </a:tr>
            </a:tbl>
          </a:graphicData>
        </a:graphic>
      </p:graphicFrame>
      <p:sp>
        <p:nvSpPr>
          <p:cNvPr id="4" name="Text Placeholder 3">
            <a:extLst>
              <a:ext uri="{FF2B5EF4-FFF2-40B4-BE49-F238E27FC236}">
                <a16:creationId xmlns:a16="http://schemas.microsoft.com/office/drawing/2014/main" id="{F6F9634A-3104-4DEF-9C6D-11C4D2AAD850}"/>
              </a:ext>
            </a:extLst>
          </p:cNvPr>
          <p:cNvSpPr>
            <a:spLocks noGrp="1"/>
          </p:cNvSpPr>
          <p:nvPr>
            <p:ph type="body" sz="quarter" idx="14"/>
          </p:nvPr>
        </p:nvSpPr>
        <p:spPr/>
        <p:txBody>
          <a:bodyPr/>
          <a:lstStyle/>
          <a:p>
            <a:r>
              <a:rPr lang="en-US"/>
              <a:t>01.11.2018 - 15.11.2018</a:t>
            </a:r>
          </a:p>
        </p:txBody>
      </p:sp>
    </p:spTree>
    <p:extLst>
      <p:ext uri="{BB962C8B-B14F-4D97-AF65-F5344CB8AC3E}">
        <p14:creationId xmlns:p14="http://schemas.microsoft.com/office/powerpoint/2010/main" val="23397962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327</Words>
  <Application>Microsoft Office PowerPoint</Application>
  <PresentationFormat>On-screen Show (4:3)</PresentationFormat>
  <Paragraphs>188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Eigene Videos - Crossposts (nur Ersteller) - Export  | tagesschau - 1 of 3</vt:lpstr>
      <vt:lpstr>Facebook Eigene Videos - Crossposts (nur Ersteller) - Export  | tagesschau - 2 of 3</vt:lpstr>
      <vt:lpstr>Facebook Eigene Videos - Crossposts (nur Ersteller) - Export  | tagesschau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Videos - Crossposts (nur Ersteller) - Export  | tagesschau - 1 of 3</dc:title>
  <dc:creator>Administrator</dc:creator>
  <cp:lastModifiedBy>Administrator</cp:lastModifiedBy>
  <cp:revision>1</cp:revision>
  <dcterms:created xsi:type="dcterms:W3CDTF">2018-11-16T13:53:07Z</dcterms:created>
  <dcterms:modified xsi:type="dcterms:W3CDTF">2018-11-16T13:54:32Z</dcterms:modified>
</cp:coreProperties>
</file>