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70" r:id="rId14"/>
    <p:sldId id="271" r:id="rId15"/>
    <p:sldId id="273" r:id="rId16"/>
    <p:sldId id="274" r:id="rId17"/>
    <p:sldId id="275" r:id="rId18"/>
    <p:sldId id="276" r:id="rId19"/>
    <p:sldId id="277" r:id="rId20"/>
    <p:sldId id="278" r:id="rId21"/>
    <p:sldId id="280" r:id="rId22"/>
    <p:sldId id="281" r:id="rId23"/>
    <p:sldId id="282" r:id="rId24"/>
    <p:sldId id="283" r:id="rId25"/>
    <p:sldId id="285" r:id="rId26"/>
    <p:sldId id="286" r:id="rId27"/>
    <p:sldId id="288" r:id="rId28"/>
    <p:sldId id="289" r:id="rId29"/>
    <p:sldId id="291" r:id="rId30"/>
    <p:sldId id="292" r:id="rId31"/>
    <p:sldId id="293" r:id="rId32"/>
    <p:sldId id="294" r:id="rId33"/>
    <p:sldId id="296" r:id="rId34"/>
    <p:sldId id="297" r:id="rId35"/>
    <p:sldId id="299" r:id="rId36"/>
    <p:sldId id="300" r:id="rId37"/>
  </p:sldIdLst>
  <p:sldSz cx="9144000" cy="6858000" type="screen4x3"/>
  <p:notesSz cx="6858000" cy="9144000"/>
  <p:embeddedFontLst>
    <p:embeddedFont>
      <p:font typeface="Calibri" panose="020F0502020204030204" pitchFamily="34" charset="0"/>
      <p:regular r:id="rId38"/>
      <p:bold r:id="rId39"/>
      <p:italic r:id="rId40"/>
      <p:boldItalic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8" autoAdjust="0"/>
    <p:restoredTop sz="94692" autoAdjust="0"/>
  </p:normalViewPr>
  <p:slideViewPr>
    <p:cSldViewPr snapToGrid="0">
      <p:cViewPr varScale="1">
        <p:scale>
          <a:sx n="113" d="100"/>
          <a:sy n="113" d="100"/>
        </p:scale>
        <p:origin x="1296"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3.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Panorama</c:v>
                </c:pt>
              </c:strCache>
            </c:strRef>
          </c:tx>
          <c:spPr>
            <a:ln w="28575" cap="rnd">
              <a:solidFill>
                <a:schemeClr val="accent1"/>
              </a:solidFill>
              <a:round/>
            </a:ln>
            <a:effectLst/>
          </c:spPr>
          <c:marker>
            <c:symbol val="none"/>
          </c:marker>
          <c:cat>
            <c:strRef>
              <c:f>Sheet1!$A$2:$A$366</c:f>
              <c:strCache>
                <c:ptCount val="365"/>
                <c:pt idx="0">
                  <c:v>01.11.2017</c:v>
                </c:pt>
                <c:pt idx="1">
                  <c:v>02.11.2017</c:v>
                </c:pt>
                <c:pt idx="2">
                  <c:v>03.11.2017</c:v>
                </c:pt>
                <c:pt idx="3">
                  <c:v>04.11.2017</c:v>
                </c:pt>
                <c:pt idx="4">
                  <c:v>05.11.2017</c:v>
                </c:pt>
                <c:pt idx="5">
                  <c:v>06.11.2017</c:v>
                </c:pt>
                <c:pt idx="6">
                  <c:v>07.11.2017</c:v>
                </c:pt>
                <c:pt idx="7">
                  <c:v>08.11.2017</c:v>
                </c:pt>
                <c:pt idx="8">
                  <c:v>09.11.2017</c:v>
                </c:pt>
                <c:pt idx="9">
                  <c:v>10.11.2017</c:v>
                </c:pt>
                <c:pt idx="10">
                  <c:v>11.11.2017</c:v>
                </c:pt>
                <c:pt idx="11">
                  <c:v>12.11.2017</c:v>
                </c:pt>
                <c:pt idx="12">
                  <c:v>13.11.2017</c:v>
                </c:pt>
                <c:pt idx="13">
                  <c:v>14.11.2017</c:v>
                </c:pt>
                <c:pt idx="14">
                  <c:v>15.11.2017</c:v>
                </c:pt>
                <c:pt idx="15">
                  <c:v>16.11.2017</c:v>
                </c:pt>
                <c:pt idx="16">
                  <c:v>17.11.2017</c:v>
                </c:pt>
                <c:pt idx="17">
                  <c:v>18.11.2017</c:v>
                </c:pt>
                <c:pt idx="18">
                  <c:v>19.11.2017</c:v>
                </c:pt>
                <c:pt idx="19">
                  <c:v>20.11.2017</c:v>
                </c:pt>
                <c:pt idx="20">
                  <c:v>21.11.2017</c:v>
                </c:pt>
                <c:pt idx="21">
                  <c:v>22.11.2017</c:v>
                </c:pt>
                <c:pt idx="22">
                  <c:v>23.11.2017</c:v>
                </c:pt>
                <c:pt idx="23">
                  <c:v>24.11.2017</c:v>
                </c:pt>
                <c:pt idx="24">
                  <c:v>25.11.2017</c:v>
                </c:pt>
                <c:pt idx="25">
                  <c:v>26.11.2017</c:v>
                </c:pt>
                <c:pt idx="26">
                  <c:v>27.11.2017</c:v>
                </c:pt>
                <c:pt idx="27">
                  <c:v>28.11.2017</c:v>
                </c:pt>
                <c:pt idx="28">
                  <c:v>29.11.2017</c:v>
                </c:pt>
                <c:pt idx="29">
                  <c:v>30.11.2017</c:v>
                </c:pt>
                <c:pt idx="30">
                  <c:v>01.12.2017</c:v>
                </c:pt>
                <c:pt idx="31">
                  <c:v>02.12.2017</c:v>
                </c:pt>
                <c:pt idx="32">
                  <c:v>03.12.2017</c:v>
                </c:pt>
                <c:pt idx="33">
                  <c:v>04.12.2017</c:v>
                </c:pt>
                <c:pt idx="34">
                  <c:v>05.12.2017</c:v>
                </c:pt>
                <c:pt idx="35">
                  <c:v>06.12.2017</c:v>
                </c:pt>
                <c:pt idx="36">
                  <c:v>07.12.2017</c:v>
                </c:pt>
                <c:pt idx="37">
                  <c:v>08.12.2017</c:v>
                </c:pt>
                <c:pt idx="38">
                  <c:v>09.12.2017</c:v>
                </c:pt>
                <c:pt idx="39">
                  <c:v>10.12.2017</c:v>
                </c:pt>
                <c:pt idx="40">
                  <c:v>11.12.2017</c:v>
                </c:pt>
                <c:pt idx="41">
                  <c:v>12.12.2017</c:v>
                </c:pt>
                <c:pt idx="42">
                  <c:v>13.12.2017</c:v>
                </c:pt>
                <c:pt idx="43">
                  <c:v>14.12.2017</c:v>
                </c:pt>
                <c:pt idx="44">
                  <c:v>15.12.2017</c:v>
                </c:pt>
                <c:pt idx="45">
                  <c:v>16.12.2017</c:v>
                </c:pt>
                <c:pt idx="46">
                  <c:v>17.12.2017</c:v>
                </c:pt>
                <c:pt idx="47">
                  <c:v>18.12.2017</c:v>
                </c:pt>
                <c:pt idx="48">
                  <c:v>19.12.2017</c:v>
                </c:pt>
                <c:pt idx="49">
                  <c:v>20.12.2017</c:v>
                </c:pt>
                <c:pt idx="50">
                  <c:v>21.12.2017</c:v>
                </c:pt>
                <c:pt idx="51">
                  <c:v>22.12.2017</c:v>
                </c:pt>
                <c:pt idx="52">
                  <c:v>23.12.2017</c:v>
                </c:pt>
                <c:pt idx="53">
                  <c:v>24.12.2017</c:v>
                </c:pt>
                <c:pt idx="54">
                  <c:v>25.12.2017</c:v>
                </c:pt>
                <c:pt idx="55">
                  <c:v>26.12.2017</c:v>
                </c:pt>
                <c:pt idx="56">
                  <c:v>27.12.2017</c:v>
                </c:pt>
                <c:pt idx="57">
                  <c:v>28.12.2017</c:v>
                </c:pt>
                <c:pt idx="58">
                  <c:v>29.12.2017</c:v>
                </c:pt>
                <c:pt idx="59">
                  <c:v>30.12.2017</c:v>
                </c:pt>
                <c:pt idx="60">
                  <c:v>31.12.2017</c:v>
                </c:pt>
                <c:pt idx="61">
                  <c:v>01.01.2018</c:v>
                </c:pt>
                <c:pt idx="62">
                  <c:v>02.01.2018</c:v>
                </c:pt>
                <c:pt idx="63">
                  <c:v>03.01.2018</c:v>
                </c:pt>
                <c:pt idx="64">
                  <c:v>04.01.2018</c:v>
                </c:pt>
                <c:pt idx="65">
                  <c:v>05.01.2018</c:v>
                </c:pt>
                <c:pt idx="66">
                  <c:v>06.01.2018</c:v>
                </c:pt>
                <c:pt idx="67">
                  <c:v>07.01.2018</c:v>
                </c:pt>
                <c:pt idx="68">
                  <c:v>08.01.2018</c:v>
                </c:pt>
                <c:pt idx="69">
                  <c:v>09.01.2018</c:v>
                </c:pt>
                <c:pt idx="70">
                  <c:v>10.01.2018</c:v>
                </c:pt>
                <c:pt idx="71">
                  <c:v>11.01.2018</c:v>
                </c:pt>
                <c:pt idx="72">
                  <c:v>12.01.2018</c:v>
                </c:pt>
                <c:pt idx="73">
                  <c:v>13.01.2018</c:v>
                </c:pt>
                <c:pt idx="74">
                  <c:v>14.01.2018</c:v>
                </c:pt>
                <c:pt idx="75">
                  <c:v>15.01.2018</c:v>
                </c:pt>
                <c:pt idx="76">
                  <c:v>16.01.2018</c:v>
                </c:pt>
                <c:pt idx="77">
                  <c:v>17.01.2018</c:v>
                </c:pt>
                <c:pt idx="78">
                  <c:v>18.01.2018</c:v>
                </c:pt>
                <c:pt idx="79">
                  <c:v>19.01.2018</c:v>
                </c:pt>
                <c:pt idx="80">
                  <c:v>20.01.2018</c:v>
                </c:pt>
                <c:pt idx="81">
                  <c:v>21.01.2018</c:v>
                </c:pt>
                <c:pt idx="82">
                  <c:v>22.01.2018</c:v>
                </c:pt>
                <c:pt idx="83">
                  <c:v>23.01.2018</c:v>
                </c:pt>
                <c:pt idx="84">
                  <c:v>24.01.2018</c:v>
                </c:pt>
                <c:pt idx="85">
                  <c:v>25.01.2018</c:v>
                </c:pt>
                <c:pt idx="86">
                  <c:v>26.01.2018</c:v>
                </c:pt>
                <c:pt idx="87">
                  <c:v>27.01.2018</c:v>
                </c:pt>
                <c:pt idx="88">
                  <c:v>28.01.2018</c:v>
                </c:pt>
                <c:pt idx="89">
                  <c:v>29.01.2018</c:v>
                </c:pt>
                <c:pt idx="90">
                  <c:v>30.01.2018</c:v>
                </c:pt>
                <c:pt idx="91">
                  <c:v>31.01.2018</c:v>
                </c:pt>
                <c:pt idx="92">
                  <c:v>01.02.2018</c:v>
                </c:pt>
                <c:pt idx="93">
                  <c:v>02.02.2018</c:v>
                </c:pt>
                <c:pt idx="94">
                  <c:v>03.02.2018</c:v>
                </c:pt>
                <c:pt idx="95">
                  <c:v>04.02.2018</c:v>
                </c:pt>
                <c:pt idx="96">
                  <c:v>05.02.2018</c:v>
                </c:pt>
                <c:pt idx="97">
                  <c:v>06.02.2018</c:v>
                </c:pt>
                <c:pt idx="98">
                  <c:v>07.02.2018</c:v>
                </c:pt>
                <c:pt idx="99">
                  <c:v>08.02.2018</c:v>
                </c:pt>
                <c:pt idx="100">
                  <c:v>09.02.2018</c:v>
                </c:pt>
                <c:pt idx="101">
                  <c:v>10.02.2018</c:v>
                </c:pt>
                <c:pt idx="102">
                  <c:v>11.02.2018</c:v>
                </c:pt>
                <c:pt idx="103">
                  <c:v>12.02.2018</c:v>
                </c:pt>
                <c:pt idx="104">
                  <c:v>13.02.2018</c:v>
                </c:pt>
                <c:pt idx="105">
                  <c:v>14.02.2018</c:v>
                </c:pt>
                <c:pt idx="106">
                  <c:v>15.02.2018</c:v>
                </c:pt>
                <c:pt idx="107">
                  <c:v>16.02.2018</c:v>
                </c:pt>
                <c:pt idx="108">
                  <c:v>17.02.2018</c:v>
                </c:pt>
                <c:pt idx="109">
                  <c:v>18.02.2018</c:v>
                </c:pt>
                <c:pt idx="110">
                  <c:v>19.02.2018</c:v>
                </c:pt>
                <c:pt idx="111">
                  <c:v>20.02.2018</c:v>
                </c:pt>
                <c:pt idx="112">
                  <c:v>21.02.2018</c:v>
                </c:pt>
                <c:pt idx="113">
                  <c:v>22.02.2018</c:v>
                </c:pt>
                <c:pt idx="114">
                  <c:v>23.02.2018</c:v>
                </c:pt>
                <c:pt idx="115">
                  <c:v>24.02.2018</c:v>
                </c:pt>
                <c:pt idx="116">
                  <c:v>25.02.2018</c:v>
                </c:pt>
                <c:pt idx="117">
                  <c:v>26.02.2018</c:v>
                </c:pt>
                <c:pt idx="118">
                  <c:v>27.02.2018</c:v>
                </c:pt>
                <c:pt idx="119">
                  <c:v>28.02.2018</c:v>
                </c:pt>
                <c:pt idx="120">
                  <c:v>01.03.2018</c:v>
                </c:pt>
                <c:pt idx="121">
                  <c:v>02.03.2018</c:v>
                </c:pt>
                <c:pt idx="122">
                  <c:v>03.03.2018</c:v>
                </c:pt>
                <c:pt idx="123">
                  <c:v>04.03.2018</c:v>
                </c:pt>
                <c:pt idx="124">
                  <c:v>05.03.2018</c:v>
                </c:pt>
                <c:pt idx="125">
                  <c:v>06.03.2018</c:v>
                </c:pt>
                <c:pt idx="126">
                  <c:v>07.03.2018</c:v>
                </c:pt>
                <c:pt idx="127">
                  <c:v>08.03.2018</c:v>
                </c:pt>
                <c:pt idx="128">
                  <c:v>09.03.2018</c:v>
                </c:pt>
                <c:pt idx="129">
                  <c:v>10.03.2018</c:v>
                </c:pt>
                <c:pt idx="130">
                  <c:v>11.03.2018</c:v>
                </c:pt>
                <c:pt idx="131">
                  <c:v>12.03.2018</c:v>
                </c:pt>
                <c:pt idx="132">
                  <c:v>13.03.2018</c:v>
                </c:pt>
                <c:pt idx="133">
                  <c:v>14.03.2018</c:v>
                </c:pt>
                <c:pt idx="134">
                  <c:v>15.03.2018</c:v>
                </c:pt>
                <c:pt idx="135">
                  <c:v>16.03.2018</c:v>
                </c:pt>
                <c:pt idx="136">
                  <c:v>17.03.2018</c:v>
                </c:pt>
                <c:pt idx="137">
                  <c:v>18.03.2018</c:v>
                </c:pt>
                <c:pt idx="138">
                  <c:v>19.03.2018</c:v>
                </c:pt>
                <c:pt idx="139">
                  <c:v>20.03.2018</c:v>
                </c:pt>
                <c:pt idx="140">
                  <c:v>21.03.2018</c:v>
                </c:pt>
                <c:pt idx="141">
                  <c:v>22.03.2018</c:v>
                </c:pt>
                <c:pt idx="142">
                  <c:v>23.03.2018</c:v>
                </c:pt>
                <c:pt idx="143">
                  <c:v>24.03.2018</c:v>
                </c:pt>
                <c:pt idx="144">
                  <c:v>25.03.2018</c:v>
                </c:pt>
                <c:pt idx="145">
                  <c:v>26.03.2018</c:v>
                </c:pt>
                <c:pt idx="146">
                  <c:v>27.03.2018</c:v>
                </c:pt>
                <c:pt idx="147">
                  <c:v>28.03.2018</c:v>
                </c:pt>
                <c:pt idx="148">
                  <c:v>29.03.2018</c:v>
                </c:pt>
                <c:pt idx="149">
                  <c:v>30.03.2018</c:v>
                </c:pt>
                <c:pt idx="150">
                  <c:v>31.03.2018</c:v>
                </c:pt>
                <c:pt idx="151">
                  <c:v>01.04.2018</c:v>
                </c:pt>
                <c:pt idx="152">
                  <c:v>02.04.2018</c:v>
                </c:pt>
                <c:pt idx="153">
                  <c:v>03.04.2018</c:v>
                </c:pt>
                <c:pt idx="154">
                  <c:v>04.04.2018</c:v>
                </c:pt>
                <c:pt idx="155">
                  <c:v>05.04.2018</c:v>
                </c:pt>
                <c:pt idx="156">
                  <c:v>06.04.2018</c:v>
                </c:pt>
                <c:pt idx="157">
                  <c:v>07.04.2018</c:v>
                </c:pt>
                <c:pt idx="158">
                  <c:v>08.04.2018</c:v>
                </c:pt>
                <c:pt idx="159">
                  <c:v>09.04.2018</c:v>
                </c:pt>
                <c:pt idx="160">
                  <c:v>10.04.2018</c:v>
                </c:pt>
                <c:pt idx="161">
                  <c:v>11.04.2018</c:v>
                </c:pt>
                <c:pt idx="162">
                  <c:v>12.04.2018</c:v>
                </c:pt>
                <c:pt idx="163">
                  <c:v>13.04.2018</c:v>
                </c:pt>
                <c:pt idx="164">
                  <c:v>14.04.2018</c:v>
                </c:pt>
                <c:pt idx="165">
                  <c:v>15.04.2018</c:v>
                </c:pt>
                <c:pt idx="166">
                  <c:v>16.04.2018</c:v>
                </c:pt>
                <c:pt idx="167">
                  <c:v>17.04.2018</c:v>
                </c:pt>
                <c:pt idx="168">
                  <c:v>18.04.2018</c:v>
                </c:pt>
                <c:pt idx="169">
                  <c:v>19.04.2018</c:v>
                </c:pt>
                <c:pt idx="170">
                  <c:v>20.04.2018</c:v>
                </c:pt>
                <c:pt idx="171">
                  <c:v>21.04.2018</c:v>
                </c:pt>
                <c:pt idx="172">
                  <c:v>22.04.2018</c:v>
                </c:pt>
                <c:pt idx="173">
                  <c:v>23.04.2018</c:v>
                </c:pt>
                <c:pt idx="174">
                  <c:v>24.04.2018</c:v>
                </c:pt>
                <c:pt idx="175">
                  <c:v>25.04.2018</c:v>
                </c:pt>
                <c:pt idx="176">
                  <c:v>26.04.2018</c:v>
                </c:pt>
                <c:pt idx="177">
                  <c:v>27.04.2018</c:v>
                </c:pt>
                <c:pt idx="178">
                  <c:v>28.04.2018</c:v>
                </c:pt>
                <c:pt idx="179">
                  <c:v>29.04.2018</c:v>
                </c:pt>
                <c:pt idx="180">
                  <c:v>30.04.2018</c:v>
                </c:pt>
                <c:pt idx="181">
                  <c:v>01.05.2018</c:v>
                </c:pt>
                <c:pt idx="182">
                  <c:v>02.05.2018</c:v>
                </c:pt>
                <c:pt idx="183">
                  <c:v>03.05.2018</c:v>
                </c:pt>
                <c:pt idx="184">
                  <c:v>04.05.2018</c:v>
                </c:pt>
                <c:pt idx="185">
                  <c:v>05.05.2018</c:v>
                </c:pt>
                <c:pt idx="186">
                  <c:v>06.05.2018</c:v>
                </c:pt>
                <c:pt idx="187">
                  <c:v>07.05.2018</c:v>
                </c:pt>
                <c:pt idx="188">
                  <c:v>08.05.2018</c:v>
                </c:pt>
                <c:pt idx="189">
                  <c:v>09.05.2018</c:v>
                </c:pt>
                <c:pt idx="190">
                  <c:v>10.05.2018</c:v>
                </c:pt>
                <c:pt idx="191">
                  <c:v>11.05.2018</c:v>
                </c:pt>
                <c:pt idx="192">
                  <c:v>12.05.2018</c:v>
                </c:pt>
                <c:pt idx="193">
                  <c:v>13.05.2018</c:v>
                </c:pt>
                <c:pt idx="194">
                  <c:v>14.05.2018</c:v>
                </c:pt>
                <c:pt idx="195">
                  <c:v>15.05.2018</c:v>
                </c:pt>
                <c:pt idx="196">
                  <c:v>16.05.2018</c:v>
                </c:pt>
                <c:pt idx="197">
                  <c:v>17.05.2018</c:v>
                </c:pt>
                <c:pt idx="198">
                  <c:v>18.05.2018</c:v>
                </c:pt>
                <c:pt idx="199">
                  <c:v>19.05.2018</c:v>
                </c:pt>
                <c:pt idx="200">
                  <c:v>20.05.2018</c:v>
                </c:pt>
                <c:pt idx="201">
                  <c:v>21.05.2018</c:v>
                </c:pt>
                <c:pt idx="202">
                  <c:v>22.05.2018</c:v>
                </c:pt>
                <c:pt idx="203">
                  <c:v>23.05.2018</c:v>
                </c:pt>
                <c:pt idx="204">
                  <c:v>24.05.2018</c:v>
                </c:pt>
                <c:pt idx="205">
                  <c:v>25.05.2018</c:v>
                </c:pt>
                <c:pt idx="206">
                  <c:v>26.05.2018</c:v>
                </c:pt>
                <c:pt idx="207">
                  <c:v>27.05.2018</c:v>
                </c:pt>
                <c:pt idx="208">
                  <c:v>28.05.2018</c:v>
                </c:pt>
                <c:pt idx="209">
                  <c:v>29.05.2018</c:v>
                </c:pt>
                <c:pt idx="210">
                  <c:v>30.05.2018</c:v>
                </c:pt>
                <c:pt idx="211">
                  <c:v>31.05.2018</c:v>
                </c:pt>
                <c:pt idx="212">
                  <c:v>01.06.2018</c:v>
                </c:pt>
                <c:pt idx="213">
                  <c:v>02.06.2018</c:v>
                </c:pt>
                <c:pt idx="214">
                  <c:v>03.06.2018</c:v>
                </c:pt>
                <c:pt idx="215">
                  <c:v>04.06.2018</c:v>
                </c:pt>
                <c:pt idx="216">
                  <c:v>05.06.2018</c:v>
                </c:pt>
                <c:pt idx="217">
                  <c:v>06.06.2018</c:v>
                </c:pt>
                <c:pt idx="218">
                  <c:v>07.06.2018</c:v>
                </c:pt>
                <c:pt idx="219">
                  <c:v>08.06.2018</c:v>
                </c:pt>
                <c:pt idx="220">
                  <c:v>09.06.2018</c:v>
                </c:pt>
                <c:pt idx="221">
                  <c:v>10.06.2018</c:v>
                </c:pt>
                <c:pt idx="222">
                  <c:v>11.06.2018</c:v>
                </c:pt>
                <c:pt idx="223">
                  <c:v>12.06.2018</c:v>
                </c:pt>
                <c:pt idx="224">
                  <c:v>13.06.2018</c:v>
                </c:pt>
                <c:pt idx="225">
                  <c:v>14.06.2018</c:v>
                </c:pt>
                <c:pt idx="226">
                  <c:v>15.06.2018</c:v>
                </c:pt>
                <c:pt idx="227">
                  <c:v>16.06.2018</c:v>
                </c:pt>
                <c:pt idx="228">
                  <c:v>17.06.2018</c:v>
                </c:pt>
                <c:pt idx="229">
                  <c:v>18.06.2018</c:v>
                </c:pt>
                <c:pt idx="230">
                  <c:v>19.06.2018</c:v>
                </c:pt>
                <c:pt idx="231">
                  <c:v>20.06.2018</c:v>
                </c:pt>
                <c:pt idx="232">
                  <c:v>21.06.2018</c:v>
                </c:pt>
                <c:pt idx="233">
                  <c:v>22.06.2018</c:v>
                </c:pt>
                <c:pt idx="234">
                  <c:v>23.06.2018</c:v>
                </c:pt>
                <c:pt idx="235">
                  <c:v>24.06.2018</c:v>
                </c:pt>
                <c:pt idx="236">
                  <c:v>25.06.2018</c:v>
                </c:pt>
                <c:pt idx="237">
                  <c:v>26.06.2018</c:v>
                </c:pt>
                <c:pt idx="238">
                  <c:v>27.06.2018</c:v>
                </c:pt>
                <c:pt idx="239">
                  <c:v>28.06.2018</c:v>
                </c:pt>
                <c:pt idx="240">
                  <c:v>29.06.2018</c:v>
                </c:pt>
                <c:pt idx="241">
                  <c:v>30.06.2018</c:v>
                </c:pt>
                <c:pt idx="242">
                  <c:v>01.07.2018</c:v>
                </c:pt>
                <c:pt idx="243">
                  <c:v>02.07.2018</c:v>
                </c:pt>
                <c:pt idx="244">
                  <c:v>03.07.2018</c:v>
                </c:pt>
                <c:pt idx="245">
                  <c:v>04.07.2018</c:v>
                </c:pt>
                <c:pt idx="246">
                  <c:v>05.07.2018</c:v>
                </c:pt>
                <c:pt idx="247">
                  <c:v>06.07.2018</c:v>
                </c:pt>
                <c:pt idx="248">
                  <c:v>07.07.2018</c:v>
                </c:pt>
                <c:pt idx="249">
                  <c:v>08.07.2018</c:v>
                </c:pt>
                <c:pt idx="250">
                  <c:v>09.07.2018</c:v>
                </c:pt>
                <c:pt idx="251">
                  <c:v>10.07.2018</c:v>
                </c:pt>
                <c:pt idx="252">
                  <c:v>11.07.2018</c:v>
                </c:pt>
                <c:pt idx="253">
                  <c:v>12.07.2018</c:v>
                </c:pt>
                <c:pt idx="254">
                  <c:v>13.07.2018</c:v>
                </c:pt>
                <c:pt idx="255">
                  <c:v>14.07.2018</c:v>
                </c:pt>
                <c:pt idx="256">
                  <c:v>15.07.2018</c:v>
                </c:pt>
                <c:pt idx="257">
                  <c:v>16.07.2018</c:v>
                </c:pt>
                <c:pt idx="258">
                  <c:v>17.07.2018</c:v>
                </c:pt>
                <c:pt idx="259">
                  <c:v>18.07.2018</c:v>
                </c:pt>
                <c:pt idx="260">
                  <c:v>19.07.2018</c:v>
                </c:pt>
                <c:pt idx="261">
                  <c:v>20.07.2018</c:v>
                </c:pt>
                <c:pt idx="262">
                  <c:v>21.07.2018</c:v>
                </c:pt>
                <c:pt idx="263">
                  <c:v>22.07.2018</c:v>
                </c:pt>
                <c:pt idx="264">
                  <c:v>23.07.2018</c:v>
                </c:pt>
                <c:pt idx="265">
                  <c:v>24.07.2018</c:v>
                </c:pt>
                <c:pt idx="266">
                  <c:v>25.07.2018</c:v>
                </c:pt>
                <c:pt idx="267">
                  <c:v>26.07.2018</c:v>
                </c:pt>
                <c:pt idx="268">
                  <c:v>27.07.2018</c:v>
                </c:pt>
                <c:pt idx="269">
                  <c:v>28.07.2018</c:v>
                </c:pt>
                <c:pt idx="270">
                  <c:v>29.07.2018</c:v>
                </c:pt>
                <c:pt idx="271">
                  <c:v>30.07.2018</c:v>
                </c:pt>
                <c:pt idx="272">
                  <c:v>31.07.2018</c:v>
                </c:pt>
                <c:pt idx="273">
                  <c:v>01.08.2018</c:v>
                </c:pt>
                <c:pt idx="274">
                  <c:v>02.08.2018</c:v>
                </c:pt>
                <c:pt idx="275">
                  <c:v>03.08.2018</c:v>
                </c:pt>
                <c:pt idx="276">
                  <c:v>04.08.2018</c:v>
                </c:pt>
                <c:pt idx="277">
                  <c:v>05.08.2018</c:v>
                </c:pt>
                <c:pt idx="278">
                  <c:v>06.08.2018</c:v>
                </c:pt>
                <c:pt idx="279">
                  <c:v>07.08.2018</c:v>
                </c:pt>
                <c:pt idx="280">
                  <c:v>08.08.2018</c:v>
                </c:pt>
                <c:pt idx="281">
                  <c:v>09.08.2018</c:v>
                </c:pt>
                <c:pt idx="282">
                  <c:v>10.08.2018</c:v>
                </c:pt>
                <c:pt idx="283">
                  <c:v>11.08.2018</c:v>
                </c:pt>
                <c:pt idx="284">
                  <c:v>12.08.2018</c:v>
                </c:pt>
                <c:pt idx="285">
                  <c:v>13.08.2018</c:v>
                </c:pt>
                <c:pt idx="286">
                  <c:v>14.08.2018</c:v>
                </c:pt>
                <c:pt idx="287">
                  <c:v>15.08.2018</c:v>
                </c:pt>
                <c:pt idx="288">
                  <c:v>16.08.2018</c:v>
                </c:pt>
                <c:pt idx="289">
                  <c:v>17.08.2018</c:v>
                </c:pt>
                <c:pt idx="290">
                  <c:v>18.08.2018</c:v>
                </c:pt>
                <c:pt idx="291">
                  <c:v>19.08.2018</c:v>
                </c:pt>
                <c:pt idx="292">
                  <c:v>20.08.2018</c:v>
                </c:pt>
                <c:pt idx="293">
                  <c:v>21.08.2018</c:v>
                </c:pt>
                <c:pt idx="294">
                  <c:v>22.08.2018</c:v>
                </c:pt>
                <c:pt idx="295">
                  <c:v>23.08.2018</c:v>
                </c:pt>
                <c:pt idx="296">
                  <c:v>24.08.2018</c:v>
                </c:pt>
                <c:pt idx="297">
                  <c:v>25.08.2018</c:v>
                </c:pt>
                <c:pt idx="298">
                  <c:v>26.08.2018</c:v>
                </c:pt>
                <c:pt idx="299">
                  <c:v>27.08.2018</c:v>
                </c:pt>
                <c:pt idx="300">
                  <c:v>28.08.2018</c:v>
                </c:pt>
                <c:pt idx="301">
                  <c:v>29.08.2018</c:v>
                </c:pt>
                <c:pt idx="302">
                  <c:v>30.08.2018</c:v>
                </c:pt>
                <c:pt idx="303">
                  <c:v>31.08.2018</c:v>
                </c:pt>
                <c:pt idx="304">
                  <c:v>01.09.2018</c:v>
                </c:pt>
                <c:pt idx="305">
                  <c:v>02.09.2018</c:v>
                </c:pt>
                <c:pt idx="306">
                  <c:v>03.09.2018</c:v>
                </c:pt>
                <c:pt idx="307">
                  <c:v>04.09.2018</c:v>
                </c:pt>
                <c:pt idx="308">
                  <c:v>05.09.2018</c:v>
                </c:pt>
                <c:pt idx="309">
                  <c:v>06.09.2018</c:v>
                </c:pt>
                <c:pt idx="310">
                  <c:v>07.09.2018</c:v>
                </c:pt>
                <c:pt idx="311">
                  <c:v>08.09.2018</c:v>
                </c:pt>
                <c:pt idx="312">
                  <c:v>09.09.2018</c:v>
                </c:pt>
                <c:pt idx="313">
                  <c:v>10.09.2018</c:v>
                </c:pt>
                <c:pt idx="314">
                  <c:v>11.09.2018</c:v>
                </c:pt>
                <c:pt idx="315">
                  <c:v>12.09.2018</c:v>
                </c:pt>
                <c:pt idx="316">
                  <c:v>13.09.2018</c:v>
                </c:pt>
                <c:pt idx="317">
                  <c:v>14.09.2018</c:v>
                </c:pt>
                <c:pt idx="318">
                  <c:v>15.09.2018</c:v>
                </c:pt>
                <c:pt idx="319">
                  <c:v>16.09.2018</c:v>
                </c:pt>
                <c:pt idx="320">
                  <c:v>17.09.2018</c:v>
                </c:pt>
                <c:pt idx="321">
                  <c:v>18.09.2018</c:v>
                </c:pt>
                <c:pt idx="322">
                  <c:v>19.09.2018</c:v>
                </c:pt>
                <c:pt idx="323">
                  <c:v>20.09.2018</c:v>
                </c:pt>
                <c:pt idx="324">
                  <c:v>21.09.2018</c:v>
                </c:pt>
                <c:pt idx="325">
                  <c:v>22.09.2018</c:v>
                </c:pt>
                <c:pt idx="326">
                  <c:v>23.09.2018</c:v>
                </c:pt>
                <c:pt idx="327">
                  <c:v>24.09.2018</c:v>
                </c:pt>
                <c:pt idx="328">
                  <c:v>25.09.2018</c:v>
                </c:pt>
                <c:pt idx="329">
                  <c:v>26.09.2018</c:v>
                </c:pt>
                <c:pt idx="330">
                  <c:v>27.09.2018</c:v>
                </c:pt>
                <c:pt idx="331">
                  <c:v>28.09.2018</c:v>
                </c:pt>
                <c:pt idx="332">
                  <c:v>29.09.2018</c:v>
                </c:pt>
                <c:pt idx="333">
                  <c:v>30.09.2018</c:v>
                </c:pt>
                <c:pt idx="334">
                  <c:v>01.10.2018</c:v>
                </c:pt>
                <c:pt idx="335">
                  <c:v>02.10.2018</c:v>
                </c:pt>
                <c:pt idx="336">
                  <c:v>03.10.2018</c:v>
                </c:pt>
                <c:pt idx="337">
                  <c:v>04.10.2018</c:v>
                </c:pt>
                <c:pt idx="338">
                  <c:v>05.10.2018</c:v>
                </c:pt>
                <c:pt idx="339">
                  <c:v>06.10.2018</c:v>
                </c:pt>
                <c:pt idx="340">
                  <c:v>07.10.2018</c:v>
                </c:pt>
                <c:pt idx="341">
                  <c:v>08.10.2018</c:v>
                </c:pt>
                <c:pt idx="342">
                  <c:v>09.10.2018</c:v>
                </c:pt>
                <c:pt idx="343">
                  <c:v>10.10.2018</c:v>
                </c:pt>
                <c:pt idx="344">
                  <c:v>11.10.2018</c:v>
                </c:pt>
                <c:pt idx="345">
                  <c:v>12.10.2018</c:v>
                </c:pt>
                <c:pt idx="346">
                  <c:v>13.10.2018</c:v>
                </c:pt>
                <c:pt idx="347">
                  <c:v>14.10.2018</c:v>
                </c:pt>
                <c:pt idx="348">
                  <c:v>15.10.2018</c:v>
                </c:pt>
                <c:pt idx="349">
                  <c:v>16.10.2018</c:v>
                </c:pt>
                <c:pt idx="350">
                  <c:v>17.10.2018</c:v>
                </c:pt>
                <c:pt idx="351">
                  <c:v>18.10.2018</c:v>
                </c:pt>
                <c:pt idx="352">
                  <c:v>19.10.2018</c:v>
                </c:pt>
                <c:pt idx="353">
                  <c:v>20.10.2018</c:v>
                </c:pt>
                <c:pt idx="354">
                  <c:v>21.10.2018</c:v>
                </c:pt>
                <c:pt idx="355">
                  <c:v>22.10.2018</c:v>
                </c:pt>
                <c:pt idx="356">
                  <c:v>23.10.2018</c:v>
                </c:pt>
                <c:pt idx="357">
                  <c:v>24.10.2018</c:v>
                </c:pt>
                <c:pt idx="358">
                  <c:v>25.10.2018</c:v>
                </c:pt>
                <c:pt idx="359">
                  <c:v>26.10.2018</c:v>
                </c:pt>
                <c:pt idx="360">
                  <c:v>27.10.2018</c:v>
                </c:pt>
                <c:pt idx="361">
                  <c:v>28.10.2018</c:v>
                </c:pt>
                <c:pt idx="362">
                  <c:v>29.10.2018</c:v>
                </c:pt>
                <c:pt idx="363">
                  <c:v>30.10.2018</c:v>
                </c:pt>
                <c:pt idx="364">
                  <c:v>31.10.2018</c:v>
                </c:pt>
              </c:strCache>
            </c:strRef>
          </c:cat>
          <c:val>
            <c:numRef>
              <c:f>Sheet1!$B$2:$B$366</c:f>
              <c:numCache>
                <c:formatCode>General</c:formatCode>
                <c:ptCount val="365"/>
                <c:pt idx="0">
                  <c:v>167376</c:v>
                </c:pt>
                <c:pt idx="1">
                  <c:v>167383</c:v>
                </c:pt>
                <c:pt idx="2">
                  <c:v>167412</c:v>
                </c:pt>
                <c:pt idx="3">
                  <c:v>167429</c:v>
                </c:pt>
                <c:pt idx="4">
                  <c:v>167488</c:v>
                </c:pt>
                <c:pt idx="5">
                  <c:v>167542</c:v>
                </c:pt>
                <c:pt idx="6">
                  <c:v>167608</c:v>
                </c:pt>
                <c:pt idx="7">
                  <c:v>167694</c:v>
                </c:pt>
                <c:pt idx="8">
                  <c:v>167754</c:v>
                </c:pt>
                <c:pt idx="9">
                  <c:v>167798</c:v>
                </c:pt>
                <c:pt idx="10">
                  <c:v>167830</c:v>
                </c:pt>
                <c:pt idx="11">
                  <c:v>167867</c:v>
                </c:pt>
                <c:pt idx="12">
                  <c:v>167885</c:v>
                </c:pt>
                <c:pt idx="13">
                  <c:v>167904</c:v>
                </c:pt>
                <c:pt idx="14">
                  <c:v>167917</c:v>
                </c:pt>
                <c:pt idx="15">
                  <c:v>167926</c:v>
                </c:pt>
                <c:pt idx="16">
                  <c:v>167945</c:v>
                </c:pt>
                <c:pt idx="17">
                  <c:v>167957</c:v>
                </c:pt>
                <c:pt idx="18">
                  <c:v>167995</c:v>
                </c:pt>
                <c:pt idx="19">
                  <c:v>168018</c:v>
                </c:pt>
                <c:pt idx="20">
                  <c:v>168072</c:v>
                </c:pt>
                <c:pt idx="21">
                  <c:v>168111</c:v>
                </c:pt>
                <c:pt idx="22">
                  <c:v>168222</c:v>
                </c:pt>
                <c:pt idx="23">
                  <c:v>168267</c:v>
                </c:pt>
                <c:pt idx="24">
                  <c:v>168309</c:v>
                </c:pt>
                <c:pt idx="25">
                  <c:v>168338</c:v>
                </c:pt>
                <c:pt idx="26">
                  <c:v>168381</c:v>
                </c:pt>
                <c:pt idx="27">
                  <c:v>168413</c:v>
                </c:pt>
                <c:pt idx="28">
                  <c:v>168449</c:v>
                </c:pt>
                <c:pt idx="29">
                  <c:v>168556</c:v>
                </c:pt>
                <c:pt idx="30">
                  <c:v>168629</c:v>
                </c:pt>
                <c:pt idx="31">
                  <c:v>168714</c:v>
                </c:pt>
                <c:pt idx="32">
                  <c:v>168826</c:v>
                </c:pt>
                <c:pt idx="33">
                  <c:v>168905</c:v>
                </c:pt>
                <c:pt idx="34">
                  <c:v>168941</c:v>
                </c:pt>
                <c:pt idx="35">
                  <c:v>168975</c:v>
                </c:pt>
                <c:pt idx="36">
                  <c:v>169042</c:v>
                </c:pt>
                <c:pt idx="37">
                  <c:v>169065</c:v>
                </c:pt>
                <c:pt idx="38">
                  <c:v>169083</c:v>
                </c:pt>
                <c:pt idx="39">
                  <c:v>169125</c:v>
                </c:pt>
                <c:pt idx="40">
                  <c:v>169144</c:v>
                </c:pt>
                <c:pt idx="41">
                  <c:v>169211</c:v>
                </c:pt>
                <c:pt idx="42">
                  <c:v>169257</c:v>
                </c:pt>
                <c:pt idx="43">
                  <c:v>169548</c:v>
                </c:pt>
                <c:pt idx="44">
                  <c:v>169763</c:v>
                </c:pt>
                <c:pt idx="45">
                  <c:v>169929</c:v>
                </c:pt>
                <c:pt idx="46">
                  <c:v>170033</c:v>
                </c:pt>
                <c:pt idx="47">
                  <c:v>170075</c:v>
                </c:pt>
                <c:pt idx="48">
                  <c:v>170106</c:v>
                </c:pt>
                <c:pt idx="49">
                  <c:v>170458</c:v>
                </c:pt>
                <c:pt idx="50">
                  <c:v>170628</c:v>
                </c:pt>
                <c:pt idx="51">
                  <c:v>170671</c:v>
                </c:pt>
                <c:pt idx="52">
                  <c:v>170712</c:v>
                </c:pt>
                <c:pt idx="53">
                  <c:v>170740</c:v>
                </c:pt>
                <c:pt idx="54">
                  <c:v>170776</c:v>
                </c:pt>
                <c:pt idx="55">
                  <c:v>170772</c:v>
                </c:pt>
                <c:pt idx="56">
                  <c:v>170788</c:v>
                </c:pt>
                <c:pt idx="57">
                  <c:v>170795</c:v>
                </c:pt>
                <c:pt idx="58">
                  <c:v>170797</c:v>
                </c:pt>
                <c:pt idx="59">
                  <c:v>170799</c:v>
                </c:pt>
                <c:pt idx="60">
                  <c:v>170801</c:v>
                </c:pt>
                <c:pt idx="61">
                  <c:v>170806</c:v>
                </c:pt>
                <c:pt idx="62">
                  <c:v>170808</c:v>
                </c:pt>
                <c:pt idx="63">
                  <c:v>170831</c:v>
                </c:pt>
                <c:pt idx="64">
                  <c:v>170849</c:v>
                </c:pt>
                <c:pt idx="65">
                  <c:v>170904</c:v>
                </c:pt>
                <c:pt idx="66">
                  <c:v>170938</c:v>
                </c:pt>
                <c:pt idx="67">
                  <c:v>170961</c:v>
                </c:pt>
                <c:pt idx="68">
                  <c:v>170975</c:v>
                </c:pt>
                <c:pt idx="69">
                  <c:v>171003</c:v>
                </c:pt>
                <c:pt idx="70">
                  <c:v>171022</c:v>
                </c:pt>
                <c:pt idx="71">
                  <c:v>171076</c:v>
                </c:pt>
                <c:pt idx="72">
                  <c:v>171126</c:v>
                </c:pt>
                <c:pt idx="73">
                  <c:v>171186</c:v>
                </c:pt>
                <c:pt idx="74">
                  <c:v>171241</c:v>
                </c:pt>
                <c:pt idx="75">
                  <c:v>171264</c:v>
                </c:pt>
                <c:pt idx="76">
                  <c:v>171371</c:v>
                </c:pt>
                <c:pt idx="77">
                  <c:v>171413</c:v>
                </c:pt>
                <c:pt idx="78">
                  <c:v>171445</c:v>
                </c:pt>
                <c:pt idx="79">
                  <c:v>171482</c:v>
                </c:pt>
                <c:pt idx="80">
                  <c:v>171493</c:v>
                </c:pt>
                <c:pt idx="81">
                  <c:v>171522</c:v>
                </c:pt>
                <c:pt idx="82">
                  <c:v>171530</c:v>
                </c:pt>
                <c:pt idx="83">
                  <c:v>171540</c:v>
                </c:pt>
                <c:pt idx="84">
                  <c:v>171569</c:v>
                </c:pt>
                <c:pt idx="85">
                  <c:v>171830</c:v>
                </c:pt>
                <c:pt idx="86">
                  <c:v>171969</c:v>
                </c:pt>
                <c:pt idx="87">
                  <c:v>172289</c:v>
                </c:pt>
                <c:pt idx="88">
                  <c:v>172538</c:v>
                </c:pt>
                <c:pt idx="89">
                  <c:v>172909</c:v>
                </c:pt>
                <c:pt idx="90">
                  <c:v>173259</c:v>
                </c:pt>
                <c:pt idx="91">
                  <c:v>173546</c:v>
                </c:pt>
                <c:pt idx="92">
                  <c:v>173742</c:v>
                </c:pt>
                <c:pt idx="93">
                  <c:v>173883</c:v>
                </c:pt>
                <c:pt idx="94">
                  <c:v>173985</c:v>
                </c:pt>
                <c:pt idx="95">
                  <c:v>174060</c:v>
                </c:pt>
                <c:pt idx="96">
                  <c:v>174152</c:v>
                </c:pt>
                <c:pt idx="97">
                  <c:v>174230</c:v>
                </c:pt>
                <c:pt idx="98">
                  <c:v>174291</c:v>
                </c:pt>
                <c:pt idx="99">
                  <c:v>174332</c:v>
                </c:pt>
                <c:pt idx="100">
                  <c:v>174369</c:v>
                </c:pt>
                <c:pt idx="101">
                  <c:v>174378</c:v>
                </c:pt>
                <c:pt idx="102">
                  <c:v>174386</c:v>
                </c:pt>
                <c:pt idx="103">
                  <c:v>174406</c:v>
                </c:pt>
                <c:pt idx="104">
                  <c:v>174478</c:v>
                </c:pt>
                <c:pt idx="105">
                  <c:v>174473</c:v>
                </c:pt>
                <c:pt idx="106">
                  <c:v>174481</c:v>
                </c:pt>
                <c:pt idx="107">
                  <c:v>174527</c:v>
                </c:pt>
                <c:pt idx="108">
                  <c:v>174633</c:v>
                </c:pt>
                <c:pt idx="109">
                  <c:v>174725</c:v>
                </c:pt>
                <c:pt idx="110">
                  <c:v>174748</c:v>
                </c:pt>
                <c:pt idx="111">
                  <c:v>174785</c:v>
                </c:pt>
                <c:pt idx="112">
                  <c:v>174796</c:v>
                </c:pt>
                <c:pt idx="113">
                  <c:v>174796</c:v>
                </c:pt>
                <c:pt idx="114">
                  <c:v>174823</c:v>
                </c:pt>
                <c:pt idx="115">
                  <c:v>174839</c:v>
                </c:pt>
                <c:pt idx="116">
                  <c:v>174844</c:v>
                </c:pt>
                <c:pt idx="117">
                  <c:v>174839</c:v>
                </c:pt>
                <c:pt idx="118">
                  <c:v>174858</c:v>
                </c:pt>
                <c:pt idx="119">
                  <c:v>174884</c:v>
                </c:pt>
                <c:pt idx="120">
                  <c:v>174920</c:v>
                </c:pt>
                <c:pt idx="121">
                  <c:v>175045</c:v>
                </c:pt>
                <c:pt idx="122">
                  <c:v>175287</c:v>
                </c:pt>
                <c:pt idx="123">
                  <c:v>175450</c:v>
                </c:pt>
                <c:pt idx="124">
                  <c:v>175559</c:v>
                </c:pt>
                <c:pt idx="125">
                  <c:v>175620</c:v>
                </c:pt>
                <c:pt idx="126">
                  <c:v>175675</c:v>
                </c:pt>
                <c:pt idx="127">
                  <c:v>175684</c:v>
                </c:pt>
                <c:pt idx="128">
                  <c:v>175718</c:v>
                </c:pt>
                <c:pt idx="129">
                  <c:v>175742</c:v>
                </c:pt>
                <c:pt idx="130">
                  <c:v>175783</c:v>
                </c:pt>
                <c:pt idx="131">
                  <c:v>175915</c:v>
                </c:pt>
                <c:pt idx="132">
                  <c:v>175968</c:v>
                </c:pt>
                <c:pt idx="133">
                  <c:v>176082</c:v>
                </c:pt>
                <c:pt idx="134">
                  <c:v>176160</c:v>
                </c:pt>
                <c:pt idx="135">
                  <c:v>176230</c:v>
                </c:pt>
                <c:pt idx="136">
                  <c:v>176355</c:v>
                </c:pt>
                <c:pt idx="137">
                  <c:v>176432</c:v>
                </c:pt>
                <c:pt idx="138">
                  <c:v>176473</c:v>
                </c:pt>
                <c:pt idx="139">
                  <c:v>176498</c:v>
                </c:pt>
                <c:pt idx="140">
                  <c:v>176499</c:v>
                </c:pt>
                <c:pt idx="141">
                  <c:v>176569</c:v>
                </c:pt>
                <c:pt idx="142">
                  <c:v>176612</c:v>
                </c:pt>
                <c:pt idx="143">
                  <c:v>176636</c:v>
                </c:pt>
                <c:pt idx="144">
                  <c:v>176670</c:v>
                </c:pt>
                <c:pt idx="145">
                  <c:v>176678</c:v>
                </c:pt>
                <c:pt idx="146">
                  <c:v>176704</c:v>
                </c:pt>
                <c:pt idx="147">
                  <c:v>176733</c:v>
                </c:pt>
                <c:pt idx="148">
                  <c:v>176767</c:v>
                </c:pt>
                <c:pt idx="149">
                  <c:v>176795</c:v>
                </c:pt>
                <c:pt idx="150">
                  <c:v>176810</c:v>
                </c:pt>
                <c:pt idx="151">
                  <c:v>176819</c:v>
                </c:pt>
                <c:pt idx="152">
                  <c:v>176814</c:v>
                </c:pt>
                <c:pt idx="153">
                  <c:v>176797</c:v>
                </c:pt>
                <c:pt idx="154">
                  <c:v>176748</c:v>
                </c:pt>
                <c:pt idx="155">
                  <c:v>176718</c:v>
                </c:pt>
                <c:pt idx="156">
                  <c:v>176828</c:v>
                </c:pt>
                <c:pt idx="157">
                  <c:v>176957</c:v>
                </c:pt>
                <c:pt idx="158">
                  <c:v>176993</c:v>
                </c:pt>
                <c:pt idx="159">
                  <c:v>177000</c:v>
                </c:pt>
                <c:pt idx="160">
                  <c:v>177025</c:v>
                </c:pt>
                <c:pt idx="161">
                  <c:v>177031</c:v>
                </c:pt>
                <c:pt idx="162">
                  <c:v>177053</c:v>
                </c:pt>
                <c:pt idx="163">
                  <c:v>177039</c:v>
                </c:pt>
                <c:pt idx="164">
                  <c:v>177033</c:v>
                </c:pt>
                <c:pt idx="165">
                  <c:v>177022</c:v>
                </c:pt>
                <c:pt idx="166">
                  <c:v>177001</c:v>
                </c:pt>
                <c:pt idx="167">
                  <c:v>177001</c:v>
                </c:pt>
                <c:pt idx="168">
                  <c:v>176997</c:v>
                </c:pt>
                <c:pt idx="169">
                  <c:v>176951</c:v>
                </c:pt>
                <c:pt idx="170">
                  <c:v>176934</c:v>
                </c:pt>
                <c:pt idx="171">
                  <c:v>176918</c:v>
                </c:pt>
                <c:pt idx="172">
                  <c:v>176878</c:v>
                </c:pt>
                <c:pt idx="173">
                  <c:v>176853</c:v>
                </c:pt>
                <c:pt idx="174">
                  <c:v>176858</c:v>
                </c:pt>
                <c:pt idx="175">
                  <c:v>176849</c:v>
                </c:pt>
                <c:pt idx="176">
                  <c:v>176838</c:v>
                </c:pt>
                <c:pt idx="177">
                  <c:v>176812</c:v>
                </c:pt>
                <c:pt idx="178">
                  <c:v>176791</c:v>
                </c:pt>
                <c:pt idx="179">
                  <c:v>176783</c:v>
                </c:pt>
                <c:pt idx="180">
                  <c:v>176770</c:v>
                </c:pt>
                <c:pt idx="181">
                  <c:v>176762</c:v>
                </c:pt>
                <c:pt idx="182">
                  <c:v>176754</c:v>
                </c:pt>
                <c:pt idx="183">
                  <c:v>176808</c:v>
                </c:pt>
                <c:pt idx="184">
                  <c:v>176826</c:v>
                </c:pt>
                <c:pt idx="185">
                  <c:v>176819</c:v>
                </c:pt>
                <c:pt idx="186">
                  <c:v>176805</c:v>
                </c:pt>
                <c:pt idx="187">
                  <c:v>176805</c:v>
                </c:pt>
                <c:pt idx="188">
                  <c:v>176789</c:v>
                </c:pt>
                <c:pt idx="189">
                  <c:v>176771</c:v>
                </c:pt>
                <c:pt idx="190">
                  <c:v>176751</c:v>
                </c:pt>
                <c:pt idx="191">
                  <c:v>176736</c:v>
                </c:pt>
                <c:pt idx="192">
                  <c:v>176716</c:v>
                </c:pt>
                <c:pt idx="193">
                  <c:v>176711</c:v>
                </c:pt>
                <c:pt idx="194">
                  <c:v>176706</c:v>
                </c:pt>
                <c:pt idx="195">
                  <c:v>176751</c:v>
                </c:pt>
                <c:pt idx="196">
                  <c:v>176745</c:v>
                </c:pt>
                <c:pt idx="197">
                  <c:v>176735</c:v>
                </c:pt>
                <c:pt idx="198">
                  <c:v>176724</c:v>
                </c:pt>
                <c:pt idx="199">
                  <c:v>176732</c:v>
                </c:pt>
                <c:pt idx="200">
                  <c:v>176738</c:v>
                </c:pt>
                <c:pt idx="201">
                  <c:v>176742</c:v>
                </c:pt>
                <c:pt idx="202">
                  <c:v>176746</c:v>
                </c:pt>
                <c:pt idx="203">
                  <c:v>176741</c:v>
                </c:pt>
                <c:pt idx="204">
                  <c:v>176729</c:v>
                </c:pt>
                <c:pt idx="205">
                  <c:v>176728</c:v>
                </c:pt>
                <c:pt idx="206">
                  <c:v>176721</c:v>
                </c:pt>
                <c:pt idx="207">
                  <c:v>176708</c:v>
                </c:pt>
                <c:pt idx="208">
                  <c:v>176693</c:v>
                </c:pt>
                <c:pt idx="209">
                  <c:v>176691</c:v>
                </c:pt>
                <c:pt idx="210">
                  <c:v>176682</c:v>
                </c:pt>
                <c:pt idx="211">
                  <c:v>176959</c:v>
                </c:pt>
                <c:pt idx="212">
                  <c:v>177106</c:v>
                </c:pt>
                <c:pt idx="213">
                  <c:v>177167</c:v>
                </c:pt>
                <c:pt idx="214">
                  <c:v>177214</c:v>
                </c:pt>
                <c:pt idx="215">
                  <c:v>177222</c:v>
                </c:pt>
                <c:pt idx="216">
                  <c:v>177229</c:v>
                </c:pt>
                <c:pt idx="217">
                  <c:v>177456</c:v>
                </c:pt>
                <c:pt idx="218">
                  <c:v>177693</c:v>
                </c:pt>
                <c:pt idx="219">
                  <c:v>177824</c:v>
                </c:pt>
                <c:pt idx="220">
                  <c:v>177934</c:v>
                </c:pt>
                <c:pt idx="221">
                  <c:v>178022</c:v>
                </c:pt>
                <c:pt idx="222">
                  <c:v>178094</c:v>
                </c:pt>
                <c:pt idx="223">
                  <c:v>178145</c:v>
                </c:pt>
                <c:pt idx="224">
                  <c:v>178177</c:v>
                </c:pt>
                <c:pt idx="225">
                  <c:v>178181</c:v>
                </c:pt>
                <c:pt idx="226">
                  <c:v>178293</c:v>
                </c:pt>
                <c:pt idx="227">
                  <c:v>178455</c:v>
                </c:pt>
                <c:pt idx="228">
                  <c:v>178565</c:v>
                </c:pt>
                <c:pt idx="229">
                  <c:v>178627</c:v>
                </c:pt>
                <c:pt idx="230">
                  <c:v>178728</c:v>
                </c:pt>
                <c:pt idx="231">
                  <c:v>178771</c:v>
                </c:pt>
                <c:pt idx="232">
                  <c:v>178811</c:v>
                </c:pt>
                <c:pt idx="233">
                  <c:v>178808</c:v>
                </c:pt>
                <c:pt idx="234">
                  <c:v>178808</c:v>
                </c:pt>
                <c:pt idx="235">
                  <c:v>178814</c:v>
                </c:pt>
                <c:pt idx="236">
                  <c:v>178812</c:v>
                </c:pt>
                <c:pt idx="237">
                  <c:v>178794</c:v>
                </c:pt>
                <c:pt idx="238">
                  <c:v>178787</c:v>
                </c:pt>
                <c:pt idx="239">
                  <c:v>178778</c:v>
                </c:pt>
                <c:pt idx="240">
                  <c:v>178780</c:v>
                </c:pt>
                <c:pt idx="241">
                  <c:v>178786</c:v>
                </c:pt>
                <c:pt idx="242">
                  <c:v>178812</c:v>
                </c:pt>
                <c:pt idx="243">
                  <c:v>178813</c:v>
                </c:pt>
                <c:pt idx="244">
                  <c:v>178822</c:v>
                </c:pt>
                <c:pt idx="245">
                  <c:v>178811</c:v>
                </c:pt>
                <c:pt idx="246">
                  <c:v>178820</c:v>
                </c:pt>
                <c:pt idx="247">
                  <c:v>178817</c:v>
                </c:pt>
                <c:pt idx="248">
                  <c:v>178828</c:v>
                </c:pt>
                <c:pt idx="249">
                  <c:v>178870</c:v>
                </c:pt>
                <c:pt idx="250">
                  <c:v>178932</c:v>
                </c:pt>
                <c:pt idx="251">
                  <c:v>179151</c:v>
                </c:pt>
                <c:pt idx="252">
                  <c:v>179246</c:v>
                </c:pt>
                <c:pt idx="253">
                  <c:v>179284</c:v>
                </c:pt>
                <c:pt idx="254">
                  <c:v>179290</c:v>
                </c:pt>
                <c:pt idx="255">
                  <c:v>179301</c:v>
                </c:pt>
                <c:pt idx="256">
                  <c:v>179303</c:v>
                </c:pt>
                <c:pt idx="257">
                  <c:v>179309</c:v>
                </c:pt>
                <c:pt idx="258">
                  <c:v>179307</c:v>
                </c:pt>
                <c:pt idx="259">
                  <c:v>179312</c:v>
                </c:pt>
                <c:pt idx="260">
                  <c:v>179545</c:v>
                </c:pt>
                <c:pt idx="261">
                  <c:v>180246</c:v>
                </c:pt>
                <c:pt idx="262">
                  <c:v>181621</c:v>
                </c:pt>
                <c:pt idx="263">
                  <c:v>183115</c:v>
                </c:pt>
                <c:pt idx="264">
                  <c:v>183835</c:v>
                </c:pt>
                <c:pt idx="265">
                  <c:v>184346</c:v>
                </c:pt>
                <c:pt idx="266">
                  <c:v>184775</c:v>
                </c:pt>
                <c:pt idx="267">
                  <c:v>185063</c:v>
                </c:pt>
                <c:pt idx="268">
                  <c:v>185275</c:v>
                </c:pt>
                <c:pt idx="269">
                  <c:v>185394</c:v>
                </c:pt>
                <c:pt idx="270">
                  <c:v>185508</c:v>
                </c:pt>
                <c:pt idx="271">
                  <c:v>185638</c:v>
                </c:pt>
                <c:pt idx="272">
                  <c:v>185744</c:v>
                </c:pt>
                <c:pt idx="273">
                  <c:v>185858</c:v>
                </c:pt>
                <c:pt idx="274">
                  <c:v>185952</c:v>
                </c:pt>
                <c:pt idx="275">
                  <c:v>186045</c:v>
                </c:pt>
                <c:pt idx="276">
                  <c:v>186108</c:v>
                </c:pt>
                <c:pt idx="277">
                  <c:v>186198</c:v>
                </c:pt>
                <c:pt idx="278">
                  <c:v>186246</c:v>
                </c:pt>
                <c:pt idx="279">
                  <c:v>186375</c:v>
                </c:pt>
                <c:pt idx="280">
                  <c:v>186451</c:v>
                </c:pt>
                <c:pt idx="281">
                  <c:v>186670</c:v>
                </c:pt>
                <c:pt idx="282">
                  <c:v>186850</c:v>
                </c:pt>
                <c:pt idx="283">
                  <c:v>187031</c:v>
                </c:pt>
                <c:pt idx="284">
                  <c:v>187193</c:v>
                </c:pt>
                <c:pt idx="285">
                  <c:v>187285</c:v>
                </c:pt>
                <c:pt idx="286">
                  <c:v>187374</c:v>
                </c:pt>
                <c:pt idx="287">
                  <c:v>187464</c:v>
                </c:pt>
                <c:pt idx="288">
                  <c:v>187527</c:v>
                </c:pt>
                <c:pt idx="289">
                  <c:v>187561</c:v>
                </c:pt>
                <c:pt idx="290">
                  <c:v>187611</c:v>
                </c:pt>
                <c:pt idx="291">
                  <c:v>187678</c:v>
                </c:pt>
                <c:pt idx="292">
                  <c:v>187763</c:v>
                </c:pt>
                <c:pt idx="293">
                  <c:v>187834</c:v>
                </c:pt>
                <c:pt idx="294">
                  <c:v>187870</c:v>
                </c:pt>
                <c:pt idx="295">
                  <c:v>187909</c:v>
                </c:pt>
                <c:pt idx="296">
                  <c:v>187942</c:v>
                </c:pt>
                <c:pt idx="297">
                  <c:v>187964</c:v>
                </c:pt>
                <c:pt idx="298">
                  <c:v>188037</c:v>
                </c:pt>
                <c:pt idx="299">
                  <c:v>188050</c:v>
                </c:pt>
                <c:pt idx="300">
                  <c:v>188060</c:v>
                </c:pt>
                <c:pt idx="301">
                  <c:v>188070</c:v>
                </c:pt>
                <c:pt idx="302">
                  <c:v>188126</c:v>
                </c:pt>
                <c:pt idx="303">
                  <c:v>188140</c:v>
                </c:pt>
                <c:pt idx="304">
                  <c:v>188143</c:v>
                </c:pt>
                <c:pt idx="305">
                  <c:v>188166</c:v>
                </c:pt>
                <c:pt idx="306">
                  <c:v>188174</c:v>
                </c:pt>
                <c:pt idx="307">
                  <c:v>188199</c:v>
                </c:pt>
                <c:pt idx="308">
                  <c:v>188210</c:v>
                </c:pt>
                <c:pt idx="309">
                  <c:v>188222</c:v>
                </c:pt>
                <c:pt idx="310">
                  <c:v>188339</c:v>
                </c:pt>
                <c:pt idx="311">
                  <c:v>188435</c:v>
                </c:pt>
                <c:pt idx="312">
                  <c:v>188534</c:v>
                </c:pt>
                <c:pt idx="313">
                  <c:v>188580</c:v>
                </c:pt>
                <c:pt idx="314">
                  <c:v>188618</c:v>
                </c:pt>
                <c:pt idx="315">
                  <c:v>188734</c:v>
                </c:pt>
                <c:pt idx="316">
                  <c:v>188753</c:v>
                </c:pt>
                <c:pt idx="317">
                  <c:v>188780</c:v>
                </c:pt>
                <c:pt idx="318">
                  <c:v>188856</c:v>
                </c:pt>
                <c:pt idx="319">
                  <c:v>188973</c:v>
                </c:pt>
                <c:pt idx="320">
                  <c:v>189013</c:v>
                </c:pt>
                <c:pt idx="321">
                  <c:v>189043</c:v>
                </c:pt>
                <c:pt idx="322">
                  <c:v>189075</c:v>
                </c:pt>
                <c:pt idx="323">
                  <c:v>189256</c:v>
                </c:pt>
                <c:pt idx="324">
                  <c:v>189342</c:v>
                </c:pt>
                <c:pt idx="325">
                  <c:v>189393</c:v>
                </c:pt>
                <c:pt idx="326">
                  <c:v>189429</c:v>
                </c:pt>
                <c:pt idx="327">
                  <c:v>189486</c:v>
                </c:pt>
                <c:pt idx="328">
                  <c:v>189528</c:v>
                </c:pt>
                <c:pt idx="329">
                  <c:v>189562</c:v>
                </c:pt>
                <c:pt idx="330">
                  <c:v>189591</c:v>
                </c:pt>
                <c:pt idx="331">
                  <c:v>189594</c:v>
                </c:pt>
                <c:pt idx="332">
                  <c:v>189612</c:v>
                </c:pt>
                <c:pt idx="333">
                  <c:v>189624</c:v>
                </c:pt>
                <c:pt idx="334">
                  <c:v>189635</c:v>
                </c:pt>
                <c:pt idx="335">
                  <c:v>189696</c:v>
                </c:pt>
                <c:pt idx="336">
                  <c:v>189749</c:v>
                </c:pt>
                <c:pt idx="337">
                  <c:v>189771</c:v>
                </c:pt>
                <c:pt idx="338">
                  <c:v>189792</c:v>
                </c:pt>
                <c:pt idx="339">
                  <c:v>189776</c:v>
                </c:pt>
                <c:pt idx="340">
                  <c:v>189790</c:v>
                </c:pt>
                <c:pt idx="341">
                  <c:v>189788</c:v>
                </c:pt>
                <c:pt idx="342">
                  <c:v>189809</c:v>
                </c:pt>
                <c:pt idx="343">
                  <c:v>189878</c:v>
                </c:pt>
                <c:pt idx="344">
                  <c:v>190346</c:v>
                </c:pt>
                <c:pt idx="345">
                  <c:v>190724</c:v>
                </c:pt>
                <c:pt idx="346">
                  <c:v>190900</c:v>
                </c:pt>
                <c:pt idx="347">
                  <c:v>191039</c:v>
                </c:pt>
                <c:pt idx="348">
                  <c:v>191143</c:v>
                </c:pt>
                <c:pt idx="349">
                  <c:v>191200</c:v>
                </c:pt>
                <c:pt idx="350">
                  <c:v>191250</c:v>
                </c:pt>
                <c:pt idx="351">
                  <c:v>191549</c:v>
                </c:pt>
                <c:pt idx="352">
                  <c:v>191666</c:v>
                </c:pt>
                <c:pt idx="353">
                  <c:v>191722</c:v>
                </c:pt>
                <c:pt idx="354">
                  <c:v>191799</c:v>
                </c:pt>
                <c:pt idx="355">
                  <c:v>191844</c:v>
                </c:pt>
                <c:pt idx="356">
                  <c:v>191918</c:v>
                </c:pt>
                <c:pt idx="357">
                  <c:v>191999</c:v>
                </c:pt>
                <c:pt idx="358">
                  <c:v>192027</c:v>
                </c:pt>
                <c:pt idx="359">
                  <c:v>192068</c:v>
                </c:pt>
                <c:pt idx="360">
                  <c:v>192105</c:v>
                </c:pt>
                <c:pt idx="361">
                  <c:v>192155</c:v>
                </c:pt>
                <c:pt idx="362">
                  <c:v>192180</c:v>
                </c:pt>
                <c:pt idx="363">
                  <c:v>192203</c:v>
                </c:pt>
                <c:pt idx="364">
                  <c:v>192254</c:v>
                </c:pt>
              </c:numCache>
            </c:numRef>
          </c:val>
          <c:smooth val="0"/>
          <c:extLst>
            <c:ext xmlns:c16="http://schemas.microsoft.com/office/drawing/2014/chart" uri="{C3380CC4-5D6E-409C-BE32-E72D297353CC}">
              <c16:uniqueId val="{00000000-795F-45D5-9F68-FCA5169FE8E7}"/>
            </c:ext>
          </c:extLst>
        </c:ser>
        <c:dLbls>
          <c:showLegendKey val="0"/>
          <c:showVal val="0"/>
          <c:showCatName val="0"/>
          <c:showSerName val="0"/>
          <c:showPercent val="0"/>
          <c:showBubbleSize val="0"/>
        </c:dLbls>
        <c:smooth val="0"/>
        <c:axId val="340342568"/>
        <c:axId val="340338632"/>
      </c:lineChart>
      <c:catAx>
        <c:axId val="340342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338632"/>
        <c:crosses val="autoZero"/>
        <c:auto val="1"/>
        <c:lblAlgn val="ctr"/>
        <c:lblOffset val="100"/>
        <c:noMultiLvlLbl val="0"/>
      </c:catAx>
      <c:valAx>
        <c:axId val="340338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342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Panorama</c:v>
                </c:pt>
              </c:strCache>
            </c:strRef>
          </c:tx>
          <c:spPr>
            <a:ln w="28575" cap="rnd">
              <a:solidFill>
                <a:schemeClr val="accent1"/>
              </a:solidFill>
              <a:round/>
            </a:ln>
            <a:effectLst/>
          </c:spPr>
          <c:marker>
            <c:symbol val="none"/>
          </c:marker>
          <c:cat>
            <c:strRef>
              <c:f>Sheet1!$A$2:$A$366</c:f>
              <c:strCache>
                <c:ptCount val="365"/>
                <c:pt idx="0">
                  <c:v>01.11.2017</c:v>
                </c:pt>
                <c:pt idx="1">
                  <c:v>02.11.2017</c:v>
                </c:pt>
                <c:pt idx="2">
                  <c:v>03.11.2017</c:v>
                </c:pt>
                <c:pt idx="3">
                  <c:v>04.11.2017</c:v>
                </c:pt>
                <c:pt idx="4">
                  <c:v>05.11.2017</c:v>
                </c:pt>
                <c:pt idx="5">
                  <c:v>06.11.2017</c:v>
                </c:pt>
                <c:pt idx="6">
                  <c:v>07.11.2017</c:v>
                </c:pt>
                <c:pt idx="7">
                  <c:v>08.11.2017</c:v>
                </c:pt>
                <c:pt idx="8">
                  <c:v>09.11.2017</c:v>
                </c:pt>
                <c:pt idx="9">
                  <c:v>10.11.2017</c:v>
                </c:pt>
                <c:pt idx="10">
                  <c:v>11.11.2017</c:v>
                </c:pt>
                <c:pt idx="11">
                  <c:v>12.11.2017</c:v>
                </c:pt>
                <c:pt idx="12">
                  <c:v>13.11.2017</c:v>
                </c:pt>
                <c:pt idx="13">
                  <c:v>14.11.2017</c:v>
                </c:pt>
                <c:pt idx="14">
                  <c:v>15.11.2017</c:v>
                </c:pt>
                <c:pt idx="15">
                  <c:v>16.11.2017</c:v>
                </c:pt>
                <c:pt idx="16">
                  <c:v>17.11.2017</c:v>
                </c:pt>
                <c:pt idx="17">
                  <c:v>18.11.2017</c:v>
                </c:pt>
                <c:pt idx="18">
                  <c:v>19.11.2017</c:v>
                </c:pt>
                <c:pt idx="19">
                  <c:v>20.11.2017</c:v>
                </c:pt>
                <c:pt idx="20">
                  <c:v>21.11.2017</c:v>
                </c:pt>
                <c:pt idx="21">
                  <c:v>22.11.2017</c:v>
                </c:pt>
                <c:pt idx="22">
                  <c:v>23.11.2017</c:v>
                </c:pt>
                <c:pt idx="23">
                  <c:v>24.11.2017</c:v>
                </c:pt>
                <c:pt idx="24">
                  <c:v>25.11.2017</c:v>
                </c:pt>
                <c:pt idx="25">
                  <c:v>26.11.2017</c:v>
                </c:pt>
                <c:pt idx="26">
                  <c:v>27.11.2017</c:v>
                </c:pt>
                <c:pt idx="27">
                  <c:v>28.11.2017</c:v>
                </c:pt>
                <c:pt idx="28">
                  <c:v>29.11.2017</c:v>
                </c:pt>
                <c:pt idx="29">
                  <c:v>30.11.2017</c:v>
                </c:pt>
                <c:pt idx="30">
                  <c:v>01.12.2017</c:v>
                </c:pt>
                <c:pt idx="31">
                  <c:v>02.12.2017</c:v>
                </c:pt>
                <c:pt idx="32">
                  <c:v>03.12.2017</c:v>
                </c:pt>
                <c:pt idx="33">
                  <c:v>04.12.2017</c:v>
                </c:pt>
                <c:pt idx="34">
                  <c:v>05.12.2017</c:v>
                </c:pt>
                <c:pt idx="35">
                  <c:v>06.12.2017</c:v>
                </c:pt>
                <c:pt idx="36">
                  <c:v>07.12.2017</c:v>
                </c:pt>
                <c:pt idx="37">
                  <c:v>08.12.2017</c:v>
                </c:pt>
                <c:pt idx="38">
                  <c:v>09.12.2017</c:v>
                </c:pt>
                <c:pt idx="39">
                  <c:v>10.12.2017</c:v>
                </c:pt>
                <c:pt idx="40">
                  <c:v>11.12.2017</c:v>
                </c:pt>
                <c:pt idx="41">
                  <c:v>12.12.2017</c:v>
                </c:pt>
                <c:pt idx="42">
                  <c:v>13.12.2017</c:v>
                </c:pt>
                <c:pt idx="43">
                  <c:v>14.12.2017</c:v>
                </c:pt>
                <c:pt idx="44">
                  <c:v>15.12.2017</c:v>
                </c:pt>
                <c:pt idx="45">
                  <c:v>16.12.2017</c:v>
                </c:pt>
                <c:pt idx="46">
                  <c:v>17.12.2017</c:v>
                </c:pt>
                <c:pt idx="47">
                  <c:v>18.12.2017</c:v>
                </c:pt>
                <c:pt idx="48">
                  <c:v>19.12.2017</c:v>
                </c:pt>
                <c:pt idx="49">
                  <c:v>20.12.2017</c:v>
                </c:pt>
                <c:pt idx="50">
                  <c:v>21.12.2017</c:v>
                </c:pt>
                <c:pt idx="51">
                  <c:v>22.12.2017</c:v>
                </c:pt>
                <c:pt idx="52">
                  <c:v>23.12.2017</c:v>
                </c:pt>
                <c:pt idx="53">
                  <c:v>24.12.2017</c:v>
                </c:pt>
                <c:pt idx="54">
                  <c:v>25.12.2017</c:v>
                </c:pt>
                <c:pt idx="55">
                  <c:v>26.12.2017</c:v>
                </c:pt>
                <c:pt idx="56">
                  <c:v>27.12.2017</c:v>
                </c:pt>
                <c:pt idx="57">
                  <c:v>28.12.2017</c:v>
                </c:pt>
                <c:pt idx="58">
                  <c:v>29.12.2017</c:v>
                </c:pt>
                <c:pt idx="59">
                  <c:v>30.12.2017</c:v>
                </c:pt>
                <c:pt idx="60">
                  <c:v>31.12.2017</c:v>
                </c:pt>
                <c:pt idx="61">
                  <c:v>01.01.2018</c:v>
                </c:pt>
                <c:pt idx="62">
                  <c:v>02.01.2018</c:v>
                </c:pt>
                <c:pt idx="63">
                  <c:v>03.01.2018</c:v>
                </c:pt>
                <c:pt idx="64">
                  <c:v>04.01.2018</c:v>
                </c:pt>
                <c:pt idx="65">
                  <c:v>05.01.2018</c:v>
                </c:pt>
                <c:pt idx="66">
                  <c:v>06.01.2018</c:v>
                </c:pt>
                <c:pt idx="67">
                  <c:v>07.01.2018</c:v>
                </c:pt>
                <c:pt idx="68">
                  <c:v>08.01.2018</c:v>
                </c:pt>
                <c:pt idx="69">
                  <c:v>09.01.2018</c:v>
                </c:pt>
                <c:pt idx="70">
                  <c:v>10.01.2018</c:v>
                </c:pt>
                <c:pt idx="71">
                  <c:v>11.01.2018</c:v>
                </c:pt>
                <c:pt idx="72">
                  <c:v>12.01.2018</c:v>
                </c:pt>
                <c:pt idx="73">
                  <c:v>13.01.2018</c:v>
                </c:pt>
                <c:pt idx="74">
                  <c:v>14.01.2018</c:v>
                </c:pt>
                <c:pt idx="75">
                  <c:v>15.01.2018</c:v>
                </c:pt>
                <c:pt idx="76">
                  <c:v>16.01.2018</c:v>
                </c:pt>
                <c:pt idx="77">
                  <c:v>17.01.2018</c:v>
                </c:pt>
                <c:pt idx="78">
                  <c:v>18.01.2018</c:v>
                </c:pt>
                <c:pt idx="79">
                  <c:v>19.01.2018</c:v>
                </c:pt>
                <c:pt idx="80">
                  <c:v>20.01.2018</c:v>
                </c:pt>
                <c:pt idx="81">
                  <c:v>21.01.2018</c:v>
                </c:pt>
                <c:pt idx="82">
                  <c:v>22.01.2018</c:v>
                </c:pt>
                <c:pt idx="83">
                  <c:v>23.01.2018</c:v>
                </c:pt>
                <c:pt idx="84">
                  <c:v>24.01.2018</c:v>
                </c:pt>
                <c:pt idx="85">
                  <c:v>25.01.2018</c:v>
                </c:pt>
                <c:pt idx="86">
                  <c:v>26.01.2018</c:v>
                </c:pt>
                <c:pt idx="87">
                  <c:v>27.01.2018</c:v>
                </c:pt>
                <c:pt idx="88">
                  <c:v>28.01.2018</c:v>
                </c:pt>
                <c:pt idx="89">
                  <c:v>29.01.2018</c:v>
                </c:pt>
                <c:pt idx="90">
                  <c:v>30.01.2018</c:v>
                </c:pt>
                <c:pt idx="91">
                  <c:v>31.01.2018</c:v>
                </c:pt>
                <c:pt idx="92">
                  <c:v>01.02.2018</c:v>
                </c:pt>
                <c:pt idx="93">
                  <c:v>02.02.2018</c:v>
                </c:pt>
                <c:pt idx="94">
                  <c:v>03.02.2018</c:v>
                </c:pt>
                <c:pt idx="95">
                  <c:v>04.02.2018</c:v>
                </c:pt>
                <c:pt idx="96">
                  <c:v>05.02.2018</c:v>
                </c:pt>
                <c:pt idx="97">
                  <c:v>06.02.2018</c:v>
                </c:pt>
                <c:pt idx="98">
                  <c:v>07.02.2018</c:v>
                </c:pt>
                <c:pt idx="99">
                  <c:v>08.02.2018</c:v>
                </c:pt>
                <c:pt idx="100">
                  <c:v>09.02.2018</c:v>
                </c:pt>
                <c:pt idx="101">
                  <c:v>10.02.2018</c:v>
                </c:pt>
                <c:pt idx="102">
                  <c:v>11.02.2018</c:v>
                </c:pt>
                <c:pt idx="103">
                  <c:v>12.02.2018</c:v>
                </c:pt>
                <c:pt idx="104">
                  <c:v>13.02.2018</c:v>
                </c:pt>
                <c:pt idx="105">
                  <c:v>14.02.2018</c:v>
                </c:pt>
                <c:pt idx="106">
                  <c:v>15.02.2018</c:v>
                </c:pt>
                <c:pt idx="107">
                  <c:v>16.02.2018</c:v>
                </c:pt>
                <c:pt idx="108">
                  <c:v>17.02.2018</c:v>
                </c:pt>
                <c:pt idx="109">
                  <c:v>18.02.2018</c:v>
                </c:pt>
                <c:pt idx="110">
                  <c:v>19.02.2018</c:v>
                </c:pt>
                <c:pt idx="111">
                  <c:v>20.02.2018</c:v>
                </c:pt>
                <c:pt idx="112">
                  <c:v>21.02.2018</c:v>
                </c:pt>
                <c:pt idx="113">
                  <c:v>22.02.2018</c:v>
                </c:pt>
                <c:pt idx="114">
                  <c:v>23.02.2018</c:v>
                </c:pt>
                <c:pt idx="115">
                  <c:v>24.02.2018</c:v>
                </c:pt>
                <c:pt idx="116">
                  <c:v>25.02.2018</c:v>
                </c:pt>
                <c:pt idx="117">
                  <c:v>26.02.2018</c:v>
                </c:pt>
                <c:pt idx="118">
                  <c:v>27.02.2018</c:v>
                </c:pt>
                <c:pt idx="119">
                  <c:v>28.02.2018</c:v>
                </c:pt>
                <c:pt idx="120">
                  <c:v>01.03.2018</c:v>
                </c:pt>
                <c:pt idx="121">
                  <c:v>02.03.2018</c:v>
                </c:pt>
                <c:pt idx="122">
                  <c:v>03.03.2018</c:v>
                </c:pt>
                <c:pt idx="123">
                  <c:v>04.03.2018</c:v>
                </c:pt>
                <c:pt idx="124">
                  <c:v>05.03.2018</c:v>
                </c:pt>
                <c:pt idx="125">
                  <c:v>06.03.2018</c:v>
                </c:pt>
                <c:pt idx="126">
                  <c:v>07.03.2018</c:v>
                </c:pt>
                <c:pt idx="127">
                  <c:v>08.03.2018</c:v>
                </c:pt>
                <c:pt idx="128">
                  <c:v>09.03.2018</c:v>
                </c:pt>
                <c:pt idx="129">
                  <c:v>10.03.2018</c:v>
                </c:pt>
                <c:pt idx="130">
                  <c:v>11.03.2018</c:v>
                </c:pt>
                <c:pt idx="131">
                  <c:v>12.03.2018</c:v>
                </c:pt>
                <c:pt idx="132">
                  <c:v>13.03.2018</c:v>
                </c:pt>
                <c:pt idx="133">
                  <c:v>14.03.2018</c:v>
                </c:pt>
                <c:pt idx="134">
                  <c:v>15.03.2018</c:v>
                </c:pt>
                <c:pt idx="135">
                  <c:v>16.03.2018</c:v>
                </c:pt>
                <c:pt idx="136">
                  <c:v>17.03.2018</c:v>
                </c:pt>
                <c:pt idx="137">
                  <c:v>18.03.2018</c:v>
                </c:pt>
                <c:pt idx="138">
                  <c:v>19.03.2018</c:v>
                </c:pt>
                <c:pt idx="139">
                  <c:v>20.03.2018</c:v>
                </c:pt>
                <c:pt idx="140">
                  <c:v>21.03.2018</c:v>
                </c:pt>
                <c:pt idx="141">
                  <c:v>22.03.2018</c:v>
                </c:pt>
                <c:pt idx="142">
                  <c:v>23.03.2018</c:v>
                </c:pt>
                <c:pt idx="143">
                  <c:v>24.03.2018</c:v>
                </c:pt>
                <c:pt idx="144">
                  <c:v>25.03.2018</c:v>
                </c:pt>
                <c:pt idx="145">
                  <c:v>26.03.2018</c:v>
                </c:pt>
                <c:pt idx="146">
                  <c:v>27.03.2018</c:v>
                </c:pt>
                <c:pt idx="147">
                  <c:v>28.03.2018</c:v>
                </c:pt>
                <c:pt idx="148">
                  <c:v>29.03.2018</c:v>
                </c:pt>
                <c:pt idx="149">
                  <c:v>30.03.2018</c:v>
                </c:pt>
                <c:pt idx="150">
                  <c:v>31.03.2018</c:v>
                </c:pt>
                <c:pt idx="151">
                  <c:v>01.04.2018</c:v>
                </c:pt>
                <c:pt idx="152">
                  <c:v>02.04.2018</c:v>
                </c:pt>
                <c:pt idx="153">
                  <c:v>03.04.2018</c:v>
                </c:pt>
                <c:pt idx="154">
                  <c:v>04.04.2018</c:v>
                </c:pt>
                <c:pt idx="155">
                  <c:v>05.04.2018</c:v>
                </c:pt>
                <c:pt idx="156">
                  <c:v>06.04.2018</c:v>
                </c:pt>
                <c:pt idx="157">
                  <c:v>07.04.2018</c:v>
                </c:pt>
                <c:pt idx="158">
                  <c:v>08.04.2018</c:v>
                </c:pt>
                <c:pt idx="159">
                  <c:v>09.04.2018</c:v>
                </c:pt>
                <c:pt idx="160">
                  <c:v>10.04.2018</c:v>
                </c:pt>
                <c:pt idx="161">
                  <c:v>11.04.2018</c:v>
                </c:pt>
                <c:pt idx="162">
                  <c:v>12.04.2018</c:v>
                </c:pt>
                <c:pt idx="163">
                  <c:v>13.04.2018</c:v>
                </c:pt>
                <c:pt idx="164">
                  <c:v>14.04.2018</c:v>
                </c:pt>
                <c:pt idx="165">
                  <c:v>15.04.2018</c:v>
                </c:pt>
                <c:pt idx="166">
                  <c:v>16.04.2018</c:v>
                </c:pt>
                <c:pt idx="167">
                  <c:v>17.04.2018</c:v>
                </c:pt>
                <c:pt idx="168">
                  <c:v>18.04.2018</c:v>
                </c:pt>
                <c:pt idx="169">
                  <c:v>19.04.2018</c:v>
                </c:pt>
                <c:pt idx="170">
                  <c:v>20.04.2018</c:v>
                </c:pt>
                <c:pt idx="171">
                  <c:v>21.04.2018</c:v>
                </c:pt>
                <c:pt idx="172">
                  <c:v>22.04.2018</c:v>
                </c:pt>
                <c:pt idx="173">
                  <c:v>23.04.2018</c:v>
                </c:pt>
                <c:pt idx="174">
                  <c:v>24.04.2018</c:v>
                </c:pt>
                <c:pt idx="175">
                  <c:v>25.04.2018</c:v>
                </c:pt>
                <c:pt idx="176">
                  <c:v>26.04.2018</c:v>
                </c:pt>
                <c:pt idx="177">
                  <c:v>27.04.2018</c:v>
                </c:pt>
                <c:pt idx="178">
                  <c:v>28.04.2018</c:v>
                </c:pt>
                <c:pt idx="179">
                  <c:v>29.04.2018</c:v>
                </c:pt>
                <c:pt idx="180">
                  <c:v>30.04.2018</c:v>
                </c:pt>
                <c:pt idx="181">
                  <c:v>01.05.2018</c:v>
                </c:pt>
                <c:pt idx="182">
                  <c:v>02.05.2018</c:v>
                </c:pt>
                <c:pt idx="183">
                  <c:v>03.05.2018</c:v>
                </c:pt>
                <c:pt idx="184">
                  <c:v>04.05.2018</c:v>
                </c:pt>
                <c:pt idx="185">
                  <c:v>05.05.2018</c:v>
                </c:pt>
                <c:pt idx="186">
                  <c:v>06.05.2018</c:v>
                </c:pt>
                <c:pt idx="187">
                  <c:v>07.05.2018</c:v>
                </c:pt>
                <c:pt idx="188">
                  <c:v>08.05.2018</c:v>
                </c:pt>
                <c:pt idx="189">
                  <c:v>09.05.2018</c:v>
                </c:pt>
                <c:pt idx="190">
                  <c:v>10.05.2018</c:v>
                </c:pt>
                <c:pt idx="191">
                  <c:v>11.05.2018</c:v>
                </c:pt>
                <c:pt idx="192">
                  <c:v>12.05.2018</c:v>
                </c:pt>
                <c:pt idx="193">
                  <c:v>13.05.2018</c:v>
                </c:pt>
                <c:pt idx="194">
                  <c:v>14.05.2018</c:v>
                </c:pt>
                <c:pt idx="195">
                  <c:v>15.05.2018</c:v>
                </c:pt>
                <c:pt idx="196">
                  <c:v>16.05.2018</c:v>
                </c:pt>
                <c:pt idx="197">
                  <c:v>17.05.2018</c:v>
                </c:pt>
                <c:pt idx="198">
                  <c:v>18.05.2018</c:v>
                </c:pt>
                <c:pt idx="199">
                  <c:v>19.05.2018</c:v>
                </c:pt>
                <c:pt idx="200">
                  <c:v>20.05.2018</c:v>
                </c:pt>
                <c:pt idx="201">
                  <c:v>21.05.2018</c:v>
                </c:pt>
                <c:pt idx="202">
                  <c:v>22.05.2018</c:v>
                </c:pt>
                <c:pt idx="203">
                  <c:v>23.05.2018</c:v>
                </c:pt>
                <c:pt idx="204">
                  <c:v>24.05.2018</c:v>
                </c:pt>
                <c:pt idx="205">
                  <c:v>25.05.2018</c:v>
                </c:pt>
                <c:pt idx="206">
                  <c:v>26.05.2018</c:v>
                </c:pt>
                <c:pt idx="207">
                  <c:v>27.05.2018</c:v>
                </c:pt>
                <c:pt idx="208">
                  <c:v>28.05.2018</c:v>
                </c:pt>
                <c:pt idx="209">
                  <c:v>29.05.2018</c:v>
                </c:pt>
                <c:pt idx="210">
                  <c:v>30.05.2018</c:v>
                </c:pt>
                <c:pt idx="211">
                  <c:v>31.05.2018</c:v>
                </c:pt>
                <c:pt idx="212">
                  <c:v>01.06.2018</c:v>
                </c:pt>
                <c:pt idx="213">
                  <c:v>02.06.2018</c:v>
                </c:pt>
                <c:pt idx="214">
                  <c:v>03.06.2018</c:v>
                </c:pt>
                <c:pt idx="215">
                  <c:v>04.06.2018</c:v>
                </c:pt>
                <c:pt idx="216">
                  <c:v>05.06.2018</c:v>
                </c:pt>
                <c:pt idx="217">
                  <c:v>06.06.2018</c:v>
                </c:pt>
                <c:pt idx="218">
                  <c:v>07.06.2018</c:v>
                </c:pt>
                <c:pt idx="219">
                  <c:v>08.06.2018</c:v>
                </c:pt>
                <c:pt idx="220">
                  <c:v>09.06.2018</c:v>
                </c:pt>
                <c:pt idx="221">
                  <c:v>10.06.2018</c:v>
                </c:pt>
                <c:pt idx="222">
                  <c:v>11.06.2018</c:v>
                </c:pt>
                <c:pt idx="223">
                  <c:v>12.06.2018</c:v>
                </c:pt>
                <c:pt idx="224">
                  <c:v>13.06.2018</c:v>
                </c:pt>
                <c:pt idx="225">
                  <c:v>14.06.2018</c:v>
                </c:pt>
                <c:pt idx="226">
                  <c:v>15.06.2018</c:v>
                </c:pt>
                <c:pt idx="227">
                  <c:v>16.06.2018</c:v>
                </c:pt>
                <c:pt idx="228">
                  <c:v>17.06.2018</c:v>
                </c:pt>
                <c:pt idx="229">
                  <c:v>18.06.2018</c:v>
                </c:pt>
                <c:pt idx="230">
                  <c:v>19.06.2018</c:v>
                </c:pt>
                <c:pt idx="231">
                  <c:v>20.06.2018</c:v>
                </c:pt>
                <c:pt idx="232">
                  <c:v>21.06.2018</c:v>
                </c:pt>
                <c:pt idx="233">
                  <c:v>22.06.2018</c:v>
                </c:pt>
                <c:pt idx="234">
                  <c:v>23.06.2018</c:v>
                </c:pt>
                <c:pt idx="235">
                  <c:v>24.06.2018</c:v>
                </c:pt>
                <c:pt idx="236">
                  <c:v>25.06.2018</c:v>
                </c:pt>
                <c:pt idx="237">
                  <c:v>26.06.2018</c:v>
                </c:pt>
                <c:pt idx="238">
                  <c:v>27.06.2018</c:v>
                </c:pt>
                <c:pt idx="239">
                  <c:v>28.06.2018</c:v>
                </c:pt>
                <c:pt idx="240">
                  <c:v>29.06.2018</c:v>
                </c:pt>
                <c:pt idx="241">
                  <c:v>30.06.2018</c:v>
                </c:pt>
                <c:pt idx="242">
                  <c:v>01.07.2018</c:v>
                </c:pt>
                <c:pt idx="243">
                  <c:v>02.07.2018</c:v>
                </c:pt>
                <c:pt idx="244">
                  <c:v>03.07.2018</c:v>
                </c:pt>
                <c:pt idx="245">
                  <c:v>04.07.2018</c:v>
                </c:pt>
                <c:pt idx="246">
                  <c:v>05.07.2018</c:v>
                </c:pt>
                <c:pt idx="247">
                  <c:v>06.07.2018</c:v>
                </c:pt>
                <c:pt idx="248">
                  <c:v>07.07.2018</c:v>
                </c:pt>
                <c:pt idx="249">
                  <c:v>08.07.2018</c:v>
                </c:pt>
                <c:pt idx="250">
                  <c:v>09.07.2018</c:v>
                </c:pt>
                <c:pt idx="251">
                  <c:v>10.07.2018</c:v>
                </c:pt>
                <c:pt idx="252">
                  <c:v>11.07.2018</c:v>
                </c:pt>
                <c:pt idx="253">
                  <c:v>12.07.2018</c:v>
                </c:pt>
                <c:pt idx="254">
                  <c:v>13.07.2018</c:v>
                </c:pt>
                <c:pt idx="255">
                  <c:v>14.07.2018</c:v>
                </c:pt>
                <c:pt idx="256">
                  <c:v>15.07.2018</c:v>
                </c:pt>
                <c:pt idx="257">
                  <c:v>16.07.2018</c:v>
                </c:pt>
                <c:pt idx="258">
                  <c:v>17.07.2018</c:v>
                </c:pt>
                <c:pt idx="259">
                  <c:v>18.07.2018</c:v>
                </c:pt>
                <c:pt idx="260">
                  <c:v>19.07.2018</c:v>
                </c:pt>
                <c:pt idx="261">
                  <c:v>20.07.2018</c:v>
                </c:pt>
                <c:pt idx="262">
                  <c:v>21.07.2018</c:v>
                </c:pt>
                <c:pt idx="263">
                  <c:v>22.07.2018</c:v>
                </c:pt>
                <c:pt idx="264">
                  <c:v>23.07.2018</c:v>
                </c:pt>
                <c:pt idx="265">
                  <c:v>24.07.2018</c:v>
                </c:pt>
                <c:pt idx="266">
                  <c:v>25.07.2018</c:v>
                </c:pt>
                <c:pt idx="267">
                  <c:v>26.07.2018</c:v>
                </c:pt>
                <c:pt idx="268">
                  <c:v>27.07.2018</c:v>
                </c:pt>
                <c:pt idx="269">
                  <c:v>28.07.2018</c:v>
                </c:pt>
                <c:pt idx="270">
                  <c:v>29.07.2018</c:v>
                </c:pt>
                <c:pt idx="271">
                  <c:v>30.07.2018</c:v>
                </c:pt>
                <c:pt idx="272">
                  <c:v>31.07.2018</c:v>
                </c:pt>
                <c:pt idx="273">
                  <c:v>01.08.2018</c:v>
                </c:pt>
                <c:pt idx="274">
                  <c:v>02.08.2018</c:v>
                </c:pt>
                <c:pt idx="275">
                  <c:v>03.08.2018</c:v>
                </c:pt>
                <c:pt idx="276">
                  <c:v>04.08.2018</c:v>
                </c:pt>
                <c:pt idx="277">
                  <c:v>05.08.2018</c:v>
                </c:pt>
                <c:pt idx="278">
                  <c:v>06.08.2018</c:v>
                </c:pt>
                <c:pt idx="279">
                  <c:v>07.08.2018</c:v>
                </c:pt>
                <c:pt idx="280">
                  <c:v>08.08.2018</c:v>
                </c:pt>
                <c:pt idx="281">
                  <c:v>09.08.2018</c:v>
                </c:pt>
                <c:pt idx="282">
                  <c:v>10.08.2018</c:v>
                </c:pt>
                <c:pt idx="283">
                  <c:v>11.08.2018</c:v>
                </c:pt>
                <c:pt idx="284">
                  <c:v>12.08.2018</c:v>
                </c:pt>
                <c:pt idx="285">
                  <c:v>13.08.2018</c:v>
                </c:pt>
                <c:pt idx="286">
                  <c:v>14.08.2018</c:v>
                </c:pt>
                <c:pt idx="287">
                  <c:v>15.08.2018</c:v>
                </c:pt>
                <c:pt idx="288">
                  <c:v>16.08.2018</c:v>
                </c:pt>
                <c:pt idx="289">
                  <c:v>17.08.2018</c:v>
                </c:pt>
                <c:pt idx="290">
                  <c:v>18.08.2018</c:v>
                </c:pt>
                <c:pt idx="291">
                  <c:v>19.08.2018</c:v>
                </c:pt>
                <c:pt idx="292">
                  <c:v>20.08.2018</c:v>
                </c:pt>
                <c:pt idx="293">
                  <c:v>21.08.2018</c:v>
                </c:pt>
                <c:pt idx="294">
                  <c:v>22.08.2018</c:v>
                </c:pt>
                <c:pt idx="295">
                  <c:v>23.08.2018</c:v>
                </c:pt>
                <c:pt idx="296">
                  <c:v>24.08.2018</c:v>
                </c:pt>
                <c:pt idx="297">
                  <c:v>25.08.2018</c:v>
                </c:pt>
                <c:pt idx="298">
                  <c:v>26.08.2018</c:v>
                </c:pt>
                <c:pt idx="299">
                  <c:v>27.08.2018</c:v>
                </c:pt>
                <c:pt idx="300">
                  <c:v>28.08.2018</c:v>
                </c:pt>
                <c:pt idx="301">
                  <c:v>29.08.2018</c:v>
                </c:pt>
                <c:pt idx="302">
                  <c:v>30.08.2018</c:v>
                </c:pt>
                <c:pt idx="303">
                  <c:v>31.08.2018</c:v>
                </c:pt>
                <c:pt idx="304">
                  <c:v>01.09.2018</c:v>
                </c:pt>
                <c:pt idx="305">
                  <c:v>02.09.2018</c:v>
                </c:pt>
                <c:pt idx="306">
                  <c:v>03.09.2018</c:v>
                </c:pt>
                <c:pt idx="307">
                  <c:v>04.09.2018</c:v>
                </c:pt>
                <c:pt idx="308">
                  <c:v>05.09.2018</c:v>
                </c:pt>
                <c:pt idx="309">
                  <c:v>06.09.2018</c:v>
                </c:pt>
                <c:pt idx="310">
                  <c:v>07.09.2018</c:v>
                </c:pt>
                <c:pt idx="311">
                  <c:v>08.09.2018</c:v>
                </c:pt>
                <c:pt idx="312">
                  <c:v>09.09.2018</c:v>
                </c:pt>
                <c:pt idx="313">
                  <c:v>10.09.2018</c:v>
                </c:pt>
                <c:pt idx="314">
                  <c:v>11.09.2018</c:v>
                </c:pt>
                <c:pt idx="315">
                  <c:v>12.09.2018</c:v>
                </c:pt>
                <c:pt idx="316">
                  <c:v>13.09.2018</c:v>
                </c:pt>
                <c:pt idx="317">
                  <c:v>14.09.2018</c:v>
                </c:pt>
                <c:pt idx="318">
                  <c:v>15.09.2018</c:v>
                </c:pt>
                <c:pt idx="319">
                  <c:v>16.09.2018</c:v>
                </c:pt>
                <c:pt idx="320">
                  <c:v>17.09.2018</c:v>
                </c:pt>
                <c:pt idx="321">
                  <c:v>18.09.2018</c:v>
                </c:pt>
                <c:pt idx="322">
                  <c:v>19.09.2018</c:v>
                </c:pt>
                <c:pt idx="323">
                  <c:v>20.09.2018</c:v>
                </c:pt>
                <c:pt idx="324">
                  <c:v>21.09.2018</c:v>
                </c:pt>
                <c:pt idx="325">
                  <c:v>22.09.2018</c:v>
                </c:pt>
                <c:pt idx="326">
                  <c:v>23.09.2018</c:v>
                </c:pt>
                <c:pt idx="327">
                  <c:v>24.09.2018</c:v>
                </c:pt>
                <c:pt idx="328">
                  <c:v>25.09.2018</c:v>
                </c:pt>
                <c:pt idx="329">
                  <c:v>26.09.2018</c:v>
                </c:pt>
                <c:pt idx="330">
                  <c:v>27.09.2018</c:v>
                </c:pt>
                <c:pt idx="331">
                  <c:v>28.09.2018</c:v>
                </c:pt>
                <c:pt idx="332">
                  <c:v>29.09.2018</c:v>
                </c:pt>
                <c:pt idx="333">
                  <c:v>30.09.2018</c:v>
                </c:pt>
                <c:pt idx="334">
                  <c:v>01.10.2018</c:v>
                </c:pt>
                <c:pt idx="335">
                  <c:v>02.10.2018</c:v>
                </c:pt>
                <c:pt idx="336">
                  <c:v>03.10.2018</c:v>
                </c:pt>
                <c:pt idx="337">
                  <c:v>04.10.2018</c:v>
                </c:pt>
                <c:pt idx="338">
                  <c:v>05.10.2018</c:v>
                </c:pt>
                <c:pt idx="339">
                  <c:v>06.10.2018</c:v>
                </c:pt>
                <c:pt idx="340">
                  <c:v>07.10.2018</c:v>
                </c:pt>
                <c:pt idx="341">
                  <c:v>08.10.2018</c:v>
                </c:pt>
                <c:pt idx="342">
                  <c:v>09.10.2018</c:v>
                </c:pt>
                <c:pt idx="343">
                  <c:v>10.10.2018</c:v>
                </c:pt>
                <c:pt idx="344">
                  <c:v>11.10.2018</c:v>
                </c:pt>
                <c:pt idx="345">
                  <c:v>12.10.2018</c:v>
                </c:pt>
                <c:pt idx="346">
                  <c:v>13.10.2018</c:v>
                </c:pt>
                <c:pt idx="347">
                  <c:v>14.10.2018</c:v>
                </c:pt>
                <c:pt idx="348">
                  <c:v>15.10.2018</c:v>
                </c:pt>
                <c:pt idx="349">
                  <c:v>16.10.2018</c:v>
                </c:pt>
                <c:pt idx="350">
                  <c:v>17.10.2018</c:v>
                </c:pt>
                <c:pt idx="351">
                  <c:v>18.10.2018</c:v>
                </c:pt>
                <c:pt idx="352">
                  <c:v>19.10.2018</c:v>
                </c:pt>
                <c:pt idx="353">
                  <c:v>20.10.2018</c:v>
                </c:pt>
                <c:pt idx="354">
                  <c:v>21.10.2018</c:v>
                </c:pt>
                <c:pt idx="355">
                  <c:v>22.10.2018</c:v>
                </c:pt>
                <c:pt idx="356">
                  <c:v>23.10.2018</c:v>
                </c:pt>
                <c:pt idx="357">
                  <c:v>24.10.2018</c:v>
                </c:pt>
                <c:pt idx="358">
                  <c:v>25.10.2018</c:v>
                </c:pt>
                <c:pt idx="359">
                  <c:v>26.10.2018</c:v>
                </c:pt>
                <c:pt idx="360">
                  <c:v>27.10.2018</c:v>
                </c:pt>
                <c:pt idx="361">
                  <c:v>28.10.2018</c:v>
                </c:pt>
                <c:pt idx="362">
                  <c:v>29.10.2018</c:v>
                </c:pt>
                <c:pt idx="363">
                  <c:v>30.10.2018</c:v>
                </c:pt>
                <c:pt idx="364">
                  <c:v>31.10.2018</c:v>
                </c:pt>
              </c:strCache>
            </c:strRef>
          </c:cat>
          <c:val>
            <c:numRef>
              <c:f>Sheet1!$B$2:$B$366</c:f>
              <c:numCache>
                <c:formatCode>General</c:formatCode>
                <c:ptCount val="365"/>
                <c:pt idx="0">
                  <c:v>105222</c:v>
                </c:pt>
                <c:pt idx="1">
                  <c:v>157793</c:v>
                </c:pt>
                <c:pt idx="2">
                  <c:v>156347</c:v>
                </c:pt>
                <c:pt idx="3">
                  <c:v>174026</c:v>
                </c:pt>
                <c:pt idx="4">
                  <c:v>203533</c:v>
                </c:pt>
                <c:pt idx="5">
                  <c:v>201228</c:v>
                </c:pt>
                <c:pt idx="6">
                  <c:v>228498</c:v>
                </c:pt>
                <c:pt idx="7">
                  <c:v>256180</c:v>
                </c:pt>
                <c:pt idx="8">
                  <c:v>173491</c:v>
                </c:pt>
                <c:pt idx="9">
                  <c:v>114290</c:v>
                </c:pt>
                <c:pt idx="10">
                  <c:v>103206</c:v>
                </c:pt>
                <c:pt idx="11">
                  <c:v>114643</c:v>
                </c:pt>
                <c:pt idx="12">
                  <c:v>113936</c:v>
                </c:pt>
                <c:pt idx="13">
                  <c:v>104092</c:v>
                </c:pt>
                <c:pt idx="14">
                  <c:v>93920</c:v>
                </c:pt>
                <c:pt idx="15">
                  <c:v>150948</c:v>
                </c:pt>
                <c:pt idx="16">
                  <c:v>130532</c:v>
                </c:pt>
                <c:pt idx="17">
                  <c:v>113285</c:v>
                </c:pt>
                <c:pt idx="18">
                  <c:v>101882</c:v>
                </c:pt>
                <c:pt idx="19">
                  <c:v>117556</c:v>
                </c:pt>
                <c:pt idx="20">
                  <c:v>197797</c:v>
                </c:pt>
                <c:pt idx="21">
                  <c:v>201140</c:v>
                </c:pt>
                <c:pt idx="22">
                  <c:v>172542</c:v>
                </c:pt>
                <c:pt idx="23">
                  <c:v>222567</c:v>
                </c:pt>
                <c:pt idx="24">
                  <c:v>166211</c:v>
                </c:pt>
                <c:pt idx="25">
                  <c:v>132168</c:v>
                </c:pt>
                <c:pt idx="26">
                  <c:v>113440</c:v>
                </c:pt>
                <c:pt idx="27">
                  <c:v>78525</c:v>
                </c:pt>
                <c:pt idx="28">
                  <c:v>121781</c:v>
                </c:pt>
                <c:pt idx="29">
                  <c:v>256132</c:v>
                </c:pt>
                <c:pt idx="30">
                  <c:v>216617</c:v>
                </c:pt>
                <c:pt idx="31">
                  <c:v>211087</c:v>
                </c:pt>
                <c:pt idx="32">
                  <c:v>317187</c:v>
                </c:pt>
                <c:pt idx="33">
                  <c:v>326346</c:v>
                </c:pt>
                <c:pt idx="34">
                  <c:v>200542</c:v>
                </c:pt>
                <c:pt idx="35">
                  <c:v>164096</c:v>
                </c:pt>
                <c:pt idx="36">
                  <c:v>183597</c:v>
                </c:pt>
                <c:pt idx="37">
                  <c:v>146626</c:v>
                </c:pt>
                <c:pt idx="38">
                  <c:v>130288</c:v>
                </c:pt>
                <c:pt idx="39">
                  <c:v>168402</c:v>
                </c:pt>
                <c:pt idx="40">
                  <c:v>88539</c:v>
                </c:pt>
                <c:pt idx="41">
                  <c:v>164569</c:v>
                </c:pt>
                <c:pt idx="42">
                  <c:v>219492</c:v>
                </c:pt>
                <c:pt idx="43">
                  <c:v>595888</c:v>
                </c:pt>
                <c:pt idx="44">
                  <c:v>500255</c:v>
                </c:pt>
                <c:pt idx="45">
                  <c:v>371830</c:v>
                </c:pt>
                <c:pt idx="46">
                  <c:v>225088</c:v>
                </c:pt>
                <c:pt idx="47">
                  <c:v>153012</c:v>
                </c:pt>
                <c:pt idx="48">
                  <c:v>133063</c:v>
                </c:pt>
                <c:pt idx="49">
                  <c:v>644448</c:v>
                </c:pt>
                <c:pt idx="50">
                  <c:v>296663</c:v>
                </c:pt>
                <c:pt idx="51">
                  <c:v>174543</c:v>
                </c:pt>
                <c:pt idx="52">
                  <c:v>139260</c:v>
                </c:pt>
                <c:pt idx="53">
                  <c:v>95129</c:v>
                </c:pt>
                <c:pt idx="54">
                  <c:v>45766</c:v>
                </c:pt>
                <c:pt idx="55">
                  <c:v>38178</c:v>
                </c:pt>
                <c:pt idx="56">
                  <c:v>43368</c:v>
                </c:pt>
                <c:pt idx="57">
                  <c:v>59972</c:v>
                </c:pt>
                <c:pt idx="58">
                  <c:v>44692</c:v>
                </c:pt>
                <c:pt idx="59">
                  <c:v>23690</c:v>
                </c:pt>
                <c:pt idx="60">
                  <c:v>58765</c:v>
                </c:pt>
                <c:pt idx="61">
                  <c:v>24657</c:v>
                </c:pt>
                <c:pt idx="62">
                  <c:v>68098</c:v>
                </c:pt>
                <c:pt idx="63">
                  <c:v>57246</c:v>
                </c:pt>
                <c:pt idx="64">
                  <c:v>72553</c:v>
                </c:pt>
                <c:pt idx="65">
                  <c:v>66968</c:v>
                </c:pt>
                <c:pt idx="66">
                  <c:v>38558</c:v>
                </c:pt>
                <c:pt idx="67">
                  <c:v>23456</c:v>
                </c:pt>
                <c:pt idx="68">
                  <c:v>51857</c:v>
                </c:pt>
                <c:pt idx="69">
                  <c:v>84526</c:v>
                </c:pt>
                <c:pt idx="70">
                  <c:v>72095</c:v>
                </c:pt>
                <c:pt idx="71">
                  <c:v>71841</c:v>
                </c:pt>
                <c:pt idx="72">
                  <c:v>97918</c:v>
                </c:pt>
                <c:pt idx="73">
                  <c:v>135501</c:v>
                </c:pt>
                <c:pt idx="74">
                  <c:v>105382</c:v>
                </c:pt>
                <c:pt idx="75">
                  <c:v>98468</c:v>
                </c:pt>
                <c:pt idx="76">
                  <c:v>215121</c:v>
                </c:pt>
                <c:pt idx="77">
                  <c:v>202895</c:v>
                </c:pt>
                <c:pt idx="78">
                  <c:v>113627</c:v>
                </c:pt>
                <c:pt idx="79">
                  <c:v>99106</c:v>
                </c:pt>
                <c:pt idx="80">
                  <c:v>63693</c:v>
                </c:pt>
                <c:pt idx="81">
                  <c:v>67110</c:v>
                </c:pt>
                <c:pt idx="82">
                  <c:v>63223</c:v>
                </c:pt>
                <c:pt idx="83">
                  <c:v>100762</c:v>
                </c:pt>
                <c:pt idx="84">
                  <c:v>116970</c:v>
                </c:pt>
                <c:pt idx="85">
                  <c:v>171944</c:v>
                </c:pt>
                <c:pt idx="86">
                  <c:v>239907</c:v>
                </c:pt>
                <c:pt idx="87">
                  <c:v>635520</c:v>
                </c:pt>
                <c:pt idx="88">
                  <c:v>574712</c:v>
                </c:pt>
                <c:pt idx="89">
                  <c:v>728944</c:v>
                </c:pt>
                <c:pt idx="90">
                  <c:v>819785</c:v>
                </c:pt>
                <c:pt idx="91">
                  <c:v>612489</c:v>
                </c:pt>
                <c:pt idx="92">
                  <c:v>428361</c:v>
                </c:pt>
                <c:pt idx="93">
                  <c:v>277878</c:v>
                </c:pt>
                <c:pt idx="94">
                  <c:v>202178</c:v>
                </c:pt>
                <c:pt idx="95">
                  <c:v>143242</c:v>
                </c:pt>
                <c:pt idx="96">
                  <c:v>160673</c:v>
                </c:pt>
                <c:pt idx="97">
                  <c:v>127281</c:v>
                </c:pt>
                <c:pt idx="98">
                  <c:v>217660</c:v>
                </c:pt>
                <c:pt idx="99">
                  <c:v>248496</c:v>
                </c:pt>
                <c:pt idx="100">
                  <c:v>124668</c:v>
                </c:pt>
                <c:pt idx="101">
                  <c:v>56309</c:v>
                </c:pt>
                <c:pt idx="102">
                  <c:v>31951</c:v>
                </c:pt>
                <c:pt idx="103">
                  <c:v>50367</c:v>
                </c:pt>
                <c:pt idx="104">
                  <c:v>59080</c:v>
                </c:pt>
                <c:pt idx="105">
                  <c:v>46708</c:v>
                </c:pt>
                <c:pt idx="106">
                  <c:v>72958</c:v>
                </c:pt>
                <c:pt idx="107">
                  <c:v>142121</c:v>
                </c:pt>
                <c:pt idx="108">
                  <c:v>162698</c:v>
                </c:pt>
                <c:pt idx="109">
                  <c:v>231439</c:v>
                </c:pt>
                <c:pt idx="110">
                  <c:v>114978</c:v>
                </c:pt>
                <c:pt idx="111">
                  <c:v>88903</c:v>
                </c:pt>
                <c:pt idx="112">
                  <c:v>97632</c:v>
                </c:pt>
                <c:pt idx="113">
                  <c:v>61229</c:v>
                </c:pt>
                <c:pt idx="114">
                  <c:v>29567</c:v>
                </c:pt>
                <c:pt idx="115">
                  <c:v>36021</c:v>
                </c:pt>
                <c:pt idx="116">
                  <c:v>40391</c:v>
                </c:pt>
                <c:pt idx="117">
                  <c:v>41368</c:v>
                </c:pt>
                <c:pt idx="118">
                  <c:v>60304</c:v>
                </c:pt>
                <c:pt idx="119">
                  <c:v>122873</c:v>
                </c:pt>
                <c:pt idx="120">
                  <c:v>121919</c:v>
                </c:pt>
                <c:pt idx="121">
                  <c:v>213778</c:v>
                </c:pt>
                <c:pt idx="122">
                  <c:v>306743</c:v>
                </c:pt>
                <c:pt idx="123">
                  <c:v>237984</c:v>
                </c:pt>
                <c:pt idx="124">
                  <c:v>141040</c:v>
                </c:pt>
                <c:pt idx="125">
                  <c:v>136492</c:v>
                </c:pt>
                <c:pt idx="126">
                  <c:v>113242</c:v>
                </c:pt>
                <c:pt idx="127">
                  <c:v>74866</c:v>
                </c:pt>
                <c:pt idx="128">
                  <c:v>58420</c:v>
                </c:pt>
                <c:pt idx="129">
                  <c:v>45347</c:v>
                </c:pt>
                <c:pt idx="130">
                  <c:v>48964</c:v>
                </c:pt>
                <c:pt idx="131">
                  <c:v>170415</c:v>
                </c:pt>
                <c:pt idx="132">
                  <c:v>112575</c:v>
                </c:pt>
                <c:pt idx="133">
                  <c:v>190591</c:v>
                </c:pt>
                <c:pt idx="134">
                  <c:v>198756</c:v>
                </c:pt>
                <c:pt idx="135">
                  <c:v>181447</c:v>
                </c:pt>
                <c:pt idx="136">
                  <c:v>194911</c:v>
                </c:pt>
                <c:pt idx="137">
                  <c:v>144855</c:v>
                </c:pt>
                <c:pt idx="138">
                  <c:v>83423</c:v>
                </c:pt>
                <c:pt idx="139">
                  <c:v>86446</c:v>
                </c:pt>
                <c:pt idx="140">
                  <c:v>69413</c:v>
                </c:pt>
                <c:pt idx="141">
                  <c:v>93692</c:v>
                </c:pt>
                <c:pt idx="142">
                  <c:v>139431</c:v>
                </c:pt>
                <c:pt idx="143">
                  <c:v>120847</c:v>
                </c:pt>
                <c:pt idx="144">
                  <c:v>111232</c:v>
                </c:pt>
                <c:pt idx="145">
                  <c:v>108263</c:v>
                </c:pt>
                <c:pt idx="146">
                  <c:v>91259</c:v>
                </c:pt>
                <c:pt idx="147">
                  <c:v>114340</c:v>
                </c:pt>
                <c:pt idx="148">
                  <c:v>149855</c:v>
                </c:pt>
                <c:pt idx="149">
                  <c:v>152894</c:v>
                </c:pt>
                <c:pt idx="150">
                  <c:v>97641</c:v>
                </c:pt>
                <c:pt idx="151">
                  <c:v>58081</c:v>
                </c:pt>
                <c:pt idx="152">
                  <c:v>59937</c:v>
                </c:pt>
                <c:pt idx="153">
                  <c:v>42609</c:v>
                </c:pt>
                <c:pt idx="154">
                  <c:v>46711</c:v>
                </c:pt>
                <c:pt idx="155">
                  <c:v>70294</c:v>
                </c:pt>
                <c:pt idx="156">
                  <c:v>282269</c:v>
                </c:pt>
                <c:pt idx="157">
                  <c:v>550568</c:v>
                </c:pt>
                <c:pt idx="158">
                  <c:v>373043</c:v>
                </c:pt>
                <c:pt idx="159">
                  <c:v>252557</c:v>
                </c:pt>
                <c:pt idx="160">
                  <c:v>193194</c:v>
                </c:pt>
                <c:pt idx="161">
                  <c:v>144861</c:v>
                </c:pt>
                <c:pt idx="162">
                  <c:v>110428</c:v>
                </c:pt>
                <c:pt idx="163">
                  <c:v>78850</c:v>
                </c:pt>
                <c:pt idx="164">
                  <c:v>72291</c:v>
                </c:pt>
                <c:pt idx="165">
                  <c:v>103069</c:v>
                </c:pt>
                <c:pt idx="166">
                  <c:v>46615</c:v>
                </c:pt>
                <c:pt idx="167">
                  <c:v>53597</c:v>
                </c:pt>
                <c:pt idx="168">
                  <c:v>81286</c:v>
                </c:pt>
                <c:pt idx="169">
                  <c:v>51704</c:v>
                </c:pt>
                <c:pt idx="170">
                  <c:v>32046</c:v>
                </c:pt>
                <c:pt idx="171">
                  <c:v>28523</c:v>
                </c:pt>
                <c:pt idx="172">
                  <c:v>30335</c:v>
                </c:pt>
                <c:pt idx="173">
                  <c:v>41738</c:v>
                </c:pt>
                <c:pt idx="174">
                  <c:v>188303</c:v>
                </c:pt>
                <c:pt idx="175">
                  <c:v>100325</c:v>
                </c:pt>
                <c:pt idx="176">
                  <c:v>46556</c:v>
                </c:pt>
                <c:pt idx="177">
                  <c:v>53314</c:v>
                </c:pt>
                <c:pt idx="178">
                  <c:v>34300</c:v>
                </c:pt>
                <c:pt idx="179">
                  <c:v>29478</c:v>
                </c:pt>
                <c:pt idx="180">
                  <c:v>39631</c:v>
                </c:pt>
                <c:pt idx="181">
                  <c:v>22144</c:v>
                </c:pt>
                <c:pt idx="182">
                  <c:v>15540</c:v>
                </c:pt>
                <c:pt idx="183">
                  <c:v>91203</c:v>
                </c:pt>
                <c:pt idx="184">
                  <c:v>142151</c:v>
                </c:pt>
                <c:pt idx="185">
                  <c:v>66420</c:v>
                </c:pt>
                <c:pt idx="186">
                  <c:v>50966</c:v>
                </c:pt>
                <c:pt idx="187">
                  <c:v>95046</c:v>
                </c:pt>
                <c:pt idx="188">
                  <c:v>56920</c:v>
                </c:pt>
                <c:pt idx="189">
                  <c:v>31336</c:v>
                </c:pt>
                <c:pt idx="190">
                  <c:v>45728</c:v>
                </c:pt>
                <c:pt idx="191">
                  <c:v>39322</c:v>
                </c:pt>
                <c:pt idx="192">
                  <c:v>40208</c:v>
                </c:pt>
                <c:pt idx="193">
                  <c:v>31860</c:v>
                </c:pt>
                <c:pt idx="194">
                  <c:v>50504</c:v>
                </c:pt>
                <c:pt idx="195">
                  <c:v>89319</c:v>
                </c:pt>
                <c:pt idx="196">
                  <c:v>56128</c:v>
                </c:pt>
                <c:pt idx="197">
                  <c:v>51440</c:v>
                </c:pt>
                <c:pt idx="198">
                  <c:v>40223</c:v>
                </c:pt>
                <c:pt idx="199">
                  <c:v>33127</c:v>
                </c:pt>
                <c:pt idx="200">
                  <c:v>27784</c:v>
                </c:pt>
                <c:pt idx="201">
                  <c:v>64773</c:v>
                </c:pt>
                <c:pt idx="202">
                  <c:v>84143</c:v>
                </c:pt>
                <c:pt idx="203">
                  <c:v>55880</c:v>
                </c:pt>
                <c:pt idx="204">
                  <c:v>70226</c:v>
                </c:pt>
                <c:pt idx="205">
                  <c:v>47829</c:v>
                </c:pt>
                <c:pt idx="206">
                  <c:v>49118</c:v>
                </c:pt>
                <c:pt idx="207">
                  <c:v>50909</c:v>
                </c:pt>
                <c:pt idx="208">
                  <c:v>56023</c:v>
                </c:pt>
                <c:pt idx="209">
                  <c:v>53401</c:v>
                </c:pt>
                <c:pt idx="210">
                  <c:v>45746</c:v>
                </c:pt>
                <c:pt idx="211">
                  <c:v>519338</c:v>
                </c:pt>
                <c:pt idx="212">
                  <c:v>500004</c:v>
                </c:pt>
                <c:pt idx="213">
                  <c:v>344294</c:v>
                </c:pt>
                <c:pt idx="214">
                  <c:v>225926</c:v>
                </c:pt>
                <c:pt idx="215">
                  <c:v>141753</c:v>
                </c:pt>
                <c:pt idx="216">
                  <c:v>155880</c:v>
                </c:pt>
                <c:pt idx="217">
                  <c:v>420839</c:v>
                </c:pt>
                <c:pt idx="218">
                  <c:v>544689</c:v>
                </c:pt>
                <c:pt idx="219">
                  <c:v>288391</c:v>
                </c:pt>
                <c:pt idx="220">
                  <c:v>245496</c:v>
                </c:pt>
                <c:pt idx="221">
                  <c:v>240688</c:v>
                </c:pt>
                <c:pt idx="222">
                  <c:v>211713</c:v>
                </c:pt>
                <c:pt idx="223">
                  <c:v>195417</c:v>
                </c:pt>
                <c:pt idx="224">
                  <c:v>130318</c:v>
                </c:pt>
                <c:pt idx="225">
                  <c:v>103407</c:v>
                </c:pt>
                <c:pt idx="226">
                  <c:v>183716</c:v>
                </c:pt>
                <c:pt idx="227">
                  <c:v>284724</c:v>
                </c:pt>
                <c:pt idx="228">
                  <c:v>182129</c:v>
                </c:pt>
                <c:pt idx="229">
                  <c:v>144267</c:v>
                </c:pt>
                <c:pt idx="230">
                  <c:v>152448</c:v>
                </c:pt>
                <c:pt idx="231">
                  <c:v>135807</c:v>
                </c:pt>
                <c:pt idx="232">
                  <c:v>106866</c:v>
                </c:pt>
                <c:pt idx="233">
                  <c:v>100316</c:v>
                </c:pt>
                <c:pt idx="234">
                  <c:v>76596</c:v>
                </c:pt>
                <c:pt idx="235">
                  <c:v>61182</c:v>
                </c:pt>
                <c:pt idx="236">
                  <c:v>45495</c:v>
                </c:pt>
                <c:pt idx="237">
                  <c:v>39978</c:v>
                </c:pt>
                <c:pt idx="238">
                  <c:v>30761</c:v>
                </c:pt>
                <c:pt idx="239">
                  <c:v>23140</c:v>
                </c:pt>
                <c:pt idx="240">
                  <c:v>33179</c:v>
                </c:pt>
                <c:pt idx="241">
                  <c:v>34821</c:v>
                </c:pt>
                <c:pt idx="242">
                  <c:v>63237</c:v>
                </c:pt>
                <c:pt idx="243">
                  <c:v>37349</c:v>
                </c:pt>
                <c:pt idx="244">
                  <c:v>51672</c:v>
                </c:pt>
                <c:pt idx="245">
                  <c:v>57576</c:v>
                </c:pt>
                <c:pt idx="246">
                  <c:v>53871</c:v>
                </c:pt>
                <c:pt idx="247">
                  <c:v>53602</c:v>
                </c:pt>
                <c:pt idx="248">
                  <c:v>120361</c:v>
                </c:pt>
                <c:pt idx="249">
                  <c:v>103438</c:v>
                </c:pt>
                <c:pt idx="250">
                  <c:v>163743</c:v>
                </c:pt>
                <c:pt idx="251">
                  <c:v>364782</c:v>
                </c:pt>
                <c:pt idx="252">
                  <c:v>283833</c:v>
                </c:pt>
                <c:pt idx="253">
                  <c:v>126371</c:v>
                </c:pt>
                <c:pt idx="254">
                  <c:v>72553</c:v>
                </c:pt>
                <c:pt idx="255">
                  <c:v>40327</c:v>
                </c:pt>
                <c:pt idx="256">
                  <c:v>31312</c:v>
                </c:pt>
                <c:pt idx="257">
                  <c:v>28580</c:v>
                </c:pt>
                <c:pt idx="258">
                  <c:v>53859</c:v>
                </c:pt>
                <c:pt idx="259">
                  <c:v>70191</c:v>
                </c:pt>
                <c:pt idx="260">
                  <c:v>233665</c:v>
                </c:pt>
                <c:pt idx="261">
                  <c:v>742739</c:v>
                </c:pt>
                <c:pt idx="262">
                  <c:v>1788811</c:v>
                </c:pt>
                <c:pt idx="263">
                  <c:v>2183387</c:v>
                </c:pt>
                <c:pt idx="264">
                  <c:v>1419451</c:v>
                </c:pt>
                <c:pt idx="265">
                  <c:v>888165</c:v>
                </c:pt>
                <c:pt idx="266">
                  <c:v>733066</c:v>
                </c:pt>
                <c:pt idx="267">
                  <c:v>521946</c:v>
                </c:pt>
                <c:pt idx="268">
                  <c:v>368510</c:v>
                </c:pt>
                <c:pt idx="269">
                  <c:v>275231</c:v>
                </c:pt>
                <c:pt idx="270">
                  <c:v>311352</c:v>
                </c:pt>
                <c:pt idx="271">
                  <c:v>274859</c:v>
                </c:pt>
                <c:pt idx="272">
                  <c:v>243919</c:v>
                </c:pt>
                <c:pt idx="273">
                  <c:v>292033</c:v>
                </c:pt>
                <c:pt idx="274">
                  <c:v>260290</c:v>
                </c:pt>
                <c:pt idx="275">
                  <c:v>267225</c:v>
                </c:pt>
                <c:pt idx="276">
                  <c:v>191892</c:v>
                </c:pt>
                <c:pt idx="277">
                  <c:v>177559</c:v>
                </c:pt>
                <c:pt idx="278">
                  <c:v>145231</c:v>
                </c:pt>
                <c:pt idx="279">
                  <c:v>231024</c:v>
                </c:pt>
                <c:pt idx="280">
                  <c:v>263797</c:v>
                </c:pt>
                <c:pt idx="281">
                  <c:v>285771</c:v>
                </c:pt>
                <c:pt idx="282">
                  <c:v>475389</c:v>
                </c:pt>
                <c:pt idx="283">
                  <c:v>446069</c:v>
                </c:pt>
                <c:pt idx="284">
                  <c:v>403868</c:v>
                </c:pt>
                <c:pt idx="285">
                  <c:v>306879</c:v>
                </c:pt>
                <c:pt idx="286">
                  <c:v>275166</c:v>
                </c:pt>
                <c:pt idx="287">
                  <c:v>311804</c:v>
                </c:pt>
                <c:pt idx="288">
                  <c:v>226430</c:v>
                </c:pt>
                <c:pt idx="289">
                  <c:v>168320</c:v>
                </c:pt>
                <c:pt idx="290">
                  <c:v>135671</c:v>
                </c:pt>
                <c:pt idx="291">
                  <c:v>183481</c:v>
                </c:pt>
                <c:pt idx="292">
                  <c:v>256563</c:v>
                </c:pt>
                <c:pt idx="293">
                  <c:v>168588</c:v>
                </c:pt>
                <c:pt idx="294">
                  <c:v>121995</c:v>
                </c:pt>
                <c:pt idx="295">
                  <c:v>124669</c:v>
                </c:pt>
                <c:pt idx="296">
                  <c:v>170348</c:v>
                </c:pt>
                <c:pt idx="297">
                  <c:v>88011</c:v>
                </c:pt>
                <c:pt idx="298">
                  <c:v>132335</c:v>
                </c:pt>
                <c:pt idx="299">
                  <c:v>108035</c:v>
                </c:pt>
                <c:pt idx="300">
                  <c:v>113188</c:v>
                </c:pt>
                <c:pt idx="301">
                  <c:v>97565</c:v>
                </c:pt>
                <c:pt idx="302">
                  <c:v>148878</c:v>
                </c:pt>
                <c:pt idx="303">
                  <c:v>105307</c:v>
                </c:pt>
                <c:pt idx="304">
                  <c:v>79024</c:v>
                </c:pt>
                <c:pt idx="305">
                  <c:v>68488</c:v>
                </c:pt>
                <c:pt idx="306">
                  <c:v>72721</c:v>
                </c:pt>
                <c:pt idx="307">
                  <c:v>69400</c:v>
                </c:pt>
                <c:pt idx="308">
                  <c:v>71142</c:v>
                </c:pt>
                <c:pt idx="309">
                  <c:v>67032</c:v>
                </c:pt>
                <c:pt idx="310">
                  <c:v>238976</c:v>
                </c:pt>
                <c:pt idx="311">
                  <c:v>180632</c:v>
                </c:pt>
                <c:pt idx="312">
                  <c:v>216666</c:v>
                </c:pt>
                <c:pt idx="313">
                  <c:v>164149</c:v>
                </c:pt>
                <c:pt idx="314">
                  <c:v>133093</c:v>
                </c:pt>
                <c:pt idx="315">
                  <c:v>231087</c:v>
                </c:pt>
                <c:pt idx="316">
                  <c:v>132818</c:v>
                </c:pt>
                <c:pt idx="317">
                  <c:v>109954</c:v>
                </c:pt>
                <c:pt idx="318">
                  <c:v>143232</c:v>
                </c:pt>
                <c:pt idx="319">
                  <c:v>189588</c:v>
                </c:pt>
                <c:pt idx="320">
                  <c:v>104408</c:v>
                </c:pt>
                <c:pt idx="321">
                  <c:v>119210</c:v>
                </c:pt>
                <c:pt idx="322">
                  <c:v>76818</c:v>
                </c:pt>
                <c:pt idx="323">
                  <c:v>313812</c:v>
                </c:pt>
                <c:pt idx="324">
                  <c:v>190167</c:v>
                </c:pt>
                <c:pt idx="325">
                  <c:v>127873</c:v>
                </c:pt>
                <c:pt idx="326">
                  <c:v>121136</c:v>
                </c:pt>
                <c:pt idx="327">
                  <c:v>143909</c:v>
                </c:pt>
                <c:pt idx="328">
                  <c:v>98060</c:v>
                </c:pt>
                <c:pt idx="329">
                  <c:v>87002</c:v>
                </c:pt>
                <c:pt idx="330">
                  <c:v>59049</c:v>
                </c:pt>
                <c:pt idx="331">
                  <c:v>32657</c:v>
                </c:pt>
                <c:pt idx="332">
                  <c:v>21842</c:v>
                </c:pt>
                <c:pt idx="333">
                  <c:v>47453</c:v>
                </c:pt>
                <c:pt idx="334">
                  <c:v>27269</c:v>
                </c:pt>
                <c:pt idx="335">
                  <c:v>101810</c:v>
                </c:pt>
                <c:pt idx="336">
                  <c:v>120034</c:v>
                </c:pt>
                <c:pt idx="337">
                  <c:v>90292</c:v>
                </c:pt>
                <c:pt idx="338">
                  <c:v>89089</c:v>
                </c:pt>
                <c:pt idx="339">
                  <c:v>37715</c:v>
                </c:pt>
                <c:pt idx="340">
                  <c:v>27106</c:v>
                </c:pt>
                <c:pt idx="341">
                  <c:v>37697</c:v>
                </c:pt>
                <c:pt idx="342">
                  <c:v>68157</c:v>
                </c:pt>
                <c:pt idx="343">
                  <c:v>245040</c:v>
                </c:pt>
                <c:pt idx="344">
                  <c:v>1497954</c:v>
                </c:pt>
                <c:pt idx="345">
                  <c:v>1276899</c:v>
                </c:pt>
                <c:pt idx="346">
                  <c:v>755132</c:v>
                </c:pt>
                <c:pt idx="347">
                  <c:v>578373</c:v>
                </c:pt>
                <c:pt idx="348">
                  <c:v>543300</c:v>
                </c:pt>
                <c:pt idx="349">
                  <c:v>395818</c:v>
                </c:pt>
                <c:pt idx="350">
                  <c:v>231830</c:v>
                </c:pt>
                <c:pt idx="351">
                  <c:v>590856</c:v>
                </c:pt>
                <c:pt idx="352">
                  <c:v>311190</c:v>
                </c:pt>
                <c:pt idx="353">
                  <c:v>169233</c:v>
                </c:pt>
                <c:pt idx="354">
                  <c:v>182345</c:v>
                </c:pt>
                <c:pt idx="355">
                  <c:v>157386</c:v>
                </c:pt>
                <c:pt idx="356">
                  <c:v>177907</c:v>
                </c:pt>
                <c:pt idx="357">
                  <c:v>238849</c:v>
                </c:pt>
                <c:pt idx="358">
                  <c:v>131847</c:v>
                </c:pt>
                <c:pt idx="359">
                  <c:v>83454</c:v>
                </c:pt>
                <c:pt idx="360">
                  <c:v>109085</c:v>
                </c:pt>
                <c:pt idx="361">
                  <c:v>86410</c:v>
                </c:pt>
                <c:pt idx="362">
                  <c:v>103790</c:v>
                </c:pt>
                <c:pt idx="363">
                  <c:v>117916</c:v>
                </c:pt>
                <c:pt idx="364">
                  <c:v>118710</c:v>
                </c:pt>
              </c:numCache>
            </c:numRef>
          </c:val>
          <c:smooth val="0"/>
          <c:extLst>
            <c:ext xmlns:c16="http://schemas.microsoft.com/office/drawing/2014/chart" uri="{C3380CC4-5D6E-409C-BE32-E72D297353CC}">
              <c16:uniqueId val="{00000000-421D-408D-92A5-456096452200}"/>
            </c:ext>
          </c:extLst>
        </c:ser>
        <c:dLbls>
          <c:showLegendKey val="0"/>
          <c:showVal val="0"/>
          <c:showCatName val="0"/>
          <c:showSerName val="0"/>
          <c:showPercent val="0"/>
          <c:showBubbleSize val="0"/>
        </c:dLbls>
        <c:smooth val="0"/>
        <c:axId val="342576832"/>
        <c:axId val="342573552"/>
      </c:lineChart>
      <c:catAx>
        <c:axId val="342576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573552"/>
        <c:crosses val="autoZero"/>
        <c:auto val="1"/>
        <c:lblAlgn val="ctr"/>
        <c:lblOffset val="100"/>
        <c:noMultiLvlLbl val="0"/>
      </c:catAx>
      <c:valAx>
        <c:axId val="342573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576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Panorama</c:v>
                </c:pt>
              </c:strCache>
            </c:strRef>
          </c:tx>
          <c:spPr>
            <a:ln w="28575" cap="rnd">
              <a:solidFill>
                <a:schemeClr val="accent1"/>
              </a:solidFill>
              <a:round/>
            </a:ln>
            <a:effectLst/>
          </c:spPr>
          <c:marker>
            <c:symbol val="none"/>
          </c:marker>
          <c:cat>
            <c:strRef>
              <c:f>Sheet1!$A$2:$A$366</c:f>
              <c:strCache>
                <c:ptCount val="365"/>
                <c:pt idx="0">
                  <c:v>01.11.2017</c:v>
                </c:pt>
                <c:pt idx="1">
                  <c:v>02.11.2017</c:v>
                </c:pt>
                <c:pt idx="2">
                  <c:v>03.11.2017</c:v>
                </c:pt>
                <c:pt idx="3">
                  <c:v>04.11.2017</c:v>
                </c:pt>
                <c:pt idx="4">
                  <c:v>05.11.2017</c:v>
                </c:pt>
                <c:pt idx="5">
                  <c:v>06.11.2017</c:v>
                </c:pt>
                <c:pt idx="6">
                  <c:v>07.11.2017</c:v>
                </c:pt>
                <c:pt idx="7">
                  <c:v>08.11.2017</c:v>
                </c:pt>
                <c:pt idx="8">
                  <c:v>09.11.2017</c:v>
                </c:pt>
                <c:pt idx="9">
                  <c:v>10.11.2017</c:v>
                </c:pt>
                <c:pt idx="10">
                  <c:v>11.11.2017</c:v>
                </c:pt>
                <c:pt idx="11">
                  <c:v>12.11.2017</c:v>
                </c:pt>
                <c:pt idx="12">
                  <c:v>13.11.2017</c:v>
                </c:pt>
                <c:pt idx="13">
                  <c:v>14.11.2017</c:v>
                </c:pt>
                <c:pt idx="14">
                  <c:v>15.11.2017</c:v>
                </c:pt>
                <c:pt idx="15">
                  <c:v>16.11.2017</c:v>
                </c:pt>
                <c:pt idx="16">
                  <c:v>17.11.2017</c:v>
                </c:pt>
                <c:pt idx="17">
                  <c:v>18.11.2017</c:v>
                </c:pt>
                <c:pt idx="18">
                  <c:v>19.11.2017</c:v>
                </c:pt>
                <c:pt idx="19">
                  <c:v>20.11.2017</c:v>
                </c:pt>
                <c:pt idx="20">
                  <c:v>21.11.2017</c:v>
                </c:pt>
                <c:pt idx="21">
                  <c:v>22.11.2017</c:v>
                </c:pt>
                <c:pt idx="22">
                  <c:v>23.11.2017</c:v>
                </c:pt>
                <c:pt idx="23">
                  <c:v>24.11.2017</c:v>
                </c:pt>
                <c:pt idx="24">
                  <c:v>25.11.2017</c:v>
                </c:pt>
                <c:pt idx="25">
                  <c:v>26.11.2017</c:v>
                </c:pt>
                <c:pt idx="26">
                  <c:v>27.11.2017</c:v>
                </c:pt>
                <c:pt idx="27">
                  <c:v>28.11.2017</c:v>
                </c:pt>
                <c:pt idx="28">
                  <c:v>29.11.2017</c:v>
                </c:pt>
                <c:pt idx="29">
                  <c:v>30.11.2017</c:v>
                </c:pt>
                <c:pt idx="30">
                  <c:v>01.12.2017</c:v>
                </c:pt>
                <c:pt idx="31">
                  <c:v>02.12.2017</c:v>
                </c:pt>
                <c:pt idx="32">
                  <c:v>03.12.2017</c:v>
                </c:pt>
                <c:pt idx="33">
                  <c:v>04.12.2017</c:v>
                </c:pt>
                <c:pt idx="34">
                  <c:v>05.12.2017</c:v>
                </c:pt>
                <c:pt idx="35">
                  <c:v>06.12.2017</c:v>
                </c:pt>
                <c:pt idx="36">
                  <c:v>07.12.2017</c:v>
                </c:pt>
                <c:pt idx="37">
                  <c:v>08.12.2017</c:v>
                </c:pt>
                <c:pt idx="38">
                  <c:v>09.12.2017</c:v>
                </c:pt>
                <c:pt idx="39">
                  <c:v>10.12.2017</c:v>
                </c:pt>
                <c:pt idx="40">
                  <c:v>11.12.2017</c:v>
                </c:pt>
                <c:pt idx="41">
                  <c:v>12.12.2017</c:v>
                </c:pt>
                <c:pt idx="42">
                  <c:v>13.12.2017</c:v>
                </c:pt>
                <c:pt idx="43">
                  <c:v>14.12.2017</c:v>
                </c:pt>
                <c:pt idx="44">
                  <c:v>15.12.2017</c:v>
                </c:pt>
                <c:pt idx="45">
                  <c:v>16.12.2017</c:v>
                </c:pt>
                <c:pt idx="46">
                  <c:v>17.12.2017</c:v>
                </c:pt>
                <c:pt idx="47">
                  <c:v>18.12.2017</c:v>
                </c:pt>
                <c:pt idx="48">
                  <c:v>19.12.2017</c:v>
                </c:pt>
                <c:pt idx="49">
                  <c:v>20.12.2017</c:v>
                </c:pt>
                <c:pt idx="50">
                  <c:v>21.12.2017</c:v>
                </c:pt>
                <c:pt idx="51">
                  <c:v>22.12.2017</c:v>
                </c:pt>
                <c:pt idx="52">
                  <c:v>23.12.2017</c:v>
                </c:pt>
                <c:pt idx="53">
                  <c:v>24.12.2017</c:v>
                </c:pt>
                <c:pt idx="54">
                  <c:v>25.12.2017</c:v>
                </c:pt>
                <c:pt idx="55">
                  <c:v>26.12.2017</c:v>
                </c:pt>
                <c:pt idx="56">
                  <c:v>27.12.2017</c:v>
                </c:pt>
                <c:pt idx="57">
                  <c:v>28.12.2017</c:v>
                </c:pt>
                <c:pt idx="58">
                  <c:v>29.12.2017</c:v>
                </c:pt>
                <c:pt idx="59">
                  <c:v>30.12.2017</c:v>
                </c:pt>
                <c:pt idx="60">
                  <c:v>31.12.2017</c:v>
                </c:pt>
                <c:pt idx="61">
                  <c:v>01.01.2018</c:v>
                </c:pt>
                <c:pt idx="62">
                  <c:v>02.01.2018</c:v>
                </c:pt>
                <c:pt idx="63">
                  <c:v>03.01.2018</c:v>
                </c:pt>
                <c:pt idx="64">
                  <c:v>04.01.2018</c:v>
                </c:pt>
                <c:pt idx="65">
                  <c:v>05.01.2018</c:v>
                </c:pt>
                <c:pt idx="66">
                  <c:v>06.01.2018</c:v>
                </c:pt>
                <c:pt idx="67">
                  <c:v>07.01.2018</c:v>
                </c:pt>
                <c:pt idx="68">
                  <c:v>08.01.2018</c:v>
                </c:pt>
                <c:pt idx="69">
                  <c:v>09.01.2018</c:v>
                </c:pt>
                <c:pt idx="70">
                  <c:v>10.01.2018</c:v>
                </c:pt>
                <c:pt idx="71">
                  <c:v>11.01.2018</c:v>
                </c:pt>
                <c:pt idx="72">
                  <c:v>12.01.2018</c:v>
                </c:pt>
                <c:pt idx="73">
                  <c:v>13.01.2018</c:v>
                </c:pt>
                <c:pt idx="74">
                  <c:v>14.01.2018</c:v>
                </c:pt>
                <c:pt idx="75">
                  <c:v>15.01.2018</c:v>
                </c:pt>
                <c:pt idx="76">
                  <c:v>16.01.2018</c:v>
                </c:pt>
                <c:pt idx="77">
                  <c:v>17.01.2018</c:v>
                </c:pt>
                <c:pt idx="78">
                  <c:v>18.01.2018</c:v>
                </c:pt>
                <c:pt idx="79">
                  <c:v>19.01.2018</c:v>
                </c:pt>
                <c:pt idx="80">
                  <c:v>20.01.2018</c:v>
                </c:pt>
                <c:pt idx="81">
                  <c:v>21.01.2018</c:v>
                </c:pt>
                <c:pt idx="82">
                  <c:v>22.01.2018</c:v>
                </c:pt>
                <c:pt idx="83">
                  <c:v>23.01.2018</c:v>
                </c:pt>
                <c:pt idx="84">
                  <c:v>24.01.2018</c:v>
                </c:pt>
                <c:pt idx="85">
                  <c:v>25.01.2018</c:v>
                </c:pt>
                <c:pt idx="86">
                  <c:v>26.01.2018</c:v>
                </c:pt>
                <c:pt idx="87">
                  <c:v>27.01.2018</c:v>
                </c:pt>
                <c:pt idx="88">
                  <c:v>28.01.2018</c:v>
                </c:pt>
                <c:pt idx="89">
                  <c:v>29.01.2018</c:v>
                </c:pt>
                <c:pt idx="90">
                  <c:v>30.01.2018</c:v>
                </c:pt>
                <c:pt idx="91">
                  <c:v>31.01.2018</c:v>
                </c:pt>
                <c:pt idx="92">
                  <c:v>01.02.2018</c:v>
                </c:pt>
                <c:pt idx="93">
                  <c:v>02.02.2018</c:v>
                </c:pt>
                <c:pt idx="94">
                  <c:v>03.02.2018</c:v>
                </c:pt>
                <c:pt idx="95">
                  <c:v>04.02.2018</c:v>
                </c:pt>
                <c:pt idx="96">
                  <c:v>05.02.2018</c:v>
                </c:pt>
                <c:pt idx="97">
                  <c:v>06.02.2018</c:v>
                </c:pt>
                <c:pt idx="98">
                  <c:v>07.02.2018</c:v>
                </c:pt>
                <c:pt idx="99">
                  <c:v>08.02.2018</c:v>
                </c:pt>
                <c:pt idx="100">
                  <c:v>09.02.2018</c:v>
                </c:pt>
                <c:pt idx="101">
                  <c:v>10.02.2018</c:v>
                </c:pt>
                <c:pt idx="102">
                  <c:v>11.02.2018</c:v>
                </c:pt>
                <c:pt idx="103">
                  <c:v>12.02.2018</c:v>
                </c:pt>
                <c:pt idx="104">
                  <c:v>13.02.2018</c:v>
                </c:pt>
                <c:pt idx="105">
                  <c:v>14.02.2018</c:v>
                </c:pt>
                <c:pt idx="106">
                  <c:v>15.02.2018</c:v>
                </c:pt>
                <c:pt idx="107">
                  <c:v>16.02.2018</c:v>
                </c:pt>
                <c:pt idx="108">
                  <c:v>17.02.2018</c:v>
                </c:pt>
                <c:pt idx="109">
                  <c:v>18.02.2018</c:v>
                </c:pt>
                <c:pt idx="110">
                  <c:v>19.02.2018</c:v>
                </c:pt>
                <c:pt idx="111">
                  <c:v>20.02.2018</c:v>
                </c:pt>
                <c:pt idx="112">
                  <c:v>21.02.2018</c:v>
                </c:pt>
                <c:pt idx="113">
                  <c:v>22.02.2018</c:v>
                </c:pt>
                <c:pt idx="114">
                  <c:v>23.02.2018</c:v>
                </c:pt>
                <c:pt idx="115">
                  <c:v>24.02.2018</c:v>
                </c:pt>
                <c:pt idx="116">
                  <c:v>25.02.2018</c:v>
                </c:pt>
                <c:pt idx="117">
                  <c:v>26.02.2018</c:v>
                </c:pt>
                <c:pt idx="118">
                  <c:v>27.02.2018</c:v>
                </c:pt>
                <c:pt idx="119">
                  <c:v>28.02.2018</c:v>
                </c:pt>
                <c:pt idx="120">
                  <c:v>01.03.2018</c:v>
                </c:pt>
                <c:pt idx="121">
                  <c:v>02.03.2018</c:v>
                </c:pt>
                <c:pt idx="122">
                  <c:v>03.03.2018</c:v>
                </c:pt>
                <c:pt idx="123">
                  <c:v>04.03.2018</c:v>
                </c:pt>
                <c:pt idx="124">
                  <c:v>05.03.2018</c:v>
                </c:pt>
                <c:pt idx="125">
                  <c:v>06.03.2018</c:v>
                </c:pt>
                <c:pt idx="126">
                  <c:v>07.03.2018</c:v>
                </c:pt>
                <c:pt idx="127">
                  <c:v>08.03.2018</c:v>
                </c:pt>
                <c:pt idx="128">
                  <c:v>09.03.2018</c:v>
                </c:pt>
                <c:pt idx="129">
                  <c:v>10.03.2018</c:v>
                </c:pt>
                <c:pt idx="130">
                  <c:v>11.03.2018</c:v>
                </c:pt>
                <c:pt idx="131">
                  <c:v>12.03.2018</c:v>
                </c:pt>
                <c:pt idx="132">
                  <c:v>13.03.2018</c:v>
                </c:pt>
                <c:pt idx="133">
                  <c:v>14.03.2018</c:v>
                </c:pt>
                <c:pt idx="134">
                  <c:v>15.03.2018</c:v>
                </c:pt>
                <c:pt idx="135">
                  <c:v>16.03.2018</c:v>
                </c:pt>
                <c:pt idx="136">
                  <c:v>17.03.2018</c:v>
                </c:pt>
                <c:pt idx="137">
                  <c:v>18.03.2018</c:v>
                </c:pt>
                <c:pt idx="138">
                  <c:v>19.03.2018</c:v>
                </c:pt>
                <c:pt idx="139">
                  <c:v>20.03.2018</c:v>
                </c:pt>
                <c:pt idx="140">
                  <c:v>21.03.2018</c:v>
                </c:pt>
                <c:pt idx="141">
                  <c:v>22.03.2018</c:v>
                </c:pt>
                <c:pt idx="142">
                  <c:v>23.03.2018</c:v>
                </c:pt>
                <c:pt idx="143">
                  <c:v>24.03.2018</c:v>
                </c:pt>
                <c:pt idx="144">
                  <c:v>25.03.2018</c:v>
                </c:pt>
                <c:pt idx="145">
                  <c:v>26.03.2018</c:v>
                </c:pt>
                <c:pt idx="146">
                  <c:v>27.03.2018</c:v>
                </c:pt>
                <c:pt idx="147">
                  <c:v>28.03.2018</c:v>
                </c:pt>
                <c:pt idx="148">
                  <c:v>29.03.2018</c:v>
                </c:pt>
                <c:pt idx="149">
                  <c:v>30.03.2018</c:v>
                </c:pt>
                <c:pt idx="150">
                  <c:v>31.03.2018</c:v>
                </c:pt>
                <c:pt idx="151">
                  <c:v>01.04.2018</c:v>
                </c:pt>
                <c:pt idx="152">
                  <c:v>02.04.2018</c:v>
                </c:pt>
                <c:pt idx="153">
                  <c:v>03.04.2018</c:v>
                </c:pt>
                <c:pt idx="154">
                  <c:v>04.04.2018</c:v>
                </c:pt>
                <c:pt idx="155">
                  <c:v>05.04.2018</c:v>
                </c:pt>
                <c:pt idx="156">
                  <c:v>06.04.2018</c:v>
                </c:pt>
                <c:pt idx="157">
                  <c:v>07.04.2018</c:v>
                </c:pt>
                <c:pt idx="158">
                  <c:v>08.04.2018</c:v>
                </c:pt>
                <c:pt idx="159">
                  <c:v>09.04.2018</c:v>
                </c:pt>
                <c:pt idx="160">
                  <c:v>10.04.2018</c:v>
                </c:pt>
                <c:pt idx="161">
                  <c:v>11.04.2018</c:v>
                </c:pt>
                <c:pt idx="162">
                  <c:v>12.04.2018</c:v>
                </c:pt>
                <c:pt idx="163">
                  <c:v>13.04.2018</c:v>
                </c:pt>
                <c:pt idx="164">
                  <c:v>14.04.2018</c:v>
                </c:pt>
                <c:pt idx="165">
                  <c:v>15.04.2018</c:v>
                </c:pt>
                <c:pt idx="166">
                  <c:v>16.04.2018</c:v>
                </c:pt>
                <c:pt idx="167">
                  <c:v>17.04.2018</c:v>
                </c:pt>
                <c:pt idx="168">
                  <c:v>18.04.2018</c:v>
                </c:pt>
                <c:pt idx="169">
                  <c:v>19.04.2018</c:v>
                </c:pt>
                <c:pt idx="170">
                  <c:v>20.04.2018</c:v>
                </c:pt>
                <c:pt idx="171">
                  <c:v>21.04.2018</c:v>
                </c:pt>
                <c:pt idx="172">
                  <c:v>22.04.2018</c:v>
                </c:pt>
                <c:pt idx="173">
                  <c:v>23.04.2018</c:v>
                </c:pt>
                <c:pt idx="174">
                  <c:v>24.04.2018</c:v>
                </c:pt>
                <c:pt idx="175">
                  <c:v>25.04.2018</c:v>
                </c:pt>
                <c:pt idx="176">
                  <c:v>26.04.2018</c:v>
                </c:pt>
                <c:pt idx="177">
                  <c:v>27.04.2018</c:v>
                </c:pt>
                <c:pt idx="178">
                  <c:v>28.04.2018</c:v>
                </c:pt>
                <c:pt idx="179">
                  <c:v>29.04.2018</c:v>
                </c:pt>
                <c:pt idx="180">
                  <c:v>30.04.2018</c:v>
                </c:pt>
                <c:pt idx="181">
                  <c:v>01.05.2018</c:v>
                </c:pt>
                <c:pt idx="182">
                  <c:v>02.05.2018</c:v>
                </c:pt>
                <c:pt idx="183">
                  <c:v>03.05.2018</c:v>
                </c:pt>
                <c:pt idx="184">
                  <c:v>04.05.2018</c:v>
                </c:pt>
                <c:pt idx="185">
                  <c:v>05.05.2018</c:v>
                </c:pt>
                <c:pt idx="186">
                  <c:v>06.05.2018</c:v>
                </c:pt>
                <c:pt idx="187">
                  <c:v>07.05.2018</c:v>
                </c:pt>
                <c:pt idx="188">
                  <c:v>08.05.2018</c:v>
                </c:pt>
                <c:pt idx="189">
                  <c:v>09.05.2018</c:v>
                </c:pt>
                <c:pt idx="190">
                  <c:v>10.05.2018</c:v>
                </c:pt>
                <c:pt idx="191">
                  <c:v>11.05.2018</c:v>
                </c:pt>
                <c:pt idx="192">
                  <c:v>12.05.2018</c:v>
                </c:pt>
                <c:pt idx="193">
                  <c:v>13.05.2018</c:v>
                </c:pt>
                <c:pt idx="194">
                  <c:v>14.05.2018</c:v>
                </c:pt>
                <c:pt idx="195">
                  <c:v>15.05.2018</c:v>
                </c:pt>
                <c:pt idx="196">
                  <c:v>16.05.2018</c:v>
                </c:pt>
                <c:pt idx="197">
                  <c:v>17.05.2018</c:v>
                </c:pt>
                <c:pt idx="198">
                  <c:v>18.05.2018</c:v>
                </c:pt>
                <c:pt idx="199">
                  <c:v>19.05.2018</c:v>
                </c:pt>
                <c:pt idx="200">
                  <c:v>20.05.2018</c:v>
                </c:pt>
                <c:pt idx="201">
                  <c:v>21.05.2018</c:v>
                </c:pt>
                <c:pt idx="202">
                  <c:v>22.05.2018</c:v>
                </c:pt>
                <c:pt idx="203">
                  <c:v>23.05.2018</c:v>
                </c:pt>
                <c:pt idx="204">
                  <c:v>24.05.2018</c:v>
                </c:pt>
                <c:pt idx="205">
                  <c:v>25.05.2018</c:v>
                </c:pt>
                <c:pt idx="206">
                  <c:v>26.05.2018</c:v>
                </c:pt>
                <c:pt idx="207">
                  <c:v>27.05.2018</c:v>
                </c:pt>
                <c:pt idx="208">
                  <c:v>28.05.2018</c:v>
                </c:pt>
                <c:pt idx="209">
                  <c:v>29.05.2018</c:v>
                </c:pt>
                <c:pt idx="210">
                  <c:v>30.05.2018</c:v>
                </c:pt>
                <c:pt idx="211">
                  <c:v>31.05.2018</c:v>
                </c:pt>
                <c:pt idx="212">
                  <c:v>01.06.2018</c:v>
                </c:pt>
                <c:pt idx="213">
                  <c:v>02.06.2018</c:v>
                </c:pt>
                <c:pt idx="214">
                  <c:v>03.06.2018</c:v>
                </c:pt>
                <c:pt idx="215">
                  <c:v>04.06.2018</c:v>
                </c:pt>
                <c:pt idx="216">
                  <c:v>05.06.2018</c:v>
                </c:pt>
                <c:pt idx="217">
                  <c:v>06.06.2018</c:v>
                </c:pt>
                <c:pt idx="218">
                  <c:v>07.06.2018</c:v>
                </c:pt>
                <c:pt idx="219">
                  <c:v>08.06.2018</c:v>
                </c:pt>
                <c:pt idx="220">
                  <c:v>09.06.2018</c:v>
                </c:pt>
                <c:pt idx="221">
                  <c:v>10.06.2018</c:v>
                </c:pt>
                <c:pt idx="222">
                  <c:v>11.06.2018</c:v>
                </c:pt>
                <c:pt idx="223">
                  <c:v>12.06.2018</c:v>
                </c:pt>
                <c:pt idx="224">
                  <c:v>13.06.2018</c:v>
                </c:pt>
                <c:pt idx="225">
                  <c:v>14.06.2018</c:v>
                </c:pt>
                <c:pt idx="226">
                  <c:v>15.06.2018</c:v>
                </c:pt>
                <c:pt idx="227">
                  <c:v>16.06.2018</c:v>
                </c:pt>
                <c:pt idx="228">
                  <c:v>17.06.2018</c:v>
                </c:pt>
                <c:pt idx="229">
                  <c:v>18.06.2018</c:v>
                </c:pt>
                <c:pt idx="230">
                  <c:v>19.06.2018</c:v>
                </c:pt>
                <c:pt idx="231">
                  <c:v>20.06.2018</c:v>
                </c:pt>
                <c:pt idx="232">
                  <c:v>21.06.2018</c:v>
                </c:pt>
                <c:pt idx="233">
                  <c:v>22.06.2018</c:v>
                </c:pt>
                <c:pt idx="234">
                  <c:v>23.06.2018</c:v>
                </c:pt>
                <c:pt idx="235">
                  <c:v>24.06.2018</c:v>
                </c:pt>
                <c:pt idx="236">
                  <c:v>25.06.2018</c:v>
                </c:pt>
                <c:pt idx="237">
                  <c:v>26.06.2018</c:v>
                </c:pt>
                <c:pt idx="238">
                  <c:v>27.06.2018</c:v>
                </c:pt>
                <c:pt idx="239">
                  <c:v>28.06.2018</c:v>
                </c:pt>
                <c:pt idx="240">
                  <c:v>29.06.2018</c:v>
                </c:pt>
                <c:pt idx="241">
                  <c:v>30.06.2018</c:v>
                </c:pt>
                <c:pt idx="242">
                  <c:v>01.07.2018</c:v>
                </c:pt>
                <c:pt idx="243">
                  <c:v>02.07.2018</c:v>
                </c:pt>
                <c:pt idx="244">
                  <c:v>03.07.2018</c:v>
                </c:pt>
                <c:pt idx="245">
                  <c:v>04.07.2018</c:v>
                </c:pt>
                <c:pt idx="246">
                  <c:v>05.07.2018</c:v>
                </c:pt>
                <c:pt idx="247">
                  <c:v>06.07.2018</c:v>
                </c:pt>
                <c:pt idx="248">
                  <c:v>07.07.2018</c:v>
                </c:pt>
                <c:pt idx="249">
                  <c:v>08.07.2018</c:v>
                </c:pt>
                <c:pt idx="250">
                  <c:v>09.07.2018</c:v>
                </c:pt>
                <c:pt idx="251">
                  <c:v>10.07.2018</c:v>
                </c:pt>
                <c:pt idx="252">
                  <c:v>11.07.2018</c:v>
                </c:pt>
                <c:pt idx="253">
                  <c:v>12.07.2018</c:v>
                </c:pt>
                <c:pt idx="254">
                  <c:v>13.07.2018</c:v>
                </c:pt>
                <c:pt idx="255">
                  <c:v>14.07.2018</c:v>
                </c:pt>
                <c:pt idx="256">
                  <c:v>15.07.2018</c:v>
                </c:pt>
                <c:pt idx="257">
                  <c:v>16.07.2018</c:v>
                </c:pt>
                <c:pt idx="258">
                  <c:v>17.07.2018</c:v>
                </c:pt>
                <c:pt idx="259">
                  <c:v>18.07.2018</c:v>
                </c:pt>
                <c:pt idx="260">
                  <c:v>19.07.2018</c:v>
                </c:pt>
                <c:pt idx="261">
                  <c:v>20.07.2018</c:v>
                </c:pt>
                <c:pt idx="262">
                  <c:v>21.07.2018</c:v>
                </c:pt>
                <c:pt idx="263">
                  <c:v>22.07.2018</c:v>
                </c:pt>
                <c:pt idx="264">
                  <c:v>23.07.2018</c:v>
                </c:pt>
                <c:pt idx="265">
                  <c:v>24.07.2018</c:v>
                </c:pt>
                <c:pt idx="266">
                  <c:v>25.07.2018</c:v>
                </c:pt>
                <c:pt idx="267">
                  <c:v>26.07.2018</c:v>
                </c:pt>
                <c:pt idx="268">
                  <c:v>27.07.2018</c:v>
                </c:pt>
                <c:pt idx="269">
                  <c:v>28.07.2018</c:v>
                </c:pt>
                <c:pt idx="270">
                  <c:v>29.07.2018</c:v>
                </c:pt>
                <c:pt idx="271">
                  <c:v>30.07.2018</c:v>
                </c:pt>
                <c:pt idx="272">
                  <c:v>31.07.2018</c:v>
                </c:pt>
                <c:pt idx="273">
                  <c:v>01.08.2018</c:v>
                </c:pt>
                <c:pt idx="274">
                  <c:v>02.08.2018</c:v>
                </c:pt>
                <c:pt idx="275">
                  <c:v>03.08.2018</c:v>
                </c:pt>
                <c:pt idx="276">
                  <c:v>04.08.2018</c:v>
                </c:pt>
                <c:pt idx="277">
                  <c:v>05.08.2018</c:v>
                </c:pt>
                <c:pt idx="278">
                  <c:v>06.08.2018</c:v>
                </c:pt>
                <c:pt idx="279">
                  <c:v>07.08.2018</c:v>
                </c:pt>
                <c:pt idx="280">
                  <c:v>08.08.2018</c:v>
                </c:pt>
                <c:pt idx="281">
                  <c:v>09.08.2018</c:v>
                </c:pt>
                <c:pt idx="282">
                  <c:v>10.08.2018</c:v>
                </c:pt>
                <c:pt idx="283">
                  <c:v>11.08.2018</c:v>
                </c:pt>
                <c:pt idx="284">
                  <c:v>12.08.2018</c:v>
                </c:pt>
                <c:pt idx="285">
                  <c:v>13.08.2018</c:v>
                </c:pt>
                <c:pt idx="286">
                  <c:v>14.08.2018</c:v>
                </c:pt>
                <c:pt idx="287">
                  <c:v>15.08.2018</c:v>
                </c:pt>
                <c:pt idx="288">
                  <c:v>16.08.2018</c:v>
                </c:pt>
                <c:pt idx="289">
                  <c:v>17.08.2018</c:v>
                </c:pt>
                <c:pt idx="290">
                  <c:v>18.08.2018</c:v>
                </c:pt>
                <c:pt idx="291">
                  <c:v>19.08.2018</c:v>
                </c:pt>
                <c:pt idx="292">
                  <c:v>20.08.2018</c:v>
                </c:pt>
                <c:pt idx="293">
                  <c:v>21.08.2018</c:v>
                </c:pt>
                <c:pt idx="294">
                  <c:v>22.08.2018</c:v>
                </c:pt>
                <c:pt idx="295">
                  <c:v>23.08.2018</c:v>
                </c:pt>
                <c:pt idx="296">
                  <c:v>24.08.2018</c:v>
                </c:pt>
                <c:pt idx="297">
                  <c:v>25.08.2018</c:v>
                </c:pt>
                <c:pt idx="298">
                  <c:v>26.08.2018</c:v>
                </c:pt>
                <c:pt idx="299">
                  <c:v>27.08.2018</c:v>
                </c:pt>
                <c:pt idx="300">
                  <c:v>28.08.2018</c:v>
                </c:pt>
                <c:pt idx="301">
                  <c:v>29.08.2018</c:v>
                </c:pt>
                <c:pt idx="302">
                  <c:v>30.08.2018</c:v>
                </c:pt>
                <c:pt idx="303">
                  <c:v>31.08.2018</c:v>
                </c:pt>
                <c:pt idx="304">
                  <c:v>01.09.2018</c:v>
                </c:pt>
                <c:pt idx="305">
                  <c:v>02.09.2018</c:v>
                </c:pt>
                <c:pt idx="306">
                  <c:v>03.09.2018</c:v>
                </c:pt>
                <c:pt idx="307">
                  <c:v>04.09.2018</c:v>
                </c:pt>
                <c:pt idx="308">
                  <c:v>05.09.2018</c:v>
                </c:pt>
                <c:pt idx="309">
                  <c:v>06.09.2018</c:v>
                </c:pt>
                <c:pt idx="310">
                  <c:v>07.09.2018</c:v>
                </c:pt>
                <c:pt idx="311">
                  <c:v>08.09.2018</c:v>
                </c:pt>
                <c:pt idx="312">
                  <c:v>09.09.2018</c:v>
                </c:pt>
                <c:pt idx="313">
                  <c:v>10.09.2018</c:v>
                </c:pt>
                <c:pt idx="314">
                  <c:v>11.09.2018</c:v>
                </c:pt>
                <c:pt idx="315">
                  <c:v>12.09.2018</c:v>
                </c:pt>
                <c:pt idx="316">
                  <c:v>13.09.2018</c:v>
                </c:pt>
                <c:pt idx="317">
                  <c:v>14.09.2018</c:v>
                </c:pt>
                <c:pt idx="318">
                  <c:v>15.09.2018</c:v>
                </c:pt>
                <c:pt idx="319">
                  <c:v>16.09.2018</c:v>
                </c:pt>
                <c:pt idx="320">
                  <c:v>17.09.2018</c:v>
                </c:pt>
                <c:pt idx="321">
                  <c:v>18.09.2018</c:v>
                </c:pt>
                <c:pt idx="322">
                  <c:v>19.09.2018</c:v>
                </c:pt>
                <c:pt idx="323">
                  <c:v>20.09.2018</c:v>
                </c:pt>
                <c:pt idx="324">
                  <c:v>21.09.2018</c:v>
                </c:pt>
                <c:pt idx="325">
                  <c:v>22.09.2018</c:v>
                </c:pt>
                <c:pt idx="326">
                  <c:v>23.09.2018</c:v>
                </c:pt>
                <c:pt idx="327">
                  <c:v>24.09.2018</c:v>
                </c:pt>
                <c:pt idx="328">
                  <c:v>25.09.2018</c:v>
                </c:pt>
                <c:pt idx="329">
                  <c:v>26.09.2018</c:v>
                </c:pt>
                <c:pt idx="330">
                  <c:v>27.09.2018</c:v>
                </c:pt>
                <c:pt idx="331">
                  <c:v>28.09.2018</c:v>
                </c:pt>
                <c:pt idx="332">
                  <c:v>29.09.2018</c:v>
                </c:pt>
                <c:pt idx="333">
                  <c:v>30.09.2018</c:v>
                </c:pt>
                <c:pt idx="334">
                  <c:v>01.10.2018</c:v>
                </c:pt>
                <c:pt idx="335">
                  <c:v>02.10.2018</c:v>
                </c:pt>
                <c:pt idx="336">
                  <c:v>03.10.2018</c:v>
                </c:pt>
                <c:pt idx="337">
                  <c:v>04.10.2018</c:v>
                </c:pt>
                <c:pt idx="338">
                  <c:v>05.10.2018</c:v>
                </c:pt>
                <c:pt idx="339">
                  <c:v>06.10.2018</c:v>
                </c:pt>
                <c:pt idx="340">
                  <c:v>07.10.2018</c:v>
                </c:pt>
                <c:pt idx="341">
                  <c:v>08.10.2018</c:v>
                </c:pt>
                <c:pt idx="342">
                  <c:v>09.10.2018</c:v>
                </c:pt>
                <c:pt idx="343">
                  <c:v>10.10.2018</c:v>
                </c:pt>
                <c:pt idx="344">
                  <c:v>11.10.2018</c:v>
                </c:pt>
                <c:pt idx="345">
                  <c:v>12.10.2018</c:v>
                </c:pt>
                <c:pt idx="346">
                  <c:v>13.10.2018</c:v>
                </c:pt>
                <c:pt idx="347">
                  <c:v>14.10.2018</c:v>
                </c:pt>
                <c:pt idx="348">
                  <c:v>15.10.2018</c:v>
                </c:pt>
                <c:pt idx="349">
                  <c:v>16.10.2018</c:v>
                </c:pt>
                <c:pt idx="350">
                  <c:v>17.10.2018</c:v>
                </c:pt>
                <c:pt idx="351">
                  <c:v>18.10.2018</c:v>
                </c:pt>
                <c:pt idx="352">
                  <c:v>19.10.2018</c:v>
                </c:pt>
                <c:pt idx="353">
                  <c:v>20.10.2018</c:v>
                </c:pt>
                <c:pt idx="354">
                  <c:v>21.10.2018</c:v>
                </c:pt>
                <c:pt idx="355">
                  <c:v>22.10.2018</c:v>
                </c:pt>
                <c:pt idx="356">
                  <c:v>23.10.2018</c:v>
                </c:pt>
                <c:pt idx="357">
                  <c:v>24.10.2018</c:v>
                </c:pt>
                <c:pt idx="358">
                  <c:v>25.10.2018</c:v>
                </c:pt>
                <c:pt idx="359">
                  <c:v>26.10.2018</c:v>
                </c:pt>
                <c:pt idx="360">
                  <c:v>27.10.2018</c:v>
                </c:pt>
                <c:pt idx="361">
                  <c:v>28.10.2018</c:v>
                </c:pt>
                <c:pt idx="362">
                  <c:v>29.10.2018</c:v>
                </c:pt>
                <c:pt idx="363">
                  <c:v>30.10.2018</c:v>
                </c:pt>
                <c:pt idx="364">
                  <c:v>31.10.2018</c:v>
                </c:pt>
              </c:strCache>
            </c:strRef>
          </c:cat>
          <c:val>
            <c:numRef>
              <c:f>Sheet1!$B$2:$B$366</c:f>
              <c:numCache>
                <c:formatCode>General</c:formatCode>
                <c:ptCount val="365"/>
                <c:pt idx="0">
                  <c:v>4357</c:v>
                </c:pt>
                <c:pt idx="1">
                  <c:v>6942</c:v>
                </c:pt>
                <c:pt idx="2">
                  <c:v>8013</c:v>
                </c:pt>
                <c:pt idx="3">
                  <c:v>10980</c:v>
                </c:pt>
                <c:pt idx="4">
                  <c:v>10426</c:v>
                </c:pt>
                <c:pt idx="5">
                  <c:v>12498</c:v>
                </c:pt>
                <c:pt idx="6">
                  <c:v>17675</c:v>
                </c:pt>
                <c:pt idx="7">
                  <c:v>23250</c:v>
                </c:pt>
                <c:pt idx="8">
                  <c:v>10663</c:v>
                </c:pt>
                <c:pt idx="9">
                  <c:v>6864</c:v>
                </c:pt>
                <c:pt idx="10">
                  <c:v>5436</c:v>
                </c:pt>
                <c:pt idx="11">
                  <c:v>5862</c:v>
                </c:pt>
                <c:pt idx="12">
                  <c:v>7297</c:v>
                </c:pt>
                <c:pt idx="13">
                  <c:v>4891</c:v>
                </c:pt>
                <c:pt idx="14">
                  <c:v>4425</c:v>
                </c:pt>
                <c:pt idx="15">
                  <c:v>8475</c:v>
                </c:pt>
                <c:pt idx="16">
                  <c:v>6886</c:v>
                </c:pt>
                <c:pt idx="17">
                  <c:v>5931</c:v>
                </c:pt>
                <c:pt idx="18">
                  <c:v>4816</c:v>
                </c:pt>
                <c:pt idx="19">
                  <c:v>5907</c:v>
                </c:pt>
                <c:pt idx="20">
                  <c:v>13921</c:v>
                </c:pt>
                <c:pt idx="21">
                  <c:v>13580</c:v>
                </c:pt>
                <c:pt idx="22">
                  <c:v>11918</c:v>
                </c:pt>
                <c:pt idx="23">
                  <c:v>13079</c:v>
                </c:pt>
                <c:pt idx="24">
                  <c:v>8867</c:v>
                </c:pt>
                <c:pt idx="25">
                  <c:v>6683</c:v>
                </c:pt>
                <c:pt idx="26">
                  <c:v>6409</c:v>
                </c:pt>
                <c:pt idx="27">
                  <c:v>6133</c:v>
                </c:pt>
                <c:pt idx="28">
                  <c:v>14260</c:v>
                </c:pt>
                <c:pt idx="29">
                  <c:v>21572</c:v>
                </c:pt>
                <c:pt idx="30">
                  <c:v>13146</c:v>
                </c:pt>
                <c:pt idx="31">
                  <c:v>11630</c:v>
                </c:pt>
                <c:pt idx="32">
                  <c:v>17466</c:v>
                </c:pt>
                <c:pt idx="33">
                  <c:v>16518</c:v>
                </c:pt>
                <c:pt idx="34">
                  <c:v>11502</c:v>
                </c:pt>
                <c:pt idx="35">
                  <c:v>10612</c:v>
                </c:pt>
                <c:pt idx="36">
                  <c:v>11078</c:v>
                </c:pt>
                <c:pt idx="37">
                  <c:v>9488</c:v>
                </c:pt>
                <c:pt idx="38">
                  <c:v>7412</c:v>
                </c:pt>
                <c:pt idx="39">
                  <c:v>7793</c:v>
                </c:pt>
                <c:pt idx="40">
                  <c:v>4487</c:v>
                </c:pt>
                <c:pt idx="41">
                  <c:v>16577</c:v>
                </c:pt>
                <c:pt idx="42">
                  <c:v>16685</c:v>
                </c:pt>
                <c:pt idx="43">
                  <c:v>42992</c:v>
                </c:pt>
                <c:pt idx="44">
                  <c:v>36369</c:v>
                </c:pt>
                <c:pt idx="45">
                  <c:v>27032</c:v>
                </c:pt>
                <c:pt idx="46">
                  <c:v>13489</c:v>
                </c:pt>
                <c:pt idx="47">
                  <c:v>10178</c:v>
                </c:pt>
                <c:pt idx="48">
                  <c:v>8170</c:v>
                </c:pt>
                <c:pt idx="49">
                  <c:v>62106</c:v>
                </c:pt>
                <c:pt idx="50">
                  <c:v>22740</c:v>
                </c:pt>
                <c:pt idx="51">
                  <c:v>10855</c:v>
                </c:pt>
                <c:pt idx="52">
                  <c:v>9914</c:v>
                </c:pt>
                <c:pt idx="53">
                  <c:v>5712</c:v>
                </c:pt>
                <c:pt idx="54">
                  <c:v>2892</c:v>
                </c:pt>
                <c:pt idx="55">
                  <c:v>2298</c:v>
                </c:pt>
                <c:pt idx="56">
                  <c:v>1775</c:v>
                </c:pt>
                <c:pt idx="57">
                  <c:v>2738</c:v>
                </c:pt>
                <c:pt idx="58">
                  <c:v>1347</c:v>
                </c:pt>
                <c:pt idx="59">
                  <c:v>920</c:v>
                </c:pt>
                <c:pt idx="60">
                  <c:v>3154</c:v>
                </c:pt>
                <c:pt idx="61">
                  <c:v>1279</c:v>
                </c:pt>
                <c:pt idx="62">
                  <c:v>5130</c:v>
                </c:pt>
                <c:pt idx="63">
                  <c:v>4075</c:v>
                </c:pt>
                <c:pt idx="64">
                  <c:v>5337</c:v>
                </c:pt>
                <c:pt idx="65">
                  <c:v>3996</c:v>
                </c:pt>
                <c:pt idx="66">
                  <c:v>2199</c:v>
                </c:pt>
                <c:pt idx="67">
                  <c:v>1412</c:v>
                </c:pt>
                <c:pt idx="68">
                  <c:v>2282</c:v>
                </c:pt>
                <c:pt idx="69">
                  <c:v>5376</c:v>
                </c:pt>
                <c:pt idx="70">
                  <c:v>4053</c:v>
                </c:pt>
                <c:pt idx="71">
                  <c:v>3636</c:v>
                </c:pt>
                <c:pt idx="72">
                  <c:v>6367</c:v>
                </c:pt>
                <c:pt idx="73">
                  <c:v>15507</c:v>
                </c:pt>
                <c:pt idx="74">
                  <c:v>11172</c:v>
                </c:pt>
                <c:pt idx="75">
                  <c:v>7114</c:v>
                </c:pt>
                <c:pt idx="76">
                  <c:v>15703</c:v>
                </c:pt>
                <c:pt idx="77">
                  <c:v>15424</c:v>
                </c:pt>
                <c:pt idx="78">
                  <c:v>6869</c:v>
                </c:pt>
                <c:pt idx="79">
                  <c:v>6654</c:v>
                </c:pt>
                <c:pt idx="80">
                  <c:v>3360</c:v>
                </c:pt>
                <c:pt idx="81">
                  <c:v>3314</c:v>
                </c:pt>
                <c:pt idx="82">
                  <c:v>3504</c:v>
                </c:pt>
                <c:pt idx="83">
                  <c:v>9759</c:v>
                </c:pt>
                <c:pt idx="84">
                  <c:v>8455</c:v>
                </c:pt>
                <c:pt idx="85">
                  <c:v>17257</c:v>
                </c:pt>
                <c:pt idx="86">
                  <c:v>16619</c:v>
                </c:pt>
                <c:pt idx="87">
                  <c:v>43872</c:v>
                </c:pt>
                <c:pt idx="88">
                  <c:v>39343</c:v>
                </c:pt>
                <c:pt idx="89">
                  <c:v>48850</c:v>
                </c:pt>
                <c:pt idx="90">
                  <c:v>73823</c:v>
                </c:pt>
                <c:pt idx="91">
                  <c:v>49047</c:v>
                </c:pt>
                <c:pt idx="92">
                  <c:v>27041</c:v>
                </c:pt>
                <c:pt idx="93">
                  <c:v>22133</c:v>
                </c:pt>
                <c:pt idx="94">
                  <c:v>13046</c:v>
                </c:pt>
                <c:pt idx="95">
                  <c:v>9221</c:v>
                </c:pt>
                <c:pt idx="96">
                  <c:v>11018</c:v>
                </c:pt>
                <c:pt idx="97">
                  <c:v>7696</c:v>
                </c:pt>
                <c:pt idx="98">
                  <c:v>17466</c:v>
                </c:pt>
                <c:pt idx="99">
                  <c:v>19025</c:v>
                </c:pt>
                <c:pt idx="100">
                  <c:v>8771</c:v>
                </c:pt>
                <c:pt idx="101">
                  <c:v>3455</c:v>
                </c:pt>
                <c:pt idx="102">
                  <c:v>1956</c:v>
                </c:pt>
                <c:pt idx="103">
                  <c:v>4704</c:v>
                </c:pt>
                <c:pt idx="104">
                  <c:v>6579</c:v>
                </c:pt>
                <c:pt idx="105">
                  <c:v>2341</c:v>
                </c:pt>
                <c:pt idx="106">
                  <c:v>8245</c:v>
                </c:pt>
                <c:pt idx="107">
                  <c:v>16379</c:v>
                </c:pt>
                <c:pt idx="108">
                  <c:v>16795</c:v>
                </c:pt>
                <c:pt idx="109">
                  <c:v>20462</c:v>
                </c:pt>
                <c:pt idx="110">
                  <c:v>10337</c:v>
                </c:pt>
                <c:pt idx="111">
                  <c:v>8170</c:v>
                </c:pt>
                <c:pt idx="112">
                  <c:v>8377</c:v>
                </c:pt>
                <c:pt idx="113">
                  <c:v>5676</c:v>
                </c:pt>
                <c:pt idx="114">
                  <c:v>1865</c:v>
                </c:pt>
                <c:pt idx="115">
                  <c:v>2601</c:v>
                </c:pt>
                <c:pt idx="116">
                  <c:v>2971</c:v>
                </c:pt>
                <c:pt idx="117">
                  <c:v>3045</c:v>
                </c:pt>
                <c:pt idx="118">
                  <c:v>4764</c:v>
                </c:pt>
                <c:pt idx="119">
                  <c:v>13091</c:v>
                </c:pt>
                <c:pt idx="120">
                  <c:v>11064</c:v>
                </c:pt>
                <c:pt idx="121">
                  <c:v>28977</c:v>
                </c:pt>
                <c:pt idx="122">
                  <c:v>37108</c:v>
                </c:pt>
                <c:pt idx="123">
                  <c:v>27102</c:v>
                </c:pt>
                <c:pt idx="124">
                  <c:v>15711</c:v>
                </c:pt>
                <c:pt idx="125">
                  <c:v>13382</c:v>
                </c:pt>
                <c:pt idx="126">
                  <c:v>13778</c:v>
                </c:pt>
                <c:pt idx="127">
                  <c:v>7044</c:v>
                </c:pt>
                <c:pt idx="128">
                  <c:v>5440</c:v>
                </c:pt>
                <c:pt idx="129">
                  <c:v>3708</c:v>
                </c:pt>
                <c:pt idx="130">
                  <c:v>4075</c:v>
                </c:pt>
                <c:pt idx="131">
                  <c:v>19815</c:v>
                </c:pt>
                <c:pt idx="132">
                  <c:v>10313</c:v>
                </c:pt>
                <c:pt idx="133">
                  <c:v>14657</c:v>
                </c:pt>
                <c:pt idx="134">
                  <c:v>11950</c:v>
                </c:pt>
                <c:pt idx="135">
                  <c:v>12729</c:v>
                </c:pt>
                <c:pt idx="136">
                  <c:v>15896</c:v>
                </c:pt>
                <c:pt idx="137">
                  <c:v>10794</c:v>
                </c:pt>
                <c:pt idx="138">
                  <c:v>5746</c:v>
                </c:pt>
                <c:pt idx="139">
                  <c:v>9995</c:v>
                </c:pt>
                <c:pt idx="140">
                  <c:v>7798</c:v>
                </c:pt>
                <c:pt idx="141">
                  <c:v>10180</c:v>
                </c:pt>
                <c:pt idx="142">
                  <c:v>9760</c:v>
                </c:pt>
                <c:pt idx="143">
                  <c:v>7917</c:v>
                </c:pt>
                <c:pt idx="144">
                  <c:v>8430</c:v>
                </c:pt>
                <c:pt idx="145">
                  <c:v>7469</c:v>
                </c:pt>
                <c:pt idx="146">
                  <c:v>6205</c:v>
                </c:pt>
                <c:pt idx="147">
                  <c:v>9959</c:v>
                </c:pt>
                <c:pt idx="148">
                  <c:v>14307</c:v>
                </c:pt>
                <c:pt idx="149">
                  <c:v>10890</c:v>
                </c:pt>
                <c:pt idx="150">
                  <c:v>6902</c:v>
                </c:pt>
                <c:pt idx="151">
                  <c:v>3178</c:v>
                </c:pt>
                <c:pt idx="152">
                  <c:v>3365</c:v>
                </c:pt>
                <c:pt idx="153">
                  <c:v>2152</c:v>
                </c:pt>
                <c:pt idx="154">
                  <c:v>3666</c:v>
                </c:pt>
                <c:pt idx="155">
                  <c:v>5477</c:v>
                </c:pt>
                <c:pt idx="156">
                  <c:v>28073</c:v>
                </c:pt>
                <c:pt idx="157">
                  <c:v>51826</c:v>
                </c:pt>
                <c:pt idx="158">
                  <c:v>30371</c:v>
                </c:pt>
                <c:pt idx="159">
                  <c:v>21976</c:v>
                </c:pt>
                <c:pt idx="160">
                  <c:v>15205</c:v>
                </c:pt>
                <c:pt idx="161">
                  <c:v>12182</c:v>
                </c:pt>
                <c:pt idx="162">
                  <c:v>10600</c:v>
                </c:pt>
                <c:pt idx="163">
                  <c:v>6464</c:v>
                </c:pt>
                <c:pt idx="164">
                  <c:v>7987</c:v>
                </c:pt>
                <c:pt idx="165">
                  <c:v>10417</c:v>
                </c:pt>
                <c:pt idx="166">
                  <c:v>4655</c:v>
                </c:pt>
                <c:pt idx="167">
                  <c:v>5994</c:v>
                </c:pt>
                <c:pt idx="168">
                  <c:v>10734</c:v>
                </c:pt>
                <c:pt idx="169">
                  <c:v>5245</c:v>
                </c:pt>
                <c:pt idx="170">
                  <c:v>2319</c:v>
                </c:pt>
                <c:pt idx="171">
                  <c:v>1695</c:v>
                </c:pt>
                <c:pt idx="172">
                  <c:v>1928</c:v>
                </c:pt>
                <c:pt idx="173">
                  <c:v>2511</c:v>
                </c:pt>
                <c:pt idx="174">
                  <c:v>12739</c:v>
                </c:pt>
                <c:pt idx="175">
                  <c:v>5703</c:v>
                </c:pt>
                <c:pt idx="176">
                  <c:v>2427</c:v>
                </c:pt>
                <c:pt idx="177">
                  <c:v>4120</c:v>
                </c:pt>
                <c:pt idx="178">
                  <c:v>2444</c:v>
                </c:pt>
                <c:pt idx="179">
                  <c:v>1608</c:v>
                </c:pt>
                <c:pt idx="180">
                  <c:v>2149</c:v>
                </c:pt>
                <c:pt idx="181">
                  <c:v>910</c:v>
                </c:pt>
                <c:pt idx="182">
                  <c:v>1093</c:v>
                </c:pt>
                <c:pt idx="183">
                  <c:v>10592</c:v>
                </c:pt>
                <c:pt idx="184">
                  <c:v>10713</c:v>
                </c:pt>
                <c:pt idx="185">
                  <c:v>4496</c:v>
                </c:pt>
                <c:pt idx="186">
                  <c:v>3010</c:v>
                </c:pt>
                <c:pt idx="187">
                  <c:v>12318</c:v>
                </c:pt>
                <c:pt idx="188">
                  <c:v>4039</c:v>
                </c:pt>
                <c:pt idx="189">
                  <c:v>1725</c:v>
                </c:pt>
                <c:pt idx="190">
                  <c:v>3572</c:v>
                </c:pt>
                <c:pt idx="191">
                  <c:v>2474</c:v>
                </c:pt>
                <c:pt idx="192">
                  <c:v>2414</c:v>
                </c:pt>
                <c:pt idx="193">
                  <c:v>2196</c:v>
                </c:pt>
                <c:pt idx="194">
                  <c:v>3690</c:v>
                </c:pt>
                <c:pt idx="195">
                  <c:v>7902</c:v>
                </c:pt>
                <c:pt idx="196">
                  <c:v>4259</c:v>
                </c:pt>
                <c:pt idx="197">
                  <c:v>4980</c:v>
                </c:pt>
                <c:pt idx="198">
                  <c:v>5855</c:v>
                </c:pt>
                <c:pt idx="199">
                  <c:v>6252</c:v>
                </c:pt>
                <c:pt idx="200">
                  <c:v>6454</c:v>
                </c:pt>
                <c:pt idx="201">
                  <c:v>15781</c:v>
                </c:pt>
                <c:pt idx="202">
                  <c:v>11547</c:v>
                </c:pt>
                <c:pt idx="203">
                  <c:v>5780</c:v>
                </c:pt>
                <c:pt idx="204">
                  <c:v>8515</c:v>
                </c:pt>
                <c:pt idx="205">
                  <c:v>8739</c:v>
                </c:pt>
                <c:pt idx="206">
                  <c:v>6319</c:v>
                </c:pt>
                <c:pt idx="207">
                  <c:v>15481</c:v>
                </c:pt>
                <c:pt idx="208">
                  <c:v>9518</c:v>
                </c:pt>
                <c:pt idx="209">
                  <c:v>7595</c:v>
                </c:pt>
                <c:pt idx="210">
                  <c:v>4785</c:v>
                </c:pt>
                <c:pt idx="211">
                  <c:v>68707</c:v>
                </c:pt>
                <c:pt idx="212">
                  <c:v>52529</c:v>
                </c:pt>
                <c:pt idx="213">
                  <c:v>35062</c:v>
                </c:pt>
                <c:pt idx="214">
                  <c:v>22174</c:v>
                </c:pt>
                <c:pt idx="215">
                  <c:v>11351</c:v>
                </c:pt>
                <c:pt idx="216">
                  <c:v>15007</c:v>
                </c:pt>
                <c:pt idx="217">
                  <c:v>39285</c:v>
                </c:pt>
                <c:pt idx="218">
                  <c:v>46822</c:v>
                </c:pt>
                <c:pt idx="219">
                  <c:v>26397</c:v>
                </c:pt>
                <c:pt idx="220">
                  <c:v>20229</c:v>
                </c:pt>
                <c:pt idx="221">
                  <c:v>19885</c:v>
                </c:pt>
                <c:pt idx="222">
                  <c:v>24838</c:v>
                </c:pt>
                <c:pt idx="223">
                  <c:v>13942</c:v>
                </c:pt>
                <c:pt idx="224">
                  <c:v>11962</c:v>
                </c:pt>
                <c:pt idx="225">
                  <c:v>9079</c:v>
                </c:pt>
                <c:pt idx="226">
                  <c:v>20328</c:v>
                </c:pt>
                <c:pt idx="227">
                  <c:v>30133</c:v>
                </c:pt>
                <c:pt idx="228">
                  <c:v>17983</c:v>
                </c:pt>
                <c:pt idx="229">
                  <c:v>14497</c:v>
                </c:pt>
                <c:pt idx="230">
                  <c:v>16186</c:v>
                </c:pt>
                <c:pt idx="231">
                  <c:v>18666</c:v>
                </c:pt>
                <c:pt idx="232">
                  <c:v>9139</c:v>
                </c:pt>
                <c:pt idx="233">
                  <c:v>7740</c:v>
                </c:pt>
                <c:pt idx="234">
                  <c:v>6661</c:v>
                </c:pt>
                <c:pt idx="235">
                  <c:v>6980</c:v>
                </c:pt>
                <c:pt idx="236">
                  <c:v>4003</c:v>
                </c:pt>
                <c:pt idx="237">
                  <c:v>3045</c:v>
                </c:pt>
                <c:pt idx="238">
                  <c:v>1815</c:v>
                </c:pt>
                <c:pt idx="239">
                  <c:v>1935</c:v>
                </c:pt>
                <c:pt idx="240">
                  <c:v>4560</c:v>
                </c:pt>
                <c:pt idx="241">
                  <c:v>3230</c:v>
                </c:pt>
                <c:pt idx="242">
                  <c:v>4541</c:v>
                </c:pt>
                <c:pt idx="243">
                  <c:v>8299</c:v>
                </c:pt>
                <c:pt idx="244">
                  <c:v>5609</c:v>
                </c:pt>
                <c:pt idx="245">
                  <c:v>4469</c:v>
                </c:pt>
                <c:pt idx="246">
                  <c:v>3808</c:v>
                </c:pt>
                <c:pt idx="247">
                  <c:v>4173</c:v>
                </c:pt>
                <c:pt idx="248">
                  <c:v>6560</c:v>
                </c:pt>
                <c:pt idx="249">
                  <c:v>5709</c:v>
                </c:pt>
                <c:pt idx="250">
                  <c:v>11864</c:v>
                </c:pt>
                <c:pt idx="251">
                  <c:v>34632</c:v>
                </c:pt>
                <c:pt idx="252">
                  <c:v>21106</c:v>
                </c:pt>
                <c:pt idx="253">
                  <c:v>10470</c:v>
                </c:pt>
                <c:pt idx="254">
                  <c:v>4219</c:v>
                </c:pt>
                <c:pt idx="255">
                  <c:v>2418</c:v>
                </c:pt>
                <c:pt idx="256">
                  <c:v>3001</c:v>
                </c:pt>
                <c:pt idx="257">
                  <c:v>2749</c:v>
                </c:pt>
                <c:pt idx="258">
                  <c:v>5975</c:v>
                </c:pt>
                <c:pt idx="259">
                  <c:v>7742</c:v>
                </c:pt>
                <c:pt idx="260">
                  <c:v>28174</c:v>
                </c:pt>
                <c:pt idx="261">
                  <c:v>115371</c:v>
                </c:pt>
                <c:pt idx="262">
                  <c:v>264176</c:v>
                </c:pt>
                <c:pt idx="263">
                  <c:v>315828</c:v>
                </c:pt>
                <c:pt idx="264">
                  <c:v>176562</c:v>
                </c:pt>
                <c:pt idx="265">
                  <c:v>101684</c:v>
                </c:pt>
                <c:pt idx="266">
                  <c:v>80675</c:v>
                </c:pt>
                <c:pt idx="267">
                  <c:v>59068</c:v>
                </c:pt>
                <c:pt idx="268">
                  <c:v>40688</c:v>
                </c:pt>
                <c:pt idx="269">
                  <c:v>31185</c:v>
                </c:pt>
                <c:pt idx="270">
                  <c:v>35581</c:v>
                </c:pt>
                <c:pt idx="271">
                  <c:v>31695</c:v>
                </c:pt>
                <c:pt idx="272">
                  <c:v>29490</c:v>
                </c:pt>
                <c:pt idx="273">
                  <c:v>35342</c:v>
                </c:pt>
                <c:pt idx="274">
                  <c:v>31932</c:v>
                </c:pt>
                <c:pt idx="275">
                  <c:v>31525</c:v>
                </c:pt>
                <c:pt idx="276">
                  <c:v>23116</c:v>
                </c:pt>
                <c:pt idx="277">
                  <c:v>21515</c:v>
                </c:pt>
                <c:pt idx="278">
                  <c:v>16278</c:v>
                </c:pt>
                <c:pt idx="279">
                  <c:v>16534</c:v>
                </c:pt>
                <c:pt idx="280">
                  <c:v>19956</c:v>
                </c:pt>
                <c:pt idx="281">
                  <c:v>22432</c:v>
                </c:pt>
                <c:pt idx="282">
                  <c:v>32282</c:v>
                </c:pt>
                <c:pt idx="283">
                  <c:v>29552</c:v>
                </c:pt>
                <c:pt idx="284">
                  <c:v>29239</c:v>
                </c:pt>
                <c:pt idx="285">
                  <c:v>20924</c:v>
                </c:pt>
                <c:pt idx="286">
                  <c:v>21456</c:v>
                </c:pt>
                <c:pt idx="287">
                  <c:v>22659</c:v>
                </c:pt>
                <c:pt idx="288">
                  <c:v>15165</c:v>
                </c:pt>
                <c:pt idx="289">
                  <c:v>11996</c:v>
                </c:pt>
                <c:pt idx="290">
                  <c:v>8754</c:v>
                </c:pt>
                <c:pt idx="291">
                  <c:v>16389</c:v>
                </c:pt>
                <c:pt idx="292">
                  <c:v>21086</c:v>
                </c:pt>
                <c:pt idx="293">
                  <c:v>10872</c:v>
                </c:pt>
                <c:pt idx="294">
                  <c:v>11728</c:v>
                </c:pt>
                <c:pt idx="295">
                  <c:v>12096</c:v>
                </c:pt>
                <c:pt idx="296">
                  <c:v>11905</c:v>
                </c:pt>
                <c:pt idx="297">
                  <c:v>5621</c:v>
                </c:pt>
                <c:pt idx="298">
                  <c:v>9305</c:v>
                </c:pt>
                <c:pt idx="299">
                  <c:v>9797</c:v>
                </c:pt>
                <c:pt idx="300">
                  <c:v>11271</c:v>
                </c:pt>
                <c:pt idx="301">
                  <c:v>9544</c:v>
                </c:pt>
                <c:pt idx="302">
                  <c:v>15957</c:v>
                </c:pt>
                <c:pt idx="303">
                  <c:v>12535</c:v>
                </c:pt>
                <c:pt idx="304">
                  <c:v>9054</c:v>
                </c:pt>
                <c:pt idx="305">
                  <c:v>5875</c:v>
                </c:pt>
                <c:pt idx="306">
                  <c:v>4578</c:v>
                </c:pt>
                <c:pt idx="307">
                  <c:v>5545</c:v>
                </c:pt>
                <c:pt idx="308">
                  <c:v>7304</c:v>
                </c:pt>
                <c:pt idx="309">
                  <c:v>6030</c:v>
                </c:pt>
                <c:pt idx="310">
                  <c:v>40409</c:v>
                </c:pt>
                <c:pt idx="311">
                  <c:v>25114</c:v>
                </c:pt>
                <c:pt idx="312">
                  <c:v>26383</c:v>
                </c:pt>
                <c:pt idx="313">
                  <c:v>20586</c:v>
                </c:pt>
                <c:pt idx="314">
                  <c:v>14835</c:v>
                </c:pt>
                <c:pt idx="315">
                  <c:v>30809</c:v>
                </c:pt>
                <c:pt idx="316">
                  <c:v>16669</c:v>
                </c:pt>
                <c:pt idx="317">
                  <c:v>11229</c:v>
                </c:pt>
                <c:pt idx="318">
                  <c:v>12851</c:v>
                </c:pt>
                <c:pt idx="319">
                  <c:v>14733</c:v>
                </c:pt>
                <c:pt idx="320">
                  <c:v>7475</c:v>
                </c:pt>
                <c:pt idx="321">
                  <c:v>10761</c:v>
                </c:pt>
                <c:pt idx="322">
                  <c:v>6125</c:v>
                </c:pt>
                <c:pt idx="323">
                  <c:v>26007</c:v>
                </c:pt>
                <c:pt idx="324">
                  <c:v>16652</c:v>
                </c:pt>
                <c:pt idx="325">
                  <c:v>9975</c:v>
                </c:pt>
                <c:pt idx="326">
                  <c:v>7606</c:v>
                </c:pt>
                <c:pt idx="327">
                  <c:v>8298</c:v>
                </c:pt>
                <c:pt idx="328">
                  <c:v>8013</c:v>
                </c:pt>
                <c:pt idx="329">
                  <c:v>6983</c:v>
                </c:pt>
                <c:pt idx="330">
                  <c:v>6977</c:v>
                </c:pt>
                <c:pt idx="331">
                  <c:v>2765</c:v>
                </c:pt>
                <c:pt idx="332">
                  <c:v>1599</c:v>
                </c:pt>
                <c:pt idx="333">
                  <c:v>3113</c:v>
                </c:pt>
                <c:pt idx="334">
                  <c:v>1588</c:v>
                </c:pt>
                <c:pt idx="335">
                  <c:v>8146</c:v>
                </c:pt>
                <c:pt idx="336">
                  <c:v>11009</c:v>
                </c:pt>
                <c:pt idx="337">
                  <c:v>6932</c:v>
                </c:pt>
                <c:pt idx="338">
                  <c:v>6308</c:v>
                </c:pt>
                <c:pt idx="339">
                  <c:v>2566</c:v>
                </c:pt>
                <c:pt idx="340">
                  <c:v>1604</c:v>
                </c:pt>
                <c:pt idx="341">
                  <c:v>2616</c:v>
                </c:pt>
                <c:pt idx="342">
                  <c:v>6941</c:v>
                </c:pt>
                <c:pt idx="343">
                  <c:v>21849</c:v>
                </c:pt>
                <c:pt idx="344">
                  <c:v>107408</c:v>
                </c:pt>
                <c:pt idx="345">
                  <c:v>84379</c:v>
                </c:pt>
                <c:pt idx="346">
                  <c:v>46594</c:v>
                </c:pt>
                <c:pt idx="347">
                  <c:v>34859</c:v>
                </c:pt>
                <c:pt idx="348">
                  <c:v>27260</c:v>
                </c:pt>
                <c:pt idx="349">
                  <c:v>19195</c:v>
                </c:pt>
                <c:pt idx="350">
                  <c:v>15374</c:v>
                </c:pt>
                <c:pt idx="351">
                  <c:v>43323</c:v>
                </c:pt>
                <c:pt idx="352">
                  <c:v>18571</c:v>
                </c:pt>
                <c:pt idx="353">
                  <c:v>9504</c:v>
                </c:pt>
                <c:pt idx="354">
                  <c:v>12551</c:v>
                </c:pt>
                <c:pt idx="355">
                  <c:v>17417</c:v>
                </c:pt>
                <c:pt idx="356">
                  <c:v>20430</c:v>
                </c:pt>
                <c:pt idx="357">
                  <c:v>32021</c:v>
                </c:pt>
                <c:pt idx="358">
                  <c:v>12446</c:v>
                </c:pt>
                <c:pt idx="359">
                  <c:v>9965</c:v>
                </c:pt>
                <c:pt idx="360">
                  <c:v>15315</c:v>
                </c:pt>
                <c:pt idx="361">
                  <c:v>18199</c:v>
                </c:pt>
                <c:pt idx="362">
                  <c:v>15142</c:v>
                </c:pt>
                <c:pt idx="363">
                  <c:v>15615</c:v>
                </c:pt>
                <c:pt idx="364">
                  <c:v>15186</c:v>
                </c:pt>
              </c:numCache>
            </c:numRef>
          </c:val>
          <c:smooth val="0"/>
          <c:extLst>
            <c:ext xmlns:c16="http://schemas.microsoft.com/office/drawing/2014/chart" uri="{C3380CC4-5D6E-409C-BE32-E72D297353CC}">
              <c16:uniqueId val="{00000000-D780-4861-A3CA-28EC249534EB}"/>
            </c:ext>
          </c:extLst>
        </c:ser>
        <c:dLbls>
          <c:showLegendKey val="0"/>
          <c:showVal val="0"/>
          <c:showCatName val="0"/>
          <c:showSerName val="0"/>
          <c:showPercent val="0"/>
          <c:showBubbleSize val="0"/>
        </c:dLbls>
        <c:smooth val="0"/>
        <c:axId val="339520232"/>
        <c:axId val="339519248"/>
      </c:lineChart>
      <c:catAx>
        <c:axId val="339520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519248"/>
        <c:crosses val="autoZero"/>
        <c:auto val="1"/>
        <c:lblAlgn val="ctr"/>
        <c:lblOffset val="100"/>
        <c:noMultiLvlLbl val="0"/>
      </c:catAx>
      <c:valAx>
        <c:axId val="339519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520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Panorama</c:v>
                </c:pt>
              </c:strCache>
            </c:strRef>
          </c:tx>
          <c:spPr>
            <a:ln w="28575" cap="rnd">
              <a:solidFill>
                <a:schemeClr val="accent1"/>
              </a:solidFill>
              <a:round/>
            </a:ln>
            <a:effectLst/>
          </c:spPr>
          <c:marker>
            <c:symbol val="none"/>
          </c:marker>
          <c:cat>
            <c:strRef>
              <c:f>Sheet1!$A$2:$A$366</c:f>
              <c:strCache>
                <c:ptCount val="365"/>
                <c:pt idx="0">
                  <c:v>01.11.2017</c:v>
                </c:pt>
                <c:pt idx="1">
                  <c:v>02.11.2017</c:v>
                </c:pt>
                <c:pt idx="2">
                  <c:v>03.11.2017</c:v>
                </c:pt>
                <c:pt idx="3">
                  <c:v>04.11.2017</c:v>
                </c:pt>
                <c:pt idx="4">
                  <c:v>05.11.2017</c:v>
                </c:pt>
                <c:pt idx="5">
                  <c:v>06.11.2017</c:v>
                </c:pt>
                <c:pt idx="6">
                  <c:v>07.11.2017</c:v>
                </c:pt>
                <c:pt idx="7">
                  <c:v>08.11.2017</c:v>
                </c:pt>
                <c:pt idx="8">
                  <c:v>09.11.2017</c:v>
                </c:pt>
                <c:pt idx="9">
                  <c:v>10.11.2017</c:v>
                </c:pt>
                <c:pt idx="10">
                  <c:v>11.11.2017</c:v>
                </c:pt>
                <c:pt idx="11">
                  <c:v>12.11.2017</c:v>
                </c:pt>
                <c:pt idx="12">
                  <c:v>13.11.2017</c:v>
                </c:pt>
                <c:pt idx="13">
                  <c:v>14.11.2017</c:v>
                </c:pt>
                <c:pt idx="14">
                  <c:v>15.11.2017</c:v>
                </c:pt>
                <c:pt idx="15">
                  <c:v>16.11.2017</c:v>
                </c:pt>
                <c:pt idx="16">
                  <c:v>17.11.2017</c:v>
                </c:pt>
                <c:pt idx="17">
                  <c:v>18.11.2017</c:v>
                </c:pt>
                <c:pt idx="18">
                  <c:v>19.11.2017</c:v>
                </c:pt>
                <c:pt idx="19">
                  <c:v>20.11.2017</c:v>
                </c:pt>
                <c:pt idx="20">
                  <c:v>21.11.2017</c:v>
                </c:pt>
                <c:pt idx="21">
                  <c:v>22.11.2017</c:v>
                </c:pt>
                <c:pt idx="22">
                  <c:v>23.11.2017</c:v>
                </c:pt>
                <c:pt idx="23">
                  <c:v>24.11.2017</c:v>
                </c:pt>
                <c:pt idx="24">
                  <c:v>25.11.2017</c:v>
                </c:pt>
                <c:pt idx="25">
                  <c:v>26.11.2017</c:v>
                </c:pt>
                <c:pt idx="26">
                  <c:v>27.11.2017</c:v>
                </c:pt>
                <c:pt idx="27">
                  <c:v>28.11.2017</c:v>
                </c:pt>
                <c:pt idx="28">
                  <c:v>29.11.2017</c:v>
                </c:pt>
                <c:pt idx="29">
                  <c:v>30.11.2017</c:v>
                </c:pt>
                <c:pt idx="30">
                  <c:v>01.12.2017</c:v>
                </c:pt>
                <c:pt idx="31">
                  <c:v>02.12.2017</c:v>
                </c:pt>
                <c:pt idx="32">
                  <c:v>03.12.2017</c:v>
                </c:pt>
                <c:pt idx="33">
                  <c:v>04.12.2017</c:v>
                </c:pt>
                <c:pt idx="34">
                  <c:v>05.12.2017</c:v>
                </c:pt>
                <c:pt idx="35">
                  <c:v>06.12.2017</c:v>
                </c:pt>
                <c:pt idx="36">
                  <c:v>07.12.2017</c:v>
                </c:pt>
                <c:pt idx="37">
                  <c:v>08.12.2017</c:v>
                </c:pt>
                <c:pt idx="38">
                  <c:v>09.12.2017</c:v>
                </c:pt>
                <c:pt idx="39">
                  <c:v>10.12.2017</c:v>
                </c:pt>
                <c:pt idx="40">
                  <c:v>11.12.2017</c:v>
                </c:pt>
                <c:pt idx="41">
                  <c:v>12.12.2017</c:v>
                </c:pt>
                <c:pt idx="42">
                  <c:v>13.12.2017</c:v>
                </c:pt>
                <c:pt idx="43">
                  <c:v>14.12.2017</c:v>
                </c:pt>
                <c:pt idx="44">
                  <c:v>15.12.2017</c:v>
                </c:pt>
                <c:pt idx="45">
                  <c:v>16.12.2017</c:v>
                </c:pt>
                <c:pt idx="46">
                  <c:v>17.12.2017</c:v>
                </c:pt>
                <c:pt idx="47">
                  <c:v>18.12.2017</c:v>
                </c:pt>
                <c:pt idx="48">
                  <c:v>19.12.2017</c:v>
                </c:pt>
                <c:pt idx="49">
                  <c:v>20.12.2017</c:v>
                </c:pt>
                <c:pt idx="50">
                  <c:v>21.12.2017</c:v>
                </c:pt>
                <c:pt idx="51">
                  <c:v>22.12.2017</c:v>
                </c:pt>
                <c:pt idx="52">
                  <c:v>23.12.2017</c:v>
                </c:pt>
                <c:pt idx="53">
                  <c:v>24.12.2017</c:v>
                </c:pt>
                <c:pt idx="54">
                  <c:v>25.12.2017</c:v>
                </c:pt>
                <c:pt idx="55">
                  <c:v>26.12.2017</c:v>
                </c:pt>
                <c:pt idx="56">
                  <c:v>27.12.2017</c:v>
                </c:pt>
                <c:pt idx="57">
                  <c:v>28.12.2017</c:v>
                </c:pt>
                <c:pt idx="58">
                  <c:v>29.12.2017</c:v>
                </c:pt>
                <c:pt idx="59">
                  <c:v>30.12.2017</c:v>
                </c:pt>
                <c:pt idx="60">
                  <c:v>31.12.2017</c:v>
                </c:pt>
                <c:pt idx="61">
                  <c:v>01.01.2018</c:v>
                </c:pt>
                <c:pt idx="62">
                  <c:v>02.01.2018</c:v>
                </c:pt>
                <c:pt idx="63">
                  <c:v>03.01.2018</c:v>
                </c:pt>
                <c:pt idx="64">
                  <c:v>04.01.2018</c:v>
                </c:pt>
                <c:pt idx="65">
                  <c:v>05.01.2018</c:v>
                </c:pt>
                <c:pt idx="66">
                  <c:v>06.01.2018</c:v>
                </c:pt>
                <c:pt idx="67">
                  <c:v>07.01.2018</c:v>
                </c:pt>
                <c:pt idx="68">
                  <c:v>08.01.2018</c:v>
                </c:pt>
                <c:pt idx="69">
                  <c:v>09.01.2018</c:v>
                </c:pt>
                <c:pt idx="70">
                  <c:v>10.01.2018</c:v>
                </c:pt>
                <c:pt idx="71">
                  <c:v>11.01.2018</c:v>
                </c:pt>
                <c:pt idx="72">
                  <c:v>12.01.2018</c:v>
                </c:pt>
                <c:pt idx="73">
                  <c:v>13.01.2018</c:v>
                </c:pt>
                <c:pt idx="74">
                  <c:v>14.01.2018</c:v>
                </c:pt>
                <c:pt idx="75">
                  <c:v>15.01.2018</c:v>
                </c:pt>
                <c:pt idx="76">
                  <c:v>16.01.2018</c:v>
                </c:pt>
                <c:pt idx="77">
                  <c:v>17.01.2018</c:v>
                </c:pt>
                <c:pt idx="78">
                  <c:v>18.01.2018</c:v>
                </c:pt>
                <c:pt idx="79">
                  <c:v>19.01.2018</c:v>
                </c:pt>
                <c:pt idx="80">
                  <c:v>20.01.2018</c:v>
                </c:pt>
                <c:pt idx="81">
                  <c:v>21.01.2018</c:v>
                </c:pt>
                <c:pt idx="82">
                  <c:v>22.01.2018</c:v>
                </c:pt>
                <c:pt idx="83">
                  <c:v>23.01.2018</c:v>
                </c:pt>
                <c:pt idx="84">
                  <c:v>24.01.2018</c:v>
                </c:pt>
                <c:pt idx="85">
                  <c:v>25.01.2018</c:v>
                </c:pt>
                <c:pt idx="86">
                  <c:v>26.01.2018</c:v>
                </c:pt>
                <c:pt idx="87">
                  <c:v>27.01.2018</c:v>
                </c:pt>
                <c:pt idx="88">
                  <c:v>28.01.2018</c:v>
                </c:pt>
                <c:pt idx="89">
                  <c:v>29.01.2018</c:v>
                </c:pt>
                <c:pt idx="90">
                  <c:v>30.01.2018</c:v>
                </c:pt>
                <c:pt idx="91">
                  <c:v>31.01.2018</c:v>
                </c:pt>
                <c:pt idx="92">
                  <c:v>01.02.2018</c:v>
                </c:pt>
                <c:pt idx="93">
                  <c:v>02.02.2018</c:v>
                </c:pt>
                <c:pt idx="94">
                  <c:v>03.02.2018</c:v>
                </c:pt>
                <c:pt idx="95">
                  <c:v>04.02.2018</c:v>
                </c:pt>
                <c:pt idx="96">
                  <c:v>05.02.2018</c:v>
                </c:pt>
                <c:pt idx="97">
                  <c:v>06.02.2018</c:v>
                </c:pt>
                <c:pt idx="98">
                  <c:v>07.02.2018</c:v>
                </c:pt>
                <c:pt idx="99">
                  <c:v>08.02.2018</c:v>
                </c:pt>
                <c:pt idx="100">
                  <c:v>09.02.2018</c:v>
                </c:pt>
                <c:pt idx="101">
                  <c:v>10.02.2018</c:v>
                </c:pt>
                <c:pt idx="102">
                  <c:v>11.02.2018</c:v>
                </c:pt>
                <c:pt idx="103">
                  <c:v>12.02.2018</c:v>
                </c:pt>
                <c:pt idx="104">
                  <c:v>13.02.2018</c:v>
                </c:pt>
                <c:pt idx="105">
                  <c:v>14.02.2018</c:v>
                </c:pt>
                <c:pt idx="106">
                  <c:v>15.02.2018</c:v>
                </c:pt>
                <c:pt idx="107">
                  <c:v>16.02.2018</c:v>
                </c:pt>
                <c:pt idx="108">
                  <c:v>17.02.2018</c:v>
                </c:pt>
                <c:pt idx="109">
                  <c:v>18.02.2018</c:v>
                </c:pt>
                <c:pt idx="110">
                  <c:v>19.02.2018</c:v>
                </c:pt>
                <c:pt idx="111">
                  <c:v>20.02.2018</c:v>
                </c:pt>
                <c:pt idx="112">
                  <c:v>21.02.2018</c:v>
                </c:pt>
                <c:pt idx="113">
                  <c:v>22.02.2018</c:v>
                </c:pt>
                <c:pt idx="114">
                  <c:v>23.02.2018</c:v>
                </c:pt>
                <c:pt idx="115">
                  <c:v>24.02.2018</c:v>
                </c:pt>
                <c:pt idx="116">
                  <c:v>25.02.2018</c:v>
                </c:pt>
                <c:pt idx="117">
                  <c:v>26.02.2018</c:v>
                </c:pt>
                <c:pt idx="118">
                  <c:v>27.02.2018</c:v>
                </c:pt>
                <c:pt idx="119">
                  <c:v>28.02.2018</c:v>
                </c:pt>
                <c:pt idx="120">
                  <c:v>01.03.2018</c:v>
                </c:pt>
                <c:pt idx="121">
                  <c:v>02.03.2018</c:v>
                </c:pt>
                <c:pt idx="122">
                  <c:v>03.03.2018</c:v>
                </c:pt>
                <c:pt idx="123">
                  <c:v>04.03.2018</c:v>
                </c:pt>
                <c:pt idx="124">
                  <c:v>05.03.2018</c:v>
                </c:pt>
                <c:pt idx="125">
                  <c:v>06.03.2018</c:v>
                </c:pt>
                <c:pt idx="126">
                  <c:v>07.03.2018</c:v>
                </c:pt>
                <c:pt idx="127">
                  <c:v>08.03.2018</c:v>
                </c:pt>
                <c:pt idx="128">
                  <c:v>09.03.2018</c:v>
                </c:pt>
                <c:pt idx="129">
                  <c:v>10.03.2018</c:v>
                </c:pt>
                <c:pt idx="130">
                  <c:v>11.03.2018</c:v>
                </c:pt>
                <c:pt idx="131">
                  <c:v>12.03.2018</c:v>
                </c:pt>
                <c:pt idx="132">
                  <c:v>13.03.2018</c:v>
                </c:pt>
                <c:pt idx="133">
                  <c:v>14.03.2018</c:v>
                </c:pt>
                <c:pt idx="134">
                  <c:v>15.03.2018</c:v>
                </c:pt>
                <c:pt idx="135">
                  <c:v>16.03.2018</c:v>
                </c:pt>
                <c:pt idx="136">
                  <c:v>17.03.2018</c:v>
                </c:pt>
                <c:pt idx="137">
                  <c:v>18.03.2018</c:v>
                </c:pt>
                <c:pt idx="138">
                  <c:v>19.03.2018</c:v>
                </c:pt>
                <c:pt idx="139">
                  <c:v>20.03.2018</c:v>
                </c:pt>
                <c:pt idx="140">
                  <c:v>21.03.2018</c:v>
                </c:pt>
                <c:pt idx="141">
                  <c:v>22.03.2018</c:v>
                </c:pt>
                <c:pt idx="142">
                  <c:v>23.03.2018</c:v>
                </c:pt>
                <c:pt idx="143">
                  <c:v>24.03.2018</c:v>
                </c:pt>
                <c:pt idx="144">
                  <c:v>25.03.2018</c:v>
                </c:pt>
                <c:pt idx="145">
                  <c:v>26.03.2018</c:v>
                </c:pt>
                <c:pt idx="146">
                  <c:v>27.03.2018</c:v>
                </c:pt>
                <c:pt idx="147">
                  <c:v>28.03.2018</c:v>
                </c:pt>
                <c:pt idx="148">
                  <c:v>29.03.2018</c:v>
                </c:pt>
                <c:pt idx="149">
                  <c:v>30.03.2018</c:v>
                </c:pt>
                <c:pt idx="150">
                  <c:v>31.03.2018</c:v>
                </c:pt>
                <c:pt idx="151">
                  <c:v>01.04.2018</c:v>
                </c:pt>
                <c:pt idx="152">
                  <c:v>02.04.2018</c:v>
                </c:pt>
                <c:pt idx="153">
                  <c:v>03.04.2018</c:v>
                </c:pt>
                <c:pt idx="154">
                  <c:v>04.04.2018</c:v>
                </c:pt>
                <c:pt idx="155">
                  <c:v>05.04.2018</c:v>
                </c:pt>
                <c:pt idx="156">
                  <c:v>06.04.2018</c:v>
                </c:pt>
                <c:pt idx="157">
                  <c:v>07.04.2018</c:v>
                </c:pt>
                <c:pt idx="158">
                  <c:v>08.04.2018</c:v>
                </c:pt>
                <c:pt idx="159">
                  <c:v>09.04.2018</c:v>
                </c:pt>
                <c:pt idx="160">
                  <c:v>10.04.2018</c:v>
                </c:pt>
                <c:pt idx="161">
                  <c:v>11.04.2018</c:v>
                </c:pt>
                <c:pt idx="162">
                  <c:v>12.04.2018</c:v>
                </c:pt>
                <c:pt idx="163">
                  <c:v>13.04.2018</c:v>
                </c:pt>
                <c:pt idx="164">
                  <c:v>14.04.2018</c:v>
                </c:pt>
                <c:pt idx="165">
                  <c:v>15.04.2018</c:v>
                </c:pt>
                <c:pt idx="166">
                  <c:v>16.04.2018</c:v>
                </c:pt>
                <c:pt idx="167">
                  <c:v>17.04.2018</c:v>
                </c:pt>
                <c:pt idx="168">
                  <c:v>18.04.2018</c:v>
                </c:pt>
                <c:pt idx="169">
                  <c:v>19.04.2018</c:v>
                </c:pt>
                <c:pt idx="170">
                  <c:v>20.04.2018</c:v>
                </c:pt>
                <c:pt idx="171">
                  <c:v>21.04.2018</c:v>
                </c:pt>
                <c:pt idx="172">
                  <c:v>22.04.2018</c:v>
                </c:pt>
                <c:pt idx="173">
                  <c:v>23.04.2018</c:v>
                </c:pt>
                <c:pt idx="174">
                  <c:v>24.04.2018</c:v>
                </c:pt>
                <c:pt idx="175">
                  <c:v>25.04.2018</c:v>
                </c:pt>
                <c:pt idx="176">
                  <c:v>26.04.2018</c:v>
                </c:pt>
                <c:pt idx="177">
                  <c:v>27.04.2018</c:v>
                </c:pt>
                <c:pt idx="178">
                  <c:v>28.04.2018</c:v>
                </c:pt>
                <c:pt idx="179">
                  <c:v>29.04.2018</c:v>
                </c:pt>
                <c:pt idx="180">
                  <c:v>30.04.2018</c:v>
                </c:pt>
                <c:pt idx="181">
                  <c:v>01.05.2018</c:v>
                </c:pt>
                <c:pt idx="182">
                  <c:v>02.05.2018</c:v>
                </c:pt>
                <c:pt idx="183">
                  <c:v>03.05.2018</c:v>
                </c:pt>
                <c:pt idx="184">
                  <c:v>04.05.2018</c:v>
                </c:pt>
                <c:pt idx="185">
                  <c:v>05.05.2018</c:v>
                </c:pt>
                <c:pt idx="186">
                  <c:v>06.05.2018</c:v>
                </c:pt>
                <c:pt idx="187">
                  <c:v>07.05.2018</c:v>
                </c:pt>
                <c:pt idx="188">
                  <c:v>08.05.2018</c:v>
                </c:pt>
                <c:pt idx="189">
                  <c:v>09.05.2018</c:v>
                </c:pt>
                <c:pt idx="190">
                  <c:v>10.05.2018</c:v>
                </c:pt>
                <c:pt idx="191">
                  <c:v>11.05.2018</c:v>
                </c:pt>
                <c:pt idx="192">
                  <c:v>12.05.2018</c:v>
                </c:pt>
                <c:pt idx="193">
                  <c:v>13.05.2018</c:v>
                </c:pt>
                <c:pt idx="194">
                  <c:v>14.05.2018</c:v>
                </c:pt>
                <c:pt idx="195">
                  <c:v>15.05.2018</c:v>
                </c:pt>
                <c:pt idx="196">
                  <c:v>16.05.2018</c:v>
                </c:pt>
                <c:pt idx="197">
                  <c:v>17.05.2018</c:v>
                </c:pt>
                <c:pt idx="198">
                  <c:v>18.05.2018</c:v>
                </c:pt>
                <c:pt idx="199">
                  <c:v>19.05.2018</c:v>
                </c:pt>
                <c:pt idx="200">
                  <c:v>20.05.2018</c:v>
                </c:pt>
                <c:pt idx="201">
                  <c:v>21.05.2018</c:v>
                </c:pt>
                <c:pt idx="202">
                  <c:v>22.05.2018</c:v>
                </c:pt>
                <c:pt idx="203">
                  <c:v>23.05.2018</c:v>
                </c:pt>
                <c:pt idx="204">
                  <c:v>24.05.2018</c:v>
                </c:pt>
                <c:pt idx="205">
                  <c:v>25.05.2018</c:v>
                </c:pt>
                <c:pt idx="206">
                  <c:v>26.05.2018</c:v>
                </c:pt>
                <c:pt idx="207">
                  <c:v>27.05.2018</c:v>
                </c:pt>
                <c:pt idx="208">
                  <c:v>28.05.2018</c:v>
                </c:pt>
                <c:pt idx="209">
                  <c:v>29.05.2018</c:v>
                </c:pt>
                <c:pt idx="210">
                  <c:v>30.05.2018</c:v>
                </c:pt>
                <c:pt idx="211">
                  <c:v>31.05.2018</c:v>
                </c:pt>
                <c:pt idx="212">
                  <c:v>01.06.2018</c:v>
                </c:pt>
                <c:pt idx="213">
                  <c:v>02.06.2018</c:v>
                </c:pt>
                <c:pt idx="214">
                  <c:v>03.06.2018</c:v>
                </c:pt>
                <c:pt idx="215">
                  <c:v>04.06.2018</c:v>
                </c:pt>
                <c:pt idx="216">
                  <c:v>05.06.2018</c:v>
                </c:pt>
                <c:pt idx="217">
                  <c:v>06.06.2018</c:v>
                </c:pt>
                <c:pt idx="218">
                  <c:v>07.06.2018</c:v>
                </c:pt>
                <c:pt idx="219">
                  <c:v>08.06.2018</c:v>
                </c:pt>
                <c:pt idx="220">
                  <c:v>09.06.2018</c:v>
                </c:pt>
                <c:pt idx="221">
                  <c:v>10.06.2018</c:v>
                </c:pt>
                <c:pt idx="222">
                  <c:v>11.06.2018</c:v>
                </c:pt>
                <c:pt idx="223">
                  <c:v>12.06.2018</c:v>
                </c:pt>
                <c:pt idx="224">
                  <c:v>13.06.2018</c:v>
                </c:pt>
                <c:pt idx="225">
                  <c:v>14.06.2018</c:v>
                </c:pt>
                <c:pt idx="226">
                  <c:v>15.06.2018</c:v>
                </c:pt>
                <c:pt idx="227">
                  <c:v>16.06.2018</c:v>
                </c:pt>
                <c:pt idx="228">
                  <c:v>17.06.2018</c:v>
                </c:pt>
                <c:pt idx="229">
                  <c:v>18.06.2018</c:v>
                </c:pt>
                <c:pt idx="230">
                  <c:v>19.06.2018</c:v>
                </c:pt>
                <c:pt idx="231">
                  <c:v>20.06.2018</c:v>
                </c:pt>
                <c:pt idx="232">
                  <c:v>21.06.2018</c:v>
                </c:pt>
                <c:pt idx="233">
                  <c:v>22.06.2018</c:v>
                </c:pt>
                <c:pt idx="234">
                  <c:v>23.06.2018</c:v>
                </c:pt>
                <c:pt idx="235">
                  <c:v>24.06.2018</c:v>
                </c:pt>
                <c:pt idx="236">
                  <c:v>25.06.2018</c:v>
                </c:pt>
                <c:pt idx="237">
                  <c:v>26.06.2018</c:v>
                </c:pt>
                <c:pt idx="238">
                  <c:v>27.06.2018</c:v>
                </c:pt>
                <c:pt idx="239">
                  <c:v>28.06.2018</c:v>
                </c:pt>
                <c:pt idx="240">
                  <c:v>29.06.2018</c:v>
                </c:pt>
                <c:pt idx="241">
                  <c:v>30.06.2018</c:v>
                </c:pt>
                <c:pt idx="242">
                  <c:v>01.07.2018</c:v>
                </c:pt>
                <c:pt idx="243">
                  <c:v>02.07.2018</c:v>
                </c:pt>
                <c:pt idx="244">
                  <c:v>03.07.2018</c:v>
                </c:pt>
                <c:pt idx="245">
                  <c:v>04.07.2018</c:v>
                </c:pt>
                <c:pt idx="246">
                  <c:v>05.07.2018</c:v>
                </c:pt>
                <c:pt idx="247">
                  <c:v>06.07.2018</c:v>
                </c:pt>
                <c:pt idx="248">
                  <c:v>07.07.2018</c:v>
                </c:pt>
                <c:pt idx="249">
                  <c:v>08.07.2018</c:v>
                </c:pt>
                <c:pt idx="250">
                  <c:v>09.07.2018</c:v>
                </c:pt>
                <c:pt idx="251">
                  <c:v>10.07.2018</c:v>
                </c:pt>
                <c:pt idx="252">
                  <c:v>11.07.2018</c:v>
                </c:pt>
                <c:pt idx="253">
                  <c:v>12.07.2018</c:v>
                </c:pt>
                <c:pt idx="254">
                  <c:v>13.07.2018</c:v>
                </c:pt>
                <c:pt idx="255">
                  <c:v>14.07.2018</c:v>
                </c:pt>
                <c:pt idx="256">
                  <c:v>15.07.2018</c:v>
                </c:pt>
                <c:pt idx="257">
                  <c:v>16.07.2018</c:v>
                </c:pt>
                <c:pt idx="258">
                  <c:v>17.07.2018</c:v>
                </c:pt>
                <c:pt idx="259">
                  <c:v>18.07.2018</c:v>
                </c:pt>
                <c:pt idx="260">
                  <c:v>19.07.2018</c:v>
                </c:pt>
                <c:pt idx="261">
                  <c:v>20.07.2018</c:v>
                </c:pt>
                <c:pt idx="262">
                  <c:v>21.07.2018</c:v>
                </c:pt>
                <c:pt idx="263">
                  <c:v>22.07.2018</c:v>
                </c:pt>
                <c:pt idx="264">
                  <c:v>23.07.2018</c:v>
                </c:pt>
                <c:pt idx="265">
                  <c:v>24.07.2018</c:v>
                </c:pt>
                <c:pt idx="266">
                  <c:v>25.07.2018</c:v>
                </c:pt>
                <c:pt idx="267">
                  <c:v>26.07.2018</c:v>
                </c:pt>
                <c:pt idx="268">
                  <c:v>27.07.2018</c:v>
                </c:pt>
                <c:pt idx="269">
                  <c:v>28.07.2018</c:v>
                </c:pt>
                <c:pt idx="270">
                  <c:v>29.07.2018</c:v>
                </c:pt>
                <c:pt idx="271">
                  <c:v>30.07.2018</c:v>
                </c:pt>
                <c:pt idx="272">
                  <c:v>31.07.2018</c:v>
                </c:pt>
                <c:pt idx="273">
                  <c:v>01.08.2018</c:v>
                </c:pt>
                <c:pt idx="274">
                  <c:v>02.08.2018</c:v>
                </c:pt>
                <c:pt idx="275">
                  <c:v>03.08.2018</c:v>
                </c:pt>
                <c:pt idx="276">
                  <c:v>04.08.2018</c:v>
                </c:pt>
                <c:pt idx="277">
                  <c:v>05.08.2018</c:v>
                </c:pt>
                <c:pt idx="278">
                  <c:v>06.08.2018</c:v>
                </c:pt>
                <c:pt idx="279">
                  <c:v>07.08.2018</c:v>
                </c:pt>
                <c:pt idx="280">
                  <c:v>08.08.2018</c:v>
                </c:pt>
                <c:pt idx="281">
                  <c:v>09.08.2018</c:v>
                </c:pt>
                <c:pt idx="282">
                  <c:v>10.08.2018</c:v>
                </c:pt>
                <c:pt idx="283">
                  <c:v>11.08.2018</c:v>
                </c:pt>
                <c:pt idx="284">
                  <c:v>12.08.2018</c:v>
                </c:pt>
                <c:pt idx="285">
                  <c:v>13.08.2018</c:v>
                </c:pt>
                <c:pt idx="286">
                  <c:v>14.08.2018</c:v>
                </c:pt>
                <c:pt idx="287">
                  <c:v>15.08.2018</c:v>
                </c:pt>
                <c:pt idx="288">
                  <c:v>16.08.2018</c:v>
                </c:pt>
                <c:pt idx="289">
                  <c:v>17.08.2018</c:v>
                </c:pt>
                <c:pt idx="290">
                  <c:v>18.08.2018</c:v>
                </c:pt>
                <c:pt idx="291">
                  <c:v>19.08.2018</c:v>
                </c:pt>
                <c:pt idx="292">
                  <c:v>20.08.2018</c:v>
                </c:pt>
                <c:pt idx="293">
                  <c:v>21.08.2018</c:v>
                </c:pt>
                <c:pt idx="294">
                  <c:v>22.08.2018</c:v>
                </c:pt>
                <c:pt idx="295">
                  <c:v>23.08.2018</c:v>
                </c:pt>
                <c:pt idx="296">
                  <c:v>24.08.2018</c:v>
                </c:pt>
                <c:pt idx="297">
                  <c:v>25.08.2018</c:v>
                </c:pt>
                <c:pt idx="298">
                  <c:v>26.08.2018</c:v>
                </c:pt>
                <c:pt idx="299">
                  <c:v>27.08.2018</c:v>
                </c:pt>
                <c:pt idx="300">
                  <c:v>28.08.2018</c:v>
                </c:pt>
                <c:pt idx="301">
                  <c:v>29.08.2018</c:v>
                </c:pt>
                <c:pt idx="302">
                  <c:v>30.08.2018</c:v>
                </c:pt>
                <c:pt idx="303">
                  <c:v>31.08.2018</c:v>
                </c:pt>
                <c:pt idx="304">
                  <c:v>01.09.2018</c:v>
                </c:pt>
                <c:pt idx="305">
                  <c:v>02.09.2018</c:v>
                </c:pt>
                <c:pt idx="306">
                  <c:v>03.09.2018</c:v>
                </c:pt>
                <c:pt idx="307">
                  <c:v>04.09.2018</c:v>
                </c:pt>
                <c:pt idx="308">
                  <c:v>05.09.2018</c:v>
                </c:pt>
                <c:pt idx="309">
                  <c:v>06.09.2018</c:v>
                </c:pt>
                <c:pt idx="310">
                  <c:v>07.09.2018</c:v>
                </c:pt>
                <c:pt idx="311">
                  <c:v>08.09.2018</c:v>
                </c:pt>
                <c:pt idx="312">
                  <c:v>09.09.2018</c:v>
                </c:pt>
                <c:pt idx="313">
                  <c:v>10.09.2018</c:v>
                </c:pt>
                <c:pt idx="314">
                  <c:v>11.09.2018</c:v>
                </c:pt>
                <c:pt idx="315">
                  <c:v>12.09.2018</c:v>
                </c:pt>
                <c:pt idx="316">
                  <c:v>13.09.2018</c:v>
                </c:pt>
                <c:pt idx="317">
                  <c:v>14.09.2018</c:v>
                </c:pt>
                <c:pt idx="318">
                  <c:v>15.09.2018</c:v>
                </c:pt>
                <c:pt idx="319">
                  <c:v>16.09.2018</c:v>
                </c:pt>
                <c:pt idx="320">
                  <c:v>17.09.2018</c:v>
                </c:pt>
                <c:pt idx="321">
                  <c:v>18.09.2018</c:v>
                </c:pt>
                <c:pt idx="322">
                  <c:v>19.09.2018</c:v>
                </c:pt>
                <c:pt idx="323">
                  <c:v>20.09.2018</c:v>
                </c:pt>
                <c:pt idx="324">
                  <c:v>21.09.2018</c:v>
                </c:pt>
                <c:pt idx="325">
                  <c:v>22.09.2018</c:v>
                </c:pt>
                <c:pt idx="326">
                  <c:v>23.09.2018</c:v>
                </c:pt>
                <c:pt idx="327">
                  <c:v>24.09.2018</c:v>
                </c:pt>
                <c:pt idx="328">
                  <c:v>25.09.2018</c:v>
                </c:pt>
                <c:pt idx="329">
                  <c:v>26.09.2018</c:v>
                </c:pt>
                <c:pt idx="330">
                  <c:v>27.09.2018</c:v>
                </c:pt>
                <c:pt idx="331">
                  <c:v>28.09.2018</c:v>
                </c:pt>
                <c:pt idx="332">
                  <c:v>29.09.2018</c:v>
                </c:pt>
                <c:pt idx="333">
                  <c:v>30.09.2018</c:v>
                </c:pt>
                <c:pt idx="334">
                  <c:v>01.10.2018</c:v>
                </c:pt>
                <c:pt idx="335">
                  <c:v>02.10.2018</c:v>
                </c:pt>
                <c:pt idx="336">
                  <c:v>03.10.2018</c:v>
                </c:pt>
                <c:pt idx="337">
                  <c:v>04.10.2018</c:v>
                </c:pt>
                <c:pt idx="338">
                  <c:v>05.10.2018</c:v>
                </c:pt>
                <c:pt idx="339">
                  <c:v>06.10.2018</c:v>
                </c:pt>
                <c:pt idx="340">
                  <c:v>07.10.2018</c:v>
                </c:pt>
                <c:pt idx="341">
                  <c:v>08.10.2018</c:v>
                </c:pt>
                <c:pt idx="342">
                  <c:v>09.10.2018</c:v>
                </c:pt>
                <c:pt idx="343">
                  <c:v>10.10.2018</c:v>
                </c:pt>
                <c:pt idx="344">
                  <c:v>11.10.2018</c:v>
                </c:pt>
                <c:pt idx="345">
                  <c:v>12.10.2018</c:v>
                </c:pt>
                <c:pt idx="346">
                  <c:v>13.10.2018</c:v>
                </c:pt>
                <c:pt idx="347">
                  <c:v>14.10.2018</c:v>
                </c:pt>
                <c:pt idx="348">
                  <c:v>15.10.2018</c:v>
                </c:pt>
                <c:pt idx="349">
                  <c:v>16.10.2018</c:v>
                </c:pt>
                <c:pt idx="350">
                  <c:v>17.10.2018</c:v>
                </c:pt>
                <c:pt idx="351">
                  <c:v>18.10.2018</c:v>
                </c:pt>
                <c:pt idx="352">
                  <c:v>19.10.2018</c:v>
                </c:pt>
                <c:pt idx="353">
                  <c:v>20.10.2018</c:v>
                </c:pt>
                <c:pt idx="354">
                  <c:v>21.10.2018</c:v>
                </c:pt>
                <c:pt idx="355">
                  <c:v>22.10.2018</c:v>
                </c:pt>
                <c:pt idx="356">
                  <c:v>23.10.2018</c:v>
                </c:pt>
                <c:pt idx="357">
                  <c:v>24.10.2018</c:v>
                </c:pt>
                <c:pt idx="358">
                  <c:v>25.10.2018</c:v>
                </c:pt>
                <c:pt idx="359">
                  <c:v>26.10.2018</c:v>
                </c:pt>
                <c:pt idx="360">
                  <c:v>27.10.2018</c:v>
                </c:pt>
                <c:pt idx="361">
                  <c:v>28.10.2018</c:v>
                </c:pt>
                <c:pt idx="362">
                  <c:v>29.10.2018</c:v>
                </c:pt>
                <c:pt idx="363">
                  <c:v>30.10.2018</c:v>
                </c:pt>
                <c:pt idx="364">
                  <c:v>31.10.2018</c:v>
                </c:pt>
              </c:strCache>
            </c:strRef>
          </c:cat>
          <c:val>
            <c:numRef>
              <c:f>Sheet1!$B$2:$B$366</c:f>
              <c:numCache>
                <c:formatCode>General</c:formatCode>
                <c:ptCount val="365"/>
                <c:pt idx="0">
                  <c:v>8851</c:v>
                </c:pt>
                <c:pt idx="1">
                  <c:v>22159</c:v>
                </c:pt>
                <c:pt idx="2">
                  <c:v>25986</c:v>
                </c:pt>
                <c:pt idx="3">
                  <c:v>34668</c:v>
                </c:pt>
                <c:pt idx="4">
                  <c:v>31698</c:v>
                </c:pt>
                <c:pt idx="5">
                  <c:v>26363</c:v>
                </c:pt>
                <c:pt idx="6">
                  <c:v>34572</c:v>
                </c:pt>
                <c:pt idx="7">
                  <c:v>20957</c:v>
                </c:pt>
                <c:pt idx="8">
                  <c:v>16589</c:v>
                </c:pt>
                <c:pt idx="9">
                  <c:v>11698</c:v>
                </c:pt>
                <c:pt idx="10">
                  <c:v>13814</c:v>
                </c:pt>
                <c:pt idx="11">
                  <c:v>12403</c:v>
                </c:pt>
                <c:pt idx="12">
                  <c:v>20881</c:v>
                </c:pt>
                <c:pt idx="13">
                  <c:v>13619</c:v>
                </c:pt>
                <c:pt idx="14">
                  <c:v>16267</c:v>
                </c:pt>
                <c:pt idx="15">
                  <c:v>16710</c:v>
                </c:pt>
                <c:pt idx="16">
                  <c:v>11365</c:v>
                </c:pt>
                <c:pt idx="17">
                  <c:v>8224</c:v>
                </c:pt>
                <c:pt idx="18">
                  <c:v>11218</c:v>
                </c:pt>
                <c:pt idx="19">
                  <c:v>13580</c:v>
                </c:pt>
                <c:pt idx="20">
                  <c:v>31317</c:v>
                </c:pt>
                <c:pt idx="21">
                  <c:v>28806</c:v>
                </c:pt>
                <c:pt idx="22">
                  <c:v>34225</c:v>
                </c:pt>
                <c:pt idx="23">
                  <c:v>21832</c:v>
                </c:pt>
                <c:pt idx="24">
                  <c:v>21805</c:v>
                </c:pt>
                <c:pt idx="25">
                  <c:v>20097</c:v>
                </c:pt>
                <c:pt idx="26">
                  <c:v>11228</c:v>
                </c:pt>
                <c:pt idx="27">
                  <c:v>15403</c:v>
                </c:pt>
                <c:pt idx="28">
                  <c:v>13043</c:v>
                </c:pt>
                <c:pt idx="29">
                  <c:v>70893</c:v>
                </c:pt>
                <c:pt idx="30">
                  <c:v>41381</c:v>
                </c:pt>
                <c:pt idx="31">
                  <c:v>33230</c:v>
                </c:pt>
                <c:pt idx="32">
                  <c:v>47335</c:v>
                </c:pt>
                <c:pt idx="33">
                  <c:v>32100</c:v>
                </c:pt>
                <c:pt idx="34">
                  <c:v>23707</c:v>
                </c:pt>
                <c:pt idx="35">
                  <c:v>17657</c:v>
                </c:pt>
                <c:pt idx="36">
                  <c:v>24726</c:v>
                </c:pt>
                <c:pt idx="37">
                  <c:v>16344</c:v>
                </c:pt>
                <c:pt idx="38">
                  <c:v>17943</c:v>
                </c:pt>
                <c:pt idx="39">
                  <c:v>22890</c:v>
                </c:pt>
                <c:pt idx="40">
                  <c:v>10966</c:v>
                </c:pt>
                <c:pt idx="41">
                  <c:v>39395</c:v>
                </c:pt>
                <c:pt idx="42">
                  <c:v>33421</c:v>
                </c:pt>
                <c:pt idx="43">
                  <c:v>102139</c:v>
                </c:pt>
                <c:pt idx="44">
                  <c:v>79575</c:v>
                </c:pt>
                <c:pt idx="45">
                  <c:v>64921</c:v>
                </c:pt>
                <c:pt idx="46">
                  <c:v>37243</c:v>
                </c:pt>
                <c:pt idx="47">
                  <c:v>20153</c:v>
                </c:pt>
                <c:pt idx="48">
                  <c:v>19911</c:v>
                </c:pt>
                <c:pt idx="49">
                  <c:v>117687</c:v>
                </c:pt>
                <c:pt idx="50">
                  <c:v>42484</c:v>
                </c:pt>
                <c:pt idx="51">
                  <c:v>21096</c:v>
                </c:pt>
                <c:pt idx="52">
                  <c:v>20375</c:v>
                </c:pt>
                <c:pt idx="53">
                  <c:v>11773</c:v>
                </c:pt>
                <c:pt idx="54">
                  <c:v>6451</c:v>
                </c:pt>
                <c:pt idx="55">
                  <c:v>5040</c:v>
                </c:pt>
                <c:pt idx="56">
                  <c:v>3875</c:v>
                </c:pt>
                <c:pt idx="57">
                  <c:v>6814</c:v>
                </c:pt>
                <c:pt idx="58">
                  <c:v>2686</c:v>
                </c:pt>
                <c:pt idx="59">
                  <c:v>2770</c:v>
                </c:pt>
                <c:pt idx="60">
                  <c:v>11046</c:v>
                </c:pt>
                <c:pt idx="61">
                  <c:v>4485</c:v>
                </c:pt>
                <c:pt idx="62">
                  <c:v>7443</c:v>
                </c:pt>
                <c:pt idx="63">
                  <c:v>3283</c:v>
                </c:pt>
                <c:pt idx="64">
                  <c:v>2030</c:v>
                </c:pt>
                <c:pt idx="65">
                  <c:v>8848</c:v>
                </c:pt>
                <c:pt idx="66">
                  <c:v>4991</c:v>
                </c:pt>
                <c:pt idx="67">
                  <c:v>3308</c:v>
                </c:pt>
                <c:pt idx="68">
                  <c:v>3238</c:v>
                </c:pt>
                <c:pt idx="69">
                  <c:v>12888</c:v>
                </c:pt>
                <c:pt idx="70">
                  <c:v>8166</c:v>
                </c:pt>
                <c:pt idx="71">
                  <c:v>8631</c:v>
                </c:pt>
                <c:pt idx="72">
                  <c:v>16529</c:v>
                </c:pt>
                <c:pt idx="73">
                  <c:v>37606</c:v>
                </c:pt>
                <c:pt idx="74">
                  <c:v>27441</c:v>
                </c:pt>
                <c:pt idx="75">
                  <c:v>17868</c:v>
                </c:pt>
                <c:pt idx="76">
                  <c:v>50034</c:v>
                </c:pt>
                <c:pt idx="77">
                  <c:v>38266</c:v>
                </c:pt>
                <c:pt idx="78">
                  <c:v>19020</c:v>
                </c:pt>
                <c:pt idx="79">
                  <c:v>11698</c:v>
                </c:pt>
                <c:pt idx="80">
                  <c:v>7719</c:v>
                </c:pt>
                <c:pt idx="81">
                  <c:v>6691</c:v>
                </c:pt>
                <c:pt idx="82">
                  <c:v>10559</c:v>
                </c:pt>
                <c:pt idx="83">
                  <c:v>36285</c:v>
                </c:pt>
                <c:pt idx="84">
                  <c:v>22303</c:v>
                </c:pt>
                <c:pt idx="85">
                  <c:v>41116</c:v>
                </c:pt>
                <c:pt idx="86">
                  <c:v>37924</c:v>
                </c:pt>
                <c:pt idx="87">
                  <c:v>102539</c:v>
                </c:pt>
                <c:pt idx="88">
                  <c:v>78461</c:v>
                </c:pt>
                <c:pt idx="89">
                  <c:v>100407</c:v>
                </c:pt>
                <c:pt idx="90">
                  <c:v>151398</c:v>
                </c:pt>
                <c:pt idx="91">
                  <c:v>92211</c:v>
                </c:pt>
                <c:pt idx="92">
                  <c:v>56418</c:v>
                </c:pt>
                <c:pt idx="93">
                  <c:v>39564</c:v>
                </c:pt>
                <c:pt idx="94">
                  <c:v>25777</c:v>
                </c:pt>
                <c:pt idx="95">
                  <c:v>19540</c:v>
                </c:pt>
                <c:pt idx="96">
                  <c:v>10143</c:v>
                </c:pt>
                <c:pt idx="97">
                  <c:v>10736</c:v>
                </c:pt>
                <c:pt idx="98">
                  <c:v>28585</c:v>
                </c:pt>
                <c:pt idx="99">
                  <c:v>29157</c:v>
                </c:pt>
                <c:pt idx="100">
                  <c:v>11665</c:v>
                </c:pt>
                <c:pt idx="101">
                  <c:v>5371</c:v>
                </c:pt>
                <c:pt idx="102">
                  <c:v>3809</c:v>
                </c:pt>
                <c:pt idx="103">
                  <c:v>9789</c:v>
                </c:pt>
                <c:pt idx="104">
                  <c:v>7344</c:v>
                </c:pt>
                <c:pt idx="105">
                  <c:v>6423</c:v>
                </c:pt>
                <c:pt idx="106">
                  <c:v>22427</c:v>
                </c:pt>
                <c:pt idx="107">
                  <c:v>28263</c:v>
                </c:pt>
                <c:pt idx="108">
                  <c:v>32177</c:v>
                </c:pt>
                <c:pt idx="109">
                  <c:v>37540</c:v>
                </c:pt>
                <c:pt idx="110">
                  <c:v>19525</c:v>
                </c:pt>
                <c:pt idx="111">
                  <c:v>17727</c:v>
                </c:pt>
                <c:pt idx="112">
                  <c:v>20436</c:v>
                </c:pt>
                <c:pt idx="113">
                  <c:v>8144</c:v>
                </c:pt>
                <c:pt idx="114">
                  <c:v>4027</c:v>
                </c:pt>
                <c:pt idx="115">
                  <c:v>5688</c:v>
                </c:pt>
                <c:pt idx="116">
                  <c:v>7402</c:v>
                </c:pt>
                <c:pt idx="117">
                  <c:v>5036</c:v>
                </c:pt>
                <c:pt idx="118">
                  <c:v>10993</c:v>
                </c:pt>
                <c:pt idx="119">
                  <c:v>32643</c:v>
                </c:pt>
                <c:pt idx="120">
                  <c:v>21601</c:v>
                </c:pt>
                <c:pt idx="121">
                  <c:v>59725</c:v>
                </c:pt>
                <c:pt idx="122">
                  <c:v>80389</c:v>
                </c:pt>
                <c:pt idx="123">
                  <c:v>49942</c:v>
                </c:pt>
                <c:pt idx="124">
                  <c:v>32857</c:v>
                </c:pt>
                <c:pt idx="125">
                  <c:v>31297</c:v>
                </c:pt>
                <c:pt idx="126">
                  <c:v>20256</c:v>
                </c:pt>
                <c:pt idx="127">
                  <c:v>14759</c:v>
                </c:pt>
                <c:pt idx="128">
                  <c:v>11785</c:v>
                </c:pt>
                <c:pt idx="129">
                  <c:v>8046</c:v>
                </c:pt>
                <c:pt idx="130">
                  <c:v>9497</c:v>
                </c:pt>
                <c:pt idx="131">
                  <c:v>38033</c:v>
                </c:pt>
                <c:pt idx="132">
                  <c:v>24984</c:v>
                </c:pt>
                <c:pt idx="133">
                  <c:v>29901</c:v>
                </c:pt>
                <c:pt idx="134">
                  <c:v>29737</c:v>
                </c:pt>
                <c:pt idx="135">
                  <c:v>28853</c:v>
                </c:pt>
                <c:pt idx="136">
                  <c:v>34260</c:v>
                </c:pt>
                <c:pt idx="137">
                  <c:v>26481</c:v>
                </c:pt>
                <c:pt idx="138">
                  <c:v>13263</c:v>
                </c:pt>
                <c:pt idx="139">
                  <c:v>21598</c:v>
                </c:pt>
                <c:pt idx="140">
                  <c:v>17688</c:v>
                </c:pt>
                <c:pt idx="141">
                  <c:v>17844</c:v>
                </c:pt>
                <c:pt idx="142">
                  <c:v>14936</c:v>
                </c:pt>
                <c:pt idx="143">
                  <c:v>13750</c:v>
                </c:pt>
                <c:pt idx="144">
                  <c:v>19456</c:v>
                </c:pt>
                <c:pt idx="145">
                  <c:v>14540</c:v>
                </c:pt>
                <c:pt idx="146">
                  <c:v>15518</c:v>
                </c:pt>
                <c:pt idx="147">
                  <c:v>23746</c:v>
                </c:pt>
                <c:pt idx="148">
                  <c:v>24141</c:v>
                </c:pt>
                <c:pt idx="149">
                  <c:v>23476</c:v>
                </c:pt>
                <c:pt idx="150">
                  <c:v>14572</c:v>
                </c:pt>
                <c:pt idx="151">
                  <c:v>8179</c:v>
                </c:pt>
                <c:pt idx="152">
                  <c:v>5850</c:v>
                </c:pt>
                <c:pt idx="153">
                  <c:v>3382</c:v>
                </c:pt>
                <c:pt idx="154">
                  <c:v>10855</c:v>
                </c:pt>
                <c:pt idx="155">
                  <c:v>15079</c:v>
                </c:pt>
                <c:pt idx="156">
                  <c:v>51301</c:v>
                </c:pt>
                <c:pt idx="157">
                  <c:v>87592</c:v>
                </c:pt>
                <c:pt idx="158">
                  <c:v>51897</c:v>
                </c:pt>
                <c:pt idx="159">
                  <c:v>29827</c:v>
                </c:pt>
                <c:pt idx="160">
                  <c:v>28949</c:v>
                </c:pt>
                <c:pt idx="161">
                  <c:v>27069</c:v>
                </c:pt>
                <c:pt idx="162">
                  <c:v>24311</c:v>
                </c:pt>
                <c:pt idx="163">
                  <c:v>11652</c:v>
                </c:pt>
                <c:pt idx="164">
                  <c:v>13018</c:v>
                </c:pt>
                <c:pt idx="165">
                  <c:v>26848</c:v>
                </c:pt>
                <c:pt idx="166">
                  <c:v>5450</c:v>
                </c:pt>
                <c:pt idx="167">
                  <c:v>4567</c:v>
                </c:pt>
                <c:pt idx="168">
                  <c:v>18772</c:v>
                </c:pt>
                <c:pt idx="169">
                  <c:v>7085</c:v>
                </c:pt>
                <c:pt idx="170">
                  <c:v>3790</c:v>
                </c:pt>
                <c:pt idx="171">
                  <c:v>3859</c:v>
                </c:pt>
                <c:pt idx="172">
                  <c:v>4624</c:v>
                </c:pt>
                <c:pt idx="173">
                  <c:v>3182</c:v>
                </c:pt>
                <c:pt idx="174">
                  <c:v>33664</c:v>
                </c:pt>
                <c:pt idx="175">
                  <c:v>15090</c:v>
                </c:pt>
                <c:pt idx="176">
                  <c:v>6107</c:v>
                </c:pt>
                <c:pt idx="177">
                  <c:v>6254</c:v>
                </c:pt>
                <c:pt idx="178">
                  <c:v>3762</c:v>
                </c:pt>
                <c:pt idx="179">
                  <c:v>2304</c:v>
                </c:pt>
                <c:pt idx="180">
                  <c:v>6264</c:v>
                </c:pt>
                <c:pt idx="181">
                  <c:v>2732</c:v>
                </c:pt>
                <c:pt idx="182">
                  <c:v>1388</c:v>
                </c:pt>
                <c:pt idx="183">
                  <c:v>9340</c:v>
                </c:pt>
                <c:pt idx="184">
                  <c:v>10692</c:v>
                </c:pt>
                <c:pt idx="185">
                  <c:v>5064</c:v>
                </c:pt>
                <c:pt idx="186">
                  <c:v>2940</c:v>
                </c:pt>
                <c:pt idx="187">
                  <c:v>1625</c:v>
                </c:pt>
                <c:pt idx="188">
                  <c:v>2352</c:v>
                </c:pt>
                <c:pt idx="189">
                  <c:v>3210</c:v>
                </c:pt>
                <c:pt idx="190">
                  <c:v>5771</c:v>
                </c:pt>
                <c:pt idx="191">
                  <c:v>3047</c:v>
                </c:pt>
                <c:pt idx="192">
                  <c:v>5941</c:v>
                </c:pt>
                <c:pt idx="193">
                  <c:v>4183</c:v>
                </c:pt>
                <c:pt idx="194">
                  <c:v>2661</c:v>
                </c:pt>
                <c:pt idx="195">
                  <c:v>11402</c:v>
                </c:pt>
                <c:pt idx="196">
                  <c:v>6770</c:v>
                </c:pt>
                <c:pt idx="197">
                  <c:v>7047</c:v>
                </c:pt>
                <c:pt idx="198">
                  <c:v>9177</c:v>
                </c:pt>
                <c:pt idx="199">
                  <c:v>9847</c:v>
                </c:pt>
                <c:pt idx="200">
                  <c:v>9375</c:v>
                </c:pt>
                <c:pt idx="201">
                  <c:v>25134</c:v>
                </c:pt>
                <c:pt idx="202">
                  <c:v>12826</c:v>
                </c:pt>
                <c:pt idx="203">
                  <c:v>14364</c:v>
                </c:pt>
                <c:pt idx="204">
                  <c:v>17807</c:v>
                </c:pt>
                <c:pt idx="205">
                  <c:v>12300</c:v>
                </c:pt>
                <c:pt idx="206">
                  <c:v>13283</c:v>
                </c:pt>
                <c:pt idx="207">
                  <c:v>14157</c:v>
                </c:pt>
                <c:pt idx="208">
                  <c:v>10726</c:v>
                </c:pt>
                <c:pt idx="209">
                  <c:v>18728</c:v>
                </c:pt>
                <c:pt idx="210">
                  <c:v>9215</c:v>
                </c:pt>
                <c:pt idx="211">
                  <c:v>136869</c:v>
                </c:pt>
                <c:pt idx="212">
                  <c:v>105562</c:v>
                </c:pt>
                <c:pt idx="213">
                  <c:v>47243</c:v>
                </c:pt>
                <c:pt idx="214">
                  <c:v>35130</c:v>
                </c:pt>
                <c:pt idx="215">
                  <c:v>19776</c:v>
                </c:pt>
                <c:pt idx="216">
                  <c:v>28111</c:v>
                </c:pt>
                <c:pt idx="217">
                  <c:v>74237</c:v>
                </c:pt>
                <c:pt idx="218">
                  <c:v>80197</c:v>
                </c:pt>
                <c:pt idx="219">
                  <c:v>52768</c:v>
                </c:pt>
                <c:pt idx="220">
                  <c:v>38299</c:v>
                </c:pt>
                <c:pt idx="221">
                  <c:v>32743</c:v>
                </c:pt>
                <c:pt idx="222">
                  <c:v>45892</c:v>
                </c:pt>
                <c:pt idx="223">
                  <c:v>24538</c:v>
                </c:pt>
                <c:pt idx="224">
                  <c:v>19592</c:v>
                </c:pt>
                <c:pt idx="225">
                  <c:v>14032</c:v>
                </c:pt>
                <c:pt idx="226">
                  <c:v>26025</c:v>
                </c:pt>
                <c:pt idx="227">
                  <c:v>51746</c:v>
                </c:pt>
                <c:pt idx="228">
                  <c:v>32520</c:v>
                </c:pt>
                <c:pt idx="229">
                  <c:v>24913</c:v>
                </c:pt>
                <c:pt idx="230">
                  <c:v>28954</c:v>
                </c:pt>
                <c:pt idx="231">
                  <c:v>22817</c:v>
                </c:pt>
                <c:pt idx="232">
                  <c:v>16027</c:v>
                </c:pt>
                <c:pt idx="233">
                  <c:v>10569</c:v>
                </c:pt>
                <c:pt idx="234">
                  <c:v>14286</c:v>
                </c:pt>
                <c:pt idx="235">
                  <c:v>9289</c:v>
                </c:pt>
                <c:pt idx="236">
                  <c:v>5971</c:v>
                </c:pt>
                <c:pt idx="237">
                  <c:v>3762</c:v>
                </c:pt>
                <c:pt idx="238">
                  <c:v>2860</c:v>
                </c:pt>
                <c:pt idx="239">
                  <c:v>3720</c:v>
                </c:pt>
                <c:pt idx="240">
                  <c:v>6143</c:v>
                </c:pt>
                <c:pt idx="241">
                  <c:v>1982</c:v>
                </c:pt>
                <c:pt idx="242">
                  <c:v>1913</c:v>
                </c:pt>
                <c:pt idx="243">
                  <c:v>1545</c:v>
                </c:pt>
                <c:pt idx="244">
                  <c:v>1077</c:v>
                </c:pt>
                <c:pt idx="245">
                  <c:v>1052</c:v>
                </c:pt>
                <c:pt idx="246">
                  <c:v>1065</c:v>
                </c:pt>
                <c:pt idx="247">
                  <c:v>6024</c:v>
                </c:pt>
                <c:pt idx="248">
                  <c:v>9273</c:v>
                </c:pt>
                <c:pt idx="249">
                  <c:v>6788</c:v>
                </c:pt>
                <c:pt idx="250">
                  <c:v>4558</c:v>
                </c:pt>
                <c:pt idx="251">
                  <c:v>2862</c:v>
                </c:pt>
                <c:pt idx="252">
                  <c:v>7988</c:v>
                </c:pt>
                <c:pt idx="253">
                  <c:v>9311</c:v>
                </c:pt>
                <c:pt idx="254">
                  <c:v>3706</c:v>
                </c:pt>
                <c:pt idx="255">
                  <c:v>2181</c:v>
                </c:pt>
                <c:pt idx="256">
                  <c:v>1907</c:v>
                </c:pt>
                <c:pt idx="257">
                  <c:v>1906</c:v>
                </c:pt>
                <c:pt idx="258">
                  <c:v>3008</c:v>
                </c:pt>
                <c:pt idx="259">
                  <c:v>14395</c:v>
                </c:pt>
                <c:pt idx="260">
                  <c:v>58747</c:v>
                </c:pt>
                <c:pt idx="261">
                  <c:v>200419</c:v>
                </c:pt>
                <c:pt idx="262">
                  <c:v>460081</c:v>
                </c:pt>
                <c:pt idx="263">
                  <c:v>513343</c:v>
                </c:pt>
                <c:pt idx="264">
                  <c:v>301378</c:v>
                </c:pt>
                <c:pt idx="265">
                  <c:v>177776</c:v>
                </c:pt>
                <c:pt idx="266">
                  <c:v>143221</c:v>
                </c:pt>
                <c:pt idx="267">
                  <c:v>99618</c:v>
                </c:pt>
                <c:pt idx="268">
                  <c:v>66831</c:v>
                </c:pt>
                <c:pt idx="269">
                  <c:v>47170</c:v>
                </c:pt>
                <c:pt idx="270">
                  <c:v>57369</c:v>
                </c:pt>
                <c:pt idx="271">
                  <c:v>47443</c:v>
                </c:pt>
                <c:pt idx="272">
                  <c:v>53304</c:v>
                </c:pt>
                <c:pt idx="273">
                  <c:v>61503</c:v>
                </c:pt>
                <c:pt idx="274">
                  <c:v>58780</c:v>
                </c:pt>
                <c:pt idx="275">
                  <c:v>45665</c:v>
                </c:pt>
                <c:pt idx="276">
                  <c:v>34664</c:v>
                </c:pt>
                <c:pt idx="277">
                  <c:v>34683</c:v>
                </c:pt>
                <c:pt idx="278">
                  <c:v>22639</c:v>
                </c:pt>
                <c:pt idx="279">
                  <c:v>32162</c:v>
                </c:pt>
                <c:pt idx="280">
                  <c:v>32092</c:v>
                </c:pt>
                <c:pt idx="281">
                  <c:v>42776</c:v>
                </c:pt>
                <c:pt idx="282">
                  <c:v>70460</c:v>
                </c:pt>
                <c:pt idx="283">
                  <c:v>64053</c:v>
                </c:pt>
                <c:pt idx="284">
                  <c:v>59754</c:v>
                </c:pt>
                <c:pt idx="285">
                  <c:v>42703</c:v>
                </c:pt>
                <c:pt idx="286">
                  <c:v>48410</c:v>
                </c:pt>
                <c:pt idx="287">
                  <c:v>48549</c:v>
                </c:pt>
                <c:pt idx="288">
                  <c:v>28961</c:v>
                </c:pt>
                <c:pt idx="289">
                  <c:v>21737</c:v>
                </c:pt>
                <c:pt idx="290">
                  <c:v>17758</c:v>
                </c:pt>
                <c:pt idx="291">
                  <c:v>29172</c:v>
                </c:pt>
                <c:pt idx="292">
                  <c:v>21889</c:v>
                </c:pt>
                <c:pt idx="293">
                  <c:v>19610</c:v>
                </c:pt>
                <c:pt idx="294">
                  <c:v>11374</c:v>
                </c:pt>
                <c:pt idx="295">
                  <c:v>21804</c:v>
                </c:pt>
                <c:pt idx="296">
                  <c:v>16799</c:v>
                </c:pt>
                <c:pt idx="297">
                  <c:v>8791</c:v>
                </c:pt>
                <c:pt idx="298">
                  <c:v>14202</c:v>
                </c:pt>
                <c:pt idx="299">
                  <c:v>10957</c:v>
                </c:pt>
                <c:pt idx="300">
                  <c:v>21435</c:v>
                </c:pt>
                <c:pt idx="301">
                  <c:v>17026</c:v>
                </c:pt>
                <c:pt idx="302">
                  <c:v>34624</c:v>
                </c:pt>
                <c:pt idx="303">
                  <c:v>22785</c:v>
                </c:pt>
                <c:pt idx="304">
                  <c:v>14050</c:v>
                </c:pt>
                <c:pt idx="305">
                  <c:v>10806</c:v>
                </c:pt>
                <c:pt idx="306">
                  <c:v>11279</c:v>
                </c:pt>
                <c:pt idx="307">
                  <c:v>10294</c:v>
                </c:pt>
                <c:pt idx="308">
                  <c:v>15045</c:v>
                </c:pt>
                <c:pt idx="309">
                  <c:v>16276</c:v>
                </c:pt>
                <c:pt idx="310">
                  <c:v>66956</c:v>
                </c:pt>
                <c:pt idx="311">
                  <c:v>50023</c:v>
                </c:pt>
                <c:pt idx="312">
                  <c:v>49134</c:v>
                </c:pt>
                <c:pt idx="313">
                  <c:v>29847</c:v>
                </c:pt>
                <c:pt idx="314">
                  <c:v>32863</c:v>
                </c:pt>
                <c:pt idx="315">
                  <c:v>38268</c:v>
                </c:pt>
                <c:pt idx="316">
                  <c:v>22962</c:v>
                </c:pt>
                <c:pt idx="317">
                  <c:v>25947</c:v>
                </c:pt>
                <c:pt idx="318">
                  <c:v>26422</c:v>
                </c:pt>
                <c:pt idx="319">
                  <c:v>26306</c:v>
                </c:pt>
                <c:pt idx="320">
                  <c:v>16048</c:v>
                </c:pt>
                <c:pt idx="321">
                  <c:v>17586</c:v>
                </c:pt>
                <c:pt idx="322">
                  <c:v>11577</c:v>
                </c:pt>
                <c:pt idx="323">
                  <c:v>66094</c:v>
                </c:pt>
                <c:pt idx="324">
                  <c:v>40262</c:v>
                </c:pt>
                <c:pt idx="325">
                  <c:v>21146</c:v>
                </c:pt>
                <c:pt idx="326">
                  <c:v>16126</c:v>
                </c:pt>
                <c:pt idx="327">
                  <c:v>15138</c:v>
                </c:pt>
                <c:pt idx="328">
                  <c:v>16618</c:v>
                </c:pt>
                <c:pt idx="329">
                  <c:v>16103</c:v>
                </c:pt>
                <c:pt idx="330">
                  <c:v>6961</c:v>
                </c:pt>
                <c:pt idx="331">
                  <c:v>4202</c:v>
                </c:pt>
                <c:pt idx="332">
                  <c:v>3883</c:v>
                </c:pt>
                <c:pt idx="333">
                  <c:v>8551</c:v>
                </c:pt>
                <c:pt idx="334">
                  <c:v>4428</c:v>
                </c:pt>
                <c:pt idx="335">
                  <c:v>19682</c:v>
                </c:pt>
                <c:pt idx="336">
                  <c:v>27343</c:v>
                </c:pt>
                <c:pt idx="337">
                  <c:v>11320</c:v>
                </c:pt>
                <c:pt idx="338">
                  <c:v>14845</c:v>
                </c:pt>
                <c:pt idx="339">
                  <c:v>6607</c:v>
                </c:pt>
                <c:pt idx="340">
                  <c:v>4626</c:v>
                </c:pt>
                <c:pt idx="341">
                  <c:v>5147</c:v>
                </c:pt>
                <c:pt idx="342">
                  <c:v>15590</c:v>
                </c:pt>
                <c:pt idx="343">
                  <c:v>66881</c:v>
                </c:pt>
                <c:pt idx="344">
                  <c:v>312947</c:v>
                </c:pt>
                <c:pt idx="345">
                  <c:v>240268</c:v>
                </c:pt>
                <c:pt idx="346">
                  <c:v>126723</c:v>
                </c:pt>
                <c:pt idx="347">
                  <c:v>93576</c:v>
                </c:pt>
                <c:pt idx="348">
                  <c:v>80769</c:v>
                </c:pt>
                <c:pt idx="349">
                  <c:v>55043</c:v>
                </c:pt>
                <c:pt idx="350">
                  <c:v>44626</c:v>
                </c:pt>
                <c:pt idx="351">
                  <c:v>110853</c:v>
                </c:pt>
                <c:pt idx="352">
                  <c:v>40885</c:v>
                </c:pt>
                <c:pt idx="353">
                  <c:v>26005</c:v>
                </c:pt>
                <c:pt idx="354">
                  <c:v>33184</c:v>
                </c:pt>
                <c:pt idx="355">
                  <c:v>31753</c:v>
                </c:pt>
                <c:pt idx="356">
                  <c:v>59799</c:v>
                </c:pt>
                <c:pt idx="357">
                  <c:v>80178</c:v>
                </c:pt>
                <c:pt idx="358">
                  <c:v>32514</c:v>
                </c:pt>
                <c:pt idx="359">
                  <c:v>28102</c:v>
                </c:pt>
                <c:pt idx="360">
                  <c:v>33034</c:v>
                </c:pt>
                <c:pt idx="361">
                  <c:v>38062</c:v>
                </c:pt>
                <c:pt idx="362">
                  <c:v>30676</c:v>
                </c:pt>
                <c:pt idx="363">
                  <c:v>37199</c:v>
                </c:pt>
                <c:pt idx="364">
                  <c:v>37563</c:v>
                </c:pt>
              </c:numCache>
            </c:numRef>
          </c:val>
          <c:smooth val="0"/>
          <c:extLst>
            <c:ext xmlns:c16="http://schemas.microsoft.com/office/drawing/2014/chart" uri="{C3380CC4-5D6E-409C-BE32-E72D297353CC}">
              <c16:uniqueId val="{00000000-24FB-4273-9F15-90BF094F76BB}"/>
            </c:ext>
          </c:extLst>
        </c:ser>
        <c:dLbls>
          <c:showLegendKey val="0"/>
          <c:showVal val="0"/>
          <c:showCatName val="0"/>
          <c:showSerName val="0"/>
          <c:showPercent val="0"/>
          <c:showBubbleSize val="0"/>
        </c:dLbls>
        <c:smooth val="0"/>
        <c:axId val="339519576"/>
        <c:axId val="342574864"/>
      </c:lineChart>
      <c:catAx>
        <c:axId val="339519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574864"/>
        <c:crosses val="autoZero"/>
        <c:auto val="1"/>
        <c:lblAlgn val="ctr"/>
        <c:lblOffset val="100"/>
        <c:noMultiLvlLbl val="0"/>
      </c:catAx>
      <c:valAx>
        <c:axId val="342574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519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Panorama</c:v>
                </c:pt>
              </c:strCache>
            </c:strRef>
          </c:cat>
          <c:val>
            <c:numRef>
              <c:f>Sheet1!$B$2</c:f>
              <c:numCache>
                <c:formatCode>General</c:formatCode>
                <c:ptCount val="1"/>
                <c:pt idx="0">
                  <c:v>217</c:v>
                </c:pt>
              </c:numCache>
            </c:numRef>
          </c:val>
          <c:extLst>
            <c:ext xmlns:c16="http://schemas.microsoft.com/office/drawing/2014/chart" uri="{C3380CC4-5D6E-409C-BE32-E72D297353CC}">
              <c16:uniqueId val="{00000000-5BCB-4994-966F-C6838810C608}"/>
            </c:ext>
          </c:extLst>
        </c:ser>
        <c:ser>
          <c:idx val="1"/>
          <c:order val="1"/>
          <c:tx>
            <c:strRef>
              <c:f>Sheet1!$C$1</c:f>
              <c:strCache>
                <c:ptCount val="1"/>
                <c:pt idx="0">
                  <c:v>Note</c:v>
                </c:pt>
              </c:strCache>
            </c:strRef>
          </c:tx>
          <c:spPr>
            <a:solidFill>
              <a:schemeClr val="accent2"/>
            </a:solidFill>
            <a:ln>
              <a:noFill/>
            </a:ln>
            <a:effectLst/>
          </c:spPr>
          <c:invertIfNegative val="0"/>
          <c:cat>
            <c:strRef>
              <c:f>Sheet1!$A$2</c:f>
              <c:strCache>
                <c:ptCount val="1"/>
                <c:pt idx="0">
                  <c:v>Panorama</c:v>
                </c:pt>
              </c:strCache>
            </c:strRef>
          </c:cat>
          <c:val>
            <c:numRef>
              <c:f>Sheet1!$C$2</c:f>
              <c:numCache>
                <c:formatCode>General</c:formatCode>
                <c:ptCount val="1"/>
                <c:pt idx="0">
                  <c:v>1</c:v>
                </c:pt>
              </c:numCache>
            </c:numRef>
          </c:val>
          <c:extLst>
            <c:ext xmlns:c16="http://schemas.microsoft.com/office/drawing/2014/chart" uri="{C3380CC4-5D6E-409C-BE32-E72D297353CC}">
              <c16:uniqueId val="{00000001-5BCB-4994-966F-C6838810C608}"/>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Panorama</c:v>
                </c:pt>
              </c:strCache>
            </c:strRef>
          </c:cat>
          <c:val>
            <c:numRef>
              <c:f>Sheet1!$D$2</c:f>
              <c:numCache>
                <c:formatCode>General</c:formatCode>
                <c:ptCount val="1"/>
                <c:pt idx="0">
                  <c:v>108</c:v>
                </c:pt>
              </c:numCache>
            </c:numRef>
          </c:val>
          <c:extLst>
            <c:ext xmlns:c16="http://schemas.microsoft.com/office/drawing/2014/chart" uri="{C3380CC4-5D6E-409C-BE32-E72D297353CC}">
              <c16:uniqueId val="{00000002-5BCB-4994-966F-C6838810C608}"/>
            </c:ext>
          </c:extLst>
        </c:ser>
        <c:ser>
          <c:idx val="3"/>
          <c:order val="3"/>
          <c:tx>
            <c:strRef>
              <c:f>Sheet1!$E$1</c:f>
              <c:strCache>
                <c:ptCount val="1"/>
                <c:pt idx="0">
                  <c:v>Status</c:v>
                </c:pt>
              </c:strCache>
            </c:strRef>
          </c:tx>
          <c:spPr>
            <a:solidFill>
              <a:schemeClr val="accent4"/>
            </a:solidFill>
            <a:ln>
              <a:noFill/>
            </a:ln>
            <a:effectLst/>
          </c:spPr>
          <c:invertIfNegative val="0"/>
          <c:cat>
            <c:strRef>
              <c:f>Sheet1!$A$2</c:f>
              <c:strCache>
                <c:ptCount val="1"/>
                <c:pt idx="0">
                  <c:v>Panorama</c:v>
                </c:pt>
              </c:strCache>
            </c:strRef>
          </c:cat>
          <c:val>
            <c:numRef>
              <c:f>Sheet1!$E$2</c:f>
              <c:numCache>
                <c:formatCode>General</c:formatCode>
                <c:ptCount val="1"/>
                <c:pt idx="0">
                  <c:v>1</c:v>
                </c:pt>
              </c:numCache>
            </c:numRef>
          </c:val>
          <c:extLst>
            <c:ext xmlns:c16="http://schemas.microsoft.com/office/drawing/2014/chart" uri="{C3380CC4-5D6E-409C-BE32-E72D297353CC}">
              <c16:uniqueId val="{00000003-5BCB-4994-966F-C6838810C608}"/>
            </c:ext>
          </c:extLst>
        </c:ser>
        <c:ser>
          <c:idx val="4"/>
          <c:order val="4"/>
          <c:tx>
            <c:strRef>
              <c:f>Sheet1!$F$1</c:f>
              <c:strCache>
                <c:ptCount val="1"/>
                <c:pt idx="0">
                  <c:v>Video</c:v>
                </c:pt>
              </c:strCache>
            </c:strRef>
          </c:tx>
          <c:spPr>
            <a:solidFill>
              <a:schemeClr val="accent5"/>
            </a:solidFill>
            <a:ln>
              <a:noFill/>
            </a:ln>
            <a:effectLst/>
          </c:spPr>
          <c:invertIfNegative val="0"/>
          <c:cat>
            <c:strRef>
              <c:f>Sheet1!$A$2</c:f>
              <c:strCache>
                <c:ptCount val="1"/>
                <c:pt idx="0">
                  <c:v>Panorama</c:v>
                </c:pt>
              </c:strCache>
            </c:strRef>
          </c:cat>
          <c:val>
            <c:numRef>
              <c:f>Sheet1!$F$2</c:f>
              <c:numCache>
                <c:formatCode>General</c:formatCode>
                <c:ptCount val="1"/>
                <c:pt idx="0">
                  <c:v>253</c:v>
                </c:pt>
              </c:numCache>
            </c:numRef>
          </c:val>
          <c:extLst>
            <c:ext xmlns:c16="http://schemas.microsoft.com/office/drawing/2014/chart" uri="{C3380CC4-5D6E-409C-BE32-E72D297353CC}">
              <c16:uniqueId val="{00000004-5BCB-4994-966F-C6838810C608}"/>
            </c:ext>
          </c:extLst>
        </c:ser>
        <c:dLbls>
          <c:showLegendKey val="0"/>
          <c:showVal val="0"/>
          <c:showCatName val="0"/>
          <c:showSerName val="0"/>
          <c:showPercent val="0"/>
          <c:showBubbleSize val="0"/>
        </c:dLbls>
        <c:gapWidth val="150"/>
        <c:overlap val="100"/>
        <c:axId val="345321128"/>
        <c:axId val="345325392"/>
      </c:barChart>
      <c:catAx>
        <c:axId val="345321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325392"/>
        <c:crosses val="autoZero"/>
        <c:auto val="1"/>
        <c:lblAlgn val="ctr"/>
        <c:lblOffset val="100"/>
        <c:noMultiLvlLbl val="0"/>
      </c:catAx>
      <c:valAx>
        <c:axId val="3453253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321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5FEAA-35C7-4935-86F9-16899853AA83}"/>
              </a:ext>
            </a:extLst>
          </p:cNvPr>
          <p:cNvSpPr>
            <a:spLocks noGrp="1"/>
          </p:cNvSpPr>
          <p:nvPr>
            <p:ph type="ctrTitle"/>
          </p:nvPr>
        </p:nvSpPr>
        <p:spPr/>
        <p:txBody>
          <a:bodyPr/>
          <a:lstStyle/>
          <a:p>
            <a:r>
              <a:rPr lang="en-US"/>
              <a:t>MeFo - Facebook - Social Media - Evaluation</a:t>
            </a:r>
          </a:p>
        </p:txBody>
      </p:sp>
      <p:sp>
        <p:nvSpPr>
          <p:cNvPr id="3" name="Subtitle 2">
            <a:extLst>
              <a:ext uri="{FF2B5EF4-FFF2-40B4-BE49-F238E27FC236}">
                <a16:creationId xmlns:a16="http://schemas.microsoft.com/office/drawing/2014/main" id="{B917BD55-8D95-4857-A311-7C52650F672F}"/>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5629118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9A6193-8314-4E72-B245-D7F4E91FCF8F}"/>
              </a:ext>
            </a:extLst>
          </p:cNvPr>
          <p:cNvSpPr>
            <a:spLocks noGrp="1"/>
          </p:cNvSpPr>
          <p:nvPr>
            <p:ph type="title"/>
          </p:nvPr>
        </p:nvSpPr>
        <p:spPr/>
        <p:txBody>
          <a:bodyPr/>
          <a:lstStyle/>
          <a:p>
            <a:r>
              <a:rPr lang="en-US"/>
              <a:t>Facebook Profil - Potenz.Reichw.,Aktive Nutzer,I-Rate,Fans | Panorama</a:t>
            </a:r>
          </a:p>
        </p:txBody>
      </p:sp>
      <p:graphicFrame>
        <p:nvGraphicFramePr>
          <p:cNvPr id="5" name="Table Placeholder 4">
            <a:extLst>
              <a:ext uri="{FF2B5EF4-FFF2-40B4-BE49-F238E27FC236}">
                <a16:creationId xmlns:a16="http://schemas.microsoft.com/office/drawing/2014/main" id="{24B7C2CB-5642-46FF-9D71-95C1503AD2CC}"/>
              </a:ext>
            </a:extLst>
          </p:cNvPr>
          <p:cNvGraphicFramePr>
            <a:graphicFrameLocks noGrp="1"/>
          </p:cNvGraphicFramePr>
          <p:nvPr>
            <p:ph type="tbl" sz="quarter" idx="13"/>
            <p:extLst>
              <p:ext uri="{D42A27DB-BD31-4B8C-83A1-F6EECF244321}">
                <p14:modId xmlns:p14="http://schemas.microsoft.com/office/powerpoint/2010/main" val="24500025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745206131"/>
                    </a:ext>
                  </a:extLst>
                </a:gridCol>
                <a:gridCol w="1645920">
                  <a:extLst>
                    <a:ext uri="{9D8B030D-6E8A-4147-A177-3AD203B41FA5}">
                      <a16:colId xmlns:a16="http://schemas.microsoft.com/office/drawing/2014/main" val="1760822942"/>
                    </a:ext>
                  </a:extLst>
                </a:gridCol>
                <a:gridCol w="1645920">
                  <a:extLst>
                    <a:ext uri="{9D8B030D-6E8A-4147-A177-3AD203B41FA5}">
                      <a16:colId xmlns:a16="http://schemas.microsoft.com/office/drawing/2014/main" val="2575900843"/>
                    </a:ext>
                  </a:extLst>
                </a:gridCol>
                <a:gridCol w="1234440">
                  <a:extLst>
                    <a:ext uri="{9D8B030D-6E8A-4147-A177-3AD203B41FA5}">
                      <a16:colId xmlns:a16="http://schemas.microsoft.com/office/drawing/2014/main" val="107875600"/>
                    </a:ext>
                  </a:extLst>
                </a:gridCol>
                <a:gridCol w="1234440">
                  <a:extLst>
                    <a:ext uri="{9D8B030D-6E8A-4147-A177-3AD203B41FA5}">
                      <a16:colId xmlns:a16="http://schemas.microsoft.com/office/drawing/2014/main" val="521321549"/>
                    </a:ext>
                  </a:extLst>
                </a:gridCol>
                <a:gridCol w="822960">
                  <a:extLst>
                    <a:ext uri="{9D8B030D-6E8A-4147-A177-3AD203B41FA5}">
                      <a16:colId xmlns:a16="http://schemas.microsoft.com/office/drawing/2014/main" val="3487356383"/>
                    </a:ext>
                  </a:extLst>
                </a:gridCol>
              </a:tblGrid>
              <a:tr h="370840">
                <a:tc>
                  <a:txBody>
                    <a:bodyPr/>
                    <a:lstStyle/>
                    <a:p>
                      <a:r>
                        <a:rPr lang="en-US" sz="1000"/>
                        <a:t>Name</a:t>
                      </a:r>
                    </a:p>
                  </a:txBody>
                  <a:tcPr/>
                </a:tc>
                <a:tc>
                  <a:txBody>
                    <a:bodyPr/>
                    <a:lstStyle/>
                    <a:p>
                      <a:r>
                        <a:rPr lang="de-DE" sz="1000"/>
                        <a:t>Ø Potenzielle Reichweite pro Tag</a:t>
                      </a:r>
                      <a:endParaRPr lang="en-US" sz="1000"/>
                    </a:p>
                  </a:txBody>
                  <a:tcPr/>
                </a:tc>
                <a:tc>
                  <a:txBody>
                    <a:bodyPr/>
                    <a:lstStyle/>
                    <a:p>
                      <a:r>
                        <a:rPr lang="de-DE" sz="1000"/>
                        <a:t>Ø Bez.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p>
                  </a:txBody>
                  <a:tcPr/>
                </a:tc>
                <a:extLst>
                  <a:ext uri="{0D108BD9-81ED-4DB2-BD59-A6C34878D82A}">
                    <a16:rowId xmlns:a16="http://schemas.microsoft.com/office/drawing/2014/main" val="1363886797"/>
                  </a:ext>
                </a:extLst>
              </a:tr>
              <a:tr h="370840">
                <a:tc>
                  <a:txBody>
                    <a:bodyPr/>
                    <a:lstStyle/>
                    <a:p>
                      <a:r>
                        <a:rPr lang="en-US" sz="1000"/>
                        <a:t>Panorama</a:t>
                      </a:r>
                    </a:p>
                  </a:txBody>
                  <a:tcPr/>
                </a:tc>
                <a:tc>
                  <a:txBody>
                    <a:bodyPr/>
                    <a:lstStyle/>
                    <a:p>
                      <a:r>
                        <a:rPr lang="en-US" sz="1000"/>
                        <a:t>180701</a:t>
                      </a:r>
                    </a:p>
                  </a:txBody>
                  <a:tcPr/>
                </a:tc>
                <a:tc>
                  <a:txBody>
                    <a:bodyPr/>
                    <a:lstStyle/>
                    <a:p>
                      <a:r>
                        <a:rPr lang="en-US" sz="1000"/>
                        <a:t>0</a:t>
                      </a:r>
                    </a:p>
                  </a:txBody>
                  <a:tcPr/>
                </a:tc>
                <a:tc>
                  <a:txBody>
                    <a:bodyPr/>
                    <a:lstStyle/>
                    <a:p>
                      <a:r>
                        <a:rPr lang="en-US" sz="1000"/>
                        <a:t>16223</a:t>
                      </a:r>
                    </a:p>
                  </a:txBody>
                  <a:tcPr/>
                </a:tc>
                <a:tc>
                  <a:txBody>
                    <a:bodyPr/>
                    <a:lstStyle/>
                    <a:p>
                      <a:r>
                        <a:rPr lang="en-US" sz="1000"/>
                        <a:t>8.6 %</a:t>
                      </a:r>
                    </a:p>
                  </a:txBody>
                  <a:tcPr/>
                </a:tc>
                <a:tc>
                  <a:txBody>
                    <a:bodyPr/>
                    <a:lstStyle/>
                    <a:p>
                      <a:r>
                        <a:rPr lang="en-US" sz="1000"/>
                        <a:t>192254</a:t>
                      </a:r>
                    </a:p>
                  </a:txBody>
                  <a:tcPr/>
                </a:tc>
                <a:extLst>
                  <a:ext uri="{0D108BD9-81ED-4DB2-BD59-A6C34878D82A}">
                    <a16:rowId xmlns:a16="http://schemas.microsoft.com/office/drawing/2014/main" val="32640334"/>
                  </a:ext>
                </a:extLst>
              </a:tr>
            </a:tbl>
          </a:graphicData>
        </a:graphic>
      </p:graphicFrame>
      <p:sp>
        <p:nvSpPr>
          <p:cNvPr id="4" name="Text Placeholder 3">
            <a:extLst>
              <a:ext uri="{FF2B5EF4-FFF2-40B4-BE49-F238E27FC236}">
                <a16:creationId xmlns:a16="http://schemas.microsoft.com/office/drawing/2014/main" id="{CBD12D8D-EA3B-4044-AFE7-A9BC75A68690}"/>
              </a:ext>
            </a:extLst>
          </p:cNvPr>
          <p:cNvSpPr>
            <a:spLocks noGrp="1"/>
          </p:cNvSpPr>
          <p:nvPr>
            <p:ph type="body" sz="quarter" idx="14"/>
          </p:nvPr>
        </p:nvSpPr>
        <p:spPr/>
        <p:txBody>
          <a:bodyPr/>
          <a:lstStyle/>
          <a:p>
            <a:r>
              <a:rPr lang="en-US"/>
              <a:t>01.11.2017 - 31.10.2018</a:t>
            </a:r>
          </a:p>
        </p:txBody>
      </p:sp>
    </p:spTree>
    <p:extLst>
      <p:ext uri="{BB962C8B-B14F-4D97-AF65-F5344CB8AC3E}">
        <p14:creationId xmlns:p14="http://schemas.microsoft.com/office/powerpoint/2010/main" val="24091516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5292BE-334D-408B-B1A0-A7257320EC70}"/>
              </a:ext>
            </a:extLst>
          </p:cNvPr>
          <p:cNvSpPr>
            <a:spLocks noGrp="1"/>
          </p:cNvSpPr>
          <p:nvPr>
            <p:ph type="title"/>
          </p:nvPr>
        </p:nvSpPr>
        <p:spPr/>
        <p:txBody>
          <a:bodyPr/>
          <a:lstStyle/>
          <a:p>
            <a:r>
              <a:rPr lang="en-US"/>
              <a:t>Facebook Anzahl Post, Reaktionen (Kommentare, Shares, Likes) - FB Insights | Panorama</a:t>
            </a:r>
          </a:p>
        </p:txBody>
      </p:sp>
      <p:graphicFrame>
        <p:nvGraphicFramePr>
          <p:cNvPr id="5" name="Table Placeholder 4">
            <a:extLst>
              <a:ext uri="{FF2B5EF4-FFF2-40B4-BE49-F238E27FC236}">
                <a16:creationId xmlns:a16="http://schemas.microsoft.com/office/drawing/2014/main" id="{1DDAC9E2-F9E6-41AA-9398-164AC67384B1}"/>
              </a:ext>
            </a:extLst>
          </p:cNvPr>
          <p:cNvGraphicFramePr>
            <a:graphicFrameLocks noGrp="1"/>
          </p:cNvGraphicFramePr>
          <p:nvPr>
            <p:ph type="tbl" sz="quarter" idx="13"/>
            <p:extLst>
              <p:ext uri="{D42A27DB-BD31-4B8C-83A1-F6EECF244321}">
                <p14:modId xmlns:p14="http://schemas.microsoft.com/office/powerpoint/2010/main" val="40056160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690242915"/>
                    </a:ext>
                  </a:extLst>
                </a:gridCol>
                <a:gridCol w="1234440">
                  <a:extLst>
                    <a:ext uri="{9D8B030D-6E8A-4147-A177-3AD203B41FA5}">
                      <a16:colId xmlns:a16="http://schemas.microsoft.com/office/drawing/2014/main" val="1325633045"/>
                    </a:ext>
                  </a:extLst>
                </a:gridCol>
                <a:gridCol w="1234440">
                  <a:extLst>
                    <a:ext uri="{9D8B030D-6E8A-4147-A177-3AD203B41FA5}">
                      <a16:colId xmlns:a16="http://schemas.microsoft.com/office/drawing/2014/main" val="2349780551"/>
                    </a:ext>
                  </a:extLst>
                </a:gridCol>
                <a:gridCol w="1234440">
                  <a:extLst>
                    <a:ext uri="{9D8B030D-6E8A-4147-A177-3AD203B41FA5}">
                      <a16:colId xmlns:a16="http://schemas.microsoft.com/office/drawing/2014/main" val="861267824"/>
                    </a:ext>
                  </a:extLst>
                </a:gridCol>
                <a:gridCol w="1234440">
                  <a:extLst>
                    <a:ext uri="{9D8B030D-6E8A-4147-A177-3AD203B41FA5}">
                      <a16:colId xmlns:a16="http://schemas.microsoft.com/office/drawing/2014/main" val="2515444661"/>
                    </a:ext>
                  </a:extLst>
                </a:gridCol>
                <a:gridCol w="1234440">
                  <a:extLst>
                    <a:ext uri="{9D8B030D-6E8A-4147-A177-3AD203B41FA5}">
                      <a16:colId xmlns:a16="http://schemas.microsoft.com/office/drawing/2014/main" val="1669085064"/>
                    </a:ext>
                  </a:extLst>
                </a:gridCol>
                <a:gridCol w="822960">
                  <a:extLst>
                    <a:ext uri="{9D8B030D-6E8A-4147-A177-3AD203B41FA5}">
                      <a16:colId xmlns:a16="http://schemas.microsoft.com/office/drawing/2014/main" val="72322427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Posts</a:t>
                      </a:r>
                    </a:p>
                  </a:txBody>
                  <a:tcPr/>
                </a:tc>
                <a:tc>
                  <a:txBody>
                    <a:bodyPr/>
                    <a:lstStyle/>
                    <a:p>
                      <a:r>
                        <a:rPr lang="en-US" sz="1000"/>
                        <a:t>Reaktionen insgesamt</a:t>
                      </a:r>
                    </a:p>
                  </a:txBody>
                  <a:tcPr/>
                </a:tc>
                <a:tc>
                  <a:txBody>
                    <a:bodyPr/>
                    <a:lstStyle/>
                    <a:p>
                      <a:r>
                        <a:rPr lang="en-US" sz="1000"/>
                        <a:t>Kommentare</a:t>
                      </a:r>
                    </a:p>
                  </a:txBody>
                  <a:tcPr/>
                </a:tc>
                <a:tc>
                  <a:txBody>
                    <a:bodyPr/>
                    <a:lstStyle/>
                    <a:p>
                      <a:r>
                        <a:rPr lang="en-US" sz="1000"/>
                        <a:t>Shares</a:t>
                      </a:r>
                    </a:p>
                  </a:txBody>
                  <a:tcPr/>
                </a:tc>
                <a:tc>
                  <a:txBody>
                    <a:bodyPr/>
                    <a:lstStyle/>
                    <a:p>
                      <a:r>
                        <a:rPr lang="en-US" sz="1000"/>
                        <a:t>Likes insgesamt</a:t>
                      </a:r>
                    </a:p>
                  </a:txBody>
                  <a:tcPr/>
                </a:tc>
                <a:extLst>
                  <a:ext uri="{0D108BD9-81ED-4DB2-BD59-A6C34878D82A}">
                    <a16:rowId xmlns:a16="http://schemas.microsoft.com/office/drawing/2014/main" val="43834471"/>
                  </a:ext>
                </a:extLst>
              </a:tr>
              <a:tr h="370840">
                <a:tc>
                  <a:txBody>
                    <a:bodyPr/>
                    <a:lstStyle/>
                    <a:p>
                      <a:r>
                        <a:rPr lang="en-US" sz="1000"/>
                        <a:t>Panorama</a:t>
                      </a:r>
                    </a:p>
                  </a:txBody>
                  <a:tcPr/>
                </a:tc>
                <a:tc>
                  <a:txBody>
                    <a:bodyPr/>
                    <a:lstStyle/>
                    <a:p>
                      <a:r>
                        <a:rPr lang="en-US" sz="1000"/>
                        <a:t>192254</a:t>
                      </a:r>
                    </a:p>
                  </a:txBody>
                  <a:tcPr/>
                </a:tc>
                <a:tc>
                  <a:txBody>
                    <a:bodyPr/>
                    <a:lstStyle/>
                    <a:p>
                      <a:r>
                        <a:rPr lang="en-US" sz="1000"/>
                        <a:t>580</a:t>
                      </a:r>
                    </a:p>
                  </a:txBody>
                  <a:tcPr/>
                </a:tc>
                <a:tc>
                  <a:txBody>
                    <a:bodyPr/>
                    <a:lstStyle/>
                    <a:p>
                      <a:r>
                        <a:rPr lang="en-US" sz="1000"/>
                        <a:t>792749</a:t>
                      </a:r>
                    </a:p>
                  </a:txBody>
                  <a:tcPr/>
                </a:tc>
                <a:tc>
                  <a:txBody>
                    <a:bodyPr/>
                    <a:lstStyle/>
                    <a:p>
                      <a:r>
                        <a:rPr lang="en-US" sz="1000"/>
                        <a:t>109854</a:t>
                      </a:r>
                    </a:p>
                  </a:txBody>
                  <a:tcPr/>
                </a:tc>
                <a:tc>
                  <a:txBody>
                    <a:bodyPr/>
                    <a:lstStyle/>
                    <a:p>
                      <a:r>
                        <a:rPr lang="en-US" sz="1000"/>
                        <a:t>268731</a:t>
                      </a:r>
                    </a:p>
                  </a:txBody>
                  <a:tcPr/>
                </a:tc>
                <a:tc>
                  <a:txBody>
                    <a:bodyPr/>
                    <a:lstStyle/>
                    <a:p>
                      <a:r>
                        <a:rPr lang="en-US" sz="1000"/>
                        <a:t>410538</a:t>
                      </a:r>
                    </a:p>
                  </a:txBody>
                  <a:tcPr/>
                </a:tc>
                <a:extLst>
                  <a:ext uri="{0D108BD9-81ED-4DB2-BD59-A6C34878D82A}">
                    <a16:rowId xmlns:a16="http://schemas.microsoft.com/office/drawing/2014/main" val="1796914786"/>
                  </a:ext>
                </a:extLst>
              </a:tr>
            </a:tbl>
          </a:graphicData>
        </a:graphic>
      </p:graphicFrame>
      <p:sp>
        <p:nvSpPr>
          <p:cNvPr id="4" name="Text Placeholder 3">
            <a:extLst>
              <a:ext uri="{FF2B5EF4-FFF2-40B4-BE49-F238E27FC236}">
                <a16:creationId xmlns:a16="http://schemas.microsoft.com/office/drawing/2014/main" id="{51DEC0E7-EEA3-4EDF-83D6-687120E21750}"/>
              </a:ext>
            </a:extLst>
          </p:cNvPr>
          <p:cNvSpPr>
            <a:spLocks noGrp="1"/>
          </p:cNvSpPr>
          <p:nvPr>
            <p:ph type="body" sz="quarter" idx="14"/>
          </p:nvPr>
        </p:nvSpPr>
        <p:spPr/>
        <p:txBody>
          <a:bodyPr/>
          <a:lstStyle/>
          <a:p>
            <a:r>
              <a:rPr lang="en-US"/>
              <a:t>01.11.2017 - 31.10.2018</a:t>
            </a:r>
          </a:p>
        </p:txBody>
      </p:sp>
    </p:spTree>
    <p:extLst>
      <p:ext uri="{BB962C8B-B14F-4D97-AF65-F5344CB8AC3E}">
        <p14:creationId xmlns:p14="http://schemas.microsoft.com/office/powerpoint/2010/main" val="40264170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13E343-DBC0-47C6-BA0D-460B92791C47}"/>
              </a:ext>
            </a:extLst>
          </p:cNvPr>
          <p:cNvSpPr>
            <a:spLocks noGrp="1"/>
          </p:cNvSpPr>
          <p:nvPr>
            <p:ph type="title"/>
          </p:nvPr>
        </p:nvSpPr>
        <p:spPr/>
        <p:txBody>
          <a:bodyPr/>
          <a:lstStyle/>
          <a:p>
            <a:r>
              <a:rPr lang="en-US"/>
              <a:t>Facebook Profil - Fans | Panorama</a:t>
            </a:r>
          </a:p>
        </p:txBody>
      </p:sp>
      <p:graphicFrame>
        <p:nvGraphicFramePr>
          <p:cNvPr id="6" name="Chart Placeholder 5">
            <a:extLst>
              <a:ext uri="{FF2B5EF4-FFF2-40B4-BE49-F238E27FC236}">
                <a16:creationId xmlns:a16="http://schemas.microsoft.com/office/drawing/2014/main" id="{FFA8B2A4-133E-4BB9-BE79-4C8D857D3397}"/>
              </a:ext>
            </a:extLst>
          </p:cNvPr>
          <p:cNvGraphicFramePr>
            <a:graphicFrameLocks noGrp="1"/>
          </p:cNvGraphicFramePr>
          <p:nvPr>
            <p:ph type="chart" sz="quarter" idx="13"/>
            <p:extLst>
              <p:ext uri="{D42A27DB-BD31-4B8C-83A1-F6EECF244321}">
                <p14:modId xmlns:p14="http://schemas.microsoft.com/office/powerpoint/2010/main" val="24465773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6A1D3E5-68BA-4576-88B1-549A9AC68A93}"/>
              </a:ext>
            </a:extLst>
          </p:cNvPr>
          <p:cNvSpPr>
            <a:spLocks noGrp="1"/>
          </p:cNvSpPr>
          <p:nvPr>
            <p:ph type="body" sz="quarter" idx="14"/>
          </p:nvPr>
        </p:nvSpPr>
        <p:spPr/>
        <p:txBody>
          <a:bodyPr/>
          <a:lstStyle/>
          <a:p>
            <a:r>
              <a:rPr lang="en-US"/>
              <a:t>01.11.2017 - 31.10.2018</a:t>
            </a:r>
          </a:p>
        </p:txBody>
      </p:sp>
      <p:sp>
        <p:nvSpPr>
          <p:cNvPr id="5" name="Footer Placeholder 4">
            <a:extLst>
              <a:ext uri="{FF2B5EF4-FFF2-40B4-BE49-F238E27FC236}">
                <a16:creationId xmlns:a16="http://schemas.microsoft.com/office/drawing/2014/main" id="{AE045CB6-1DB7-4AD3-969D-1BAAF9EAB61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345961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F76A93-5930-406E-BBB6-FA7E307782F6}"/>
              </a:ext>
            </a:extLst>
          </p:cNvPr>
          <p:cNvSpPr>
            <a:spLocks noGrp="1"/>
          </p:cNvSpPr>
          <p:nvPr>
            <p:ph type="title"/>
          </p:nvPr>
        </p:nvSpPr>
        <p:spPr/>
        <p:txBody>
          <a:bodyPr/>
          <a:lstStyle/>
          <a:p>
            <a:r>
              <a:rPr lang="en-US"/>
              <a:t>Facebook Profil - Potenzielle Reichweite | Panorama</a:t>
            </a:r>
          </a:p>
        </p:txBody>
      </p:sp>
      <p:graphicFrame>
        <p:nvGraphicFramePr>
          <p:cNvPr id="6" name="Chart Placeholder 5">
            <a:extLst>
              <a:ext uri="{FF2B5EF4-FFF2-40B4-BE49-F238E27FC236}">
                <a16:creationId xmlns:a16="http://schemas.microsoft.com/office/drawing/2014/main" id="{F80A72E5-9548-4D6D-92A3-A5E61630D396}"/>
              </a:ext>
            </a:extLst>
          </p:cNvPr>
          <p:cNvGraphicFramePr>
            <a:graphicFrameLocks noGrp="1"/>
          </p:cNvGraphicFramePr>
          <p:nvPr>
            <p:ph type="chart" sz="quarter" idx="13"/>
            <p:extLst>
              <p:ext uri="{D42A27DB-BD31-4B8C-83A1-F6EECF244321}">
                <p14:modId xmlns:p14="http://schemas.microsoft.com/office/powerpoint/2010/main" val="23046357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6997CB4-A5EA-4E91-B99F-263A370586C4}"/>
              </a:ext>
            </a:extLst>
          </p:cNvPr>
          <p:cNvSpPr>
            <a:spLocks noGrp="1"/>
          </p:cNvSpPr>
          <p:nvPr>
            <p:ph type="body" sz="quarter" idx="14"/>
          </p:nvPr>
        </p:nvSpPr>
        <p:spPr/>
        <p:txBody>
          <a:bodyPr/>
          <a:lstStyle/>
          <a:p>
            <a:r>
              <a:rPr lang="en-US"/>
              <a:t>01.11.2017 - 31.10.2018</a:t>
            </a:r>
          </a:p>
        </p:txBody>
      </p:sp>
      <p:sp>
        <p:nvSpPr>
          <p:cNvPr id="5" name="Footer Placeholder 4">
            <a:extLst>
              <a:ext uri="{FF2B5EF4-FFF2-40B4-BE49-F238E27FC236}">
                <a16:creationId xmlns:a16="http://schemas.microsoft.com/office/drawing/2014/main" id="{D60E59E1-E4C2-4F5C-BB61-4BA1E4BF16F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339147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41928-E279-453A-B947-F5EADE2CE120}"/>
              </a:ext>
            </a:extLst>
          </p:cNvPr>
          <p:cNvSpPr>
            <a:spLocks noGrp="1"/>
          </p:cNvSpPr>
          <p:nvPr>
            <p:ph type="title"/>
          </p:nvPr>
        </p:nvSpPr>
        <p:spPr/>
        <p:txBody>
          <a:bodyPr/>
          <a:lstStyle/>
          <a:p>
            <a:r>
              <a:rPr lang="en-US"/>
              <a:t>Facebook Profil - Aktive Nutzer | Panorama</a:t>
            </a:r>
          </a:p>
        </p:txBody>
      </p:sp>
      <p:graphicFrame>
        <p:nvGraphicFramePr>
          <p:cNvPr id="6" name="Chart Placeholder 5">
            <a:extLst>
              <a:ext uri="{FF2B5EF4-FFF2-40B4-BE49-F238E27FC236}">
                <a16:creationId xmlns:a16="http://schemas.microsoft.com/office/drawing/2014/main" id="{52C205DF-036F-4FAA-997B-E3A914701FC2}"/>
              </a:ext>
            </a:extLst>
          </p:cNvPr>
          <p:cNvGraphicFramePr>
            <a:graphicFrameLocks noGrp="1"/>
          </p:cNvGraphicFramePr>
          <p:nvPr>
            <p:ph type="chart" sz="quarter" idx="13"/>
            <p:extLst>
              <p:ext uri="{D42A27DB-BD31-4B8C-83A1-F6EECF244321}">
                <p14:modId xmlns:p14="http://schemas.microsoft.com/office/powerpoint/2010/main" val="21108471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749C031-9461-4807-BBA5-DDDB103653EF}"/>
              </a:ext>
            </a:extLst>
          </p:cNvPr>
          <p:cNvSpPr>
            <a:spLocks noGrp="1"/>
          </p:cNvSpPr>
          <p:nvPr>
            <p:ph type="body" sz="quarter" idx="14"/>
          </p:nvPr>
        </p:nvSpPr>
        <p:spPr/>
        <p:txBody>
          <a:bodyPr/>
          <a:lstStyle/>
          <a:p>
            <a:r>
              <a:rPr lang="en-US"/>
              <a:t>01.11.2017 - 31.10.2018</a:t>
            </a:r>
          </a:p>
        </p:txBody>
      </p:sp>
      <p:sp>
        <p:nvSpPr>
          <p:cNvPr id="5" name="Footer Placeholder 4">
            <a:extLst>
              <a:ext uri="{FF2B5EF4-FFF2-40B4-BE49-F238E27FC236}">
                <a16:creationId xmlns:a16="http://schemas.microsoft.com/office/drawing/2014/main" id="{314BC743-A1B6-495F-AD40-2D9D3A00B98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638113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2AC21-FB1A-4D89-8C07-3A1AEFD2FAA3}"/>
              </a:ext>
            </a:extLst>
          </p:cNvPr>
          <p:cNvSpPr>
            <a:spLocks noGrp="1"/>
          </p:cNvSpPr>
          <p:nvPr>
            <p:ph type="title"/>
          </p:nvPr>
        </p:nvSpPr>
        <p:spPr/>
        <p:txBody>
          <a:bodyPr/>
          <a:lstStyle/>
          <a:p>
            <a:r>
              <a:rPr lang="en-US"/>
              <a:t>Facebook Profil - Video-Starts ab 10 Sek. | Panorama</a:t>
            </a:r>
          </a:p>
        </p:txBody>
      </p:sp>
      <p:graphicFrame>
        <p:nvGraphicFramePr>
          <p:cNvPr id="6" name="Chart Placeholder 5">
            <a:extLst>
              <a:ext uri="{FF2B5EF4-FFF2-40B4-BE49-F238E27FC236}">
                <a16:creationId xmlns:a16="http://schemas.microsoft.com/office/drawing/2014/main" id="{670AF1DF-85CD-49CB-B98D-2174CD403BE2}"/>
              </a:ext>
            </a:extLst>
          </p:cNvPr>
          <p:cNvGraphicFramePr>
            <a:graphicFrameLocks noGrp="1"/>
          </p:cNvGraphicFramePr>
          <p:nvPr>
            <p:ph type="chart" sz="quarter" idx="13"/>
            <p:extLst>
              <p:ext uri="{D42A27DB-BD31-4B8C-83A1-F6EECF244321}">
                <p14:modId xmlns:p14="http://schemas.microsoft.com/office/powerpoint/2010/main" val="2057020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931FF60-B967-4B19-98A3-63887B704700}"/>
              </a:ext>
            </a:extLst>
          </p:cNvPr>
          <p:cNvSpPr>
            <a:spLocks noGrp="1"/>
          </p:cNvSpPr>
          <p:nvPr>
            <p:ph type="body" sz="quarter" idx="14"/>
          </p:nvPr>
        </p:nvSpPr>
        <p:spPr/>
        <p:txBody>
          <a:bodyPr/>
          <a:lstStyle/>
          <a:p>
            <a:r>
              <a:rPr lang="en-US"/>
              <a:t>01.11.2017 - 31.10.2018</a:t>
            </a:r>
          </a:p>
        </p:txBody>
      </p:sp>
      <p:sp>
        <p:nvSpPr>
          <p:cNvPr id="5" name="Footer Placeholder 4">
            <a:extLst>
              <a:ext uri="{FF2B5EF4-FFF2-40B4-BE49-F238E27FC236}">
                <a16:creationId xmlns:a16="http://schemas.microsoft.com/office/drawing/2014/main" id="{59AEAFD1-68D6-42FD-860D-BD8A82C511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867938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833F58-1739-474D-AEDC-3E9BCDC86D93}"/>
              </a:ext>
            </a:extLst>
          </p:cNvPr>
          <p:cNvSpPr>
            <a:spLocks noGrp="1"/>
          </p:cNvSpPr>
          <p:nvPr>
            <p:ph type="title"/>
          </p:nvPr>
        </p:nvSpPr>
        <p:spPr/>
        <p:txBody>
          <a:bodyPr/>
          <a:lstStyle/>
          <a:p>
            <a:r>
              <a:rPr lang="de-DE"/>
              <a:t>Facebook Profil - Durchschnitt Potenzi. Reichweite pro Tag | Panorama</a:t>
            </a:r>
            <a:endParaRPr lang="en-US"/>
          </a:p>
        </p:txBody>
      </p:sp>
      <p:graphicFrame>
        <p:nvGraphicFramePr>
          <p:cNvPr id="5" name="Table Placeholder 4">
            <a:extLst>
              <a:ext uri="{FF2B5EF4-FFF2-40B4-BE49-F238E27FC236}">
                <a16:creationId xmlns:a16="http://schemas.microsoft.com/office/drawing/2014/main" id="{9AAD8D89-6F0D-410A-BE64-9CF8E20E1AAD}"/>
              </a:ext>
            </a:extLst>
          </p:cNvPr>
          <p:cNvGraphicFramePr>
            <a:graphicFrameLocks noGrp="1"/>
          </p:cNvGraphicFramePr>
          <p:nvPr>
            <p:ph type="tbl" sz="quarter" idx="13"/>
            <p:extLst>
              <p:ext uri="{D42A27DB-BD31-4B8C-83A1-F6EECF244321}">
                <p14:modId xmlns:p14="http://schemas.microsoft.com/office/powerpoint/2010/main" val="7738583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492169523"/>
                    </a:ext>
                  </a:extLst>
                </a:gridCol>
                <a:gridCol w="1645920">
                  <a:extLst>
                    <a:ext uri="{9D8B030D-6E8A-4147-A177-3AD203B41FA5}">
                      <a16:colId xmlns:a16="http://schemas.microsoft.com/office/drawing/2014/main" val="880462324"/>
                    </a:ext>
                  </a:extLst>
                </a:gridCol>
                <a:gridCol w="1234440">
                  <a:extLst>
                    <a:ext uri="{9D8B030D-6E8A-4147-A177-3AD203B41FA5}">
                      <a16:colId xmlns:a16="http://schemas.microsoft.com/office/drawing/2014/main" val="2607294584"/>
                    </a:ext>
                  </a:extLst>
                </a:gridCol>
                <a:gridCol w="1234440">
                  <a:extLst>
                    <a:ext uri="{9D8B030D-6E8A-4147-A177-3AD203B41FA5}">
                      <a16:colId xmlns:a16="http://schemas.microsoft.com/office/drawing/2014/main" val="4049754600"/>
                    </a:ext>
                  </a:extLst>
                </a:gridCol>
                <a:gridCol w="1234440">
                  <a:extLst>
                    <a:ext uri="{9D8B030D-6E8A-4147-A177-3AD203B41FA5}">
                      <a16:colId xmlns:a16="http://schemas.microsoft.com/office/drawing/2014/main" val="727908766"/>
                    </a:ext>
                  </a:extLst>
                </a:gridCol>
                <a:gridCol w="1234440">
                  <a:extLst>
                    <a:ext uri="{9D8B030D-6E8A-4147-A177-3AD203B41FA5}">
                      <a16:colId xmlns:a16="http://schemas.microsoft.com/office/drawing/2014/main" val="914116644"/>
                    </a:ext>
                  </a:extLst>
                </a:gridCol>
              </a:tblGrid>
              <a:tr h="370840">
                <a:tc>
                  <a:txBody>
                    <a:bodyPr/>
                    <a:lstStyle/>
                    <a:p>
                      <a:r>
                        <a:rPr lang="en-US" sz="1000"/>
                        <a:t>Name</a:t>
                      </a:r>
                    </a:p>
                  </a:txBody>
                  <a:tcPr/>
                </a:tc>
                <a:tc>
                  <a:txBody>
                    <a:bodyPr/>
                    <a:lstStyle/>
                    <a:p>
                      <a:r>
                        <a:rPr lang="en-US" sz="1000"/>
                        <a:t>gesamt</a:t>
                      </a:r>
                    </a:p>
                  </a:txBody>
                  <a:tcPr/>
                </a:tc>
                <a:tc>
                  <a:txBody>
                    <a:bodyPr/>
                    <a:lstStyle/>
                    <a:p>
                      <a:r>
                        <a:rPr lang="en-US" sz="1000"/>
                        <a:t>viral</a:t>
                      </a:r>
                    </a:p>
                  </a:txBody>
                  <a:tcPr/>
                </a:tc>
                <a:tc>
                  <a:txBody>
                    <a:bodyPr/>
                    <a:lstStyle/>
                    <a:p>
                      <a:r>
                        <a:rPr lang="en-US" sz="1000"/>
                        <a:t>bezahlt</a:t>
                      </a:r>
                    </a:p>
                  </a:txBody>
                  <a:tcPr/>
                </a:tc>
                <a:tc>
                  <a:txBody>
                    <a:bodyPr/>
                    <a:lstStyle/>
                    <a:p>
                      <a:r>
                        <a:rPr lang="en-US" sz="1000"/>
                        <a:t>organisch</a:t>
                      </a:r>
                    </a:p>
                  </a:txBody>
                  <a:tcPr/>
                </a:tc>
                <a:tc>
                  <a:txBody>
                    <a:bodyPr/>
                    <a:lstStyle/>
                    <a:p>
                      <a:r>
                        <a:rPr lang="en-US" sz="1000"/>
                        <a:t>unbezahlt</a:t>
                      </a:r>
                    </a:p>
                  </a:txBody>
                  <a:tcPr/>
                </a:tc>
                <a:extLst>
                  <a:ext uri="{0D108BD9-81ED-4DB2-BD59-A6C34878D82A}">
                    <a16:rowId xmlns:a16="http://schemas.microsoft.com/office/drawing/2014/main" val="3043032909"/>
                  </a:ext>
                </a:extLst>
              </a:tr>
              <a:tr h="370840">
                <a:tc>
                  <a:txBody>
                    <a:bodyPr/>
                    <a:lstStyle/>
                    <a:p>
                      <a:r>
                        <a:rPr lang="en-US" sz="1000"/>
                        <a:t>Panorama</a:t>
                      </a:r>
                    </a:p>
                  </a:txBody>
                  <a:tcPr/>
                </a:tc>
                <a:tc>
                  <a:txBody>
                    <a:bodyPr/>
                    <a:lstStyle/>
                    <a:p>
                      <a:r>
                        <a:rPr lang="en-US" sz="1000"/>
                        <a:t>180701</a:t>
                      </a:r>
                    </a:p>
                  </a:txBody>
                  <a:tcPr/>
                </a:tc>
                <a:tc>
                  <a:txBody>
                    <a:bodyPr/>
                    <a:lstStyle/>
                    <a:p>
                      <a:r>
                        <a:rPr lang="en-US" sz="1000"/>
                        <a:t>143382</a:t>
                      </a:r>
                    </a:p>
                  </a:txBody>
                  <a:tcPr/>
                </a:tc>
                <a:tc>
                  <a:txBody>
                    <a:bodyPr/>
                    <a:lstStyle/>
                    <a:p>
                      <a:r>
                        <a:rPr lang="en-US" sz="1000"/>
                        <a:t>0</a:t>
                      </a:r>
                    </a:p>
                  </a:txBody>
                  <a:tcPr/>
                </a:tc>
                <a:tc>
                  <a:txBody>
                    <a:bodyPr/>
                    <a:lstStyle/>
                    <a:p>
                      <a:r>
                        <a:rPr lang="en-US" sz="1000"/>
                        <a:t>40598</a:t>
                      </a:r>
                    </a:p>
                  </a:txBody>
                  <a:tcPr/>
                </a:tc>
                <a:tc>
                  <a:txBody>
                    <a:bodyPr/>
                    <a:lstStyle/>
                    <a:p>
                      <a:r>
                        <a:rPr lang="en-US" sz="1000"/>
                        <a:t>180701</a:t>
                      </a:r>
                    </a:p>
                  </a:txBody>
                  <a:tcPr/>
                </a:tc>
                <a:extLst>
                  <a:ext uri="{0D108BD9-81ED-4DB2-BD59-A6C34878D82A}">
                    <a16:rowId xmlns:a16="http://schemas.microsoft.com/office/drawing/2014/main" val="1544947015"/>
                  </a:ext>
                </a:extLst>
              </a:tr>
            </a:tbl>
          </a:graphicData>
        </a:graphic>
      </p:graphicFrame>
      <p:sp>
        <p:nvSpPr>
          <p:cNvPr id="4" name="Text Placeholder 3">
            <a:extLst>
              <a:ext uri="{FF2B5EF4-FFF2-40B4-BE49-F238E27FC236}">
                <a16:creationId xmlns:a16="http://schemas.microsoft.com/office/drawing/2014/main" id="{29697E01-5DAB-4337-A230-CF86ABAD0233}"/>
              </a:ext>
            </a:extLst>
          </p:cNvPr>
          <p:cNvSpPr>
            <a:spLocks noGrp="1"/>
          </p:cNvSpPr>
          <p:nvPr>
            <p:ph type="body" sz="quarter" idx="14"/>
          </p:nvPr>
        </p:nvSpPr>
        <p:spPr/>
        <p:txBody>
          <a:bodyPr/>
          <a:lstStyle/>
          <a:p>
            <a:r>
              <a:rPr lang="en-US"/>
              <a:t>01.11.2017 - 31.10.2018</a:t>
            </a:r>
          </a:p>
        </p:txBody>
      </p:sp>
    </p:spTree>
    <p:extLst>
      <p:ext uri="{BB962C8B-B14F-4D97-AF65-F5344CB8AC3E}">
        <p14:creationId xmlns:p14="http://schemas.microsoft.com/office/powerpoint/2010/main" val="1645840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5FCCE4-D7D9-4890-9026-2B3CAF5F3169}"/>
              </a:ext>
            </a:extLst>
          </p:cNvPr>
          <p:cNvSpPr>
            <a:spLocks noGrp="1"/>
          </p:cNvSpPr>
          <p:nvPr>
            <p:ph type="title"/>
          </p:nvPr>
        </p:nvSpPr>
        <p:spPr/>
        <p:txBody>
          <a:bodyPr/>
          <a:lstStyle/>
          <a:p>
            <a:r>
              <a:rPr lang="en-US"/>
              <a:t>Facebook Distributionstyp - FB Insights | Panorama</a:t>
            </a:r>
          </a:p>
        </p:txBody>
      </p:sp>
      <p:graphicFrame>
        <p:nvGraphicFramePr>
          <p:cNvPr id="6" name="Chart Placeholder 5">
            <a:extLst>
              <a:ext uri="{FF2B5EF4-FFF2-40B4-BE49-F238E27FC236}">
                <a16:creationId xmlns:a16="http://schemas.microsoft.com/office/drawing/2014/main" id="{8D992CED-415B-447D-A1C6-B79954A8D2B1}"/>
              </a:ext>
            </a:extLst>
          </p:cNvPr>
          <p:cNvGraphicFramePr>
            <a:graphicFrameLocks noGrp="1"/>
          </p:cNvGraphicFramePr>
          <p:nvPr>
            <p:ph type="chart" sz="quarter" idx="13"/>
            <p:extLst>
              <p:ext uri="{D42A27DB-BD31-4B8C-83A1-F6EECF244321}">
                <p14:modId xmlns:p14="http://schemas.microsoft.com/office/powerpoint/2010/main" val="38143737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05A4A9-A29F-4E77-9B60-845AED760757}"/>
              </a:ext>
            </a:extLst>
          </p:cNvPr>
          <p:cNvSpPr>
            <a:spLocks noGrp="1"/>
          </p:cNvSpPr>
          <p:nvPr>
            <p:ph type="body" sz="quarter" idx="14"/>
          </p:nvPr>
        </p:nvSpPr>
        <p:spPr/>
        <p:txBody>
          <a:bodyPr/>
          <a:lstStyle/>
          <a:p>
            <a:r>
              <a:rPr lang="en-US"/>
              <a:t>01.11.2017 - 31.10.2018</a:t>
            </a:r>
          </a:p>
        </p:txBody>
      </p:sp>
      <p:sp>
        <p:nvSpPr>
          <p:cNvPr id="5" name="Footer Placeholder 4">
            <a:extLst>
              <a:ext uri="{FF2B5EF4-FFF2-40B4-BE49-F238E27FC236}">
                <a16:creationId xmlns:a16="http://schemas.microsoft.com/office/drawing/2014/main" id="{F372B88C-46E1-422D-97D4-E875C6F018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709358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4F68D-14DE-4C3C-A002-80AD5021F45B}"/>
              </a:ext>
            </a:extLst>
          </p:cNvPr>
          <p:cNvSpPr>
            <a:spLocks noGrp="1"/>
          </p:cNvSpPr>
          <p:nvPr>
            <p:ph type="title"/>
          </p:nvPr>
        </p:nvSpPr>
        <p:spPr/>
        <p:txBody>
          <a:bodyPr/>
          <a:lstStyle/>
          <a:p>
            <a:r>
              <a:rPr lang="en-US"/>
              <a:t>Facebook Distributionstyp - Tabelle - FB Insights | Panorama</a:t>
            </a:r>
          </a:p>
        </p:txBody>
      </p:sp>
      <p:graphicFrame>
        <p:nvGraphicFramePr>
          <p:cNvPr id="5" name="Table Placeholder 4">
            <a:extLst>
              <a:ext uri="{FF2B5EF4-FFF2-40B4-BE49-F238E27FC236}">
                <a16:creationId xmlns:a16="http://schemas.microsoft.com/office/drawing/2014/main" id="{A9584CE3-D1EC-4A7F-8897-4494C0547211}"/>
              </a:ext>
            </a:extLst>
          </p:cNvPr>
          <p:cNvGraphicFramePr>
            <a:graphicFrameLocks noGrp="1"/>
          </p:cNvGraphicFramePr>
          <p:nvPr>
            <p:ph type="tbl" sz="quarter" idx="13"/>
            <p:extLst>
              <p:ext uri="{D42A27DB-BD31-4B8C-83A1-F6EECF244321}">
                <p14:modId xmlns:p14="http://schemas.microsoft.com/office/powerpoint/2010/main" val="2856226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84799378"/>
                    </a:ext>
                  </a:extLst>
                </a:gridCol>
                <a:gridCol w="1234440">
                  <a:extLst>
                    <a:ext uri="{9D8B030D-6E8A-4147-A177-3AD203B41FA5}">
                      <a16:colId xmlns:a16="http://schemas.microsoft.com/office/drawing/2014/main" val="1608859503"/>
                    </a:ext>
                  </a:extLst>
                </a:gridCol>
                <a:gridCol w="822960">
                  <a:extLst>
                    <a:ext uri="{9D8B030D-6E8A-4147-A177-3AD203B41FA5}">
                      <a16:colId xmlns:a16="http://schemas.microsoft.com/office/drawing/2014/main" val="2402314840"/>
                    </a:ext>
                  </a:extLst>
                </a:gridCol>
                <a:gridCol w="822960">
                  <a:extLst>
                    <a:ext uri="{9D8B030D-6E8A-4147-A177-3AD203B41FA5}">
                      <a16:colId xmlns:a16="http://schemas.microsoft.com/office/drawing/2014/main" val="3622459531"/>
                    </a:ext>
                  </a:extLst>
                </a:gridCol>
                <a:gridCol w="822960">
                  <a:extLst>
                    <a:ext uri="{9D8B030D-6E8A-4147-A177-3AD203B41FA5}">
                      <a16:colId xmlns:a16="http://schemas.microsoft.com/office/drawing/2014/main" val="1904538071"/>
                    </a:ext>
                  </a:extLst>
                </a:gridCol>
                <a:gridCol w="822960">
                  <a:extLst>
                    <a:ext uri="{9D8B030D-6E8A-4147-A177-3AD203B41FA5}">
                      <a16:colId xmlns:a16="http://schemas.microsoft.com/office/drawing/2014/main" val="3290634233"/>
                    </a:ext>
                  </a:extLst>
                </a:gridCol>
                <a:gridCol w="822960">
                  <a:extLst>
                    <a:ext uri="{9D8B030D-6E8A-4147-A177-3AD203B41FA5}">
                      <a16:colId xmlns:a16="http://schemas.microsoft.com/office/drawing/2014/main" val="3451408798"/>
                    </a:ext>
                  </a:extLst>
                </a:gridCol>
                <a:gridCol w="822960">
                  <a:extLst>
                    <a:ext uri="{9D8B030D-6E8A-4147-A177-3AD203B41FA5}">
                      <a16:colId xmlns:a16="http://schemas.microsoft.com/office/drawing/2014/main" val="2397074145"/>
                    </a:ext>
                  </a:extLst>
                </a:gridCol>
              </a:tblGrid>
              <a:tr h="370840">
                <a:tc>
                  <a:txBody>
                    <a:bodyPr/>
                    <a:lstStyle/>
                    <a:p>
                      <a:r>
                        <a:rPr lang="en-US" sz="1000"/>
                        <a:t>Name</a:t>
                      </a:r>
                    </a:p>
                  </a:txBody>
                  <a:tcPr/>
                </a:tc>
                <a:tc>
                  <a:txBody>
                    <a:bodyPr/>
                    <a:lstStyle/>
                    <a:p>
                      <a:r>
                        <a:rPr lang="en-US" sz="1000"/>
                        <a:t>Total Posts</a:t>
                      </a:r>
                    </a:p>
                  </a:txBody>
                  <a:tcPr/>
                </a:tc>
                <a:tc>
                  <a:txBody>
                    <a:bodyPr/>
                    <a:lstStyle/>
                    <a:p>
                      <a:r>
                        <a:rPr lang="en-US" sz="1000"/>
                        <a:t>Photos</a:t>
                      </a:r>
                    </a:p>
                  </a:txBody>
                  <a:tcPr/>
                </a:tc>
                <a:tc>
                  <a:txBody>
                    <a:bodyPr/>
                    <a:lstStyle/>
                    <a:p>
                      <a:r>
                        <a:rPr lang="en-US" sz="1000"/>
                        <a:t>Videos</a:t>
                      </a:r>
                    </a:p>
                  </a:txBody>
                  <a:tcPr/>
                </a:tc>
                <a:tc>
                  <a:txBody>
                    <a:bodyPr/>
                    <a:lstStyle/>
                    <a:p>
                      <a:r>
                        <a:rPr lang="en-US" sz="1000"/>
                        <a:t>Status</a:t>
                      </a:r>
                    </a:p>
                  </a:txBody>
                  <a:tcPr/>
                </a:tc>
                <a:tc>
                  <a:txBody>
                    <a:bodyPr/>
                    <a:lstStyle/>
                    <a:p>
                      <a:r>
                        <a:rPr lang="en-US" sz="1000"/>
                        <a:t>Links</a:t>
                      </a:r>
                    </a:p>
                  </a:txBody>
                  <a:tcPr/>
                </a:tc>
                <a:tc>
                  <a:txBody>
                    <a:bodyPr/>
                    <a:lstStyle/>
                    <a:p>
                      <a:r>
                        <a:rPr lang="en-US" sz="1000"/>
                        <a:t>Notes</a:t>
                      </a:r>
                    </a:p>
                  </a:txBody>
                  <a:tcPr/>
                </a:tc>
                <a:tc>
                  <a:txBody>
                    <a:bodyPr/>
                    <a:lstStyle/>
                    <a:p>
                      <a:r>
                        <a:rPr lang="en-US" sz="1000"/>
                        <a:t>Misc.</a:t>
                      </a:r>
                    </a:p>
                  </a:txBody>
                  <a:tcPr/>
                </a:tc>
                <a:extLst>
                  <a:ext uri="{0D108BD9-81ED-4DB2-BD59-A6C34878D82A}">
                    <a16:rowId xmlns:a16="http://schemas.microsoft.com/office/drawing/2014/main" val="1746491007"/>
                  </a:ext>
                </a:extLst>
              </a:tr>
              <a:tr h="370840">
                <a:tc>
                  <a:txBody>
                    <a:bodyPr/>
                    <a:lstStyle/>
                    <a:p>
                      <a:r>
                        <a:rPr lang="en-US" sz="1000"/>
                        <a:t>Panorama</a:t>
                      </a:r>
                    </a:p>
                  </a:txBody>
                  <a:tcPr/>
                </a:tc>
                <a:tc>
                  <a:txBody>
                    <a:bodyPr/>
                    <a:lstStyle/>
                    <a:p>
                      <a:r>
                        <a:rPr lang="en-US" sz="1000"/>
                        <a:t>580</a:t>
                      </a:r>
                    </a:p>
                  </a:txBody>
                  <a:tcPr/>
                </a:tc>
                <a:tc>
                  <a:txBody>
                    <a:bodyPr/>
                    <a:lstStyle/>
                    <a:p>
                      <a:r>
                        <a:rPr lang="en-US" sz="1000"/>
                        <a:t>108</a:t>
                      </a:r>
                    </a:p>
                  </a:txBody>
                  <a:tcPr/>
                </a:tc>
                <a:tc>
                  <a:txBody>
                    <a:bodyPr/>
                    <a:lstStyle/>
                    <a:p>
                      <a:r>
                        <a:rPr lang="en-US" sz="1000"/>
                        <a:t>253</a:t>
                      </a:r>
                    </a:p>
                  </a:txBody>
                  <a:tcPr/>
                </a:tc>
                <a:tc>
                  <a:txBody>
                    <a:bodyPr/>
                    <a:lstStyle/>
                    <a:p>
                      <a:r>
                        <a:rPr lang="en-US" sz="1000"/>
                        <a:t>1</a:t>
                      </a:r>
                    </a:p>
                  </a:txBody>
                  <a:tcPr/>
                </a:tc>
                <a:tc>
                  <a:txBody>
                    <a:bodyPr/>
                    <a:lstStyle/>
                    <a:p>
                      <a:r>
                        <a:rPr lang="en-US" sz="1000"/>
                        <a:t>217</a:t>
                      </a:r>
                    </a:p>
                  </a:txBody>
                  <a:tcPr/>
                </a:tc>
                <a:tc>
                  <a:txBody>
                    <a:bodyPr/>
                    <a:lstStyle/>
                    <a:p>
                      <a:r>
                        <a:rPr lang="en-US" sz="1000"/>
                        <a:t>1</a:t>
                      </a:r>
                    </a:p>
                  </a:txBody>
                  <a:tcPr/>
                </a:tc>
                <a:tc>
                  <a:txBody>
                    <a:bodyPr/>
                    <a:lstStyle/>
                    <a:p>
                      <a:r>
                        <a:rPr lang="en-US" sz="1000"/>
                        <a:t>0</a:t>
                      </a:r>
                    </a:p>
                  </a:txBody>
                  <a:tcPr/>
                </a:tc>
                <a:extLst>
                  <a:ext uri="{0D108BD9-81ED-4DB2-BD59-A6C34878D82A}">
                    <a16:rowId xmlns:a16="http://schemas.microsoft.com/office/drawing/2014/main" val="1705346266"/>
                  </a:ext>
                </a:extLst>
              </a:tr>
            </a:tbl>
          </a:graphicData>
        </a:graphic>
      </p:graphicFrame>
      <p:sp>
        <p:nvSpPr>
          <p:cNvPr id="4" name="Text Placeholder 3">
            <a:extLst>
              <a:ext uri="{FF2B5EF4-FFF2-40B4-BE49-F238E27FC236}">
                <a16:creationId xmlns:a16="http://schemas.microsoft.com/office/drawing/2014/main" id="{8A217DCD-4BB3-4695-86D9-02B52AAD9149}"/>
              </a:ext>
            </a:extLst>
          </p:cNvPr>
          <p:cNvSpPr>
            <a:spLocks noGrp="1"/>
          </p:cNvSpPr>
          <p:nvPr>
            <p:ph type="body" sz="quarter" idx="14"/>
          </p:nvPr>
        </p:nvSpPr>
        <p:spPr/>
        <p:txBody>
          <a:bodyPr/>
          <a:lstStyle/>
          <a:p>
            <a:r>
              <a:rPr lang="en-US"/>
              <a:t>01.11.2017 - 31.10.2018</a:t>
            </a:r>
          </a:p>
        </p:txBody>
      </p:sp>
    </p:spTree>
    <p:extLst>
      <p:ext uri="{BB962C8B-B14F-4D97-AF65-F5344CB8AC3E}">
        <p14:creationId xmlns:p14="http://schemas.microsoft.com/office/powerpoint/2010/main" val="21857173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5C06A0-96CC-4204-A48F-92AA2238857C}"/>
              </a:ext>
            </a:extLst>
          </p:cNvPr>
          <p:cNvSpPr>
            <a:spLocks noGrp="1"/>
          </p:cNvSpPr>
          <p:nvPr>
            <p:ph type="title"/>
          </p:nvPr>
        </p:nvSpPr>
        <p:spPr/>
        <p:txBody>
          <a:bodyPr/>
          <a:lstStyle/>
          <a:p>
            <a:r>
              <a:rPr lang="en-US"/>
              <a:t>Facebook Eigene Posts - Shares - Export | Panorama - 1 of 2</a:t>
            </a:r>
          </a:p>
        </p:txBody>
      </p:sp>
      <p:graphicFrame>
        <p:nvGraphicFramePr>
          <p:cNvPr id="5" name="Table Placeholder 4">
            <a:extLst>
              <a:ext uri="{FF2B5EF4-FFF2-40B4-BE49-F238E27FC236}">
                <a16:creationId xmlns:a16="http://schemas.microsoft.com/office/drawing/2014/main" id="{D2448F78-A7FD-42FE-B70C-01826528E617}"/>
              </a:ext>
            </a:extLst>
          </p:cNvPr>
          <p:cNvGraphicFramePr>
            <a:graphicFrameLocks noGrp="1"/>
          </p:cNvGraphicFramePr>
          <p:nvPr>
            <p:ph type="tbl" sz="quarter" idx="13"/>
            <p:extLst>
              <p:ext uri="{D42A27DB-BD31-4B8C-83A1-F6EECF244321}">
                <p14:modId xmlns:p14="http://schemas.microsoft.com/office/powerpoint/2010/main" val="31419976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080792328"/>
                    </a:ext>
                  </a:extLst>
                </a:gridCol>
                <a:gridCol w="822960">
                  <a:extLst>
                    <a:ext uri="{9D8B030D-6E8A-4147-A177-3AD203B41FA5}">
                      <a16:colId xmlns:a16="http://schemas.microsoft.com/office/drawing/2014/main" val="2328925939"/>
                    </a:ext>
                  </a:extLst>
                </a:gridCol>
                <a:gridCol w="822960">
                  <a:extLst>
                    <a:ext uri="{9D8B030D-6E8A-4147-A177-3AD203B41FA5}">
                      <a16:colId xmlns:a16="http://schemas.microsoft.com/office/drawing/2014/main" val="4269425323"/>
                    </a:ext>
                  </a:extLst>
                </a:gridCol>
                <a:gridCol w="822960">
                  <a:extLst>
                    <a:ext uri="{9D8B030D-6E8A-4147-A177-3AD203B41FA5}">
                      <a16:colId xmlns:a16="http://schemas.microsoft.com/office/drawing/2014/main" val="954861799"/>
                    </a:ext>
                  </a:extLst>
                </a:gridCol>
                <a:gridCol w="822960">
                  <a:extLst>
                    <a:ext uri="{9D8B030D-6E8A-4147-A177-3AD203B41FA5}">
                      <a16:colId xmlns:a16="http://schemas.microsoft.com/office/drawing/2014/main" val="3196635780"/>
                    </a:ext>
                  </a:extLst>
                </a:gridCol>
                <a:gridCol w="822960">
                  <a:extLst>
                    <a:ext uri="{9D8B030D-6E8A-4147-A177-3AD203B41FA5}">
                      <a16:colId xmlns:a16="http://schemas.microsoft.com/office/drawing/2014/main" val="4139253177"/>
                    </a:ext>
                  </a:extLst>
                </a:gridCol>
                <a:gridCol w="822960">
                  <a:extLst>
                    <a:ext uri="{9D8B030D-6E8A-4147-A177-3AD203B41FA5}">
                      <a16:colId xmlns:a16="http://schemas.microsoft.com/office/drawing/2014/main" val="2105364682"/>
                    </a:ext>
                  </a:extLst>
                </a:gridCol>
                <a:gridCol w="822960">
                  <a:extLst>
                    <a:ext uri="{9D8B030D-6E8A-4147-A177-3AD203B41FA5}">
                      <a16:colId xmlns:a16="http://schemas.microsoft.com/office/drawing/2014/main" val="26638467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548642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- 2018-10-10 16:45:48 </a:t>
                      </a:r>
                      <a:r>
                        <a:rPr kumimoji="0" lang="de-DE" sz="1000" b="0" i="0" u="none" strike="noStrike" kern="1200" cap="none" spc="0" normalizeH="0" baseline="0" noProof="0">
                          <a:ln>
                            <a:noFill/>
                          </a:ln>
                          <a:solidFill>
                            <a:prstClr val="black"/>
                          </a:solidFill>
                          <a:effectLst/>
                          <a:uLnTx/>
                          <a:uFillTx/>
                          <a:latin typeface="+mn-lt"/>
                          <a:ea typeface="+mn-ea"/>
                          <a:cs typeface="+mn-cs"/>
                        </a:rPr>
                        <a:t> 
 Immer wieder werden Patienten bei der Kinderintensivstation der Medizinischen Hoschschule Hannover abgewiesen. Genug Betten und Ärzte gibt es. Was fehlt, sind genügend Krankenschwestern und Krankenpfleger.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52032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- 2018-07-20 15:12:46 </a:t>
                      </a:r>
                      <a:r>
                        <a:rPr kumimoji="0" lang="de-DE" sz="1000" b="0" i="0" u="none" strike="noStrike" kern="1200" cap="none" spc="0" normalizeH="0" baseline="0" noProof="0">
                          <a:ln>
                            <a:noFill/>
                          </a:ln>
                          <a:solidFill>
                            <a:prstClr val="black"/>
                          </a:solidFill>
                          <a:effectLst/>
                          <a:uLnTx/>
                          <a:uFillTx/>
                          <a:latin typeface="+mn-lt"/>
                          <a:ea typeface="+mn-ea"/>
                          <a:cs typeface="+mn-cs"/>
                        </a:rPr>
                        <a:t> 
 Anja Reschke: "Dass Menschen schamlos am hellichten Tag auf einem der berühmtesten Plätze Dresdens rufen, dass Menschen absaufen - also sterben - sollen, wäre vor einiger Zeit wirklich unvorstellbar gewesen."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64906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- 2018-03-02 17:00:27 </a:t>
                      </a:r>
                      <a:r>
                        <a:rPr kumimoji="0" lang="de-DE" sz="1000" b="0" i="0" u="none" strike="noStrike" kern="1200" cap="none" spc="0" normalizeH="0" baseline="0" noProof="0">
                          <a:ln>
                            <a:noFill/>
                          </a:ln>
                          <a:solidFill>
                            <a:prstClr val="black"/>
                          </a:solidFill>
                          <a:effectLst/>
                          <a:uLnTx/>
                          <a:uFillTx/>
                          <a:latin typeface="+mn-lt"/>
                          <a:ea typeface="+mn-ea"/>
                          <a:cs typeface="+mn-cs"/>
                        </a:rPr>
                        <a:t> 
 "Vom Holocaust haben wir nichts gewusst". Die Nachkriegs-Ausrede vieler Deutscher: eine Lebenslüge. Denn die Konzentrationslager befanden sich teilweise direkt nebenan.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63720729"/>
                  </a:ext>
                </a:extLst>
              </a:tr>
            </a:tbl>
          </a:graphicData>
        </a:graphic>
      </p:graphicFrame>
      <p:sp>
        <p:nvSpPr>
          <p:cNvPr id="4" name="Text Placeholder 3">
            <a:extLst>
              <a:ext uri="{FF2B5EF4-FFF2-40B4-BE49-F238E27FC236}">
                <a16:creationId xmlns:a16="http://schemas.microsoft.com/office/drawing/2014/main" id="{F1C9CA62-9758-4581-ADCD-C7B408E4630E}"/>
              </a:ext>
            </a:extLst>
          </p:cNvPr>
          <p:cNvSpPr>
            <a:spLocks noGrp="1"/>
          </p:cNvSpPr>
          <p:nvPr>
            <p:ph type="body" sz="quarter" idx="14"/>
          </p:nvPr>
        </p:nvSpPr>
        <p:spPr/>
        <p:txBody>
          <a:bodyPr/>
          <a:lstStyle/>
          <a:p>
            <a:r>
              <a:rPr lang="en-US"/>
              <a:t>01.11.2017 - 31.10.2018</a:t>
            </a:r>
          </a:p>
        </p:txBody>
      </p:sp>
    </p:spTree>
    <p:extLst>
      <p:ext uri="{BB962C8B-B14F-4D97-AF65-F5344CB8AC3E}">
        <p14:creationId xmlns:p14="http://schemas.microsoft.com/office/powerpoint/2010/main" val="32359552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F8541-4DE2-497E-AFB4-1022B5DC3BDB}"/>
              </a:ext>
            </a:extLst>
          </p:cNvPr>
          <p:cNvSpPr>
            <a:spLocks noGrp="1"/>
          </p:cNvSpPr>
          <p:nvPr>
            <p:ph type="title"/>
          </p:nvPr>
        </p:nvSpPr>
        <p:spPr/>
        <p:txBody>
          <a:bodyPr/>
          <a:lstStyle/>
          <a:p>
            <a:r>
              <a:rPr lang="en-US"/>
              <a:t>Facebook Eigene Posts - Shares - Export | Panorama - 2 of 2</a:t>
            </a:r>
          </a:p>
        </p:txBody>
      </p:sp>
      <p:graphicFrame>
        <p:nvGraphicFramePr>
          <p:cNvPr id="5" name="Table Placeholder 4">
            <a:extLst>
              <a:ext uri="{FF2B5EF4-FFF2-40B4-BE49-F238E27FC236}">
                <a16:creationId xmlns:a16="http://schemas.microsoft.com/office/drawing/2014/main" id="{491712DF-67D5-4A3B-8547-4CC1C71FC999}"/>
              </a:ext>
            </a:extLst>
          </p:cNvPr>
          <p:cNvGraphicFramePr>
            <a:graphicFrameLocks noGrp="1"/>
          </p:cNvGraphicFramePr>
          <p:nvPr>
            <p:ph type="tbl" sz="quarter" idx="13"/>
            <p:extLst>
              <p:ext uri="{D42A27DB-BD31-4B8C-83A1-F6EECF244321}">
                <p14:modId xmlns:p14="http://schemas.microsoft.com/office/powerpoint/2010/main" val="28809376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976276374"/>
                    </a:ext>
                  </a:extLst>
                </a:gridCol>
                <a:gridCol w="822960">
                  <a:extLst>
                    <a:ext uri="{9D8B030D-6E8A-4147-A177-3AD203B41FA5}">
                      <a16:colId xmlns:a16="http://schemas.microsoft.com/office/drawing/2014/main" val="3675010562"/>
                    </a:ext>
                  </a:extLst>
                </a:gridCol>
                <a:gridCol w="822960">
                  <a:extLst>
                    <a:ext uri="{9D8B030D-6E8A-4147-A177-3AD203B41FA5}">
                      <a16:colId xmlns:a16="http://schemas.microsoft.com/office/drawing/2014/main" val="1025739277"/>
                    </a:ext>
                  </a:extLst>
                </a:gridCol>
                <a:gridCol w="822960">
                  <a:extLst>
                    <a:ext uri="{9D8B030D-6E8A-4147-A177-3AD203B41FA5}">
                      <a16:colId xmlns:a16="http://schemas.microsoft.com/office/drawing/2014/main" val="2637156505"/>
                    </a:ext>
                  </a:extLst>
                </a:gridCol>
                <a:gridCol w="822960">
                  <a:extLst>
                    <a:ext uri="{9D8B030D-6E8A-4147-A177-3AD203B41FA5}">
                      <a16:colId xmlns:a16="http://schemas.microsoft.com/office/drawing/2014/main" val="2164832092"/>
                    </a:ext>
                  </a:extLst>
                </a:gridCol>
                <a:gridCol w="822960">
                  <a:extLst>
                    <a:ext uri="{9D8B030D-6E8A-4147-A177-3AD203B41FA5}">
                      <a16:colId xmlns:a16="http://schemas.microsoft.com/office/drawing/2014/main" val="2561574148"/>
                    </a:ext>
                  </a:extLst>
                </a:gridCol>
                <a:gridCol w="822960">
                  <a:extLst>
                    <a:ext uri="{9D8B030D-6E8A-4147-A177-3AD203B41FA5}">
                      <a16:colId xmlns:a16="http://schemas.microsoft.com/office/drawing/2014/main" val="2616838130"/>
                    </a:ext>
                  </a:extLst>
                </a:gridCol>
                <a:gridCol w="822960">
                  <a:extLst>
                    <a:ext uri="{9D8B030D-6E8A-4147-A177-3AD203B41FA5}">
                      <a16:colId xmlns:a16="http://schemas.microsoft.com/office/drawing/2014/main" val="2666468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652688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- 2018-04-06 15:06:49 </a:t>
                      </a:r>
                      <a:r>
                        <a:rPr kumimoji="0" lang="de-DE" sz="1000" b="0" i="0" u="none" strike="noStrike" kern="1200" cap="none" spc="0" normalizeH="0" baseline="0" noProof="0">
                          <a:ln>
                            <a:noFill/>
                          </a:ln>
                          <a:solidFill>
                            <a:prstClr val="black"/>
                          </a:solidFill>
                          <a:effectLst/>
                          <a:uLnTx/>
                          <a:uFillTx/>
                          <a:latin typeface="+mn-lt"/>
                          <a:ea typeface="+mn-ea"/>
                          <a:cs typeface="+mn-cs"/>
                        </a:rPr>
                        <a:t> 
 Extra 3 mit einem lustigen Song zu einem ernsten Thema: Der Erzieher-Beruf ist wichtig, aber komplett unattraktiv. Vier Jahre dauert die Ausbildung und wird größtenteils nicht bezahlt.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20528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- 2018-01-27 08:55:00 </a:t>
                      </a:r>
                      <a:r>
                        <a:rPr kumimoji="0" lang="de-DE" sz="1000" b="0" i="0" u="none" strike="noStrike" kern="1200" cap="none" spc="0" normalizeH="0" baseline="0" noProof="0">
                          <a:ln>
                            <a:noFill/>
                          </a:ln>
                          <a:solidFill>
                            <a:prstClr val="black"/>
                          </a:solidFill>
                          <a:effectLst/>
                          <a:uLnTx/>
                          <a:uFillTx/>
                          <a:latin typeface="+mn-lt"/>
                          <a:ea typeface="+mn-ea"/>
                          <a:cs typeface="+mn-cs"/>
                        </a:rPr>
                        <a:t> 
 Vor 73 Jahren wurde das KZ Auschwitz befreit - #WeRemember
Wie alles begann? Antworten darauf liefert kurioserweise ein Preisausschreiben aus dem Jahr 1934: 125 Reichsmark gab es als Hauptgewinn für denjenigen, der am besten schildert, warum er Nazi geworden ist: https://daserste.ndr.de/panorama/archiv/2018/Preisausschreiben-unter-Nazis-Warum-sind-Sie-in-der-NSDAP,nsbiograms100.html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78796359"/>
                  </a:ext>
                </a:extLst>
              </a:tr>
            </a:tbl>
          </a:graphicData>
        </a:graphic>
      </p:graphicFrame>
      <p:sp>
        <p:nvSpPr>
          <p:cNvPr id="4" name="Text Placeholder 3">
            <a:extLst>
              <a:ext uri="{FF2B5EF4-FFF2-40B4-BE49-F238E27FC236}">
                <a16:creationId xmlns:a16="http://schemas.microsoft.com/office/drawing/2014/main" id="{8225F985-8377-4AF2-BB0D-2FCCD7729755}"/>
              </a:ext>
            </a:extLst>
          </p:cNvPr>
          <p:cNvSpPr>
            <a:spLocks noGrp="1"/>
          </p:cNvSpPr>
          <p:nvPr>
            <p:ph type="body" sz="quarter" idx="14"/>
          </p:nvPr>
        </p:nvSpPr>
        <p:spPr/>
        <p:txBody>
          <a:bodyPr/>
          <a:lstStyle/>
          <a:p>
            <a:r>
              <a:rPr lang="en-US"/>
              <a:t>01.11.2017 - 31.10.2018</a:t>
            </a:r>
          </a:p>
        </p:txBody>
      </p:sp>
    </p:spTree>
    <p:extLst>
      <p:ext uri="{BB962C8B-B14F-4D97-AF65-F5344CB8AC3E}">
        <p14:creationId xmlns:p14="http://schemas.microsoft.com/office/powerpoint/2010/main" val="79565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46782-2D71-4629-8808-8CAC265040BC}"/>
              </a:ext>
            </a:extLst>
          </p:cNvPr>
          <p:cNvSpPr>
            <a:spLocks noGrp="1"/>
          </p:cNvSpPr>
          <p:nvPr>
            <p:ph type="title"/>
          </p:nvPr>
        </p:nvSpPr>
        <p:spPr/>
        <p:txBody>
          <a:bodyPr/>
          <a:lstStyle/>
          <a:p>
            <a:r>
              <a:rPr lang="en-US"/>
              <a:t>Facebook Eigene Posts - Kommentare - Export | Panorama - 1 of 2</a:t>
            </a:r>
          </a:p>
        </p:txBody>
      </p:sp>
      <p:graphicFrame>
        <p:nvGraphicFramePr>
          <p:cNvPr id="5" name="Table Placeholder 4">
            <a:extLst>
              <a:ext uri="{FF2B5EF4-FFF2-40B4-BE49-F238E27FC236}">
                <a16:creationId xmlns:a16="http://schemas.microsoft.com/office/drawing/2014/main" id="{301C809E-FCA1-4E31-A9E4-A1F7BD762E79}"/>
              </a:ext>
            </a:extLst>
          </p:cNvPr>
          <p:cNvGraphicFramePr>
            <a:graphicFrameLocks noGrp="1"/>
          </p:cNvGraphicFramePr>
          <p:nvPr>
            <p:ph type="tbl" sz="quarter" idx="13"/>
            <p:extLst>
              <p:ext uri="{D42A27DB-BD31-4B8C-83A1-F6EECF244321}">
                <p14:modId xmlns:p14="http://schemas.microsoft.com/office/powerpoint/2010/main" val="41469791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828410013"/>
                    </a:ext>
                  </a:extLst>
                </a:gridCol>
                <a:gridCol w="822960">
                  <a:extLst>
                    <a:ext uri="{9D8B030D-6E8A-4147-A177-3AD203B41FA5}">
                      <a16:colId xmlns:a16="http://schemas.microsoft.com/office/drawing/2014/main" val="314797855"/>
                    </a:ext>
                  </a:extLst>
                </a:gridCol>
                <a:gridCol w="822960">
                  <a:extLst>
                    <a:ext uri="{9D8B030D-6E8A-4147-A177-3AD203B41FA5}">
                      <a16:colId xmlns:a16="http://schemas.microsoft.com/office/drawing/2014/main" val="1953468344"/>
                    </a:ext>
                  </a:extLst>
                </a:gridCol>
                <a:gridCol w="822960">
                  <a:extLst>
                    <a:ext uri="{9D8B030D-6E8A-4147-A177-3AD203B41FA5}">
                      <a16:colId xmlns:a16="http://schemas.microsoft.com/office/drawing/2014/main" val="1794243197"/>
                    </a:ext>
                  </a:extLst>
                </a:gridCol>
                <a:gridCol w="822960">
                  <a:extLst>
                    <a:ext uri="{9D8B030D-6E8A-4147-A177-3AD203B41FA5}">
                      <a16:colId xmlns:a16="http://schemas.microsoft.com/office/drawing/2014/main" val="2922986433"/>
                    </a:ext>
                  </a:extLst>
                </a:gridCol>
                <a:gridCol w="822960">
                  <a:extLst>
                    <a:ext uri="{9D8B030D-6E8A-4147-A177-3AD203B41FA5}">
                      <a16:colId xmlns:a16="http://schemas.microsoft.com/office/drawing/2014/main" val="4100589366"/>
                    </a:ext>
                  </a:extLst>
                </a:gridCol>
                <a:gridCol w="822960">
                  <a:extLst>
                    <a:ext uri="{9D8B030D-6E8A-4147-A177-3AD203B41FA5}">
                      <a16:colId xmlns:a16="http://schemas.microsoft.com/office/drawing/2014/main" val="2441051536"/>
                    </a:ext>
                  </a:extLst>
                </a:gridCol>
                <a:gridCol w="822960">
                  <a:extLst>
                    <a:ext uri="{9D8B030D-6E8A-4147-A177-3AD203B41FA5}">
                      <a16:colId xmlns:a16="http://schemas.microsoft.com/office/drawing/2014/main" val="21253426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880862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- 2018-04-06 15:06:49 </a:t>
                      </a:r>
                      <a:r>
                        <a:rPr kumimoji="0" lang="de-DE" sz="1000" b="0" i="0" u="none" strike="noStrike" kern="1200" cap="none" spc="0" normalizeH="0" baseline="0" noProof="0">
                          <a:ln>
                            <a:noFill/>
                          </a:ln>
                          <a:solidFill>
                            <a:prstClr val="black"/>
                          </a:solidFill>
                          <a:effectLst/>
                          <a:uLnTx/>
                          <a:uFillTx/>
                          <a:latin typeface="+mn-lt"/>
                          <a:ea typeface="+mn-ea"/>
                          <a:cs typeface="+mn-cs"/>
                        </a:rPr>
                        <a:t> 
 Extra 3 mit einem lustigen Song zu einem ernsten Thema: Der Erzieher-Beruf ist wichtig, aber komplett unattraktiv. Vier Jahre dauert die Ausbildung und wird größtenteils nicht bezahlt.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22040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- 2018-07-20 15:12:46 </a:t>
                      </a:r>
                      <a:r>
                        <a:rPr kumimoji="0" lang="de-DE" sz="1000" b="0" i="0" u="none" strike="noStrike" kern="1200" cap="none" spc="0" normalizeH="0" baseline="0" noProof="0">
                          <a:ln>
                            <a:noFill/>
                          </a:ln>
                          <a:solidFill>
                            <a:prstClr val="black"/>
                          </a:solidFill>
                          <a:effectLst/>
                          <a:uLnTx/>
                          <a:uFillTx/>
                          <a:latin typeface="+mn-lt"/>
                          <a:ea typeface="+mn-ea"/>
                          <a:cs typeface="+mn-cs"/>
                        </a:rPr>
                        <a:t> 
 Anja Reschke: "Dass Menschen schamlos am hellichten Tag auf einem der berühmtesten Plätze Dresdens rufen, dass Menschen absaufen - also sterben - sollen, wäre vor einiger Zeit wirklich unvorstellbar gewesen."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02243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- 2018-03-02 17:00:27 </a:t>
                      </a:r>
                      <a:r>
                        <a:rPr kumimoji="0" lang="de-DE" sz="1000" b="0" i="0" u="none" strike="noStrike" kern="1200" cap="none" spc="0" normalizeH="0" baseline="0" noProof="0">
                          <a:ln>
                            <a:noFill/>
                          </a:ln>
                          <a:solidFill>
                            <a:prstClr val="black"/>
                          </a:solidFill>
                          <a:effectLst/>
                          <a:uLnTx/>
                          <a:uFillTx/>
                          <a:latin typeface="+mn-lt"/>
                          <a:ea typeface="+mn-ea"/>
                          <a:cs typeface="+mn-cs"/>
                        </a:rPr>
                        <a:t> 
 "Vom Holocaust haben wir nichts gewusst". Die Nachkriegs-Ausrede vieler Deutscher: eine Lebenslüge. Denn die Konzentrationslager befanden sich teilweise direkt nebenan.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26220570"/>
                  </a:ext>
                </a:extLst>
              </a:tr>
            </a:tbl>
          </a:graphicData>
        </a:graphic>
      </p:graphicFrame>
      <p:sp>
        <p:nvSpPr>
          <p:cNvPr id="4" name="Text Placeholder 3">
            <a:extLst>
              <a:ext uri="{FF2B5EF4-FFF2-40B4-BE49-F238E27FC236}">
                <a16:creationId xmlns:a16="http://schemas.microsoft.com/office/drawing/2014/main" id="{ACE443BE-EED1-4C74-8C68-B4EF40641A07}"/>
              </a:ext>
            </a:extLst>
          </p:cNvPr>
          <p:cNvSpPr>
            <a:spLocks noGrp="1"/>
          </p:cNvSpPr>
          <p:nvPr>
            <p:ph type="body" sz="quarter" idx="14"/>
          </p:nvPr>
        </p:nvSpPr>
        <p:spPr/>
        <p:txBody>
          <a:bodyPr/>
          <a:lstStyle/>
          <a:p>
            <a:r>
              <a:rPr lang="en-US"/>
              <a:t>01.11.2017 - 31.10.2018</a:t>
            </a:r>
          </a:p>
        </p:txBody>
      </p:sp>
    </p:spTree>
    <p:extLst>
      <p:ext uri="{BB962C8B-B14F-4D97-AF65-F5344CB8AC3E}">
        <p14:creationId xmlns:p14="http://schemas.microsoft.com/office/powerpoint/2010/main" val="2647047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BAA14D-6931-482C-AE30-41B018AA2E5F}"/>
              </a:ext>
            </a:extLst>
          </p:cNvPr>
          <p:cNvSpPr>
            <a:spLocks noGrp="1"/>
          </p:cNvSpPr>
          <p:nvPr>
            <p:ph type="title"/>
          </p:nvPr>
        </p:nvSpPr>
        <p:spPr/>
        <p:txBody>
          <a:bodyPr/>
          <a:lstStyle/>
          <a:p>
            <a:r>
              <a:rPr lang="en-US"/>
              <a:t>Facebook Eigene Posts - Kommentare - Export | Panorama - 2 of 2</a:t>
            </a:r>
          </a:p>
        </p:txBody>
      </p:sp>
      <p:graphicFrame>
        <p:nvGraphicFramePr>
          <p:cNvPr id="5" name="Table Placeholder 4">
            <a:extLst>
              <a:ext uri="{FF2B5EF4-FFF2-40B4-BE49-F238E27FC236}">
                <a16:creationId xmlns:a16="http://schemas.microsoft.com/office/drawing/2014/main" id="{2AF3FBD0-C08D-4AA9-BC7A-4E6D25224D11}"/>
              </a:ext>
            </a:extLst>
          </p:cNvPr>
          <p:cNvGraphicFramePr>
            <a:graphicFrameLocks noGrp="1"/>
          </p:cNvGraphicFramePr>
          <p:nvPr>
            <p:ph type="tbl" sz="quarter" idx="13"/>
            <p:extLst>
              <p:ext uri="{D42A27DB-BD31-4B8C-83A1-F6EECF244321}">
                <p14:modId xmlns:p14="http://schemas.microsoft.com/office/powerpoint/2010/main" val="11491824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155986217"/>
                    </a:ext>
                  </a:extLst>
                </a:gridCol>
                <a:gridCol w="822960">
                  <a:extLst>
                    <a:ext uri="{9D8B030D-6E8A-4147-A177-3AD203B41FA5}">
                      <a16:colId xmlns:a16="http://schemas.microsoft.com/office/drawing/2014/main" val="3808601693"/>
                    </a:ext>
                  </a:extLst>
                </a:gridCol>
                <a:gridCol w="822960">
                  <a:extLst>
                    <a:ext uri="{9D8B030D-6E8A-4147-A177-3AD203B41FA5}">
                      <a16:colId xmlns:a16="http://schemas.microsoft.com/office/drawing/2014/main" val="3637330967"/>
                    </a:ext>
                  </a:extLst>
                </a:gridCol>
                <a:gridCol w="822960">
                  <a:extLst>
                    <a:ext uri="{9D8B030D-6E8A-4147-A177-3AD203B41FA5}">
                      <a16:colId xmlns:a16="http://schemas.microsoft.com/office/drawing/2014/main" val="2502293922"/>
                    </a:ext>
                  </a:extLst>
                </a:gridCol>
                <a:gridCol w="822960">
                  <a:extLst>
                    <a:ext uri="{9D8B030D-6E8A-4147-A177-3AD203B41FA5}">
                      <a16:colId xmlns:a16="http://schemas.microsoft.com/office/drawing/2014/main" val="2135068707"/>
                    </a:ext>
                  </a:extLst>
                </a:gridCol>
                <a:gridCol w="822960">
                  <a:extLst>
                    <a:ext uri="{9D8B030D-6E8A-4147-A177-3AD203B41FA5}">
                      <a16:colId xmlns:a16="http://schemas.microsoft.com/office/drawing/2014/main" val="320482268"/>
                    </a:ext>
                  </a:extLst>
                </a:gridCol>
                <a:gridCol w="822960">
                  <a:extLst>
                    <a:ext uri="{9D8B030D-6E8A-4147-A177-3AD203B41FA5}">
                      <a16:colId xmlns:a16="http://schemas.microsoft.com/office/drawing/2014/main" val="504297118"/>
                    </a:ext>
                  </a:extLst>
                </a:gridCol>
                <a:gridCol w="822960">
                  <a:extLst>
                    <a:ext uri="{9D8B030D-6E8A-4147-A177-3AD203B41FA5}">
                      <a16:colId xmlns:a16="http://schemas.microsoft.com/office/drawing/2014/main" val="11415083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399518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- 2018-01-25 11:15:02 </a:t>
                      </a:r>
                      <a:r>
                        <a:rPr kumimoji="0" lang="de-DE" sz="1000" b="0" i="0" u="none" strike="noStrike" kern="1200" cap="none" spc="0" normalizeH="0" baseline="0" noProof="0">
                          <a:ln>
                            <a:noFill/>
                          </a:ln>
                          <a:solidFill>
                            <a:prstClr val="black"/>
                          </a:solidFill>
                          <a:effectLst/>
                          <a:uLnTx/>
                          <a:uFillTx/>
                          <a:latin typeface="+mn-lt"/>
                          <a:ea typeface="+mn-ea"/>
                          <a:cs typeface="+mn-cs"/>
                        </a:rPr>
                        <a:t> 
 Ohne Ihre Rundfunkbeiträge gäbe es keine tagesschau, keinen Tatort - und kein Panorama. In der Schweiz droht dem Öffentlich-Rechtlichen jetzt genau das.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35777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- 2018-01-30 09:24:36 </a:t>
                      </a:r>
                      <a:r>
                        <a:rPr kumimoji="0" lang="de-DE" sz="1000" b="0" i="0" u="none" strike="noStrike" kern="1200" cap="none" spc="0" normalizeH="0" baseline="0" noProof="0">
                          <a:ln>
                            <a:noFill/>
                          </a:ln>
                          <a:solidFill>
                            <a:prstClr val="black"/>
                          </a:solidFill>
                          <a:effectLst/>
                          <a:uLnTx/>
                          <a:uFillTx/>
                          <a:latin typeface="+mn-lt"/>
                          <a:ea typeface="+mn-ea"/>
                          <a:cs typeface="+mn-cs"/>
                        </a:rPr>
                        <a:t> 
 "Hackfresse" oder "Produkt politischer Inzucht". So bezeichnet Stephan Brandner von der AfD seine Gegner. Morgen am 31.01. soll er zum Vorsitzenden des Rechtsausschusses des Deutschen Bundestags gewählt werden.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01050558"/>
                  </a:ext>
                </a:extLst>
              </a:tr>
            </a:tbl>
          </a:graphicData>
        </a:graphic>
      </p:graphicFrame>
      <p:sp>
        <p:nvSpPr>
          <p:cNvPr id="4" name="Text Placeholder 3">
            <a:extLst>
              <a:ext uri="{FF2B5EF4-FFF2-40B4-BE49-F238E27FC236}">
                <a16:creationId xmlns:a16="http://schemas.microsoft.com/office/drawing/2014/main" id="{925EC8AF-2B7B-4D40-A70D-4F5628BDB7AC}"/>
              </a:ext>
            </a:extLst>
          </p:cNvPr>
          <p:cNvSpPr>
            <a:spLocks noGrp="1"/>
          </p:cNvSpPr>
          <p:nvPr>
            <p:ph type="body" sz="quarter" idx="14"/>
          </p:nvPr>
        </p:nvSpPr>
        <p:spPr/>
        <p:txBody>
          <a:bodyPr/>
          <a:lstStyle/>
          <a:p>
            <a:r>
              <a:rPr lang="en-US"/>
              <a:t>01.11.2017 - 31.10.2018</a:t>
            </a:r>
          </a:p>
        </p:txBody>
      </p:sp>
    </p:spTree>
    <p:extLst>
      <p:ext uri="{BB962C8B-B14F-4D97-AF65-F5344CB8AC3E}">
        <p14:creationId xmlns:p14="http://schemas.microsoft.com/office/powerpoint/2010/main" val="8620399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09348B-19DB-44F0-AB39-36A6841D6526}"/>
              </a:ext>
            </a:extLst>
          </p:cNvPr>
          <p:cNvSpPr>
            <a:spLocks noGrp="1"/>
          </p:cNvSpPr>
          <p:nvPr>
            <p:ph type="title"/>
          </p:nvPr>
        </p:nvSpPr>
        <p:spPr/>
        <p:txBody>
          <a:bodyPr/>
          <a:lstStyle/>
          <a:p>
            <a:r>
              <a:rPr lang="en-US"/>
              <a:t>Facebook Eigene Posts - Links - Export | Panorama - 1 of 4</a:t>
            </a:r>
          </a:p>
        </p:txBody>
      </p:sp>
      <p:graphicFrame>
        <p:nvGraphicFramePr>
          <p:cNvPr id="5" name="Table Placeholder 4">
            <a:extLst>
              <a:ext uri="{FF2B5EF4-FFF2-40B4-BE49-F238E27FC236}">
                <a16:creationId xmlns:a16="http://schemas.microsoft.com/office/drawing/2014/main" id="{B90B9EA0-A861-405F-A240-BD2595201E71}"/>
              </a:ext>
            </a:extLst>
          </p:cNvPr>
          <p:cNvGraphicFramePr>
            <a:graphicFrameLocks noGrp="1"/>
          </p:cNvGraphicFramePr>
          <p:nvPr>
            <p:ph type="tbl" sz="quarter" idx="13"/>
            <p:extLst>
              <p:ext uri="{D42A27DB-BD31-4B8C-83A1-F6EECF244321}">
                <p14:modId xmlns:p14="http://schemas.microsoft.com/office/powerpoint/2010/main" val="5218085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785510872"/>
                    </a:ext>
                  </a:extLst>
                </a:gridCol>
                <a:gridCol w="822960">
                  <a:extLst>
                    <a:ext uri="{9D8B030D-6E8A-4147-A177-3AD203B41FA5}">
                      <a16:colId xmlns:a16="http://schemas.microsoft.com/office/drawing/2014/main" val="1286459818"/>
                    </a:ext>
                  </a:extLst>
                </a:gridCol>
                <a:gridCol w="822960">
                  <a:extLst>
                    <a:ext uri="{9D8B030D-6E8A-4147-A177-3AD203B41FA5}">
                      <a16:colId xmlns:a16="http://schemas.microsoft.com/office/drawing/2014/main" val="2681897710"/>
                    </a:ext>
                  </a:extLst>
                </a:gridCol>
                <a:gridCol w="822960">
                  <a:extLst>
                    <a:ext uri="{9D8B030D-6E8A-4147-A177-3AD203B41FA5}">
                      <a16:colId xmlns:a16="http://schemas.microsoft.com/office/drawing/2014/main" val="2825190479"/>
                    </a:ext>
                  </a:extLst>
                </a:gridCol>
                <a:gridCol w="822960">
                  <a:extLst>
                    <a:ext uri="{9D8B030D-6E8A-4147-A177-3AD203B41FA5}">
                      <a16:colId xmlns:a16="http://schemas.microsoft.com/office/drawing/2014/main" val="2221909059"/>
                    </a:ext>
                  </a:extLst>
                </a:gridCol>
                <a:gridCol w="822960">
                  <a:extLst>
                    <a:ext uri="{9D8B030D-6E8A-4147-A177-3AD203B41FA5}">
                      <a16:colId xmlns:a16="http://schemas.microsoft.com/office/drawing/2014/main" val="499908925"/>
                    </a:ext>
                  </a:extLst>
                </a:gridCol>
                <a:gridCol w="822960">
                  <a:extLst>
                    <a:ext uri="{9D8B030D-6E8A-4147-A177-3AD203B41FA5}">
                      <a16:colId xmlns:a16="http://schemas.microsoft.com/office/drawing/2014/main" val="1599950652"/>
                    </a:ext>
                  </a:extLst>
                </a:gridCol>
                <a:gridCol w="822960">
                  <a:extLst>
                    <a:ext uri="{9D8B030D-6E8A-4147-A177-3AD203B41FA5}">
                      <a16:colId xmlns:a16="http://schemas.microsoft.com/office/drawing/2014/main" val="4209955754"/>
                    </a:ext>
                  </a:extLst>
                </a:gridCol>
                <a:gridCol w="822960">
                  <a:extLst>
                    <a:ext uri="{9D8B030D-6E8A-4147-A177-3AD203B41FA5}">
                      <a16:colId xmlns:a16="http://schemas.microsoft.com/office/drawing/2014/main" val="35498904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301132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- 2018-07-27 16:09:51 </a:t>
                      </a:r>
                      <a:r>
                        <a:rPr kumimoji="0" lang="de-DE" sz="1000" b="0" i="0" u="none" strike="noStrike" kern="1200" cap="none" spc="0" normalizeH="0" baseline="0" noProof="0">
                          <a:ln>
                            <a:noFill/>
                          </a:ln>
                          <a:solidFill>
                            <a:prstClr val="black"/>
                          </a:solidFill>
                          <a:effectLst/>
                          <a:uLnTx/>
                          <a:uFillTx/>
                          <a:latin typeface="+mn-lt"/>
                          <a:ea typeface="+mn-ea"/>
                          <a:cs typeface="+mn-cs"/>
                        </a:rPr>
                        <a:t> 
 "Ich finde das ziemlich widerwärtig." Der Kollege und Monitor-Chef Georg Restle kritisiert im Interview mit dem Fachmagazin journalist - das Medienmagazin, dass einige Journalisten in Deutschland seiner Meinung nach die Methoden der AfD bei der Jagd um Aufmerksamkeit nachahmen.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84646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- 2018-06-13 13:34:28 </a:t>
                      </a:r>
                      <a:r>
                        <a:rPr kumimoji="0" lang="de-DE" sz="1000" b="0" i="0" u="none" strike="noStrike" kern="1200" cap="none" spc="0" normalizeH="0" baseline="0" noProof="0">
                          <a:ln>
                            <a:noFill/>
                          </a:ln>
                          <a:solidFill>
                            <a:prstClr val="black"/>
                          </a:solidFill>
                          <a:effectLst/>
                          <a:uLnTx/>
                          <a:uFillTx/>
                          <a:latin typeface="+mn-lt"/>
                          <a:ea typeface="+mn-ea"/>
                          <a:cs typeface="+mn-cs"/>
                        </a:rPr>
                        <a:t> 
 Ein 27-Jähriger soll einen Polizeihubschrauber geblendet haben. Doch das Gericht hat Zweifel an der Geschichte. Hat die Besatzung gelogen?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23024464"/>
                  </a:ext>
                </a:extLst>
              </a:tr>
            </a:tbl>
          </a:graphicData>
        </a:graphic>
      </p:graphicFrame>
      <p:sp>
        <p:nvSpPr>
          <p:cNvPr id="4" name="Text Placeholder 3">
            <a:extLst>
              <a:ext uri="{FF2B5EF4-FFF2-40B4-BE49-F238E27FC236}">
                <a16:creationId xmlns:a16="http://schemas.microsoft.com/office/drawing/2014/main" id="{9D72BC20-A442-4E2C-85FD-443F65BCC712}"/>
              </a:ext>
            </a:extLst>
          </p:cNvPr>
          <p:cNvSpPr>
            <a:spLocks noGrp="1"/>
          </p:cNvSpPr>
          <p:nvPr>
            <p:ph type="body" sz="quarter" idx="14"/>
          </p:nvPr>
        </p:nvSpPr>
        <p:spPr/>
        <p:txBody>
          <a:bodyPr/>
          <a:lstStyle/>
          <a:p>
            <a:r>
              <a:rPr lang="en-US"/>
              <a:t>01.11.2017 - 31.10.2018</a:t>
            </a:r>
          </a:p>
        </p:txBody>
      </p:sp>
    </p:spTree>
    <p:extLst>
      <p:ext uri="{BB962C8B-B14F-4D97-AF65-F5344CB8AC3E}">
        <p14:creationId xmlns:p14="http://schemas.microsoft.com/office/powerpoint/2010/main" val="21045535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541040-2B45-4BFF-9D84-35178ECE53FA}"/>
              </a:ext>
            </a:extLst>
          </p:cNvPr>
          <p:cNvSpPr>
            <a:spLocks noGrp="1"/>
          </p:cNvSpPr>
          <p:nvPr>
            <p:ph type="title"/>
          </p:nvPr>
        </p:nvSpPr>
        <p:spPr/>
        <p:txBody>
          <a:bodyPr/>
          <a:lstStyle/>
          <a:p>
            <a:r>
              <a:rPr lang="en-US"/>
              <a:t>Facebook Eigene Posts - Links - Export | Panorama - 2 of 4</a:t>
            </a:r>
          </a:p>
        </p:txBody>
      </p:sp>
      <p:graphicFrame>
        <p:nvGraphicFramePr>
          <p:cNvPr id="5" name="Table Placeholder 4">
            <a:extLst>
              <a:ext uri="{FF2B5EF4-FFF2-40B4-BE49-F238E27FC236}">
                <a16:creationId xmlns:a16="http://schemas.microsoft.com/office/drawing/2014/main" id="{08394DA1-744F-4148-B17D-7A0543775AAF}"/>
              </a:ext>
            </a:extLst>
          </p:cNvPr>
          <p:cNvGraphicFramePr>
            <a:graphicFrameLocks noGrp="1"/>
          </p:cNvGraphicFramePr>
          <p:nvPr>
            <p:ph type="tbl" sz="quarter" idx="13"/>
            <p:extLst>
              <p:ext uri="{D42A27DB-BD31-4B8C-83A1-F6EECF244321}">
                <p14:modId xmlns:p14="http://schemas.microsoft.com/office/powerpoint/2010/main" val="4744391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255819611"/>
                    </a:ext>
                  </a:extLst>
                </a:gridCol>
                <a:gridCol w="822960">
                  <a:extLst>
                    <a:ext uri="{9D8B030D-6E8A-4147-A177-3AD203B41FA5}">
                      <a16:colId xmlns:a16="http://schemas.microsoft.com/office/drawing/2014/main" val="1616320444"/>
                    </a:ext>
                  </a:extLst>
                </a:gridCol>
                <a:gridCol w="822960">
                  <a:extLst>
                    <a:ext uri="{9D8B030D-6E8A-4147-A177-3AD203B41FA5}">
                      <a16:colId xmlns:a16="http://schemas.microsoft.com/office/drawing/2014/main" val="2687036155"/>
                    </a:ext>
                  </a:extLst>
                </a:gridCol>
                <a:gridCol w="822960">
                  <a:extLst>
                    <a:ext uri="{9D8B030D-6E8A-4147-A177-3AD203B41FA5}">
                      <a16:colId xmlns:a16="http://schemas.microsoft.com/office/drawing/2014/main" val="661019245"/>
                    </a:ext>
                  </a:extLst>
                </a:gridCol>
                <a:gridCol w="822960">
                  <a:extLst>
                    <a:ext uri="{9D8B030D-6E8A-4147-A177-3AD203B41FA5}">
                      <a16:colId xmlns:a16="http://schemas.microsoft.com/office/drawing/2014/main" val="1815598277"/>
                    </a:ext>
                  </a:extLst>
                </a:gridCol>
                <a:gridCol w="822960">
                  <a:extLst>
                    <a:ext uri="{9D8B030D-6E8A-4147-A177-3AD203B41FA5}">
                      <a16:colId xmlns:a16="http://schemas.microsoft.com/office/drawing/2014/main" val="2525129345"/>
                    </a:ext>
                  </a:extLst>
                </a:gridCol>
                <a:gridCol w="822960">
                  <a:extLst>
                    <a:ext uri="{9D8B030D-6E8A-4147-A177-3AD203B41FA5}">
                      <a16:colId xmlns:a16="http://schemas.microsoft.com/office/drawing/2014/main" val="1524943604"/>
                    </a:ext>
                  </a:extLst>
                </a:gridCol>
                <a:gridCol w="822960">
                  <a:extLst>
                    <a:ext uri="{9D8B030D-6E8A-4147-A177-3AD203B41FA5}">
                      <a16:colId xmlns:a16="http://schemas.microsoft.com/office/drawing/2014/main" val="1386073278"/>
                    </a:ext>
                  </a:extLst>
                </a:gridCol>
                <a:gridCol w="822960">
                  <a:extLst>
                    <a:ext uri="{9D8B030D-6E8A-4147-A177-3AD203B41FA5}">
                      <a16:colId xmlns:a16="http://schemas.microsoft.com/office/drawing/2014/main" val="33584879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416322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- 2018-06-20 06:52:48 </a:t>
                      </a:r>
                      <a:r>
                        <a:rPr kumimoji="0" lang="de-DE" sz="1000" b="0" i="0" u="none" strike="noStrike" kern="1200" cap="none" spc="0" normalizeH="0" baseline="0" noProof="0">
                          <a:ln>
                            <a:noFill/>
                          </a:ln>
                          <a:solidFill>
                            <a:prstClr val="black"/>
                          </a:solidFill>
                          <a:effectLst/>
                          <a:uLnTx/>
                          <a:uFillTx/>
                          <a:latin typeface="+mn-lt"/>
                          <a:ea typeface="+mn-ea"/>
                          <a:cs typeface="+mn-cs"/>
                        </a:rPr>
                        <a:t> 
 Eine Frau gibt ihre Tochter nach der Geburt an ein Heim ab. Über fünfzig Jahre später ist die Mutter pflegebedürftig. Doch das ehemalige Pflegekind will nicht für die Kosten aufkommen.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01014497"/>
                  </a:ext>
                </a:extLst>
              </a:tr>
            </a:tbl>
          </a:graphicData>
        </a:graphic>
      </p:graphicFrame>
      <p:sp>
        <p:nvSpPr>
          <p:cNvPr id="4" name="Text Placeholder 3">
            <a:extLst>
              <a:ext uri="{FF2B5EF4-FFF2-40B4-BE49-F238E27FC236}">
                <a16:creationId xmlns:a16="http://schemas.microsoft.com/office/drawing/2014/main" id="{87426D73-6768-489A-8D29-C4CF6BEF06C6}"/>
              </a:ext>
            </a:extLst>
          </p:cNvPr>
          <p:cNvSpPr>
            <a:spLocks noGrp="1"/>
          </p:cNvSpPr>
          <p:nvPr>
            <p:ph type="body" sz="quarter" idx="14"/>
          </p:nvPr>
        </p:nvSpPr>
        <p:spPr/>
        <p:txBody>
          <a:bodyPr/>
          <a:lstStyle/>
          <a:p>
            <a:r>
              <a:rPr lang="en-US"/>
              <a:t>01.11.2017 - 31.10.2018</a:t>
            </a:r>
          </a:p>
        </p:txBody>
      </p:sp>
    </p:spTree>
    <p:extLst>
      <p:ext uri="{BB962C8B-B14F-4D97-AF65-F5344CB8AC3E}">
        <p14:creationId xmlns:p14="http://schemas.microsoft.com/office/powerpoint/2010/main" val="13675373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0022E-A017-4F8B-9FF1-0AFD24720C66}"/>
              </a:ext>
            </a:extLst>
          </p:cNvPr>
          <p:cNvSpPr>
            <a:spLocks noGrp="1"/>
          </p:cNvSpPr>
          <p:nvPr>
            <p:ph type="title"/>
          </p:nvPr>
        </p:nvSpPr>
        <p:spPr/>
        <p:txBody>
          <a:bodyPr/>
          <a:lstStyle/>
          <a:p>
            <a:r>
              <a:rPr lang="en-US"/>
              <a:t>Facebook Eigene Posts - Links - Export | Panorama - 3 of 4</a:t>
            </a:r>
          </a:p>
        </p:txBody>
      </p:sp>
      <p:graphicFrame>
        <p:nvGraphicFramePr>
          <p:cNvPr id="5" name="Table Placeholder 4">
            <a:extLst>
              <a:ext uri="{FF2B5EF4-FFF2-40B4-BE49-F238E27FC236}">
                <a16:creationId xmlns:a16="http://schemas.microsoft.com/office/drawing/2014/main" id="{42FD178B-5D2B-40FD-862E-51CE16C8BE87}"/>
              </a:ext>
            </a:extLst>
          </p:cNvPr>
          <p:cNvGraphicFramePr>
            <a:graphicFrameLocks noGrp="1"/>
          </p:cNvGraphicFramePr>
          <p:nvPr>
            <p:ph type="tbl" sz="quarter" idx="13"/>
            <p:extLst>
              <p:ext uri="{D42A27DB-BD31-4B8C-83A1-F6EECF244321}">
                <p14:modId xmlns:p14="http://schemas.microsoft.com/office/powerpoint/2010/main" val="29581830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426244227"/>
                    </a:ext>
                  </a:extLst>
                </a:gridCol>
                <a:gridCol w="822960">
                  <a:extLst>
                    <a:ext uri="{9D8B030D-6E8A-4147-A177-3AD203B41FA5}">
                      <a16:colId xmlns:a16="http://schemas.microsoft.com/office/drawing/2014/main" val="692096287"/>
                    </a:ext>
                  </a:extLst>
                </a:gridCol>
                <a:gridCol w="822960">
                  <a:extLst>
                    <a:ext uri="{9D8B030D-6E8A-4147-A177-3AD203B41FA5}">
                      <a16:colId xmlns:a16="http://schemas.microsoft.com/office/drawing/2014/main" val="3576433845"/>
                    </a:ext>
                  </a:extLst>
                </a:gridCol>
                <a:gridCol w="822960">
                  <a:extLst>
                    <a:ext uri="{9D8B030D-6E8A-4147-A177-3AD203B41FA5}">
                      <a16:colId xmlns:a16="http://schemas.microsoft.com/office/drawing/2014/main" val="3125738833"/>
                    </a:ext>
                  </a:extLst>
                </a:gridCol>
                <a:gridCol w="822960">
                  <a:extLst>
                    <a:ext uri="{9D8B030D-6E8A-4147-A177-3AD203B41FA5}">
                      <a16:colId xmlns:a16="http://schemas.microsoft.com/office/drawing/2014/main" val="1745977922"/>
                    </a:ext>
                  </a:extLst>
                </a:gridCol>
                <a:gridCol w="822960">
                  <a:extLst>
                    <a:ext uri="{9D8B030D-6E8A-4147-A177-3AD203B41FA5}">
                      <a16:colId xmlns:a16="http://schemas.microsoft.com/office/drawing/2014/main" val="2124866149"/>
                    </a:ext>
                  </a:extLst>
                </a:gridCol>
                <a:gridCol w="822960">
                  <a:extLst>
                    <a:ext uri="{9D8B030D-6E8A-4147-A177-3AD203B41FA5}">
                      <a16:colId xmlns:a16="http://schemas.microsoft.com/office/drawing/2014/main" val="1546566799"/>
                    </a:ext>
                  </a:extLst>
                </a:gridCol>
                <a:gridCol w="822960">
                  <a:extLst>
                    <a:ext uri="{9D8B030D-6E8A-4147-A177-3AD203B41FA5}">
                      <a16:colId xmlns:a16="http://schemas.microsoft.com/office/drawing/2014/main" val="3133118936"/>
                    </a:ext>
                  </a:extLst>
                </a:gridCol>
                <a:gridCol w="822960">
                  <a:extLst>
                    <a:ext uri="{9D8B030D-6E8A-4147-A177-3AD203B41FA5}">
                      <a16:colId xmlns:a16="http://schemas.microsoft.com/office/drawing/2014/main" val="1119301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3546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- 2018-02-22 09:53:36 </a:t>
                      </a:r>
                      <a:r>
                        <a:rPr kumimoji="0" lang="de-DE" sz="1000" b="0" i="0" u="none" strike="noStrike" kern="1200" cap="none" spc="0" normalizeH="0" baseline="0" noProof="0">
                          <a:ln>
                            <a:noFill/>
                          </a:ln>
                          <a:solidFill>
                            <a:prstClr val="black"/>
                          </a:solidFill>
                          <a:effectLst/>
                          <a:uLnTx/>
                          <a:uFillTx/>
                          <a:latin typeface="+mn-lt"/>
                          <a:ea typeface="+mn-ea"/>
                          <a:cs typeface="+mn-cs"/>
                        </a:rPr>
                        <a:t> 
 "Können Sie mir jetzt versprechen, dass Sie keine einzige Spende der NRA mehr akzeptieren werden?" Die Frage stellt ein Überlebender des Massakers in Parkland an Marco Rubio. Der republikanische Senator von Florida lässt seine Kampagnen auch von der mächtigen Waffenlobby NRA finanzieren.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551241"/>
                  </a:ext>
                </a:extLst>
              </a:tr>
            </a:tbl>
          </a:graphicData>
        </a:graphic>
      </p:graphicFrame>
      <p:sp>
        <p:nvSpPr>
          <p:cNvPr id="4" name="Text Placeholder 3">
            <a:extLst>
              <a:ext uri="{FF2B5EF4-FFF2-40B4-BE49-F238E27FC236}">
                <a16:creationId xmlns:a16="http://schemas.microsoft.com/office/drawing/2014/main" id="{EF45605E-F967-403A-8678-E6D83EA83BCB}"/>
              </a:ext>
            </a:extLst>
          </p:cNvPr>
          <p:cNvSpPr>
            <a:spLocks noGrp="1"/>
          </p:cNvSpPr>
          <p:nvPr>
            <p:ph type="body" sz="quarter" idx="14"/>
          </p:nvPr>
        </p:nvSpPr>
        <p:spPr/>
        <p:txBody>
          <a:bodyPr/>
          <a:lstStyle/>
          <a:p>
            <a:r>
              <a:rPr lang="en-US"/>
              <a:t>01.11.2017 - 31.10.2018</a:t>
            </a:r>
          </a:p>
        </p:txBody>
      </p:sp>
    </p:spTree>
    <p:extLst>
      <p:ext uri="{BB962C8B-B14F-4D97-AF65-F5344CB8AC3E}">
        <p14:creationId xmlns:p14="http://schemas.microsoft.com/office/powerpoint/2010/main" val="16931052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EE1051-A1CD-4A76-A19E-9AC874F57917}"/>
              </a:ext>
            </a:extLst>
          </p:cNvPr>
          <p:cNvSpPr>
            <a:spLocks noGrp="1"/>
          </p:cNvSpPr>
          <p:nvPr>
            <p:ph type="title"/>
          </p:nvPr>
        </p:nvSpPr>
        <p:spPr/>
        <p:txBody>
          <a:bodyPr/>
          <a:lstStyle/>
          <a:p>
            <a:r>
              <a:rPr lang="en-US"/>
              <a:t>Facebook Eigene Posts - Links - Export | Panorama - 4 of 4</a:t>
            </a:r>
          </a:p>
        </p:txBody>
      </p:sp>
      <p:graphicFrame>
        <p:nvGraphicFramePr>
          <p:cNvPr id="5" name="Table Placeholder 4">
            <a:extLst>
              <a:ext uri="{FF2B5EF4-FFF2-40B4-BE49-F238E27FC236}">
                <a16:creationId xmlns:a16="http://schemas.microsoft.com/office/drawing/2014/main" id="{88BAA6A8-176C-4FD4-9AF4-6B3AB7CA3E5D}"/>
              </a:ext>
            </a:extLst>
          </p:cNvPr>
          <p:cNvGraphicFramePr>
            <a:graphicFrameLocks noGrp="1"/>
          </p:cNvGraphicFramePr>
          <p:nvPr>
            <p:ph type="tbl" sz="quarter" idx="13"/>
            <p:extLst>
              <p:ext uri="{D42A27DB-BD31-4B8C-83A1-F6EECF244321}">
                <p14:modId xmlns:p14="http://schemas.microsoft.com/office/powerpoint/2010/main" val="6487960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095733270"/>
                    </a:ext>
                  </a:extLst>
                </a:gridCol>
                <a:gridCol w="822960">
                  <a:extLst>
                    <a:ext uri="{9D8B030D-6E8A-4147-A177-3AD203B41FA5}">
                      <a16:colId xmlns:a16="http://schemas.microsoft.com/office/drawing/2014/main" val="1996269599"/>
                    </a:ext>
                  </a:extLst>
                </a:gridCol>
                <a:gridCol w="822960">
                  <a:extLst>
                    <a:ext uri="{9D8B030D-6E8A-4147-A177-3AD203B41FA5}">
                      <a16:colId xmlns:a16="http://schemas.microsoft.com/office/drawing/2014/main" val="2971505475"/>
                    </a:ext>
                  </a:extLst>
                </a:gridCol>
                <a:gridCol w="822960">
                  <a:extLst>
                    <a:ext uri="{9D8B030D-6E8A-4147-A177-3AD203B41FA5}">
                      <a16:colId xmlns:a16="http://schemas.microsoft.com/office/drawing/2014/main" val="1073353754"/>
                    </a:ext>
                  </a:extLst>
                </a:gridCol>
                <a:gridCol w="822960">
                  <a:extLst>
                    <a:ext uri="{9D8B030D-6E8A-4147-A177-3AD203B41FA5}">
                      <a16:colId xmlns:a16="http://schemas.microsoft.com/office/drawing/2014/main" val="3551697963"/>
                    </a:ext>
                  </a:extLst>
                </a:gridCol>
                <a:gridCol w="822960">
                  <a:extLst>
                    <a:ext uri="{9D8B030D-6E8A-4147-A177-3AD203B41FA5}">
                      <a16:colId xmlns:a16="http://schemas.microsoft.com/office/drawing/2014/main" val="3869951213"/>
                    </a:ext>
                  </a:extLst>
                </a:gridCol>
                <a:gridCol w="822960">
                  <a:extLst>
                    <a:ext uri="{9D8B030D-6E8A-4147-A177-3AD203B41FA5}">
                      <a16:colId xmlns:a16="http://schemas.microsoft.com/office/drawing/2014/main" val="4100929273"/>
                    </a:ext>
                  </a:extLst>
                </a:gridCol>
                <a:gridCol w="822960">
                  <a:extLst>
                    <a:ext uri="{9D8B030D-6E8A-4147-A177-3AD203B41FA5}">
                      <a16:colId xmlns:a16="http://schemas.microsoft.com/office/drawing/2014/main" val="1385248505"/>
                    </a:ext>
                  </a:extLst>
                </a:gridCol>
                <a:gridCol w="822960">
                  <a:extLst>
                    <a:ext uri="{9D8B030D-6E8A-4147-A177-3AD203B41FA5}">
                      <a16:colId xmlns:a16="http://schemas.microsoft.com/office/drawing/2014/main" val="17655236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945646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- 2018-08-28 17:00:49 </a:t>
                      </a:r>
                      <a:r>
                        <a:rPr kumimoji="0" lang="de-DE" sz="1000" b="0" i="0" u="none" strike="noStrike" kern="1200" cap="none" spc="0" normalizeH="0" baseline="0" noProof="0">
                          <a:ln>
                            <a:noFill/>
                          </a:ln>
                          <a:solidFill>
                            <a:prstClr val="black"/>
                          </a:solidFill>
                          <a:effectLst/>
                          <a:uLnTx/>
                          <a:uFillTx/>
                          <a:latin typeface="+mn-lt"/>
                          <a:ea typeface="+mn-ea"/>
                          <a:cs typeface="+mn-cs"/>
                        </a:rPr>
                        <a:t> 
 Ein 32-Jähriger wurde in einem G20-Verfahren freigesprochen. Ihm wurden Flaschenwürfe auf Polizisten vorgeworfen. Bemerkenswert: Das Gericht kritisierte die Polizeizeugen.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01550611"/>
                  </a:ext>
                </a:extLst>
              </a:tr>
            </a:tbl>
          </a:graphicData>
        </a:graphic>
      </p:graphicFrame>
      <p:sp>
        <p:nvSpPr>
          <p:cNvPr id="4" name="Text Placeholder 3">
            <a:extLst>
              <a:ext uri="{FF2B5EF4-FFF2-40B4-BE49-F238E27FC236}">
                <a16:creationId xmlns:a16="http://schemas.microsoft.com/office/drawing/2014/main" id="{124BFEDE-F22F-4F01-A476-605A51E77706}"/>
              </a:ext>
            </a:extLst>
          </p:cNvPr>
          <p:cNvSpPr>
            <a:spLocks noGrp="1"/>
          </p:cNvSpPr>
          <p:nvPr>
            <p:ph type="body" sz="quarter" idx="14"/>
          </p:nvPr>
        </p:nvSpPr>
        <p:spPr/>
        <p:txBody>
          <a:bodyPr/>
          <a:lstStyle/>
          <a:p>
            <a:r>
              <a:rPr lang="en-US"/>
              <a:t>01.11.2017 - 31.10.2018</a:t>
            </a:r>
          </a:p>
        </p:txBody>
      </p:sp>
    </p:spTree>
    <p:extLst>
      <p:ext uri="{BB962C8B-B14F-4D97-AF65-F5344CB8AC3E}">
        <p14:creationId xmlns:p14="http://schemas.microsoft.com/office/powerpoint/2010/main" val="11053115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D0B1BB-015D-44E2-8928-689BDDA21C71}"/>
              </a:ext>
            </a:extLst>
          </p:cNvPr>
          <p:cNvSpPr>
            <a:spLocks noGrp="1"/>
          </p:cNvSpPr>
          <p:nvPr>
            <p:ph type="title"/>
          </p:nvPr>
        </p:nvSpPr>
        <p:spPr/>
        <p:txBody>
          <a:bodyPr/>
          <a:lstStyle/>
          <a:p>
            <a:r>
              <a:rPr lang="en-US"/>
              <a:t>Facebook Eigene Posts - Videostartrate - Export | Panorama</a:t>
            </a:r>
          </a:p>
        </p:txBody>
      </p:sp>
      <p:graphicFrame>
        <p:nvGraphicFramePr>
          <p:cNvPr id="5" name="Table Placeholder 4">
            <a:extLst>
              <a:ext uri="{FF2B5EF4-FFF2-40B4-BE49-F238E27FC236}">
                <a16:creationId xmlns:a16="http://schemas.microsoft.com/office/drawing/2014/main" id="{E8BB9A1A-0C88-4668-82E1-987A49770782}"/>
              </a:ext>
            </a:extLst>
          </p:cNvPr>
          <p:cNvGraphicFramePr>
            <a:graphicFrameLocks noGrp="1"/>
          </p:cNvGraphicFramePr>
          <p:nvPr>
            <p:ph type="tbl" sz="quarter" idx="13"/>
            <p:extLst>
              <p:ext uri="{D42A27DB-BD31-4B8C-83A1-F6EECF244321}">
                <p14:modId xmlns:p14="http://schemas.microsoft.com/office/powerpoint/2010/main" val="37636678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45663718"/>
                    </a:ext>
                  </a:extLst>
                </a:gridCol>
                <a:gridCol w="822960">
                  <a:extLst>
                    <a:ext uri="{9D8B030D-6E8A-4147-A177-3AD203B41FA5}">
                      <a16:colId xmlns:a16="http://schemas.microsoft.com/office/drawing/2014/main" val="3306956079"/>
                    </a:ext>
                  </a:extLst>
                </a:gridCol>
                <a:gridCol w="822960">
                  <a:extLst>
                    <a:ext uri="{9D8B030D-6E8A-4147-A177-3AD203B41FA5}">
                      <a16:colId xmlns:a16="http://schemas.microsoft.com/office/drawing/2014/main" val="3903415962"/>
                    </a:ext>
                  </a:extLst>
                </a:gridCol>
                <a:gridCol w="822960">
                  <a:extLst>
                    <a:ext uri="{9D8B030D-6E8A-4147-A177-3AD203B41FA5}">
                      <a16:colId xmlns:a16="http://schemas.microsoft.com/office/drawing/2014/main" val="2730865784"/>
                    </a:ext>
                  </a:extLst>
                </a:gridCol>
                <a:gridCol w="822960">
                  <a:extLst>
                    <a:ext uri="{9D8B030D-6E8A-4147-A177-3AD203B41FA5}">
                      <a16:colId xmlns:a16="http://schemas.microsoft.com/office/drawing/2014/main" val="719174087"/>
                    </a:ext>
                  </a:extLst>
                </a:gridCol>
                <a:gridCol w="822960">
                  <a:extLst>
                    <a:ext uri="{9D8B030D-6E8A-4147-A177-3AD203B41FA5}">
                      <a16:colId xmlns:a16="http://schemas.microsoft.com/office/drawing/2014/main" val="2963374818"/>
                    </a:ext>
                  </a:extLst>
                </a:gridCol>
                <a:gridCol w="822960">
                  <a:extLst>
                    <a:ext uri="{9D8B030D-6E8A-4147-A177-3AD203B41FA5}">
                      <a16:colId xmlns:a16="http://schemas.microsoft.com/office/drawing/2014/main" val="3853476828"/>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750177378"/>
                  </a:ext>
                </a:extLst>
              </a:tr>
              <a:tr h="370840">
                <a:tc>
                  <a:txBody>
                    <a:bodyPr/>
                    <a:lstStyle/>
                    <a:p>
                      <a:r>
                        <a:rPr lang="it-IT" sz="1000" b="1"/>
                        <a:t> Panorama - 2018-07-19 13:46:05 </a:t>
                      </a:r>
                      <a:r>
                        <a:rPr lang="it-IT" sz="1000"/>
                        <a:t> 
 "Combat 18" - eine neue Nazi-Terrortruppe ...?</a:t>
                      </a:r>
                      <a:endParaRPr lang="en-US" sz="1000"/>
                    </a:p>
                  </a:txBody>
                  <a:tcPr/>
                </a:tc>
                <a:tc>
                  <a:txBody>
                    <a:bodyPr/>
                    <a:lstStyle/>
                    <a:p>
                      <a:r>
                        <a:rPr lang="en-US" sz="1000"/>
                        <a:t>44.23 %</a:t>
                      </a:r>
                    </a:p>
                  </a:txBody>
                  <a:tcPr/>
                </a:tc>
                <a:tc>
                  <a:txBody>
                    <a:bodyPr/>
                    <a:lstStyle/>
                    <a:p>
                      <a:r>
                        <a:rPr lang="en-US" sz="1000"/>
                        <a:t>59.64 %</a:t>
                      </a:r>
                    </a:p>
                  </a:txBody>
                  <a:tcPr/>
                </a:tc>
                <a:tc>
                  <a:txBody>
                    <a:bodyPr/>
                    <a:lstStyle/>
                    <a:p>
                      <a:r>
                        <a:rPr lang="en-US" sz="1000"/>
                        <a:t>163470</a:t>
                      </a:r>
                    </a:p>
                  </a:txBody>
                  <a:tcPr/>
                </a:tc>
                <a:tc>
                  <a:txBody>
                    <a:bodyPr/>
                    <a:lstStyle/>
                    <a:p>
                      <a:r>
                        <a:rPr lang="en-US" sz="1000"/>
                        <a:t>355802</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653378756"/>
                  </a:ext>
                </a:extLst>
              </a:tr>
              <a:tr h="370840">
                <a:tc>
                  <a:txBody>
                    <a:bodyPr/>
                    <a:lstStyle/>
                    <a:p>
                      <a:r>
                        <a:rPr lang="de-DE" sz="1000" b="1"/>
                        <a:t> Panorama - 2018-03-20 09:05:49 </a:t>
                      </a:r>
                      <a:r>
                        <a:rPr lang="de-DE" sz="1000"/>
                        <a:t> 
 In der RTL-Sendung "Mario Barth deckt auf" hat sich der Comedian über einen Gefängnisleiter lustig gemacht, der stotterte. Dabei äffte er ihn nach. Der Sender hat angekündigt, dass sich Barth in seiner nächsten Sendung öffentlich entschuldigen wird.</a:t>
                      </a:r>
                      <a:endParaRPr lang="en-US" sz="1000"/>
                    </a:p>
                  </a:txBody>
                  <a:tcPr/>
                </a:tc>
                <a:tc>
                  <a:txBody>
                    <a:bodyPr/>
                    <a:lstStyle/>
                    <a:p>
                      <a:r>
                        <a:rPr lang="en-US" sz="1000"/>
                        <a:t>40.81 %</a:t>
                      </a:r>
                    </a:p>
                  </a:txBody>
                  <a:tcPr/>
                </a:tc>
                <a:tc>
                  <a:txBody>
                    <a:bodyPr/>
                    <a:lstStyle/>
                    <a:p>
                      <a:r>
                        <a:rPr lang="en-US" sz="1000"/>
                        <a:t>56.36 %</a:t>
                      </a:r>
                    </a:p>
                  </a:txBody>
                  <a:tcPr/>
                </a:tc>
                <a:tc>
                  <a:txBody>
                    <a:bodyPr/>
                    <a:lstStyle/>
                    <a:p>
                      <a:r>
                        <a:rPr lang="en-US" sz="1000"/>
                        <a:t>13582</a:t>
                      </a:r>
                    </a:p>
                  </a:txBody>
                  <a:tcPr/>
                </a:tc>
                <a:tc>
                  <a:txBody>
                    <a:bodyPr/>
                    <a:lstStyle/>
                    <a:p>
                      <a:r>
                        <a:rPr lang="en-US" sz="1000"/>
                        <a:t>33281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55463531"/>
                  </a:ext>
                </a:extLst>
              </a:tr>
              <a:tr h="370840">
                <a:tc>
                  <a:txBody>
                    <a:bodyPr/>
                    <a:lstStyle/>
                    <a:p>
                      <a:r>
                        <a:rPr lang="de-DE" sz="1000" b="1"/>
                        <a:t> Panorama - 2018-03-28 16:01:38 </a:t>
                      </a:r>
                      <a:r>
                        <a:rPr lang="de-DE" sz="1000"/>
                        <a:t> 
 Wieso hassen Rapper die Polizei? Johannes Edelhoff trifft sich für Strg_f mit Rappern, ihren Fans und bittet einen Polizeihasser sowie zwei Polizisten zum Gespräch.</a:t>
                      </a:r>
                      <a:endParaRPr lang="en-US" sz="1000"/>
                    </a:p>
                  </a:txBody>
                  <a:tcPr/>
                </a:tc>
                <a:tc>
                  <a:txBody>
                    <a:bodyPr/>
                    <a:lstStyle/>
                    <a:p>
                      <a:r>
                        <a:rPr lang="en-US" sz="1000"/>
                        <a:t>37.18 %</a:t>
                      </a:r>
                    </a:p>
                  </a:txBody>
                  <a:tcPr/>
                </a:tc>
                <a:tc>
                  <a:txBody>
                    <a:bodyPr/>
                    <a:lstStyle/>
                    <a:p>
                      <a:r>
                        <a:rPr lang="en-US" sz="1000"/>
                        <a:t>66.98 %</a:t>
                      </a:r>
                    </a:p>
                  </a:txBody>
                  <a:tcPr/>
                </a:tc>
                <a:tc>
                  <a:txBody>
                    <a:bodyPr/>
                    <a:lstStyle/>
                    <a:p>
                      <a:r>
                        <a:rPr lang="en-US" sz="1000"/>
                        <a:t>4951</a:t>
                      </a:r>
                    </a:p>
                  </a:txBody>
                  <a:tcPr/>
                </a:tc>
                <a:tc>
                  <a:txBody>
                    <a:bodyPr/>
                    <a:lstStyle/>
                    <a:p>
                      <a:r>
                        <a:rPr lang="en-US" sz="1000"/>
                        <a:t>12045</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931521596"/>
                  </a:ext>
                </a:extLst>
              </a:tr>
              <a:tr h="370840">
                <a:tc>
                  <a:txBody>
                    <a:bodyPr/>
                    <a:lstStyle/>
                    <a:p>
                      <a:r>
                        <a:rPr lang="de-DE" sz="1000" b="1"/>
                        <a:t> Panorama - 2018-02-28 16:44:41 </a:t>
                      </a:r>
                      <a:r>
                        <a:rPr lang="de-DE" sz="1000"/>
                        <a:t> 
 Der Verein TuS Appen von 1947 e.V. steht vor einem Dilemma: Eines ihrer Mitglieder ist der Landesvorsitzende der NPD Hamburg. Die Mannschaft möchte ihn nicht im Team haben, doch der Vereinsausschluss scheiterte.</a:t>
                      </a:r>
                      <a:endParaRPr lang="en-US" sz="1000"/>
                    </a:p>
                  </a:txBody>
                  <a:tcPr/>
                </a:tc>
                <a:tc>
                  <a:txBody>
                    <a:bodyPr/>
                    <a:lstStyle/>
                    <a:p>
                      <a:r>
                        <a:rPr lang="en-US" sz="1000"/>
                        <a:t>35.99 %</a:t>
                      </a:r>
                    </a:p>
                  </a:txBody>
                  <a:tcPr/>
                </a:tc>
                <a:tc>
                  <a:txBody>
                    <a:bodyPr/>
                    <a:lstStyle/>
                    <a:p>
                      <a:r>
                        <a:rPr lang="en-US" sz="1000"/>
                        <a:t>57.89 %</a:t>
                      </a:r>
                    </a:p>
                  </a:txBody>
                  <a:tcPr/>
                </a:tc>
                <a:tc>
                  <a:txBody>
                    <a:bodyPr/>
                    <a:lstStyle/>
                    <a:p>
                      <a:r>
                        <a:rPr lang="en-US" sz="1000"/>
                        <a:t>104885</a:t>
                      </a:r>
                    </a:p>
                  </a:txBody>
                  <a:tcPr/>
                </a:tc>
                <a:tc>
                  <a:txBody>
                    <a:bodyPr/>
                    <a:lstStyle/>
                    <a:p>
                      <a:r>
                        <a:rPr lang="en-US" sz="1000"/>
                        <a:t>274901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672688397"/>
                  </a:ext>
                </a:extLst>
              </a:tr>
              <a:tr h="370840">
                <a:tc>
                  <a:txBody>
                    <a:bodyPr/>
                    <a:lstStyle/>
                    <a:p>
                      <a:r>
                        <a:rPr lang="de-DE" sz="1000" b="1"/>
                        <a:t> Panorama - 2018-03-02 17:00:27 </a:t>
                      </a:r>
                      <a:r>
                        <a:rPr lang="de-DE" sz="1000"/>
                        <a:t> 
 "Vom Holocaust haben wir nichts gewusst". Die Nachkriegs-Ausrede vieler Deutscher: eine Lebenslüge. Denn die Konzentrationslager befanden sich teilweise direkt nebenan.</a:t>
                      </a:r>
                      <a:endParaRPr lang="en-US" sz="1000"/>
                    </a:p>
                  </a:txBody>
                  <a:tcPr/>
                </a:tc>
                <a:tc>
                  <a:txBody>
                    <a:bodyPr/>
                    <a:lstStyle/>
                    <a:p>
                      <a:r>
                        <a:rPr lang="en-US" sz="1000"/>
                        <a:t>35.06 %</a:t>
                      </a:r>
                    </a:p>
                  </a:txBody>
                  <a:tcPr/>
                </a:tc>
                <a:tc>
                  <a:txBody>
                    <a:bodyPr/>
                    <a:lstStyle/>
                    <a:p>
                      <a:r>
                        <a:rPr lang="en-US" sz="1000"/>
                        <a:t>51.79 %</a:t>
                      </a:r>
                    </a:p>
                  </a:txBody>
                  <a:tcPr/>
                </a:tc>
                <a:tc>
                  <a:txBody>
                    <a:bodyPr/>
                    <a:lstStyle/>
                    <a:p>
                      <a:r>
                        <a:rPr lang="en-US" sz="1000"/>
                        <a:t>706205</a:t>
                      </a:r>
                    </a:p>
                  </a:txBody>
                  <a:tcPr/>
                </a:tc>
                <a:tc>
                  <a:txBody>
                    <a:bodyPr/>
                    <a:lstStyle/>
                    <a:p>
                      <a:r>
                        <a:rPr lang="en-US" sz="1000"/>
                        <a:t>1767221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698453453"/>
                  </a:ext>
                </a:extLst>
              </a:tr>
            </a:tbl>
          </a:graphicData>
        </a:graphic>
      </p:graphicFrame>
      <p:sp>
        <p:nvSpPr>
          <p:cNvPr id="4" name="Text Placeholder 3">
            <a:extLst>
              <a:ext uri="{FF2B5EF4-FFF2-40B4-BE49-F238E27FC236}">
                <a16:creationId xmlns:a16="http://schemas.microsoft.com/office/drawing/2014/main" id="{FCE8B19E-6EBE-413C-859F-014417F686D0}"/>
              </a:ext>
            </a:extLst>
          </p:cNvPr>
          <p:cNvSpPr>
            <a:spLocks noGrp="1"/>
          </p:cNvSpPr>
          <p:nvPr>
            <p:ph type="body" sz="quarter" idx="14"/>
          </p:nvPr>
        </p:nvSpPr>
        <p:spPr/>
        <p:txBody>
          <a:bodyPr/>
          <a:lstStyle/>
          <a:p>
            <a:r>
              <a:rPr lang="en-US"/>
              <a:t>01.11.2017 - 31.10.2018</a:t>
            </a:r>
          </a:p>
        </p:txBody>
      </p:sp>
    </p:spTree>
    <p:extLst>
      <p:ext uri="{BB962C8B-B14F-4D97-AF65-F5344CB8AC3E}">
        <p14:creationId xmlns:p14="http://schemas.microsoft.com/office/powerpoint/2010/main" val="6945873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4C1F24-8BEF-464D-B143-992AAB316159}"/>
              </a:ext>
            </a:extLst>
          </p:cNvPr>
          <p:cNvSpPr>
            <a:spLocks noGrp="1"/>
          </p:cNvSpPr>
          <p:nvPr>
            <p:ph type="title"/>
          </p:nvPr>
        </p:nvSpPr>
        <p:spPr/>
        <p:txBody>
          <a:bodyPr/>
          <a:lstStyle/>
          <a:p>
            <a:r>
              <a:rPr lang="en-US"/>
              <a:t>Facebook Eigene Posts - Videostartrate - Flop - Export | Panorama</a:t>
            </a:r>
          </a:p>
        </p:txBody>
      </p:sp>
      <p:graphicFrame>
        <p:nvGraphicFramePr>
          <p:cNvPr id="5" name="Table Placeholder 4">
            <a:extLst>
              <a:ext uri="{FF2B5EF4-FFF2-40B4-BE49-F238E27FC236}">
                <a16:creationId xmlns:a16="http://schemas.microsoft.com/office/drawing/2014/main" id="{610FD5A9-8B6D-4BE4-B5D2-16D6CB50C66E}"/>
              </a:ext>
            </a:extLst>
          </p:cNvPr>
          <p:cNvGraphicFramePr>
            <a:graphicFrameLocks noGrp="1"/>
          </p:cNvGraphicFramePr>
          <p:nvPr>
            <p:ph type="tbl" sz="quarter" idx="13"/>
            <p:extLst>
              <p:ext uri="{D42A27DB-BD31-4B8C-83A1-F6EECF244321}">
                <p14:modId xmlns:p14="http://schemas.microsoft.com/office/powerpoint/2010/main" val="18713566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24379957"/>
                    </a:ext>
                  </a:extLst>
                </a:gridCol>
                <a:gridCol w="822960">
                  <a:extLst>
                    <a:ext uri="{9D8B030D-6E8A-4147-A177-3AD203B41FA5}">
                      <a16:colId xmlns:a16="http://schemas.microsoft.com/office/drawing/2014/main" val="476919276"/>
                    </a:ext>
                  </a:extLst>
                </a:gridCol>
                <a:gridCol w="822960">
                  <a:extLst>
                    <a:ext uri="{9D8B030D-6E8A-4147-A177-3AD203B41FA5}">
                      <a16:colId xmlns:a16="http://schemas.microsoft.com/office/drawing/2014/main" val="2732919558"/>
                    </a:ext>
                  </a:extLst>
                </a:gridCol>
                <a:gridCol w="822960">
                  <a:extLst>
                    <a:ext uri="{9D8B030D-6E8A-4147-A177-3AD203B41FA5}">
                      <a16:colId xmlns:a16="http://schemas.microsoft.com/office/drawing/2014/main" val="757061583"/>
                    </a:ext>
                  </a:extLst>
                </a:gridCol>
                <a:gridCol w="822960">
                  <a:extLst>
                    <a:ext uri="{9D8B030D-6E8A-4147-A177-3AD203B41FA5}">
                      <a16:colId xmlns:a16="http://schemas.microsoft.com/office/drawing/2014/main" val="36971984"/>
                    </a:ext>
                  </a:extLst>
                </a:gridCol>
                <a:gridCol w="822960">
                  <a:extLst>
                    <a:ext uri="{9D8B030D-6E8A-4147-A177-3AD203B41FA5}">
                      <a16:colId xmlns:a16="http://schemas.microsoft.com/office/drawing/2014/main" val="1563981400"/>
                    </a:ext>
                  </a:extLst>
                </a:gridCol>
                <a:gridCol w="822960">
                  <a:extLst>
                    <a:ext uri="{9D8B030D-6E8A-4147-A177-3AD203B41FA5}">
                      <a16:colId xmlns:a16="http://schemas.microsoft.com/office/drawing/2014/main" val="692599878"/>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771119307"/>
                  </a:ext>
                </a:extLst>
              </a:tr>
              <a:tr h="370840">
                <a:tc>
                  <a:txBody>
                    <a:bodyPr/>
                    <a:lstStyle/>
                    <a:p>
                      <a:r>
                        <a:rPr lang="de-DE" sz="1000" b="1"/>
                        <a:t> Panorama - 2018-05-10 17:22:58 </a:t>
                      </a:r>
                      <a:r>
                        <a:rPr lang="de-DE" sz="1000"/>
                        <a:t> 
 Mehr als dreimal so viele Teilnehmer wie ursprünglich angenommen (zwischen ca. 23.000 und 30.000) haben heute in München gegen das neue Polizeiaufgabengesetz demonstriert. Viele befürchten eine Einschränkung von Grundrechten.</a:t>
                      </a:r>
                      <a:endParaRPr lang="en-US" sz="1000"/>
                    </a:p>
                  </a:txBody>
                  <a:tcPr/>
                </a:tc>
                <a:tc>
                  <a:txBody>
                    <a:bodyPr/>
                    <a:lstStyle/>
                    <a:p>
                      <a:r>
                        <a:rPr lang="en-US" sz="1000"/>
                        <a:t>0.0 %</a:t>
                      </a:r>
                    </a:p>
                  </a:txBody>
                  <a:tcPr/>
                </a:tc>
                <a:tc>
                  <a:txBody>
                    <a:bodyPr/>
                    <a:lstStyle/>
                    <a:p>
                      <a:r>
                        <a:rPr lang="en-US" sz="1000"/>
                        <a:t>76.3 %</a:t>
                      </a:r>
                    </a:p>
                  </a:txBody>
                  <a:tcPr/>
                </a:tc>
                <a:tc>
                  <a:txBody>
                    <a:bodyPr/>
                    <a:lstStyle/>
                    <a:p>
                      <a:r>
                        <a:rPr lang="en-US" sz="1000"/>
                        <a:t>0</a:t>
                      </a:r>
                    </a:p>
                  </a:txBody>
                  <a:tcPr/>
                </a:tc>
                <a:tc>
                  <a:txBody>
                    <a:bodyPr/>
                    <a:lstStyle/>
                    <a:p>
                      <a:r>
                        <a:rPr lang="en-US" sz="1000"/>
                        <a:t>12576</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736281138"/>
                  </a:ext>
                </a:extLst>
              </a:tr>
              <a:tr h="370840">
                <a:tc>
                  <a:txBody>
                    <a:bodyPr/>
                    <a:lstStyle/>
                    <a:p>
                      <a:r>
                        <a:rPr lang="de-DE" sz="1000" b="1"/>
                        <a:t> Panorama - 2018-01-23 14:03:09 </a:t>
                      </a:r>
                      <a:r>
                        <a:rPr lang="de-DE" sz="1000"/>
                        <a:t> 
 "Kollegen werden abgemahnt, weil sie 16 Sekunden zu früh in die Mittagspause gegangen sind. Solche Dinge passieren täglich" - VICE Deutschland über die Arbeit bei Amazon: https://motherboard.vice.com/de/article/yw5v4b/sekundenregeln-und-schikanen-vom-irrsinn-bei-amazon-zu-arbeiten?utm_campaign=sharebutton
Da waren unsere Erfahrungen ganz ähnlich:</a:t>
                      </a:r>
                      <a:endParaRPr lang="en-US" sz="1000"/>
                    </a:p>
                  </a:txBody>
                  <a:tcPr/>
                </a:tc>
                <a:tc>
                  <a:txBody>
                    <a:bodyPr/>
                    <a:lstStyle/>
                    <a:p>
                      <a:r>
                        <a:rPr lang="en-US" sz="1000"/>
                        <a:t>0.0 %</a:t>
                      </a:r>
                    </a:p>
                  </a:txBody>
                  <a:tcPr/>
                </a:tc>
                <a:tc>
                  <a:txBody>
                    <a:bodyPr/>
                    <a:lstStyle/>
                    <a:p>
                      <a:r>
                        <a:rPr lang="en-US" sz="1000"/>
                        <a:t>39.0 %</a:t>
                      </a:r>
                    </a:p>
                  </a:txBody>
                  <a:tcPr/>
                </a:tc>
                <a:tc>
                  <a:txBody>
                    <a:bodyPr/>
                    <a:lstStyle/>
                    <a:p>
                      <a:r>
                        <a:rPr lang="en-US" sz="1000"/>
                        <a:t>0</a:t>
                      </a:r>
                    </a:p>
                  </a:txBody>
                  <a:tcPr/>
                </a:tc>
                <a:tc>
                  <a:txBody>
                    <a:bodyPr/>
                    <a:lstStyle/>
                    <a:p>
                      <a:r>
                        <a:rPr lang="en-US" sz="1000"/>
                        <a:t>53211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96030542"/>
                  </a:ext>
                </a:extLst>
              </a:tr>
              <a:tr h="370840">
                <a:tc>
                  <a:txBody>
                    <a:bodyPr/>
                    <a:lstStyle/>
                    <a:p>
                      <a:r>
                        <a:rPr lang="de-DE" sz="1000" b="1"/>
                        <a:t> Panorama - 2018-05-23 10:30:00 </a:t>
                      </a:r>
                      <a:r>
                        <a:rPr lang="de-DE" sz="1000"/>
                        <a:t> 
 ZDF-Moderatorin Dunja Hayali hat das Bundesverdienstkreuz erhalten. In Panorama berichtete sie über den Hass, der ihr im Netz zuweilen entgegenschlägt.</a:t>
                      </a:r>
                      <a:endParaRPr lang="en-US" sz="1000"/>
                    </a:p>
                  </a:txBody>
                  <a:tcPr/>
                </a:tc>
                <a:tc>
                  <a:txBody>
                    <a:bodyPr/>
                    <a:lstStyle/>
                    <a:p>
                      <a:r>
                        <a:rPr lang="en-US" sz="1000"/>
                        <a:t>0.0 %</a:t>
                      </a:r>
                    </a:p>
                  </a:txBody>
                  <a:tcPr/>
                </a:tc>
                <a:tc>
                  <a:txBody>
                    <a:bodyPr/>
                    <a:lstStyle/>
                    <a:p>
                      <a:r>
                        <a:rPr lang="en-US" sz="1000"/>
                        <a:t>127.0 %</a:t>
                      </a:r>
                    </a:p>
                  </a:txBody>
                  <a:tcPr/>
                </a:tc>
                <a:tc>
                  <a:txBody>
                    <a:bodyPr/>
                    <a:lstStyle/>
                    <a:p>
                      <a:r>
                        <a:rPr lang="en-US" sz="1000"/>
                        <a:t>0</a:t>
                      </a:r>
                    </a:p>
                  </a:txBody>
                  <a:tcPr/>
                </a:tc>
                <a:tc>
                  <a:txBody>
                    <a:bodyPr/>
                    <a:lstStyle/>
                    <a:p>
                      <a:r>
                        <a:rPr lang="en-US" sz="1000"/>
                        <a:t>11746</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874319944"/>
                  </a:ext>
                </a:extLst>
              </a:tr>
              <a:tr h="370840">
                <a:tc>
                  <a:txBody>
                    <a:bodyPr/>
                    <a:lstStyle/>
                    <a:p>
                      <a:r>
                        <a:rPr lang="de-DE" sz="1000" b="1"/>
                        <a:t> Panorama - 2018-01-17 17:41:21 </a:t>
                      </a:r>
                      <a:r>
                        <a:rPr lang="de-DE" sz="1000"/>
                        <a:t> 
 Lange Haft für rechtsextreme "Gruppe Freital" gefordert: http://www.tagesschau.de/inland/freital-prozess-103.html</a:t>
                      </a:r>
                      <a:endParaRPr lang="en-US" sz="1000"/>
                    </a:p>
                  </a:txBody>
                  <a:tcPr/>
                </a:tc>
                <a:tc>
                  <a:txBody>
                    <a:bodyPr/>
                    <a:lstStyle/>
                    <a:p>
                      <a:r>
                        <a:rPr lang="en-US" sz="1000"/>
                        <a:t>0.0 %</a:t>
                      </a:r>
                    </a:p>
                  </a:txBody>
                  <a:tcPr/>
                </a:tc>
                <a:tc>
                  <a:txBody>
                    <a:bodyPr/>
                    <a:lstStyle/>
                    <a:p>
                      <a:r>
                        <a:rPr lang="en-US" sz="1000"/>
                        <a:t>37.2 %</a:t>
                      </a:r>
                    </a:p>
                  </a:txBody>
                  <a:tcPr/>
                </a:tc>
                <a:tc>
                  <a:txBody>
                    <a:bodyPr/>
                    <a:lstStyle/>
                    <a:p>
                      <a:r>
                        <a:rPr lang="en-US" sz="1000"/>
                        <a:t>0</a:t>
                      </a:r>
                    </a:p>
                  </a:txBody>
                  <a:tcPr/>
                </a:tc>
                <a:tc>
                  <a:txBody>
                    <a:bodyPr/>
                    <a:lstStyle/>
                    <a:p>
                      <a:r>
                        <a:rPr lang="en-US" sz="1000"/>
                        <a:t>40373</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166496500"/>
                  </a:ext>
                </a:extLst>
              </a:tr>
              <a:tr h="370840">
                <a:tc>
                  <a:txBody>
                    <a:bodyPr/>
                    <a:lstStyle/>
                    <a:p>
                      <a:r>
                        <a:rPr lang="de-DE" sz="1000" b="1"/>
                        <a:t> Panorama - 2018-01-12 13:44:48 </a:t>
                      </a:r>
                      <a:r>
                        <a:rPr lang="de-DE" sz="1000"/>
                        <a:t> 
 Das interne Hickhack in der niedersächsischen AfD geht in die nächste Runde: AfD-Landesvorsitzender Armin-Paul Hampel hatte kurzerhand den Parteitag abgesagt. Seine Gegner wollen sich trotzdem am Sonnabend in Hannover treffen. http://www.ndr.de/nachrichten/niedersachsen/hannover_weser-leinegebiet/AfD-Hampel-Gegner-wollen-Treffen-erzwingen,afd1528.html</a:t>
                      </a:r>
                      <a:endParaRPr lang="en-US" sz="1000"/>
                    </a:p>
                  </a:txBody>
                  <a:tcPr/>
                </a:tc>
                <a:tc>
                  <a:txBody>
                    <a:bodyPr/>
                    <a:lstStyle/>
                    <a:p>
                      <a:r>
                        <a:rPr lang="en-US" sz="1000"/>
                        <a:t>0.0 %</a:t>
                      </a:r>
                    </a:p>
                  </a:txBody>
                  <a:tcPr/>
                </a:tc>
                <a:tc>
                  <a:txBody>
                    <a:bodyPr/>
                    <a:lstStyle/>
                    <a:p>
                      <a:r>
                        <a:rPr lang="en-US" sz="1000"/>
                        <a:t>32.6 %</a:t>
                      </a:r>
                    </a:p>
                  </a:txBody>
                  <a:tcPr/>
                </a:tc>
                <a:tc>
                  <a:txBody>
                    <a:bodyPr/>
                    <a:lstStyle/>
                    <a:p>
                      <a:r>
                        <a:rPr lang="en-US" sz="1000"/>
                        <a:t>0</a:t>
                      </a:r>
                    </a:p>
                  </a:txBody>
                  <a:tcPr/>
                </a:tc>
                <a:tc>
                  <a:txBody>
                    <a:bodyPr/>
                    <a:lstStyle/>
                    <a:p>
                      <a:r>
                        <a:rPr lang="en-US" sz="1000"/>
                        <a:t>38659</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130201857"/>
                  </a:ext>
                </a:extLst>
              </a:tr>
            </a:tbl>
          </a:graphicData>
        </a:graphic>
      </p:graphicFrame>
      <p:sp>
        <p:nvSpPr>
          <p:cNvPr id="4" name="Text Placeholder 3">
            <a:extLst>
              <a:ext uri="{FF2B5EF4-FFF2-40B4-BE49-F238E27FC236}">
                <a16:creationId xmlns:a16="http://schemas.microsoft.com/office/drawing/2014/main" id="{EE11799A-6DA3-4958-A902-78C13B778B56}"/>
              </a:ext>
            </a:extLst>
          </p:cNvPr>
          <p:cNvSpPr>
            <a:spLocks noGrp="1"/>
          </p:cNvSpPr>
          <p:nvPr>
            <p:ph type="body" sz="quarter" idx="14"/>
          </p:nvPr>
        </p:nvSpPr>
        <p:spPr/>
        <p:txBody>
          <a:bodyPr/>
          <a:lstStyle/>
          <a:p>
            <a:r>
              <a:rPr lang="en-US"/>
              <a:t>01.11.2017 - 31.10.2018</a:t>
            </a:r>
          </a:p>
        </p:txBody>
      </p:sp>
    </p:spTree>
    <p:extLst>
      <p:ext uri="{BB962C8B-B14F-4D97-AF65-F5344CB8AC3E}">
        <p14:creationId xmlns:p14="http://schemas.microsoft.com/office/powerpoint/2010/main" val="2053117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EBFA8C-DF0F-47C2-A163-1172FB5A10C7}"/>
              </a:ext>
            </a:extLst>
          </p:cNvPr>
          <p:cNvSpPr>
            <a:spLocks noGrp="1"/>
          </p:cNvSpPr>
          <p:nvPr>
            <p:ph type="title"/>
          </p:nvPr>
        </p:nvSpPr>
        <p:spPr/>
        <p:txBody>
          <a:bodyPr/>
          <a:lstStyle/>
          <a:p>
            <a:r>
              <a:rPr lang="en-US"/>
              <a:t>Facebook Eigene Posts - Potenzielle Reichweite - Export | Panorama - 1 of 2</a:t>
            </a:r>
          </a:p>
        </p:txBody>
      </p:sp>
      <p:graphicFrame>
        <p:nvGraphicFramePr>
          <p:cNvPr id="5" name="Table Placeholder 4">
            <a:extLst>
              <a:ext uri="{FF2B5EF4-FFF2-40B4-BE49-F238E27FC236}">
                <a16:creationId xmlns:a16="http://schemas.microsoft.com/office/drawing/2014/main" id="{4FA7AFEC-B58D-4ED9-8095-3DA1570511B9}"/>
              </a:ext>
            </a:extLst>
          </p:cNvPr>
          <p:cNvGraphicFramePr>
            <a:graphicFrameLocks noGrp="1"/>
          </p:cNvGraphicFramePr>
          <p:nvPr>
            <p:ph type="tbl" sz="quarter" idx="13"/>
            <p:extLst>
              <p:ext uri="{D42A27DB-BD31-4B8C-83A1-F6EECF244321}">
                <p14:modId xmlns:p14="http://schemas.microsoft.com/office/powerpoint/2010/main" val="444608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51092257"/>
                    </a:ext>
                  </a:extLst>
                </a:gridCol>
                <a:gridCol w="822960">
                  <a:extLst>
                    <a:ext uri="{9D8B030D-6E8A-4147-A177-3AD203B41FA5}">
                      <a16:colId xmlns:a16="http://schemas.microsoft.com/office/drawing/2014/main" val="933210920"/>
                    </a:ext>
                  </a:extLst>
                </a:gridCol>
                <a:gridCol w="822960">
                  <a:extLst>
                    <a:ext uri="{9D8B030D-6E8A-4147-A177-3AD203B41FA5}">
                      <a16:colId xmlns:a16="http://schemas.microsoft.com/office/drawing/2014/main" val="704747863"/>
                    </a:ext>
                  </a:extLst>
                </a:gridCol>
                <a:gridCol w="822960">
                  <a:extLst>
                    <a:ext uri="{9D8B030D-6E8A-4147-A177-3AD203B41FA5}">
                      <a16:colId xmlns:a16="http://schemas.microsoft.com/office/drawing/2014/main" val="63685574"/>
                    </a:ext>
                  </a:extLst>
                </a:gridCol>
                <a:gridCol w="822960">
                  <a:extLst>
                    <a:ext uri="{9D8B030D-6E8A-4147-A177-3AD203B41FA5}">
                      <a16:colId xmlns:a16="http://schemas.microsoft.com/office/drawing/2014/main" val="2182762583"/>
                    </a:ext>
                  </a:extLst>
                </a:gridCol>
                <a:gridCol w="822960">
                  <a:extLst>
                    <a:ext uri="{9D8B030D-6E8A-4147-A177-3AD203B41FA5}">
                      <a16:colId xmlns:a16="http://schemas.microsoft.com/office/drawing/2014/main" val="1795790190"/>
                    </a:ext>
                  </a:extLst>
                </a:gridCol>
                <a:gridCol w="411480">
                  <a:extLst>
                    <a:ext uri="{9D8B030D-6E8A-4147-A177-3AD203B41FA5}">
                      <a16:colId xmlns:a16="http://schemas.microsoft.com/office/drawing/2014/main" val="1515037509"/>
                    </a:ext>
                  </a:extLst>
                </a:gridCol>
                <a:gridCol w="822960">
                  <a:extLst>
                    <a:ext uri="{9D8B030D-6E8A-4147-A177-3AD203B41FA5}">
                      <a16:colId xmlns:a16="http://schemas.microsoft.com/office/drawing/2014/main" val="4097566072"/>
                    </a:ext>
                  </a:extLst>
                </a:gridCol>
                <a:gridCol w="822960">
                  <a:extLst>
                    <a:ext uri="{9D8B030D-6E8A-4147-A177-3AD203B41FA5}">
                      <a16:colId xmlns:a16="http://schemas.microsoft.com/office/drawing/2014/main" val="13138775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5016642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- 2018-07-20 15:12:46 </a:t>
                      </a:r>
                      <a:r>
                        <a:rPr kumimoji="0" lang="de-DE" sz="1000" b="0" i="0" u="none" strike="noStrike" kern="1200" cap="none" spc="0" normalizeH="0" baseline="0" noProof="0">
                          <a:ln>
                            <a:noFill/>
                          </a:ln>
                          <a:solidFill>
                            <a:prstClr val="black"/>
                          </a:solidFill>
                          <a:effectLst/>
                          <a:uLnTx/>
                          <a:uFillTx/>
                          <a:latin typeface="+mn-lt"/>
                          <a:ea typeface="+mn-ea"/>
                          <a:cs typeface="+mn-cs"/>
                        </a:rPr>
                        <a:t> 
 Anja Reschke: "Dass Menschen schamlos am hellichten Tag auf einem der berühmtesten Plätze Dresdens rufen, dass Menschen absaufen - also sterben - sollen, wäre vor einiger Zeit wirklich unvorstellbar gewesen."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6051952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6023988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6051952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27957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- 2018-10-10 16:45:48 </a:t>
                      </a:r>
                      <a:r>
                        <a:rPr kumimoji="0" lang="de-DE" sz="1000" b="0" i="0" u="none" strike="noStrike" kern="1200" cap="none" spc="0" normalizeH="0" baseline="0" noProof="0">
                          <a:ln>
                            <a:noFill/>
                          </a:ln>
                          <a:solidFill>
                            <a:prstClr val="black"/>
                          </a:solidFill>
                          <a:effectLst/>
                          <a:uLnTx/>
                          <a:uFillTx/>
                          <a:latin typeface="+mn-lt"/>
                          <a:ea typeface="+mn-ea"/>
                          <a:cs typeface="+mn-cs"/>
                        </a:rPr>
                        <a:t> 
 Immer wieder werden Patienten bei der Kinderintensivstation der Medizinischen Hoschschule Hannover abgewiesen. Genug Betten und Ärzte gibt es. Was fehlt, sind genügend Krankenschwestern und Krankenpfleger.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4363569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4335123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4363569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735255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- 2018-03-02 17:00:27 </a:t>
                      </a:r>
                      <a:r>
                        <a:rPr kumimoji="0" lang="de-DE" sz="1000" b="0" i="0" u="none" strike="noStrike" kern="1200" cap="none" spc="0" normalizeH="0" baseline="0" noProof="0">
                          <a:ln>
                            <a:noFill/>
                          </a:ln>
                          <a:solidFill>
                            <a:prstClr val="black"/>
                          </a:solidFill>
                          <a:effectLst/>
                          <a:uLnTx/>
                          <a:uFillTx/>
                          <a:latin typeface="+mn-lt"/>
                          <a:ea typeface="+mn-ea"/>
                          <a:cs typeface="+mn-cs"/>
                        </a:rPr>
                        <a:t> 
 "Vom Holocaust haben wir nichts gewusst". Die Nachkriegs-Ausrede vieler Deutscher: eine Lebenslüge. Denn die Konzentrationslager befanden sich teilweise direkt nebenan.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1767221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1677227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1767221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40448299"/>
                  </a:ext>
                </a:extLst>
              </a:tr>
            </a:tbl>
          </a:graphicData>
        </a:graphic>
      </p:graphicFrame>
      <p:sp>
        <p:nvSpPr>
          <p:cNvPr id="4" name="Text Placeholder 3">
            <a:extLst>
              <a:ext uri="{FF2B5EF4-FFF2-40B4-BE49-F238E27FC236}">
                <a16:creationId xmlns:a16="http://schemas.microsoft.com/office/drawing/2014/main" id="{3CEFA0D4-56B5-46D2-9EDD-E61D062DB442}"/>
              </a:ext>
            </a:extLst>
          </p:cNvPr>
          <p:cNvSpPr>
            <a:spLocks noGrp="1"/>
          </p:cNvSpPr>
          <p:nvPr>
            <p:ph type="body" sz="quarter" idx="14"/>
          </p:nvPr>
        </p:nvSpPr>
        <p:spPr/>
        <p:txBody>
          <a:bodyPr/>
          <a:lstStyle/>
          <a:p>
            <a:r>
              <a:rPr lang="en-US"/>
              <a:t>01.11.2017 - 31.10.2018</a:t>
            </a:r>
          </a:p>
        </p:txBody>
      </p:sp>
    </p:spTree>
    <p:extLst>
      <p:ext uri="{BB962C8B-B14F-4D97-AF65-F5344CB8AC3E}">
        <p14:creationId xmlns:p14="http://schemas.microsoft.com/office/powerpoint/2010/main" val="18242553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789F5-5F1B-44BE-866D-A074333D6C69}"/>
              </a:ext>
            </a:extLst>
          </p:cNvPr>
          <p:cNvSpPr>
            <a:spLocks noGrp="1"/>
          </p:cNvSpPr>
          <p:nvPr>
            <p:ph type="title"/>
          </p:nvPr>
        </p:nvSpPr>
        <p:spPr/>
        <p:txBody>
          <a:bodyPr/>
          <a:lstStyle/>
          <a:p>
            <a:r>
              <a:rPr lang="en-US"/>
              <a:t>Facebook Eigene Posts - Potenzielle Reichweite - Export | Panorama - 2 of 2</a:t>
            </a:r>
          </a:p>
        </p:txBody>
      </p:sp>
      <p:graphicFrame>
        <p:nvGraphicFramePr>
          <p:cNvPr id="5" name="Table Placeholder 4">
            <a:extLst>
              <a:ext uri="{FF2B5EF4-FFF2-40B4-BE49-F238E27FC236}">
                <a16:creationId xmlns:a16="http://schemas.microsoft.com/office/drawing/2014/main" id="{F6E8C972-5451-4A38-83CF-FE17FBBBA4E8}"/>
              </a:ext>
            </a:extLst>
          </p:cNvPr>
          <p:cNvGraphicFramePr>
            <a:graphicFrameLocks noGrp="1"/>
          </p:cNvGraphicFramePr>
          <p:nvPr>
            <p:ph type="tbl" sz="quarter" idx="13"/>
            <p:extLst>
              <p:ext uri="{D42A27DB-BD31-4B8C-83A1-F6EECF244321}">
                <p14:modId xmlns:p14="http://schemas.microsoft.com/office/powerpoint/2010/main" val="29130572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16455106"/>
                    </a:ext>
                  </a:extLst>
                </a:gridCol>
                <a:gridCol w="822960">
                  <a:extLst>
                    <a:ext uri="{9D8B030D-6E8A-4147-A177-3AD203B41FA5}">
                      <a16:colId xmlns:a16="http://schemas.microsoft.com/office/drawing/2014/main" val="329261341"/>
                    </a:ext>
                  </a:extLst>
                </a:gridCol>
                <a:gridCol w="822960">
                  <a:extLst>
                    <a:ext uri="{9D8B030D-6E8A-4147-A177-3AD203B41FA5}">
                      <a16:colId xmlns:a16="http://schemas.microsoft.com/office/drawing/2014/main" val="399825748"/>
                    </a:ext>
                  </a:extLst>
                </a:gridCol>
                <a:gridCol w="822960">
                  <a:extLst>
                    <a:ext uri="{9D8B030D-6E8A-4147-A177-3AD203B41FA5}">
                      <a16:colId xmlns:a16="http://schemas.microsoft.com/office/drawing/2014/main" val="3655078723"/>
                    </a:ext>
                  </a:extLst>
                </a:gridCol>
                <a:gridCol w="822960">
                  <a:extLst>
                    <a:ext uri="{9D8B030D-6E8A-4147-A177-3AD203B41FA5}">
                      <a16:colId xmlns:a16="http://schemas.microsoft.com/office/drawing/2014/main" val="3937820014"/>
                    </a:ext>
                  </a:extLst>
                </a:gridCol>
                <a:gridCol w="822960">
                  <a:extLst>
                    <a:ext uri="{9D8B030D-6E8A-4147-A177-3AD203B41FA5}">
                      <a16:colId xmlns:a16="http://schemas.microsoft.com/office/drawing/2014/main" val="1531427490"/>
                    </a:ext>
                  </a:extLst>
                </a:gridCol>
                <a:gridCol w="411480">
                  <a:extLst>
                    <a:ext uri="{9D8B030D-6E8A-4147-A177-3AD203B41FA5}">
                      <a16:colId xmlns:a16="http://schemas.microsoft.com/office/drawing/2014/main" val="3549198668"/>
                    </a:ext>
                  </a:extLst>
                </a:gridCol>
                <a:gridCol w="822960">
                  <a:extLst>
                    <a:ext uri="{9D8B030D-6E8A-4147-A177-3AD203B41FA5}">
                      <a16:colId xmlns:a16="http://schemas.microsoft.com/office/drawing/2014/main" val="1687105342"/>
                    </a:ext>
                  </a:extLst>
                </a:gridCol>
                <a:gridCol w="822960">
                  <a:extLst>
                    <a:ext uri="{9D8B030D-6E8A-4147-A177-3AD203B41FA5}">
                      <a16:colId xmlns:a16="http://schemas.microsoft.com/office/drawing/2014/main" val="42706056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770771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- 2018-01-27 08:55:00 </a:t>
                      </a:r>
                      <a:r>
                        <a:rPr kumimoji="0" lang="de-DE" sz="1000" b="0" i="0" u="none" strike="noStrike" kern="1200" cap="none" spc="0" normalizeH="0" baseline="0" noProof="0">
                          <a:ln>
                            <a:noFill/>
                          </a:ln>
                          <a:solidFill>
                            <a:prstClr val="black"/>
                          </a:solidFill>
                          <a:effectLst/>
                          <a:uLnTx/>
                          <a:uFillTx/>
                          <a:latin typeface="+mn-lt"/>
                          <a:ea typeface="+mn-ea"/>
                          <a:cs typeface="+mn-cs"/>
                        </a:rPr>
                        <a:t> 
 Vor 73 Jahren wurde das KZ Auschwitz befreit - #WeRemember
Wie alles begann? Antworten darauf liefert kurioserweise ein Preisausschreiben aus dem Jahr 1934: 125 Reichsmark gab es als Hauptgewinn für denjenigen, der am besten schildert, warum er Nazi geworden ist: https://daserste.ndr.de/panorama/archiv/2018/Preisausschreiben-unter-Nazis-Warum-sind-Sie-in-der-NSDAP,nsbiograms100.html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1737270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1676596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1737270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62223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- 2018-04-06 15:06:49 </a:t>
                      </a:r>
                      <a:r>
                        <a:rPr kumimoji="0" lang="de-DE" sz="1000" b="0" i="0" u="none" strike="noStrike" kern="1200" cap="none" spc="0" normalizeH="0" baseline="0" noProof="0">
                          <a:ln>
                            <a:noFill/>
                          </a:ln>
                          <a:solidFill>
                            <a:prstClr val="black"/>
                          </a:solidFill>
                          <a:effectLst/>
                          <a:uLnTx/>
                          <a:uFillTx/>
                          <a:latin typeface="+mn-lt"/>
                          <a:ea typeface="+mn-ea"/>
                          <a:cs typeface="+mn-cs"/>
                        </a:rPr>
                        <a:t> 
 Extra 3 mit einem lustigen Song zu einem ernsten Thema: Der Erzieher-Beruf ist wichtig, aber komplett unattraktiv. Vier Jahre dauert die Ausbildung und wird größtenteils nicht bezahlt.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1653492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1589283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1653492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2219654"/>
                  </a:ext>
                </a:extLst>
              </a:tr>
            </a:tbl>
          </a:graphicData>
        </a:graphic>
      </p:graphicFrame>
      <p:sp>
        <p:nvSpPr>
          <p:cNvPr id="4" name="Text Placeholder 3">
            <a:extLst>
              <a:ext uri="{FF2B5EF4-FFF2-40B4-BE49-F238E27FC236}">
                <a16:creationId xmlns:a16="http://schemas.microsoft.com/office/drawing/2014/main" id="{260429C3-C815-4B9E-B69D-D64F0D568F3C}"/>
              </a:ext>
            </a:extLst>
          </p:cNvPr>
          <p:cNvSpPr>
            <a:spLocks noGrp="1"/>
          </p:cNvSpPr>
          <p:nvPr>
            <p:ph type="body" sz="quarter" idx="14"/>
          </p:nvPr>
        </p:nvSpPr>
        <p:spPr/>
        <p:txBody>
          <a:bodyPr/>
          <a:lstStyle/>
          <a:p>
            <a:r>
              <a:rPr lang="en-US"/>
              <a:t>01.11.2017 - 31.10.2018</a:t>
            </a:r>
          </a:p>
        </p:txBody>
      </p:sp>
    </p:spTree>
    <p:extLst>
      <p:ext uri="{BB962C8B-B14F-4D97-AF65-F5344CB8AC3E}">
        <p14:creationId xmlns:p14="http://schemas.microsoft.com/office/powerpoint/2010/main" val="13665609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DBC60-822A-4F94-9647-9DE16DF7A81A}"/>
              </a:ext>
            </a:extLst>
          </p:cNvPr>
          <p:cNvSpPr>
            <a:spLocks noGrp="1"/>
          </p:cNvSpPr>
          <p:nvPr>
            <p:ph type="title"/>
          </p:nvPr>
        </p:nvSpPr>
        <p:spPr/>
        <p:txBody>
          <a:bodyPr/>
          <a:lstStyle/>
          <a:p>
            <a:r>
              <a:rPr lang="en-US"/>
              <a:t>Facebook Eigene Posts - Aktive Nutzer - Export | Panorama</a:t>
            </a:r>
          </a:p>
        </p:txBody>
      </p:sp>
      <p:graphicFrame>
        <p:nvGraphicFramePr>
          <p:cNvPr id="5" name="Table Placeholder 4">
            <a:extLst>
              <a:ext uri="{FF2B5EF4-FFF2-40B4-BE49-F238E27FC236}">
                <a16:creationId xmlns:a16="http://schemas.microsoft.com/office/drawing/2014/main" id="{2D718820-EAB5-4335-A3EE-E38705541A7E}"/>
              </a:ext>
            </a:extLst>
          </p:cNvPr>
          <p:cNvGraphicFramePr>
            <a:graphicFrameLocks noGrp="1"/>
          </p:cNvGraphicFramePr>
          <p:nvPr>
            <p:ph type="tbl" sz="quarter" idx="13"/>
            <p:extLst>
              <p:ext uri="{D42A27DB-BD31-4B8C-83A1-F6EECF244321}">
                <p14:modId xmlns:p14="http://schemas.microsoft.com/office/powerpoint/2010/main" val="24848617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3269516016"/>
                    </a:ext>
                  </a:extLst>
                </a:gridCol>
                <a:gridCol w="822960">
                  <a:extLst>
                    <a:ext uri="{9D8B030D-6E8A-4147-A177-3AD203B41FA5}">
                      <a16:colId xmlns:a16="http://schemas.microsoft.com/office/drawing/2014/main" val="207269365"/>
                    </a:ext>
                  </a:extLst>
                </a:gridCol>
                <a:gridCol w="822960">
                  <a:extLst>
                    <a:ext uri="{9D8B030D-6E8A-4147-A177-3AD203B41FA5}">
                      <a16:colId xmlns:a16="http://schemas.microsoft.com/office/drawing/2014/main" val="1990742600"/>
                    </a:ext>
                  </a:extLst>
                </a:gridCol>
                <a:gridCol w="822960">
                  <a:extLst>
                    <a:ext uri="{9D8B030D-6E8A-4147-A177-3AD203B41FA5}">
                      <a16:colId xmlns:a16="http://schemas.microsoft.com/office/drawing/2014/main" val="640991186"/>
                    </a:ext>
                  </a:extLst>
                </a:gridCol>
                <a:gridCol w="822960">
                  <a:extLst>
                    <a:ext uri="{9D8B030D-6E8A-4147-A177-3AD203B41FA5}">
                      <a16:colId xmlns:a16="http://schemas.microsoft.com/office/drawing/2014/main" val="1726646232"/>
                    </a:ext>
                  </a:extLst>
                </a:gridCol>
                <a:gridCol w="493776">
                  <a:extLst>
                    <a:ext uri="{9D8B030D-6E8A-4147-A177-3AD203B41FA5}">
                      <a16:colId xmlns:a16="http://schemas.microsoft.com/office/drawing/2014/main" val="2401304665"/>
                    </a:ext>
                  </a:extLst>
                </a:gridCol>
                <a:gridCol w="493776">
                  <a:extLst>
                    <a:ext uri="{9D8B030D-6E8A-4147-A177-3AD203B41FA5}">
                      <a16:colId xmlns:a16="http://schemas.microsoft.com/office/drawing/2014/main" val="4151876973"/>
                    </a:ext>
                  </a:extLst>
                </a:gridCol>
                <a:gridCol w="493776">
                  <a:extLst>
                    <a:ext uri="{9D8B030D-6E8A-4147-A177-3AD203B41FA5}">
                      <a16:colId xmlns:a16="http://schemas.microsoft.com/office/drawing/2014/main" val="289595074"/>
                    </a:ext>
                  </a:extLst>
                </a:gridCol>
              </a:tblGrid>
              <a:tr h="370840">
                <a:tc>
                  <a:txBody>
                    <a:bodyPr/>
                    <a:lstStyle/>
                    <a:p>
                      <a:r>
                        <a:rPr lang="en-US" sz="1000"/>
                        <a:t>Post</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I-Rate Aktive Nutzer</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201956164"/>
                  </a:ext>
                </a:extLst>
              </a:tr>
              <a:tr h="370840">
                <a:tc>
                  <a:txBody>
                    <a:bodyPr/>
                    <a:lstStyle/>
                    <a:p>
                      <a:r>
                        <a:rPr lang="de-DE" sz="1000" b="1"/>
                        <a:t> Panorama - 2018-07-20 15:12:46 </a:t>
                      </a:r>
                      <a:r>
                        <a:rPr lang="de-DE" sz="1000"/>
                        <a:t> 
 Anja Reschke: "Dass Menschen schamlos am hellichten Tag auf einem der berühmtesten Plätze Dresdens rufen, dass Menschen absaufen - also sterben - sollen, wäre vor einiger Zeit wirklich unvorstellbar gewesen."</a:t>
                      </a:r>
                      <a:endParaRPr lang="en-US" sz="1000"/>
                    </a:p>
                  </a:txBody>
                  <a:tcPr/>
                </a:tc>
                <a:tc>
                  <a:txBody>
                    <a:bodyPr/>
                    <a:lstStyle/>
                    <a:p>
                      <a:r>
                        <a:rPr lang="en-US" sz="1000"/>
                        <a:t>964575</a:t>
                      </a:r>
                    </a:p>
                  </a:txBody>
                  <a:tcPr/>
                </a:tc>
                <a:tc>
                  <a:txBody>
                    <a:bodyPr/>
                    <a:lstStyle/>
                    <a:p>
                      <a:r>
                        <a:rPr lang="en-US" sz="1000"/>
                        <a:t>6051952</a:t>
                      </a:r>
                    </a:p>
                  </a:txBody>
                  <a:tcPr/>
                </a:tc>
                <a:tc>
                  <a:txBody>
                    <a:bodyPr/>
                    <a:lstStyle/>
                    <a:p>
                      <a:r>
                        <a:rPr lang="en-US" sz="1000"/>
                        <a:t>15.9 %</a:t>
                      </a:r>
                    </a:p>
                  </a:txBody>
                  <a:tcPr/>
                </a:tc>
                <a:tc>
                  <a:txBody>
                    <a:bodyPr/>
                    <a:lstStyle/>
                    <a:p>
                      <a:r>
                        <a:rPr lang="en-US" sz="1000"/>
                        <a:t>145885</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239050658"/>
                  </a:ext>
                </a:extLst>
              </a:tr>
              <a:tr h="370840">
                <a:tc>
                  <a:txBody>
                    <a:bodyPr/>
                    <a:lstStyle/>
                    <a:p>
                      <a:r>
                        <a:rPr lang="de-DE" sz="1000" b="1"/>
                        <a:t> Panorama - 2018-03-02 17:00:27 </a:t>
                      </a:r>
                      <a:r>
                        <a:rPr lang="de-DE" sz="1000"/>
                        <a:t> 
 "Vom Holocaust haben wir nichts gewusst". Die Nachkriegs-Ausrede vieler Deutscher: eine Lebenslüge. Denn die Konzentrationslager befanden sich teilweise direkt nebenan.</a:t>
                      </a:r>
                      <a:endParaRPr lang="en-US" sz="1000"/>
                    </a:p>
                  </a:txBody>
                  <a:tcPr/>
                </a:tc>
                <a:tc>
                  <a:txBody>
                    <a:bodyPr/>
                    <a:lstStyle/>
                    <a:p>
                      <a:r>
                        <a:rPr lang="en-US" sz="1000"/>
                        <a:t>319553</a:t>
                      </a:r>
                    </a:p>
                  </a:txBody>
                  <a:tcPr/>
                </a:tc>
                <a:tc>
                  <a:txBody>
                    <a:bodyPr/>
                    <a:lstStyle/>
                    <a:p>
                      <a:r>
                        <a:rPr lang="en-US" sz="1000"/>
                        <a:t>1767221</a:t>
                      </a:r>
                    </a:p>
                  </a:txBody>
                  <a:tcPr/>
                </a:tc>
                <a:tc>
                  <a:txBody>
                    <a:bodyPr/>
                    <a:lstStyle/>
                    <a:p>
                      <a:r>
                        <a:rPr lang="en-US" sz="1000"/>
                        <a:t>18.1 %</a:t>
                      </a:r>
                    </a:p>
                  </a:txBody>
                  <a:tcPr/>
                </a:tc>
                <a:tc>
                  <a:txBody>
                    <a:bodyPr/>
                    <a:lstStyle/>
                    <a:p>
                      <a:r>
                        <a:rPr lang="en-US" sz="1000"/>
                        <a:t>42636</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83238009"/>
                  </a:ext>
                </a:extLst>
              </a:tr>
              <a:tr h="370840">
                <a:tc>
                  <a:txBody>
                    <a:bodyPr/>
                    <a:lstStyle/>
                    <a:p>
                      <a:r>
                        <a:rPr lang="de-DE" sz="1000" b="1"/>
                        <a:t> Panorama - 2018-10-10 16:45:48 </a:t>
                      </a:r>
                      <a:r>
                        <a:rPr lang="de-DE" sz="1000"/>
                        <a:t> 
 Immer wieder werden Patienten bei der Kinderintensivstation der Medizinischen Hoschschule Hannover abgewiesen. Genug Betten und Ärzte gibt es. Was fehlt, sind genügend Krankenschwestern und Krankenpfleger.</a:t>
                      </a:r>
                      <a:endParaRPr lang="en-US" sz="1000"/>
                    </a:p>
                  </a:txBody>
                  <a:tcPr/>
                </a:tc>
                <a:tc>
                  <a:txBody>
                    <a:bodyPr/>
                    <a:lstStyle/>
                    <a:p>
                      <a:r>
                        <a:rPr lang="en-US" sz="1000"/>
                        <a:t>316563</a:t>
                      </a:r>
                    </a:p>
                  </a:txBody>
                  <a:tcPr/>
                </a:tc>
                <a:tc>
                  <a:txBody>
                    <a:bodyPr/>
                    <a:lstStyle/>
                    <a:p>
                      <a:r>
                        <a:rPr lang="en-US" sz="1000"/>
                        <a:t>4363569</a:t>
                      </a:r>
                    </a:p>
                  </a:txBody>
                  <a:tcPr/>
                </a:tc>
                <a:tc>
                  <a:txBody>
                    <a:bodyPr/>
                    <a:lstStyle/>
                    <a:p>
                      <a:r>
                        <a:rPr lang="en-US" sz="1000"/>
                        <a:t>7.3 %</a:t>
                      </a:r>
                    </a:p>
                  </a:txBody>
                  <a:tcPr/>
                </a:tc>
                <a:tc>
                  <a:txBody>
                    <a:bodyPr/>
                    <a:lstStyle/>
                    <a:p>
                      <a:r>
                        <a:rPr lang="en-US" sz="1000"/>
                        <a:t>57485</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713391151"/>
                  </a:ext>
                </a:extLst>
              </a:tr>
              <a:tr h="370840">
                <a:tc>
                  <a:txBody>
                    <a:bodyPr/>
                    <a:lstStyle/>
                    <a:p>
                      <a:r>
                        <a:rPr lang="de-DE" sz="1000" b="1"/>
                        <a:t> Panorama - 2017-12-12 17:10:00 </a:t>
                      </a:r>
                      <a:r>
                        <a:rPr lang="de-DE" sz="1000"/>
                        <a:t> 
 Kameras überall: Panorama 3-Reporter Kaveh Kooroshy hat verdeckt bei Amazon in Winsen an der Luhe gearbeitet.</a:t>
                      </a:r>
                      <a:endParaRPr lang="en-US" sz="1000"/>
                    </a:p>
                  </a:txBody>
                  <a:tcPr/>
                </a:tc>
                <a:tc>
                  <a:txBody>
                    <a:bodyPr/>
                    <a:lstStyle/>
                    <a:p>
                      <a:r>
                        <a:rPr lang="en-US" sz="1000"/>
                        <a:t>175309</a:t>
                      </a:r>
                    </a:p>
                  </a:txBody>
                  <a:tcPr/>
                </a:tc>
                <a:tc>
                  <a:txBody>
                    <a:bodyPr/>
                    <a:lstStyle/>
                    <a:p>
                      <a:r>
                        <a:rPr lang="en-US" sz="1000"/>
                        <a:t>710936</a:t>
                      </a:r>
                    </a:p>
                  </a:txBody>
                  <a:tcPr/>
                </a:tc>
                <a:tc>
                  <a:txBody>
                    <a:bodyPr/>
                    <a:lstStyle/>
                    <a:p>
                      <a:r>
                        <a:rPr lang="en-US" sz="1000"/>
                        <a:t>24.7 %</a:t>
                      </a:r>
                    </a:p>
                  </a:txBody>
                  <a:tcPr/>
                </a:tc>
                <a:tc>
                  <a:txBody>
                    <a:bodyPr/>
                    <a:lstStyle/>
                    <a:p>
                      <a:r>
                        <a:rPr lang="en-US" sz="1000"/>
                        <a:t>2658</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119572375"/>
                  </a:ext>
                </a:extLst>
              </a:tr>
              <a:tr h="370840">
                <a:tc>
                  <a:txBody>
                    <a:bodyPr/>
                    <a:lstStyle/>
                    <a:p>
                      <a:r>
                        <a:rPr lang="de-DE" sz="1000" b="1"/>
                        <a:t> Panorama - 2018-04-06 15:06:49 </a:t>
                      </a:r>
                      <a:r>
                        <a:rPr lang="de-DE" sz="1000"/>
                        <a:t> 
 Extra 3 mit einem lustigen Song zu einem ernsten Thema: Der Erzieher-Beruf ist wichtig, aber komplett unattraktiv. Vier Jahre dauert die Ausbildung und wird größtenteils nicht bezahlt.</a:t>
                      </a:r>
                      <a:endParaRPr lang="en-US" sz="1000"/>
                    </a:p>
                  </a:txBody>
                  <a:tcPr/>
                </a:tc>
                <a:tc>
                  <a:txBody>
                    <a:bodyPr/>
                    <a:lstStyle/>
                    <a:p>
                      <a:r>
                        <a:rPr lang="en-US" sz="1000"/>
                        <a:t>152933</a:t>
                      </a:r>
                    </a:p>
                  </a:txBody>
                  <a:tcPr/>
                </a:tc>
                <a:tc>
                  <a:txBody>
                    <a:bodyPr/>
                    <a:lstStyle/>
                    <a:p>
                      <a:r>
                        <a:rPr lang="en-US" sz="1000"/>
                        <a:t>1653492</a:t>
                      </a:r>
                    </a:p>
                  </a:txBody>
                  <a:tcPr/>
                </a:tc>
                <a:tc>
                  <a:txBody>
                    <a:bodyPr/>
                    <a:lstStyle/>
                    <a:p>
                      <a:r>
                        <a:rPr lang="en-US" sz="1000"/>
                        <a:t>9.2 %</a:t>
                      </a:r>
                    </a:p>
                  </a:txBody>
                  <a:tcPr/>
                </a:tc>
                <a:tc>
                  <a:txBody>
                    <a:bodyPr/>
                    <a:lstStyle/>
                    <a:p>
                      <a:r>
                        <a:rPr lang="en-US" sz="1000"/>
                        <a:t>22729</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3958144"/>
                  </a:ext>
                </a:extLst>
              </a:tr>
            </a:tbl>
          </a:graphicData>
        </a:graphic>
      </p:graphicFrame>
      <p:sp>
        <p:nvSpPr>
          <p:cNvPr id="4" name="Text Placeholder 3">
            <a:extLst>
              <a:ext uri="{FF2B5EF4-FFF2-40B4-BE49-F238E27FC236}">
                <a16:creationId xmlns:a16="http://schemas.microsoft.com/office/drawing/2014/main" id="{8044C65E-C5A0-4D71-8CD8-31AA29A42815}"/>
              </a:ext>
            </a:extLst>
          </p:cNvPr>
          <p:cNvSpPr>
            <a:spLocks noGrp="1"/>
          </p:cNvSpPr>
          <p:nvPr>
            <p:ph type="body" sz="quarter" idx="14"/>
          </p:nvPr>
        </p:nvSpPr>
        <p:spPr/>
        <p:txBody>
          <a:bodyPr/>
          <a:lstStyle/>
          <a:p>
            <a:r>
              <a:rPr lang="en-US"/>
              <a:t>01.11.2017 - 31.10.2018</a:t>
            </a:r>
          </a:p>
        </p:txBody>
      </p:sp>
    </p:spTree>
    <p:extLst>
      <p:ext uri="{BB962C8B-B14F-4D97-AF65-F5344CB8AC3E}">
        <p14:creationId xmlns:p14="http://schemas.microsoft.com/office/powerpoint/2010/main" val="10000246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81D11-13A3-4586-8626-23087DA19265}"/>
              </a:ext>
            </a:extLst>
          </p:cNvPr>
          <p:cNvSpPr>
            <a:spLocks noGrp="1"/>
          </p:cNvSpPr>
          <p:nvPr>
            <p:ph type="title"/>
          </p:nvPr>
        </p:nvSpPr>
        <p:spPr/>
        <p:txBody>
          <a:bodyPr/>
          <a:lstStyle/>
          <a:p>
            <a:r>
              <a:rPr lang="en-US"/>
              <a:t>Facebook Eigene Posts - I-Rate Aktive Nutzer - Export | Panorama</a:t>
            </a:r>
          </a:p>
        </p:txBody>
      </p:sp>
      <p:graphicFrame>
        <p:nvGraphicFramePr>
          <p:cNvPr id="5" name="Table Placeholder 4">
            <a:extLst>
              <a:ext uri="{FF2B5EF4-FFF2-40B4-BE49-F238E27FC236}">
                <a16:creationId xmlns:a16="http://schemas.microsoft.com/office/drawing/2014/main" id="{1C825A8D-C195-4309-B0D6-FCC5899CEF5A}"/>
              </a:ext>
            </a:extLst>
          </p:cNvPr>
          <p:cNvGraphicFramePr>
            <a:graphicFrameLocks noGrp="1"/>
          </p:cNvGraphicFramePr>
          <p:nvPr>
            <p:ph type="tbl" sz="quarter" idx="13"/>
            <p:extLst>
              <p:ext uri="{D42A27DB-BD31-4B8C-83A1-F6EECF244321}">
                <p14:modId xmlns:p14="http://schemas.microsoft.com/office/powerpoint/2010/main" val="26181216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131620000"/>
                    </a:ext>
                  </a:extLst>
                </a:gridCol>
                <a:gridCol w="822960">
                  <a:extLst>
                    <a:ext uri="{9D8B030D-6E8A-4147-A177-3AD203B41FA5}">
                      <a16:colId xmlns:a16="http://schemas.microsoft.com/office/drawing/2014/main" val="2773229413"/>
                    </a:ext>
                  </a:extLst>
                </a:gridCol>
                <a:gridCol w="822960">
                  <a:extLst>
                    <a:ext uri="{9D8B030D-6E8A-4147-A177-3AD203B41FA5}">
                      <a16:colId xmlns:a16="http://schemas.microsoft.com/office/drawing/2014/main" val="2927851364"/>
                    </a:ext>
                  </a:extLst>
                </a:gridCol>
                <a:gridCol w="822960">
                  <a:extLst>
                    <a:ext uri="{9D8B030D-6E8A-4147-A177-3AD203B41FA5}">
                      <a16:colId xmlns:a16="http://schemas.microsoft.com/office/drawing/2014/main" val="4074745358"/>
                    </a:ext>
                  </a:extLst>
                </a:gridCol>
                <a:gridCol w="822960">
                  <a:extLst>
                    <a:ext uri="{9D8B030D-6E8A-4147-A177-3AD203B41FA5}">
                      <a16:colId xmlns:a16="http://schemas.microsoft.com/office/drawing/2014/main" val="920894086"/>
                    </a:ext>
                  </a:extLst>
                </a:gridCol>
                <a:gridCol w="822960">
                  <a:extLst>
                    <a:ext uri="{9D8B030D-6E8A-4147-A177-3AD203B41FA5}">
                      <a16:colId xmlns:a16="http://schemas.microsoft.com/office/drawing/2014/main" val="788160191"/>
                    </a:ext>
                  </a:extLst>
                </a:gridCol>
                <a:gridCol w="822960">
                  <a:extLst>
                    <a:ext uri="{9D8B030D-6E8A-4147-A177-3AD203B41FA5}">
                      <a16:colId xmlns:a16="http://schemas.microsoft.com/office/drawing/2014/main" val="3527509347"/>
                    </a:ext>
                  </a:extLst>
                </a:gridCol>
                <a:gridCol w="822960">
                  <a:extLst>
                    <a:ext uri="{9D8B030D-6E8A-4147-A177-3AD203B41FA5}">
                      <a16:colId xmlns:a16="http://schemas.microsoft.com/office/drawing/2014/main" val="587747069"/>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299753560"/>
                  </a:ext>
                </a:extLst>
              </a:tr>
              <a:tr h="370840">
                <a:tc>
                  <a:txBody>
                    <a:bodyPr/>
                    <a:lstStyle/>
                    <a:p>
                      <a:r>
                        <a:rPr lang="pt-BR" sz="1000" b="1"/>
                        <a:t> Panorama - 2018-07-02 12:44:55 </a:t>
                      </a:r>
                      <a:r>
                        <a:rPr lang="pt-BR" sz="1000"/>
                        <a:t> 
 </a:t>
                      </a:r>
                      <a:endParaRPr lang="en-US" sz="1000"/>
                    </a:p>
                  </a:txBody>
                  <a:tcPr/>
                </a:tc>
                <a:tc>
                  <a:txBody>
                    <a:bodyPr/>
                    <a:lstStyle/>
                    <a:p>
                      <a:r>
                        <a:rPr lang="en-US" sz="1000"/>
                        <a:t>51.0 %</a:t>
                      </a:r>
                    </a:p>
                  </a:txBody>
                  <a:tcPr/>
                </a:tc>
                <a:tc>
                  <a:txBody>
                    <a:bodyPr/>
                    <a:lstStyle/>
                    <a:p>
                      <a:r>
                        <a:rPr lang="en-US" sz="1000"/>
                        <a:t>8479</a:t>
                      </a:r>
                    </a:p>
                  </a:txBody>
                  <a:tcPr/>
                </a:tc>
                <a:tc>
                  <a:txBody>
                    <a:bodyPr/>
                    <a:lstStyle/>
                    <a:p>
                      <a:r>
                        <a:rPr lang="en-US" sz="1000"/>
                        <a:t>16612</a:t>
                      </a:r>
                    </a:p>
                  </a:txBody>
                  <a:tcPr/>
                </a:tc>
                <a:tc>
                  <a:txBody>
                    <a:bodyPr/>
                    <a:lstStyle/>
                    <a:p>
                      <a:r>
                        <a:rPr lang="en-US" sz="1000"/>
                        <a:t>2265</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269281361"/>
                  </a:ext>
                </a:extLst>
              </a:tr>
              <a:tr h="370840">
                <a:tc>
                  <a:txBody>
                    <a:bodyPr/>
                    <a:lstStyle/>
                    <a:p>
                      <a:r>
                        <a:rPr lang="de-DE" sz="1000" b="1"/>
                        <a:t> Panorama - 2018-06-11 09:26:19 </a:t>
                      </a:r>
                      <a:r>
                        <a:rPr lang="de-DE" sz="1000"/>
                        <a:t> 
 Trump absetzen - das wünschte sich Schauspieler Robert de Niro vergangenen Oktober. Bei den den Tony Awards wurde er nun noch deutlicher: http://www.spiegel.de/panorama/leute/robert-de-niro-sagt-fuck-trump-bei-tony-awards-a-1212218.html</a:t>
                      </a:r>
                      <a:endParaRPr lang="en-US" sz="1000"/>
                    </a:p>
                  </a:txBody>
                  <a:tcPr/>
                </a:tc>
                <a:tc>
                  <a:txBody>
                    <a:bodyPr/>
                    <a:lstStyle/>
                    <a:p>
                      <a:r>
                        <a:rPr lang="en-US" sz="1000"/>
                        <a:t>45.1 %</a:t>
                      </a:r>
                    </a:p>
                  </a:txBody>
                  <a:tcPr/>
                </a:tc>
                <a:tc>
                  <a:txBody>
                    <a:bodyPr/>
                    <a:lstStyle/>
                    <a:p>
                      <a:r>
                        <a:rPr lang="en-US" sz="1000"/>
                        <a:t>6539</a:t>
                      </a:r>
                    </a:p>
                  </a:txBody>
                  <a:tcPr/>
                </a:tc>
                <a:tc>
                  <a:txBody>
                    <a:bodyPr/>
                    <a:lstStyle/>
                    <a:p>
                      <a:r>
                        <a:rPr lang="en-US" sz="1000"/>
                        <a:t>14489</a:t>
                      </a:r>
                    </a:p>
                  </a:txBody>
                  <a:tcPr/>
                </a:tc>
                <a:tc>
                  <a:txBody>
                    <a:bodyPr/>
                    <a:lstStyle/>
                    <a:p>
                      <a:r>
                        <a:rPr lang="en-US" sz="1000"/>
                        <a:t>1928</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884670973"/>
                  </a:ext>
                </a:extLst>
              </a:tr>
              <a:tr h="370840">
                <a:tc>
                  <a:txBody>
                    <a:bodyPr/>
                    <a:lstStyle/>
                    <a:p>
                      <a:r>
                        <a:rPr lang="de-DE" sz="1000" b="1"/>
                        <a:t> Panorama - 2018-06-02 18:12:11 </a:t>
                      </a:r>
                      <a:r>
                        <a:rPr lang="de-DE" sz="1000"/>
                        <a:t> 
 Holocaust, Konzentrationslager, Millionen Kriegstote - für Alexander Gauland alles nur ein "Vogelschiss". Der Parteichef relativierte beim Bundeskongress der AfD-Nachwuchsorganisation die Zeit des Nationalsozialismus.</a:t>
                      </a:r>
                      <a:endParaRPr lang="en-US" sz="1000"/>
                    </a:p>
                  </a:txBody>
                  <a:tcPr/>
                </a:tc>
                <a:tc>
                  <a:txBody>
                    <a:bodyPr/>
                    <a:lstStyle/>
                    <a:p>
                      <a:r>
                        <a:rPr lang="en-US" sz="1000"/>
                        <a:t>39.4 %</a:t>
                      </a:r>
                    </a:p>
                  </a:txBody>
                  <a:tcPr/>
                </a:tc>
                <a:tc>
                  <a:txBody>
                    <a:bodyPr/>
                    <a:lstStyle/>
                    <a:p>
                      <a:r>
                        <a:rPr lang="en-US" sz="1000"/>
                        <a:t>8184</a:t>
                      </a:r>
                    </a:p>
                  </a:txBody>
                  <a:tcPr/>
                </a:tc>
                <a:tc>
                  <a:txBody>
                    <a:bodyPr/>
                    <a:lstStyle/>
                    <a:p>
                      <a:r>
                        <a:rPr lang="en-US" sz="1000"/>
                        <a:t>20754</a:t>
                      </a:r>
                    </a:p>
                  </a:txBody>
                  <a:tcPr/>
                </a:tc>
                <a:tc>
                  <a:txBody>
                    <a:bodyPr/>
                    <a:lstStyle/>
                    <a:p>
                      <a:r>
                        <a:rPr lang="en-US" sz="1000"/>
                        <a:t>1033</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568240212"/>
                  </a:ext>
                </a:extLst>
              </a:tr>
              <a:tr h="370840">
                <a:tc>
                  <a:txBody>
                    <a:bodyPr/>
                    <a:lstStyle/>
                    <a:p>
                      <a:r>
                        <a:rPr lang="pt-BR" sz="1000" b="1"/>
                        <a:t> Panorama - 2018-05-27 14:26:12 </a:t>
                      </a:r>
                      <a:r>
                        <a:rPr lang="pt-BR" sz="1000"/>
                        <a:t> 
 </a:t>
                      </a:r>
                      <a:endParaRPr lang="en-US" sz="1000"/>
                    </a:p>
                  </a:txBody>
                  <a:tcPr/>
                </a:tc>
                <a:tc>
                  <a:txBody>
                    <a:bodyPr/>
                    <a:lstStyle/>
                    <a:p>
                      <a:r>
                        <a:rPr lang="en-US" sz="1000"/>
                        <a:t>39.1 %</a:t>
                      </a:r>
                    </a:p>
                  </a:txBody>
                  <a:tcPr/>
                </a:tc>
                <a:tc>
                  <a:txBody>
                    <a:bodyPr/>
                    <a:lstStyle/>
                    <a:p>
                      <a:r>
                        <a:rPr lang="en-US" sz="1000"/>
                        <a:t>8763</a:t>
                      </a:r>
                    </a:p>
                  </a:txBody>
                  <a:tcPr/>
                </a:tc>
                <a:tc>
                  <a:txBody>
                    <a:bodyPr/>
                    <a:lstStyle/>
                    <a:p>
                      <a:r>
                        <a:rPr lang="en-US" sz="1000"/>
                        <a:t>22413</a:t>
                      </a:r>
                    </a:p>
                  </a:txBody>
                  <a:tcPr/>
                </a:tc>
                <a:tc>
                  <a:txBody>
                    <a:bodyPr/>
                    <a:lstStyle/>
                    <a:p>
                      <a:r>
                        <a:rPr lang="en-US" sz="1000"/>
                        <a:t>3339</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981192919"/>
                  </a:ext>
                </a:extLst>
              </a:tr>
              <a:tr h="370840">
                <a:tc>
                  <a:txBody>
                    <a:bodyPr/>
                    <a:lstStyle/>
                    <a:p>
                      <a:r>
                        <a:rPr lang="de-DE" sz="1000" b="1"/>
                        <a:t> Panorama - 2018-09-10 08:00:20 </a:t>
                      </a:r>
                      <a:r>
                        <a:rPr lang="de-DE" sz="1000"/>
                        <a:t> 
 "Dieser Staat steht vor einem Scheideweg. Die Ereignisse in Sachsen sind nicht besorgniserregend, sie sind kein Warnzeichen, sie sind nicht alarmierend, sie zeigen, dass das der Rechtsstaat in Deutschland in Teilen gescheitert ist und davor ist, weiter gravierend zu scheitern." Michel Abdollahi in einem offenen Brief an Angela Merkel und die Bundesregierung.</a:t>
                      </a:r>
                      <a:endParaRPr lang="en-US" sz="1000"/>
                    </a:p>
                  </a:txBody>
                  <a:tcPr/>
                </a:tc>
                <a:tc>
                  <a:txBody>
                    <a:bodyPr/>
                    <a:lstStyle/>
                    <a:p>
                      <a:r>
                        <a:rPr lang="en-US" sz="1000"/>
                        <a:t>36.1 %</a:t>
                      </a:r>
                    </a:p>
                  </a:txBody>
                  <a:tcPr/>
                </a:tc>
                <a:tc>
                  <a:txBody>
                    <a:bodyPr/>
                    <a:lstStyle/>
                    <a:p>
                      <a:r>
                        <a:rPr lang="en-US" sz="1000"/>
                        <a:t>5876</a:t>
                      </a:r>
                    </a:p>
                  </a:txBody>
                  <a:tcPr/>
                </a:tc>
                <a:tc>
                  <a:txBody>
                    <a:bodyPr/>
                    <a:lstStyle/>
                    <a:p>
                      <a:r>
                        <a:rPr lang="en-US" sz="1000"/>
                        <a:t>16256</a:t>
                      </a:r>
                    </a:p>
                  </a:txBody>
                  <a:tcPr/>
                </a:tc>
                <a:tc>
                  <a:txBody>
                    <a:bodyPr/>
                    <a:lstStyle/>
                    <a:p>
                      <a:r>
                        <a:rPr lang="en-US" sz="1000"/>
                        <a:t>727</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805261440"/>
                  </a:ext>
                </a:extLst>
              </a:tr>
            </a:tbl>
          </a:graphicData>
        </a:graphic>
      </p:graphicFrame>
      <p:sp>
        <p:nvSpPr>
          <p:cNvPr id="4" name="Text Placeholder 3">
            <a:extLst>
              <a:ext uri="{FF2B5EF4-FFF2-40B4-BE49-F238E27FC236}">
                <a16:creationId xmlns:a16="http://schemas.microsoft.com/office/drawing/2014/main" id="{01823B22-DF1D-4818-A743-895CC5FC43C7}"/>
              </a:ext>
            </a:extLst>
          </p:cNvPr>
          <p:cNvSpPr>
            <a:spLocks noGrp="1"/>
          </p:cNvSpPr>
          <p:nvPr>
            <p:ph type="body" sz="quarter" idx="14"/>
          </p:nvPr>
        </p:nvSpPr>
        <p:spPr/>
        <p:txBody>
          <a:bodyPr/>
          <a:lstStyle/>
          <a:p>
            <a:r>
              <a:rPr lang="en-US"/>
              <a:t>01.11.2017 - 31.10.2018</a:t>
            </a:r>
          </a:p>
        </p:txBody>
      </p:sp>
    </p:spTree>
    <p:extLst>
      <p:ext uri="{BB962C8B-B14F-4D97-AF65-F5344CB8AC3E}">
        <p14:creationId xmlns:p14="http://schemas.microsoft.com/office/powerpoint/2010/main" val="40188166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07D26D-C14A-4FAB-86D2-92B1F1176E87}"/>
              </a:ext>
            </a:extLst>
          </p:cNvPr>
          <p:cNvSpPr>
            <a:spLocks noGrp="1"/>
          </p:cNvSpPr>
          <p:nvPr>
            <p:ph type="title"/>
          </p:nvPr>
        </p:nvSpPr>
        <p:spPr/>
        <p:txBody>
          <a:bodyPr/>
          <a:lstStyle/>
          <a:p>
            <a:r>
              <a:rPr lang="en-US"/>
              <a:t>Facebook Eigene Posts - I-Rate Aktive Nutzer-Flop - Export | Panorama - 1 of 2</a:t>
            </a:r>
          </a:p>
        </p:txBody>
      </p:sp>
      <p:graphicFrame>
        <p:nvGraphicFramePr>
          <p:cNvPr id="5" name="Table Placeholder 4">
            <a:extLst>
              <a:ext uri="{FF2B5EF4-FFF2-40B4-BE49-F238E27FC236}">
                <a16:creationId xmlns:a16="http://schemas.microsoft.com/office/drawing/2014/main" id="{C35459BE-9E1B-42D8-BF35-6286399F57A9}"/>
              </a:ext>
            </a:extLst>
          </p:cNvPr>
          <p:cNvGraphicFramePr>
            <a:graphicFrameLocks noGrp="1"/>
          </p:cNvGraphicFramePr>
          <p:nvPr>
            <p:ph type="tbl" sz="quarter" idx="13"/>
            <p:extLst>
              <p:ext uri="{D42A27DB-BD31-4B8C-83A1-F6EECF244321}">
                <p14:modId xmlns:p14="http://schemas.microsoft.com/office/powerpoint/2010/main" val="20086388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736737981"/>
                    </a:ext>
                  </a:extLst>
                </a:gridCol>
                <a:gridCol w="822960">
                  <a:extLst>
                    <a:ext uri="{9D8B030D-6E8A-4147-A177-3AD203B41FA5}">
                      <a16:colId xmlns:a16="http://schemas.microsoft.com/office/drawing/2014/main" val="948735516"/>
                    </a:ext>
                  </a:extLst>
                </a:gridCol>
                <a:gridCol w="822960">
                  <a:extLst>
                    <a:ext uri="{9D8B030D-6E8A-4147-A177-3AD203B41FA5}">
                      <a16:colId xmlns:a16="http://schemas.microsoft.com/office/drawing/2014/main" val="4005647293"/>
                    </a:ext>
                  </a:extLst>
                </a:gridCol>
                <a:gridCol w="822960">
                  <a:extLst>
                    <a:ext uri="{9D8B030D-6E8A-4147-A177-3AD203B41FA5}">
                      <a16:colId xmlns:a16="http://schemas.microsoft.com/office/drawing/2014/main" val="3852768484"/>
                    </a:ext>
                  </a:extLst>
                </a:gridCol>
                <a:gridCol w="822960">
                  <a:extLst>
                    <a:ext uri="{9D8B030D-6E8A-4147-A177-3AD203B41FA5}">
                      <a16:colId xmlns:a16="http://schemas.microsoft.com/office/drawing/2014/main" val="3286369117"/>
                    </a:ext>
                  </a:extLst>
                </a:gridCol>
                <a:gridCol w="822960">
                  <a:extLst>
                    <a:ext uri="{9D8B030D-6E8A-4147-A177-3AD203B41FA5}">
                      <a16:colId xmlns:a16="http://schemas.microsoft.com/office/drawing/2014/main" val="3180192437"/>
                    </a:ext>
                  </a:extLst>
                </a:gridCol>
                <a:gridCol w="822960">
                  <a:extLst>
                    <a:ext uri="{9D8B030D-6E8A-4147-A177-3AD203B41FA5}">
                      <a16:colId xmlns:a16="http://schemas.microsoft.com/office/drawing/2014/main" val="1720918763"/>
                    </a:ext>
                  </a:extLst>
                </a:gridCol>
                <a:gridCol w="822960">
                  <a:extLst>
                    <a:ext uri="{9D8B030D-6E8A-4147-A177-3AD203B41FA5}">
                      <a16:colId xmlns:a16="http://schemas.microsoft.com/office/drawing/2014/main" val="25503347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977784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- 2017-12-29 15:01:26 </a:t>
                      </a:r>
                      <a:r>
                        <a:rPr kumimoji="0" lang="de-DE" sz="1000" b="0" i="0" u="none" strike="noStrike" kern="1200" cap="none" spc="0" normalizeH="0" baseline="0" noProof="0">
                          <a:ln>
                            <a:noFill/>
                          </a:ln>
                          <a:solidFill>
                            <a:prstClr val="black"/>
                          </a:solidFill>
                          <a:effectLst/>
                          <a:uLnTx/>
                          <a:uFillTx/>
                          <a:latin typeface="+mn-lt"/>
                          <a:ea typeface="+mn-ea"/>
                          <a:cs typeface="+mn-cs"/>
                        </a:rPr>
                        <a:t> 
 Überdurchschnittlich warm und mit ungewöhnlichen Ausreißern - so lässt sich das Wetter 2017 zusammenfassen. Der Deutsche Wetterdienst (DWD) geht davon aus, dass Deutschland in Zukunft häufiger Extremwetter erleben wird. Den Panorama-Bericht darüber, wie sich Kommunen auf solche Extremwetter vorbereiten wollen, finden Sie hier: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92024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- 2017-12-10 13:51:46 </a:t>
                      </a:r>
                      <a:r>
                        <a:rPr kumimoji="0" lang="de-DE" sz="1000" b="0" i="0" u="none" strike="noStrike" kern="1200" cap="none" spc="0" normalizeH="0" baseline="0" noProof="0">
                          <a:ln>
                            <a:noFill/>
                          </a:ln>
                          <a:solidFill>
                            <a:prstClr val="black"/>
                          </a:solidFill>
                          <a:effectLst/>
                          <a:uLnTx/>
                          <a:uFillTx/>
                          <a:latin typeface="+mn-lt"/>
                          <a:ea typeface="+mn-ea"/>
                          <a:cs typeface="+mn-cs"/>
                        </a:rPr>
                        <a:t> 
 "ICANs wichtigste Botschaft ist, dass die Welt niemals sicher sein kann, so lange wir Atomwaffen haben" - die Internationale Kampagne zur Abschaffung von Atomwaffen ist in Oslo mit dem Friedensnobelpreis ausgezeichnet worden.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41077739"/>
                  </a:ext>
                </a:extLst>
              </a:tr>
            </a:tbl>
          </a:graphicData>
        </a:graphic>
      </p:graphicFrame>
      <p:sp>
        <p:nvSpPr>
          <p:cNvPr id="4" name="Text Placeholder 3">
            <a:extLst>
              <a:ext uri="{FF2B5EF4-FFF2-40B4-BE49-F238E27FC236}">
                <a16:creationId xmlns:a16="http://schemas.microsoft.com/office/drawing/2014/main" id="{09770CA8-7AE0-4B50-A5FB-70A2F0B397C4}"/>
              </a:ext>
            </a:extLst>
          </p:cNvPr>
          <p:cNvSpPr>
            <a:spLocks noGrp="1"/>
          </p:cNvSpPr>
          <p:nvPr>
            <p:ph type="body" sz="quarter" idx="14"/>
          </p:nvPr>
        </p:nvSpPr>
        <p:spPr/>
        <p:txBody>
          <a:bodyPr/>
          <a:lstStyle/>
          <a:p>
            <a:r>
              <a:rPr lang="en-US"/>
              <a:t>01.11.2017 - 31.10.2018</a:t>
            </a:r>
          </a:p>
        </p:txBody>
      </p:sp>
    </p:spTree>
    <p:extLst>
      <p:ext uri="{BB962C8B-B14F-4D97-AF65-F5344CB8AC3E}">
        <p14:creationId xmlns:p14="http://schemas.microsoft.com/office/powerpoint/2010/main" val="41946067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952FEE-8D4F-4294-9274-C8FB5AADC29F}"/>
              </a:ext>
            </a:extLst>
          </p:cNvPr>
          <p:cNvSpPr>
            <a:spLocks noGrp="1"/>
          </p:cNvSpPr>
          <p:nvPr>
            <p:ph type="title"/>
          </p:nvPr>
        </p:nvSpPr>
        <p:spPr/>
        <p:txBody>
          <a:bodyPr/>
          <a:lstStyle/>
          <a:p>
            <a:r>
              <a:rPr lang="en-US"/>
              <a:t>Facebook Eigene Posts - I-Rate Aktive Nutzer-Flop - Export | Panorama - 2 of 2</a:t>
            </a:r>
          </a:p>
        </p:txBody>
      </p:sp>
      <p:graphicFrame>
        <p:nvGraphicFramePr>
          <p:cNvPr id="5" name="Table Placeholder 4">
            <a:extLst>
              <a:ext uri="{FF2B5EF4-FFF2-40B4-BE49-F238E27FC236}">
                <a16:creationId xmlns:a16="http://schemas.microsoft.com/office/drawing/2014/main" id="{FA539B3A-FED6-44BC-BB6E-1C481BA0E322}"/>
              </a:ext>
            </a:extLst>
          </p:cNvPr>
          <p:cNvGraphicFramePr>
            <a:graphicFrameLocks noGrp="1"/>
          </p:cNvGraphicFramePr>
          <p:nvPr>
            <p:ph type="tbl" sz="quarter" idx="13"/>
            <p:extLst>
              <p:ext uri="{D42A27DB-BD31-4B8C-83A1-F6EECF244321}">
                <p14:modId xmlns:p14="http://schemas.microsoft.com/office/powerpoint/2010/main" val="23063847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279111387"/>
                    </a:ext>
                  </a:extLst>
                </a:gridCol>
                <a:gridCol w="822960">
                  <a:extLst>
                    <a:ext uri="{9D8B030D-6E8A-4147-A177-3AD203B41FA5}">
                      <a16:colId xmlns:a16="http://schemas.microsoft.com/office/drawing/2014/main" val="4157350912"/>
                    </a:ext>
                  </a:extLst>
                </a:gridCol>
                <a:gridCol w="822960">
                  <a:extLst>
                    <a:ext uri="{9D8B030D-6E8A-4147-A177-3AD203B41FA5}">
                      <a16:colId xmlns:a16="http://schemas.microsoft.com/office/drawing/2014/main" val="843754079"/>
                    </a:ext>
                  </a:extLst>
                </a:gridCol>
                <a:gridCol w="822960">
                  <a:extLst>
                    <a:ext uri="{9D8B030D-6E8A-4147-A177-3AD203B41FA5}">
                      <a16:colId xmlns:a16="http://schemas.microsoft.com/office/drawing/2014/main" val="3506561703"/>
                    </a:ext>
                  </a:extLst>
                </a:gridCol>
                <a:gridCol w="822960">
                  <a:extLst>
                    <a:ext uri="{9D8B030D-6E8A-4147-A177-3AD203B41FA5}">
                      <a16:colId xmlns:a16="http://schemas.microsoft.com/office/drawing/2014/main" val="4191647328"/>
                    </a:ext>
                  </a:extLst>
                </a:gridCol>
                <a:gridCol w="822960">
                  <a:extLst>
                    <a:ext uri="{9D8B030D-6E8A-4147-A177-3AD203B41FA5}">
                      <a16:colId xmlns:a16="http://schemas.microsoft.com/office/drawing/2014/main" val="2634006907"/>
                    </a:ext>
                  </a:extLst>
                </a:gridCol>
                <a:gridCol w="822960">
                  <a:extLst>
                    <a:ext uri="{9D8B030D-6E8A-4147-A177-3AD203B41FA5}">
                      <a16:colId xmlns:a16="http://schemas.microsoft.com/office/drawing/2014/main" val="4135972809"/>
                    </a:ext>
                  </a:extLst>
                </a:gridCol>
                <a:gridCol w="822960">
                  <a:extLst>
                    <a:ext uri="{9D8B030D-6E8A-4147-A177-3AD203B41FA5}">
                      <a16:colId xmlns:a16="http://schemas.microsoft.com/office/drawing/2014/main" val="23683393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606624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- 2017-12-02 12:31:34 </a:t>
                      </a:r>
                      <a:r>
                        <a:rPr kumimoji="0" lang="de-DE" sz="1000" b="0" i="0" u="none" strike="noStrike" kern="1200" cap="none" spc="0" normalizeH="0" baseline="0" noProof="0">
                          <a:ln>
                            <a:noFill/>
                          </a:ln>
                          <a:solidFill>
                            <a:prstClr val="black"/>
                          </a:solidFill>
                          <a:effectLst/>
                          <a:uLnTx/>
                          <a:uFillTx/>
                          <a:latin typeface="+mn-lt"/>
                          <a:ea typeface="+mn-ea"/>
                          <a:cs typeface="+mn-cs"/>
                        </a:rPr>
                        <a:t> 
 "Die Wahrheit zu berichten, die Umwelt zu schützen, für Menschenrechte und soziale Gerechtigkeit zu arbeiten, das alles ist so riskant geworden wie nie zuvor."  Der Alternativen Nobelpreis ging an Menschenrechtsaktivisten aus vier Ländern, doch nicht alle Preisträger durften zur Verleihung reisen.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20855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- 2018-01-12 17:45:00 </a:t>
                      </a:r>
                      <a:r>
                        <a:rPr kumimoji="0" lang="de-DE" sz="1000" b="0" i="0" u="none" strike="noStrike" kern="1200" cap="none" spc="0" normalizeH="0" baseline="0" noProof="0">
                          <a:ln>
                            <a:noFill/>
                          </a:ln>
                          <a:solidFill>
                            <a:prstClr val="black"/>
                          </a:solidFill>
                          <a:effectLst/>
                          <a:uLnTx/>
                          <a:uFillTx/>
                          <a:latin typeface="+mn-lt"/>
                          <a:ea typeface="+mn-ea"/>
                          <a:cs typeface="+mn-cs"/>
                        </a:rPr>
                        <a:t> 
 Kontraste wird 50. Das sieht man euch gar nicht an :) Herzlichen Glückwunsch!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12959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- 2017-12-07 16:22:44 </a:t>
                      </a:r>
                      <a:r>
                        <a:rPr kumimoji="0" lang="de-DE" sz="1000" b="0" i="0" u="none" strike="noStrike" kern="1200" cap="none" spc="0" normalizeH="0" baseline="0" noProof="0">
                          <a:ln>
                            <a:noFill/>
                          </a:ln>
                          <a:solidFill>
                            <a:prstClr val="black"/>
                          </a:solidFill>
                          <a:effectLst/>
                          <a:uLnTx/>
                          <a:uFillTx/>
                          <a:latin typeface="+mn-lt"/>
                          <a:ea typeface="+mn-ea"/>
                          <a:cs typeface="+mn-cs"/>
                        </a:rPr>
                        <a:t> 
 Fala português? Die brasilianische Tochterfirma des VW-Konzerns soll sich während der Militärdiktatur aktiv an der Verfolgung von Regimegegnern beteiligt haben. Damit auch die Betroffenen in Brasilien den Panorama 3-Beitrag verstehen können, hat ihn ARD TELEVISION RIO DE JANEIRO ins Portugiesische übersetzt.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88942602"/>
                  </a:ext>
                </a:extLst>
              </a:tr>
            </a:tbl>
          </a:graphicData>
        </a:graphic>
      </p:graphicFrame>
      <p:sp>
        <p:nvSpPr>
          <p:cNvPr id="4" name="Text Placeholder 3">
            <a:extLst>
              <a:ext uri="{FF2B5EF4-FFF2-40B4-BE49-F238E27FC236}">
                <a16:creationId xmlns:a16="http://schemas.microsoft.com/office/drawing/2014/main" id="{25906461-CD93-490D-8F10-29A740B74705}"/>
              </a:ext>
            </a:extLst>
          </p:cNvPr>
          <p:cNvSpPr>
            <a:spLocks noGrp="1"/>
          </p:cNvSpPr>
          <p:nvPr>
            <p:ph type="body" sz="quarter" idx="14"/>
          </p:nvPr>
        </p:nvSpPr>
        <p:spPr/>
        <p:txBody>
          <a:bodyPr/>
          <a:lstStyle/>
          <a:p>
            <a:r>
              <a:rPr lang="en-US"/>
              <a:t>01.11.2017 - 31.10.2018</a:t>
            </a:r>
          </a:p>
        </p:txBody>
      </p:sp>
    </p:spTree>
    <p:extLst>
      <p:ext uri="{BB962C8B-B14F-4D97-AF65-F5344CB8AC3E}">
        <p14:creationId xmlns:p14="http://schemas.microsoft.com/office/powerpoint/2010/main" val="30961065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ED1FC-08B8-4BB7-AD21-B027EFEE4DC0}"/>
              </a:ext>
            </a:extLst>
          </p:cNvPr>
          <p:cNvSpPr>
            <a:spLocks noGrp="1"/>
          </p:cNvSpPr>
          <p:nvPr>
            <p:ph type="title"/>
          </p:nvPr>
        </p:nvSpPr>
        <p:spPr/>
        <p:txBody>
          <a:bodyPr/>
          <a:lstStyle/>
          <a:p>
            <a:r>
              <a:rPr lang="en-US"/>
              <a:t>Facebook Eigene Post - Summe Interaktionen - Export | Panorama - 1 of 2</a:t>
            </a:r>
          </a:p>
        </p:txBody>
      </p:sp>
      <p:graphicFrame>
        <p:nvGraphicFramePr>
          <p:cNvPr id="5" name="Table Placeholder 4">
            <a:extLst>
              <a:ext uri="{FF2B5EF4-FFF2-40B4-BE49-F238E27FC236}">
                <a16:creationId xmlns:a16="http://schemas.microsoft.com/office/drawing/2014/main" id="{4793DD6F-D107-4F14-A5F5-14BCA5E3B5B1}"/>
              </a:ext>
            </a:extLst>
          </p:cNvPr>
          <p:cNvGraphicFramePr>
            <a:graphicFrameLocks noGrp="1"/>
          </p:cNvGraphicFramePr>
          <p:nvPr>
            <p:ph type="tbl" sz="quarter" idx="13"/>
            <p:extLst>
              <p:ext uri="{D42A27DB-BD31-4B8C-83A1-F6EECF244321}">
                <p14:modId xmlns:p14="http://schemas.microsoft.com/office/powerpoint/2010/main" val="734065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856836585"/>
                    </a:ext>
                  </a:extLst>
                </a:gridCol>
                <a:gridCol w="822960">
                  <a:extLst>
                    <a:ext uri="{9D8B030D-6E8A-4147-A177-3AD203B41FA5}">
                      <a16:colId xmlns:a16="http://schemas.microsoft.com/office/drawing/2014/main" val="1664964327"/>
                    </a:ext>
                  </a:extLst>
                </a:gridCol>
                <a:gridCol w="822960">
                  <a:extLst>
                    <a:ext uri="{9D8B030D-6E8A-4147-A177-3AD203B41FA5}">
                      <a16:colId xmlns:a16="http://schemas.microsoft.com/office/drawing/2014/main" val="964068036"/>
                    </a:ext>
                  </a:extLst>
                </a:gridCol>
                <a:gridCol w="822960">
                  <a:extLst>
                    <a:ext uri="{9D8B030D-6E8A-4147-A177-3AD203B41FA5}">
                      <a16:colId xmlns:a16="http://schemas.microsoft.com/office/drawing/2014/main" val="3082479920"/>
                    </a:ext>
                  </a:extLst>
                </a:gridCol>
                <a:gridCol w="822960">
                  <a:extLst>
                    <a:ext uri="{9D8B030D-6E8A-4147-A177-3AD203B41FA5}">
                      <a16:colId xmlns:a16="http://schemas.microsoft.com/office/drawing/2014/main" val="1654059643"/>
                    </a:ext>
                  </a:extLst>
                </a:gridCol>
                <a:gridCol w="822960">
                  <a:extLst>
                    <a:ext uri="{9D8B030D-6E8A-4147-A177-3AD203B41FA5}">
                      <a16:colId xmlns:a16="http://schemas.microsoft.com/office/drawing/2014/main" val="2480971982"/>
                    </a:ext>
                  </a:extLst>
                </a:gridCol>
                <a:gridCol w="822960">
                  <a:extLst>
                    <a:ext uri="{9D8B030D-6E8A-4147-A177-3AD203B41FA5}">
                      <a16:colId xmlns:a16="http://schemas.microsoft.com/office/drawing/2014/main" val="3231454335"/>
                    </a:ext>
                  </a:extLst>
                </a:gridCol>
                <a:gridCol w="822960">
                  <a:extLst>
                    <a:ext uri="{9D8B030D-6E8A-4147-A177-3AD203B41FA5}">
                      <a16:colId xmlns:a16="http://schemas.microsoft.com/office/drawing/2014/main" val="37169442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002734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- 2018-07-20 15:12:46 </a:t>
                      </a:r>
                      <a:r>
                        <a:rPr kumimoji="0" lang="de-DE" sz="1000" b="0" i="0" u="none" strike="noStrike" kern="1200" cap="none" spc="0" normalizeH="0" baseline="0" noProof="0">
                          <a:ln>
                            <a:noFill/>
                          </a:ln>
                          <a:solidFill>
                            <a:prstClr val="black"/>
                          </a:solidFill>
                          <a:effectLst/>
                          <a:uLnTx/>
                          <a:uFillTx/>
                          <a:latin typeface="+mn-lt"/>
                          <a:ea typeface="+mn-ea"/>
                          <a:cs typeface="+mn-cs"/>
                        </a:rPr>
                        <a:t> 
 Anja Reschke: "Dass Menschen schamlos am hellichten Tag auf einem der berühmtesten Plätze Dresdens rufen, dass Menschen absaufen - also sterben - sollen, wäre vor einiger Zeit wirklich unvorstellbar gewesen."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29414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- 2018-10-10 16:45:48 </a:t>
                      </a:r>
                      <a:r>
                        <a:rPr kumimoji="0" lang="de-DE" sz="1000" b="0" i="0" u="none" strike="noStrike" kern="1200" cap="none" spc="0" normalizeH="0" baseline="0" noProof="0">
                          <a:ln>
                            <a:noFill/>
                          </a:ln>
                          <a:solidFill>
                            <a:prstClr val="black"/>
                          </a:solidFill>
                          <a:effectLst/>
                          <a:uLnTx/>
                          <a:uFillTx/>
                          <a:latin typeface="+mn-lt"/>
                          <a:ea typeface="+mn-ea"/>
                          <a:cs typeface="+mn-cs"/>
                        </a:rPr>
                        <a:t> 
 Immer wieder werden Patienten bei der Kinderintensivstation der Medizinischen Hoschschule Hannover abgewiesen. Genug Betten und Ärzte gibt es. Was fehlt, sind genügend Krankenschwestern und Krankenpfleger.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75938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- 2018-03-02 17:00:27 </a:t>
                      </a:r>
                      <a:r>
                        <a:rPr kumimoji="0" lang="de-DE" sz="1000" b="0" i="0" u="none" strike="noStrike" kern="1200" cap="none" spc="0" normalizeH="0" baseline="0" noProof="0">
                          <a:ln>
                            <a:noFill/>
                          </a:ln>
                          <a:solidFill>
                            <a:prstClr val="black"/>
                          </a:solidFill>
                          <a:effectLst/>
                          <a:uLnTx/>
                          <a:uFillTx/>
                          <a:latin typeface="+mn-lt"/>
                          <a:ea typeface="+mn-ea"/>
                          <a:cs typeface="+mn-cs"/>
                        </a:rPr>
                        <a:t> 
 "Vom Holocaust haben wir nichts gewusst". Die Nachkriegs-Ausrede vieler Deutscher: eine Lebenslüge. Denn die Konzentrationslager befanden sich teilweise direkt nebenan.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96946066"/>
                  </a:ext>
                </a:extLst>
              </a:tr>
            </a:tbl>
          </a:graphicData>
        </a:graphic>
      </p:graphicFrame>
      <p:sp>
        <p:nvSpPr>
          <p:cNvPr id="4" name="Text Placeholder 3">
            <a:extLst>
              <a:ext uri="{FF2B5EF4-FFF2-40B4-BE49-F238E27FC236}">
                <a16:creationId xmlns:a16="http://schemas.microsoft.com/office/drawing/2014/main" id="{F0C20B94-A5C4-45B7-ABBB-843D528CA552}"/>
              </a:ext>
            </a:extLst>
          </p:cNvPr>
          <p:cNvSpPr>
            <a:spLocks noGrp="1"/>
          </p:cNvSpPr>
          <p:nvPr>
            <p:ph type="body" sz="quarter" idx="14"/>
          </p:nvPr>
        </p:nvSpPr>
        <p:spPr/>
        <p:txBody>
          <a:bodyPr/>
          <a:lstStyle/>
          <a:p>
            <a:r>
              <a:rPr lang="en-US"/>
              <a:t>01.11.2017 - 31.10.2018</a:t>
            </a:r>
          </a:p>
        </p:txBody>
      </p:sp>
    </p:spTree>
    <p:extLst>
      <p:ext uri="{BB962C8B-B14F-4D97-AF65-F5344CB8AC3E}">
        <p14:creationId xmlns:p14="http://schemas.microsoft.com/office/powerpoint/2010/main" val="24250338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E9B0F-CFBA-44F9-B5CD-4E60F9DC2084}"/>
              </a:ext>
            </a:extLst>
          </p:cNvPr>
          <p:cNvSpPr>
            <a:spLocks noGrp="1"/>
          </p:cNvSpPr>
          <p:nvPr>
            <p:ph type="title"/>
          </p:nvPr>
        </p:nvSpPr>
        <p:spPr/>
        <p:txBody>
          <a:bodyPr/>
          <a:lstStyle/>
          <a:p>
            <a:r>
              <a:rPr lang="en-US"/>
              <a:t>Facebook Eigene Post - Summe Interaktionen - Export | Panorama - 2 of 2</a:t>
            </a:r>
          </a:p>
        </p:txBody>
      </p:sp>
      <p:graphicFrame>
        <p:nvGraphicFramePr>
          <p:cNvPr id="5" name="Table Placeholder 4">
            <a:extLst>
              <a:ext uri="{FF2B5EF4-FFF2-40B4-BE49-F238E27FC236}">
                <a16:creationId xmlns:a16="http://schemas.microsoft.com/office/drawing/2014/main" id="{9D138CA6-5F5B-4C5C-98F8-820F87249F51}"/>
              </a:ext>
            </a:extLst>
          </p:cNvPr>
          <p:cNvGraphicFramePr>
            <a:graphicFrameLocks noGrp="1"/>
          </p:cNvGraphicFramePr>
          <p:nvPr>
            <p:ph type="tbl" sz="quarter" idx="13"/>
            <p:extLst>
              <p:ext uri="{D42A27DB-BD31-4B8C-83A1-F6EECF244321}">
                <p14:modId xmlns:p14="http://schemas.microsoft.com/office/powerpoint/2010/main" val="19851916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159678350"/>
                    </a:ext>
                  </a:extLst>
                </a:gridCol>
                <a:gridCol w="822960">
                  <a:extLst>
                    <a:ext uri="{9D8B030D-6E8A-4147-A177-3AD203B41FA5}">
                      <a16:colId xmlns:a16="http://schemas.microsoft.com/office/drawing/2014/main" val="3078871560"/>
                    </a:ext>
                  </a:extLst>
                </a:gridCol>
                <a:gridCol w="822960">
                  <a:extLst>
                    <a:ext uri="{9D8B030D-6E8A-4147-A177-3AD203B41FA5}">
                      <a16:colId xmlns:a16="http://schemas.microsoft.com/office/drawing/2014/main" val="917238808"/>
                    </a:ext>
                  </a:extLst>
                </a:gridCol>
                <a:gridCol w="822960">
                  <a:extLst>
                    <a:ext uri="{9D8B030D-6E8A-4147-A177-3AD203B41FA5}">
                      <a16:colId xmlns:a16="http://schemas.microsoft.com/office/drawing/2014/main" val="1674794830"/>
                    </a:ext>
                  </a:extLst>
                </a:gridCol>
                <a:gridCol w="822960">
                  <a:extLst>
                    <a:ext uri="{9D8B030D-6E8A-4147-A177-3AD203B41FA5}">
                      <a16:colId xmlns:a16="http://schemas.microsoft.com/office/drawing/2014/main" val="2291662042"/>
                    </a:ext>
                  </a:extLst>
                </a:gridCol>
                <a:gridCol w="822960">
                  <a:extLst>
                    <a:ext uri="{9D8B030D-6E8A-4147-A177-3AD203B41FA5}">
                      <a16:colId xmlns:a16="http://schemas.microsoft.com/office/drawing/2014/main" val="1351501208"/>
                    </a:ext>
                  </a:extLst>
                </a:gridCol>
                <a:gridCol w="822960">
                  <a:extLst>
                    <a:ext uri="{9D8B030D-6E8A-4147-A177-3AD203B41FA5}">
                      <a16:colId xmlns:a16="http://schemas.microsoft.com/office/drawing/2014/main" val="4102398409"/>
                    </a:ext>
                  </a:extLst>
                </a:gridCol>
                <a:gridCol w="822960">
                  <a:extLst>
                    <a:ext uri="{9D8B030D-6E8A-4147-A177-3AD203B41FA5}">
                      <a16:colId xmlns:a16="http://schemas.microsoft.com/office/drawing/2014/main" val="32463937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237190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- 2018-04-06 15:06:49 </a:t>
                      </a:r>
                      <a:r>
                        <a:rPr kumimoji="0" lang="de-DE" sz="1000" b="0" i="0" u="none" strike="noStrike" kern="1200" cap="none" spc="0" normalizeH="0" baseline="0" noProof="0">
                          <a:ln>
                            <a:noFill/>
                          </a:ln>
                          <a:solidFill>
                            <a:prstClr val="black"/>
                          </a:solidFill>
                          <a:effectLst/>
                          <a:uLnTx/>
                          <a:uFillTx/>
                          <a:latin typeface="+mn-lt"/>
                          <a:ea typeface="+mn-ea"/>
                          <a:cs typeface="+mn-cs"/>
                        </a:rPr>
                        <a:t> 
 Extra 3 mit einem lustigen Song zu einem ernsten Thema: Der Erzieher-Beruf ist wichtig, aber komplett unattraktiv. Vier Jahre dauert die Ausbildung und wird größtenteils nicht bezahlt.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27850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- 2018-05-31 13:32:32 </a:t>
                      </a:r>
                      <a:r>
                        <a:rPr kumimoji="0" lang="de-DE" sz="1000" b="0" i="0" u="none" strike="noStrike" kern="1200" cap="none" spc="0" normalizeH="0" baseline="0" noProof="0">
                          <a:ln>
                            <a:noFill/>
                          </a:ln>
                          <a:solidFill>
                            <a:prstClr val="black"/>
                          </a:solidFill>
                          <a:effectLst/>
                          <a:uLnTx/>
                          <a:uFillTx/>
                          <a:latin typeface="+mn-lt"/>
                          <a:ea typeface="+mn-ea"/>
                          <a:cs typeface="+mn-cs"/>
                        </a:rPr>
                        <a:t> 
 Stau in Hamburg dank Diesel-Fahrverbot: Seit heute gilt das bundesweit erste Fahrverbot für ältere Dieselautos und Lastwagen. Die Folgen? Sehen Sie selbst...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47633485"/>
                  </a:ext>
                </a:extLst>
              </a:tr>
            </a:tbl>
          </a:graphicData>
        </a:graphic>
      </p:graphicFrame>
      <p:sp>
        <p:nvSpPr>
          <p:cNvPr id="4" name="Text Placeholder 3">
            <a:extLst>
              <a:ext uri="{FF2B5EF4-FFF2-40B4-BE49-F238E27FC236}">
                <a16:creationId xmlns:a16="http://schemas.microsoft.com/office/drawing/2014/main" id="{3CC7E8BB-B48D-4F6F-B7EE-F238A001852E}"/>
              </a:ext>
            </a:extLst>
          </p:cNvPr>
          <p:cNvSpPr>
            <a:spLocks noGrp="1"/>
          </p:cNvSpPr>
          <p:nvPr>
            <p:ph type="body" sz="quarter" idx="14"/>
          </p:nvPr>
        </p:nvSpPr>
        <p:spPr/>
        <p:txBody>
          <a:bodyPr/>
          <a:lstStyle/>
          <a:p>
            <a:r>
              <a:rPr lang="en-US"/>
              <a:t>01.11.2017 - 31.10.2018</a:t>
            </a:r>
          </a:p>
        </p:txBody>
      </p:sp>
    </p:spTree>
    <p:extLst>
      <p:ext uri="{BB962C8B-B14F-4D97-AF65-F5344CB8AC3E}">
        <p14:creationId xmlns:p14="http://schemas.microsoft.com/office/powerpoint/2010/main" val="33797449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3FCDBE-9751-4BBD-83ED-E9244C30DB11}"/>
              </a:ext>
            </a:extLst>
          </p:cNvPr>
          <p:cNvSpPr>
            <a:spLocks noGrp="1"/>
          </p:cNvSpPr>
          <p:nvPr>
            <p:ph type="title"/>
          </p:nvPr>
        </p:nvSpPr>
        <p:spPr/>
        <p:txBody>
          <a:bodyPr/>
          <a:lstStyle/>
          <a:p>
            <a:r>
              <a:rPr lang="en-US"/>
              <a:t>Facebook Eigene Posts - Reaktionen - Export | Panorama - 1 of 3</a:t>
            </a:r>
          </a:p>
        </p:txBody>
      </p:sp>
      <p:graphicFrame>
        <p:nvGraphicFramePr>
          <p:cNvPr id="5" name="Table Placeholder 4">
            <a:extLst>
              <a:ext uri="{FF2B5EF4-FFF2-40B4-BE49-F238E27FC236}">
                <a16:creationId xmlns:a16="http://schemas.microsoft.com/office/drawing/2014/main" id="{41EA1428-2A65-4854-97BE-A715D7824401}"/>
              </a:ext>
            </a:extLst>
          </p:cNvPr>
          <p:cNvGraphicFramePr>
            <a:graphicFrameLocks noGrp="1"/>
          </p:cNvGraphicFramePr>
          <p:nvPr>
            <p:ph type="tbl" sz="quarter" idx="13"/>
            <p:extLst>
              <p:ext uri="{D42A27DB-BD31-4B8C-83A1-F6EECF244321}">
                <p14:modId xmlns:p14="http://schemas.microsoft.com/office/powerpoint/2010/main" val="34892935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1843918439"/>
                    </a:ext>
                  </a:extLst>
                </a:gridCol>
                <a:gridCol w="822960">
                  <a:extLst>
                    <a:ext uri="{9D8B030D-6E8A-4147-A177-3AD203B41FA5}">
                      <a16:colId xmlns:a16="http://schemas.microsoft.com/office/drawing/2014/main" val="695181015"/>
                    </a:ext>
                  </a:extLst>
                </a:gridCol>
                <a:gridCol w="493776">
                  <a:extLst>
                    <a:ext uri="{9D8B030D-6E8A-4147-A177-3AD203B41FA5}">
                      <a16:colId xmlns:a16="http://schemas.microsoft.com/office/drawing/2014/main" val="3168794198"/>
                    </a:ext>
                  </a:extLst>
                </a:gridCol>
                <a:gridCol w="493776">
                  <a:extLst>
                    <a:ext uri="{9D8B030D-6E8A-4147-A177-3AD203B41FA5}">
                      <a16:colId xmlns:a16="http://schemas.microsoft.com/office/drawing/2014/main" val="3001921698"/>
                    </a:ext>
                  </a:extLst>
                </a:gridCol>
                <a:gridCol w="493776">
                  <a:extLst>
                    <a:ext uri="{9D8B030D-6E8A-4147-A177-3AD203B41FA5}">
                      <a16:colId xmlns:a16="http://schemas.microsoft.com/office/drawing/2014/main" val="4279747958"/>
                    </a:ext>
                  </a:extLst>
                </a:gridCol>
                <a:gridCol w="493776">
                  <a:extLst>
                    <a:ext uri="{9D8B030D-6E8A-4147-A177-3AD203B41FA5}">
                      <a16:colId xmlns:a16="http://schemas.microsoft.com/office/drawing/2014/main" val="1618062221"/>
                    </a:ext>
                  </a:extLst>
                </a:gridCol>
                <a:gridCol w="493776">
                  <a:extLst>
                    <a:ext uri="{9D8B030D-6E8A-4147-A177-3AD203B41FA5}">
                      <a16:colId xmlns:a16="http://schemas.microsoft.com/office/drawing/2014/main" val="997107135"/>
                    </a:ext>
                  </a:extLst>
                </a:gridCol>
                <a:gridCol w="493776">
                  <a:extLst>
                    <a:ext uri="{9D8B030D-6E8A-4147-A177-3AD203B41FA5}">
                      <a16:colId xmlns:a16="http://schemas.microsoft.com/office/drawing/2014/main" val="1030252301"/>
                    </a:ext>
                  </a:extLst>
                </a:gridCol>
                <a:gridCol w="493776">
                  <a:extLst>
                    <a:ext uri="{9D8B030D-6E8A-4147-A177-3AD203B41FA5}">
                      <a16:colId xmlns:a16="http://schemas.microsoft.com/office/drawing/2014/main" val="1207696195"/>
                    </a:ext>
                  </a:extLst>
                </a:gridCol>
                <a:gridCol w="493776">
                  <a:extLst>
                    <a:ext uri="{9D8B030D-6E8A-4147-A177-3AD203B41FA5}">
                      <a16:colId xmlns:a16="http://schemas.microsoft.com/office/drawing/2014/main" val="2736176878"/>
                    </a:ext>
                  </a:extLst>
                </a:gridCol>
                <a:gridCol w="493776">
                  <a:extLst>
                    <a:ext uri="{9D8B030D-6E8A-4147-A177-3AD203B41FA5}">
                      <a16:colId xmlns:a16="http://schemas.microsoft.com/office/drawing/2014/main" val="16688753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472711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- 2018-07-20 15:12:46</a:t>
                      </a:r>
                      <a:r>
                        <a:rPr kumimoji="0" lang="de-DE" sz="1000" b="0" i="0" u="none" strike="noStrike" kern="1200" cap="none" spc="0" normalizeH="0" baseline="0" noProof="0">
                          <a:ln>
                            <a:noFill/>
                          </a:ln>
                          <a:solidFill>
                            <a:prstClr val="black"/>
                          </a:solidFill>
                          <a:effectLst/>
                          <a:uLnTx/>
                          <a:uFillTx/>
                          <a:latin typeface="+mn-lt"/>
                          <a:ea typeface="+mn-ea"/>
                          <a:cs typeface="+mn-cs"/>
                        </a:rPr>
                        <a:t>
Anja Reschke: "Dass Menschen schamlos am hellichten Tag auf einem der berühmtesten Plätze Dresdens rufen, dass Menschen absaufen - also sterben - sollen, wäre vor einiger Zeit wirklich unvorstellbar gewesen."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"Absaufen, absaufen ...!"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53779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- 2018-10-10 16:45:48</a:t>
                      </a:r>
                      <a:r>
                        <a:rPr kumimoji="0" lang="de-DE" sz="1000" b="0" i="0" u="none" strike="noStrike" kern="1200" cap="none" spc="0" normalizeH="0" baseline="0" noProof="0">
                          <a:ln>
                            <a:noFill/>
                          </a:ln>
                          <a:solidFill>
                            <a:prstClr val="black"/>
                          </a:solidFill>
                          <a:effectLst/>
                          <a:uLnTx/>
                          <a:uFillTx/>
                          <a:latin typeface="+mn-lt"/>
                          <a:ea typeface="+mn-ea"/>
                          <a:cs typeface="+mn-cs"/>
                        </a:rPr>
                        <a:t>
Immer wieder werden Patienten bei der Kinderintensivstation der Medizinischen Hoschschule Hannover abgewiesen. Genug Betten und Ärzte gibt es. Was fehlt, sind genügend Krankenschwestern und Krankenpfleger.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Pflegenotstand auf Kinderintensivstation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58211666"/>
                  </a:ext>
                </a:extLst>
              </a:tr>
            </a:tbl>
          </a:graphicData>
        </a:graphic>
      </p:graphicFrame>
      <p:sp>
        <p:nvSpPr>
          <p:cNvPr id="4" name="Text Placeholder 3">
            <a:extLst>
              <a:ext uri="{FF2B5EF4-FFF2-40B4-BE49-F238E27FC236}">
                <a16:creationId xmlns:a16="http://schemas.microsoft.com/office/drawing/2014/main" id="{350A3F6C-01AF-432D-8725-0024D64EC2E6}"/>
              </a:ext>
            </a:extLst>
          </p:cNvPr>
          <p:cNvSpPr>
            <a:spLocks noGrp="1"/>
          </p:cNvSpPr>
          <p:nvPr>
            <p:ph type="body" sz="quarter" idx="14"/>
          </p:nvPr>
        </p:nvSpPr>
        <p:spPr/>
        <p:txBody>
          <a:bodyPr/>
          <a:lstStyle/>
          <a:p>
            <a:r>
              <a:rPr lang="en-US"/>
              <a:t>01.11.2017 - 31.10.2018</a:t>
            </a:r>
          </a:p>
        </p:txBody>
      </p:sp>
    </p:spTree>
    <p:extLst>
      <p:ext uri="{BB962C8B-B14F-4D97-AF65-F5344CB8AC3E}">
        <p14:creationId xmlns:p14="http://schemas.microsoft.com/office/powerpoint/2010/main" val="36240399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0D6D03-8720-4DEA-A30C-154E5B6FA80E}"/>
              </a:ext>
            </a:extLst>
          </p:cNvPr>
          <p:cNvSpPr>
            <a:spLocks noGrp="1"/>
          </p:cNvSpPr>
          <p:nvPr>
            <p:ph type="title"/>
          </p:nvPr>
        </p:nvSpPr>
        <p:spPr/>
        <p:txBody>
          <a:bodyPr/>
          <a:lstStyle/>
          <a:p>
            <a:r>
              <a:rPr lang="en-US"/>
              <a:t>Facebook Eigene Posts - Reaktionen - Export | Panorama - 2 of 3</a:t>
            </a:r>
          </a:p>
        </p:txBody>
      </p:sp>
      <p:graphicFrame>
        <p:nvGraphicFramePr>
          <p:cNvPr id="5" name="Table Placeholder 4">
            <a:extLst>
              <a:ext uri="{FF2B5EF4-FFF2-40B4-BE49-F238E27FC236}">
                <a16:creationId xmlns:a16="http://schemas.microsoft.com/office/drawing/2014/main" id="{ABE986EF-47D8-4C92-8010-56A9177F1128}"/>
              </a:ext>
            </a:extLst>
          </p:cNvPr>
          <p:cNvGraphicFramePr>
            <a:graphicFrameLocks noGrp="1"/>
          </p:cNvGraphicFramePr>
          <p:nvPr>
            <p:ph type="tbl" sz="quarter" idx="13"/>
            <p:extLst>
              <p:ext uri="{D42A27DB-BD31-4B8C-83A1-F6EECF244321}">
                <p14:modId xmlns:p14="http://schemas.microsoft.com/office/powerpoint/2010/main" val="3119384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3173703660"/>
                    </a:ext>
                  </a:extLst>
                </a:gridCol>
                <a:gridCol w="822960">
                  <a:extLst>
                    <a:ext uri="{9D8B030D-6E8A-4147-A177-3AD203B41FA5}">
                      <a16:colId xmlns:a16="http://schemas.microsoft.com/office/drawing/2014/main" val="2510746163"/>
                    </a:ext>
                  </a:extLst>
                </a:gridCol>
                <a:gridCol w="493776">
                  <a:extLst>
                    <a:ext uri="{9D8B030D-6E8A-4147-A177-3AD203B41FA5}">
                      <a16:colId xmlns:a16="http://schemas.microsoft.com/office/drawing/2014/main" val="3129899743"/>
                    </a:ext>
                  </a:extLst>
                </a:gridCol>
                <a:gridCol w="493776">
                  <a:extLst>
                    <a:ext uri="{9D8B030D-6E8A-4147-A177-3AD203B41FA5}">
                      <a16:colId xmlns:a16="http://schemas.microsoft.com/office/drawing/2014/main" val="3046391766"/>
                    </a:ext>
                  </a:extLst>
                </a:gridCol>
                <a:gridCol w="493776">
                  <a:extLst>
                    <a:ext uri="{9D8B030D-6E8A-4147-A177-3AD203B41FA5}">
                      <a16:colId xmlns:a16="http://schemas.microsoft.com/office/drawing/2014/main" val="684893064"/>
                    </a:ext>
                  </a:extLst>
                </a:gridCol>
                <a:gridCol w="493776">
                  <a:extLst>
                    <a:ext uri="{9D8B030D-6E8A-4147-A177-3AD203B41FA5}">
                      <a16:colId xmlns:a16="http://schemas.microsoft.com/office/drawing/2014/main" val="215769956"/>
                    </a:ext>
                  </a:extLst>
                </a:gridCol>
                <a:gridCol w="493776">
                  <a:extLst>
                    <a:ext uri="{9D8B030D-6E8A-4147-A177-3AD203B41FA5}">
                      <a16:colId xmlns:a16="http://schemas.microsoft.com/office/drawing/2014/main" val="1400614613"/>
                    </a:ext>
                  </a:extLst>
                </a:gridCol>
                <a:gridCol w="493776">
                  <a:extLst>
                    <a:ext uri="{9D8B030D-6E8A-4147-A177-3AD203B41FA5}">
                      <a16:colId xmlns:a16="http://schemas.microsoft.com/office/drawing/2014/main" val="2838593628"/>
                    </a:ext>
                  </a:extLst>
                </a:gridCol>
                <a:gridCol w="493776">
                  <a:extLst>
                    <a:ext uri="{9D8B030D-6E8A-4147-A177-3AD203B41FA5}">
                      <a16:colId xmlns:a16="http://schemas.microsoft.com/office/drawing/2014/main" val="3773209535"/>
                    </a:ext>
                  </a:extLst>
                </a:gridCol>
                <a:gridCol w="493776">
                  <a:extLst>
                    <a:ext uri="{9D8B030D-6E8A-4147-A177-3AD203B41FA5}">
                      <a16:colId xmlns:a16="http://schemas.microsoft.com/office/drawing/2014/main" val="910074507"/>
                    </a:ext>
                  </a:extLst>
                </a:gridCol>
                <a:gridCol w="493776">
                  <a:extLst>
                    <a:ext uri="{9D8B030D-6E8A-4147-A177-3AD203B41FA5}">
                      <a16:colId xmlns:a16="http://schemas.microsoft.com/office/drawing/2014/main" val="42048283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819428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- 2018-03-02 17:00:27</a:t>
                      </a:r>
                      <a:r>
                        <a:rPr kumimoji="0" lang="de-DE" sz="1000" b="0" i="0" u="none" strike="noStrike" kern="1200" cap="none" spc="0" normalizeH="0" baseline="0" noProof="0">
                          <a:ln>
                            <a:noFill/>
                          </a:ln>
                          <a:solidFill>
                            <a:prstClr val="black"/>
                          </a:solidFill>
                          <a:effectLst/>
                          <a:uLnTx/>
                          <a:uFillTx/>
                          <a:latin typeface="+mn-lt"/>
                          <a:ea typeface="+mn-ea"/>
                          <a:cs typeface="+mn-cs"/>
                        </a:rPr>
                        <a:t>
"Vom Holocaust haben wir nichts gewusst". Die Nachkriegs-Ausrede vieler Deutscher: eine Lebenslüge. Denn die Konzentrationslager befanden sich teilweise direkt nebenan.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Holocaust - Die Lüge der ahnungslosen Deutschen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96953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- 2018-04-06 15:06:49</a:t>
                      </a:r>
                      <a:r>
                        <a:rPr kumimoji="0" lang="de-DE" sz="1000" b="0" i="0" u="none" strike="noStrike" kern="1200" cap="none" spc="0" normalizeH="0" baseline="0" noProof="0">
                          <a:ln>
                            <a:noFill/>
                          </a:ln>
                          <a:solidFill>
                            <a:prstClr val="black"/>
                          </a:solidFill>
                          <a:effectLst/>
                          <a:uLnTx/>
                          <a:uFillTx/>
                          <a:latin typeface="+mn-lt"/>
                          <a:ea typeface="+mn-ea"/>
                          <a:cs typeface="+mn-cs"/>
                        </a:rPr>
                        <a:t>
Extra 3 mit einem lustigen Song zu einem ernsten Thema: Der Erzieher-Beruf ist wichtig, aber komplett unattraktiv. Vier Jahre dauert die Ausbildung und wird größtenteils nicht bezahlt.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Extra 3: Der KITA-Song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23951780"/>
                  </a:ext>
                </a:extLst>
              </a:tr>
            </a:tbl>
          </a:graphicData>
        </a:graphic>
      </p:graphicFrame>
      <p:sp>
        <p:nvSpPr>
          <p:cNvPr id="4" name="Text Placeholder 3">
            <a:extLst>
              <a:ext uri="{FF2B5EF4-FFF2-40B4-BE49-F238E27FC236}">
                <a16:creationId xmlns:a16="http://schemas.microsoft.com/office/drawing/2014/main" id="{2C583B93-DCE4-4446-9F7D-F70E3034F2DE}"/>
              </a:ext>
            </a:extLst>
          </p:cNvPr>
          <p:cNvSpPr>
            <a:spLocks noGrp="1"/>
          </p:cNvSpPr>
          <p:nvPr>
            <p:ph type="body" sz="quarter" idx="14"/>
          </p:nvPr>
        </p:nvSpPr>
        <p:spPr/>
        <p:txBody>
          <a:bodyPr/>
          <a:lstStyle/>
          <a:p>
            <a:r>
              <a:rPr lang="en-US"/>
              <a:t>01.11.2017 - 31.10.2018</a:t>
            </a:r>
          </a:p>
        </p:txBody>
      </p:sp>
    </p:spTree>
    <p:extLst>
      <p:ext uri="{BB962C8B-B14F-4D97-AF65-F5344CB8AC3E}">
        <p14:creationId xmlns:p14="http://schemas.microsoft.com/office/powerpoint/2010/main" val="22165494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A181CE-850A-4739-9635-2FD678E44994}"/>
              </a:ext>
            </a:extLst>
          </p:cNvPr>
          <p:cNvSpPr>
            <a:spLocks noGrp="1"/>
          </p:cNvSpPr>
          <p:nvPr>
            <p:ph type="title"/>
          </p:nvPr>
        </p:nvSpPr>
        <p:spPr/>
        <p:txBody>
          <a:bodyPr/>
          <a:lstStyle/>
          <a:p>
            <a:r>
              <a:rPr lang="en-US"/>
              <a:t>Facebook Eigene Posts - Reaktionen - Export | Panorama - 3 of 3</a:t>
            </a:r>
          </a:p>
        </p:txBody>
      </p:sp>
      <p:graphicFrame>
        <p:nvGraphicFramePr>
          <p:cNvPr id="5" name="Table Placeholder 4">
            <a:extLst>
              <a:ext uri="{FF2B5EF4-FFF2-40B4-BE49-F238E27FC236}">
                <a16:creationId xmlns:a16="http://schemas.microsoft.com/office/drawing/2014/main" id="{7D177431-FDB9-40FC-80AD-5411B2D7FA78}"/>
              </a:ext>
            </a:extLst>
          </p:cNvPr>
          <p:cNvGraphicFramePr>
            <a:graphicFrameLocks noGrp="1"/>
          </p:cNvGraphicFramePr>
          <p:nvPr>
            <p:ph type="tbl" sz="quarter" idx="13"/>
            <p:extLst>
              <p:ext uri="{D42A27DB-BD31-4B8C-83A1-F6EECF244321}">
                <p14:modId xmlns:p14="http://schemas.microsoft.com/office/powerpoint/2010/main" val="24162198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2645372274"/>
                    </a:ext>
                  </a:extLst>
                </a:gridCol>
                <a:gridCol w="822960">
                  <a:extLst>
                    <a:ext uri="{9D8B030D-6E8A-4147-A177-3AD203B41FA5}">
                      <a16:colId xmlns:a16="http://schemas.microsoft.com/office/drawing/2014/main" val="989799581"/>
                    </a:ext>
                  </a:extLst>
                </a:gridCol>
                <a:gridCol w="493776">
                  <a:extLst>
                    <a:ext uri="{9D8B030D-6E8A-4147-A177-3AD203B41FA5}">
                      <a16:colId xmlns:a16="http://schemas.microsoft.com/office/drawing/2014/main" val="3579759917"/>
                    </a:ext>
                  </a:extLst>
                </a:gridCol>
                <a:gridCol w="493776">
                  <a:extLst>
                    <a:ext uri="{9D8B030D-6E8A-4147-A177-3AD203B41FA5}">
                      <a16:colId xmlns:a16="http://schemas.microsoft.com/office/drawing/2014/main" val="2107399557"/>
                    </a:ext>
                  </a:extLst>
                </a:gridCol>
                <a:gridCol w="493776">
                  <a:extLst>
                    <a:ext uri="{9D8B030D-6E8A-4147-A177-3AD203B41FA5}">
                      <a16:colId xmlns:a16="http://schemas.microsoft.com/office/drawing/2014/main" val="2408138378"/>
                    </a:ext>
                  </a:extLst>
                </a:gridCol>
                <a:gridCol w="493776">
                  <a:extLst>
                    <a:ext uri="{9D8B030D-6E8A-4147-A177-3AD203B41FA5}">
                      <a16:colId xmlns:a16="http://schemas.microsoft.com/office/drawing/2014/main" val="4165298292"/>
                    </a:ext>
                  </a:extLst>
                </a:gridCol>
                <a:gridCol w="493776">
                  <a:extLst>
                    <a:ext uri="{9D8B030D-6E8A-4147-A177-3AD203B41FA5}">
                      <a16:colId xmlns:a16="http://schemas.microsoft.com/office/drawing/2014/main" val="3512138493"/>
                    </a:ext>
                  </a:extLst>
                </a:gridCol>
                <a:gridCol w="493776">
                  <a:extLst>
                    <a:ext uri="{9D8B030D-6E8A-4147-A177-3AD203B41FA5}">
                      <a16:colId xmlns:a16="http://schemas.microsoft.com/office/drawing/2014/main" val="484551714"/>
                    </a:ext>
                  </a:extLst>
                </a:gridCol>
                <a:gridCol w="493776">
                  <a:extLst>
                    <a:ext uri="{9D8B030D-6E8A-4147-A177-3AD203B41FA5}">
                      <a16:colId xmlns:a16="http://schemas.microsoft.com/office/drawing/2014/main" val="1831970911"/>
                    </a:ext>
                  </a:extLst>
                </a:gridCol>
                <a:gridCol w="493776">
                  <a:extLst>
                    <a:ext uri="{9D8B030D-6E8A-4147-A177-3AD203B41FA5}">
                      <a16:colId xmlns:a16="http://schemas.microsoft.com/office/drawing/2014/main" val="1199618193"/>
                    </a:ext>
                  </a:extLst>
                </a:gridCol>
                <a:gridCol w="493776">
                  <a:extLst>
                    <a:ext uri="{9D8B030D-6E8A-4147-A177-3AD203B41FA5}">
                      <a16:colId xmlns:a16="http://schemas.microsoft.com/office/drawing/2014/main" val="30610578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9238897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- 2018-05-31 13:32:32</a:t>
                      </a:r>
                      <a:r>
                        <a:rPr kumimoji="0" lang="de-DE" sz="1000" b="0" i="0" u="none" strike="noStrike" kern="1200" cap="none" spc="0" normalizeH="0" baseline="0" noProof="0">
                          <a:ln>
                            <a:noFill/>
                          </a:ln>
                          <a:solidFill>
                            <a:prstClr val="black"/>
                          </a:solidFill>
                          <a:effectLst/>
                          <a:uLnTx/>
                          <a:uFillTx/>
                          <a:latin typeface="+mn-lt"/>
                          <a:ea typeface="+mn-ea"/>
                          <a:cs typeface="+mn-cs"/>
                        </a:rPr>
                        <a:t>
Stau in Hamburg dank Diesel-Fahrverbot: Seit heute gilt das bundesweit erste Fahrverbot für ältere Dieselautos und Lastwagen. Die Folgen? Sehen Sie selbst...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Stau dank Diesel-Fahrverbot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86310933"/>
                  </a:ext>
                </a:extLst>
              </a:tr>
            </a:tbl>
          </a:graphicData>
        </a:graphic>
      </p:graphicFrame>
      <p:sp>
        <p:nvSpPr>
          <p:cNvPr id="4" name="Text Placeholder 3">
            <a:extLst>
              <a:ext uri="{FF2B5EF4-FFF2-40B4-BE49-F238E27FC236}">
                <a16:creationId xmlns:a16="http://schemas.microsoft.com/office/drawing/2014/main" id="{0D129D5E-A740-47A6-9365-B301A1BA7265}"/>
              </a:ext>
            </a:extLst>
          </p:cNvPr>
          <p:cNvSpPr>
            <a:spLocks noGrp="1"/>
          </p:cNvSpPr>
          <p:nvPr>
            <p:ph type="body" sz="quarter" idx="14"/>
          </p:nvPr>
        </p:nvSpPr>
        <p:spPr/>
        <p:txBody>
          <a:bodyPr/>
          <a:lstStyle/>
          <a:p>
            <a:r>
              <a:rPr lang="en-US"/>
              <a:t>01.11.2017 - 31.10.2018</a:t>
            </a:r>
          </a:p>
        </p:txBody>
      </p:sp>
    </p:spTree>
    <p:extLst>
      <p:ext uri="{BB962C8B-B14F-4D97-AF65-F5344CB8AC3E}">
        <p14:creationId xmlns:p14="http://schemas.microsoft.com/office/powerpoint/2010/main" val="10385303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4C198-2088-4B24-B3F9-D2284CB47840}"/>
              </a:ext>
            </a:extLst>
          </p:cNvPr>
          <p:cNvSpPr>
            <a:spLocks noGrp="1"/>
          </p:cNvSpPr>
          <p:nvPr>
            <p:ph type="title"/>
          </p:nvPr>
        </p:nvSpPr>
        <p:spPr/>
        <p:txBody>
          <a:bodyPr/>
          <a:lstStyle/>
          <a:p>
            <a:r>
              <a:rPr lang="de-DE"/>
              <a:t>Eigene Posts - Videostarts - Profil-bezogene Nutzung | Panorama</a:t>
            </a:r>
            <a:endParaRPr lang="en-US"/>
          </a:p>
        </p:txBody>
      </p:sp>
      <p:graphicFrame>
        <p:nvGraphicFramePr>
          <p:cNvPr id="5" name="Table Placeholder 4">
            <a:extLst>
              <a:ext uri="{FF2B5EF4-FFF2-40B4-BE49-F238E27FC236}">
                <a16:creationId xmlns:a16="http://schemas.microsoft.com/office/drawing/2014/main" id="{9FAFBE32-4498-4FC2-858B-E9FA6B21D1BE}"/>
              </a:ext>
            </a:extLst>
          </p:cNvPr>
          <p:cNvGraphicFramePr>
            <a:graphicFrameLocks noGrp="1"/>
          </p:cNvGraphicFramePr>
          <p:nvPr>
            <p:ph type="tbl" sz="quarter" idx="13"/>
            <p:extLst>
              <p:ext uri="{D42A27DB-BD31-4B8C-83A1-F6EECF244321}">
                <p14:modId xmlns:p14="http://schemas.microsoft.com/office/powerpoint/2010/main" val="19636783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27129243"/>
                    </a:ext>
                  </a:extLst>
                </a:gridCol>
                <a:gridCol w="822960">
                  <a:extLst>
                    <a:ext uri="{9D8B030D-6E8A-4147-A177-3AD203B41FA5}">
                      <a16:colId xmlns:a16="http://schemas.microsoft.com/office/drawing/2014/main" val="1287447165"/>
                    </a:ext>
                  </a:extLst>
                </a:gridCol>
                <a:gridCol w="822960">
                  <a:extLst>
                    <a:ext uri="{9D8B030D-6E8A-4147-A177-3AD203B41FA5}">
                      <a16:colId xmlns:a16="http://schemas.microsoft.com/office/drawing/2014/main" val="1901190964"/>
                    </a:ext>
                  </a:extLst>
                </a:gridCol>
                <a:gridCol w="822960">
                  <a:extLst>
                    <a:ext uri="{9D8B030D-6E8A-4147-A177-3AD203B41FA5}">
                      <a16:colId xmlns:a16="http://schemas.microsoft.com/office/drawing/2014/main" val="2898376617"/>
                    </a:ext>
                  </a:extLst>
                </a:gridCol>
                <a:gridCol w="822960">
                  <a:extLst>
                    <a:ext uri="{9D8B030D-6E8A-4147-A177-3AD203B41FA5}">
                      <a16:colId xmlns:a16="http://schemas.microsoft.com/office/drawing/2014/main" val="1969571913"/>
                    </a:ext>
                  </a:extLst>
                </a:gridCol>
                <a:gridCol w="822960">
                  <a:extLst>
                    <a:ext uri="{9D8B030D-6E8A-4147-A177-3AD203B41FA5}">
                      <a16:colId xmlns:a16="http://schemas.microsoft.com/office/drawing/2014/main" val="3767062223"/>
                    </a:ext>
                  </a:extLst>
                </a:gridCol>
                <a:gridCol w="822960">
                  <a:extLst>
                    <a:ext uri="{9D8B030D-6E8A-4147-A177-3AD203B41FA5}">
                      <a16:colId xmlns:a16="http://schemas.microsoft.com/office/drawing/2014/main" val="3556992589"/>
                    </a:ext>
                  </a:extLst>
                </a:gridCol>
              </a:tblGrid>
              <a:tr h="370840">
                <a:tc>
                  <a:txBody>
                    <a:bodyPr/>
                    <a:lstStyle/>
                    <a:p>
                      <a:r>
                        <a:rPr lang="en-US" sz="1000"/>
                        <a:t>Post</a:t>
                      </a:r>
                    </a:p>
                  </a:txBody>
                  <a:tcPr/>
                </a:tc>
                <a:tc>
                  <a:txBody>
                    <a:bodyPr/>
                    <a:lstStyle/>
                    <a:p>
                      <a:r>
                        <a:rPr lang="en-US" sz="1000"/>
                        <a:t>Videostarts ab 3s</a:t>
                      </a:r>
                    </a:p>
                  </a:txBody>
                  <a:tcPr/>
                </a:tc>
                <a:tc>
                  <a:txBody>
                    <a:bodyPr/>
                    <a:lstStyle/>
                    <a:p>
                      <a:r>
                        <a:rPr lang="en-US" sz="1000"/>
                        <a:t>Videostarts ab 10s</a:t>
                      </a:r>
                    </a:p>
                  </a:txBody>
                  <a:tcPr/>
                </a:tc>
                <a:tc>
                  <a:txBody>
                    <a:bodyPr/>
                    <a:lstStyle/>
                    <a:p>
                      <a:r>
                        <a:rPr lang="en-US" sz="1000"/>
                        <a:t>% Wiedergabe</a:t>
                      </a:r>
                    </a:p>
                  </a:txBody>
                  <a:tcPr/>
                </a:tc>
                <a:tc>
                  <a:txBody>
                    <a:bodyPr/>
                    <a:lstStyle/>
                    <a:p>
                      <a:r>
                        <a:rPr lang="en-US" sz="1000"/>
                        <a:t>Videolänge</a:t>
                      </a:r>
                    </a:p>
                  </a:txBody>
                  <a:tcPr/>
                </a:tc>
                <a:tc>
                  <a:txBody>
                    <a:bodyPr/>
                    <a:lstStyle/>
                    <a:p>
                      <a:r>
                        <a:rPr lang="en-US" sz="1000"/>
                        <a:t>Post abgelaufen?</a:t>
                      </a:r>
                    </a:p>
                  </a:txBody>
                  <a:tcPr/>
                </a:tc>
                <a:tc>
                  <a:txBody>
                    <a:bodyPr/>
                    <a:lstStyle/>
                    <a:p>
                      <a:r>
                        <a:rPr lang="en-US" sz="1000"/>
                        <a:t>Crossposted Video?</a:t>
                      </a:r>
                    </a:p>
                  </a:txBody>
                  <a:tcPr/>
                </a:tc>
                <a:extLst>
                  <a:ext uri="{0D108BD9-81ED-4DB2-BD59-A6C34878D82A}">
                    <a16:rowId xmlns:a16="http://schemas.microsoft.com/office/drawing/2014/main" val="469322796"/>
                  </a:ext>
                </a:extLst>
              </a:tr>
              <a:tr h="370840">
                <a:tc>
                  <a:txBody>
                    <a:bodyPr/>
                    <a:lstStyle/>
                    <a:p>
                      <a:r>
                        <a:rPr lang="de-DE" sz="1000" b="1"/>
                        <a:t> Panorama - 2018-07-20 15:12:46 </a:t>
                      </a:r>
                      <a:r>
                        <a:rPr lang="de-DE" sz="1000"/>
                        <a:t> 
 Anja Reschke: "Dass Menschen schamlos am hellichten Tag auf einem der berühmtesten Plätze Dresdens rufen, dass Menschen absaufen - also sterben - sollen, wäre vor einiger Zeit wirklich unvorstellbar gewesen."</a:t>
                      </a:r>
                      <a:endParaRPr lang="en-US" sz="1000"/>
                    </a:p>
                  </a:txBody>
                  <a:tcPr/>
                </a:tc>
                <a:tc>
                  <a:txBody>
                    <a:bodyPr/>
                    <a:lstStyle/>
                    <a:p>
                      <a:r>
                        <a:rPr lang="en-US" sz="1000"/>
                        <a:t>3549835</a:t>
                      </a:r>
                    </a:p>
                  </a:txBody>
                  <a:tcPr/>
                </a:tc>
                <a:tc>
                  <a:txBody>
                    <a:bodyPr/>
                    <a:lstStyle/>
                    <a:p>
                      <a:r>
                        <a:rPr lang="en-US" sz="1000"/>
                        <a:t>1671277</a:t>
                      </a:r>
                    </a:p>
                  </a:txBody>
                  <a:tcPr/>
                </a:tc>
                <a:tc>
                  <a:txBody>
                    <a:bodyPr/>
                    <a:lstStyle/>
                    <a:p>
                      <a:r>
                        <a:rPr lang="en-US" sz="1000"/>
                        <a:t>15 %</a:t>
                      </a:r>
                    </a:p>
                  </a:txBody>
                  <a:tcPr/>
                </a:tc>
                <a:tc>
                  <a:txBody>
                    <a:bodyPr/>
                    <a:lstStyle/>
                    <a:p>
                      <a:r>
                        <a:rPr lang="en-US" sz="1000"/>
                        <a:t>1:37</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3751364958"/>
                  </a:ext>
                </a:extLst>
              </a:tr>
              <a:tr h="370840">
                <a:tc>
                  <a:txBody>
                    <a:bodyPr/>
                    <a:lstStyle/>
                    <a:p>
                      <a:r>
                        <a:rPr lang="de-DE" sz="1000" b="1"/>
                        <a:t> Panorama - 2018-10-10 16:45:48 </a:t>
                      </a:r>
                      <a:r>
                        <a:rPr lang="de-DE" sz="1000"/>
                        <a:t> 
 Immer wieder werden Patienten bei der Kinderintensivstation der Medizinischen Hoschschule Hannover abgewiesen. Genug Betten und Ärzte gibt es. Was fehlt, sind genügend Krankenschwestern und Krankenpfleger.</a:t>
                      </a:r>
                      <a:endParaRPr lang="en-US" sz="1000"/>
                    </a:p>
                  </a:txBody>
                  <a:tcPr/>
                </a:tc>
                <a:tc>
                  <a:txBody>
                    <a:bodyPr/>
                    <a:lstStyle/>
                    <a:p>
                      <a:r>
                        <a:rPr lang="en-US" sz="1000"/>
                        <a:t>1924193</a:t>
                      </a:r>
                    </a:p>
                  </a:txBody>
                  <a:tcPr/>
                </a:tc>
                <a:tc>
                  <a:txBody>
                    <a:bodyPr/>
                    <a:lstStyle/>
                    <a:p>
                      <a:r>
                        <a:rPr lang="en-US" sz="1000"/>
                        <a:t>988852</a:t>
                      </a:r>
                    </a:p>
                  </a:txBody>
                  <a:tcPr/>
                </a:tc>
                <a:tc>
                  <a:txBody>
                    <a:bodyPr/>
                    <a:lstStyle/>
                    <a:p>
                      <a:r>
                        <a:rPr lang="en-US" sz="1000"/>
                        <a:t>17 %</a:t>
                      </a:r>
                    </a:p>
                  </a:txBody>
                  <a:tcPr/>
                </a:tc>
                <a:tc>
                  <a:txBody>
                    <a:bodyPr/>
                    <a:lstStyle/>
                    <a:p>
                      <a:r>
                        <a:rPr lang="en-US" sz="1000"/>
                        <a:t>1:00</a:t>
                      </a:r>
                    </a:p>
                  </a:txBody>
                  <a:tcPr/>
                </a:tc>
                <a:tc>
                  <a:txBody>
                    <a:bodyPr/>
                    <a:lstStyle/>
                    <a:p>
                      <a:r>
                        <a:rPr lang="en-US" sz="1000"/>
                        <a:t>No</a:t>
                      </a:r>
                    </a:p>
                  </a:txBody>
                  <a:tcPr/>
                </a:tc>
                <a:tc>
                  <a:txBody>
                    <a:bodyPr/>
                    <a:lstStyle/>
                    <a:p>
                      <a:r>
                        <a:rPr lang="en-US" sz="1000"/>
                        <a:t>Yes</a:t>
                      </a:r>
                    </a:p>
                  </a:txBody>
                  <a:tcPr/>
                </a:tc>
                <a:extLst>
                  <a:ext uri="{0D108BD9-81ED-4DB2-BD59-A6C34878D82A}">
                    <a16:rowId xmlns:a16="http://schemas.microsoft.com/office/drawing/2014/main" val="556820512"/>
                  </a:ext>
                </a:extLst>
              </a:tr>
              <a:tr h="370840">
                <a:tc>
                  <a:txBody>
                    <a:bodyPr/>
                    <a:lstStyle/>
                    <a:p>
                      <a:r>
                        <a:rPr lang="de-DE" sz="1000" b="1"/>
                        <a:t> Panorama - 2018-03-02 17:00:27 </a:t>
                      </a:r>
                      <a:r>
                        <a:rPr lang="de-DE" sz="1000"/>
                        <a:t> 
 "Vom Holocaust haben wir nichts gewusst". Die Nachkriegs-Ausrede vieler Deutscher: eine Lebenslüge. Denn die Konzentrationslager befanden sich teilweise direkt nebenan.</a:t>
                      </a:r>
                      <a:endParaRPr lang="en-US" sz="1000"/>
                    </a:p>
                  </a:txBody>
                  <a:tcPr/>
                </a:tc>
                <a:tc>
                  <a:txBody>
                    <a:bodyPr/>
                    <a:lstStyle/>
                    <a:p>
                      <a:r>
                        <a:rPr lang="en-US" sz="1000"/>
                        <a:t>1195052</a:t>
                      </a:r>
                    </a:p>
                  </a:txBody>
                  <a:tcPr/>
                </a:tc>
                <a:tc>
                  <a:txBody>
                    <a:bodyPr/>
                    <a:lstStyle/>
                    <a:p>
                      <a:r>
                        <a:rPr lang="en-US" sz="1000"/>
                        <a:t>706205</a:t>
                      </a:r>
                    </a:p>
                  </a:txBody>
                  <a:tcPr/>
                </a:tc>
                <a:tc>
                  <a:txBody>
                    <a:bodyPr/>
                    <a:lstStyle/>
                    <a:p>
                      <a:r>
                        <a:rPr lang="en-US" sz="1000"/>
                        <a:t>20 %</a:t>
                      </a:r>
                    </a:p>
                  </a:txBody>
                  <a:tcPr/>
                </a:tc>
                <a:tc>
                  <a:txBody>
                    <a:bodyPr/>
                    <a:lstStyle/>
                    <a:p>
                      <a:r>
                        <a:rPr lang="en-US" sz="1000"/>
                        <a:t>2:40</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2925087109"/>
                  </a:ext>
                </a:extLst>
              </a:tr>
              <a:tr h="370840">
                <a:tc>
                  <a:txBody>
                    <a:bodyPr/>
                    <a:lstStyle/>
                    <a:p>
                      <a:r>
                        <a:rPr lang="de-DE" sz="1000" b="1"/>
                        <a:t> Panorama - 2018-05-31 13:32:32 </a:t>
                      </a:r>
                      <a:r>
                        <a:rPr lang="de-DE" sz="1000"/>
                        <a:t> 
 Stau in Hamburg dank Diesel-Fahrverbot: Seit heute gilt das bundesweit erste Fahrverbot für ältere Dieselautos und Lastwagen. Die Folgen? Sehen Sie selbst...</a:t>
                      </a:r>
                      <a:endParaRPr lang="en-US" sz="1000"/>
                    </a:p>
                  </a:txBody>
                  <a:tcPr/>
                </a:tc>
                <a:tc>
                  <a:txBody>
                    <a:bodyPr/>
                    <a:lstStyle/>
                    <a:p>
                      <a:r>
                        <a:rPr lang="en-US" sz="1000"/>
                        <a:t>560898</a:t>
                      </a:r>
                    </a:p>
                  </a:txBody>
                  <a:tcPr/>
                </a:tc>
                <a:tc>
                  <a:txBody>
                    <a:bodyPr/>
                    <a:lstStyle/>
                    <a:p>
                      <a:r>
                        <a:rPr lang="en-US" sz="1000"/>
                        <a:t>323316</a:t>
                      </a:r>
                    </a:p>
                  </a:txBody>
                  <a:tcPr/>
                </a:tc>
                <a:tc>
                  <a:txBody>
                    <a:bodyPr/>
                    <a:lstStyle/>
                    <a:p>
                      <a:r>
                        <a:rPr lang="en-US" sz="1000"/>
                        <a:t>15 %</a:t>
                      </a:r>
                    </a:p>
                  </a:txBody>
                  <a:tcPr/>
                </a:tc>
                <a:tc>
                  <a:txBody>
                    <a:bodyPr/>
                    <a:lstStyle/>
                    <a:p>
                      <a:r>
                        <a:rPr lang="en-US" sz="1000"/>
                        <a:t>1:25</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3443488075"/>
                  </a:ext>
                </a:extLst>
              </a:tr>
              <a:tr h="370840">
                <a:tc>
                  <a:txBody>
                    <a:bodyPr/>
                    <a:lstStyle/>
                    <a:p>
                      <a:r>
                        <a:rPr lang="de-DE" sz="1000" b="1"/>
                        <a:t> Panorama - 2018-01-27 08:55:00 </a:t>
                      </a:r>
                      <a:r>
                        <a:rPr lang="de-DE" sz="1000"/>
                        <a:t> 
 Vor 73 Jahren wurde das KZ Auschwitz befreit - #WeRemember
Wie alles begann? Antworten darauf liefert kurioserweise ein Preisausschreiben aus dem Jahr 1934: 125 Reichsmark gab es als Hauptgewinn für denjenigen, der am besten schildert, warum er Nazi geworden ist: https://daserste.ndr.de/panorama/archiv/2018/Preisausschreiben-unter-Nazis-Warum-sind-Sie-in-der-NSDAP,nsbiograms100.html</a:t>
                      </a:r>
                      <a:endParaRPr lang="en-US" sz="1000"/>
                    </a:p>
                  </a:txBody>
                  <a:tcPr/>
                </a:tc>
                <a:tc>
                  <a:txBody>
                    <a:bodyPr/>
                    <a:lstStyle/>
                    <a:p>
                      <a:r>
                        <a:rPr lang="en-US" sz="1000"/>
                        <a:t>634162</a:t>
                      </a:r>
                    </a:p>
                  </a:txBody>
                  <a:tcPr/>
                </a:tc>
                <a:tc>
                  <a:txBody>
                    <a:bodyPr/>
                    <a:lstStyle/>
                    <a:p>
                      <a:r>
                        <a:rPr lang="en-US" sz="1000"/>
                        <a:t>280768</a:t>
                      </a:r>
                    </a:p>
                  </a:txBody>
                  <a:tcPr/>
                </a:tc>
                <a:tc>
                  <a:txBody>
                    <a:bodyPr/>
                    <a:lstStyle/>
                    <a:p>
                      <a:r>
                        <a:rPr lang="en-US" sz="1000"/>
                        <a:t>8 %</a:t>
                      </a:r>
                    </a:p>
                  </a:txBody>
                  <a:tcPr/>
                </a:tc>
                <a:tc>
                  <a:txBody>
                    <a:bodyPr/>
                    <a:lstStyle/>
                    <a:p>
                      <a:r>
                        <a:rPr lang="en-US" sz="1000"/>
                        <a:t>3:52</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1878094070"/>
                  </a:ext>
                </a:extLst>
              </a:tr>
            </a:tbl>
          </a:graphicData>
        </a:graphic>
      </p:graphicFrame>
      <p:sp>
        <p:nvSpPr>
          <p:cNvPr id="4" name="Text Placeholder 3">
            <a:extLst>
              <a:ext uri="{FF2B5EF4-FFF2-40B4-BE49-F238E27FC236}">
                <a16:creationId xmlns:a16="http://schemas.microsoft.com/office/drawing/2014/main" id="{E5665E34-0455-458C-9600-E3108FBB6941}"/>
              </a:ext>
            </a:extLst>
          </p:cNvPr>
          <p:cNvSpPr>
            <a:spLocks noGrp="1"/>
          </p:cNvSpPr>
          <p:nvPr>
            <p:ph type="body" sz="quarter" idx="14"/>
          </p:nvPr>
        </p:nvSpPr>
        <p:spPr/>
        <p:txBody>
          <a:bodyPr/>
          <a:lstStyle/>
          <a:p>
            <a:r>
              <a:rPr lang="en-US"/>
              <a:t>01.11.2017 - 31.10.2018</a:t>
            </a:r>
          </a:p>
        </p:txBody>
      </p:sp>
    </p:spTree>
    <p:extLst>
      <p:ext uri="{BB962C8B-B14F-4D97-AF65-F5344CB8AC3E}">
        <p14:creationId xmlns:p14="http://schemas.microsoft.com/office/powerpoint/2010/main" val="14155812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1EA32E-9621-4346-A576-23797E363B43}"/>
              </a:ext>
            </a:extLst>
          </p:cNvPr>
          <p:cNvSpPr>
            <a:spLocks noGrp="1"/>
          </p:cNvSpPr>
          <p:nvPr>
            <p:ph type="title"/>
          </p:nvPr>
        </p:nvSpPr>
        <p:spPr/>
        <p:txBody>
          <a:bodyPr/>
          <a:lstStyle/>
          <a:p>
            <a:r>
              <a:rPr lang="en-US"/>
              <a:t>Facebook Eigene Videos - Crossposts (ohne Ersteller) - Export | Panorama - 1 of 2</a:t>
            </a:r>
          </a:p>
        </p:txBody>
      </p:sp>
      <p:graphicFrame>
        <p:nvGraphicFramePr>
          <p:cNvPr id="5" name="Table Placeholder 4">
            <a:extLst>
              <a:ext uri="{FF2B5EF4-FFF2-40B4-BE49-F238E27FC236}">
                <a16:creationId xmlns:a16="http://schemas.microsoft.com/office/drawing/2014/main" id="{504B7647-AE3B-4083-B5CD-40B93E4E3D09}"/>
              </a:ext>
            </a:extLst>
          </p:cNvPr>
          <p:cNvGraphicFramePr>
            <a:graphicFrameLocks noGrp="1"/>
          </p:cNvGraphicFramePr>
          <p:nvPr>
            <p:ph type="tbl" sz="quarter" idx="13"/>
            <p:extLst>
              <p:ext uri="{D42A27DB-BD31-4B8C-83A1-F6EECF244321}">
                <p14:modId xmlns:p14="http://schemas.microsoft.com/office/powerpoint/2010/main" val="9661601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960501774"/>
                    </a:ext>
                  </a:extLst>
                </a:gridCol>
                <a:gridCol w="493776">
                  <a:extLst>
                    <a:ext uri="{9D8B030D-6E8A-4147-A177-3AD203B41FA5}">
                      <a16:colId xmlns:a16="http://schemas.microsoft.com/office/drawing/2014/main" val="699930265"/>
                    </a:ext>
                  </a:extLst>
                </a:gridCol>
                <a:gridCol w="411480">
                  <a:extLst>
                    <a:ext uri="{9D8B030D-6E8A-4147-A177-3AD203B41FA5}">
                      <a16:colId xmlns:a16="http://schemas.microsoft.com/office/drawing/2014/main" val="4291911789"/>
                    </a:ext>
                  </a:extLst>
                </a:gridCol>
                <a:gridCol w="411480">
                  <a:extLst>
                    <a:ext uri="{9D8B030D-6E8A-4147-A177-3AD203B41FA5}">
                      <a16:colId xmlns:a16="http://schemas.microsoft.com/office/drawing/2014/main" val="100421379"/>
                    </a:ext>
                  </a:extLst>
                </a:gridCol>
                <a:gridCol w="246888">
                  <a:extLst>
                    <a:ext uri="{9D8B030D-6E8A-4147-A177-3AD203B41FA5}">
                      <a16:colId xmlns:a16="http://schemas.microsoft.com/office/drawing/2014/main" val="1720003687"/>
                    </a:ext>
                  </a:extLst>
                </a:gridCol>
                <a:gridCol w="658368">
                  <a:extLst>
                    <a:ext uri="{9D8B030D-6E8A-4147-A177-3AD203B41FA5}">
                      <a16:colId xmlns:a16="http://schemas.microsoft.com/office/drawing/2014/main" val="459789277"/>
                    </a:ext>
                  </a:extLst>
                </a:gridCol>
                <a:gridCol w="576072">
                  <a:extLst>
                    <a:ext uri="{9D8B030D-6E8A-4147-A177-3AD203B41FA5}">
                      <a16:colId xmlns:a16="http://schemas.microsoft.com/office/drawing/2014/main" val="1944254224"/>
                    </a:ext>
                  </a:extLst>
                </a:gridCol>
                <a:gridCol w="576072">
                  <a:extLst>
                    <a:ext uri="{9D8B030D-6E8A-4147-A177-3AD203B41FA5}">
                      <a16:colId xmlns:a16="http://schemas.microsoft.com/office/drawing/2014/main" val="768936213"/>
                    </a:ext>
                  </a:extLst>
                </a:gridCol>
                <a:gridCol w="411480">
                  <a:extLst>
                    <a:ext uri="{9D8B030D-6E8A-4147-A177-3AD203B41FA5}">
                      <a16:colId xmlns:a16="http://schemas.microsoft.com/office/drawing/2014/main" val="4131002769"/>
                    </a:ext>
                  </a:extLst>
                </a:gridCol>
                <a:gridCol w="658368">
                  <a:extLst>
                    <a:ext uri="{9D8B030D-6E8A-4147-A177-3AD203B41FA5}">
                      <a16:colId xmlns:a16="http://schemas.microsoft.com/office/drawing/2014/main" val="70447181"/>
                    </a:ext>
                  </a:extLst>
                </a:gridCol>
                <a:gridCol w="329184">
                  <a:extLst>
                    <a:ext uri="{9D8B030D-6E8A-4147-A177-3AD203B41FA5}">
                      <a16:colId xmlns:a16="http://schemas.microsoft.com/office/drawing/2014/main" val="700054601"/>
                    </a:ext>
                  </a:extLst>
                </a:gridCol>
                <a:gridCol w="493776">
                  <a:extLst>
                    <a:ext uri="{9D8B030D-6E8A-4147-A177-3AD203B41FA5}">
                      <a16:colId xmlns:a16="http://schemas.microsoft.com/office/drawing/2014/main" val="3279033616"/>
                    </a:ext>
                  </a:extLst>
                </a:gridCol>
                <a:gridCol w="329184">
                  <a:extLst>
                    <a:ext uri="{9D8B030D-6E8A-4147-A177-3AD203B41FA5}">
                      <a16:colId xmlns:a16="http://schemas.microsoft.com/office/drawing/2014/main" val="35762628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701975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- 2018-10-10 16:45:40 </a:t>
                      </a:r>
                      <a:r>
                        <a:rPr kumimoji="0" lang="de-DE" sz="1000" b="0" i="0" u="none" strike="noStrike" kern="1200" cap="none" spc="0" normalizeH="0" baseline="0" noProof="0">
                          <a:ln>
                            <a:noFill/>
                          </a:ln>
                          <a:solidFill>
                            <a:prstClr val="black"/>
                          </a:solidFill>
                          <a:effectLst/>
                          <a:uLnTx/>
                          <a:uFillTx/>
                          <a:latin typeface="+mn-lt"/>
                          <a:ea typeface="+mn-ea"/>
                          <a:cs typeface="+mn-cs"/>
                        </a:rPr>
                        <a:t> 
 Immer wieder werden Patienten bei der Kinderintensivstation der Medizinischen Hoschschule Hannover abgewiesen. Genug Betten und Ärzte gibt es. Was fehlt, sind genügend Krankenschwestern und Krankenpfleger.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988852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1924179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1829421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4363569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44685</a:t>
                      </a:r>
                    </a:p>
                  </a:txBody>
                  <a:tcPr/>
                </a:tc>
                <a:extLst>
                  <a:ext uri="{0D108BD9-81ED-4DB2-BD59-A6C34878D82A}">
                    <a16:rowId xmlns:a16="http://schemas.microsoft.com/office/drawing/2014/main" val="3627813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- 2018-03-02 17:00:27 </a:t>
                      </a:r>
                      <a:r>
                        <a:rPr kumimoji="0" lang="de-DE" sz="1000" b="0" i="0" u="none" strike="noStrike" kern="1200" cap="none" spc="0" normalizeH="0" baseline="0" noProof="0">
                          <a:ln>
                            <a:noFill/>
                          </a:ln>
                          <a:solidFill>
                            <a:prstClr val="black"/>
                          </a:solidFill>
                          <a:effectLst/>
                          <a:uLnTx/>
                          <a:uFillTx/>
                          <a:latin typeface="+mn-lt"/>
                          <a:ea typeface="+mn-ea"/>
                          <a:cs typeface="+mn-cs"/>
                        </a:rPr>
                        <a:t> 
 "Vom Holocaust haben wir nichts gewusst". Die Nachkriegs-Ausrede vieler Deutscher: eine Lebenslüge. Denn die Konzentrationslager befanden sich teilweise direkt nebenan.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1195044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957523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1758395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14303</a:t>
                      </a:r>
                    </a:p>
                  </a:txBody>
                  <a:tcPr/>
                </a:tc>
                <a:extLst>
                  <a:ext uri="{0D108BD9-81ED-4DB2-BD59-A6C34878D82A}">
                    <a16:rowId xmlns:a16="http://schemas.microsoft.com/office/drawing/2014/main" val="7554567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- 2018-01-13 14:00:00 </a:t>
                      </a:r>
                      <a:r>
                        <a:rPr kumimoji="0" lang="de-DE" sz="1000" b="0" i="0" u="none" strike="noStrike" kern="1200" cap="none" spc="0" normalizeH="0" baseline="0" noProof="0">
                          <a:ln>
                            <a:noFill/>
                          </a:ln>
                          <a:solidFill>
                            <a:prstClr val="black"/>
                          </a:solidFill>
                          <a:effectLst/>
                          <a:uLnTx/>
                          <a:uFillTx/>
                          <a:latin typeface="+mn-lt"/>
                          <a:ea typeface="+mn-ea"/>
                          <a:cs typeface="+mn-cs"/>
                        </a:rPr>
                        <a:t> 
 Im April 2017 riefen Anhänger von Energie Cottbus Nazi-Parolen. Doch nun bleiben diese vorläufig ungeahndet, weil Energie erfolgreich Berufung beim Sportgericht des Landesverbandes einlegte.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705795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1654303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2376</a:t>
                      </a:r>
                    </a:p>
                  </a:txBody>
                  <a:tcPr/>
                </a:tc>
                <a:extLst>
                  <a:ext uri="{0D108BD9-81ED-4DB2-BD59-A6C34878D82A}">
                    <a16:rowId xmlns:a16="http://schemas.microsoft.com/office/drawing/2014/main" val="1993473675"/>
                  </a:ext>
                </a:extLst>
              </a:tr>
            </a:tbl>
          </a:graphicData>
        </a:graphic>
      </p:graphicFrame>
      <p:sp>
        <p:nvSpPr>
          <p:cNvPr id="4" name="Text Placeholder 3">
            <a:extLst>
              <a:ext uri="{FF2B5EF4-FFF2-40B4-BE49-F238E27FC236}">
                <a16:creationId xmlns:a16="http://schemas.microsoft.com/office/drawing/2014/main" id="{186A0626-0019-4888-994F-41DF1773DFC0}"/>
              </a:ext>
            </a:extLst>
          </p:cNvPr>
          <p:cNvSpPr>
            <a:spLocks noGrp="1"/>
          </p:cNvSpPr>
          <p:nvPr>
            <p:ph type="body" sz="quarter" idx="14"/>
          </p:nvPr>
        </p:nvSpPr>
        <p:spPr/>
        <p:txBody>
          <a:bodyPr/>
          <a:lstStyle/>
          <a:p>
            <a:r>
              <a:rPr lang="en-US"/>
              <a:t>01.11.2017 - 31.10.2018</a:t>
            </a:r>
          </a:p>
        </p:txBody>
      </p:sp>
    </p:spTree>
    <p:extLst>
      <p:ext uri="{BB962C8B-B14F-4D97-AF65-F5344CB8AC3E}">
        <p14:creationId xmlns:p14="http://schemas.microsoft.com/office/powerpoint/2010/main" val="11221064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4FE89F-33D9-4AD8-8A48-6DA10D6EE7B7}"/>
              </a:ext>
            </a:extLst>
          </p:cNvPr>
          <p:cNvSpPr>
            <a:spLocks noGrp="1"/>
          </p:cNvSpPr>
          <p:nvPr>
            <p:ph type="title"/>
          </p:nvPr>
        </p:nvSpPr>
        <p:spPr/>
        <p:txBody>
          <a:bodyPr/>
          <a:lstStyle/>
          <a:p>
            <a:r>
              <a:rPr lang="en-US"/>
              <a:t>Facebook Eigene Videos - Crossposts (ohne Ersteller) - Export | Panorama - 2 of 2</a:t>
            </a:r>
          </a:p>
        </p:txBody>
      </p:sp>
      <p:graphicFrame>
        <p:nvGraphicFramePr>
          <p:cNvPr id="5" name="Table Placeholder 4">
            <a:extLst>
              <a:ext uri="{FF2B5EF4-FFF2-40B4-BE49-F238E27FC236}">
                <a16:creationId xmlns:a16="http://schemas.microsoft.com/office/drawing/2014/main" id="{84B3FBEA-9138-4E1A-A057-F0C0FC42F7E1}"/>
              </a:ext>
            </a:extLst>
          </p:cNvPr>
          <p:cNvGraphicFramePr>
            <a:graphicFrameLocks noGrp="1"/>
          </p:cNvGraphicFramePr>
          <p:nvPr>
            <p:ph type="tbl" sz="quarter" idx="13"/>
            <p:extLst>
              <p:ext uri="{D42A27DB-BD31-4B8C-83A1-F6EECF244321}">
                <p14:modId xmlns:p14="http://schemas.microsoft.com/office/powerpoint/2010/main" val="14742711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832104155"/>
                    </a:ext>
                  </a:extLst>
                </a:gridCol>
                <a:gridCol w="493776">
                  <a:extLst>
                    <a:ext uri="{9D8B030D-6E8A-4147-A177-3AD203B41FA5}">
                      <a16:colId xmlns:a16="http://schemas.microsoft.com/office/drawing/2014/main" val="3691476456"/>
                    </a:ext>
                  </a:extLst>
                </a:gridCol>
                <a:gridCol w="411480">
                  <a:extLst>
                    <a:ext uri="{9D8B030D-6E8A-4147-A177-3AD203B41FA5}">
                      <a16:colId xmlns:a16="http://schemas.microsoft.com/office/drawing/2014/main" val="2979367286"/>
                    </a:ext>
                  </a:extLst>
                </a:gridCol>
                <a:gridCol w="411480">
                  <a:extLst>
                    <a:ext uri="{9D8B030D-6E8A-4147-A177-3AD203B41FA5}">
                      <a16:colId xmlns:a16="http://schemas.microsoft.com/office/drawing/2014/main" val="4026279345"/>
                    </a:ext>
                  </a:extLst>
                </a:gridCol>
                <a:gridCol w="246888">
                  <a:extLst>
                    <a:ext uri="{9D8B030D-6E8A-4147-A177-3AD203B41FA5}">
                      <a16:colId xmlns:a16="http://schemas.microsoft.com/office/drawing/2014/main" val="1990438592"/>
                    </a:ext>
                  </a:extLst>
                </a:gridCol>
                <a:gridCol w="658368">
                  <a:extLst>
                    <a:ext uri="{9D8B030D-6E8A-4147-A177-3AD203B41FA5}">
                      <a16:colId xmlns:a16="http://schemas.microsoft.com/office/drawing/2014/main" val="3803132603"/>
                    </a:ext>
                  </a:extLst>
                </a:gridCol>
                <a:gridCol w="576072">
                  <a:extLst>
                    <a:ext uri="{9D8B030D-6E8A-4147-A177-3AD203B41FA5}">
                      <a16:colId xmlns:a16="http://schemas.microsoft.com/office/drawing/2014/main" val="2412561417"/>
                    </a:ext>
                  </a:extLst>
                </a:gridCol>
                <a:gridCol w="576072">
                  <a:extLst>
                    <a:ext uri="{9D8B030D-6E8A-4147-A177-3AD203B41FA5}">
                      <a16:colId xmlns:a16="http://schemas.microsoft.com/office/drawing/2014/main" val="735803026"/>
                    </a:ext>
                  </a:extLst>
                </a:gridCol>
                <a:gridCol w="411480">
                  <a:extLst>
                    <a:ext uri="{9D8B030D-6E8A-4147-A177-3AD203B41FA5}">
                      <a16:colId xmlns:a16="http://schemas.microsoft.com/office/drawing/2014/main" val="1812927934"/>
                    </a:ext>
                  </a:extLst>
                </a:gridCol>
                <a:gridCol w="658368">
                  <a:extLst>
                    <a:ext uri="{9D8B030D-6E8A-4147-A177-3AD203B41FA5}">
                      <a16:colId xmlns:a16="http://schemas.microsoft.com/office/drawing/2014/main" val="363744290"/>
                    </a:ext>
                  </a:extLst>
                </a:gridCol>
                <a:gridCol w="329184">
                  <a:extLst>
                    <a:ext uri="{9D8B030D-6E8A-4147-A177-3AD203B41FA5}">
                      <a16:colId xmlns:a16="http://schemas.microsoft.com/office/drawing/2014/main" val="1513780164"/>
                    </a:ext>
                  </a:extLst>
                </a:gridCol>
                <a:gridCol w="493776">
                  <a:extLst>
                    <a:ext uri="{9D8B030D-6E8A-4147-A177-3AD203B41FA5}">
                      <a16:colId xmlns:a16="http://schemas.microsoft.com/office/drawing/2014/main" val="2976806798"/>
                    </a:ext>
                  </a:extLst>
                </a:gridCol>
                <a:gridCol w="329184">
                  <a:extLst>
                    <a:ext uri="{9D8B030D-6E8A-4147-A177-3AD203B41FA5}">
                      <a16:colId xmlns:a16="http://schemas.microsoft.com/office/drawing/2014/main" val="26783612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491263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- 2018-04-06 15:06:49 </a:t>
                      </a:r>
                      <a:r>
                        <a:rPr kumimoji="0" lang="de-DE" sz="1000" b="0" i="0" u="none" strike="noStrike" kern="1200" cap="none" spc="0" normalizeH="0" baseline="0" noProof="0">
                          <a:ln>
                            <a:noFill/>
                          </a:ln>
                          <a:solidFill>
                            <a:prstClr val="black"/>
                          </a:solidFill>
                          <a:effectLst/>
                          <a:uLnTx/>
                          <a:uFillTx/>
                          <a:latin typeface="+mn-lt"/>
                          <a:ea typeface="+mn-ea"/>
                          <a:cs typeface="+mn-cs"/>
                        </a:rPr>
                        <a:t> 
 Extra 3 mit einem lustigen Song zu einem ernsten Thema: Der Erzieher-Beruf ist wichtig, aber komplett unattraktiv. Vier Jahre dauert die Ausbildung und wird größtenteils nicht bezahlt.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618644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1653492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10740</a:t>
                      </a:r>
                    </a:p>
                  </a:txBody>
                  <a:tcPr/>
                </a:tc>
                <a:extLst>
                  <a:ext uri="{0D108BD9-81ED-4DB2-BD59-A6C34878D82A}">
                    <a16:rowId xmlns:a16="http://schemas.microsoft.com/office/drawing/2014/main" val="3364816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- 2018-08-10 14:21:05 </a:t>
                      </a:r>
                      <a:r>
                        <a:rPr kumimoji="0" lang="de-DE" sz="1000" b="0" i="0" u="none" strike="noStrike" kern="1200" cap="none" spc="0" normalizeH="0" baseline="0" noProof="0">
                          <a:ln>
                            <a:noFill/>
                          </a:ln>
                          <a:solidFill>
                            <a:prstClr val="black"/>
                          </a:solidFill>
                          <a:effectLst/>
                          <a:uLnTx/>
                          <a:uFillTx/>
                          <a:latin typeface="+mn-lt"/>
                          <a:ea typeface="+mn-ea"/>
                          <a:cs typeface="+mn-cs"/>
                        </a:rPr>
                        <a:t> 
 Die "Finger abschlecken" würden sich andere Länder nach so einem tollen Mautsystem wie Toll Collect, meint Verkehrsminister Andreas Scheuer. Anja Reschke wünscht sich aus Sicht der Steuerzahler etwas anderes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929608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6949</a:t>
                      </a:r>
                    </a:p>
                  </a:txBody>
                  <a:tcPr/>
                </a:tc>
                <a:extLst>
                  <a:ext uri="{0D108BD9-81ED-4DB2-BD59-A6C34878D82A}">
                    <a16:rowId xmlns:a16="http://schemas.microsoft.com/office/drawing/2014/main" val="3868686351"/>
                  </a:ext>
                </a:extLst>
              </a:tr>
            </a:tbl>
          </a:graphicData>
        </a:graphic>
      </p:graphicFrame>
      <p:sp>
        <p:nvSpPr>
          <p:cNvPr id="4" name="Text Placeholder 3">
            <a:extLst>
              <a:ext uri="{FF2B5EF4-FFF2-40B4-BE49-F238E27FC236}">
                <a16:creationId xmlns:a16="http://schemas.microsoft.com/office/drawing/2014/main" id="{4868881B-8A48-4805-A8AE-59A643DC23F8}"/>
              </a:ext>
            </a:extLst>
          </p:cNvPr>
          <p:cNvSpPr>
            <a:spLocks noGrp="1"/>
          </p:cNvSpPr>
          <p:nvPr>
            <p:ph type="body" sz="quarter" idx="14"/>
          </p:nvPr>
        </p:nvSpPr>
        <p:spPr/>
        <p:txBody>
          <a:bodyPr/>
          <a:lstStyle/>
          <a:p>
            <a:r>
              <a:rPr lang="en-US"/>
              <a:t>01.11.2017 - 31.10.2018</a:t>
            </a:r>
          </a:p>
        </p:txBody>
      </p:sp>
    </p:spTree>
    <p:extLst>
      <p:ext uri="{BB962C8B-B14F-4D97-AF65-F5344CB8AC3E}">
        <p14:creationId xmlns:p14="http://schemas.microsoft.com/office/powerpoint/2010/main" val="18999456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30568-BB92-4CBD-A0E8-E0B6D25D4B09}"/>
              </a:ext>
            </a:extLst>
          </p:cNvPr>
          <p:cNvSpPr>
            <a:spLocks noGrp="1"/>
          </p:cNvSpPr>
          <p:nvPr>
            <p:ph type="title"/>
          </p:nvPr>
        </p:nvSpPr>
        <p:spPr/>
        <p:txBody>
          <a:bodyPr/>
          <a:lstStyle/>
          <a:p>
            <a:r>
              <a:rPr lang="en-US"/>
              <a:t>Facebook Eigene Videos - Crossposts (nur Ersteller) - Export  | Panorama - 1 of 2</a:t>
            </a:r>
          </a:p>
        </p:txBody>
      </p:sp>
      <p:graphicFrame>
        <p:nvGraphicFramePr>
          <p:cNvPr id="5" name="Table Placeholder 4">
            <a:extLst>
              <a:ext uri="{FF2B5EF4-FFF2-40B4-BE49-F238E27FC236}">
                <a16:creationId xmlns:a16="http://schemas.microsoft.com/office/drawing/2014/main" id="{0FF63FBC-787E-403B-A4D0-BC16DC1BF02F}"/>
              </a:ext>
            </a:extLst>
          </p:cNvPr>
          <p:cNvGraphicFramePr>
            <a:graphicFrameLocks noGrp="1"/>
          </p:cNvGraphicFramePr>
          <p:nvPr>
            <p:ph type="tbl" sz="quarter" idx="13"/>
            <p:extLst>
              <p:ext uri="{D42A27DB-BD31-4B8C-83A1-F6EECF244321}">
                <p14:modId xmlns:p14="http://schemas.microsoft.com/office/powerpoint/2010/main" val="18448262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322277946"/>
                    </a:ext>
                  </a:extLst>
                </a:gridCol>
                <a:gridCol w="493776">
                  <a:extLst>
                    <a:ext uri="{9D8B030D-6E8A-4147-A177-3AD203B41FA5}">
                      <a16:colId xmlns:a16="http://schemas.microsoft.com/office/drawing/2014/main" val="3474076207"/>
                    </a:ext>
                  </a:extLst>
                </a:gridCol>
                <a:gridCol w="411480">
                  <a:extLst>
                    <a:ext uri="{9D8B030D-6E8A-4147-A177-3AD203B41FA5}">
                      <a16:colId xmlns:a16="http://schemas.microsoft.com/office/drawing/2014/main" val="429649248"/>
                    </a:ext>
                  </a:extLst>
                </a:gridCol>
                <a:gridCol w="411480">
                  <a:extLst>
                    <a:ext uri="{9D8B030D-6E8A-4147-A177-3AD203B41FA5}">
                      <a16:colId xmlns:a16="http://schemas.microsoft.com/office/drawing/2014/main" val="1766363563"/>
                    </a:ext>
                  </a:extLst>
                </a:gridCol>
                <a:gridCol w="246888">
                  <a:extLst>
                    <a:ext uri="{9D8B030D-6E8A-4147-A177-3AD203B41FA5}">
                      <a16:colId xmlns:a16="http://schemas.microsoft.com/office/drawing/2014/main" val="2369321060"/>
                    </a:ext>
                  </a:extLst>
                </a:gridCol>
                <a:gridCol w="658368">
                  <a:extLst>
                    <a:ext uri="{9D8B030D-6E8A-4147-A177-3AD203B41FA5}">
                      <a16:colId xmlns:a16="http://schemas.microsoft.com/office/drawing/2014/main" val="3456012094"/>
                    </a:ext>
                  </a:extLst>
                </a:gridCol>
                <a:gridCol w="576072">
                  <a:extLst>
                    <a:ext uri="{9D8B030D-6E8A-4147-A177-3AD203B41FA5}">
                      <a16:colId xmlns:a16="http://schemas.microsoft.com/office/drawing/2014/main" val="1159223005"/>
                    </a:ext>
                  </a:extLst>
                </a:gridCol>
                <a:gridCol w="576072">
                  <a:extLst>
                    <a:ext uri="{9D8B030D-6E8A-4147-A177-3AD203B41FA5}">
                      <a16:colId xmlns:a16="http://schemas.microsoft.com/office/drawing/2014/main" val="1514664044"/>
                    </a:ext>
                  </a:extLst>
                </a:gridCol>
                <a:gridCol w="411480">
                  <a:extLst>
                    <a:ext uri="{9D8B030D-6E8A-4147-A177-3AD203B41FA5}">
                      <a16:colId xmlns:a16="http://schemas.microsoft.com/office/drawing/2014/main" val="3756878240"/>
                    </a:ext>
                  </a:extLst>
                </a:gridCol>
                <a:gridCol w="658368">
                  <a:extLst>
                    <a:ext uri="{9D8B030D-6E8A-4147-A177-3AD203B41FA5}">
                      <a16:colId xmlns:a16="http://schemas.microsoft.com/office/drawing/2014/main" val="95230575"/>
                    </a:ext>
                  </a:extLst>
                </a:gridCol>
                <a:gridCol w="329184">
                  <a:extLst>
                    <a:ext uri="{9D8B030D-6E8A-4147-A177-3AD203B41FA5}">
                      <a16:colId xmlns:a16="http://schemas.microsoft.com/office/drawing/2014/main" val="2974950746"/>
                    </a:ext>
                  </a:extLst>
                </a:gridCol>
                <a:gridCol w="493776">
                  <a:extLst>
                    <a:ext uri="{9D8B030D-6E8A-4147-A177-3AD203B41FA5}">
                      <a16:colId xmlns:a16="http://schemas.microsoft.com/office/drawing/2014/main" val="1570827181"/>
                    </a:ext>
                  </a:extLst>
                </a:gridCol>
                <a:gridCol w="329184">
                  <a:extLst>
                    <a:ext uri="{9D8B030D-6E8A-4147-A177-3AD203B41FA5}">
                      <a16:colId xmlns:a16="http://schemas.microsoft.com/office/drawing/2014/main" val="31633246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171818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- 2018-07-20 15:12:46 </a:t>
                      </a:r>
                      <a:r>
                        <a:rPr kumimoji="0" lang="de-DE" sz="1000" b="0" i="0" u="none" strike="noStrike" kern="1200" cap="none" spc="0" normalizeH="0" baseline="0" noProof="0">
                          <a:ln>
                            <a:noFill/>
                          </a:ln>
                          <a:solidFill>
                            <a:prstClr val="black"/>
                          </a:solidFill>
                          <a:effectLst/>
                          <a:uLnTx/>
                          <a:uFillTx/>
                          <a:latin typeface="+mn-lt"/>
                          <a:ea typeface="+mn-ea"/>
                          <a:cs typeface="+mn-cs"/>
                        </a:rPr>
                        <a:t> 
 Anja Reschke: "Dass Menschen schamlos am hellichten Tag auf einem der berühmtesten Plätze Dresdens rufen, dass Menschen absaufen - also sterben - sollen, wäre vor einiger Zeit wirklich unvorstellbar gewesen."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1704351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3621407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3387855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5696738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43996</a:t>
                      </a:r>
                    </a:p>
                  </a:txBody>
                  <a:tcPr/>
                </a:tc>
                <a:extLst>
                  <a:ext uri="{0D108BD9-81ED-4DB2-BD59-A6C34878D82A}">
                    <a16:rowId xmlns:a16="http://schemas.microsoft.com/office/drawing/2014/main" val="474149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- 2018-01-27 08:55:00 </a:t>
                      </a:r>
                      <a:r>
                        <a:rPr kumimoji="0" lang="de-DE" sz="1000" b="0" i="0" u="none" strike="noStrike" kern="1200" cap="none" spc="0" normalizeH="0" baseline="0" noProof="0">
                          <a:ln>
                            <a:noFill/>
                          </a:ln>
                          <a:solidFill>
                            <a:prstClr val="black"/>
                          </a:solidFill>
                          <a:effectLst/>
                          <a:uLnTx/>
                          <a:uFillTx/>
                          <a:latin typeface="+mn-lt"/>
                          <a:ea typeface="+mn-ea"/>
                          <a:cs typeface="+mn-cs"/>
                        </a:rPr>
                        <a:t> 
 Vor 73 Jahren wurde das KZ Auschwitz befreit - #WeRemember
Wie alles begann? Antworten darauf liefert kurioserweise ein Preisausschreiben aus dem Jahr 1934: 125 Reichsmark gab es als Hauptgewinn für denjenigen, der am besten schildert, warum er Nazi geworden ist: https://daserste.ndr.de/panorama/archiv/2018/Preisausschreiben-unter-Nazis-Warum-sind-Sie-in-der-NSDAP,nsbiograms100.html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1189343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2513602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2149097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4624461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39940</a:t>
                      </a:r>
                    </a:p>
                  </a:txBody>
                  <a:tcPr/>
                </a:tc>
                <a:extLst>
                  <a:ext uri="{0D108BD9-81ED-4DB2-BD59-A6C34878D82A}">
                    <a16:rowId xmlns:a16="http://schemas.microsoft.com/office/drawing/2014/main" val="1394036593"/>
                  </a:ext>
                </a:extLst>
              </a:tr>
            </a:tbl>
          </a:graphicData>
        </a:graphic>
      </p:graphicFrame>
      <p:sp>
        <p:nvSpPr>
          <p:cNvPr id="4" name="Text Placeholder 3">
            <a:extLst>
              <a:ext uri="{FF2B5EF4-FFF2-40B4-BE49-F238E27FC236}">
                <a16:creationId xmlns:a16="http://schemas.microsoft.com/office/drawing/2014/main" id="{D424092A-A386-4BA6-9379-2303FC5FA0A7}"/>
              </a:ext>
            </a:extLst>
          </p:cNvPr>
          <p:cNvSpPr>
            <a:spLocks noGrp="1"/>
          </p:cNvSpPr>
          <p:nvPr>
            <p:ph type="body" sz="quarter" idx="14"/>
          </p:nvPr>
        </p:nvSpPr>
        <p:spPr/>
        <p:txBody>
          <a:bodyPr/>
          <a:lstStyle/>
          <a:p>
            <a:r>
              <a:rPr lang="en-US"/>
              <a:t>01.11.2017 - 31.10.2018</a:t>
            </a:r>
          </a:p>
        </p:txBody>
      </p:sp>
    </p:spTree>
    <p:extLst>
      <p:ext uri="{BB962C8B-B14F-4D97-AF65-F5344CB8AC3E}">
        <p14:creationId xmlns:p14="http://schemas.microsoft.com/office/powerpoint/2010/main" val="6380357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302FB-3C15-458C-8FBC-A3FA01D7F024}"/>
              </a:ext>
            </a:extLst>
          </p:cNvPr>
          <p:cNvSpPr>
            <a:spLocks noGrp="1"/>
          </p:cNvSpPr>
          <p:nvPr>
            <p:ph type="title"/>
          </p:nvPr>
        </p:nvSpPr>
        <p:spPr/>
        <p:txBody>
          <a:bodyPr/>
          <a:lstStyle/>
          <a:p>
            <a:r>
              <a:rPr lang="en-US"/>
              <a:t>Facebook Eigene Videos - Crossposts (nur Ersteller) - Export  | Panorama - 2 of 2</a:t>
            </a:r>
          </a:p>
        </p:txBody>
      </p:sp>
      <p:graphicFrame>
        <p:nvGraphicFramePr>
          <p:cNvPr id="5" name="Table Placeholder 4">
            <a:extLst>
              <a:ext uri="{FF2B5EF4-FFF2-40B4-BE49-F238E27FC236}">
                <a16:creationId xmlns:a16="http://schemas.microsoft.com/office/drawing/2014/main" id="{8076FFB7-9E6A-4396-8B86-C65C73F7E8EB}"/>
              </a:ext>
            </a:extLst>
          </p:cNvPr>
          <p:cNvGraphicFramePr>
            <a:graphicFrameLocks noGrp="1"/>
          </p:cNvGraphicFramePr>
          <p:nvPr>
            <p:ph type="tbl" sz="quarter" idx="13"/>
            <p:extLst>
              <p:ext uri="{D42A27DB-BD31-4B8C-83A1-F6EECF244321}">
                <p14:modId xmlns:p14="http://schemas.microsoft.com/office/powerpoint/2010/main" val="7306292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623186370"/>
                    </a:ext>
                  </a:extLst>
                </a:gridCol>
                <a:gridCol w="493776">
                  <a:extLst>
                    <a:ext uri="{9D8B030D-6E8A-4147-A177-3AD203B41FA5}">
                      <a16:colId xmlns:a16="http://schemas.microsoft.com/office/drawing/2014/main" val="4102419502"/>
                    </a:ext>
                  </a:extLst>
                </a:gridCol>
                <a:gridCol w="411480">
                  <a:extLst>
                    <a:ext uri="{9D8B030D-6E8A-4147-A177-3AD203B41FA5}">
                      <a16:colId xmlns:a16="http://schemas.microsoft.com/office/drawing/2014/main" val="3475360715"/>
                    </a:ext>
                  </a:extLst>
                </a:gridCol>
                <a:gridCol w="411480">
                  <a:extLst>
                    <a:ext uri="{9D8B030D-6E8A-4147-A177-3AD203B41FA5}">
                      <a16:colId xmlns:a16="http://schemas.microsoft.com/office/drawing/2014/main" val="1690902804"/>
                    </a:ext>
                  </a:extLst>
                </a:gridCol>
                <a:gridCol w="246888">
                  <a:extLst>
                    <a:ext uri="{9D8B030D-6E8A-4147-A177-3AD203B41FA5}">
                      <a16:colId xmlns:a16="http://schemas.microsoft.com/office/drawing/2014/main" val="2027856158"/>
                    </a:ext>
                  </a:extLst>
                </a:gridCol>
                <a:gridCol w="658368">
                  <a:extLst>
                    <a:ext uri="{9D8B030D-6E8A-4147-A177-3AD203B41FA5}">
                      <a16:colId xmlns:a16="http://schemas.microsoft.com/office/drawing/2014/main" val="1190368530"/>
                    </a:ext>
                  </a:extLst>
                </a:gridCol>
                <a:gridCol w="576072">
                  <a:extLst>
                    <a:ext uri="{9D8B030D-6E8A-4147-A177-3AD203B41FA5}">
                      <a16:colId xmlns:a16="http://schemas.microsoft.com/office/drawing/2014/main" val="1786642449"/>
                    </a:ext>
                  </a:extLst>
                </a:gridCol>
                <a:gridCol w="576072">
                  <a:extLst>
                    <a:ext uri="{9D8B030D-6E8A-4147-A177-3AD203B41FA5}">
                      <a16:colId xmlns:a16="http://schemas.microsoft.com/office/drawing/2014/main" val="3791656064"/>
                    </a:ext>
                  </a:extLst>
                </a:gridCol>
                <a:gridCol w="411480">
                  <a:extLst>
                    <a:ext uri="{9D8B030D-6E8A-4147-A177-3AD203B41FA5}">
                      <a16:colId xmlns:a16="http://schemas.microsoft.com/office/drawing/2014/main" val="3392529931"/>
                    </a:ext>
                  </a:extLst>
                </a:gridCol>
                <a:gridCol w="658368">
                  <a:extLst>
                    <a:ext uri="{9D8B030D-6E8A-4147-A177-3AD203B41FA5}">
                      <a16:colId xmlns:a16="http://schemas.microsoft.com/office/drawing/2014/main" val="1139763280"/>
                    </a:ext>
                  </a:extLst>
                </a:gridCol>
                <a:gridCol w="329184">
                  <a:extLst>
                    <a:ext uri="{9D8B030D-6E8A-4147-A177-3AD203B41FA5}">
                      <a16:colId xmlns:a16="http://schemas.microsoft.com/office/drawing/2014/main" val="3078177899"/>
                    </a:ext>
                  </a:extLst>
                </a:gridCol>
                <a:gridCol w="493776">
                  <a:extLst>
                    <a:ext uri="{9D8B030D-6E8A-4147-A177-3AD203B41FA5}">
                      <a16:colId xmlns:a16="http://schemas.microsoft.com/office/drawing/2014/main" val="1056389690"/>
                    </a:ext>
                  </a:extLst>
                </a:gridCol>
                <a:gridCol w="329184">
                  <a:extLst>
                    <a:ext uri="{9D8B030D-6E8A-4147-A177-3AD203B41FA5}">
                      <a16:colId xmlns:a16="http://schemas.microsoft.com/office/drawing/2014/main" val="18014710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715224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- 2018-05-31 13:33:14 </a:t>
                      </a:r>
                      <a:r>
                        <a:rPr kumimoji="0" lang="de-DE" sz="1000" b="0" i="0" u="none" strike="noStrike" kern="1200" cap="none" spc="0" normalizeH="0" baseline="0" noProof="0">
                          <a:ln>
                            <a:noFill/>
                          </a:ln>
                          <a:solidFill>
                            <a:prstClr val="black"/>
                          </a:solidFill>
                          <a:effectLst/>
                          <a:uLnTx/>
                          <a:uFillTx/>
                          <a:latin typeface="+mn-lt"/>
                          <a:ea typeface="+mn-ea"/>
                          <a:cs typeface="+mn-cs"/>
                        </a:rPr>
                        <a:t> 
 Stau in Hamburg dank Diesel-Fahrverbot: Seit heute gilt das bundesweit erste Fahrverbot für ältere Dieselautos und Lastwagen. Die Folgen? Sehen Sie selbst...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1462484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10639</a:t>
                      </a:r>
                    </a:p>
                  </a:txBody>
                  <a:tcPr/>
                </a:tc>
                <a:extLst>
                  <a:ext uri="{0D108BD9-81ED-4DB2-BD59-A6C34878D82A}">
                    <a16:rowId xmlns:a16="http://schemas.microsoft.com/office/drawing/2014/main" val="2378531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- 2018-03-08 15:19:45 </a:t>
                      </a:r>
                      <a:r>
                        <a:rPr kumimoji="0" lang="de-DE" sz="1000" b="0" i="0" u="none" strike="noStrike" kern="1200" cap="none" spc="0" normalizeH="0" baseline="0" noProof="0">
                          <a:ln>
                            <a:noFill/>
                          </a:ln>
                          <a:solidFill>
                            <a:prstClr val="black"/>
                          </a:solidFill>
                          <a:effectLst/>
                          <a:uLnTx/>
                          <a:uFillTx/>
                          <a:latin typeface="+mn-lt"/>
                          <a:ea typeface="+mn-ea"/>
                          <a:cs typeface="+mn-cs"/>
                        </a:rPr>
                        <a:t> 
 Sexismus und Chauvinismus existieren leider auch heute noch. Die anhaltende #metoo Debatte macht deutlich: Bis zur Gleichberechtigung ist es noch ein langer Weg. #weltfrauentag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854369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2028778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3206</a:t>
                      </a:r>
                    </a:p>
                  </a:txBody>
                  <a:tcPr/>
                </a:tc>
                <a:extLst>
                  <a:ext uri="{0D108BD9-81ED-4DB2-BD59-A6C34878D82A}">
                    <a16:rowId xmlns:a16="http://schemas.microsoft.com/office/drawing/2014/main" val="20946154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- 2018-09-24 15:38:18 </a:t>
                      </a:r>
                      <a:r>
                        <a:rPr kumimoji="0" lang="de-DE" sz="1000" b="0" i="0" u="none" strike="noStrike" kern="1200" cap="none" spc="0" normalizeH="0" baseline="0" noProof="0">
                          <a:ln>
                            <a:noFill/>
                          </a:ln>
                          <a:solidFill>
                            <a:prstClr val="black"/>
                          </a:solidFill>
                          <a:effectLst/>
                          <a:uLnTx/>
                          <a:uFillTx/>
                          <a:latin typeface="+mn-lt"/>
                          <a:ea typeface="+mn-ea"/>
                          <a:cs typeface="+mn-cs"/>
                        </a:rPr>
                        <a:t> 
 In den letzten 20 Jahren sind gerade einmal 2,6 Prozent mehr Frauen in Führungspositionen aufgerückt, so das Statistische Bundesamt. Insgesamt stellen Frauen nur 29 Prozent der Führungskräfte in Deutschland. Über die Gründe hat Panorama ausführlich berichtet: #DerkleineUnterschied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1475684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8365</a:t>
                      </a:r>
                    </a:p>
                  </a:txBody>
                  <a:tcPr/>
                </a:tc>
                <a:extLst>
                  <a:ext uri="{0D108BD9-81ED-4DB2-BD59-A6C34878D82A}">
                    <a16:rowId xmlns:a16="http://schemas.microsoft.com/office/drawing/2014/main" val="870599029"/>
                  </a:ext>
                </a:extLst>
              </a:tr>
            </a:tbl>
          </a:graphicData>
        </a:graphic>
      </p:graphicFrame>
      <p:sp>
        <p:nvSpPr>
          <p:cNvPr id="4" name="Text Placeholder 3">
            <a:extLst>
              <a:ext uri="{FF2B5EF4-FFF2-40B4-BE49-F238E27FC236}">
                <a16:creationId xmlns:a16="http://schemas.microsoft.com/office/drawing/2014/main" id="{B774A93F-6295-4D54-A97D-958B90586D32}"/>
              </a:ext>
            </a:extLst>
          </p:cNvPr>
          <p:cNvSpPr>
            <a:spLocks noGrp="1"/>
          </p:cNvSpPr>
          <p:nvPr>
            <p:ph type="body" sz="quarter" idx="14"/>
          </p:nvPr>
        </p:nvSpPr>
        <p:spPr/>
        <p:txBody>
          <a:bodyPr/>
          <a:lstStyle/>
          <a:p>
            <a:r>
              <a:rPr lang="en-US"/>
              <a:t>01.11.2017 - 31.10.2018</a:t>
            </a:r>
          </a:p>
        </p:txBody>
      </p:sp>
    </p:spTree>
    <p:extLst>
      <p:ext uri="{BB962C8B-B14F-4D97-AF65-F5344CB8AC3E}">
        <p14:creationId xmlns:p14="http://schemas.microsoft.com/office/powerpoint/2010/main" val="252126928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2151</Words>
  <Application>Microsoft Office PowerPoint</Application>
  <PresentationFormat>On-screen Show (4:3)</PresentationFormat>
  <Paragraphs>991</Paragraphs>
  <Slides>36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Arial</vt:lpstr>
      <vt:lpstr>Calibri</vt:lpstr>
      <vt:lpstr>quintly_template</vt:lpstr>
      <vt:lpstr>MeFo - Facebook - Social Media - Evaluation</vt:lpstr>
      <vt:lpstr>Facebook Profil - Potenz.Reichw.,Aktive Nutzer,I-Rate,Fans | Panorama</vt:lpstr>
      <vt:lpstr>Facebook Anzahl Post, Reaktionen (Kommentare, Shares, Likes) - FB Insights | Panorama</vt:lpstr>
      <vt:lpstr>Facebook Profil - Fans | Panorama</vt:lpstr>
      <vt:lpstr>Facebook Profil - Potenzielle Reichweite | Panorama</vt:lpstr>
      <vt:lpstr>Facebook Profil - Aktive Nutzer | Panorama</vt:lpstr>
      <vt:lpstr>Facebook Profil - Video-Starts ab 10 Sek. | Panorama</vt:lpstr>
      <vt:lpstr>Facebook Profil - Durchschnitt Potenzi. Reichweite pro Tag | Panorama</vt:lpstr>
      <vt:lpstr>Facebook Distributionstyp - FB Insights | Panorama</vt:lpstr>
      <vt:lpstr>Facebook Distributionstyp - Tabelle - FB Insights | Panorama</vt:lpstr>
      <vt:lpstr>Facebook Eigene Posts - Shares - Export | Panorama - 1 of 2</vt:lpstr>
      <vt:lpstr>Facebook Eigene Posts - Shares - Export | Panorama - 2 of 2</vt:lpstr>
      <vt:lpstr>Facebook Eigene Posts - Kommentare - Export | Panorama - 1 of 2</vt:lpstr>
      <vt:lpstr>Facebook Eigene Posts - Kommentare - Export | Panorama - 2 of 2</vt:lpstr>
      <vt:lpstr>Facebook Eigene Posts - Links - Export | Panorama - 1 of 4</vt:lpstr>
      <vt:lpstr>Facebook Eigene Posts - Links - Export | Panorama - 2 of 4</vt:lpstr>
      <vt:lpstr>Facebook Eigene Posts - Links - Export | Panorama - 3 of 4</vt:lpstr>
      <vt:lpstr>Facebook Eigene Posts - Links - Export | Panorama - 4 of 4</vt:lpstr>
      <vt:lpstr>Facebook Eigene Posts - Videostartrate - Export | Panorama</vt:lpstr>
      <vt:lpstr>Facebook Eigene Posts - Videostartrate - Flop - Export | Panorama</vt:lpstr>
      <vt:lpstr>Facebook Eigene Posts - Potenzielle Reichweite - Export | Panorama - 1 of 2</vt:lpstr>
      <vt:lpstr>Facebook Eigene Posts - Potenzielle Reichweite - Export | Panorama - 2 of 2</vt:lpstr>
      <vt:lpstr>Facebook Eigene Posts - Aktive Nutzer - Export | Panorama</vt:lpstr>
      <vt:lpstr>Facebook Eigene Posts - I-Rate Aktive Nutzer - Export | Panorama</vt:lpstr>
      <vt:lpstr>Facebook Eigene Posts - I-Rate Aktive Nutzer-Flop - Export | Panorama - 1 of 2</vt:lpstr>
      <vt:lpstr>Facebook Eigene Posts - I-Rate Aktive Nutzer-Flop - Export | Panorama - 2 of 2</vt:lpstr>
      <vt:lpstr>Facebook Eigene Post - Summe Interaktionen - Export | Panorama - 1 of 2</vt:lpstr>
      <vt:lpstr>Facebook Eigene Post - Summe Interaktionen - Export | Panorama - 2 of 2</vt:lpstr>
      <vt:lpstr>Facebook Eigene Posts - Reaktionen - Export | Panorama - 1 of 3</vt:lpstr>
      <vt:lpstr>Facebook Eigene Posts - Reaktionen - Export | Panorama - 2 of 3</vt:lpstr>
      <vt:lpstr>Facebook Eigene Posts - Reaktionen - Export | Panorama - 3 of 3</vt:lpstr>
      <vt:lpstr>Eigene Posts - Videostarts - Profil-bezogene Nutzung | Panorama</vt:lpstr>
      <vt:lpstr>Facebook Eigene Videos - Crossposts (ohne Ersteller) - Export | Panorama - 1 of 2</vt:lpstr>
      <vt:lpstr>Facebook Eigene Videos - Crossposts (ohne Ersteller) - Export | Panorama - 2 of 2</vt:lpstr>
      <vt:lpstr>Facebook Eigene Videos - Crossposts (nur Ersteller) - Export  | Panorama - 1 of 2</vt:lpstr>
      <vt:lpstr>Facebook Eigene Videos - Crossposts (nur Ersteller) - Export  | Panorama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MeFo - Facebook - Social Media - Evaluation</dc:title>
  <dc:creator>Administrator</dc:creator>
  <cp:lastModifiedBy>Administrator</cp:lastModifiedBy>
  <cp:revision>1</cp:revision>
  <dcterms:created xsi:type="dcterms:W3CDTF">2018-11-01T09:26:34Z</dcterms:created>
  <dcterms:modified xsi:type="dcterms:W3CDTF">2018-11-01T09:28:10Z</dcterms:modified>
</cp:coreProperties>
</file>