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8" r:id="rId21"/>
    <p:sldId id="280" r:id="rId22"/>
    <p:sldId id="281" r:id="rId23"/>
    <p:sldId id="282" r:id="rId24"/>
    <p:sldId id="283" r:id="rId25"/>
    <p:sldId id="285" r:id="rId26"/>
    <p:sldId id="286" r:id="rId27"/>
    <p:sldId id="288" r:id="rId28"/>
    <p:sldId id="289" r:id="rId29"/>
    <p:sldId id="291" r:id="rId30"/>
    <p:sldId id="292" r:id="rId31"/>
    <p:sldId id="293" r:id="rId32"/>
    <p:sldId id="294" r:id="rId33"/>
    <p:sldId id="296" r:id="rId34"/>
    <p:sldId id="297" r:id="rId35"/>
    <p:sldId id="299" r:id="rId36"/>
    <p:sldId id="300"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167376</c:v>
                </c:pt>
                <c:pt idx="1">
                  <c:v>167383</c:v>
                </c:pt>
                <c:pt idx="2">
                  <c:v>167412</c:v>
                </c:pt>
                <c:pt idx="3">
                  <c:v>167429</c:v>
                </c:pt>
                <c:pt idx="4">
                  <c:v>167488</c:v>
                </c:pt>
                <c:pt idx="5">
                  <c:v>167542</c:v>
                </c:pt>
                <c:pt idx="6">
                  <c:v>167608</c:v>
                </c:pt>
                <c:pt idx="7">
                  <c:v>167694</c:v>
                </c:pt>
                <c:pt idx="8">
                  <c:v>167754</c:v>
                </c:pt>
                <c:pt idx="9">
                  <c:v>167798</c:v>
                </c:pt>
                <c:pt idx="10">
                  <c:v>167830</c:v>
                </c:pt>
                <c:pt idx="11">
                  <c:v>167867</c:v>
                </c:pt>
                <c:pt idx="12">
                  <c:v>167885</c:v>
                </c:pt>
                <c:pt idx="13">
                  <c:v>167904</c:v>
                </c:pt>
                <c:pt idx="14">
                  <c:v>167917</c:v>
                </c:pt>
                <c:pt idx="15">
                  <c:v>167926</c:v>
                </c:pt>
                <c:pt idx="16">
                  <c:v>167945</c:v>
                </c:pt>
                <c:pt idx="17">
                  <c:v>167957</c:v>
                </c:pt>
                <c:pt idx="18">
                  <c:v>167995</c:v>
                </c:pt>
                <c:pt idx="19">
                  <c:v>168018</c:v>
                </c:pt>
                <c:pt idx="20">
                  <c:v>168072</c:v>
                </c:pt>
                <c:pt idx="21">
                  <c:v>168111</c:v>
                </c:pt>
                <c:pt idx="22">
                  <c:v>168222</c:v>
                </c:pt>
                <c:pt idx="23">
                  <c:v>168267</c:v>
                </c:pt>
                <c:pt idx="24">
                  <c:v>168309</c:v>
                </c:pt>
                <c:pt idx="25">
                  <c:v>168338</c:v>
                </c:pt>
                <c:pt idx="26">
                  <c:v>168381</c:v>
                </c:pt>
                <c:pt idx="27">
                  <c:v>168413</c:v>
                </c:pt>
                <c:pt idx="28">
                  <c:v>168449</c:v>
                </c:pt>
                <c:pt idx="29">
                  <c:v>168556</c:v>
                </c:pt>
                <c:pt idx="30">
                  <c:v>168629</c:v>
                </c:pt>
                <c:pt idx="31">
                  <c:v>168714</c:v>
                </c:pt>
                <c:pt idx="32">
                  <c:v>168826</c:v>
                </c:pt>
                <c:pt idx="33">
                  <c:v>168905</c:v>
                </c:pt>
                <c:pt idx="34">
                  <c:v>168941</c:v>
                </c:pt>
                <c:pt idx="35">
                  <c:v>168975</c:v>
                </c:pt>
                <c:pt idx="36">
                  <c:v>169042</c:v>
                </c:pt>
                <c:pt idx="37">
                  <c:v>169065</c:v>
                </c:pt>
                <c:pt idx="38">
                  <c:v>169083</c:v>
                </c:pt>
                <c:pt idx="39">
                  <c:v>169125</c:v>
                </c:pt>
                <c:pt idx="40">
                  <c:v>169144</c:v>
                </c:pt>
                <c:pt idx="41">
                  <c:v>169211</c:v>
                </c:pt>
                <c:pt idx="42">
                  <c:v>169257</c:v>
                </c:pt>
                <c:pt idx="43">
                  <c:v>169548</c:v>
                </c:pt>
                <c:pt idx="44">
                  <c:v>169763</c:v>
                </c:pt>
                <c:pt idx="45">
                  <c:v>169929</c:v>
                </c:pt>
                <c:pt idx="46">
                  <c:v>170033</c:v>
                </c:pt>
                <c:pt idx="47">
                  <c:v>170075</c:v>
                </c:pt>
                <c:pt idx="48">
                  <c:v>170106</c:v>
                </c:pt>
                <c:pt idx="49">
                  <c:v>170458</c:v>
                </c:pt>
                <c:pt idx="50">
                  <c:v>170628</c:v>
                </c:pt>
                <c:pt idx="51">
                  <c:v>170671</c:v>
                </c:pt>
                <c:pt idx="52">
                  <c:v>170712</c:v>
                </c:pt>
                <c:pt idx="53">
                  <c:v>170740</c:v>
                </c:pt>
                <c:pt idx="54">
                  <c:v>170776</c:v>
                </c:pt>
                <c:pt idx="55">
                  <c:v>170772</c:v>
                </c:pt>
                <c:pt idx="56">
                  <c:v>170788</c:v>
                </c:pt>
                <c:pt idx="57">
                  <c:v>170795</c:v>
                </c:pt>
                <c:pt idx="58">
                  <c:v>170797</c:v>
                </c:pt>
                <c:pt idx="59">
                  <c:v>170799</c:v>
                </c:pt>
                <c:pt idx="60">
                  <c:v>170801</c:v>
                </c:pt>
                <c:pt idx="61">
                  <c:v>170806</c:v>
                </c:pt>
                <c:pt idx="62">
                  <c:v>170808</c:v>
                </c:pt>
                <c:pt idx="63">
                  <c:v>170831</c:v>
                </c:pt>
                <c:pt idx="64">
                  <c:v>170849</c:v>
                </c:pt>
                <c:pt idx="65">
                  <c:v>170904</c:v>
                </c:pt>
                <c:pt idx="66">
                  <c:v>170938</c:v>
                </c:pt>
                <c:pt idx="67">
                  <c:v>170961</c:v>
                </c:pt>
                <c:pt idx="68">
                  <c:v>170975</c:v>
                </c:pt>
                <c:pt idx="69">
                  <c:v>171003</c:v>
                </c:pt>
                <c:pt idx="70">
                  <c:v>171022</c:v>
                </c:pt>
                <c:pt idx="71">
                  <c:v>171076</c:v>
                </c:pt>
                <c:pt idx="72">
                  <c:v>171126</c:v>
                </c:pt>
                <c:pt idx="73">
                  <c:v>171186</c:v>
                </c:pt>
                <c:pt idx="74">
                  <c:v>171241</c:v>
                </c:pt>
                <c:pt idx="75">
                  <c:v>171264</c:v>
                </c:pt>
                <c:pt idx="76">
                  <c:v>171371</c:v>
                </c:pt>
                <c:pt idx="77">
                  <c:v>171413</c:v>
                </c:pt>
                <c:pt idx="78">
                  <c:v>171445</c:v>
                </c:pt>
                <c:pt idx="79">
                  <c:v>171482</c:v>
                </c:pt>
                <c:pt idx="80">
                  <c:v>171493</c:v>
                </c:pt>
                <c:pt idx="81">
                  <c:v>171522</c:v>
                </c:pt>
                <c:pt idx="82">
                  <c:v>171530</c:v>
                </c:pt>
                <c:pt idx="83">
                  <c:v>171540</c:v>
                </c:pt>
                <c:pt idx="84">
                  <c:v>171569</c:v>
                </c:pt>
                <c:pt idx="85">
                  <c:v>171830</c:v>
                </c:pt>
                <c:pt idx="86">
                  <c:v>171969</c:v>
                </c:pt>
                <c:pt idx="87">
                  <c:v>172289</c:v>
                </c:pt>
                <c:pt idx="88">
                  <c:v>172538</c:v>
                </c:pt>
                <c:pt idx="89">
                  <c:v>172909</c:v>
                </c:pt>
                <c:pt idx="90">
                  <c:v>173259</c:v>
                </c:pt>
                <c:pt idx="91">
                  <c:v>173546</c:v>
                </c:pt>
                <c:pt idx="92">
                  <c:v>173742</c:v>
                </c:pt>
                <c:pt idx="93">
                  <c:v>173883</c:v>
                </c:pt>
                <c:pt idx="94">
                  <c:v>173985</c:v>
                </c:pt>
                <c:pt idx="95">
                  <c:v>174060</c:v>
                </c:pt>
                <c:pt idx="96">
                  <c:v>174152</c:v>
                </c:pt>
                <c:pt idx="97">
                  <c:v>174230</c:v>
                </c:pt>
                <c:pt idx="98">
                  <c:v>174291</c:v>
                </c:pt>
                <c:pt idx="99">
                  <c:v>174332</c:v>
                </c:pt>
                <c:pt idx="100">
                  <c:v>174369</c:v>
                </c:pt>
                <c:pt idx="101">
                  <c:v>174378</c:v>
                </c:pt>
                <c:pt idx="102">
                  <c:v>174386</c:v>
                </c:pt>
                <c:pt idx="103">
                  <c:v>174406</c:v>
                </c:pt>
                <c:pt idx="104">
                  <c:v>174478</c:v>
                </c:pt>
                <c:pt idx="105">
                  <c:v>174473</c:v>
                </c:pt>
                <c:pt idx="106">
                  <c:v>174481</c:v>
                </c:pt>
                <c:pt idx="107">
                  <c:v>174527</c:v>
                </c:pt>
                <c:pt idx="108">
                  <c:v>174633</c:v>
                </c:pt>
                <c:pt idx="109">
                  <c:v>174725</c:v>
                </c:pt>
                <c:pt idx="110">
                  <c:v>174748</c:v>
                </c:pt>
                <c:pt idx="111">
                  <c:v>174785</c:v>
                </c:pt>
                <c:pt idx="112">
                  <c:v>174796</c:v>
                </c:pt>
                <c:pt idx="113">
                  <c:v>174796</c:v>
                </c:pt>
                <c:pt idx="114">
                  <c:v>174823</c:v>
                </c:pt>
                <c:pt idx="115">
                  <c:v>174839</c:v>
                </c:pt>
                <c:pt idx="116">
                  <c:v>174844</c:v>
                </c:pt>
                <c:pt idx="117">
                  <c:v>174839</c:v>
                </c:pt>
                <c:pt idx="118">
                  <c:v>174858</c:v>
                </c:pt>
                <c:pt idx="119">
                  <c:v>174884</c:v>
                </c:pt>
                <c:pt idx="120">
                  <c:v>174920</c:v>
                </c:pt>
                <c:pt idx="121">
                  <c:v>175045</c:v>
                </c:pt>
                <c:pt idx="122">
                  <c:v>175287</c:v>
                </c:pt>
                <c:pt idx="123">
                  <c:v>175450</c:v>
                </c:pt>
                <c:pt idx="124">
                  <c:v>175559</c:v>
                </c:pt>
                <c:pt idx="125">
                  <c:v>175620</c:v>
                </c:pt>
                <c:pt idx="126">
                  <c:v>175675</c:v>
                </c:pt>
                <c:pt idx="127">
                  <c:v>175684</c:v>
                </c:pt>
                <c:pt idx="128">
                  <c:v>175718</c:v>
                </c:pt>
                <c:pt idx="129">
                  <c:v>175742</c:v>
                </c:pt>
                <c:pt idx="130">
                  <c:v>175783</c:v>
                </c:pt>
                <c:pt idx="131">
                  <c:v>175915</c:v>
                </c:pt>
                <c:pt idx="132">
                  <c:v>175968</c:v>
                </c:pt>
                <c:pt idx="133">
                  <c:v>176082</c:v>
                </c:pt>
                <c:pt idx="134">
                  <c:v>176160</c:v>
                </c:pt>
                <c:pt idx="135">
                  <c:v>176230</c:v>
                </c:pt>
                <c:pt idx="136">
                  <c:v>176355</c:v>
                </c:pt>
                <c:pt idx="137">
                  <c:v>176432</c:v>
                </c:pt>
                <c:pt idx="138">
                  <c:v>176473</c:v>
                </c:pt>
                <c:pt idx="139">
                  <c:v>176498</c:v>
                </c:pt>
                <c:pt idx="140">
                  <c:v>176499</c:v>
                </c:pt>
                <c:pt idx="141">
                  <c:v>176569</c:v>
                </c:pt>
                <c:pt idx="142">
                  <c:v>176612</c:v>
                </c:pt>
                <c:pt idx="143">
                  <c:v>176636</c:v>
                </c:pt>
                <c:pt idx="144">
                  <c:v>176670</c:v>
                </c:pt>
                <c:pt idx="145">
                  <c:v>176678</c:v>
                </c:pt>
                <c:pt idx="146">
                  <c:v>176704</c:v>
                </c:pt>
                <c:pt idx="147">
                  <c:v>176733</c:v>
                </c:pt>
                <c:pt idx="148">
                  <c:v>176767</c:v>
                </c:pt>
                <c:pt idx="149">
                  <c:v>176795</c:v>
                </c:pt>
                <c:pt idx="150">
                  <c:v>176810</c:v>
                </c:pt>
                <c:pt idx="151">
                  <c:v>176819</c:v>
                </c:pt>
                <c:pt idx="152">
                  <c:v>176814</c:v>
                </c:pt>
                <c:pt idx="153">
                  <c:v>176797</c:v>
                </c:pt>
                <c:pt idx="154">
                  <c:v>176748</c:v>
                </c:pt>
                <c:pt idx="155">
                  <c:v>176718</c:v>
                </c:pt>
                <c:pt idx="156">
                  <c:v>176828</c:v>
                </c:pt>
                <c:pt idx="157">
                  <c:v>176957</c:v>
                </c:pt>
                <c:pt idx="158">
                  <c:v>176993</c:v>
                </c:pt>
                <c:pt idx="159">
                  <c:v>177000</c:v>
                </c:pt>
                <c:pt idx="160">
                  <c:v>177025</c:v>
                </c:pt>
                <c:pt idx="161">
                  <c:v>177031</c:v>
                </c:pt>
                <c:pt idx="162">
                  <c:v>177053</c:v>
                </c:pt>
                <c:pt idx="163">
                  <c:v>177039</c:v>
                </c:pt>
                <c:pt idx="164">
                  <c:v>177033</c:v>
                </c:pt>
                <c:pt idx="165">
                  <c:v>177022</c:v>
                </c:pt>
                <c:pt idx="166">
                  <c:v>177001</c:v>
                </c:pt>
                <c:pt idx="167">
                  <c:v>177001</c:v>
                </c:pt>
                <c:pt idx="168">
                  <c:v>176997</c:v>
                </c:pt>
                <c:pt idx="169">
                  <c:v>176951</c:v>
                </c:pt>
                <c:pt idx="170">
                  <c:v>176934</c:v>
                </c:pt>
                <c:pt idx="171">
                  <c:v>176918</c:v>
                </c:pt>
                <c:pt idx="172">
                  <c:v>176878</c:v>
                </c:pt>
                <c:pt idx="173">
                  <c:v>176853</c:v>
                </c:pt>
                <c:pt idx="174">
                  <c:v>176858</c:v>
                </c:pt>
                <c:pt idx="175">
                  <c:v>176849</c:v>
                </c:pt>
                <c:pt idx="176">
                  <c:v>176838</c:v>
                </c:pt>
                <c:pt idx="177">
                  <c:v>176812</c:v>
                </c:pt>
                <c:pt idx="178">
                  <c:v>176791</c:v>
                </c:pt>
                <c:pt idx="179">
                  <c:v>176783</c:v>
                </c:pt>
                <c:pt idx="180">
                  <c:v>176770</c:v>
                </c:pt>
                <c:pt idx="181">
                  <c:v>176762</c:v>
                </c:pt>
                <c:pt idx="182">
                  <c:v>176754</c:v>
                </c:pt>
                <c:pt idx="183">
                  <c:v>176808</c:v>
                </c:pt>
                <c:pt idx="184">
                  <c:v>176826</c:v>
                </c:pt>
                <c:pt idx="185">
                  <c:v>176819</c:v>
                </c:pt>
                <c:pt idx="186">
                  <c:v>176805</c:v>
                </c:pt>
                <c:pt idx="187">
                  <c:v>176805</c:v>
                </c:pt>
                <c:pt idx="188">
                  <c:v>176789</c:v>
                </c:pt>
                <c:pt idx="189">
                  <c:v>176771</c:v>
                </c:pt>
                <c:pt idx="190">
                  <c:v>176751</c:v>
                </c:pt>
                <c:pt idx="191">
                  <c:v>176736</c:v>
                </c:pt>
                <c:pt idx="192">
                  <c:v>176716</c:v>
                </c:pt>
                <c:pt idx="193">
                  <c:v>176711</c:v>
                </c:pt>
                <c:pt idx="194">
                  <c:v>176706</c:v>
                </c:pt>
                <c:pt idx="195">
                  <c:v>176751</c:v>
                </c:pt>
                <c:pt idx="196">
                  <c:v>176745</c:v>
                </c:pt>
                <c:pt idx="197">
                  <c:v>176735</c:v>
                </c:pt>
                <c:pt idx="198">
                  <c:v>176724</c:v>
                </c:pt>
                <c:pt idx="199">
                  <c:v>176732</c:v>
                </c:pt>
                <c:pt idx="200">
                  <c:v>176738</c:v>
                </c:pt>
                <c:pt idx="201">
                  <c:v>176742</c:v>
                </c:pt>
                <c:pt idx="202">
                  <c:v>176746</c:v>
                </c:pt>
                <c:pt idx="203">
                  <c:v>176741</c:v>
                </c:pt>
                <c:pt idx="204">
                  <c:v>176729</c:v>
                </c:pt>
                <c:pt idx="205">
                  <c:v>176728</c:v>
                </c:pt>
                <c:pt idx="206">
                  <c:v>176721</c:v>
                </c:pt>
                <c:pt idx="207">
                  <c:v>176708</c:v>
                </c:pt>
                <c:pt idx="208">
                  <c:v>176693</c:v>
                </c:pt>
                <c:pt idx="209">
                  <c:v>176691</c:v>
                </c:pt>
                <c:pt idx="210">
                  <c:v>176682</c:v>
                </c:pt>
                <c:pt idx="211">
                  <c:v>176959</c:v>
                </c:pt>
                <c:pt idx="212">
                  <c:v>177106</c:v>
                </c:pt>
                <c:pt idx="213">
                  <c:v>177167</c:v>
                </c:pt>
                <c:pt idx="214">
                  <c:v>177214</c:v>
                </c:pt>
                <c:pt idx="215">
                  <c:v>177222</c:v>
                </c:pt>
                <c:pt idx="216">
                  <c:v>177229</c:v>
                </c:pt>
                <c:pt idx="217">
                  <c:v>177456</c:v>
                </c:pt>
                <c:pt idx="218">
                  <c:v>177693</c:v>
                </c:pt>
                <c:pt idx="219">
                  <c:v>177824</c:v>
                </c:pt>
                <c:pt idx="220">
                  <c:v>177934</c:v>
                </c:pt>
                <c:pt idx="221">
                  <c:v>178022</c:v>
                </c:pt>
                <c:pt idx="222">
                  <c:v>178094</c:v>
                </c:pt>
                <c:pt idx="223">
                  <c:v>178145</c:v>
                </c:pt>
                <c:pt idx="224">
                  <c:v>178177</c:v>
                </c:pt>
                <c:pt idx="225">
                  <c:v>178181</c:v>
                </c:pt>
                <c:pt idx="226">
                  <c:v>178293</c:v>
                </c:pt>
                <c:pt idx="227">
                  <c:v>178455</c:v>
                </c:pt>
                <c:pt idx="228">
                  <c:v>178565</c:v>
                </c:pt>
                <c:pt idx="229">
                  <c:v>178627</c:v>
                </c:pt>
                <c:pt idx="230">
                  <c:v>178728</c:v>
                </c:pt>
                <c:pt idx="231">
                  <c:v>178771</c:v>
                </c:pt>
                <c:pt idx="232">
                  <c:v>178811</c:v>
                </c:pt>
                <c:pt idx="233">
                  <c:v>178808</c:v>
                </c:pt>
                <c:pt idx="234">
                  <c:v>178808</c:v>
                </c:pt>
                <c:pt idx="235">
                  <c:v>178814</c:v>
                </c:pt>
                <c:pt idx="236">
                  <c:v>178812</c:v>
                </c:pt>
                <c:pt idx="237">
                  <c:v>178794</c:v>
                </c:pt>
                <c:pt idx="238">
                  <c:v>178787</c:v>
                </c:pt>
                <c:pt idx="239">
                  <c:v>178778</c:v>
                </c:pt>
                <c:pt idx="240">
                  <c:v>178780</c:v>
                </c:pt>
                <c:pt idx="241">
                  <c:v>178786</c:v>
                </c:pt>
                <c:pt idx="242">
                  <c:v>178812</c:v>
                </c:pt>
                <c:pt idx="243">
                  <c:v>178813</c:v>
                </c:pt>
                <c:pt idx="244">
                  <c:v>178822</c:v>
                </c:pt>
                <c:pt idx="245">
                  <c:v>178811</c:v>
                </c:pt>
                <c:pt idx="246">
                  <c:v>178820</c:v>
                </c:pt>
                <c:pt idx="247">
                  <c:v>178817</c:v>
                </c:pt>
                <c:pt idx="248">
                  <c:v>178828</c:v>
                </c:pt>
                <c:pt idx="249">
                  <c:v>178870</c:v>
                </c:pt>
                <c:pt idx="250">
                  <c:v>178932</c:v>
                </c:pt>
                <c:pt idx="251">
                  <c:v>179151</c:v>
                </c:pt>
                <c:pt idx="252">
                  <c:v>179246</c:v>
                </c:pt>
                <c:pt idx="253">
                  <c:v>179284</c:v>
                </c:pt>
                <c:pt idx="254">
                  <c:v>179290</c:v>
                </c:pt>
                <c:pt idx="255">
                  <c:v>179301</c:v>
                </c:pt>
                <c:pt idx="256">
                  <c:v>179303</c:v>
                </c:pt>
                <c:pt idx="257">
                  <c:v>179309</c:v>
                </c:pt>
                <c:pt idx="258">
                  <c:v>179307</c:v>
                </c:pt>
                <c:pt idx="259">
                  <c:v>179312</c:v>
                </c:pt>
                <c:pt idx="260">
                  <c:v>179545</c:v>
                </c:pt>
                <c:pt idx="261">
                  <c:v>180246</c:v>
                </c:pt>
                <c:pt idx="262">
                  <c:v>181621</c:v>
                </c:pt>
                <c:pt idx="263">
                  <c:v>183115</c:v>
                </c:pt>
                <c:pt idx="264">
                  <c:v>183835</c:v>
                </c:pt>
                <c:pt idx="265">
                  <c:v>184346</c:v>
                </c:pt>
                <c:pt idx="266">
                  <c:v>184775</c:v>
                </c:pt>
                <c:pt idx="267">
                  <c:v>185063</c:v>
                </c:pt>
                <c:pt idx="268">
                  <c:v>185275</c:v>
                </c:pt>
                <c:pt idx="269">
                  <c:v>185394</c:v>
                </c:pt>
                <c:pt idx="270">
                  <c:v>185508</c:v>
                </c:pt>
                <c:pt idx="271">
                  <c:v>185638</c:v>
                </c:pt>
                <c:pt idx="272">
                  <c:v>185744</c:v>
                </c:pt>
                <c:pt idx="273">
                  <c:v>185858</c:v>
                </c:pt>
                <c:pt idx="274">
                  <c:v>185952</c:v>
                </c:pt>
                <c:pt idx="275">
                  <c:v>186045</c:v>
                </c:pt>
                <c:pt idx="276">
                  <c:v>186108</c:v>
                </c:pt>
                <c:pt idx="277">
                  <c:v>186198</c:v>
                </c:pt>
                <c:pt idx="278">
                  <c:v>186246</c:v>
                </c:pt>
                <c:pt idx="279">
                  <c:v>186375</c:v>
                </c:pt>
                <c:pt idx="280">
                  <c:v>186451</c:v>
                </c:pt>
                <c:pt idx="281">
                  <c:v>186670</c:v>
                </c:pt>
                <c:pt idx="282">
                  <c:v>186850</c:v>
                </c:pt>
                <c:pt idx="283">
                  <c:v>187031</c:v>
                </c:pt>
                <c:pt idx="284">
                  <c:v>187193</c:v>
                </c:pt>
                <c:pt idx="285">
                  <c:v>187285</c:v>
                </c:pt>
                <c:pt idx="286">
                  <c:v>187374</c:v>
                </c:pt>
                <c:pt idx="287">
                  <c:v>187464</c:v>
                </c:pt>
                <c:pt idx="288">
                  <c:v>187527</c:v>
                </c:pt>
                <c:pt idx="289">
                  <c:v>187561</c:v>
                </c:pt>
                <c:pt idx="290">
                  <c:v>187611</c:v>
                </c:pt>
                <c:pt idx="291">
                  <c:v>187678</c:v>
                </c:pt>
                <c:pt idx="292">
                  <c:v>187763</c:v>
                </c:pt>
                <c:pt idx="293">
                  <c:v>187834</c:v>
                </c:pt>
                <c:pt idx="294">
                  <c:v>187870</c:v>
                </c:pt>
                <c:pt idx="295">
                  <c:v>187909</c:v>
                </c:pt>
                <c:pt idx="296">
                  <c:v>187942</c:v>
                </c:pt>
                <c:pt idx="297">
                  <c:v>187964</c:v>
                </c:pt>
                <c:pt idx="298">
                  <c:v>188037</c:v>
                </c:pt>
                <c:pt idx="299">
                  <c:v>188050</c:v>
                </c:pt>
                <c:pt idx="300">
                  <c:v>188060</c:v>
                </c:pt>
                <c:pt idx="301">
                  <c:v>188070</c:v>
                </c:pt>
                <c:pt idx="302">
                  <c:v>188126</c:v>
                </c:pt>
                <c:pt idx="303">
                  <c:v>188140</c:v>
                </c:pt>
                <c:pt idx="304">
                  <c:v>188143</c:v>
                </c:pt>
                <c:pt idx="305">
                  <c:v>188166</c:v>
                </c:pt>
                <c:pt idx="306">
                  <c:v>188174</c:v>
                </c:pt>
                <c:pt idx="307">
                  <c:v>188199</c:v>
                </c:pt>
                <c:pt idx="308">
                  <c:v>188210</c:v>
                </c:pt>
                <c:pt idx="309">
                  <c:v>188222</c:v>
                </c:pt>
                <c:pt idx="310">
                  <c:v>188339</c:v>
                </c:pt>
                <c:pt idx="311">
                  <c:v>188435</c:v>
                </c:pt>
                <c:pt idx="312">
                  <c:v>188534</c:v>
                </c:pt>
                <c:pt idx="313">
                  <c:v>188580</c:v>
                </c:pt>
                <c:pt idx="314">
                  <c:v>188618</c:v>
                </c:pt>
                <c:pt idx="315">
                  <c:v>188734</c:v>
                </c:pt>
                <c:pt idx="316">
                  <c:v>188753</c:v>
                </c:pt>
                <c:pt idx="317">
                  <c:v>188780</c:v>
                </c:pt>
                <c:pt idx="318">
                  <c:v>188856</c:v>
                </c:pt>
                <c:pt idx="319">
                  <c:v>188973</c:v>
                </c:pt>
                <c:pt idx="320">
                  <c:v>189013</c:v>
                </c:pt>
                <c:pt idx="321">
                  <c:v>189043</c:v>
                </c:pt>
                <c:pt idx="322">
                  <c:v>189075</c:v>
                </c:pt>
                <c:pt idx="323">
                  <c:v>189256</c:v>
                </c:pt>
                <c:pt idx="324">
                  <c:v>189342</c:v>
                </c:pt>
                <c:pt idx="325">
                  <c:v>189393</c:v>
                </c:pt>
                <c:pt idx="326">
                  <c:v>189429</c:v>
                </c:pt>
                <c:pt idx="327">
                  <c:v>189486</c:v>
                </c:pt>
                <c:pt idx="328">
                  <c:v>189528</c:v>
                </c:pt>
                <c:pt idx="329">
                  <c:v>189562</c:v>
                </c:pt>
                <c:pt idx="330">
                  <c:v>189591</c:v>
                </c:pt>
                <c:pt idx="331">
                  <c:v>189594</c:v>
                </c:pt>
                <c:pt idx="332">
                  <c:v>189612</c:v>
                </c:pt>
                <c:pt idx="333">
                  <c:v>189624</c:v>
                </c:pt>
                <c:pt idx="334">
                  <c:v>189635</c:v>
                </c:pt>
                <c:pt idx="335">
                  <c:v>189696</c:v>
                </c:pt>
                <c:pt idx="336">
                  <c:v>189749</c:v>
                </c:pt>
                <c:pt idx="337">
                  <c:v>189771</c:v>
                </c:pt>
                <c:pt idx="338">
                  <c:v>189792</c:v>
                </c:pt>
                <c:pt idx="339">
                  <c:v>189776</c:v>
                </c:pt>
                <c:pt idx="340">
                  <c:v>189790</c:v>
                </c:pt>
                <c:pt idx="341">
                  <c:v>189788</c:v>
                </c:pt>
                <c:pt idx="342">
                  <c:v>189809</c:v>
                </c:pt>
                <c:pt idx="343">
                  <c:v>189878</c:v>
                </c:pt>
                <c:pt idx="344">
                  <c:v>190346</c:v>
                </c:pt>
                <c:pt idx="345">
                  <c:v>190724</c:v>
                </c:pt>
                <c:pt idx="346">
                  <c:v>190900</c:v>
                </c:pt>
                <c:pt idx="347">
                  <c:v>191039</c:v>
                </c:pt>
                <c:pt idx="348">
                  <c:v>191143</c:v>
                </c:pt>
                <c:pt idx="349">
                  <c:v>191200</c:v>
                </c:pt>
                <c:pt idx="350">
                  <c:v>191250</c:v>
                </c:pt>
                <c:pt idx="351">
                  <c:v>191549</c:v>
                </c:pt>
                <c:pt idx="352">
                  <c:v>191666</c:v>
                </c:pt>
                <c:pt idx="353">
                  <c:v>191722</c:v>
                </c:pt>
                <c:pt idx="354">
                  <c:v>191799</c:v>
                </c:pt>
                <c:pt idx="355">
                  <c:v>191844</c:v>
                </c:pt>
                <c:pt idx="356">
                  <c:v>191918</c:v>
                </c:pt>
                <c:pt idx="357">
                  <c:v>191999</c:v>
                </c:pt>
                <c:pt idx="358">
                  <c:v>192027</c:v>
                </c:pt>
                <c:pt idx="359">
                  <c:v>192068</c:v>
                </c:pt>
                <c:pt idx="360">
                  <c:v>192105</c:v>
                </c:pt>
                <c:pt idx="361">
                  <c:v>192155</c:v>
                </c:pt>
                <c:pt idx="362">
                  <c:v>192180</c:v>
                </c:pt>
                <c:pt idx="363">
                  <c:v>192203</c:v>
                </c:pt>
                <c:pt idx="364">
                  <c:v>192254</c:v>
                </c:pt>
              </c:numCache>
            </c:numRef>
          </c:val>
          <c:smooth val="0"/>
          <c:extLst>
            <c:ext xmlns:c16="http://schemas.microsoft.com/office/drawing/2014/chart" uri="{C3380CC4-5D6E-409C-BE32-E72D297353CC}">
              <c16:uniqueId val="{00000000-00E8-4110-A03A-1DF24441C0AB}"/>
            </c:ext>
          </c:extLst>
        </c:ser>
        <c:dLbls>
          <c:showLegendKey val="0"/>
          <c:showVal val="0"/>
          <c:showCatName val="0"/>
          <c:showSerName val="0"/>
          <c:showPercent val="0"/>
          <c:showBubbleSize val="0"/>
        </c:dLbls>
        <c:smooth val="0"/>
        <c:axId val="343178400"/>
        <c:axId val="343177744"/>
      </c:lineChart>
      <c:catAx>
        <c:axId val="34317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77744"/>
        <c:crosses val="autoZero"/>
        <c:auto val="1"/>
        <c:lblAlgn val="ctr"/>
        <c:lblOffset val="100"/>
        <c:noMultiLvlLbl val="0"/>
      </c:catAx>
      <c:valAx>
        <c:axId val="3431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7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105222</c:v>
                </c:pt>
                <c:pt idx="1">
                  <c:v>157793</c:v>
                </c:pt>
                <c:pt idx="2">
                  <c:v>156347</c:v>
                </c:pt>
                <c:pt idx="3">
                  <c:v>174026</c:v>
                </c:pt>
                <c:pt idx="4">
                  <c:v>203533</c:v>
                </c:pt>
                <c:pt idx="5">
                  <c:v>201228</c:v>
                </c:pt>
                <c:pt idx="6">
                  <c:v>228498</c:v>
                </c:pt>
                <c:pt idx="7">
                  <c:v>256180</c:v>
                </c:pt>
                <c:pt idx="8">
                  <c:v>173491</c:v>
                </c:pt>
                <c:pt idx="9">
                  <c:v>114290</c:v>
                </c:pt>
                <c:pt idx="10">
                  <c:v>103206</c:v>
                </c:pt>
                <c:pt idx="11">
                  <c:v>114643</c:v>
                </c:pt>
                <c:pt idx="12">
                  <c:v>113936</c:v>
                </c:pt>
                <c:pt idx="13">
                  <c:v>104092</c:v>
                </c:pt>
                <c:pt idx="14">
                  <c:v>93920</c:v>
                </c:pt>
                <c:pt idx="15">
                  <c:v>150948</c:v>
                </c:pt>
                <c:pt idx="16">
                  <c:v>130532</c:v>
                </c:pt>
                <c:pt idx="17">
                  <c:v>113285</c:v>
                </c:pt>
                <c:pt idx="18">
                  <c:v>101882</c:v>
                </c:pt>
                <c:pt idx="19">
                  <c:v>117556</c:v>
                </c:pt>
                <c:pt idx="20">
                  <c:v>197797</c:v>
                </c:pt>
                <c:pt idx="21">
                  <c:v>201140</c:v>
                </c:pt>
                <c:pt idx="22">
                  <c:v>172542</c:v>
                </c:pt>
                <c:pt idx="23">
                  <c:v>222567</c:v>
                </c:pt>
                <c:pt idx="24">
                  <c:v>166211</c:v>
                </c:pt>
                <c:pt idx="25">
                  <c:v>132168</c:v>
                </c:pt>
                <c:pt idx="26">
                  <c:v>113440</c:v>
                </c:pt>
                <c:pt idx="27">
                  <c:v>78525</c:v>
                </c:pt>
                <c:pt idx="28">
                  <c:v>121781</c:v>
                </c:pt>
                <c:pt idx="29">
                  <c:v>256132</c:v>
                </c:pt>
                <c:pt idx="30">
                  <c:v>216617</c:v>
                </c:pt>
                <c:pt idx="31">
                  <c:v>211087</c:v>
                </c:pt>
                <c:pt idx="32">
                  <c:v>317187</c:v>
                </c:pt>
                <c:pt idx="33">
                  <c:v>326346</c:v>
                </c:pt>
                <c:pt idx="34">
                  <c:v>200542</c:v>
                </c:pt>
                <c:pt idx="35">
                  <c:v>164096</c:v>
                </c:pt>
                <c:pt idx="36">
                  <c:v>183597</c:v>
                </c:pt>
                <c:pt idx="37">
                  <c:v>146626</c:v>
                </c:pt>
                <c:pt idx="38">
                  <c:v>130288</c:v>
                </c:pt>
                <c:pt idx="39">
                  <c:v>168402</c:v>
                </c:pt>
                <c:pt idx="40">
                  <c:v>88539</c:v>
                </c:pt>
                <c:pt idx="41">
                  <c:v>164569</c:v>
                </c:pt>
                <c:pt idx="42">
                  <c:v>219492</c:v>
                </c:pt>
                <c:pt idx="43">
                  <c:v>595888</c:v>
                </c:pt>
                <c:pt idx="44">
                  <c:v>500255</c:v>
                </c:pt>
                <c:pt idx="45">
                  <c:v>371830</c:v>
                </c:pt>
                <c:pt idx="46">
                  <c:v>225088</c:v>
                </c:pt>
                <c:pt idx="47">
                  <c:v>153012</c:v>
                </c:pt>
                <c:pt idx="48">
                  <c:v>133063</c:v>
                </c:pt>
                <c:pt idx="49">
                  <c:v>644448</c:v>
                </c:pt>
                <c:pt idx="50">
                  <c:v>296663</c:v>
                </c:pt>
                <c:pt idx="51">
                  <c:v>174543</c:v>
                </c:pt>
                <c:pt idx="52">
                  <c:v>139260</c:v>
                </c:pt>
                <c:pt idx="53">
                  <c:v>95129</c:v>
                </c:pt>
                <c:pt idx="54">
                  <c:v>45766</c:v>
                </c:pt>
                <c:pt idx="55">
                  <c:v>38178</c:v>
                </c:pt>
                <c:pt idx="56">
                  <c:v>43368</c:v>
                </c:pt>
                <c:pt idx="57">
                  <c:v>59972</c:v>
                </c:pt>
                <c:pt idx="58">
                  <c:v>44692</c:v>
                </c:pt>
                <c:pt idx="59">
                  <c:v>23690</c:v>
                </c:pt>
                <c:pt idx="60">
                  <c:v>58765</c:v>
                </c:pt>
                <c:pt idx="61">
                  <c:v>24657</c:v>
                </c:pt>
                <c:pt idx="62">
                  <c:v>68098</c:v>
                </c:pt>
                <c:pt idx="63">
                  <c:v>57246</c:v>
                </c:pt>
                <c:pt idx="64">
                  <c:v>72553</c:v>
                </c:pt>
                <c:pt idx="65">
                  <c:v>66968</c:v>
                </c:pt>
                <c:pt idx="66">
                  <c:v>38558</c:v>
                </c:pt>
                <c:pt idx="67">
                  <c:v>23456</c:v>
                </c:pt>
                <c:pt idx="68">
                  <c:v>51857</c:v>
                </c:pt>
                <c:pt idx="69">
                  <c:v>84526</c:v>
                </c:pt>
                <c:pt idx="70">
                  <c:v>72095</c:v>
                </c:pt>
                <c:pt idx="71">
                  <c:v>71841</c:v>
                </c:pt>
                <c:pt idx="72">
                  <c:v>97918</c:v>
                </c:pt>
                <c:pt idx="73">
                  <c:v>135501</c:v>
                </c:pt>
                <c:pt idx="74">
                  <c:v>105382</c:v>
                </c:pt>
                <c:pt idx="75">
                  <c:v>98468</c:v>
                </c:pt>
                <c:pt idx="76">
                  <c:v>215121</c:v>
                </c:pt>
                <c:pt idx="77">
                  <c:v>202895</c:v>
                </c:pt>
                <c:pt idx="78">
                  <c:v>113627</c:v>
                </c:pt>
                <c:pt idx="79">
                  <c:v>99106</c:v>
                </c:pt>
                <c:pt idx="80">
                  <c:v>63693</c:v>
                </c:pt>
                <c:pt idx="81">
                  <c:v>67110</c:v>
                </c:pt>
                <c:pt idx="82">
                  <c:v>63223</c:v>
                </c:pt>
                <c:pt idx="83">
                  <c:v>100762</c:v>
                </c:pt>
                <c:pt idx="84">
                  <c:v>116970</c:v>
                </c:pt>
                <c:pt idx="85">
                  <c:v>171944</c:v>
                </c:pt>
                <c:pt idx="86">
                  <c:v>239907</c:v>
                </c:pt>
                <c:pt idx="87">
                  <c:v>635520</c:v>
                </c:pt>
                <c:pt idx="88">
                  <c:v>574712</c:v>
                </c:pt>
                <c:pt idx="89">
                  <c:v>728944</c:v>
                </c:pt>
                <c:pt idx="90">
                  <c:v>819785</c:v>
                </c:pt>
                <c:pt idx="91">
                  <c:v>612489</c:v>
                </c:pt>
                <c:pt idx="92">
                  <c:v>428361</c:v>
                </c:pt>
                <c:pt idx="93">
                  <c:v>277878</c:v>
                </c:pt>
                <c:pt idx="94">
                  <c:v>202178</c:v>
                </c:pt>
                <c:pt idx="95">
                  <c:v>143242</c:v>
                </c:pt>
                <c:pt idx="96">
                  <c:v>160673</c:v>
                </c:pt>
                <c:pt idx="97">
                  <c:v>127281</c:v>
                </c:pt>
                <c:pt idx="98">
                  <c:v>217660</c:v>
                </c:pt>
                <c:pt idx="99">
                  <c:v>248496</c:v>
                </c:pt>
                <c:pt idx="100">
                  <c:v>124668</c:v>
                </c:pt>
                <c:pt idx="101">
                  <c:v>56309</c:v>
                </c:pt>
                <c:pt idx="102">
                  <c:v>31951</c:v>
                </c:pt>
                <c:pt idx="103">
                  <c:v>50367</c:v>
                </c:pt>
                <c:pt idx="104">
                  <c:v>59080</c:v>
                </c:pt>
                <c:pt idx="105">
                  <c:v>46708</c:v>
                </c:pt>
                <c:pt idx="106">
                  <c:v>72958</c:v>
                </c:pt>
                <c:pt idx="107">
                  <c:v>142121</c:v>
                </c:pt>
                <c:pt idx="108">
                  <c:v>162698</c:v>
                </c:pt>
                <c:pt idx="109">
                  <c:v>231439</c:v>
                </c:pt>
                <c:pt idx="110">
                  <c:v>114978</c:v>
                </c:pt>
                <c:pt idx="111">
                  <c:v>88903</c:v>
                </c:pt>
                <c:pt idx="112">
                  <c:v>97632</c:v>
                </c:pt>
                <c:pt idx="113">
                  <c:v>61229</c:v>
                </c:pt>
                <c:pt idx="114">
                  <c:v>29567</c:v>
                </c:pt>
                <c:pt idx="115">
                  <c:v>36021</c:v>
                </c:pt>
                <c:pt idx="116">
                  <c:v>40391</c:v>
                </c:pt>
                <c:pt idx="117">
                  <c:v>41368</c:v>
                </c:pt>
                <c:pt idx="118">
                  <c:v>60304</c:v>
                </c:pt>
                <c:pt idx="119">
                  <c:v>122873</c:v>
                </c:pt>
                <c:pt idx="120">
                  <c:v>121919</c:v>
                </c:pt>
                <c:pt idx="121">
                  <c:v>213778</c:v>
                </c:pt>
                <c:pt idx="122">
                  <c:v>306743</c:v>
                </c:pt>
                <c:pt idx="123">
                  <c:v>237984</c:v>
                </c:pt>
                <c:pt idx="124">
                  <c:v>141040</c:v>
                </c:pt>
                <c:pt idx="125">
                  <c:v>136492</c:v>
                </c:pt>
                <c:pt idx="126">
                  <c:v>113242</c:v>
                </c:pt>
                <c:pt idx="127">
                  <c:v>74866</c:v>
                </c:pt>
                <c:pt idx="128">
                  <c:v>58420</c:v>
                </c:pt>
                <c:pt idx="129">
                  <c:v>45347</c:v>
                </c:pt>
                <c:pt idx="130">
                  <c:v>48964</c:v>
                </c:pt>
                <c:pt idx="131">
                  <c:v>170415</c:v>
                </c:pt>
                <c:pt idx="132">
                  <c:v>112575</c:v>
                </c:pt>
                <c:pt idx="133">
                  <c:v>190591</c:v>
                </c:pt>
                <c:pt idx="134">
                  <c:v>198756</c:v>
                </c:pt>
                <c:pt idx="135">
                  <c:v>181447</c:v>
                </c:pt>
                <c:pt idx="136">
                  <c:v>194911</c:v>
                </c:pt>
                <c:pt idx="137">
                  <c:v>144855</c:v>
                </c:pt>
                <c:pt idx="138">
                  <c:v>83423</c:v>
                </c:pt>
                <c:pt idx="139">
                  <c:v>86446</c:v>
                </c:pt>
                <c:pt idx="140">
                  <c:v>69413</c:v>
                </c:pt>
                <c:pt idx="141">
                  <c:v>93692</c:v>
                </c:pt>
                <c:pt idx="142">
                  <c:v>139431</c:v>
                </c:pt>
                <c:pt idx="143">
                  <c:v>120847</c:v>
                </c:pt>
                <c:pt idx="144">
                  <c:v>111232</c:v>
                </c:pt>
                <c:pt idx="145">
                  <c:v>108263</c:v>
                </c:pt>
                <c:pt idx="146">
                  <c:v>91259</c:v>
                </c:pt>
                <c:pt idx="147">
                  <c:v>114340</c:v>
                </c:pt>
                <c:pt idx="148">
                  <c:v>149855</c:v>
                </c:pt>
                <c:pt idx="149">
                  <c:v>152894</c:v>
                </c:pt>
                <c:pt idx="150">
                  <c:v>97641</c:v>
                </c:pt>
                <c:pt idx="151">
                  <c:v>58081</c:v>
                </c:pt>
                <c:pt idx="152">
                  <c:v>59937</c:v>
                </c:pt>
                <c:pt idx="153">
                  <c:v>42609</c:v>
                </c:pt>
                <c:pt idx="154">
                  <c:v>46711</c:v>
                </c:pt>
                <c:pt idx="155">
                  <c:v>70294</c:v>
                </c:pt>
                <c:pt idx="156">
                  <c:v>282269</c:v>
                </c:pt>
                <c:pt idx="157">
                  <c:v>550568</c:v>
                </c:pt>
                <c:pt idx="158">
                  <c:v>373043</c:v>
                </c:pt>
                <c:pt idx="159">
                  <c:v>252557</c:v>
                </c:pt>
                <c:pt idx="160">
                  <c:v>193194</c:v>
                </c:pt>
                <c:pt idx="161">
                  <c:v>144861</c:v>
                </c:pt>
                <c:pt idx="162">
                  <c:v>110428</c:v>
                </c:pt>
                <c:pt idx="163">
                  <c:v>78850</c:v>
                </c:pt>
                <c:pt idx="164">
                  <c:v>72291</c:v>
                </c:pt>
                <c:pt idx="165">
                  <c:v>103069</c:v>
                </c:pt>
                <c:pt idx="166">
                  <c:v>46615</c:v>
                </c:pt>
                <c:pt idx="167">
                  <c:v>53597</c:v>
                </c:pt>
                <c:pt idx="168">
                  <c:v>81286</c:v>
                </c:pt>
                <c:pt idx="169">
                  <c:v>51704</c:v>
                </c:pt>
                <c:pt idx="170">
                  <c:v>32046</c:v>
                </c:pt>
                <c:pt idx="171">
                  <c:v>28523</c:v>
                </c:pt>
                <c:pt idx="172">
                  <c:v>30335</c:v>
                </c:pt>
                <c:pt idx="173">
                  <c:v>41738</c:v>
                </c:pt>
                <c:pt idx="174">
                  <c:v>188303</c:v>
                </c:pt>
                <c:pt idx="175">
                  <c:v>100325</c:v>
                </c:pt>
                <c:pt idx="176">
                  <c:v>46556</c:v>
                </c:pt>
                <c:pt idx="177">
                  <c:v>53314</c:v>
                </c:pt>
                <c:pt idx="178">
                  <c:v>34300</c:v>
                </c:pt>
                <c:pt idx="179">
                  <c:v>29478</c:v>
                </c:pt>
                <c:pt idx="180">
                  <c:v>39631</c:v>
                </c:pt>
                <c:pt idx="181">
                  <c:v>22144</c:v>
                </c:pt>
                <c:pt idx="182">
                  <c:v>15540</c:v>
                </c:pt>
                <c:pt idx="183">
                  <c:v>91203</c:v>
                </c:pt>
                <c:pt idx="184">
                  <c:v>142151</c:v>
                </c:pt>
                <c:pt idx="185">
                  <c:v>66420</c:v>
                </c:pt>
                <c:pt idx="186">
                  <c:v>50966</c:v>
                </c:pt>
                <c:pt idx="187">
                  <c:v>95046</c:v>
                </c:pt>
                <c:pt idx="188">
                  <c:v>56920</c:v>
                </c:pt>
                <c:pt idx="189">
                  <c:v>31336</c:v>
                </c:pt>
                <c:pt idx="190">
                  <c:v>45728</c:v>
                </c:pt>
                <c:pt idx="191">
                  <c:v>39322</c:v>
                </c:pt>
                <c:pt idx="192">
                  <c:v>40208</c:v>
                </c:pt>
                <c:pt idx="193">
                  <c:v>31860</c:v>
                </c:pt>
                <c:pt idx="194">
                  <c:v>50504</c:v>
                </c:pt>
                <c:pt idx="195">
                  <c:v>89319</c:v>
                </c:pt>
                <c:pt idx="196">
                  <c:v>56128</c:v>
                </c:pt>
                <c:pt idx="197">
                  <c:v>51440</c:v>
                </c:pt>
                <c:pt idx="198">
                  <c:v>40223</c:v>
                </c:pt>
                <c:pt idx="199">
                  <c:v>33127</c:v>
                </c:pt>
                <c:pt idx="200">
                  <c:v>27784</c:v>
                </c:pt>
                <c:pt idx="201">
                  <c:v>64773</c:v>
                </c:pt>
                <c:pt idx="202">
                  <c:v>84143</c:v>
                </c:pt>
                <c:pt idx="203">
                  <c:v>55880</c:v>
                </c:pt>
                <c:pt idx="204">
                  <c:v>70226</c:v>
                </c:pt>
                <c:pt idx="205">
                  <c:v>47829</c:v>
                </c:pt>
                <c:pt idx="206">
                  <c:v>49118</c:v>
                </c:pt>
                <c:pt idx="207">
                  <c:v>50909</c:v>
                </c:pt>
                <c:pt idx="208">
                  <c:v>56023</c:v>
                </c:pt>
                <c:pt idx="209">
                  <c:v>53401</c:v>
                </c:pt>
                <c:pt idx="210">
                  <c:v>45746</c:v>
                </c:pt>
                <c:pt idx="211">
                  <c:v>519338</c:v>
                </c:pt>
                <c:pt idx="212">
                  <c:v>500004</c:v>
                </c:pt>
                <c:pt idx="213">
                  <c:v>344294</c:v>
                </c:pt>
                <c:pt idx="214">
                  <c:v>225926</c:v>
                </c:pt>
                <c:pt idx="215">
                  <c:v>141753</c:v>
                </c:pt>
                <c:pt idx="216">
                  <c:v>155880</c:v>
                </c:pt>
                <c:pt idx="217">
                  <c:v>420839</c:v>
                </c:pt>
                <c:pt idx="218">
                  <c:v>544689</c:v>
                </c:pt>
                <c:pt idx="219">
                  <c:v>288391</c:v>
                </c:pt>
                <c:pt idx="220">
                  <c:v>245496</c:v>
                </c:pt>
                <c:pt idx="221">
                  <c:v>240688</c:v>
                </c:pt>
                <c:pt idx="222">
                  <c:v>211713</c:v>
                </c:pt>
                <c:pt idx="223">
                  <c:v>195417</c:v>
                </c:pt>
                <c:pt idx="224">
                  <c:v>130318</c:v>
                </c:pt>
                <c:pt idx="225">
                  <c:v>103407</c:v>
                </c:pt>
                <c:pt idx="226">
                  <c:v>183716</c:v>
                </c:pt>
                <c:pt idx="227">
                  <c:v>284724</c:v>
                </c:pt>
                <c:pt idx="228">
                  <c:v>182129</c:v>
                </c:pt>
                <c:pt idx="229">
                  <c:v>144267</c:v>
                </c:pt>
                <c:pt idx="230">
                  <c:v>152448</c:v>
                </c:pt>
                <c:pt idx="231">
                  <c:v>135807</c:v>
                </c:pt>
                <c:pt idx="232">
                  <c:v>106866</c:v>
                </c:pt>
                <c:pt idx="233">
                  <c:v>100316</c:v>
                </c:pt>
                <c:pt idx="234">
                  <c:v>76596</c:v>
                </c:pt>
                <c:pt idx="235">
                  <c:v>61182</c:v>
                </c:pt>
                <c:pt idx="236">
                  <c:v>45495</c:v>
                </c:pt>
                <c:pt idx="237">
                  <c:v>39978</c:v>
                </c:pt>
                <c:pt idx="238">
                  <c:v>30761</c:v>
                </c:pt>
                <c:pt idx="239">
                  <c:v>23140</c:v>
                </c:pt>
                <c:pt idx="240">
                  <c:v>33179</c:v>
                </c:pt>
                <c:pt idx="241">
                  <c:v>34821</c:v>
                </c:pt>
                <c:pt idx="242">
                  <c:v>63237</c:v>
                </c:pt>
                <c:pt idx="243">
                  <c:v>37349</c:v>
                </c:pt>
                <c:pt idx="244">
                  <c:v>51672</c:v>
                </c:pt>
                <c:pt idx="245">
                  <c:v>57576</c:v>
                </c:pt>
                <c:pt idx="246">
                  <c:v>53871</c:v>
                </c:pt>
                <c:pt idx="247">
                  <c:v>53602</c:v>
                </c:pt>
                <c:pt idx="248">
                  <c:v>120361</c:v>
                </c:pt>
                <c:pt idx="249">
                  <c:v>103438</c:v>
                </c:pt>
                <c:pt idx="250">
                  <c:v>163743</c:v>
                </c:pt>
                <c:pt idx="251">
                  <c:v>364782</c:v>
                </c:pt>
                <c:pt idx="252">
                  <c:v>283833</c:v>
                </c:pt>
                <c:pt idx="253">
                  <c:v>126371</c:v>
                </c:pt>
                <c:pt idx="254">
                  <c:v>72553</c:v>
                </c:pt>
                <c:pt idx="255">
                  <c:v>40327</c:v>
                </c:pt>
                <c:pt idx="256">
                  <c:v>31312</c:v>
                </c:pt>
                <c:pt idx="257">
                  <c:v>28580</c:v>
                </c:pt>
                <c:pt idx="258">
                  <c:v>53859</c:v>
                </c:pt>
                <c:pt idx="259">
                  <c:v>70191</c:v>
                </c:pt>
                <c:pt idx="260">
                  <c:v>233665</c:v>
                </c:pt>
                <c:pt idx="261">
                  <c:v>742739</c:v>
                </c:pt>
                <c:pt idx="262">
                  <c:v>1788811</c:v>
                </c:pt>
                <c:pt idx="263">
                  <c:v>2183387</c:v>
                </c:pt>
                <c:pt idx="264">
                  <c:v>1419451</c:v>
                </c:pt>
                <c:pt idx="265">
                  <c:v>888165</c:v>
                </c:pt>
                <c:pt idx="266">
                  <c:v>733066</c:v>
                </c:pt>
                <c:pt idx="267">
                  <c:v>521946</c:v>
                </c:pt>
                <c:pt idx="268">
                  <c:v>368510</c:v>
                </c:pt>
                <c:pt idx="269">
                  <c:v>275231</c:v>
                </c:pt>
                <c:pt idx="270">
                  <c:v>311352</c:v>
                </c:pt>
                <c:pt idx="271">
                  <c:v>274859</c:v>
                </c:pt>
                <c:pt idx="272">
                  <c:v>243919</c:v>
                </c:pt>
                <c:pt idx="273">
                  <c:v>292033</c:v>
                </c:pt>
                <c:pt idx="274">
                  <c:v>260290</c:v>
                </c:pt>
                <c:pt idx="275">
                  <c:v>267225</c:v>
                </c:pt>
                <c:pt idx="276">
                  <c:v>191892</c:v>
                </c:pt>
                <c:pt idx="277">
                  <c:v>177559</c:v>
                </c:pt>
                <c:pt idx="278">
                  <c:v>145231</c:v>
                </c:pt>
                <c:pt idx="279">
                  <c:v>231024</c:v>
                </c:pt>
                <c:pt idx="280">
                  <c:v>263797</c:v>
                </c:pt>
                <c:pt idx="281">
                  <c:v>285771</c:v>
                </c:pt>
                <c:pt idx="282">
                  <c:v>475389</c:v>
                </c:pt>
                <c:pt idx="283">
                  <c:v>446069</c:v>
                </c:pt>
                <c:pt idx="284">
                  <c:v>403868</c:v>
                </c:pt>
                <c:pt idx="285">
                  <c:v>306879</c:v>
                </c:pt>
                <c:pt idx="286">
                  <c:v>275166</c:v>
                </c:pt>
                <c:pt idx="287">
                  <c:v>311804</c:v>
                </c:pt>
                <c:pt idx="288">
                  <c:v>226430</c:v>
                </c:pt>
                <c:pt idx="289">
                  <c:v>168320</c:v>
                </c:pt>
                <c:pt idx="290">
                  <c:v>135671</c:v>
                </c:pt>
                <c:pt idx="291">
                  <c:v>183481</c:v>
                </c:pt>
                <c:pt idx="292">
                  <c:v>256563</c:v>
                </c:pt>
                <c:pt idx="293">
                  <c:v>168588</c:v>
                </c:pt>
                <c:pt idx="294">
                  <c:v>121995</c:v>
                </c:pt>
                <c:pt idx="295">
                  <c:v>124669</c:v>
                </c:pt>
                <c:pt idx="296">
                  <c:v>170348</c:v>
                </c:pt>
                <c:pt idx="297">
                  <c:v>88011</c:v>
                </c:pt>
                <c:pt idx="298">
                  <c:v>132335</c:v>
                </c:pt>
                <c:pt idx="299">
                  <c:v>108035</c:v>
                </c:pt>
                <c:pt idx="300">
                  <c:v>113188</c:v>
                </c:pt>
                <c:pt idx="301">
                  <c:v>97565</c:v>
                </c:pt>
                <c:pt idx="302">
                  <c:v>148878</c:v>
                </c:pt>
                <c:pt idx="303">
                  <c:v>105307</c:v>
                </c:pt>
                <c:pt idx="304">
                  <c:v>79024</c:v>
                </c:pt>
                <c:pt idx="305">
                  <c:v>68488</c:v>
                </c:pt>
                <c:pt idx="306">
                  <c:v>72721</c:v>
                </c:pt>
                <c:pt idx="307">
                  <c:v>69400</c:v>
                </c:pt>
                <c:pt idx="308">
                  <c:v>71142</c:v>
                </c:pt>
                <c:pt idx="309">
                  <c:v>67032</c:v>
                </c:pt>
                <c:pt idx="310">
                  <c:v>238976</c:v>
                </c:pt>
                <c:pt idx="311">
                  <c:v>180632</c:v>
                </c:pt>
                <c:pt idx="312">
                  <c:v>216666</c:v>
                </c:pt>
                <c:pt idx="313">
                  <c:v>164149</c:v>
                </c:pt>
                <c:pt idx="314">
                  <c:v>133093</c:v>
                </c:pt>
                <c:pt idx="315">
                  <c:v>231087</c:v>
                </c:pt>
                <c:pt idx="316">
                  <c:v>132818</c:v>
                </c:pt>
                <c:pt idx="317">
                  <c:v>109954</c:v>
                </c:pt>
                <c:pt idx="318">
                  <c:v>143232</c:v>
                </c:pt>
                <c:pt idx="319">
                  <c:v>189588</c:v>
                </c:pt>
                <c:pt idx="320">
                  <c:v>104408</c:v>
                </c:pt>
                <c:pt idx="321">
                  <c:v>119210</c:v>
                </c:pt>
                <c:pt idx="322">
                  <c:v>76818</c:v>
                </c:pt>
                <c:pt idx="323">
                  <c:v>313812</c:v>
                </c:pt>
                <c:pt idx="324">
                  <c:v>190167</c:v>
                </c:pt>
                <c:pt idx="325">
                  <c:v>127873</c:v>
                </c:pt>
                <c:pt idx="326">
                  <c:v>121136</c:v>
                </c:pt>
                <c:pt idx="327">
                  <c:v>143909</c:v>
                </c:pt>
                <c:pt idx="328">
                  <c:v>98060</c:v>
                </c:pt>
                <c:pt idx="329">
                  <c:v>87002</c:v>
                </c:pt>
                <c:pt idx="330">
                  <c:v>59049</c:v>
                </c:pt>
                <c:pt idx="331">
                  <c:v>32657</c:v>
                </c:pt>
                <c:pt idx="332">
                  <c:v>21842</c:v>
                </c:pt>
                <c:pt idx="333">
                  <c:v>47453</c:v>
                </c:pt>
                <c:pt idx="334">
                  <c:v>27269</c:v>
                </c:pt>
                <c:pt idx="335">
                  <c:v>101810</c:v>
                </c:pt>
                <c:pt idx="336">
                  <c:v>120034</c:v>
                </c:pt>
                <c:pt idx="337">
                  <c:v>90292</c:v>
                </c:pt>
                <c:pt idx="338">
                  <c:v>89089</c:v>
                </c:pt>
                <c:pt idx="339">
                  <c:v>37715</c:v>
                </c:pt>
                <c:pt idx="340">
                  <c:v>27106</c:v>
                </c:pt>
                <c:pt idx="341">
                  <c:v>37697</c:v>
                </c:pt>
                <c:pt idx="342">
                  <c:v>68157</c:v>
                </c:pt>
                <c:pt idx="343">
                  <c:v>245040</c:v>
                </c:pt>
                <c:pt idx="344">
                  <c:v>1497954</c:v>
                </c:pt>
                <c:pt idx="345">
                  <c:v>1276899</c:v>
                </c:pt>
                <c:pt idx="346">
                  <c:v>755132</c:v>
                </c:pt>
                <c:pt idx="347">
                  <c:v>578373</c:v>
                </c:pt>
                <c:pt idx="348">
                  <c:v>543300</c:v>
                </c:pt>
                <c:pt idx="349">
                  <c:v>395818</c:v>
                </c:pt>
                <c:pt idx="350">
                  <c:v>231830</c:v>
                </c:pt>
                <c:pt idx="351">
                  <c:v>590856</c:v>
                </c:pt>
                <c:pt idx="352">
                  <c:v>311190</c:v>
                </c:pt>
                <c:pt idx="353">
                  <c:v>169233</c:v>
                </c:pt>
                <c:pt idx="354">
                  <c:v>182345</c:v>
                </c:pt>
                <c:pt idx="355">
                  <c:v>157386</c:v>
                </c:pt>
                <c:pt idx="356">
                  <c:v>177907</c:v>
                </c:pt>
                <c:pt idx="357">
                  <c:v>238849</c:v>
                </c:pt>
                <c:pt idx="358">
                  <c:v>131847</c:v>
                </c:pt>
                <c:pt idx="359">
                  <c:v>83454</c:v>
                </c:pt>
                <c:pt idx="360">
                  <c:v>109085</c:v>
                </c:pt>
                <c:pt idx="361">
                  <c:v>86410</c:v>
                </c:pt>
                <c:pt idx="362">
                  <c:v>103790</c:v>
                </c:pt>
                <c:pt idx="363">
                  <c:v>117916</c:v>
                </c:pt>
                <c:pt idx="364">
                  <c:v>118710</c:v>
                </c:pt>
              </c:numCache>
            </c:numRef>
          </c:val>
          <c:smooth val="0"/>
          <c:extLst>
            <c:ext xmlns:c16="http://schemas.microsoft.com/office/drawing/2014/chart" uri="{C3380CC4-5D6E-409C-BE32-E72D297353CC}">
              <c16:uniqueId val="{00000000-9A23-48C8-8BF7-F5499C7909D6}"/>
            </c:ext>
          </c:extLst>
        </c:ser>
        <c:dLbls>
          <c:showLegendKey val="0"/>
          <c:showVal val="0"/>
          <c:showCatName val="0"/>
          <c:showSerName val="0"/>
          <c:showPercent val="0"/>
          <c:showBubbleSize val="0"/>
        </c:dLbls>
        <c:smooth val="0"/>
        <c:axId val="149734136"/>
        <c:axId val="149728560"/>
      </c:lineChart>
      <c:catAx>
        <c:axId val="14973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728560"/>
        <c:crosses val="autoZero"/>
        <c:auto val="1"/>
        <c:lblAlgn val="ctr"/>
        <c:lblOffset val="100"/>
        <c:noMultiLvlLbl val="0"/>
      </c:catAx>
      <c:valAx>
        <c:axId val="14972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73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4357</c:v>
                </c:pt>
                <c:pt idx="1">
                  <c:v>6942</c:v>
                </c:pt>
                <c:pt idx="2">
                  <c:v>8013</c:v>
                </c:pt>
                <c:pt idx="3">
                  <c:v>10980</c:v>
                </c:pt>
                <c:pt idx="4">
                  <c:v>10426</c:v>
                </c:pt>
                <c:pt idx="5">
                  <c:v>12498</c:v>
                </c:pt>
                <c:pt idx="6">
                  <c:v>17675</c:v>
                </c:pt>
                <c:pt idx="7">
                  <c:v>23250</c:v>
                </c:pt>
                <c:pt idx="8">
                  <c:v>10663</c:v>
                </c:pt>
                <c:pt idx="9">
                  <c:v>6864</c:v>
                </c:pt>
                <c:pt idx="10">
                  <c:v>5436</c:v>
                </c:pt>
                <c:pt idx="11">
                  <c:v>5862</c:v>
                </c:pt>
                <c:pt idx="12">
                  <c:v>7297</c:v>
                </c:pt>
                <c:pt idx="13">
                  <c:v>4891</c:v>
                </c:pt>
                <c:pt idx="14">
                  <c:v>4425</c:v>
                </c:pt>
                <c:pt idx="15">
                  <c:v>8475</c:v>
                </c:pt>
                <c:pt idx="16">
                  <c:v>6886</c:v>
                </c:pt>
                <c:pt idx="17">
                  <c:v>5931</c:v>
                </c:pt>
                <c:pt idx="18">
                  <c:v>4816</c:v>
                </c:pt>
                <c:pt idx="19">
                  <c:v>5907</c:v>
                </c:pt>
                <c:pt idx="20">
                  <c:v>13921</c:v>
                </c:pt>
                <c:pt idx="21">
                  <c:v>13580</c:v>
                </c:pt>
                <c:pt idx="22">
                  <c:v>11918</c:v>
                </c:pt>
                <c:pt idx="23">
                  <c:v>13079</c:v>
                </c:pt>
                <c:pt idx="24">
                  <c:v>8867</c:v>
                </c:pt>
                <c:pt idx="25">
                  <c:v>6683</c:v>
                </c:pt>
                <c:pt idx="26">
                  <c:v>6409</c:v>
                </c:pt>
                <c:pt idx="27">
                  <c:v>6133</c:v>
                </c:pt>
                <c:pt idx="28">
                  <c:v>14260</c:v>
                </c:pt>
                <c:pt idx="29">
                  <c:v>21572</c:v>
                </c:pt>
                <c:pt idx="30">
                  <c:v>13146</c:v>
                </c:pt>
                <c:pt idx="31">
                  <c:v>11630</c:v>
                </c:pt>
                <c:pt idx="32">
                  <c:v>17466</c:v>
                </c:pt>
                <c:pt idx="33">
                  <c:v>16518</c:v>
                </c:pt>
                <c:pt idx="34">
                  <c:v>11502</c:v>
                </c:pt>
                <c:pt idx="35">
                  <c:v>10612</c:v>
                </c:pt>
                <c:pt idx="36">
                  <c:v>11078</c:v>
                </c:pt>
                <c:pt idx="37">
                  <c:v>9488</c:v>
                </c:pt>
                <c:pt idx="38">
                  <c:v>7412</c:v>
                </c:pt>
                <c:pt idx="39">
                  <c:v>7793</c:v>
                </c:pt>
                <c:pt idx="40">
                  <c:v>4487</c:v>
                </c:pt>
                <c:pt idx="41">
                  <c:v>16577</c:v>
                </c:pt>
                <c:pt idx="42">
                  <c:v>16685</c:v>
                </c:pt>
                <c:pt idx="43">
                  <c:v>42992</c:v>
                </c:pt>
                <c:pt idx="44">
                  <c:v>36369</c:v>
                </c:pt>
                <c:pt idx="45">
                  <c:v>27032</c:v>
                </c:pt>
                <c:pt idx="46">
                  <c:v>13489</c:v>
                </c:pt>
                <c:pt idx="47">
                  <c:v>10178</c:v>
                </c:pt>
                <c:pt idx="48">
                  <c:v>8170</c:v>
                </c:pt>
                <c:pt idx="49">
                  <c:v>62106</c:v>
                </c:pt>
                <c:pt idx="50">
                  <c:v>22740</c:v>
                </c:pt>
                <c:pt idx="51">
                  <c:v>10855</c:v>
                </c:pt>
                <c:pt idx="52">
                  <c:v>9914</c:v>
                </c:pt>
                <c:pt idx="53">
                  <c:v>5712</c:v>
                </c:pt>
                <c:pt idx="54">
                  <c:v>2892</c:v>
                </c:pt>
                <c:pt idx="55">
                  <c:v>2298</c:v>
                </c:pt>
                <c:pt idx="56">
                  <c:v>1775</c:v>
                </c:pt>
                <c:pt idx="57">
                  <c:v>2738</c:v>
                </c:pt>
                <c:pt idx="58">
                  <c:v>1347</c:v>
                </c:pt>
                <c:pt idx="59">
                  <c:v>920</c:v>
                </c:pt>
                <c:pt idx="60">
                  <c:v>3154</c:v>
                </c:pt>
                <c:pt idx="61">
                  <c:v>1279</c:v>
                </c:pt>
                <c:pt idx="62">
                  <c:v>5130</c:v>
                </c:pt>
                <c:pt idx="63">
                  <c:v>4075</c:v>
                </c:pt>
                <c:pt idx="64">
                  <c:v>5337</c:v>
                </c:pt>
                <c:pt idx="65">
                  <c:v>3996</c:v>
                </c:pt>
                <c:pt idx="66">
                  <c:v>2199</c:v>
                </c:pt>
                <c:pt idx="67">
                  <c:v>1412</c:v>
                </c:pt>
                <c:pt idx="68">
                  <c:v>2282</c:v>
                </c:pt>
                <c:pt idx="69">
                  <c:v>5376</c:v>
                </c:pt>
                <c:pt idx="70">
                  <c:v>4053</c:v>
                </c:pt>
                <c:pt idx="71">
                  <c:v>3636</c:v>
                </c:pt>
                <c:pt idx="72">
                  <c:v>6367</c:v>
                </c:pt>
                <c:pt idx="73">
                  <c:v>15507</c:v>
                </c:pt>
                <c:pt idx="74">
                  <c:v>11172</c:v>
                </c:pt>
                <c:pt idx="75">
                  <c:v>7114</c:v>
                </c:pt>
                <c:pt idx="76">
                  <c:v>15703</c:v>
                </c:pt>
                <c:pt idx="77">
                  <c:v>15424</c:v>
                </c:pt>
                <c:pt idx="78">
                  <c:v>6869</c:v>
                </c:pt>
                <c:pt idx="79">
                  <c:v>6654</c:v>
                </c:pt>
                <c:pt idx="80">
                  <c:v>3360</c:v>
                </c:pt>
                <c:pt idx="81">
                  <c:v>3314</c:v>
                </c:pt>
                <c:pt idx="82">
                  <c:v>3504</c:v>
                </c:pt>
                <c:pt idx="83">
                  <c:v>9759</c:v>
                </c:pt>
                <c:pt idx="84">
                  <c:v>8455</c:v>
                </c:pt>
                <c:pt idx="85">
                  <c:v>17257</c:v>
                </c:pt>
                <c:pt idx="86">
                  <c:v>16619</c:v>
                </c:pt>
                <c:pt idx="87">
                  <c:v>43872</c:v>
                </c:pt>
                <c:pt idx="88">
                  <c:v>39343</c:v>
                </c:pt>
                <c:pt idx="89">
                  <c:v>48850</c:v>
                </c:pt>
                <c:pt idx="90">
                  <c:v>73823</c:v>
                </c:pt>
                <c:pt idx="91">
                  <c:v>49047</c:v>
                </c:pt>
                <c:pt idx="92">
                  <c:v>27041</c:v>
                </c:pt>
                <c:pt idx="93">
                  <c:v>22133</c:v>
                </c:pt>
                <c:pt idx="94">
                  <c:v>13046</c:v>
                </c:pt>
                <c:pt idx="95">
                  <c:v>9221</c:v>
                </c:pt>
                <c:pt idx="96">
                  <c:v>11018</c:v>
                </c:pt>
                <c:pt idx="97">
                  <c:v>7696</c:v>
                </c:pt>
                <c:pt idx="98">
                  <c:v>17466</c:v>
                </c:pt>
                <c:pt idx="99">
                  <c:v>19025</c:v>
                </c:pt>
                <c:pt idx="100">
                  <c:v>8771</c:v>
                </c:pt>
                <c:pt idx="101">
                  <c:v>3455</c:v>
                </c:pt>
                <c:pt idx="102">
                  <c:v>1956</c:v>
                </c:pt>
                <c:pt idx="103">
                  <c:v>4704</c:v>
                </c:pt>
                <c:pt idx="104">
                  <c:v>6579</c:v>
                </c:pt>
                <c:pt idx="105">
                  <c:v>2341</c:v>
                </c:pt>
                <c:pt idx="106">
                  <c:v>8245</c:v>
                </c:pt>
                <c:pt idx="107">
                  <c:v>16379</c:v>
                </c:pt>
                <c:pt idx="108">
                  <c:v>16795</c:v>
                </c:pt>
                <c:pt idx="109">
                  <c:v>20462</c:v>
                </c:pt>
                <c:pt idx="110">
                  <c:v>10337</c:v>
                </c:pt>
                <c:pt idx="111">
                  <c:v>8170</c:v>
                </c:pt>
                <c:pt idx="112">
                  <c:v>8377</c:v>
                </c:pt>
                <c:pt idx="113">
                  <c:v>5676</c:v>
                </c:pt>
                <c:pt idx="114">
                  <c:v>1865</c:v>
                </c:pt>
                <c:pt idx="115">
                  <c:v>2601</c:v>
                </c:pt>
                <c:pt idx="116">
                  <c:v>2971</c:v>
                </c:pt>
                <c:pt idx="117">
                  <c:v>3045</c:v>
                </c:pt>
                <c:pt idx="118">
                  <c:v>4764</c:v>
                </c:pt>
                <c:pt idx="119">
                  <c:v>13091</c:v>
                </c:pt>
                <c:pt idx="120">
                  <c:v>11064</c:v>
                </c:pt>
                <c:pt idx="121">
                  <c:v>28977</c:v>
                </c:pt>
                <c:pt idx="122">
                  <c:v>37108</c:v>
                </c:pt>
                <c:pt idx="123">
                  <c:v>27102</c:v>
                </c:pt>
                <c:pt idx="124">
                  <c:v>15711</c:v>
                </c:pt>
                <c:pt idx="125">
                  <c:v>13382</c:v>
                </c:pt>
                <c:pt idx="126">
                  <c:v>13778</c:v>
                </c:pt>
                <c:pt idx="127">
                  <c:v>7044</c:v>
                </c:pt>
                <c:pt idx="128">
                  <c:v>5440</c:v>
                </c:pt>
                <c:pt idx="129">
                  <c:v>3708</c:v>
                </c:pt>
                <c:pt idx="130">
                  <c:v>4075</c:v>
                </c:pt>
                <c:pt idx="131">
                  <c:v>19815</c:v>
                </c:pt>
                <c:pt idx="132">
                  <c:v>10313</c:v>
                </c:pt>
                <c:pt idx="133">
                  <c:v>14657</c:v>
                </c:pt>
                <c:pt idx="134">
                  <c:v>11950</c:v>
                </c:pt>
                <c:pt idx="135">
                  <c:v>12729</c:v>
                </c:pt>
                <c:pt idx="136">
                  <c:v>15896</c:v>
                </c:pt>
                <c:pt idx="137">
                  <c:v>10794</c:v>
                </c:pt>
                <c:pt idx="138">
                  <c:v>5746</c:v>
                </c:pt>
                <c:pt idx="139">
                  <c:v>9995</c:v>
                </c:pt>
                <c:pt idx="140">
                  <c:v>7798</c:v>
                </c:pt>
                <c:pt idx="141">
                  <c:v>10180</c:v>
                </c:pt>
                <c:pt idx="142">
                  <c:v>9760</c:v>
                </c:pt>
                <c:pt idx="143">
                  <c:v>7917</c:v>
                </c:pt>
                <c:pt idx="144">
                  <c:v>8430</c:v>
                </c:pt>
                <c:pt idx="145">
                  <c:v>7469</c:v>
                </c:pt>
                <c:pt idx="146">
                  <c:v>6205</c:v>
                </c:pt>
                <c:pt idx="147">
                  <c:v>9959</c:v>
                </c:pt>
                <c:pt idx="148">
                  <c:v>14307</c:v>
                </c:pt>
                <c:pt idx="149">
                  <c:v>10890</c:v>
                </c:pt>
                <c:pt idx="150">
                  <c:v>6902</c:v>
                </c:pt>
                <c:pt idx="151">
                  <c:v>3178</c:v>
                </c:pt>
                <c:pt idx="152">
                  <c:v>3365</c:v>
                </c:pt>
                <c:pt idx="153">
                  <c:v>2152</c:v>
                </c:pt>
                <c:pt idx="154">
                  <c:v>3666</c:v>
                </c:pt>
                <c:pt idx="155">
                  <c:v>5477</c:v>
                </c:pt>
                <c:pt idx="156">
                  <c:v>28073</c:v>
                </c:pt>
                <c:pt idx="157">
                  <c:v>51826</c:v>
                </c:pt>
                <c:pt idx="158">
                  <c:v>30371</c:v>
                </c:pt>
                <c:pt idx="159">
                  <c:v>21976</c:v>
                </c:pt>
                <c:pt idx="160">
                  <c:v>15205</c:v>
                </c:pt>
                <c:pt idx="161">
                  <c:v>12182</c:v>
                </c:pt>
                <c:pt idx="162">
                  <c:v>10600</c:v>
                </c:pt>
                <c:pt idx="163">
                  <c:v>6464</c:v>
                </c:pt>
                <c:pt idx="164">
                  <c:v>7987</c:v>
                </c:pt>
                <c:pt idx="165">
                  <c:v>10417</c:v>
                </c:pt>
                <c:pt idx="166">
                  <c:v>4655</c:v>
                </c:pt>
                <c:pt idx="167">
                  <c:v>5994</c:v>
                </c:pt>
                <c:pt idx="168">
                  <c:v>10734</c:v>
                </c:pt>
                <c:pt idx="169">
                  <c:v>5245</c:v>
                </c:pt>
                <c:pt idx="170">
                  <c:v>2319</c:v>
                </c:pt>
                <c:pt idx="171">
                  <c:v>1695</c:v>
                </c:pt>
                <c:pt idx="172">
                  <c:v>1928</c:v>
                </c:pt>
                <c:pt idx="173">
                  <c:v>2511</c:v>
                </c:pt>
                <c:pt idx="174">
                  <c:v>12739</c:v>
                </c:pt>
                <c:pt idx="175">
                  <c:v>5703</c:v>
                </c:pt>
                <c:pt idx="176">
                  <c:v>2427</c:v>
                </c:pt>
                <c:pt idx="177">
                  <c:v>4120</c:v>
                </c:pt>
                <c:pt idx="178">
                  <c:v>2444</c:v>
                </c:pt>
                <c:pt idx="179">
                  <c:v>1608</c:v>
                </c:pt>
                <c:pt idx="180">
                  <c:v>2149</c:v>
                </c:pt>
                <c:pt idx="181">
                  <c:v>910</c:v>
                </c:pt>
                <c:pt idx="182">
                  <c:v>1093</c:v>
                </c:pt>
                <c:pt idx="183">
                  <c:v>10592</c:v>
                </c:pt>
                <c:pt idx="184">
                  <c:v>10713</c:v>
                </c:pt>
                <c:pt idx="185">
                  <c:v>4496</c:v>
                </c:pt>
                <c:pt idx="186">
                  <c:v>3010</c:v>
                </c:pt>
                <c:pt idx="187">
                  <c:v>12318</c:v>
                </c:pt>
                <c:pt idx="188">
                  <c:v>4039</c:v>
                </c:pt>
                <c:pt idx="189">
                  <c:v>1725</c:v>
                </c:pt>
                <c:pt idx="190">
                  <c:v>3572</c:v>
                </c:pt>
                <c:pt idx="191">
                  <c:v>2474</c:v>
                </c:pt>
                <c:pt idx="192">
                  <c:v>2414</c:v>
                </c:pt>
                <c:pt idx="193">
                  <c:v>2196</c:v>
                </c:pt>
                <c:pt idx="194">
                  <c:v>3690</c:v>
                </c:pt>
                <c:pt idx="195">
                  <c:v>7902</c:v>
                </c:pt>
                <c:pt idx="196">
                  <c:v>4259</c:v>
                </c:pt>
                <c:pt idx="197">
                  <c:v>4980</c:v>
                </c:pt>
                <c:pt idx="198">
                  <c:v>5855</c:v>
                </c:pt>
                <c:pt idx="199">
                  <c:v>6252</c:v>
                </c:pt>
                <c:pt idx="200">
                  <c:v>6454</c:v>
                </c:pt>
                <c:pt idx="201">
                  <c:v>15781</c:v>
                </c:pt>
                <c:pt idx="202">
                  <c:v>11547</c:v>
                </c:pt>
                <c:pt idx="203">
                  <c:v>5780</c:v>
                </c:pt>
                <c:pt idx="204">
                  <c:v>8515</c:v>
                </c:pt>
                <c:pt idx="205">
                  <c:v>8739</c:v>
                </c:pt>
                <c:pt idx="206">
                  <c:v>6319</c:v>
                </c:pt>
                <c:pt idx="207">
                  <c:v>15481</c:v>
                </c:pt>
                <c:pt idx="208">
                  <c:v>9518</c:v>
                </c:pt>
                <c:pt idx="209">
                  <c:v>7595</c:v>
                </c:pt>
                <c:pt idx="210">
                  <c:v>4785</c:v>
                </c:pt>
                <c:pt idx="211">
                  <c:v>68707</c:v>
                </c:pt>
                <c:pt idx="212">
                  <c:v>52529</c:v>
                </c:pt>
                <c:pt idx="213">
                  <c:v>35062</c:v>
                </c:pt>
                <c:pt idx="214">
                  <c:v>22174</c:v>
                </c:pt>
                <c:pt idx="215">
                  <c:v>11351</c:v>
                </c:pt>
                <c:pt idx="216">
                  <c:v>15007</c:v>
                </c:pt>
                <c:pt idx="217">
                  <c:v>39285</c:v>
                </c:pt>
                <c:pt idx="218">
                  <c:v>46822</c:v>
                </c:pt>
                <c:pt idx="219">
                  <c:v>26397</c:v>
                </c:pt>
                <c:pt idx="220">
                  <c:v>20229</c:v>
                </c:pt>
                <c:pt idx="221">
                  <c:v>19885</c:v>
                </c:pt>
                <c:pt idx="222">
                  <c:v>24838</c:v>
                </c:pt>
                <c:pt idx="223">
                  <c:v>13942</c:v>
                </c:pt>
                <c:pt idx="224">
                  <c:v>11962</c:v>
                </c:pt>
                <c:pt idx="225">
                  <c:v>9079</c:v>
                </c:pt>
                <c:pt idx="226">
                  <c:v>20328</c:v>
                </c:pt>
                <c:pt idx="227">
                  <c:v>30133</c:v>
                </c:pt>
                <c:pt idx="228">
                  <c:v>17983</c:v>
                </c:pt>
                <c:pt idx="229">
                  <c:v>14497</c:v>
                </c:pt>
                <c:pt idx="230">
                  <c:v>16186</c:v>
                </c:pt>
                <c:pt idx="231">
                  <c:v>18666</c:v>
                </c:pt>
                <c:pt idx="232">
                  <c:v>9139</c:v>
                </c:pt>
                <c:pt idx="233">
                  <c:v>7740</c:v>
                </c:pt>
                <c:pt idx="234">
                  <c:v>6661</c:v>
                </c:pt>
                <c:pt idx="235">
                  <c:v>6980</c:v>
                </c:pt>
                <c:pt idx="236">
                  <c:v>4003</c:v>
                </c:pt>
                <c:pt idx="237">
                  <c:v>3045</c:v>
                </c:pt>
                <c:pt idx="238">
                  <c:v>1815</c:v>
                </c:pt>
                <c:pt idx="239">
                  <c:v>1935</c:v>
                </c:pt>
                <c:pt idx="240">
                  <c:v>4560</c:v>
                </c:pt>
                <c:pt idx="241">
                  <c:v>3230</c:v>
                </c:pt>
                <c:pt idx="242">
                  <c:v>4541</c:v>
                </c:pt>
                <c:pt idx="243">
                  <c:v>8299</c:v>
                </c:pt>
                <c:pt idx="244">
                  <c:v>5609</c:v>
                </c:pt>
                <c:pt idx="245">
                  <c:v>4469</c:v>
                </c:pt>
                <c:pt idx="246">
                  <c:v>3808</c:v>
                </c:pt>
                <c:pt idx="247">
                  <c:v>4173</c:v>
                </c:pt>
                <c:pt idx="248">
                  <c:v>6560</c:v>
                </c:pt>
                <c:pt idx="249">
                  <c:v>5709</c:v>
                </c:pt>
                <c:pt idx="250">
                  <c:v>11864</c:v>
                </c:pt>
                <c:pt idx="251">
                  <c:v>34632</c:v>
                </c:pt>
                <c:pt idx="252">
                  <c:v>21106</c:v>
                </c:pt>
                <c:pt idx="253">
                  <c:v>10470</c:v>
                </c:pt>
                <c:pt idx="254">
                  <c:v>4219</c:v>
                </c:pt>
                <c:pt idx="255">
                  <c:v>2418</c:v>
                </c:pt>
                <c:pt idx="256">
                  <c:v>3001</c:v>
                </c:pt>
                <c:pt idx="257">
                  <c:v>2749</c:v>
                </c:pt>
                <c:pt idx="258">
                  <c:v>5975</c:v>
                </c:pt>
                <c:pt idx="259">
                  <c:v>7742</c:v>
                </c:pt>
                <c:pt idx="260">
                  <c:v>28174</c:v>
                </c:pt>
                <c:pt idx="261">
                  <c:v>115371</c:v>
                </c:pt>
                <c:pt idx="262">
                  <c:v>264176</c:v>
                </c:pt>
                <c:pt idx="263">
                  <c:v>315828</c:v>
                </c:pt>
                <c:pt idx="264">
                  <c:v>176562</c:v>
                </c:pt>
                <c:pt idx="265">
                  <c:v>101684</c:v>
                </c:pt>
                <c:pt idx="266">
                  <c:v>80675</c:v>
                </c:pt>
                <c:pt idx="267">
                  <c:v>59068</c:v>
                </c:pt>
                <c:pt idx="268">
                  <c:v>40688</c:v>
                </c:pt>
                <c:pt idx="269">
                  <c:v>31185</c:v>
                </c:pt>
                <c:pt idx="270">
                  <c:v>35581</c:v>
                </c:pt>
                <c:pt idx="271">
                  <c:v>31695</c:v>
                </c:pt>
                <c:pt idx="272">
                  <c:v>29490</c:v>
                </c:pt>
                <c:pt idx="273">
                  <c:v>35342</c:v>
                </c:pt>
                <c:pt idx="274">
                  <c:v>31932</c:v>
                </c:pt>
                <c:pt idx="275">
                  <c:v>31525</c:v>
                </c:pt>
                <c:pt idx="276">
                  <c:v>23116</c:v>
                </c:pt>
                <c:pt idx="277">
                  <c:v>21515</c:v>
                </c:pt>
                <c:pt idx="278">
                  <c:v>16278</c:v>
                </c:pt>
                <c:pt idx="279">
                  <c:v>16534</c:v>
                </c:pt>
                <c:pt idx="280">
                  <c:v>19956</c:v>
                </c:pt>
                <c:pt idx="281">
                  <c:v>22432</c:v>
                </c:pt>
                <c:pt idx="282">
                  <c:v>32282</c:v>
                </c:pt>
                <c:pt idx="283">
                  <c:v>29552</c:v>
                </c:pt>
                <c:pt idx="284">
                  <c:v>29239</c:v>
                </c:pt>
                <c:pt idx="285">
                  <c:v>20924</c:v>
                </c:pt>
                <c:pt idx="286">
                  <c:v>21456</c:v>
                </c:pt>
                <c:pt idx="287">
                  <c:v>22659</c:v>
                </c:pt>
                <c:pt idx="288">
                  <c:v>15165</c:v>
                </c:pt>
                <c:pt idx="289">
                  <c:v>11996</c:v>
                </c:pt>
                <c:pt idx="290">
                  <c:v>8754</c:v>
                </c:pt>
                <c:pt idx="291">
                  <c:v>16389</c:v>
                </c:pt>
                <c:pt idx="292">
                  <c:v>21086</c:v>
                </c:pt>
                <c:pt idx="293">
                  <c:v>10872</c:v>
                </c:pt>
                <c:pt idx="294">
                  <c:v>11728</c:v>
                </c:pt>
                <c:pt idx="295">
                  <c:v>12096</c:v>
                </c:pt>
                <c:pt idx="296">
                  <c:v>11905</c:v>
                </c:pt>
                <c:pt idx="297">
                  <c:v>5621</c:v>
                </c:pt>
                <c:pt idx="298">
                  <c:v>9305</c:v>
                </c:pt>
                <c:pt idx="299">
                  <c:v>9797</c:v>
                </c:pt>
                <c:pt idx="300">
                  <c:v>11271</c:v>
                </c:pt>
                <c:pt idx="301">
                  <c:v>9544</c:v>
                </c:pt>
                <c:pt idx="302">
                  <c:v>15957</c:v>
                </c:pt>
                <c:pt idx="303">
                  <c:v>12535</c:v>
                </c:pt>
                <c:pt idx="304">
                  <c:v>9054</c:v>
                </c:pt>
                <c:pt idx="305">
                  <c:v>5875</c:v>
                </c:pt>
                <c:pt idx="306">
                  <c:v>4578</c:v>
                </c:pt>
                <c:pt idx="307">
                  <c:v>5545</c:v>
                </c:pt>
                <c:pt idx="308">
                  <c:v>7304</c:v>
                </c:pt>
                <c:pt idx="309">
                  <c:v>6030</c:v>
                </c:pt>
                <c:pt idx="310">
                  <c:v>40409</c:v>
                </c:pt>
                <c:pt idx="311">
                  <c:v>25114</c:v>
                </c:pt>
                <c:pt idx="312">
                  <c:v>26383</c:v>
                </c:pt>
                <c:pt idx="313">
                  <c:v>20586</c:v>
                </c:pt>
                <c:pt idx="314">
                  <c:v>14835</c:v>
                </c:pt>
                <c:pt idx="315">
                  <c:v>30809</c:v>
                </c:pt>
                <c:pt idx="316">
                  <c:v>16669</c:v>
                </c:pt>
                <c:pt idx="317">
                  <c:v>11229</c:v>
                </c:pt>
                <c:pt idx="318">
                  <c:v>12851</c:v>
                </c:pt>
                <c:pt idx="319">
                  <c:v>14733</c:v>
                </c:pt>
                <c:pt idx="320">
                  <c:v>7475</c:v>
                </c:pt>
                <c:pt idx="321">
                  <c:v>10761</c:v>
                </c:pt>
                <c:pt idx="322">
                  <c:v>6125</c:v>
                </c:pt>
                <c:pt idx="323">
                  <c:v>26007</c:v>
                </c:pt>
                <c:pt idx="324">
                  <c:v>16652</c:v>
                </c:pt>
                <c:pt idx="325">
                  <c:v>9975</c:v>
                </c:pt>
                <c:pt idx="326">
                  <c:v>7606</c:v>
                </c:pt>
                <c:pt idx="327">
                  <c:v>8298</c:v>
                </c:pt>
                <c:pt idx="328">
                  <c:v>8013</c:v>
                </c:pt>
                <c:pt idx="329">
                  <c:v>6983</c:v>
                </c:pt>
                <c:pt idx="330">
                  <c:v>6977</c:v>
                </c:pt>
                <c:pt idx="331">
                  <c:v>2765</c:v>
                </c:pt>
                <c:pt idx="332">
                  <c:v>1599</c:v>
                </c:pt>
                <c:pt idx="333">
                  <c:v>3113</c:v>
                </c:pt>
                <c:pt idx="334">
                  <c:v>1588</c:v>
                </c:pt>
                <c:pt idx="335">
                  <c:v>8146</c:v>
                </c:pt>
                <c:pt idx="336">
                  <c:v>11009</c:v>
                </c:pt>
                <c:pt idx="337">
                  <c:v>6932</c:v>
                </c:pt>
                <c:pt idx="338">
                  <c:v>6308</c:v>
                </c:pt>
                <c:pt idx="339">
                  <c:v>2566</c:v>
                </c:pt>
                <c:pt idx="340">
                  <c:v>1604</c:v>
                </c:pt>
                <c:pt idx="341">
                  <c:v>2616</c:v>
                </c:pt>
                <c:pt idx="342">
                  <c:v>6941</c:v>
                </c:pt>
                <c:pt idx="343">
                  <c:v>21849</c:v>
                </c:pt>
                <c:pt idx="344">
                  <c:v>107408</c:v>
                </c:pt>
                <c:pt idx="345">
                  <c:v>84379</c:v>
                </c:pt>
                <c:pt idx="346">
                  <c:v>46594</c:v>
                </c:pt>
                <c:pt idx="347">
                  <c:v>34859</c:v>
                </c:pt>
                <c:pt idx="348">
                  <c:v>27260</c:v>
                </c:pt>
                <c:pt idx="349">
                  <c:v>19195</c:v>
                </c:pt>
                <c:pt idx="350">
                  <c:v>15374</c:v>
                </c:pt>
                <c:pt idx="351">
                  <c:v>43323</c:v>
                </c:pt>
                <c:pt idx="352">
                  <c:v>18571</c:v>
                </c:pt>
                <c:pt idx="353">
                  <c:v>9504</c:v>
                </c:pt>
                <c:pt idx="354">
                  <c:v>12551</c:v>
                </c:pt>
                <c:pt idx="355">
                  <c:v>17417</c:v>
                </c:pt>
                <c:pt idx="356">
                  <c:v>20430</c:v>
                </c:pt>
                <c:pt idx="357">
                  <c:v>32021</c:v>
                </c:pt>
                <c:pt idx="358">
                  <c:v>12446</c:v>
                </c:pt>
                <c:pt idx="359">
                  <c:v>9965</c:v>
                </c:pt>
                <c:pt idx="360">
                  <c:v>15315</c:v>
                </c:pt>
                <c:pt idx="361">
                  <c:v>18199</c:v>
                </c:pt>
                <c:pt idx="362">
                  <c:v>15142</c:v>
                </c:pt>
                <c:pt idx="363">
                  <c:v>15615</c:v>
                </c:pt>
                <c:pt idx="364">
                  <c:v>15186</c:v>
                </c:pt>
              </c:numCache>
            </c:numRef>
          </c:val>
          <c:smooth val="0"/>
          <c:extLst>
            <c:ext xmlns:c16="http://schemas.microsoft.com/office/drawing/2014/chart" uri="{C3380CC4-5D6E-409C-BE32-E72D297353CC}">
              <c16:uniqueId val="{00000000-3303-4D6A-B91B-6C68EAAB9516}"/>
            </c:ext>
          </c:extLst>
        </c:ser>
        <c:dLbls>
          <c:showLegendKey val="0"/>
          <c:showVal val="0"/>
          <c:showCatName val="0"/>
          <c:showSerName val="0"/>
          <c:showPercent val="0"/>
          <c:showBubbleSize val="0"/>
        </c:dLbls>
        <c:smooth val="0"/>
        <c:axId val="343549008"/>
        <c:axId val="343549336"/>
      </c:lineChart>
      <c:catAx>
        <c:axId val="34354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49336"/>
        <c:crosses val="autoZero"/>
        <c:auto val="1"/>
        <c:lblAlgn val="ctr"/>
        <c:lblOffset val="100"/>
        <c:noMultiLvlLbl val="0"/>
      </c:catAx>
      <c:valAx>
        <c:axId val="34354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4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strCache>
            </c:strRef>
          </c:cat>
          <c:val>
            <c:numRef>
              <c:f>Sheet1!$B$2:$B$366</c:f>
              <c:numCache>
                <c:formatCode>General</c:formatCode>
                <c:ptCount val="365"/>
                <c:pt idx="0">
                  <c:v>8851</c:v>
                </c:pt>
                <c:pt idx="1">
                  <c:v>22159</c:v>
                </c:pt>
                <c:pt idx="2">
                  <c:v>25986</c:v>
                </c:pt>
                <c:pt idx="3">
                  <c:v>34668</c:v>
                </c:pt>
                <c:pt idx="4">
                  <c:v>31698</c:v>
                </c:pt>
                <c:pt idx="5">
                  <c:v>26363</c:v>
                </c:pt>
                <c:pt idx="6">
                  <c:v>34572</c:v>
                </c:pt>
                <c:pt idx="7">
                  <c:v>20957</c:v>
                </c:pt>
                <c:pt idx="8">
                  <c:v>16589</c:v>
                </c:pt>
                <c:pt idx="9">
                  <c:v>11698</c:v>
                </c:pt>
                <c:pt idx="10">
                  <c:v>13814</c:v>
                </c:pt>
                <c:pt idx="11">
                  <c:v>12403</c:v>
                </c:pt>
                <c:pt idx="12">
                  <c:v>20881</c:v>
                </c:pt>
                <c:pt idx="13">
                  <c:v>13619</c:v>
                </c:pt>
                <c:pt idx="14">
                  <c:v>16267</c:v>
                </c:pt>
                <c:pt idx="15">
                  <c:v>16710</c:v>
                </c:pt>
                <c:pt idx="16">
                  <c:v>11365</c:v>
                </c:pt>
                <c:pt idx="17">
                  <c:v>8224</c:v>
                </c:pt>
                <c:pt idx="18">
                  <c:v>11218</c:v>
                </c:pt>
                <c:pt idx="19">
                  <c:v>13580</c:v>
                </c:pt>
                <c:pt idx="20">
                  <c:v>31317</c:v>
                </c:pt>
                <c:pt idx="21">
                  <c:v>28806</c:v>
                </c:pt>
                <c:pt idx="22">
                  <c:v>34225</c:v>
                </c:pt>
                <c:pt idx="23">
                  <c:v>21832</c:v>
                </c:pt>
                <c:pt idx="24">
                  <c:v>21805</c:v>
                </c:pt>
                <c:pt idx="25">
                  <c:v>20097</c:v>
                </c:pt>
                <c:pt idx="26">
                  <c:v>11228</c:v>
                </c:pt>
                <c:pt idx="27">
                  <c:v>15403</c:v>
                </c:pt>
                <c:pt idx="28">
                  <c:v>13043</c:v>
                </c:pt>
                <c:pt idx="29">
                  <c:v>70893</c:v>
                </c:pt>
                <c:pt idx="30">
                  <c:v>41381</c:v>
                </c:pt>
                <c:pt idx="31">
                  <c:v>33230</c:v>
                </c:pt>
                <c:pt idx="32">
                  <c:v>47335</c:v>
                </c:pt>
                <c:pt idx="33">
                  <c:v>32100</c:v>
                </c:pt>
                <c:pt idx="34">
                  <c:v>23707</c:v>
                </c:pt>
                <c:pt idx="35">
                  <c:v>17657</c:v>
                </c:pt>
                <c:pt idx="36">
                  <c:v>24726</c:v>
                </c:pt>
                <c:pt idx="37">
                  <c:v>16344</c:v>
                </c:pt>
                <c:pt idx="38">
                  <c:v>17943</c:v>
                </c:pt>
                <c:pt idx="39">
                  <c:v>22890</c:v>
                </c:pt>
                <c:pt idx="40">
                  <c:v>10966</c:v>
                </c:pt>
                <c:pt idx="41">
                  <c:v>39395</c:v>
                </c:pt>
                <c:pt idx="42">
                  <c:v>33421</c:v>
                </c:pt>
                <c:pt idx="43">
                  <c:v>102139</c:v>
                </c:pt>
                <c:pt idx="44">
                  <c:v>79575</c:v>
                </c:pt>
                <c:pt idx="45">
                  <c:v>64921</c:v>
                </c:pt>
                <c:pt idx="46">
                  <c:v>37243</c:v>
                </c:pt>
                <c:pt idx="47">
                  <c:v>20153</c:v>
                </c:pt>
                <c:pt idx="48">
                  <c:v>19911</c:v>
                </c:pt>
                <c:pt idx="49">
                  <c:v>117687</c:v>
                </c:pt>
                <c:pt idx="50">
                  <c:v>42484</c:v>
                </c:pt>
                <c:pt idx="51">
                  <c:v>21096</c:v>
                </c:pt>
                <c:pt idx="52">
                  <c:v>20375</c:v>
                </c:pt>
                <c:pt idx="53">
                  <c:v>11773</c:v>
                </c:pt>
                <c:pt idx="54">
                  <c:v>6451</c:v>
                </c:pt>
                <c:pt idx="55">
                  <c:v>5040</c:v>
                </c:pt>
                <c:pt idx="56">
                  <c:v>3875</c:v>
                </c:pt>
                <c:pt idx="57">
                  <c:v>6814</c:v>
                </c:pt>
                <c:pt idx="58">
                  <c:v>2686</c:v>
                </c:pt>
                <c:pt idx="59">
                  <c:v>2770</c:v>
                </c:pt>
                <c:pt idx="60">
                  <c:v>11046</c:v>
                </c:pt>
                <c:pt idx="61">
                  <c:v>4485</c:v>
                </c:pt>
                <c:pt idx="62">
                  <c:v>7443</c:v>
                </c:pt>
                <c:pt idx="63">
                  <c:v>3283</c:v>
                </c:pt>
                <c:pt idx="64">
                  <c:v>2030</c:v>
                </c:pt>
                <c:pt idx="65">
                  <c:v>8848</c:v>
                </c:pt>
                <c:pt idx="66">
                  <c:v>4991</c:v>
                </c:pt>
                <c:pt idx="67">
                  <c:v>3308</c:v>
                </c:pt>
                <c:pt idx="68">
                  <c:v>3238</c:v>
                </c:pt>
                <c:pt idx="69">
                  <c:v>12888</c:v>
                </c:pt>
                <c:pt idx="70">
                  <c:v>8166</c:v>
                </c:pt>
                <c:pt idx="71">
                  <c:v>8631</c:v>
                </c:pt>
                <c:pt idx="72">
                  <c:v>16529</c:v>
                </c:pt>
                <c:pt idx="73">
                  <c:v>37606</c:v>
                </c:pt>
                <c:pt idx="74">
                  <c:v>27441</c:v>
                </c:pt>
                <c:pt idx="75">
                  <c:v>17868</c:v>
                </c:pt>
                <c:pt idx="76">
                  <c:v>50034</c:v>
                </c:pt>
                <c:pt idx="77">
                  <c:v>38266</c:v>
                </c:pt>
                <c:pt idx="78">
                  <c:v>19020</c:v>
                </c:pt>
                <c:pt idx="79">
                  <c:v>11698</c:v>
                </c:pt>
                <c:pt idx="80">
                  <c:v>7719</c:v>
                </c:pt>
                <c:pt idx="81">
                  <c:v>6691</c:v>
                </c:pt>
                <c:pt idx="82">
                  <c:v>10559</c:v>
                </c:pt>
                <c:pt idx="83">
                  <c:v>36285</c:v>
                </c:pt>
                <c:pt idx="84">
                  <c:v>22303</c:v>
                </c:pt>
                <c:pt idx="85">
                  <c:v>41116</c:v>
                </c:pt>
                <c:pt idx="86">
                  <c:v>37924</c:v>
                </c:pt>
                <c:pt idx="87">
                  <c:v>102539</c:v>
                </c:pt>
                <c:pt idx="88">
                  <c:v>78461</c:v>
                </c:pt>
                <c:pt idx="89">
                  <c:v>100407</c:v>
                </c:pt>
                <c:pt idx="90">
                  <c:v>151398</c:v>
                </c:pt>
                <c:pt idx="91">
                  <c:v>92211</c:v>
                </c:pt>
                <c:pt idx="92">
                  <c:v>56418</c:v>
                </c:pt>
                <c:pt idx="93">
                  <c:v>39564</c:v>
                </c:pt>
                <c:pt idx="94">
                  <c:v>25777</c:v>
                </c:pt>
                <c:pt idx="95">
                  <c:v>19540</c:v>
                </c:pt>
                <c:pt idx="96">
                  <c:v>10143</c:v>
                </c:pt>
                <c:pt idx="97">
                  <c:v>10736</c:v>
                </c:pt>
                <c:pt idx="98">
                  <c:v>28585</c:v>
                </c:pt>
                <c:pt idx="99">
                  <c:v>29157</c:v>
                </c:pt>
                <c:pt idx="100">
                  <c:v>11665</c:v>
                </c:pt>
                <c:pt idx="101">
                  <c:v>5371</c:v>
                </c:pt>
                <c:pt idx="102">
                  <c:v>3809</c:v>
                </c:pt>
                <c:pt idx="103">
                  <c:v>9789</c:v>
                </c:pt>
                <c:pt idx="104">
                  <c:v>7344</c:v>
                </c:pt>
                <c:pt idx="105">
                  <c:v>6423</c:v>
                </c:pt>
                <c:pt idx="106">
                  <c:v>22427</c:v>
                </c:pt>
                <c:pt idx="107">
                  <c:v>28263</c:v>
                </c:pt>
                <c:pt idx="108">
                  <c:v>32177</c:v>
                </c:pt>
                <c:pt idx="109">
                  <c:v>37540</c:v>
                </c:pt>
                <c:pt idx="110">
                  <c:v>19525</c:v>
                </c:pt>
                <c:pt idx="111">
                  <c:v>17727</c:v>
                </c:pt>
                <c:pt idx="112">
                  <c:v>20436</c:v>
                </c:pt>
                <c:pt idx="113">
                  <c:v>8144</c:v>
                </c:pt>
                <c:pt idx="114">
                  <c:v>4027</c:v>
                </c:pt>
                <c:pt idx="115">
                  <c:v>5688</c:v>
                </c:pt>
                <c:pt idx="116">
                  <c:v>7402</c:v>
                </c:pt>
                <c:pt idx="117">
                  <c:v>5036</c:v>
                </c:pt>
                <c:pt idx="118">
                  <c:v>10993</c:v>
                </c:pt>
                <c:pt idx="119">
                  <c:v>32643</c:v>
                </c:pt>
                <c:pt idx="120">
                  <c:v>21601</c:v>
                </c:pt>
                <c:pt idx="121">
                  <c:v>59725</c:v>
                </c:pt>
                <c:pt idx="122">
                  <c:v>80389</c:v>
                </c:pt>
                <c:pt idx="123">
                  <c:v>49942</c:v>
                </c:pt>
                <c:pt idx="124">
                  <c:v>32857</c:v>
                </c:pt>
                <c:pt idx="125">
                  <c:v>31297</c:v>
                </c:pt>
                <c:pt idx="126">
                  <c:v>20256</c:v>
                </c:pt>
                <c:pt idx="127">
                  <c:v>14759</c:v>
                </c:pt>
                <c:pt idx="128">
                  <c:v>11785</c:v>
                </c:pt>
                <c:pt idx="129">
                  <c:v>8046</c:v>
                </c:pt>
                <c:pt idx="130">
                  <c:v>9497</c:v>
                </c:pt>
                <c:pt idx="131">
                  <c:v>38033</c:v>
                </c:pt>
                <c:pt idx="132">
                  <c:v>24984</c:v>
                </c:pt>
                <c:pt idx="133">
                  <c:v>29901</c:v>
                </c:pt>
                <c:pt idx="134">
                  <c:v>29737</c:v>
                </c:pt>
                <c:pt idx="135">
                  <c:v>28853</c:v>
                </c:pt>
                <c:pt idx="136">
                  <c:v>34260</c:v>
                </c:pt>
                <c:pt idx="137">
                  <c:v>26481</c:v>
                </c:pt>
                <c:pt idx="138">
                  <c:v>13263</c:v>
                </c:pt>
                <c:pt idx="139">
                  <c:v>21598</c:v>
                </c:pt>
                <c:pt idx="140">
                  <c:v>17688</c:v>
                </c:pt>
                <c:pt idx="141">
                  <c:v>17844</c:v>
                </c:pt>
                <c:pt idx="142">
                  <c:v>14936</c:v>
                </c:pt>
                <c:pt idx="143">
                  <c:v>13750</c:v>
                </c:pt>
                <c:pt idx="144">
                  <c:v>19456</c:v>
                </c:pt>
                <c:pt idx="145">
                  <c:v>14540</c:v>
                </c:pt>
                <c:pt idx="146">
                  <c:v>15518</c:v>
                </c:pt>
                <c:pt idx="147">
                  <c:v>23746</c:v>
                </c:pt>
                <c:pt idx="148">
                  <c:v>24141</c:v>
                </c:pt>
                <c:pt idx="149">
                  <c:v>23476</c:v>
                </c:pt>
                <c:pt idx="150">
                  <c:v>14572</c:v>
                </c:pt>
                <c:pt idx="151">
                  <c:v>8179</c:v>
                </c:pt>
                <c:pt idx="152">
                  <c:v>5850</c:v>
                </c:pt>
                <c:pt idx="153">
                  <c:v>3382</c:v>
                </c:pt>
                <c:pt idx="154">
                  <c:v>10855</c:v>
                </c:pt>
                <c:pt idx="155">
                  <c:v>15079</c:v>
                </c:pt>
                <c:pt idx="156">
                  <c:v>51301</c:v>
                </c:pt>
                <c:pt idx="157">
                  <c:v>87592</c:v>
                </c:pt>
                <c:pt idx="158">
                  <c:v>51897</c:v>
                </c:pt>
                <c:pt idx="159">
                  <c:v>29827</c:v>
                </c:pt>
                <c:pt idx="160">
                  <c:v>28949</c:v>
                </c:pt>
                <c:pt idx="161">
                  <c:v>27069</c:v>
                </c:pt>
                <c:pt idx="162">
                  <c:v>24311</c:v>
                </c:pt>
                <c:pt idx="163">
                  <c:v>11652</c:v>
                </c:pt>
                <c:pt idx="164">
                  <c:v>13018</c:v>
                </c:pt>
                <c:pt idx="165">
                  <c:v>26848</c:v>
                </c:pt>
                <c:pt idx="166">
                  <c:v>5450</c:v>
                </c:pt>
                <c:pt idx="167">
                  <c:v>4567</c:v>
                </c:pt>
                <c:pt idx="168">
                  <c:v>18772</c:v>
                </c:pt>
                <c:pt idx="169">
                  <c:v>7085</c:v>
                </c:pt>
                <c:pt idx="170">
                  <c:v>3790</c:v>
                </c:pt>
                <c:pt idx="171">
                  <c:v>3859</c:v>
                </c:pt>
                <c:pt idx="172">
                  <c:v>4624</c:v>
                </c:pt>
                <c:pt idx="173">
                  <c:v>3182</c:v>
                </c:pt>
                <c:pt idx="174">
                  <c:v>33664</c:v>
                </c:pt>
                <c:pt idx="175">
                  <c:v>15090</c:v>
                </c:pt>
                <c:pt idx="176">
                  <c:v>6107</c:v>
                </c:pt>
                <c:pt idx="177">
                  <c:v>6254</c:v>
                </c:pt>
                <c:pt idx="178">
                  <c:v>3762</c:v>
                </c:pt>
                <c:pt idx="179">
                  <c:v>2304</c:v>
                </c:pt>
                <c:pt idx="180">
                  <c:v>6264</c:v>
                </c:pt>
                <c:pt idx="181">
                  <c:v>2732</c:v>
                </c:pt>
                <c:pt idx="182">
                  <c:v>1388</c:v>
                </c:pt>
                <c:pt idx="183">
                  <c:v>9340</c:v>
                </c:pt>
                <c:pt idx="184">
                  <c:v>10692</c:v>
                </c:pt>
                <c:pt idx="185">
                  <c:v>5064</c:v>
                </c:pt>
                <c:pt idx="186">
                  <c:v>2940</c:v>
                </c:pt>
                <c:pt idx="187">
                  <c:v>1625</c:v>
                </c:pt>
                <c:pt idx="188">
                  <c:v>2352</c:v>
                </c:pt>
                <c:pt idx="189">
                  <c:v>3210</c:v>
                </c:pt>
                <c:pt idx="190">
                  <c:v>5771</c:v>
                </c:pt>
                <c:pt idx="191">
                  <c:v>3047</c:v>
                </c:pt>
                <c:pt idx="192">
                  <c:v>5941</c:v>
                </c:pt>
                <c:pt idx="193">
                  <c:v>4183</c:v>
                </c:pt>
                <c:pt idx="194">
                  <c:v>2661</c:v>
                </c:pt>
                <c:pt idx="195">
                  <c:v>11402</c:v>
                </c:pt>
                <c:pt idx="196">
                  <c:v>6770</c:v>
                </c:pt>
                <c:pt idx="197">
                  <c:v>7047</c:v>
                </c:pt>
                <c:pt idx="198">
                  <c:v>9177</c:v>
                </c:pt>
                <c:pt idx="199">
                  <c:v>9847</c:v>
                </c:pt>
                <c:pt idx="200">
                  <c:v>9375</c:v>
                </c:pt>
                <c:pt idx="201">
                  <c:v>25134</c:v>
                </c:pt>
                <c:pt idx="202">
                  <c:v>12826</c:v>
                </c:pt>
                <c:pt idx="203">
                  <c:v>14364</c:v>
                </c:pt>
                <c:pt idx="204">
                  <c:v>17807</c:v>
                </c:pt>
                <c:pt idx="205">
                  <c:v>12300</c:v>
                </c:pt>
                <c:pt idx="206">
                  <c:v>13283</c:v>
                </c:pt>
                <c:pt idx="207">
                  <c:v>14157</c:v>
                </c:pt>
                <c:pt idx="208">
                  <c:v>10726</c:v>
                </c:pt>
                <c:pt idx="209">
                  <c:v>18728</c:v>
                </c:pt>
                <c:pt idx="210">
                  <c:v>9215</c:v>
                </c:pt>
                <c:pt idx="211">
                  <c:v>136869</c:v>
                </c:pt>
                <c:pt idx="212">
                  <c:v>105562</c:v>
                </c:pt>
                <c:pt idx="213">
                  <c:v>47243</c:v>
                </c:pt>
                <c:pt idx="214">
                  <c:v>35130</c:v>
                </c:pt>
                <c:pt idx="215">
                  <c:v>19776</c:v>
                </c:pt>
                <c:pt idx="216">
                  <c:v>28111</c:v>
                </c:pt>
                <c:pt idx="217">
                  <c:v>74237</c:v>
                </c:pt>
                <c:pt idx="218">
                  <c:v>80197</c:v>
                </c:pt>
                <c:pt idx="219">
                  <c:v>52768</c:v>
                </c:pt>
                <c:pt idx="220">
                  <c:v>38299</c:v>
                </c:pt>
                <c:pt idx="221">
                  <c:v>32743</c:v>
                </c:pt>
                <c:pt idx="222">
                  <c:v>45892</c:v>
                </c:pt>
                <c:pt idx="223">
                  <c:v>24538</c:v>
                </c:pt>
                <c:pt idx="224">
                  <c:v>19592</c:v>
                </c:pt>
                <c:pt idx="225">
                  <c:v>14032</c:v>
                </c:pt>
                <c:pt idx="226">
                  <c:v>26025</c:v>
                </c:pt>
                <c:pt idx="227">
                  <c:v>51746</c:v>
                </c:pt>
                <c:pt idx="228">
                  <c:v>32520</c:v>
                </c:pt>
                <c:pt idx="229">
                  <c:v>24913</c:v>
                </c:pt>
                <c:pt idx="230">
                  <c:v>28954</c:v>
                </c:pt>
                <c:pt idx="231">
                  <c:v>22817</c:v>
                </c:pt>
                <c:pt idx="232">
                  <c:v>16027</c:v>
                </c:pt>
                <c:pt idx="233">
                  <c:v>10569</c:v>
                </c:pt>
                <c:pt idx="234">
                  <c:v>14286</c:v>
                </c:pt>
                <c:pt idx="235">
                  <c:v>9289</c:v>
                </c:pt>
                <c:pt idx="236">
                  <c:v>5971</c:v>
                </c:pt>
                <c:pt idx="237">
                  <c:v>3762</c:v>
                </c:pt>
                <c:pt idx="238">
                  <c:v>2860</c:v>
                </c:pt>
                <c:pt idx="239">
                  <c:v>3720</c:v>
                </c:pt>
                <c:pt idx="240">
                  <c:v>6143</c:v>
                </c:pt>
                <c:pt idx="241">
                  <c:v>1982</c:v>
                </c:pt>
                <c:pt idx="242">
                  <c:v>1913</c:v>
                </c:pt>
                <c:pt idx="243">
                  <c:v>1545</c:v>
                </c:pt>
                <c:pt idx="244">
                  <c:v>1077</c:v>
                </c:pt>
                <c:pt idx="245">
                  <c:v>1052</c:v>
                </c:pt>
                <c:pt idx="246">
                  <c:v>1065</c:v>
                </c:pt>
                <c:pt idx="247">
                  <c:v>6024</c:v>
                </c:pt>
                <c:pt idx="248">
                  <c:v>9273</c:v>
                </c:pt>
                <c:pt idx="249">
                  <c:v>6788</c:v>
                </c:pt>
                <c:pt idx="250">
                  <c:v>4558</c:v>
                </c:pt>
                <c:pt idx="251">
                  <c:v>2862</c:v>
                </c:pt>
                <c:pt idx="252">
                  <c:v>7988</c:v>
                </c:pt>
                <c:pt idx="253">
                  <c:v>9311</c:v>
                </c:pt>
                <c:pt idx="254">
                  <c:v>3706</c:v>
                </c:pt>
                <c:pt idx="255">
                  <c:v>2181</c:v>
                </c:pt>
                <c:pt idx="256">
                  <c:v>1907</c:v>
                </c:pt>
                <c:pt idx="257">
                  <c:v>1906</c:v>
                </c:pt>
                <c:pt idx="258">
                  <c:v>3008</c:v>
                </c:pt>
                <c:pt idx="259">
                  <c:v>14395</c:v>
                </c:pt>
                <c:pt idx="260">
                  <c:v>58747</c:v>
                </c:pt>
                <c:pt idx="261">
                  <c:v>200419</c:v>
                </c:pt>
                <c:pt idx="262">
                  <c:v>460081</c:v>
                </c:pt>
                <c:pt idx="263">
                  <c:v>513343</c:v>
                </c:pt>
                <c:pt idx="264">
                  <c:v>301378</c:v>
                </c:pt>
                <c:pt idx="265">
                  <c:v>177776</c:v>
                </c:pt>
                <c:pt idx="266">
                  <c:v>143221</c:v>
                </c:pt>
                <c:pt idx="267">
                  <c:v>99618</c:v>
                </c:pt>
                <c:pt idx="268">
                  <c:v>66831</c:v>
                </c:pt>
                <c:pt idx="269">
                  <c:v>47170</c:v>
                </c:pt>
                <c:pt idx="270">
                  <c:v>57369</c:v>
                </c:pt>
                <c:pt idx="271">
                  <c:v>47443</c:v>
                </c:pt>
                <c:pt idx="272">
                  <c:v>53304</c:v>
                </c:pt>
                <c:pt idx="273">
                  <c:v>61503</c:v>
                </c:pt>
                <c:pt idx="274">
                  <c:v>58780</c:v>
                </c:pt>
                <c:pt idx="275">
                  <c:v>45665</c:v>
                </c:pt>
                <c:pt idx="276">
                  <c:v>34664</c:v>
                </c:pt>
                <c:pt idx="277">
                  <c:v>34683</c:v>
                </c:pt>
                <c:pt idx="278">
                  <c:v>22639</c:v>
                </c:pt>
                <c:pt idx="279">
                  <c:v>32162</c:v>
                </c:pt>
                <c:pt idx="280">
                  <c:v>32092</c:v>
                </c:pt>
                <c:pt idx="281">
                  <c:v>42776</c:v>
                </c:pt>
                <c:pt idx="282">
                  <c:v>70460</c:v>
                </c:pt>
                <c:pt idx="283">
                  <c:v>64053</c:v>
                </c:pt>
                <c:pt idx="284">
                  <c:v>59754</c:v>
                </c:pt>
                <c:pt idx="285">
                  <c:v>42703</c:v>
                </c:pt>
                <c:pt idx="286">
                  <c:v>48410</c:v>
                </c:pt>
                <c:pt idx="287">
                  <c:v>48549</c:v>
                </c:pt>
                <c:pt idx="288">
                  <c:v>28961</c:v>
                </c:pt>
                <c:pt idx="289">
                  <c:v>21737</c:v>
                </c:pt>
                <c:pt idx="290">
                  <c:v>17758</c:v>
                </c:pt>
                <c:pt idx="291">
                  <c:v>29172</c:v>
                </c:pt>
                <c:pt idx="292">
                  <c:v>21889</c:v>
                </c:pt>
                <c:pt idx="293">
                  <c:v>19610</c:v>
                </c:pt>
                <c:pt idx="294">
                  <c:v>11374</c:v>
                </c:pt>
                <c:pt idx="295">
                  <c:v>21804</c:v>
                </c:pt>
                <c:pt idx="296">
                  <c:v>16799</c:v>
                </c:pt>
                <c:pt idx="297">
                  <c:v>8791</c:v>
                </c:pt>
                <c:pt idx="298">
                  <c:v>14202</c:v>
                </c:pt>
                <c:pt idx="299">
                  <c:v>10957</c:v>
                </c:pt>
                <c:pt idx="300">
                  <c:v>21435</c:v>
                </c:pt>
                <c:pt idx="301">
                  <c:v>17026</c:v>
                </c:pt>
                <c:pt idx="302">
                  <c:v>34624</c:v>
                </c:pt>
                <c:pt idx="303">
                  <c:v>22785</c:v>
                </c:pt>
                <c:pt idx="304">
                  <c:v>14050</c:v>
                </c:pt>
                <c:pt idx="305">
                  <c:v>10806</c:v>
                </c:pt>
                <c:pt idx="306">
                  <c:v>11279</c:v>
                </c:pt>
                <c:pt idx="307">
                  <c:v>10294</c:v>
                </c:pt>
                <c:pt idx="308">
                  <c:v>15045</c:v>
                </c:pt>
                <c:pt idx="309">
                  <c:v>16276</c:v>
                </c:pt>
                <c:pt idx="310">
                  <c:v>66956</c:v>
                </c:pt>
                <c:pt idx="311">
                  <c:v>50023</c:v>
                </c:pt>
                <c:pt idx="312">
                  <c:v>49134</c:v>
                </c:pt>
                <c:pt idx="313">
                  <c:v>29847</c:v>
                </c:pt>
                <c:pt idx="314">
                  <c:v>32863</c:v>
                </c:pt>
                <c:pt idx="315">
                  <c:v>38268</c:v>
                </c:pt>
                <c:pt idx="316">
                  <c:v>22962</c:v>
                </c:pt>
                <c:pt idx="317">
                  <c:v>25947</c:v>
                </c:pt>
                <c:pt idx="318">
                  <c:v>26422</c:v>
                </c:pt>
                <c:pt idx="319">
                  <c:v>26306</c:v>
                </c:pt>
                <c:pt idx="320">
                  <c:v>16048</c:v>
                </c:pt>
                <c:pt idx="321">
                  <c:v>17586</c:v>
                </c:pt>
                <c:pt idx="322">
                  <c:v>11577</c:v>
                </c:pt>
                <c:pt idx="323">
                  <c:v>66094</c:v>
                </c:pt>
                <c:pt idx="324">
                  <c:v>40262</c:v>
                </c:pt>
                <c:pt idx="325">
                  <c:v>21146</c:v>
                </c:pt>
                <c:pt idx="326">
                  <c:v>16126</c:v>
                </c:pt>
                <c:pt idx="327">
                  <c:v>15138</c:v>
                </c:pt>
                <c:pt idx="328">
                  <c:v>16618</c:v>
                </c:pt>
                <c:pt idx="329">
                  <c:v>16103</c:v>
                </c:pt>
                <c:pt idx="330">
                  <c:v>6961</c:v>
                </c:pt>
                <c:pt idx="331">
                  <c:v>4202</c:v>
                </c:pt>
                <c:pt idx="332">
                  <c:v>3883</c:v>
                </c:pt>
                <c:pt idx="333">
                  <c:v>8551</c:v>
                </c:pt>
                <c:pt idx="334">
                  <c:v>4428</c:v>
                </c:pt>
                <c:pt idx="335">
                  <c:v>19682</c:v>
                </c:pt>
                <c:pt idx="336">
                  <c:v>27343</c:v>
                </c:pt>
                <c:pt idx="337">
                  <c:v>11320</c:v>
                </c:pt>
                <c:pt idx="338">
                  <c:v>14845</c:v>
                </c:pt>
                <c:pt idx="339">
                  <c:v>6607</c:v>
                </c:pt>
                <c:pt idx="340">
                  <c:v>4626</c:v>
                </c:pt>
                <c:pt idx="341">
                  <c:v>5147</c:v>
                </c:pt>
                <c:pt idx="342">
                  <c:v>15590</c:v>
                </c:pt>
                <c:pt idx="343">
                  <c:v>66881</c:v>
                </c:pt>
                <c:pt idx="344">
                  <c:v>312947</c:v>
                </c:pt>
                <c:pt idx="345">
                  <c:v>240268</c:v>
                </c:pt>
                <c:pt idx="346">
                  <c:v>126723</c:v>
                </c:pt>
                <c:pt idx="347">
                  <c:v>93576</c:v>
                </c:pt>
                <c:pt idx="348">
                  <c:v>80769</c:v>
                </c:pt>
                <c:pt idx="349">
                  <c:v>55043</c:v>
                </c:pt>
                <c:pt idx="350">
                  <c:v>44626</c:v>
                </c:pt>
                <c:pt idx="351">
                  <c:v>110853</c:v>
                </c:pt>
                <c:pt idx="352">
                  <c:v>40885</c:v>
                </c:pt>
                <c:pt idx="353">
                  <c:v>26005</c:v>
                </c:pt>
                <c:pt idx="354">
                  <c:v>33184</c:v>
                </c:pt>
                <c:pt idx="355">
                  <c:v>31753</c:v>
                </c:pt>
                <c:pt idx="356">
                  <c:v>59799</c:v>
                </c:pt>
                <c:pt idx="357">
                  <c:v>80178</c:v>
                </c:pt>
                <c:pt idx="358">
                  <c:v>32514</c:v>
                </c:pt>
                <c:pt idx="359">
                  <c:v>28102</c:v>
                </c:pt>
                <c:pt idx="360">
                  <c:v>33034</c:v>
                </c:pt>
                <c:pt idx="361">
                  <c:v>38062</c:v>
                </c:pt>
                <c:pt idx="362">
                  <c:v>30676</c:v>
                </c:pt>
                <c:pt idx="363">
                  <c:v>37199</c:v>
                </c:pt>
                <c:pt idx="364">
                  <c:v>37563</c:v>
                </c:pt>
              </c:numCache>
            </c:numRef>
          </c:val>
          <c:smooth val="0"/>
          <c:extLst>
            <c:ext xmlns:c16="http://schemas.microsoft.com/office/drawing/2014/chart" uri="{C3380CC4-5D6E-409C-BE32-E72D297353CC}">
              <c16:uniqueId val="{00000000-448D-4DE7-B3E1-E0CABC48C650}"/>
            </c:ext>
          </c:extLst>
        </c:ser>
        <c:dLbls>
          <c:showLegendKey val="0"/>
          <c:showVal val="0"/>
          <c:showCatName val="0"/>
          <c:showSerName val="0"/>
          <c:showPercent val="0"/>
          <c:showBubbleSize val="0"/>
        </c:dLbls>
        <c:smooth val="0"/>
        <c:axId val="343550320"/>
        <c:axId val="343546712"/>
      </c:lineChart>
      <c:catAx>
        <c:axId val="34355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46712"/>
        <c:crosses val="autoZero"/>
        <c:auto val="1"/>
        <c:lblAlgn val="ctr"/>
        <c:lblOffset val="100"/>
        <c:noMultiLvlLbl val="0"/>
      </c:catAx>
      <c:valAx>
        <c:axId val="34354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5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217</c:v>
                </c:pt>
              </c:numCache>
            </c:numRef>
          </c:val>
          <c:extLst>
            <c:ext xmlns:c16="http://schemas.microsoft.com/office/drawing/2014/chart" uri="{C3380CC4-5D6E-409C-BE32-E72D297353CC}">
              <c16:uniqueId val="{00000000-7F8A-4205-8D04-A17DC195C428}"/>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1</c:v>
                </c:pt>
              </c:numCache>
            </c:numRef>
          </c:val>
          <c:extLst>
            <c:ext xmlns:c16="http://schemas.microsoft.com/office/drawing/2014/chart" uri="{C3380CC4-5D6E-409C-BE32-E72D297353CC}">
              <c16:uniqueId val="{00000001-7F8A-4205-8D04-A17DC195C42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108</c:v>
                </c:pt>
              </c:numCache>
            </c:numRef>
          </c:val>
          <c:extLst>
            <c:ext xmlns:c16="http://schemas.microsoft.com/office/drawing/2014/chart" uri="{C3380CC4-5D6E-409C-BE32-E72D297353CC}">
              <c16:uniqueId val="{00000002-7F8A-4205-8D04-A17DC195C42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Panorama</c:v>
                </c:pt>
              </c:strCache>
            </c:strRef>
          </c:cat>
          <c:val>
            <c:numRef>
              <c:f>Sheet1!$E$2</c:f>
              <c:numCache>
                <c:formatCode>General</c:formatCode>
                <c:ptCount val="1"/>
                <c:pt idx="0">
                  <c:v>1</c:v>
                </c:pt>
              </c:numCache>
            </c:numRef>
          </c:val>
          <c:extLst>
            <c:ext xmlns:c16="http://schemas.microsoft.com/office/drawing/2014/chart" uri="{C3380CC4-5D6E-409C-BE32-E72D297353CC}">
              <c16:uniqueId val="{00000003-7F8A-4205-8D04-A17DC195C428}"/>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Panorama</c:v>
                </c:pt>
              </c:strCache>
            </c:strRef>
          </c:cat>
          <c:val>
            <c:numRef>
              <c:f>Sheet1!$F$2</c:f>
              <c:numCache>
                <c:formatCode>General</c:formatCode>
                <c:ptCount val="1"/>
                <c:pt idx="0">
                  <c:v>253</c:v>
                </c:pt>
              </c:numCache>
            </c:numRef>
          </c:val>
          <c:extLst>
            <c:ext xmlns:c16="http://schemas.microsoft.com/office/drawing/2014/chart" uri="{C3380CC4-5D6E-409C-BE32-E72D297353CC}">
              <c16:uniqueId val="{00000004-7F8A-4205-8D04-A17DC195C428}"/>
            </c:ext>
          </c:extLst>
        </c:ser>
        <c:dLbls>
          <c:showLegendKey val="0"/>
          <c:showVal val="0"/>
          <c:showCatName val="0"/>
          <c:showSerName val="0"/>
          <c:showPercent val="0"/>
          <c:showBubbleSize val="0"/>
        </c:dLbls>
        <c:gapWidth val="150"/>
        <c:overlap val="100"/>
        <c:axId val="339937384"/>
        <c:axId val="339940336"/>
      </c:barChart>
      <c:catAx>
        <c:axId val="33993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40336"/>
        <c:crosses val="autoZero"/>
        <c:auto val="1"/>
        <c:lblAlgn val="ctr"/>
        <c:lblOffset val="100"/>
        <c:noMultiLvlLbl val="0"/>
      </c:catAx>
      <c:valAx>
        <c:axId val="339940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3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EBE5D-9556-4C3F-BB44-269F06D9B967}"/>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6D03CB65-4650-4EAE-83F3-4B5197389F38}"/>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77985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08367-224D-4745-BE78-DA8BA3D008CE}"/>
              </a:ext>
            </a:extLst>
          </p:cNvPr>
          <p:cNvSpPr>
            <a:spLocks noGrp="1"/>
          </p:cNvSpPr>
          <p:nvPr>
            <p:ph type="title"/>
          </p:nvPr>
        </p:nvSpPr>
        <p:spPr/>
        <p:txBody>
          <a:bodyPr/>
          <a:lstStyle/>
          <a:p>
            <a:r>
              <a:rPr lang="en-US"/>
              <a:t>Facebook Profil - Potenz.Reichw.,Aktive Nutzer,I-Rate,Fans | Panorama</a:t>
            </a:r>
          </a:p>
        </p:txBody>
      </p:sp>
      <p:graphicFrame>
        <p:nvGraphicFramePr>
          <p:cNvPr id="5" name="Table Placeholder 4">
            <a:extLst>
              <a:ext uri="{FF2B5EF4-FFF2-40B4-BE49-F238E27FC236}">
                <a16:creationId xmlns:a16="http://schemas.microsoft.com/office/drawing/2014/main" id="{E8716D37-63A6-43E6-A160-6F48A9F3A0D5}"/>
              </a:ext>
            </a:extLst>
          </p:cNvPr>
          <p:cNvGraphicFramePr>
            <a:graphicFrameLocks noGrp="1"/>
          </p:cNvGraphicFramePr>
          <p:nvPr>
            <p:ph type="tbl" sz="quarter" idx="13"/>
            <p:extLst>
              <p:ext uri="{D42A27DB-BD31-4B8C-83A1-F6EECF244321}">
                <p14:modId xmlns:p14="http://schemas.microsoft.com/office/powerpoint/2010/main" val="1166983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75481358"/>
                    </a:ext>
                  </a:extLst>
                </a:gridCol>
                <a:gridCol w="1645920">
                  <a:extLst>
                    <a:ext uri="{9D8B030D-6E8A-4147-A177-3AD203B41FA5}">
                      <a16:colId xmlns:a16="http://schemas.microsoft.com/office/drawing/2014/main" val="1387044147"/>
                    </a:ext>
                  </a:extLst>
                </a:gridCol>
                <a:gridCol w="1645920">
                  <a:extLst>
                    <a:ext uri="{9D8B030D-6E8A-4147-A177-3AD203B41FA5}">
                      <a16:colId xmlns:a16="http://schemas.microsoft.com/office/drawing/2014/main" val="3774541900"/>
                    </a:ext>
                  </a:extLst>
                </a:gridCol>
                <a:gridCol w="1234440">
                  <a:extLst>
                    <a:ext uri="{9D8B030D-6E8A-4147-A177-3AD203B41FA5}">
                      <a16:colId xmlns:a16="http://schemas.microsoft.com/office/drawing/2014/main" val="600725893"/>
                    </a:ext>
                  </a:extLst>
                </a:gridCol>
                <a:gridCol w="1234440">
                  <a:extLst>
                    <a:ext uri="{9D8B030D-6E8A-4147-A177-3AD203B41FA5}">
                      <a16:colId xmlns:a16="http://schemas.microsoft.com/office/drawing/2014/main" val="1145729426"/>
                    </a:ext>
                  </a:extLst>
                </a:gridCol>
                <a:gridCol w="822960">
                  <a:extLst>
                    <a:ext uri="{9D8B030D-6E8A-4147-A177-3AD203B41FA5}">
                      <a16:colId xmlns:a16="http://schemas.microsoft.com/office/drawing/2014/main" val="186282823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453853634"/>
                  </a:ext>
                </a:extLst>
              </a:tr>
              <a:tr h="370840">
                <a:tc>
                  <a:txBody>
                    <a:bodyPr/>
                    <a:lstStyle/>
                    <a:p>
                      <a:r>
                        <a:rPr lang="en-US" sz="1000"/>
                        <a:t>Panorama</a:t>
                      </a:r>
                    </a:p>
                  </a:txBody>
                  <a:tcPr/>
                </a:tc>
                <a:tc>
                  <a:txBody>
                    <a:bodyPr/>
                    <a:lstStyle/>
                    <a:p>
                      <a:r>
                        <a:rPr lang="en-US" sz="1000"/>
                        <a:t>180701</a:t>
                      </a:r>
                    </a:p>
                  </a:txBody>
                  <a:tcPr/>
                </a:tc>
                <a:tc>
                  <a:txBody>
                    <a:bodyPr/>
                    <a:lstStyle/>
                    <a:p>
                      <a:r>
                        <a:rPr lang="en-US" sz="1000"/>
                        <a:t>0</a:t>
                      </a:r>
                    </a:p>
                  </a:txBody>
                  <a:tcPr/>
                </a:tc>
                <a:tc>
                  <a:txBody>
                    <a:bodyPr/>
                    <a:lstStyle/>
                    <a:p>
                      <a:r>
                        <a:rPr lang="en-US" sz="1000"/>
                        <a:t>16223</a:t>
                      </a:r>
                    </a:p>
                  </a:txBody>
                  <a:tcPr/>
                </a:tc>
                <a:tc>
                  <a:txBody>
                    <a:bodyPr/>
                    <a:lstStyle/>
                    <a:p>
                      <a:r>
                        <a:rPr lang="en-US" sz="1000"/>
                        <a:t>8.6 %</a:t>
                      </a:r>
                    </a:p>
                  </a:txBody>
                  <a:tcPr/>
                </a:tc>
                <a:tc>
                  <a:txBody>
                    <a:bodyPr/>
                    <a:lstStyle/>
                    <a:p>
                      <a:r>
                        <a:rPr lang="en-US" sz="1000"/>
                        <a:t>192254</a:t>
                      </a:r>
                    </a:p>
                  </a:txBody>
                  <a:tcPr/>
                </a:tc>
                <a:extLst>
                  <a:ext uri="{0D108BD9-81ED-4DB2-BD59-A6C34878D82A}">
                    <a16:rowId xmlns:a16="http://schemas.microsoft.com/office/drawing/2014/main" val="3278332277"/>
                  </a:ext>
                </a:extLst>
              </a:tr>
            </a:tbl>
          </a:graphicData>
        </a:graphic>
      </p:graphicFrame>
      <p:sp>
        <p:nvSpPr>
          <p:cNvPr id="4" name="Text Placeholder 3">
            <a:extLst>
              <a:ext uri="{FF2B5EF4-FFF2-40B4-BE49-F238E27FC236}">
                <a16:creationId xmlns:a16="http://schemas.microsoft.com/office/drawing/2014/main" id="{B8B9FD2F-317C-4F69-9F33-F293906EFADD}"/>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855187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D224C-0D47-473C-8A40-F8FC31085F91}"/>
              </a:ext>
            </a:extLst>
          </p:cNvPr>
          <p:cNvSpPr>
            <a:spLocks noGrp="1"/>
          </p:cNvSpPr>
          <p:nvPr>
            <p:ph type="title"/>
          </p:nvPr>
        </p:nvSpPr>
        <p:spPr/>
        <p:txBody>
          <a:bodyPr/>
          <a:lstStyle/>
          <a:p>
            <a:r>
              <a:rPr lang="en-US"/>
              <a:t>Facebook Anzahl Post, Reaktionen (Kommentare, Shares, Likes) - FB Insights | Panorama</a:t>
            </a:r>
          </a:p>
        </p:txBody>
      </p:sp>
      <p:graphicFrame>
        <p:nvGraphicFramePr>
          <p:cNvPr id="5" name="Table Placeholder 4">
            <a:extLst>
              <a:ext uri="{FF2B5EF4-FFF2-40B4-BE49-F238E27FC236}">
                <a16:creationId xmlns:a16="http://schemas.microsoft.com/office/drawing/2014/main" id="{38DAD9D0-9A9A-4E9E-863D-1BC72A351CEF}"/>
              </a:ext>
            </a:extLst>
          </p:cNvPr>
          <p:cNvGraphicFramePr>
            <a:graphicFrameLocks noGrp="1"/>
          </p:cNvGraphicFramePr>
          <p:nvPr>
            <p:ph type="tbl" sz="quarter" idx="13"/>
            <p:extLst>
              <p:ext uri="{D42A27DB-BD31-4B8C-83A1-F6EECF244321}">
                <p14:modId xmlns:p14="http://schemas.microsoft.com/office/powerpoint/2010/main" val="206736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7994429"/>
                    </a:ext>
                  </a:extLst>
                </a:gridCol>
                <a:gridCol w="1234440">
                  <a:extLst>
                    <a:ext uri="{9D8B030D-6E8A-4147-A177-3AD203B41FA5}">
                      <a16:colId xmlns:a16="http://schemas.microsoft.com/office/drawing/2014/main" val="1581969457"/>
                    </a:ext>
                  </a:extLst>
                </a:gridCol>
                <a:gridCol w="1234440">
                  <a:extLst>
                    <a:ext uri="{9D8B030D-6E8A-4147-A177-3AD203B41FA5}">
                      <a16:colId xmlns:a16="http://schemas.microsoft.com/office/drawing/2014/main" val="1419719797"/>
                    </a:ext>
                  </a:extLst>
                </a:gridCol>
                <a:gridCol w="1234440">
                  <a:extLst>
                    <a:ext uri="{9D8B030D-6E8A-4147-A177-3AD203B41FA5}">
                      <a16:colId xmlns:a16="http://schemas.microsoft.com/office/drawing/2014/main" val="495292749"/>
                    </a:ext>
                  </a:extLst>
                </a:gridCol>
                <a:gridCol w="1234440">
                  <a:extLst>
                    <a:ext uri="{9D8B030D-6E8A-4147-A177-3AD203B41FA5}">
                      <a16:colId xmlns:a16="http://schemas.microsoft.com/office/drawing/2014/main" val="650204083"/>
                    </a:ext>
                  </a:extLst>
                </a:gridCol>
                <a:gridCol w="1234440">
                  <a:extLst>
                    <a:ext uri="{9D8B030D-6E8A-4147-A177-3AD203B41FA5}">
                      <a16:colId xmlns:a16="http://schemas.microsoft.com/office/drawing/2014/main" val="1827297252"/>
                    </a:ext>
                  </a:extLst>
                </a:gridCol>
                <a:gridCol w="822960">
                  <a:extLst>
                    <a:ext uri="{9D8B030D-6E8A-4147-A177-3AD203B41FA5}">
                      <a16:colId xmlns:a16="http://schemas.microsoft.com/office/drawing/2014/main" val="20357771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878628652"/>
                  </a:ext>
                </a:extLst>
              </a:tr>
              <a:tr h="370840">
                <a:tc>
                  <a:txBody>
                    <a:bodyPr/>
                    <a:lstStyle/>
                    <a:p>
                      <a:r>
                        <a:rPr lang="en-US" sz="1000"/>
                        <a:t>Panorama</a:t>
                      </a:r>
                    </a:p>
                  </a:txBody>
                  <a:tcPr/>
                </a:tc>
                <a:tc>
                  <a:txBody>
                    <a:bodyPr/>
                    <a:lstStyle/>
                    <a:p>
                      <a:r>
                        <a:rPr lang="en-US" sz="1000"/>
                        <a:t>192254</a:t>
                      </a:r>
                    </a:p>
                  </a:txBody>
                  <a:tcPr/>
                </a:tc>
                <a:tc>
                  <a:txBody>
                    <a:bodyPr/>
                    <a:lstStyle/>
                    <a:p>
                      <a:r>
                        <a:rPr lang="en-US" sz="1000"/>
                        <a:t>580</a:t>
                      </a:r>
                    </a:p>
                  </a:txBody>
                  <a:tcPr/>
                </a:tc>
                <a:tc>
                  <a:txBody>
                    <a:bodyPr/>
                    <a:lstStyle/>
                    <a:p>
                      <a:r>
                        <a:rPr lang="en-US" sz="1000"/>
                        <a:t>792749</a:t>
                      </a:r>
                    </a:p>
                  </a:txBody>
                  <a:tcPr/>
                </a:tc>
                <a:tc>
                  <a:txBody>
                    <a:bodyPr/>
                    <a:lstStyle/>
                    <a:p>
                      <a:r>
                        <a:rPr lang="en-US" sz="1000"/>
                        <a:t>109854</a:t>
                      </a:r>
                    </a:p>
                  </a:txBody>
                  <a:tcPr/>
                </a:tc>
                <a:tc>
                  <a:txBody>
                    <a:bodyPr/>
                    <a:lstStyle/>
                    <a:p>
                      <a:r>
                        <a:rPr lang="en-US" sz="1000"/>
                        <a:t>268731</a:t>
                      </a:r>
                    </a:p>
                  </a:txBody>
                  <a:tcPr/>
                </a:tc>
                <a:tc>
                  <a:txBody>
                    <a:bodyPr/>
                    <a:lstStyle/>
                    <a:p>
                      <a:r>
                        <a:rPr lang="en-US" sz="1000"/>
                        <a:t>410538</a:t>
                      </a:r>
                    </a:p>
                  </a:txBody>
                  <a:tcPr/>
                </a:tc>
                <a:extLst>
                  <a:ext uri="{0D108BD9-81ED-4DB2-BD59-A6C34878D82A}">
                    <a16:rowId xmlns:a16="http://schemas.microsoft.com/office/drawing/2014/main" val="1519050694"/>
                  </a:ext>
                </a:extLst>
              </a:tr>
            </a:tbl>
          </a:graphicData>
        </a:graphic>
      </p:graphicFrame>
      <p:sp>
        <p:nvSpPr>
          <p:cNvPr id="4" name="Text Placeholder 3">
            <a:extLst>
              <a:ext uri="{FF2B5EF4-FFF2-40B4-BE49-F238E27FC236}">
                <a16:creationId xmlns:a16="http://schemas.microsoft.com/office/drawing/2014/main" id="{E9321255-82EE-4900-A0F0-021DDA44F5F8}"/>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276575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B7F91-A6D7-4C4E-BD87-A6641578C12D}"/>
              </a:ext>
            </a:extLst>
          </p:cNvPr>
          <p:cNvSpPr>
            <a:spLocks noGrp="1"/>
          </p:cNvSpPr>
          <p:nvPr>
            <p:ph type="title"/>
          </p:nvPr>
        </p:nvSpPr>
        <p:spPr/>
        <p:txBody>
          <a:bodyPr/>
          <a:lstStyle/>
          <a:p>
            <a:r>
              <a:rPr lang="en-US"/>
              <a:t>Facebook Profil - Fans | Panorama</a:t>
            </a:r>
          </a:p>
        </p:txBody>
      </p:sp>
      <p:graphicFrame>
        <p:nvGraphicFramePr>
          <p:cNvPr id="6" name="Chart Placeholder 5">
            <a:extLst>
              <a:ext uri="{FF2B5EF4-FFF2-40B4-BE49-F238E27FC236}">
                <a16:creationId xmlns:a16="http://schemas.microsoft.com/office/drawing/2014/main" id="{843EAD4F-DDBC-4245-9AA7-5D62A1EB4214}"/>
              </a:ext>
            </a:extLst>
          </p:cNvPr>
          <p:cNvGraphicFramePr>
            <a:graphicFrameLocks noGrp="1"/>
          </p:cNvGraphicFramePr>
          <p:nvPr>
            <p:ph type="chart" sz="quarter" idx="13"/>
            <p:extLst>
              <p:ext uri="{D42A27DB-BD31-4B8C-83A1-F6EECF244321}">
                <p14:modId xmlns:p14="http://schemas.microsoft.com/office/powerpoint/2010/main" val="643451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E1FF7-551B-493F-96AE-C93D1F36773C}"/>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19832815-0F88-4368-B002-1124B1D0BB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791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DE4A-24F0-4B1C-AD04-1BC3667FA624}"/>
              </a:ext>
            </a:extLst>
          </p:cNvPr>
          <p:cNvSpPr>
            <a:spLocks noGrp="1"/>
          </p:cNvSpPr>
          <p:nvPr>
            <p:ph type="title"/>
          </p:nvPr>
        </p:nvSpPr>
        <p:spPr/>
        <p:txBody>
          <a:bodyPr/>
          <a:lstStyle/>
          <a:p>
            <a:r>
              <a:rPr lang="en-US"/>
              <a:t>Facebook Profil - Potenzielle Reichweite | Panorama</a:t>
            </a:r>
          </a:p>
        </p:txBody>
      </p:sp>
      <p:graphicFrame>
        <p:nvGraphicFramePr>
          <p:cNvPr id="6" name="Chart Placeholder 5">
            <a:extLst>
              <a:ext uri="{FF2B5EF4-FFF2-40B4-BE49-F238E27FC236}">
                <a16:creationId xmlns:a16="http://schemas.microsoft.com/office/drawing/2014/main" id="{2391972A-7B66-4D03-BDDF-BDFD2536658E}"/>
              </a:ext>
            </a:extLst>
          </p:cNvPr>
          <p:cNvGraphicFramePr>
            <a:graphicFrameLocks noGrp="1"/>
          </p:cNvGraphicFramePr>
          <p:nvPr>
            <p:ph type="chart" sz="quarter" idx="13"/>
            <p:extLst>
              <p:ext uri="{D42A27DB-BD31-4B8C-83A1-F6EECF244321}">
                <p14:modId xmlns:p14="http://schemas.microsoft.com/office/powerpoint/2010/main" val="3329764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909EE-5240-41A0-B416-52126F016004}"/>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D577B25D-E30C-427D-8807-DF6B483B9C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846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A4F20-3CF3-4CF1-BF05-049109EEAA30}"/>
              </a:ext>
            </a:extLst>
          </p:cNvPr>
          <p:cNvSpPr>
            <a:spLocks noGrp="1"/>
          </p:cNvSpPr>
          <p:nvPr>
            <p:ph type="title"/>
          </p:nvPr>
        </p:nvSpPr>
        <p:spPr/>
        <p:txBody>
          <a:bodyPr/>
          <a:lstStyle/>
          <a:p>
            <a:r>
              <a:rPr lang="en-US"/>
              <a:t>Facebook Profil - Aktive Nutzer | Panorama</a:t>
            </a:r>
          </a:p>
        </p:txBody>
      </p:sp>
      <p:graphicFrame>
        <p:nvGraphicFramePr>
          <p:cNvPr id="6" name="Chart Placeholder 5">
            <a:extLst>
              <a:ext uri="{FF2B5EF4-FFF2-40B4-BE49-F238E27FC236}">
                <a16:creationId xmlns:a16="http://schemas.microsoft.com/office/drawing/2014/main" id="{DD8DA702-9DFE-40D5-8DF2-8A0A5FE2E08F}"/>
              </a:ext>
            </a:extLst>
          </p:cNvPr>
          <p:cNvGraphicFramePr>
            <a:graphicFrameLocks noGrp="1"/>
          </p:cNvGraphicFramePr>
          <p:nvPr>
            <p:ph type="chart" sz="quarter" idx="13"/>
            <p:extLst>
              <p:ext uri="{D42A27DB-BD31-4B8C-83A1-F6EECF244321}">
                <p14:modId xmlns:p14="http://schemas.microsoft.com/office/powerpoint/2010/main" val="1333557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B333E7-6FAA-431C-8E6A-46FBC12D534A}"/>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1C669CC9-D45C-4645-BD9D-73A77A7F61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908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801A-9EFC-4800-ADD1-AF7EA6868D27}"/>
              </a:ext>
            </a:extLst>
          </p:cNvPr>
          <p:cNvSpPr>
            <a:spLocks noGrp="1"/>
          </p:cNvSpPr>
          <p:nvPr>
            <p:ph type="title"/>
          </p:nvPr>
        </p:nvSpPr>
        <p:spPr/>
        <p:txBody>
          <a:bodyPr/>
          <a:lstStyle/>
          <a:p>
            <a:r>
              <a:rPr lang="en-US"/>
              <a:t>Facebook Profil - Video-Starts ab 10 Sek. | Panorama</a:t>
            </a:r>
          </a:p>
        </p:txBody>
      </p:sp>
      <p:graphicFrame>
        <p:nvGraphicFramePr>
          <p:cNvPr id="6" name="Chart Placeholder 5">
            <a:extLst>
              <a:ext uri="{FF2B5EF4-FFF2-40B4-BE49-F238E27FC236}">
                <a16:creationId xmlns:a16="http://schemas.microsoft.com/office/drawing/2014/main" id="{3ADDB079-A421-4E0A-8188-5380D07C58FF}"/>
              </a:ext>
            </a:extLst>
          </p:cNvPr>
          <p:cNvGraphicFramePr>
            <a:graphicFrameLocks noGrp="1"/>
          </p:cNvGraphicFramePr>
          <p:nvPr>
            <p:ph type="chart" sz="quarter" idx="13"/>
            <p:extLst>
              <p:ext uri="{D42A27DB-BD31-4B8C-83A1-F6EECF244321}">
                <p14:modId xmlns:p14="http://schemas.microsoft.com/office/powerpoint/2010/main" val="1570201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68BA0-92F3-4AD8-99AF-F4C9FEE28139}"/>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E19C88D5-6ED5-48F9-B509-A84C684C46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346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C9D14-0ACE-43FE-98B1-F68D69821BBC}"/>
              </a:ext>
            </a:extLst>
          </p:cNvPr>
          <p:cNvSpPr>
            <a:spLocks noGrp="1"/>
          </p:cNvSpPr>
          <p:nvPr>
            <p:ph type="title"/>
          </p:nvPr>
        </p:nvSpPr>
        <p:spPr/>
        <p:txBody>
          <a:bodyPr/>
          <a:lstStyle/>
          <a:p>
            <a:r>
              <a:rPr lang="de-DE"/>
              <a:t>Facebook Profil - Durchschnitt Potenzi. Reichweite pro Tag | Panorama</a:t>
            </a:r>
            <a:endParaRPr lang="en-US"/>
          </a:p>
        </p:txBody>
      </p:sp>
      <p:graphicFrame>
        <p:nvGraphicFramePr>
          <p:cNvPr id="5" name="Table Placeholder 4">
            <a:extLst>
              <a:ext uri="{FF2B5EF4-FFF2-40B4-BE49-F238E27FC236}">
                <a16:creationId xmlns:a16="http://schemas.microsoft.com/office/drawing/2014/main" id="{5A7FE6A1-54A0-4FE8-BF50-01FF68515672}"/>
              </a:ext>
            </a:extLst>
          </p:cNvPr>
          <p:cNvGraphicFramePr>
            <a:graphicFrameLocks noGrp="1"/>
          </p:cNvGraphicFramePr>
          <p:nvPr>
            <p:ph type="tbl" sz="quarter" idx="13"/>
            <p:extLst>
              <p:ext uri="{D42A27DB-BD31-4B8C-83A1-F6EECF244321}">
                <p14:modId xmlns:p14="http://schemas.microsoft.com/office/powerpoint/2010/main" val="260188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56795031"/>
                    </a:ext>
                  </a:extLst>
                </a:gridCol>
                <a:gridCol w="1645920">
                  <a:extLst>
                    <a:ext uri="{9D8B030D-6E8A-4147-A177-3AD203B41FA5}">
                      <a16:colId xmlns:a16="http://schemas.microsoft.com/office/drawing/2014/main" val="2139061240"/>
                    </a:ext>
                  </a:extLst>
                </a:gridCol>
                <a:gridCol w="1234440">
                  <a:extLst>
                    <a:ext uri="{9D8B030D-6E8A-4147-A177-3AD203B41FA5}">
                      <a16:colId xmlns:a16="http://schemas.microsoft.com/office/drawing/2014/main" val="1045418417"/>
                    </a:ext>
                  </a:extLst>
                </a:gridCol>
                <a:gridCol w="1234440">
                  <a:extLst>
                    <a:ext uri="{9D8B030D-6E8A-4147-A177-3AD203B41FA5}">
                      <a16:colId xmlns:a16="http://schemas.microsoft.com/office/drawing/2014/main" val="3211162650"/>
                    </a:ext>
                  </a:extLst>
                </a:gridCol>
                <a:gridCol w="1234440">
                  <a:extLst>
                    <a:ext uri="{9D8B030D-6E8A-4147-A177-3AD203B41FA5}">
                      <a16:colId xmlns:a16="http://schemas.microsoft.com/office/drawing/2014/main" val="3108127569"/>
                    </a:ext>
                  </a:extLst>
                </a:gridCol>
                <a:gridCol w="1234440">
                  <a:extLst>
                    <a:ext uri="{9D8B030D-6E8A-4147-A177-3AD203B41FA5}">
                      <a16:colId xmlns:a16="http://schemas.microsoft.com/office/drawing/2014/main" val="328526092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042627348"/>
                  </a:ext>
                </a:extLst>
              </a:tr>
              <a:tr h="370840">
                <a:tc>
                  <a:txBody>
                    <a:bodyPr/>
                    <a:lstStyle/>
                    <a:p>
                      <a:r>
                        <a:rPr lang="en-US" sz="1000"/>
                        <a:t>Panorama</a:t>
                      </a:r>
                    </a:p>
                  </a:txBody>
                  <a:tcPr/>
                </a:tc>
                <a:tc>
                  <a:txBody>
                    <a:bodyPr/>
                    <a:lstStyle/>
                    <a:p>
                      <a:r>
                        <a:rPr lang="en-US" sz="1000"/>
                        <a:t>180701</a:t>
                      </a:r>
                    </a:p>
                  </a:txBody>
                  <a:tcPr/>
                </a:tc>
                <a:tc>
                  <a:txBody>
                    <a:bodyPr/>
                    <a:lstStyle/>
                    <a:p>
                      <a:r>
                        <a:rPr lang="en-US" sz="1000"/>
                        <a:t>143382</a:t>
                      </a:r>
                    </a:p>
                  </a:txBody>
                  <a:tcPr/>
                </a:tc>
                <a:tc>
                  <a:txBody>
                    <a:bodyPr/>
                    <a:lstStyle/>
                    <a:p>
                      <a:r>
                        <a:rPr lang="en-US" sz="1000"/>
                        <a:t>0</a:t>
                      </a:r>
                    </a:p>
                  </a:txBody>
                  <a:tcPr/>
                </a:tc>
                <a:tc>
                  <a:txBody>
                    <a:bodyPr/>
                    <a:lstStyle/>
                    <a:p>
                      <a:r>
                        <a:rPr lang="en-US" sz="1000"/>
                        <a:t>40598</a:t>
                      </a:r>
                    </a:p>
                  </a:txBody>
                  <a:tcPr/>
                </a:tc>
                <a:tc>
                  <a:txBody>
                    <a:bodyPr/>
                    <a:lstStyle/>
                    <a:p>
                      <a:r>
                        <a:rPr lang="en-US" sz="1000"/>
                        <a:t>180701</a:t>
                      </a:r>
                    </a:p>
                  </a:txBody>
                  <a:tcPr/>
                </a:tc>
                <a:extLst>
                  <a:ext uri="{0D108BD9-81ED-4DB2-BD59-A6C34878D82A}">
                    <a16:rowId xmlns:a16="http://schemas.microsoft.com/office/drawing/2014/main" val="749046827"/>
                  </a:ext>
                </a:extLst>
              </a:tr>
            </a:tbl>
          </a:graphicData>
        </a:graphic>
      </p:graphicFrame>
      <p:sp>
        <p:nvSpPr>
          <p:cNvPr id="4" name="Text Placeholder 3">
            <a:extLst>
              <a:ext uri="{FF2B5EF4-FFF2-40B4-BE49-F238E27FC236}">
                <a16:creationId xmlns:a16="http://schemas.microsoft.com/office/drawing/2014/main" id="{47EF9C2A-23F1-432C-BDDE-23A381ABB37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847191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0BED1-37AB-4DCF-90B8-B93F132964A6}"/>
              </a:ext>
            </a:extLst>
          </p:cNvPr>
          <p:cNvSpPr>
            <a:spLocks noGrp="1"/>
          </p:cNvSpPr>
          <p:nvPr>
            <p:ph type="title"/>
          </p:nvPr>
        </p:nvSpPr>
        <p:spPr/>
        <p:txBody>
          <a:bodyPr/>
          <a:lstStyle/>
          <a:p>
            <a:r>
              <a:rPr lang="en-US"/>
              <a:t>Facebook Distributionstyp - FB Insights | Panorama</a:t>
            </a:r>
          </a:p>
        </p:txBody>
      </p:sp>
      <p:graphicFrame>
        <p:nvGraphicFramePr>
          <p:cNvPr id="6" name="Chart Placeholder 5">
            <a:extLst>
              <a:ext uri="{FF2B5EF4-FFF2-40B4-BE49-F238E27FC236}">
                <a16:creationId xmlns:a16="http://schemas.microsoft.com/office/drawing/2014/main" id="{ACE33235-9BB6-4186-9B62-BC38A3505369}"/>
              </a:ext>
            </a:extLst>
          </p:cNvPr>
          <p:cNvGraphicFramePr>
            <a:graphicFrameLocks noGrp="1"/>
          </p:cNvGraphicFramePr>
          <p:nvPr>
            <p:ph type="chart" sz="quarter" idx="13"/>
            <p:extLst>
              <p:ext uri="{D42A27DB-BD31-4B8C-83A1-F6EECF244321}">
                <p14:modId xmlns:p14="http://schemas.microsoft.com/office/powerpoint/2010/main" val="3098516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8164BA-3B5C-4A3E-B9FC-87A9B5FE8545}"/>
              </a:ext>
            </a:extLst>
          </p:cNvPr>
          <p:cNvSpPr>
            <a:spLocks noGrp="1"/>
          </p:cNvSpPr>
          <p:nvPr>
            <p:ph type="body" sz="quarter" idx="14"/>
          </p:nvPr>
        </p:nvSpPr>
        <p:spPr/>
        <p:txBody>
          <a:bodyPr/>
          <a:lstStyle/>
          <a:p>
            <a:r>
              <a:rPr lang="en-US"/>
              <a:t>01.11.2017 - 31.10.2018</a:t>
            </a:r>
          </a:p>
        </p:txBody>
      </p:sp>
      <p:sp>
        <p:nvSpPr>
          <p:cNvPr id="5" name="Footer Placeholder 4">
            <a:extLst>
              <a:ext uri="{FF2B5EF4-FFF2-40B4-BE49-F238E27FC236}">
                <a16:creationId xmlns:a16="http://schemas.microsoft.com/office/drawing/2014/main" id="{823B4116-25BE-4BE7-941A-854DC76B8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788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B1ED7-A5DF-46BD-AC58-959F6017EDBB}"/>
              </a:ext>
            </a:extLst>
          </p:cNvPr>
          <p:cNvSpPr>
            <a:spLocks noGrp="1"/>
          </p:cNvSpPr>
          <p:nvPr>
            <p:ph type="title"/>
          </p:nvPr>
        </p:nvSpPr>
        <p:spPr/>
        <p:txBody>
          <a:bodyPr/>
          <a:lstStyle/>
          <a:p>
            <a:r>
              <a:rPr lang="en-US"/>
              <a:t>Facebook Distributionstyp - Tabelle - FB Insights | Panorama</a:t>
            </a:r>
          </a:p>
        </p:txBody>
      </p:sp>
      <p:graphicFrame>
        <p:nvGraphicFramePr>
          <p:cNvPr id="5" name="Table Placeholder 4">
            <a:extLst>
              <a:ext uri="{FF2B5EF4-FFF2-40B4-BE49-F238E27FC236}">
                <a16:creationId xmlns:a16="http://schemas.microsoft.com/office/drawing/2014/main" id="{67B253C7-A49D-4715-88A0-88BD9C7E3B32}"/>
              </a:ext>
            </a:extLst>
          </p:cNvPr>
          <p:cNvGraphicFramePr>
            <a:graphicFrameLocks noGrp="1"/>
          </p:cNvGraphicFramePr>
          <p:nvPr>
            <p:ph type="tbl" sz="quarter" idx="13"/>
            <p:extLst>
              <p:ext uri="{D42A27DB-BD31-4B8C-83A1-F6EECF244321}">
                <p14:modId xmlns:p14="http://schemas.microsoft.com/office/powerpoint/2010/main" val="3718102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5903608"/>
                    </a:ext>
                  </a:extLst>
                </a:gridCol>
                <a:gridCol w="1234440">
                  <a:extLst>
                    <a:ext uri="{9D8B030D-6E8A-4147-A177-3AD203B41FA5}">
                      <a16:colId xmlns:a16="http://schemas.microsoft.com/office/drawing/2014/main" val="178144967"/>
                    </a:ext>
                  </a:extLst>
                </a:gridCol>
                <a:gridCol w="822960">
                  <a:extLst>
                    <a:ext uri="{9D8B030D-6E8A-4147-A177-3AD203B41FA5}">
                      <a16:colId xmlns:a16="http://schemas.microsoft.com/office/drawing/2014/main" val="2269015855"/>
                    </a:ext>
                  </a:extLst>
                </a:gridCol>
                <a:gridCol w="822960">
                  <a:extLst>
                    <a:ext uri="{9D8B030D-6E8A-4147-A177-3AD203B41FA5}">
                      <a16:colId xmlns:a16="http://schemas.microsoft.com/office/drawing/2014/main" val="1311793330"/>
                    </a:ext>
                  </a:extLst>
                </a:gridCol>
                <a:gridCol w="822960">
                  <a:extLst>
                    <a:ext uri="{9D8B030D-6E8A-4147-A177-3AD203B41FA5}">
                      <a16:colId xmlns:a16="http://schemas.microsoft.com/office/drawing/2014/main" val="356015923"/>
                    </a:ext>
                  </a:extLst>
                </a:gridCol>
                <a:gridCol w="822960">
                  <a:extLst>
                    <a:ext uri="{9D8B030D-6E8A-4147-A177-3AD203B41FA5}">
                      <a16:colId xmlns:a16="http://schemas.microsoft.com/office/drawing/2014/main" val="591377852"/>
                    </a:ext>
                  </a:extLst>
                </a:gridCol>
                <a:gridCol w="822960">
                  <a:extLst>
                    <a:ext uri="{9D8B030D-6E8A-4147-A177-3AD203B41FA5}">
                      <a16:colId xmlns:a16="http://schemas.microsoft.com/office/drawing/2014/main" val="138563942"/>
                    </a:ext>
                  </a:extLst>
                </a:gridCol>
                <a:gridCol w="822960">
                  <a:extLst>
                    <a:ext uri="{9D8B030D-6E8A-4147-A177-3AD203B41FA5}">
                      <a16:colId xmlns:a16="http://schemas.microsoft.com/office/drawing/2014/main" val="112038985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92625072"/>
                  </a:ext>
                </a:extLst>
              </a:tr>
              <a:tr h="370840">
                <a:tc>
                  <a:txBody>
                    <a:bodyPr/>
                    <a:lstStyle/>
                    <a:p>
                      <a:r>
                        <a:rPr lang="en-US" sz="1000"/>
                        <a:t>Panorama</a:t>
                      </a:r>
                    </a:p>
                  </a:txBody>
                  <a:tcPr/>
                </a:tc>
                <a:tc>
                  <a:txBody>
                    <a:bodyPr/>
                    <a:lstStyle/>
                    <a:p>
                      <a:r>
                        <a:rPr lang="en-US" sz="1000"/>
                        <a:t>580</a:t>
                      </a:r>
                    </a:p>
                  </a:txBody>
                  <a:tcPr/>
                </a:tc>
                <a:tc>
                  <a:txBody>
                    <a:bodyPr/>
                    <a:lstStyle/>
                    <a:p>
                      <a:r>
                        <a:rPr lang="en-US" sz="1000"/>
                        <a:t>108</a:t>
                      </a:r>
                    </a:p>
                  </a:txBody>
                  <a:tcPr/>
                </a:tc>
                <a:tc>
                  <a:txBody>
                    <a:bodyPr/>
                    <a:lstStyle/>
                    <a:p>
                      <a:r>
                        <a:rPr lang="en-US" sz="1000"/>
                        <a:t>253</a:t>
                      </a:r>
                    </a:p>
                  </a:txBody>
                  <a:tcPr/>
                </a:tc>
                <a:tc>
                  <a:txBody>
                    <a:bodyPr/>
                    <a:lstStyle/>
                    <a:p>
                      <a:r>
                        <a:rPr lang="en-US" sz="1000"/>
                        <a:t>1</a:t>
                      </a:r>
                    </a:p>
                  </a:txBody>
                  <a:tcPr/>
                </a:tc>
                <a:tc>
                  <a:txBody>
                    <a:bodyPr/>
                    <a:lstStyle/>
                    <a:p>
                      <a:r>
                        <a:rPr lang="en-US" sz="1000"/>
                        <a:t>217</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719958663"/>
                  </a:ext>
                </a:extLst>
              </a:tr>
            </a:tbl>
          </a:graphicData>
        </a:graphic>
      </p:graphicFrame>
      <p:sp>
        <p:nvSpPr>
          <p:cNvPr id="4" name="Text Placeholder 3">
            <a:extLst>
              <a:ext uri="{FF2B5EF4-FFF2-40B4-BE49-F238E27FC236}">
                <a16:creationId xmlns:a16="http://schemas.microsoft.com/office/drawing/2014/main" id="{5FC68371-07D7-42DE-9222-4B2F075B15DA}"/>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420084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014DB-053F-4BF8-894A-DE475A388397}"/>
              </a:ext>
            </a:extLst>
          </p:cNvPr>
          <p:cNvSpPr>
            <a:spLocks noGrp="1"/>
          </p:cNvSpPr>
          <p:nvPr>
            <p:ph type="title"/>
          </p:nvPr>
        </p:nvSpPr>
        <p:spPr/>
        <p:txBody>
          <a:bodyPr/>
          <a:lstStyle/>
          <a:p>
            <a:r>
              <a:rPr lang="en-US"/>
              <a:t>Facebook Eigene Posts - Shares - Export | Panorama - 1 of 2</a:t>
            </a:r>
          </a:p>
        </p:txBody>
      </p:sp>
      <p:graphicFrame>
        <p:nvGraphicFramePr>
          <p:cNvPr id="5" name="Table Placeholder 4">
            <a:extLst>
              <a:ext uri="{FF2B5EF4-FFF2-40B4-BE49-F238E27FC236}">
                <a16:creationId xmlns:a16="http://schemas.microsoft.com/office/drawing/2014/main" id="{45E5AE89-AF74-4966-9113-24F12FAF6CAB}"/>
              </a:ext>
            </a:extLst>
          </p:cNvPr>
          <p:cNvGraphicFramePr>
            <a:graphicFrameLocks noGrp="1"/>
          </p:cNvGraphicFramePr>
          <p:nvPr>
            <p:ph type="tbl" sz="quarter" idx="13"/>
            <p:extLst>
              <p:ext uri="{D42A27DB-BD31-4B8C-83A1-F6EECF244321}">
                <p14:modId xmlns:p14="http://schemas.microsoft.com/office/powerpoint/2010/main" val="180887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3305470"/>
                    </a:ext>
                  </a:extLst>
                </a:gridCol>
                <a:gridCol w="822960">
                  <a:extLst>
                    <a:ext uri="{9D8B030D-6E8A-4147-A177-3AD203B41FA5}">
                      <a16:colId xmlns:a16="http://schemas.microsoft.com/office/drawing/2014/main" val="1283592944"/>
                    </a:ext>
                  </a:extLst>
                </a:gridCol>
                <a:gridCol w="822960">
                  <a:extLst>
                    <a:ext uri="{9D8B030D-6E8A-4147-A177-3AD203B41FA5}">
                      <a16:colId xmlns:a16="http://schemas.microsoft.com/office/drawing/2014/main" val="2397587390"/>
                    </a:ext>
                  </a:extLst>
                </a:gridCol>
                <a:gridCol w="822960">
                  <a:extLst>
                    <a:ext uri="{9D8B030D-6E8A-4147-A177-3AD203B41FA5}">
                      <a16:colId xmlns:a16="http://schemas.microsoft.com/office/drawing/2014/main" val="2781426579"/>
                    </a:ext>
                  </a:extLst>
                </a:gridCol>
                <a:gridCol w="822960">
                  <a:extLst>
                    <a:ext uri="{9D8B030D-6E8A-4147-A177-3AD203B41FA5}">
                      <a16:colId xmlns:a16="http://schemas.microsoft.com/office/drawing/2014/main" val="1109416705"/>
                    </a:ext>
                  </a:extLst>
                </a:gridCol>
                <a:gridCol w="822960">
                  <a:extLst>
                    <a:ext uri="{9D8B030D-6E8A-4147-A177-3AD203B41FA5}">
                      <a16:colId xmlns:a16="http://schemas.microsoft.com/office/drawing/2014/main" val="876576999"/>
                    </a:ext>
                  </a:extLst>
                </a:gridCol>
                <a:gridCol w="822960">
                  <a:extLst>
                    <a:ext uri="{9D8B030D-6E8A-4147-A177-3AD203B41FA5}">
                      <a16:colId xmlns:a16="http://schemas.microsoft.com/office/drawing/2014/main" val="1927890418"/>
                    </a:ext>
                  </a:extLst>
                </a:gridCol>
                <a:gridCol w="822960">
                  <a:extLst>
                    <a:ext uri="{9D8B030D-6E8A-4147-A177-3AD203B41FA5}">
                      <a16:colId xmlns:a16="http://schemas.microsoft.com/office/drawing/2014/main" val="3126208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9923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242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533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7313522"/>
                  </a:ext>
                </a:extLst>
              </a:tr>
            </a:tbl>
          </a:graphicData>
        </a:graphic>
      </p:graphicFrame>
      <p:sp>
        <p:nvSpPr>
          <p:cNvPr id="4" name="Text Placeholder 3">
            <a:extLst>
              <a:ext uri="{FF2B5EF4-FFF2-40B4-BE49-F238E27FC236}">
                <a16:creationId xmlns:a16="http://schemas.microsoft.com/office/drawing/2014/main" id="{600DF1DC-68A1-42C5-852A-231F2D95CF06}"/>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654503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DDF6-E763-4857-96E6-A30379EBC960}"/>
              </a:ext>
            </a:extLst>
          </p:cNvPr>
          <p:cNvSpPr>
            <a:spLocks noGrp="1"/>
          </p:cNvSpPr>
          <p:nvPr>
            <p:ph type="title"/>
          </p:nvPr>
        </p:nvSpPr>
        <p:spPr/>
        <p:txBody>
          <a:bodyPr/>
          <a:lstStyle/>
          <a:p>
            <a:r>
              <a:rPr lang="en-US"/>
              <a:t>Facebook Eigene Posts - Shares - Export | Panorama - 2 of 2</a:t>
            </a:r>
          </a:p>
        </p:txBody>
      </p:sp>
      <p:graphicFrame>
        <p:nvGraphicFramePr>
          <p:cNvPr id="5" name="Table Placeholder 4">
            <a:extLst>
              <a:ext uri="{FF2B5EF4-FFF2-40B4-BE49-F238E27FC236}">
                <a16:creationId xmlns:a16="http://schemas.microsoft.com/office/drawing/2014/main" id="{21FDF0CE-CDEF-4B06-A7A8-0485B947EC11}"/>
              </a:ext>
            </a:extLst>
          </p:cNvPr>
          <p:cNvGraphicFramePr>
            <a:graphicFrameLocks noGrp="1"/>
          </p:cNvGraphicFramePr>
          <p:nvPr>
            <p:ph type="tbl" sz="quarter" idx="13"/>
            <p:extLst>
              <p:ext uri="{D42A27DB-BD31-4B8C-83A1-F6EECF244321}">
                <p14:modId xmlns:p14="http://schemas.microsoft.com/office/powerpoint/2010/main" val="583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3042442"/>
                    </a:ext>
                  </a:extLst>
                </a:gridCol>
                <a:gridCol w="822960">
                  <a:extLst>
                    <a:ext uri="{9D8B030D-6E8A-4147-A177-3AD203B41FA5}">
                      <a16:colId xmlns:a16="http://schemas.microsoft.com/office/drawing/2014/main" val="3471739077"/>
                    </a:ext>
                  </a:extLst>
                </a:gridCol>
                <a:gridCol w="822960">
                  <a:extLst>
                    <a:ext uri="{9D8B030D-6E8A-4147-A177-3AD203B41FA5}">
                      <a16:colId xmlns:a16="http://schemas.microsoft.com/office/drawing/2014/main" val="3246011639"/>
                    </a:ext>
                  </a:extLst>
                </a:gridCol>
                <a:gridCol w="822960">
                  <a:extLst>
                    <a:ext uri="{9D8B030D-6E8A-4147-A177-3AD203B41FA5}">
                      <a16:colId xmlns:a16="http://schemas.microsoft.com/office/drawing/2014/main" val="947839074"/>
                    </a:ext>
                  </a:extLst>
                </a:gridCol>
                <a:gridCol w="822960">
                  <a:extLst>
                    <a:ext uri="{9D8B030D-6E8A-4147-A177-3AD203B41FA5}">
                      <a16:colId xmlns:a16="http://schemas.microsoft.com/office/drawing/2014/main" val="424071234"/>
                    </a:ext>
                  </a:extLst>
                </a:gridCol>
                <a:gridCol w="822960">
                  <a:extLst>
                    <a:ext uri="{9D8B030D-6E8A-4147-A177-3AD203B41FA5}">
                      <a16:colId xmlns:a16="http://schemas.microsoft.com/office/drawing/2014/main" val="2798969899"/>
                    </a:ext>
                  </a:extLst>
                </a:gridCol>
                <a:gridCol w="822960">
                  <a:extLst>
                    <a:ext uri="{9D8B030D-6E8A-4147-A177-3AD203B41FA5}">
                      <a16:colId xmlns:a16="http://schemas.microsoft.com/office/drawing/2014/main" val="474265536"/>
                    </a:ext>
                  </a:extLst>
                </a:gridCol>
                <a:gridCol w="822960">
                  <a:extLst>
                    <a:ext uri="{9D8B030D-6E8A-4147-A177-3AD203B41FA5}">
                      <a16:colId xmlns:a16="http://schemas.microsoft.com/office/drawing/2014/main" val="4027027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480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8619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5364453"/>
                  </a:ext>
                </a:extLst>
              </a:tr>
            </a:tbl>
          </a:graphicData>
        </a:graphic>
      </p:graphicFrame>
      <p:sp>
        <p:nvSpPr>
          <p:cNvPr id="4" name="Text Placeholder 3">
            <a:extLst>
              <a:ext uri="{FF2B5EF4-FFF2-40B4-BE49-F238E27FC236}">
                <a16:creationId xmlns:a16="http://schemas.microsoft.com/office/drawing/2014/main" id="{CBA82827-0E5F-4CBB-B79D-FDA7B795C6B2}"/>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880390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871A2-E41A-4D38-8549-63980D0AC0E3}"/>
              </a:ext>
            </a:extLst>
          </p:cNvPr>
          <p:cNvSpPr>
            <a:spLocks noGrp="1"/>
          </p:cNvSpPr>
          <p:nvPr>
            <p:ph type="title"/>
          </p:nvPr>
        </p:nvSpPr>
        <p:spPr/>
        <p:txBody>
          <a:bodyPr/>
          <a:lstStyle/>
          <a:p>
            <a:r>
              <a:rPr lang="en-US"/>
              <a:t>Facebook Eigene Posts - Kommentare - Export | Panorama - 1 of 2</a:t>
            </a:r>
          </a:p>
        </p:txBody>
      </p:sp>
      <p:graphicFrame>
        <p:nvGraphicFramePr>
          <p:cNvPr id="5" name="Table Placeholder 4">
            <a:extLst>
              <a:ext uri="{FF2B5EF4-FFF2-40B4-BE49-F238E27FC236}">
                <a16:creationId xmlns:a16="http://schemas.microsoft.com/office/drawing/2014/main" id="{0088F631-6FB0-47C2-9973-68868157C046}"/>
              </a:ext>
            </a:extLst>
          </p:cNvPr>
          <p:cNvGraphicFramePr>
            <a:graphicFrameLocks noGrp="1"/>
          </p:cNvGraphicFramePr>
          <p:nvPr>
            <p:ph type="tbl" sz="quarter" idx="13"/>
            <p:extLst>
              <p:ext uri="{D42A27DB-BD31-4B8C-83A1-F6EECF244321}">
                <p14:modId xmlns:p14="http://schemas.microsoft.com/office/powerpoint/2010/main" val="33944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206844"/>
                    </a:ext>
                  </a:extLst>
                </a:gridCol>
                <a:gridCol w="822960">
                  <a:extLst>
                    <a:ext uri="{9D8B030D-6E8A-4147-A177-3AD203B41FA5}">
                      <a16:colId xmlns:a16="http://schemas.microsoft.com/office/drawing/2014/main" val="289687084"/>
                    </a:ext>
                  </a:extLst>
                </a:gridCol>
                <a:gridCol w="822960">
                  <a:extLst>
                    <a:ext uri="{9D8B030D-6E8A-4147-A177-3AD203B41FA5}">
                      <a16:colId xmlns:a16="http://schemas.microsoft.com/office/drawing/2014/main" val="1038481117"/>
                    </a:ext>
                  </a:extLst>
                </a:gridCol>
                <a:gridCol w="822960">
                  <a:extLst>
                    <a:ext uri="{9D8B030D-6E8A-4147-A177-3AD203B41FA5}">
                      <a16:colId xmlns:a16="http://schemas.microsoft.com/office/drawing/2014/main" val="4219830186"/>
                    </a:ext>
                  </a:extLst>
                </a:gridCol>
                <a:gridCol w="822960">
                  <a:extLst>
                    <a:ext uri="{9D8B030D-6E8A-4147-A177-3AD203B41FA5}">
                      <a16:colId xmlns:a16="http://schemas.microsoft.com/office/drawing/2014/main" val="3304642266"/>
                    </a:ext>
                  </a:extLst>
                </a:gridCol>
                <a:gridCol w="822960">
                  <a:extLst>
                    <a:ext uri="{9D8B030D-6E8A-4147-A177-3AD203B41FA5}">
                      <a16:colId xmlns:a16="http://schemas.microsoft.com/office/drawing/2014/main" val="3551898312"/>
                    </a:ext>
                  </a:extLst>
                </a:gridCol>
                <a:gridCol w="822960">
                  <a:extLst>
                    <a:ext uri="{9D8B030D-6E8A-4147-A177-3AD203B41FA5}">
                      <a16:colId xmlns:a16="http://schemas.microsoft.com/office/drawing/2014/main" val="1688545758"/>
                    </a:ext>
                  </a:extLst>
                </a:gridCol>
                <a:gridCol w="822960">
                  <a:extLst>
                    <a:ext uri="{9D8B030D-6E8A-4147-A177-3AD203B41FA5}">
                      <a16:colId xmlns:a16="http://schemas.microsoft.com/office/drawing/2014/main" val="1800395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983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232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548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5534238"/>
                  </a:ext>
                </a:extLst>
              </a:tr>
            </a:tbl>
          </a:graphicData>
        </a:graphic>
      </p:graphicFrame>
      <p:sp>
        <p:nvSpPr>
          <p:cNvPr id="4" name="Text Placeholder 3">
            <a:extLst>
              <a:ext uri="{FF2B5EF4-FFF2-40B4-BE49-F238E27FC236}">
                <a16:creationId xmlns:a16="http://schemas.microsoft.com/office/drawing/2014/main" id="{08C8C3CA-123F-44E0-869D-659EFAE8BCCB}"/>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716872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A81AF-4C75-4564-965D-E132C4396A30}"/>
              </a:ext>
            </a:extLst>
          </p:cNvPr>
          <p:cNvSpPr>
            <a:spLocks noGrp="1"/>
          </p:cNvSpPr>
          <p:nvPr>
            <p:ph type="title"/>
          </p:nvPr>
        </p:nvSpPr>
        <p:spPr/>
        <p:txBody>
          <a:bodyPr/>
          <a:lstStyle/>
          <a:p>
            <a:r>
              <a:rPr lang="en-US"/>
              <a:t>Facebook Eigene Posts - Kommentare - Export | Panorama - 2 of 2</a:t>
            </a:r>
          </a:p>
        </p:txBody>
      </p:sp>
      <p:graphicFrame>
        <p:nvGraphicFramePr>
          <p:cNvPr id="5" name="Table Placeholder 4">
            <a:extLst>
              <a:ext uri="{FF2B5EF4-FFF2-40B4-BE49-F238E27FC236}">
                <a16:creationId xmlns:a16="http://schemas.microsoft.com/office/drawing/2014/main" id="{48C481B4-3DC4-4150-A28F-F77359975654}"/>
              </a:ext>
            </a:extLst>
          </p:cNvPr>
          <p:cNvGraphicFramePr>
            <a:graphicFrameLocks noGrp="1"/>
          </p:cNvGraphicFramePr>
          <p:nvPr>
            <p:ph type="tbl" sz="quarter" idx="13"/>
            <p:extLst>
              <p:ext uri="{D42A27DB-BD31-4B8C-83A1-F6EECF244321}">
                <p14:modId xmlns:p14="http://schemas.microsoft.com/office/powerpoint/2010/main" val="259164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2071264"/>
                    </a:ext>
                  </a:extLst>
                </a:gridCol>
                <a:gridCol w="822960">
                  <a:extLst>
                    <a:ext uri="{9D8B030D-6E8A-4147-A177-3AD203B41FA5}">
                      <a16:colId xmlns:a16="http://schemas.microsoft.com/office/drawing/2014/main" val="164934869"/>
                    </a:ext>
                  </a:extLst>
                </a:gridCol>
                <a:gridCol w="822960">
                  <a:extLst>
                    <a:ext uri="{9D8B030D-6E8A-4147-A177-3AD203B41FA5}">
                      <a16:colId xmlns:a16="http://schemas.microsoft.com/office/drawing/2014/main" val="1240259833"/>
                    </a:ext>
                  </a:extLst>
                </a:gridCol>
                <a:gridCol w="822960">
                  <a:extLst>
                    <a:ext uri="{9D8B030D-6E8A-4147-A177-3AD203B41FA5}">
                      <a16:colId xmlns:a16="http://schemas.microsoft.com/office/drawing/2014/main" val="1552102836"/>
                    </a:ext>
                  </a:extLst>
                </a:gridCol>
                <a:gridCol w="822960">
                  <a:extLst>
                    <a:ext uri="{9D8B030D-6E8A-4147-A177-3AD203B41FA5}">
                      <a16:colId xmlns:a16="http://schemas.microsoft.com/office/drawing/2014/main" val="3951114471"/>
                    </a:ext>
                  </a:extLst>
                </a:gridCol>
                <a:gridCol w="822960">
                  <a:extLst>
                    <a:ext uri="{9D8B030D-6E8A-4147-A177-3AD203B41FA5}">
                      <a16:colId xmlns:a16="http://schemas.microsoft.com/office/drawing/2014/main" val="4122219908"/>
                    </a:ext>
                  </a:extLst>
                </a:gridCol>
                <a:gridCol w="822960">
                  <a:extLst>
                    <a:ext uri="{9D8B030D-6E8A-4147-A177-3AD203B41FA5}">
                      <a16:colId xmlns:a16="http://schemas.microsoft.com/office/drawing/2014/main" val="2112695553"/>
                    </a:ext>
                  </a:extLst>
                </a:gridCol>
                <a:gridCol w="822960">
                  <a:extLst>
                    <a:ext uri="{9D8B030D-6E8A-4147-A177-3AD203B41FA5}">
                      <a16:colId xmlns:a16="http://schemas.microsoft.com/office/drawing/2014/main" val="191750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2118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- 2018-01-25 11:15:02 </a:t>
                      </a:r>
                      <a:r>
                        <a:rPr kumimoji="0" lang="de-DE" sz="1000" b="0" i="0" u="none" strike="noStrike" kern="1200" cap="none" spc="0" normalizeH="0" baseline="0" noProof="0">
                          <a:ln>
                            <a:noFill/>
                          </a:ln>
                          <a:solidFill>
                            <a:prstClr val="black"/>
                          </a:solidFill>
                          <a:effectLst/>
                          <a:uLnTx/>
                          <a:uFillTx/>
                          <a:latin typeface="+mn-lt"/>
                          <a:ea typeface="+mn-ea"/>
                          <a:cs typeface="+mn-cs"/>
                        </a:rPr>
                        <a:t> 
 Ohne Ihre Rundfunkbeiträge gäbe es keine tagesschau, keinen Tatort - und kein Panorama. In der Schweiz droht dem Öffentlich-Rechtlichen jetzt genau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886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- 2018-01-30 09:24:36 </a:t>
                      </a:r>
                      <a:r>
                        <a:rPr kumimoji="0" lang="de-DE" sz="1000" b="0" i="0" u="none" strike="noStrike" kern="1200" cap="none" spc="0" normalizeH="0" baseline="0" noProof="0">
                          <a:ln>
                            <a:noFill/>
                          </a:ln>
                          <a:solidFill>
                            <a:prstClr val="black"/>
                          </a:solidFill>
                          <a:effectLst/>
                          <a:uLnTx/>
                          <a:uFillTx/>
                          <a:latin typeface="+mn-lt"/>
                          <a:ea typeface="+mn-ea"/>
                          <a:cs typeface="+mn-cs"/>
                        </a:rPr>
                        <a:t> 
 "Hackfresse" oder "Produkt politischer Inzucht". So bezeichnet Stephan Brandner von der AfD seine Gegner. Morgen am 31.01. soll er zum Vorsitzenden des Rechtsausschusses des Deutschen Bundestags gewählt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7552156"/>
                  </a:ext>
                </a:extLst>
              </a:tr>
            </a:tbl>
          </a:graphicData>
        </a:graphic>
      </p:graphicFrame>
      <p:sp>
        <p:nvSpPr>
          <p:cNvPr id="4" name="Text Placeholder 3">
            <a:extLst>
              <a:ext uri="{FF2B5EF4-FFF2-40B4-BE49-F238E27FC236}">
                <a16:creationId xmlns:a16="http://schemas.microsoft.com/office/drawing/2014/main" id="{86392A50-64EA-48C2-8CDC-564368CA68C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225195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E8BFC-B70D-4AED-A467-8E3FB737A1CD}"/>
              </a:ext>
            </a:extLst>
          </p:cNvPr>
          <p:cNvSpPr>
            <a:spLocks noGrp="1"/>
          </p:cNvSpPr>
          <p:nvPr>
            <p:ph type="title"/>
          </p:nvPr>
        </p:nvSpPr>
        <p:spPr/>
        <p:txBody>
          <a:bodyPr/>
          <a:lstStyle/>
          <a:p>
            <a:r>
              <a:rPr lang="en-US"/>
              <a:t>Facebook Eigene Posts - Links - Export | Panorama - 1 of 4</a:t>
            </a:r>
          </a:p>
        </p:txBody>
      </p:sp>
      <p:graphicFrame>
        <p:nvGraphicFramePr>
          <p:cNvPr id="5" name="Table Placeholder 4">
            <a:extLst>
              <a:ext uri="{FF2B5EF4-FFF2-40B4-BE49-F238E27FC236}">
                <a16:creationId xmlns:a16="http://schemas.microsoft.com/office/drawing/2014/main" id="{8032D916-EA4F-433E-817A-4F085F452BF4}"/>
              </a:ext>
            </a:extLst>
          </p:cNvPr>
          <p:cNvGraphicFramePr>
            <a:graphicFrameLocks noGrp="1"/>
          </p:cNvGraphicFramePr>
          <p:nvPr>
            <p:ph type="tbl" sz="quarter" idx="13"/>
            <p:extLst>
              <p:ext uri="{D42A27DB-BD31-4B8C-83A1-F6EECF244321}">
                <p14:modId xmlns:p14="http://schemas.microsoft.com/office/powerpoint/2010/main" val="109189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8504073"/>
                    </a:ext>
                  </a:extLst>
                </a:gridCol>
                <a:gridCol w="822960">
                  <a:extLst>
                    <a:ext uri="{9D8B030D-6E8A-4147-A177-3AD203B41FA5}">
                      <a16:colId xmlns:a16="http://schemas.microsoft.com/office/drawing/2014/main" val="62489476"/>
                    </a:ext>
                  </a:extLst>
                </a:gridCol>
                <a:gridCol w="822960">
                  <a:extLst>
                    <a:ext uri="{9D8B030D-6E8A-4147-A177-3AD203B41FA5}">
                      <a16:colId xmlns:a16="http://schemas.microsoft.com/office/drawing/2014/main" val="4269424535"/>
                    </a:ext>
                  </a:extLst>
                </a:gridCol>
                <a:gridCol w="822960">
                  <a:extLst>
                    <a:ext uri="{9D8B030D-6E8A-4147-A177-3AD203B41FA5}">
                      <a16:colId xmlns:a16="http://schemas.microsoft.com/office/drawing/2014/main" val="3973959532"/>
                    </a:ext>
                  </a:extLst>
                </a:gridCol>
                <a:gridCol w="822960">
                  <a:extLst>
                    <a:ext uri="{9D8B030D-6E8A-4147-A177-3AD203B41FA5}">
                      <a16:colId xmlns:a16="http://schemas.microsoft.com/office/drawing/2014/main" val="1172913300"/>
                    </a:ext>
                  </a:extLst>
                </a:gridCol>
                <a:gridCol w="822960">
                  <a:extLst>
                    <a:ext uri="{9D8B030D-6E8A-4147-A177-3AD203B41FA5}">
                      <a16:colId xmlns:a16="http://schemas.microsoft.com/office/drawing/2014/main" val="478376811"/>
                    </a:ext>
                  </a:extLst>
                </a:gridCol>
                <a:gridCol w="822960">
                  <a:extLst>
                    <a:ext uri="{9D8B030D-6E8A-4147-A177-3AD203B41FA5}">
                      <a16:colId xmlns:a16="http://schemas.microsoft.com/office/drawing/2014/main" val="486436138"/>
                    </a:ext>
                  </a:extLst>
                </a:gridCol>
                <a:gridCol w="822960">
                  <a:extLst>
                    <a:ext uri="{9D8B030D-6E8A-4147-A177-3AD203B41FA5}">
                      <a16:colId xmlns:a16="http://schemas.microsoft.com/office/drawing/2014/main" val="1077135069"/>
                    </a:ext>
                  </a:extLst>
                </a:gridCol>
                <a:gridCol w="822960">
                  <a:extLst>
                    <a:ext uri="{9D8B030D-6E8A-4147-A177-3AD203B41FA5}">
                      <a16:colId xmlns:a16="http://schemas.microsoft.com/office/drawing/2014/main" val="2048662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284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- 2018-07-27 16:09:51 </a:t>
                      </a:r>
                      <a:r>
                        <a:rPr kumimoji="0" lang="de-DE" sz="1000" b="0" i="0" u="none" strike="noStrike" kern="1200" cap="none" spc="0" normalizeH="0" baseline="0" noProof="0">
                          <a:ln>
                            <a:noFill/>
                          </a:ln>
                          <a:solidFill>
                            <a:prstClr val="black"/>
                          </a:solidFill>
                          <a:effectLst/>
                          <a:uLnTx/>
                          <a:uFillTx/>
                          <a:latin typeface="+mn-lt"/>
                          <a:ea typeface="+mn-ea"/>
                          <a:cs typeface="+mn-cs"/>
                        </a:rPr>
                        <a:t> 
 "Ich finde das ziemlich widerwärtig." Der Kollege und Monitor-Chef Georg Restle kritisiert im Interview mit dem Fachmagazin journalist - das Medienmagazin, dass einige Journalisten in Deutschland seiner Meinung nach die Methoden der AfD bei der Jagd um Aufmerksamkeit nachahmen.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865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- 2018-06-13 13:34:28 </a:t>
                      </a:r>
                      <a:r>
                        <a:rPr kumimoji="0" lang="de-DE" sz="1000" b="0" i="0" u="none" strike="noStrike" kern="1200" cap="none" spc="0" normalizeH="0" baseline="0" noProof="0">
                          <a:ln>
                            <a:noFill/>
                          </a:ln>
                          <a:solidFill>
                            <a:prstClr val="black"/>
                          </a:solidFill>
                          <a:effectLst/>
                          <a:uLnTx/>
                          <a:uFillTx/>
                          <a:latin typeface="+mn-lt"/>
                          <a:ea typeface="+mn-ea"/>
                          <a:cs typeface="+mn-cs"/>
                        </a:rPr>
                        <a:t> 
 Ein 27-Jähriger soll einen Polizeihubschrauber geblendet haben. Doch das Gericht hat Zweifel an der Geschichte. Hat die Besatzung gelogen?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2665335"/>
                  </a:ext>
                </a:extLst>
              </a:tr>
            </a:tbl>
          </a:graphicData>
        </a:graphic>
      </p:graphicFrame>
      <p:sp>
        <p:nvSpPr>
          <p:cNvPr id="4" name="Text Placeholder 3">
            <a:extLst>
              <a:ext uri="{FF2B5EF4-FFF2-40B4-BE49-F238E27FC236}">
                <a16:creationId xmlns:a16="http://schemas.microsoft.com/office/drawing/2014/main" id="{99517760-F375-417D-80A7-8607DC63ECBD}"/>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225472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6E613-DF69-4A9A-9F00-41EC08EB0576}"/>
              </a:ext>
            </a:extLst>
          </p:cNvPr>
          <p:cNvSpPr>
            <a:spLocks noGrp="1"/>
          </p:cNvSpPr>
          <p:nvPr>
            <p:ph type="title"/>
          </p:nvPr>
        </p:nvSpPr>
        <p:spPr/>
        <p:txBody>
          <a:bodyPr/>
          <a:lstStyle/>
          <a:p>
            <a:r>
              <a:rPr lang="en-US"/>
              <a:t>Facebook Eigene Posts - Links - Export | Panorama - 2 of 4</a:t>
            </a:r>
          </a:p>
        </p:txBody>
      </p:sp>
      <p:graphicFrame>
        <p:nvGraphicFramePr>
          <p:cNvPr id="5" name="Table Placeholder 4">
            <a:extLst>
              <a:ext uri="{FF2B5EF4-FFF2-40B4-BE49-F238E27FC236}">
                <a16:creationId xmlns:a16="http://schemas.microsoft.com/office/drawing/2014/main" id="{3CCA65A0-51D1-4968-BD32-66347D4336B5}"/>
              </a:ext>
            </a:extLst>
          </p:cNvPr>
          <p:cNvGraphicFramePr>
            <a:graphicFrameLocks noGrp="1"/>
          </p:cNvGraphicFramePr>
          <p:nvPr>
            <p:ph type="tbl" sz="quarter" idx="13"/>
            <p:extLst>
              <p:ext uri="{D42A27DB-BD31-4B8C-83A1-F6EECF244321}">
                <p14:modId xmlns:p14="http://schemas.microsoft.com/office/powerpoint/2010/main" val="46739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51870138"/>
                    </a:ext>
                  </a:extLst>
                </a:gridCol>
                <a:gridCol w="822960">
                  <a:extLst>
                    <a:ext uri="{9D8B030D-6E8A-4147-A177-3AD203B41FA5}">
                      <a16:colId xmlns:a16="http://schemas.microsoft.com/office/drawing/2014/main" val="2644798204"/>
                    </a:ext>
                  </a:extLst>
                </a:gridCol>
                <a:gridCol w="822960">
                  <a:extLst>
                    <a:ext uri="{9D8B030D-6E8A-4147-A177-3AD203B41FA5}">
                      <a16:colId xmlns:a16="http://schemas.microsoft.com/office/drawing/2014/main" val="205033471"/>
                    </a:ext>
                  </a:extLst>
                </a:gridCol>
                <a:gridCol w="822960">
                  <a:extLst>
                    <a:ext uri="{9D8B030D-6E8A-4147-A177-3AD203B41FA5}">
                      <a16:colId xmlns:a16="http://schemas.microsoft.com/office/drawing/2014/main" val="1341034776"/>
                    </a:ext>
                  </a:extLst>
                </a:gridCol>
                <a:gridCol w="822960">
                  <a:extLst>
                    <a:ext uri="{9D8B030D-6E8A-4147-A177-3AD203B41FA5}">
                      <a16:colId xmlns:a16="http://schemas.microsoft.com/office/drawing/2014/main" val="211647610"/>
                    </a:ext>
                  </a:extLst>
                </a:gridCol>
                <a:gridCol w="822960">
                  <a:extLst>
                    <a:ext uri="{9D8B030D-6E8A-4147-A177-3AD203B41FA5}">
                      <a16:colId xmlns:a16="http://schemas.microsoft.com/office/drawing/2014/main" val="1935323446"/>
                    </a:ext>
                  </a:extLst>
                </a:gridCol>
                <a:gridCol w="822960">
                  <a:extLst>
                    <a:ext uri="{9D8B030D-6E8A-4147-A177-3AD203B41FA5}">
                      <a16:colId xmlns:a16="http://schemas.microsoft.com/office/drawing/2014/main" val="3767359687"/>
                    </a:ext>
                  </a:extLst>
                </a:gridCol>
                <a:gridCol w="822960">
                  <a:extLst>
                    <a:ext uri="{9D8B030D-6E8A-4147-A177-3AD203B41FA5}">
                      <a16:colId xmlns:a16="http://schemas.microsoft.com/office/drawing/2014/main" val="1123790144"/>
                    </a:ext>
                  </a:extLst>
                </a:gridCol>
                <a:gridCol w="822960">
                  <a:extLst>
                    <a:ext uri="{9D8B030D-6E8A-4147-A177-3AD203B41FA5}">
                      <a16:colId xmlns:a16="http://schemas.microsoft.com/office/drawing/2014/main" val="1930222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9492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- 2018-06-20 06:52:48 </a:t>
                      </a:r>
                      <a:r>
                        <a:rPr kumimoji="0" lang="de-DE" sz="1000" b="0" i="0" u="none" strike="noStrike" kern="1200" cap="none" spc="0" normalizeH="0" baseline="0" noProof="0">
                          <a:ln>
                            <a:noFill/>
                          </a:ln>
                          <a:solidFill>
                            <a:prstClr val="black"/>
                          </a:solidFill>
                          <a:effectLst/>
                          <a:uLnTx/>
                          <a:uFillTx/>
                          <a:latin typeface="+mn-lt"/>
                          <a:ea typeface="+mn-ea"/>
                          <a:cs typeface="+mn-cs"/>
                        </a:rPr>
                        <a:t> 
 Eine Frau gibt ihre Tochter nach der Geburt an ein Heim ab. Über fünfzig Jahre später ist die Mutter pflegebedürftig. Doch das ehemalige Pflegekind will nicht für die Kosten aufkommen.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8520465"/>
                  </a:ext>
                </a:extLst>
              </a:tr>
            </a:tbl>
          </a:graphicData>
        </a:graphic>
      </p:graphicFrame>
      <p:sp>
        <p:nvSpPr>
          <p:cNvPr id="4" name="Text Placeholder 3">
            <a:extLst>
              <a:ext uri="{FF2B5EF4-FFF2-40B4-BE49-F238E27FC236}">
                <a16:creationId xmlns:a16="http://schemas.microsoft.com/office/drawing/2014/main" id="{B248F130-5A2E-4898-9972-000EA66D7BBF}"/>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828666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AC53E-A8C4-42EF-B169-6F711C78BC1B}"/>
              </a:ext>
            </a:extLst>
          </p:cNvPr>
          <p:cNvSpPr>
            <a:spLocks noGrp="1"/>
          </p:cNvSpPr>
          <p:nvPr>
            <p:ph type="title"/>
          </p:nvPr>
        </p:nvSpPr>
        <p:spPr/>
        <p:txBody>
          <a:bodyPr/>
          <a:lstStyle/>
          <a:p>
            <a:r>
              <a:rPr lang="en-US"/>
              <a:t>Facebook Eigene Posts - Links - Export | Panorama - 3 of 4</a:t>
            </a:r>
          </a:p>
        </p:txBody>
      </p:sp>
      <p:graphicFrame>
        <p:nvGraphicFramePr>
          <p:cNvPr id="5" name="Table Placeholder 4">
            <a:extLst>
              <a:ext uri="{FF2B5EF4-FFF2-40B4-BE49-F238E27FC236}">
                <a16:creationId xmlns:a16="http://schemas.microsoft.com/office/drawing/2014/main" id="{DAF0725B-0E84-40E6-80CD-6878C6CC9B9E}"/>
              </a:ext>
            </a:extLst>
          </p:cNvPr>
          <p:cNvGraphicFramePr>
            <a:graphicFrameLocks noGrp="1"/>
          </p:cNvGraphicFramePr>
          <p:nvPr>
            <p:ph type="tbl" sz="quarter" idx="13"/>
            <p:extLst>
              <p:ext uri="{D42A27DB-BD31-4B8C-83A1-F6EECF244321}">
                <p14:modId xmlns:p14="http://schemas.microsoft.com/office/powerpoint/2010/main" val="9367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4816676"/>
                    </a:ext>
                  </a:extLst>
                </a:gridCol>
                <a:gridCol w="822960">
                  <a:extLst>
                    <a:ext uri="{9D8B030D-6E8A-4147-A177-3AD203B41FA5}">
                      <a16:colId xmlns:a16="http://schemas.microsoft.com/office/drawing/2014/main" val="3230095383"/>
                    </a:ext>
                  </a:extLst>
                </a:gridCol>
                <a:gridCol w="822960">
                  <a:extLst>
                    <a:ext uri="{9D8B030D-6E8A-4147-A177-3AD203B41FA5}">
                      <a16:colId xmlns:a16="http://schemas.microsoft.com/office/drawing/2014/main" val="1368751482"/>
                    </a:ext>
                  </a:extLst>
                </a:gridCol>
                <a:gridCol w="822960">
                  <a:extLst>
                    <a:ext uri="{9D8B030D-6E8A-4147-A177-3AD203B41FA5}">
                      <a16:colId xmlns:a16="http://schemas.microsoft.com/office/drawing/2014/main" val="110477385"/>
                    </a:ext>
                  </a:extLst>
                </a:gridCol>
                <a:gridCol w="822960">
                  <a:extLst>
                    <a:ext uri="{9D8B030D-6E8A-4147-A177-3AD203B41FA5}">
                      <a16:colId xmlns:a16="http://schemas.microsoft.com/office/drawing/2014/main" val="1573247489"/>
                    </a:ext>
                  </a:extLst>
                </a:gridCol>
                <a:gridCol w="822960">
                  <a:extLst>
                    <a:ext uri="{9D8B030D-6E8A-4147-A177-3AD203B41FA5}">
                      <a16:colId xmlns:a16="http://schemas.microsoft.com/office/drawing/2014/main" val="1843291445"/>
                    </a:ext>
                  </a:extLst>
                </a:gridCol>
                <a:gridCol w="822960">
                  <a:extLst>
                    <a:ext uri="{9D8B030D-6E8A-4147-A177-3AD203B41FA5}">
                      <a16:colId xmlns:a16="http://schemas.microsoft.com/office/drawing/2014/main" val="791268232"/>
                    </a:ext>
                  </a:extLst>
                </a:gridCol>
                <a:gridCol w="822960">
                  <a:extLst>
                    <a:ext uri="{9D8B030D-6E8A-4147-A177-3AD203B41FA5}">
                      <a16:colId xmlns:a16="http://schemas.microsoft.com/office/drawing/2014/main" val="3995174813"/>
                    </a:ext>
                  </a:extLst>
                </a:gridCol>
                <a:gridCol w="822960">
                  <a:extLst>
                    <a:ext uri="{9D8B030D-6E8A-4147-A177-3AD203B41FA5}">
                      <a16:colId xmlns:a16="http://schemas.microsoft.com/office/drawing/2014/main" val="79232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321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- 2018-02-22 09:53:36 </a:t>
                      </a:r>
                      <a:r>
                        <a:rPr kumimoji="0" lang="de-DE" sz="1000" b="0" i="0" u="none" strike="noStrike" kern="1200" cap="none" spc="0" normalizeH="0" baseline="0" noProof="0">
                          <a:ln>
                            <a:noFill/>
                          </a:ln>
                          <a:solidFill>
                            <a:prstClr val="black"/>
                          </a:solidFill>
                          <a:effectLst/>
                          <a:uLnTx/>
                          <a:uFillTx/>
                          <a:latin typeface="+mn-lt"/>
                          <a:ea typeface="+mn-ea"/>
                          <a:cs typeface="+mn-cs"/>
                        </a:rPr>
                        <a:t> 
 "Können Sie mir jetzt versprechen, dass Sie keine einzige Spende der NRA mehr akzeptieren werden?" Die Frage stellt ein Überlebender des Massakers in Parkland an Marco Rubio. Der republikanische Senator von Florida lässt seine Kampagnen auch von der mächtigen Waffenlobby NRA finanzieren.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8587650"/>
                  </a:ext>
                </a:extLst>
              </a:tr>
            </a:tbl>
          </a:graphicData>
        </a:graphic>
      </p:graphicFrame>
      <p:sp>
        <p:nvSpPr>
          <p:cNvPr id="4" name="Text Placeholder 3">
            <a:extLst>
              <a:ext uri="{FF2B5EF4-FFF2-40B4-BE49-F238E27FC236}">
                <a16:creationId xmlns:a16="http://schemas.microsoft.com/office/drawing/2014/main" id="{7753C4F5-E6B9-4161-8BBC-044D21B46C58}"/>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862770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AA1B1-B3C3-4637-AE96-1D31D556F7CB}"/>
              </a:ext>
            </a:extLst>
          </p:cNvPr>
          <p:cNvSpPr>
            <a:spLocks noGrp="1"/>
          </p:cNvSpPr>
          <p:nvPr>
            <p:ph type="title"/>
          </p:nvPr>
        </p:nvSpPr>
        <p:spPr/>
        <p:txBody>
          <a:bodyPr/>
          <a:lstStyle/>
          <a:p>
            <a:r>
              <a:rPr lang="en-US"/>
              <a:t>Facebook Eigene Posts - Links - Export | Panorama - 4 of 4</a:t>
            </a:r>
          </a:p>
        </p:txBody>
      </p:sp>
      <p:graphicFrame>
        <p:nvGraphicFramePr>
          <p:cNvPr id="5" name="Table Placeholder 4">
            <a:extLst>
              <a:ext uri="{FF2B5EF4-FFF2-40B4-BE49-F238E27FC236}">
                <a16:creationId xmlns:a16="http://schemas.microsoft.com/office/drawing/2014/main" id="{1E6A99C8-388E-498D-92BC-5ECC9F905A84}"/>
              </a:ext>
            </a:extLst>
          </p:cNvPr>
          <p:cNvGraphicFramePr>
            <a:graphicFrameLocks noGrp="1"/>
          </p:cNvGraphicFramePr>
          <p:nvPr>
            <p:ph type="tbl" sz="quarter" idx="13"/>
            <p:extLst>
              <p:ext uri="{D42A27DB-BD31-4B8C-83A1-F6EECF244321}">
                <p14:modId xmlns:p14="http://schemas.microsoft.com/office/powerpoint/2010/main" val="1075894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05940768"/>
                    </a:ext>
                  </a:extLst>
                </a:gridCol>
                <a:gridCol w="822960">
                  <a:extLst>
                    <a:ext uri="{9D8B030D-6E8A-4147-A177-3AD203B41FA5}">
                      <a16:colId xmlns:a16="http://schemas.microsoft.com/office/drawing/2014/main" val="2991085379"/>
                    </a:ext>
                  </a:extLst>
                </a:gridCol>
                <a:gridCol w="822960">
                  <a:extLst>
                    <a:ext uri="{9D8B030D-6E8A-4147-A177-3AD203B41FA5}">
                      <a16:colId xmlns:a16="http://schemas.microsoft.com/office/drawing/2014/main" val="2745533196"/>
                    </a:ext>
                  </a:extLst>
                </a:gridCol>
                <a:gridCol w="822960">
                  <a:extLst>
                    <a:ext uri="{9D8B030D-6E8A-4147-A177-3AD203B41FA5}">
                      <a16:colId xmlns:a16="http://schemas.microsoft.com/office/drawing/2014/main" val="1544761653"/>
                    </a:ext>
                  </a:extLst>
                </a:gridCol>
                <a:gridCol w="822960">
                  <a:extLst>
                    <a:ext uri="{9D8B030D-6E8A-4147-A177-3AD203B41FA5}">
                      <a16:colId xmlns:a16="http://schemas.microsoft.com/office/drawing/2014/main" val="539512156"/>
                    </a:ext>
                  </a:extLst>
                </a:gridCol>
                <a:gridCol w="822960">
                  <a:extLst>
                    <a:ext uri="{9D8B030D-6E8A-4147-A177-3AD203B41FA5}">
                      <a16:colId xmlns:a16="http://schemas.microsoft.com/office/drawing/2014/main" val="1738380429"/>
                    </a:ext>
                  </a:extLst>
                </a:gridCol>
                <a:gridCol w="822960">
                  <a:extLst>
                    <a:ext uri="{9D8B030D-6E8A-4147-A177-3AD203B41FA5}">
                      <a16:colId xmlns:a16="http://schemas.microsoft.com/office/drawing/2014/main" val="93586410"/>
                    </a:ext>
                  </a:extLst>
                </a:gridCol>
                <a:gridCol w="822960">
                  <a:extLst>
                    <a:ext uri="{9D8B030D-6E8A-4147-A177-3AD203B41FA5}">
                      <a16:colId xmlns:a16="http://schemas.microsoft.com/office/drawing/2014/main" val="2565719484"/>
                    </a:ext>
                  </a:extLst>
                </a:gridCol>
                <a:gridCol w="822960">
                  <a:extLst>
                    <a:ext uri="{9D8B030D-6E8A-4147-A177-3AD203B41FA5}">
                      <a16:colId xmlns:a16="http://schemas.microsoft.com/office/drawing/2014/main" val="111226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294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- 2018-08-28 17:00:49 </a:t>
                      </a:r>
                      <a:r>
                        <a:rPr kumimoji="0" lang="de-DE" sz="1000" b="0" i="0" u="none" strike="noStrike" kern="1200" cap="none" spc="0" normalizeH="0" baseline="0" noProof="0">
                          <a:ln>
                            <a:noFill/>
                          </a:ln>
                          <a:solidFill>
                            <a:prstClr val="black"/>
                          </a:solidFill>
                          <a:effectLst/>
                          <a:uLnTx/>
                          <a:uFillTx/>
                          <a:latin typeface="+mn-lt"/>
                          <a:ea typeface="+mn-ea"/>
                          <a:cs typeface="+mn-cs"/>
                        </a:rPr>
                        <a:t> 
 Ein 32-Jähriger wurde in einem G20-Verfahren freigesprochen. Ihm wurden Flaschenwürfe auf Polizisten vorgeworfen. Bemerkenswert: Das Gericht kritisierte die Polizeizeugen.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8235238"/>
                  </a:ext>
                </a:extLst>
              </a:tr>
            </a:tbl>
          </a:graphicData>
        </a:graphic>
      </p:graphicFrame>
      <p:sp>
        <p:nvSpPr>
          <p:cNvPr id="4" name="Text Placeholder 3">
            <a:extLst>
              <a:ext uri="{FF2B5EF4-FFF2-40B4-BE49-F238E27FC236}">
                <a16:creationId xmlns:a16="http://schemas.microsoft.com/office/drawing/2014/main" id="{13C0B1D8-4E0E-4F8E-9C59-3E8BD58980D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553509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868B-0268-4CC4-AED5-E862D813A7CB}"/>
              </a:ext>
            </a:extLst>
          </p:cNvPr>
          <p:cNvSpPr>
            <a:spLocks noGrp="1"/>
          </p:cNvSpPr>
          <p:nvPr>
            <p:ph type="title"/>
          </p:nvPr>
        </p:nvSpPr>
        <p:spPr/>
        <p:txBody>
          <a:bodyPr/>
          <a:lstStyle/>
          <a:p>
            <a:r>
              <a:rPr lang="en-US"/>
              <a:t>Facebook Eigene Posts - Videostartrate - Export | Panorama</a:t>
            </a:r>
          </a:p>
        </p:txBody>
      </p:sp>
      <p:graphicFrame>
        <p:nvGraphicFramePr>
          <p:cNvPr id="5" name="Table Placeholder 4">
            <a:extLst>
              <a:ext uri="{FF2B5EF4-FFF2-40B4-BE49-F238E27FC236}">
                <a16:creationId xmlns:a16="http://schemas.microsoft.com/office/drawing/2014/main" id="{BFFD6C7E-3B8E-4005-83AC-915D3C0053CD}"/>
              </a:ext>
            </a:extLst>
          </p:cNvPr>
          <p:cNvGraphicFramePr>
            <a:graphicFrameLocks noGrp="1"/>
          </p:cNvGraphicFramePr>
          <p:nvPr>
            <p:ph type="tbl" sz="quarter" idx="13"/>
            <p:extLst>
              <p:ext uri="{D42A27DB-BD31-4B8C-83A1-F6EECF244321}">
                <p14:modId xmlns:p14="http://schemas.microsoft.com/office/powerpoint/2010/main" val="429416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7506286"/>
                    </a:ext>
                  </a:extLst>
                </a:gridCol>
                <a:gridCol w="822960">
                  <a:extLst>
                    <a:ext uri="{9D8B030D-6E8A-4147-A177-3AD203B41FA5}">
                      <a16:colId xmlns:a16="http://schemas.microsoft.com/office/drawing/2014/main" val="1107967386"/>
                    </a:ext>
                  </a:extLst>
                </a:gridCol>
                <a:gridCol w="822960">
                  <a:extLst>
                    <a:ext uri="{9D8B030D-6E8A-4147-A177-3AD203B41FA5}">
                      <a16:colId xmlns:a16="http://schemas.microsoft.com/office/drawing/2014/main" val="1191369569"/>
                    </a:ext>
                  </a:extLst>
                </a:gridCol>
                <a:gridCol w="822960">
                  <a:extLst>
                    <a:ext uri="{9D8B030D-6E8A-4147-A177-3AD203B41FA5}">
                      <a16:colId xmlns:a16="http://schemas.microsoft.com/office/drawing/2014/main" val="950688957"/>
                    </a:ext>
                  </a:extLst>
                </a:gridCol>
                <a:gridCol w="822960">
                  <a:extLst>
                    <a:ext uri="{9D8B030D-6E8A-4147-A177-3AD203B41FA5}">
                      <a16:colId xmlns:a16="http://schemas.microsoft.com/office/drawing/2014/main" val="3632884881"/>
                    </a:ext>
                  </a:extLst>
                </a:gridCol>
                <a:gridCol w="822960">
                  <a:extLst>
                    <a:ext uri="{9D8B030D-6E8A-4147-A177-3AD203B41FA5}">
                      <a16:colId xmlns:a16="http://schemas.microsoft.com/office/drawing/2014/main" val="2315676972"/>
                    </a:ext>
                  </a:extLst>
                </a:gridCol>
                <a:gridCol w="822960">
                  <a:extLst>
                    <a:ext uri="{9D8B030D-6E8A-4147-A177-3AD203B41FA5}">
                      <a16:colId xmlns:a16="http://schemas.microsoft.com/office/drawing/2014/main" val="167147625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64977844"/>
                  </a:ext>
                </a:extLst>
              </a:tr>
              <a:tr h="370840">
                <a:tc>
                  <a:txBody>
                    <a:bodyPr/>
                    <a:lstStyle/>
                    <a:p>
                      <a:r>
                        <a:rPr lang="it-IT" sz="1000" b="1"/>
                        <a:t> Panorama - 2018-07-19 13:46:05 </a:t>
                      </a:r>
                      <a:r>
                        <a:rPr lang="it-IT" sz="1000"/>
                        <a:t> 
 "Combat 18" - eine neue Nazi-Terrortruppe ...?</a:t>
                      </a:r>
                      <a:endParaRPr lang="en-US" sz="1000"/>
                    </a:p>
                  </a:txBody>
                  <a:tcPr/>
                </a:tc>
                <a:tc>
                  <a:txBody>
                    <a:bodyPr/>
                    <a:lstStyle/>
                    <a:p>
                      <a:r>
                        <a:rPr lang="en-US" sz="1000"/>
                        <a:t>44.23 %</a:t>
                      </a:r>
                    </a:p>
                  </a:txBody>
                  <a:tcPr/>
                </a:tc>
                <a:tc>
                  <a:txBody>
                    <a:bodyPr/>
                    <a:lstStyle/>
                    <a:p>
                      <a:r>
                        <a:rPr lang="en-US" sz="1000"/>
                        <a:t>59.64 %</a:t>
                      </a:r>
                    </a:p>
                  </a:txBody>
                  <a:tcPr/>
                </a:tc>
                <a:tc>
                  <a:txBody>
                    <a:bodyPr/>
                    <a:lstStyle/>
                    <a:p>
                      <a:r>
                        <a:rPr lang="en-US" sz="1000"/>
                        <a:t>163470</a:t>
                      </a:r>
                    </a:p>
                  </a:txBody>
                  <a:tcPr/>
                </a:tc>
                <a:tc>
                  <a:txBody>
                    <a:bodyPr/>
                    <a:lstStyle/>
                    <a:p>
                      <a:r>
                        <a:rPr lang="en-US" sz="1000"/>
                        <a:t>355802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4407284"/>
                  </a:ext>
                </a:extLst>
              </a:tr>
              <a:tr h="370840">
                <a:tc>
                  <a:txBody>
                    <a:bodyPr/>
                    <a:lstStyle/>
                    <a:p>
                      <a:r>
                        <a:rPr lang="de-DE" sz="1000" b="1"/>
                        <a:t> Panorama - 2018-03-20 09:05:49 </a:t>
                      </a:r>
                      <a:r>
                        <a:rPr lang="de-DE" sz="1000"/>
                        <a:t> 
 In der RTL-Sendung "Mario Barth deckt auf" hat sich der Comedian über einen Gefängnisleiter lustig gemacht, der stotterte. Dabei äffte er ihn nach. Der Sender hat angekündigt, dass sich Barth in seiner nächsten Sendung öffentlich entschuldigen wird.</a:t>
                      </a:r>
                      <a:endParaRPr lang="en-US" sz="1000"/>
                    </a:p>
                  </a:txBody>
                  <a:tcPr/>
                </a:tc>
                <a:tc>
                  <a:txBody>
                    <a:bodyPr/>
                    <a:lstStyle/>
                    <a:p>
                      <a:r>
                        <a:rPr lang="en-US" sz="1000"/>
                        <a:t>40.81 %</a:t>
                      </a:r>
                    </a:p>
                  </a:txBody>
                  <a:tcPr/>
                </a:tc>
                <a:tc>
                  <a:txBody>
                    <a:bodyPr/>
                    <a:lstStyle/>
                    <a:p>
                      <a:r>
                        <a:rPr lang="en-US" sz="1000"/>
                        <a:t>56.36 %</a:t>
                      </a:r>
                    </a:p>
                  </a:txBody>
                  <a:tcPr/>
                </a:tc>
                <a:tc>
                  <a:txBody>
                    <a:bodyPr/>
                    <a:lstStyle/>
                    <a:p>
                      <a:r>
                        <a:rPr lang="en-US" sz="1000"/>
                        <a:t>13582</a:t>
                      </a:r>
                    </a:p>
                  </a:txBody>
                  <a:tcPr/>
                </a:tc>
                <a:tc>
                  <a:txBody>
                    <a:bodyPr/>
                    <a:lstStyle/>
                    <a:p>
                      <a:r>
                        <a:rPr lang="en-US" sz="1000"/>
                        <a:t>33281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82601481"/>
                  </a:ext>
                </a:extLst>
              </a:tr>
              <a:tr h="370840">
                <a:tc>
                  <a:txBody>
                    <a:bodyPr/>
                    <a:lstStyle/>
                    <a:p>
                      <a:r>
                        <a:rPr lang="de-DE" sz="1000" b="1"/>
                        <a:t> Panorama - 2018-03-28 16:01:38 </a:t>
                      </a:r>
                      <a:r>
                        <a:rPr lang="de-DE" sz="1000"/>
                        <a:t> 
 Wieso hassen Rapper die Polizei? Johannes Edelhoff trifft sich für Strg_f mit Rappern, ihren Fans und bittet einen Polizeihasser sowie zwei Polizisten zum Gespräch.</a:t>
                      </a:r>
                      <a:endParaRPr lang="en-US" sz="1000"/>
                    </a:p>
                  </a:txBody>
                  <a:tcPr/>
                </a:tc>
                <a:tc>
                  <a:txBody>
                    <a:bodyPr/>
                    <a:lstStyle/>
                    <a:p>
                      <a:r>
                        <a:rPr lang="en-US" sz="1000"/>
                        <a:t>37.18 %</a:t>
                      </a:r>
                    </a:p>
                  </a:txBody>
                  <a:tcPr/>
                </a:tc>
                <a:tc>
                  <a:txBody>
                    <a:bodyPr/>
                    <a:lstStyle/>
                    <a:p>
                      <a:r>
                        <a:rPr lang="en-US" sz="1000"/>
                        <a:t>66.98 %</a:t>
                      </a:r>
                    </a:p>
                  </a:txBody>
                  <a:tcPr/>
                </a:tc>
                <a:tc>
                  <a:txBody>
                    <a:bodyPr/>
                    <a:lstStyle/>
                    <a:p>
                      <a:r>
                        <a:rPr lang="en-US" sz="1000"/>
                        <a:t>4951</a:t>
                      </a:r>
                    </a:p>
                  </a:txBody>
                  <a:tcPr/>
                </a:tc>
                <a:tc>
                  <a:txBody>
                    <a:bodyPr/>
                    <a:lstStyle/>
                    <a:p>
                      <a:r>
                        <a:rPr lang="en-US" sz="1000"/>
                        <a:t>12045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9824930"/>
                  </a:ext>
                </a:extLst>
              </a:tr>
              <a:tr h="370840">
                <a:tc>
                  <a:txBody>
                    <a:bodyPr/>
                    <a:lstStyle/>
                    <a:p>
                      <a:r>
                        <a:rPr lang="de-DE" sz="1000" b="1"/>
                        <a:t> Panorama - 2018-02-28 16:44:41 </a:t>
                      </a:r>
                      <a:r>
                        <a:rPr lang="de-DE" sz="1000"/>
                        <a:t> 
 Der Verein TuS Appen von 1947 e.V. steht vor einem Dilemma: Eines ihrer Mitglieder ist der Landesvorsitzende der NPD Hamburg. Die Mannschaft möchte ihn nicht im Team haben, doch der Vereinsausschluss scheiterte.</a:t>
                      </a:r>
                      <a:endParaRPr lang="en-US" sz="1000"/>
                    </a:p>
                  </a:txBody>
                  <a:tcPr/>
                </a:tc>
                <a:tc>
                  <a:txBody>
                    <a:bodyPr/>
                    <a:lstStyle/>
                    <a:p>
                      <a:r>
                        <a:rPr lang="en-US" sz="1000"/>
                        <a:t>35.99 %</a:t>
                      </a:r>
                    </a:p>
                  </a:txBody>
                  <a:tcPr/>
                </a:tc>
                <a:tc>
                  <a:txBody>
                    <a:bodyPr/>
                    <a:lstStyle/>
                    <a:p>
                      <a:r>
                        <a:rPr lang="en-US" sz="1000"/>
                        <a:t>57.89 %</a:t>
                      </a:r>
                    </a:p>
                  </a:txBody>
                  <a:tcPr/>
                </a:tc>
                <a:tc>
                  <a:txBody>
                    <a:bodyPr/>
                    <a:lstStyle/>
                    <a:p>
                      <a:r>
                        <a:rPr lang="en-US" sz="1000"/>
                        <a:t>104885</a:t>
                      </a:r>
                    </a:p>
                  </a:txBody>
                  <a:tcPr/>
                </a:tc>
                <a:tc>
                  <a:txBody>
                    <a:bodyPr/>
                    <a:lstStyle/>
                    <a:p>
                      <a:r>
                        <a:rPr lang="en-US" sz="1000"/>
                        <a:t>274901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4293441"/>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35.06 %</a:t>
                      </a:r>
                    </a:p>
                  </a:txBody>
                  <a:tcPr/>
                </a:tc>
                <a:tc>
                  <a:txBody>
                    <a:bodyPr/>
                    <a:lstStyle/>
                    <a:p>
                      <a:r>
                        <a:rPr lang="en-US" sz="1000"/>
                        <a:t>51.79 %</a:t>
                      </a:r>
                    </a:p>
                  </a:txBody>
                  <a:tcPr/>
                </a:tc>
                <a:tc>
                  <a:txBody>
                    <a:bodyPr/>
                    <a:lstStyle/>
                    <a:p>
                      <a:r>
                        <a:rPr lang="en-US" sz="1000"/>
                        <a:t>706205</a:t>
                      </a:r>
                    </a:p>
                  </a:txBody>
                  <a:tcPr/>
                </a:tc>
                <a:tc>
                  <a:txBody>
                    <a:bodyPr/>
                    <a:lstStyle/>
                    <a:p>
                      <a:r>
                        <a:rPr lang="en-US" sz="1000"/>
                        <a:t>1767221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2376121"/>
                  </a:ext>
                </a:extLst>
              </a:tr>
            </a:tbl>
          </a:graphicData>
        </a:graphic>
      </p:graphicFrame>
      <p:sp>
        <p:nvSpPr>
          <p:cNvPr id="4" name="Text Placeholder 3">
            <a:extLst>
              <a:ext uri="{FF2B5EF4-FFF2-40B4-BE49-F238E27FC236}">
                <a16:creationId xmlns:a16="http://schemas.microsoft.com/office/drawing/2014/main" id="{64CFB9F4-8C67-4EA7-92A2-E45F25D54BC8}"/>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620777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AC18F-5496-460F-878B-15DC4CC222D5}"/>
              </a:ext>
            </a:extLst>
          </p:cNvPr>
          <p:cNvSpPr>
            <a:spLocks noGrp="1"/>
          </p:cNvSpPr>
          <p:nvPr>
            <p:ph type="title"/>
          </p:nvPr>
        </p:nvSpPr>
        <p:spPr/>
        <p:txBody>
          <a:bodyPr/>
          <a:lstStyle/>
          <a:p>
            <a:r>
              <a:rPr lang="en-US"/>
              <a:t>Facebook Eigene Posts - Videostartrate - Flop - Export | Panorama</a:t>
            </a:r>
          </a:p>
        </p:txBody>
      </p:sp>
      <p:graphicFrame>
        <p:nvGraphicFramePr>
          <p:cNvPr id="5" name="Table Placeholder 4">
            <a:extLst>
              <a:ext uri="{FF2B5EF4-FFF2-40B4-BE49-F238E27FC236}">
                <a16:creationId xmlns:a16="http://schemas.microsoft.com/office/drawing/2014/main" id="{26A82FF8-E1A6-4939-8478-E9EA6EEBA31C}"/>
              </a:ext>
            </a:extLst>
          </p:cNvPr>
          <p:cNvGraphicFramePr>
            <a:graphicFrameLocks noGrp="1"/>
          </p:cNvGraphicFramePr>
          <p:nvPr>
            <p:ph type="tbl" sz="quarter" idx="13"/>
            <p:extLst>
              <p:ext uri="{D42A27DB-BD31-4B8C-83A1-F6EECF244321}">
                <p14:modId xmlns:p14="http://schemas.microsoft.com/office/powerpoint/2010/main" val="171480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5227186"/>
                    </a:ext>
                  </a:extLst>
                </a:gridCol>
                <a:gridCol w="822960">
                  <a:extLst>
                    <a:ext uri="{9D8B030D-6E8A-4147-A177-3AD203B41FA5}">
                      <a16:colId xmlns:a16="http://schemas.microsoft.com/office/drawing/2014/main" val="3580855874"/>
                    </a:ext>
                  </a:extLst>
                </a:gridCol>
                <a:gridCol w="822960">
                  <a:extLst>
                    <a:ext uri="{9D8B030D-6E8A-4147-A177-3AD203B41FA5}">
                      <a16:colId xmlns:a16="http://schemas.microsoft.com/office/drawing/2014/main" val="3341026413"/>
                    </a:ext>
                  </a:extLst>
                </a:gridCol>
                <a:gridCol w="822960">
                  <a:extLst>
                    <a:ext uri="{9D8B030D-6E8A-4147-A177-3AD203B41FA5}">
                      <a16:colId xmlns:a16="http://schemas.microsoft.com/office/drawing/2014/main" val="4045710938"/>
                    </a:ext>
                  </a:extLst>
                </a:gridCol>
                <a:gridCol w="822960">
                  <a:extLst>
                    <a:ext uri="{9D8B030D-6E8A-4147-A177-3AD203B41FA5}">
                      <a16:colId xmlns:a16="http://schemas.microsoft.com/office/drawing/2014/main" val="83621271"/>
                    </a:ext>
                  </a:extLst>
                </a:gridCol>
                <a:gridCol w="822960">
                  <a:extLst>
                    <a:ext uri="{9D8B030D-6E8A-4147-A177-3AD203B41FA5}">
                      <a16:colId xmlns:a16="http://schemas.microsoft.com/office/drawing/2014/main" val="2338849840"/>
                    </a:ext>
                  </a:extLst>
                </a:gridCol>
                <a:gridCol w="822960">
                  <a:extLst>
                    <a:ext uri="{9D8B030D-6E8A-4147-A177-3AD203B41FA5}">
                      <a16:colId xmlns:a16="http://schemas.microsoft.com/office/drawing/2014/main" val="250558806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60061195"/>
                  </a:ext>
                </a:extLst>
              </a:tr>
              <a:tr h="370840">
                <a:tc>
                  <a:txBody>
                    <a:bodyPr/>
                    <a:lstStyle/>
                    <a:p>
                      <a:r>
                        <a:rPr lang="de-DE" sz="1000" b="1"/>
                        <a:t> Panorama - 2018-05-10 17:22:58 </a:t>
                      </a:r>
                      <a:r>
                        <a:rPr lang="de-DE" sz="1000"/>
                        <a:t> 
 Mehr als dreimal so viele Teilnehmer wie ursprünglich angenommen (zwischen ca. 23.000 und 30.000) haben heute in München gegen das neue Polizeiaufgabengesetz demonstriert. Viele befürchten eine Einschränkung von Grundrechten.</a:t>
                      </a:r>
                      <a:endParaRPr lang="en-US" sz="1000"/>
                    </a:p>
                  </a:txBody>
                  <a:tcPr/>
                </a:tc>
                <a:tc>
                  <a:txBody>
                    <a:bodyPr/>
                    <a:lstStyle/>
                    <a:p>
                      <a:r>
                        <a:rPr lang="en-US" sz="1000"/>
                        <a:t>0.0 %</a:t>
                      </a:r>
                    </a:p>
                  </a:txBody>
                  <a:tcPr/>
                </a:tc>
                <a:tc>
                  <a:txBody>
                    <a:bodyPr/>
                    <a:lstStyle/>
                    <a:p>
                      <a:r>
                        <a:rPr lang="en-US" sz="1000"/>
                        <a:t>76.3 %</a:t>
                      </a:r>
                    </a:p>
                  </a:txBody>
                  <a:tcPr/>
                </a:tc>
                <a:tc>
                  <a:txBody>
                    <a:bodyPr/>
                    <a:lstStyle/>
                    <a:p>
                      <a:r>
                        <a:rPr lang="en-US" sz="1000"/>
                        <a:t>0</a:t>
                      </a:r>
                    </a:p>
                  </a:txBody>
                  <a:tcPr/>
                </a:tc>
                <a:tc>
                  <a:txBody>
                    <a:bodyPr/>
                    <a:lstStyle/>
                    <a:p>
                      <a:r>
                        <a:rPr lang="en-US" sz="1000"/>
                        <a:t>12576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28694792"/>
                  </a:ext>
                </a:extLst>
              </a:tr>
              <a:tr h="370840">
                <a:tc>
                  <a:txBody>
                    <a:bodyPr/>
                    <a:lstStyle/>
                    <a:p>
                      <a:r>
                        <a:rPr lang="de-DE" sz="1000" b="1"/>
                        <a:t> Panorama - 2018-01-23 14:03:09 </a:t>
                      </a:r>
                      <a:r>
                        <a:rPr lang="de-DE" sz="1000"/>
                        <a:t> 
 "Kollegen werden abgemahnt, weil sie 16 Sekunden zu früh in die Mittagspause gegangen sind. Solche Dinge passieren täglich" - VICE Deutschland über die Arbeit bei Amazon: https://motherboard.vice.com/de/article/yw5v4b/sekundenregeln-und-schikanen-vom-irrsinn-bei-amazon-zu-arbeiten?utm_campaign=sharebutton
Da waren unsere Erfahrungen ganz ähnlich:</a:t>
                      </a:r>
                      <a:endParaRPr lang="en-US" sz="1000"/>
                    </a:p>
                  </a:txBody>
                  <a:tcPr/>
                </a:tc>
                <a:tc>
                  <a:txBody>
                    <a:bodyPr/>
                    <a:lstStyle/>
                    <a:p>
                      <a:r>
                        <a:rPr lang="en-US" sz="1000"/>
                        <a:t>0.0 %</a:t>
                      </a:r>
                    </a:p>
                  </a:txBody>
                  <a:tcPr/>
                </a:tc>
                <a:tc>
                  <a:txBody>
                    <a:bodyPr/>
                    <a:lstStyle/>
                    <a:p>
                      <a:r>
                        <a:rPr lang="en-US" sz="1000"/>
                        <a:t>39.0 %</a:t>
                      </a:r>
                    </a:p>
                  </a:txBody>
                  <a:tcPr/>
                </a:tc>
                <a:tc>
                  <a:txBody>
                    <a:bodyPr/>
                    <a:lstStyle/>
                    <a:p>
                      <a:r>
                        <a:rPr lang="en-US" sz="1000"/>
                        <a:t>0</a:t>
                      </a:r>
                    </a:p>
                  </a:txBody>
                  <a:tcPr/>
                </a:tc>
                <a:tc>
                  <a:txBody>
                    <a:bodyPr/>
                    <a:lstStyle/>
                    <a:p>
                      <a:r>
                        <a:rPr lang="en-US" sz="1000"/>
                        <a:t>53211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3857443"/>
                  </a:ext>
                </a:extLst>
              </a:tr>
              <a:tr h="370840">
                <a:tc>
                  <a:txBody>
                    <a:bodyPr/>
                    <a:lstStyle/>
                    <a:p>
                      <a:r>
                        <a:rPr lang="de-DE" sz="1000" b="1"/>
                        <a:t> Panorama - 2018-05-23 10:30:00 </a:t>
                      </a:r>
                      <a:r>
                        <a:rPr lang="de-DE" sz="1000"/>
                        <a:t> 
 ZDF-Moderatorin Dunja Hayali hat das Bundesverdienstkreuz erhalten. In Panorama berichtete sie über den Hass, der ihr im Netz zuweilen entgegenschlägt.</a:t>
                      </a:r>
                      <a:endParaRPr lang="en-US" sz="1000"/>
                    </a:p>
                  </a:txBody>
                  <a:tcPr/>
                </a:tc>
                <a:tc>
                  <a:txBody>
                    <a:bodyPr/>
                    <a:lstStyle/>
                    <a:p>
                      <a:r>
                        <a:rPr lang="en-US" sz="1000"/>
                        <a:t>0.0 %</a:t>
                      </a:r>
                    </a:p>
                  </a:txBody>
                  <a:tcPr/>
                </a:tc>
                <a:tc>
                  <a:txBody>
                    <a:bodyPr/>
                    <a:lstStyle/>
                    <a:p>
                      <a:r>
                        <a:rPr lang="en-US" sz="1000"/>
                        <a:t>127.0 %</a:t>
                      </a:r>
                    </a:p>
                  </a:txBody>
                  <a:tcPr/>
                </a:tc>
                <a:tc>
                  <a:txBody>
                    <a:bodyPr/>
                    <a:lstStyle/>
                    <a:p>
                      <a:r>
                        <a:rPr lang="en-US" sz="1000"/>
                        <a:t>0</a:t>
                      </a:r>
                    </a:p>
                  </a:txBody>
                  <a:tcPr/>
                </a:tc>
                <a:tc>
                  <a:txBody>
                    <a:bodyPr/>
                    <a:lstStyle/>
                    <a:p>
                      <a:r>
                        <a:rPr lang="en-US" sz="1000"/>
                        <a:t>11746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75422327"/>
                  </a:ext>
                </a:extLst>
              </a:tr>
              <a:tr h="370840">
                <a:tc>
                  <a:txBody>
                    <a:bodyPr/>
                    <a:lstStyle/>
                    <a:p>
                      <a:r>
                        <a:rPr lang="de-DE" sz="1000" b="1"/>
                        <a:t> Panorama - 2018-01-17 17:41:21 </a:t>
                      </a:r>
                      <a:r>
                        <a:rPr lang="de-DE" sz="1000"/>
                        <a:t> 
 Lange Haft für rechtsextreme "Gruppe Freital" gefordert: http://www.tagesschau.de/inland/freital-prozess-103.html</a:t>
                      </a:r>
                      <a:endParaRPr lang="en-US" sz="1000"/>
                    </a:p>
                  </a:txBody>
                  <a:tcPr/>
                </a:tc>
                <a:tc>
                  <a:txBody>
                    <a:bodyPr/>
                    <a:lstStyle/>
                    <a:p>
                      <a:r>
                        <a:rPr lang="en-US" sz="1000"/>
                        <a:t>0.0 %</a:t>
                      </a:r>
                    </a:p>
                  </a:txBody>
                  <a:tcPr/>
                </a:tc>
                <a:tc>
                  <a:txBody>
                    <a:bodyPr/>
                    <a:lstStyle/>
                    <a:p>
                      <a:r>
                        <a:rPr lang="en-US" sz="1000"/>
                        <a:t>37.2 %</a:t>
                      </a:r>
                    </a:p>
                  </a:txBody>
                  <a:tcPr/>
                </a:tc>
                <a:tc>
                  <a:txBody>
                    <a:bodyPr/>
                    <a:lstStyle/>
                    <a:p>
                      <a:r>
                        <a:rPr lang="en-US" sz="1000"/>
                        <a:t>0</a:t>
                      </a:r>
                    </a:p>
                  </a:txBody>
                  <a:tcPr/>
                </a:tc>
                <a:tc>
                  <a:txBody>
                    <a:bodyPr/>
                    <a:lstStyle/>
                    <a:p>
                      <a:r>
                        <a:rPr lang="en-US" sz="1000"/>
                        <a:t>40373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47034749"/>
                  </a:ext>
                </a:extLst>
              </a:tr>
              <a:tr h="370840">
                <a:tc>
                  <a:txBody>
                    <a:bodyPr/>
                    <a:lstStyle/>
                    <a:p>
                      <a:r>
                        <a:rPr lang="de-DE" sz="1000" b="1"/>
                        <a:t> Panorama - 2018-01-12 13:44:48 </a:t>
                      </a:r>
                      <a:r>
                        <a:rPr lang="de-DE" sz="1000"/>
                        <a:t> 
 Das interne Hickhack in der niedersächsischen AfD geht in die nächste Runde: AfD-Landesvorsitzender Armin-Paul Hampel hatte kurzerhand den Parteitag abgesagt. Seine Gegner wollen sich trotzdem am Sonnabend in Hannover treffen. http://www.ndr.de/nachrichten/niedersachsen/hannover_weser-leinegebiet/AfD-Hampel-Gegner-wollen-Treffen-erzwingen,afd1528.html</a:t>
                      </a:r>
                      <a:endParaRPr lang="en-US" sz="1000"/>
                    </a:p>
                  </a:txBody>
                  <a:tcPr/>
                </a:tc>
                <a:tc>
                  <a:txBody>
                    <a:bodyPr/>
                    <a:lstStyle/>
                    <a:p>
                      <a:r>
                        <a:rPr lang="en-US" sz="1000"/>
                        <a:t>0.0 %</a:t>
                      </a:r>
                    </a:p>
                  </a:txBody>
                  <a:tcPr/>
                </a:tc>
                <a:tc>
                  <a:txBody>
                    <a:bodyPr/>
                    <a:lstStyle/>
                    <a:p>
                      <a:r>
                        <a:rPr lang="en-US" sz="1000"/>
                        <a:t>32.6 %</a:t>
                      </a:r>
                    </a:p>
                  </a:txBody>
                  <a:tcPr/>
                </a:tc>
                <a:tc>
                  <a:txBody>
                    <a:bodyPr/>
                    <a:lstStyle/>
                    <a:p>
                      <a:r>
                        <a:rPr lang="en-US" sz="1000"/>
                        <a:t>0</a:t>
                      </a:r>
                    </a:p>
                  </a:txBody>
                  <a:tcPr/>
                </a:tc>
                <a:tc>
                  <a:txBody>
                    <a:bodyPr/>
                    <a:lstStyle/>
                    <a:p>
                      <a:r>
                        <a:rPr lang="en-US" sz="1000"/>
                        <a:t>38659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10288314"/>
                  </a:ext>
                </a:extLst>
              </a:tr>
            </a:tbl>
          </a:graphicData>
        </a:graphic>
      </p:graphicFrame>
      <p:sp>
        <p:nvSpPr>
          <p:cNvPr id="4" name="Text Placeholder 3">
            <a:extLst>
              <a:ext uri="{FF2B5EF4-FFF2-40B4-BE49-F238E27FC236}">
                <a16:creationId xmlns:a16="http://schemas.microsoft.com/office/drawing/2014/main" id="{603FD9F7-5A2B-4520-A0B8-5012FD760186}"/>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571188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DB086-B628-4AEA-A380-032ED9111A47}"/>
              </a:ext>
            </a:extLst>
          </p:cNvPr>
          <p:cNvSpPr>
            <a:spLocks noGrp="1"/>
          </p:cNvSpPr>
          <p:nvPr>
            <p:ph type="title"/>
          </p:nvPr>
        </p:nvSpPr>
        <p:spPr/>
        <p:txBody>
          <a:bodyPr/>
          <a:lstStyle/>
          <a:p>
            <a:r>
              <a:rPr lang="en-US"/>
              <a:t>Facebook Eigene Posts - Potenzielle Reichweite - Export | Panorama - 1 of 2</a:t>
            </a:r>
          </a:p>
        </p:txBody>
      </p:sp>
      <p:graphicFrame>
        <p:nvGraphicFramePr>
          <p:cNvPr id="5" name="Table Placeholder 4">
            <a:extLst>
              <a:ext uri="{FF2B5EF4-FFF2-40B4-BE49-F238E27FC236}">
                <a16:creationId xmlns:a16="http://schemas.microsoft.com/office/drawing/2014/main" id="{97D727E6-EAD5-4E21-A9AA-6E8E130BBAC5}"/>
              </a:ext>
            </a:extLst>
          </p:cNvPr>
          <p:cNvGraphicFramePr>
            <a:graphicFrameLocks noGrp="1"/>
          </p:cNvGraphicFramePr>
          <p:nvPr>
            <p:ph type="tbl" sz="quarter" idx="13"/>
            <p:extLst>
              <p:ext uri="{D42A27DB-BD31-4B8C-83A1-F6EECF244321}">
                <p14:modId xmlns:p14="http://schemas.microsoft.com/office/powerpoint/2010/main" val="132857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1799187"/>
                    </a:ext>
                  </a:extLst>
                </a:gridCol>
                <a:gridCol w="822960">
                  <a:extLst>
                    <a:ext uri="{9D8B030D-6E8A-4147-A177-3AD203B41FA5}">
                      <a16:colId xmlns:a16="http://schemas.microsoft.com/office/drawing/2014/main" val="1131499976"/>
                    </a:ext>
                  </a:extLst>
                </a:gridCol>
                <a:gridCol w="822960">
                  <a:extLst>
                    <a:ext uri="{9D8B030D-6E8A-4147-A177-3AD203B41FA5}">
                      <a16:colId xmlns:a16="http://schemas.microsoft.com/office/drawing/2014/main" val="1819928668"/>
                    </a:ext>
                  </a:extLst>
                </a:gridCol>
                <a:gridCol w="822960">
                  <a:extLst>
                    <a:ext uri="{9D8B030D-6E8A-4147-A177-3AD203B41FA5}">
                      <a16:colId xmlns:a16="http://schemas.microsoft.com/office/drawing/2014/main" val="4029380912"/>
                    </a:ext>
                  </a:extLst>
                </a:gridCol>
                <a:gridCol w="822960">
                  <a:extLst>
                    <a:ext uri="{9D8B030D-6E8A-4147-A177-3AD203B41FA5}">
                      <a16:colId xmlns:a16="http://schemas.microsoft.com/office/drawing/2014/main" val="2263407588"/>
                    </a:ext>
                  </a:extLst>
                </a:gridCol>
                <a:gridCol w="822960">
                  <a:extLst>
                    <a:ext uri="{9D8B030D-6E8A-4147-A177-3AD203B41FA5}">
                      <a16:colId xmlns:a16="http://schemas.microsoft.com/office/drawing/2014/main" val="1292290440"/>
                    </a:ext>
                  </a:extLst>
                </a:gridCol>
                <a:gridCol w="411480">
                  <a:extLst>
                    <a:ext uri="{9D8B030D-6E8A-4147-A177-3AD203B41FA5}">
                      <a16:colId xmlns:a16="http://schemas.microsoft.com/office/drawing/2014/main" val="1848665912"/>
                    </a:ext>
                  </a:extLst>
                </a:gridCol>
                <a:gridCol w="822960">
                  <a:extLst>
                    <a:ext uri="{9D8B030D-6E8A-4147-A177-3AD203B41FA5}">
                      <a16:colId xmlns:a16="http://schemas.microsoft.com/office/drawing/2014/main" val="2166898411"/>
                    </a:ext>
                  </a:extLst>
                </a:gridCol>
                <a:gridCol w="822960">
                  <a:extLst>
                    <a:ext uri="{9D8B030D-6E8A-4147-A177-3AD203B41FA5}">
                      <a16:colId xmlns:a16="http://schemas.microsoft.com/office/drawing/2014/main" val="1984967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5159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945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075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7712300"/>
                  </a:ext>
                </a:extLst>
              </a:tr>
            </a:tbl>
          </a:graphicData>
        </a:graphic>
      </p:graphicFrame>
      <p:sp>
        <p:nvSpPr>
          <p:cNvPr id="4" name="Text Placeholder 3">
            <a:extLst>
              <a:ext uri="{FF2B5EF4-FFF2-40B4-BE49-F238E27FC236}">
                <a16:creationId xmlns:a16="http://schemas.microsoft.com/office/drawing/2014/main" id="{AB57AAD7-1744-44A0-8C0C-A9900B9F847B}"/>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996947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28EA-3265-443E-A033-B21FFFBBC89B}"/>
              </a:ext>
            </a:extLst>
          </p:cNvPr>
          <p:cNvSpPr>
            <a:spLocks noGrp="1"/>
          </p:cNvSpPr>
          <p:nvPr>
            <p:ph type="title"/>
          </p:nvPr>
        </p:nvSpPr>
        <p:spPr/>
        <p:txBody>
          <a:bodyPr/>
          <a:lstStyle/>
          <a:p>
            <a:r>
              <a:rPr lang="en-US"/>
              <a:t>Facebook Eigene Posts - Potenzielle Reichweite - Export | Panorama - 2 of 2</a:t>
            </a:r>
          </a:p>
        </p:txBody>
      </p:sp>
      <p:graphicFrame>
        <p:nvGraphicFramePr>
          <p:cNvPr id="5" name="Table Placeholder 4">
            <a:extLst>
              <a:ext uri="{FF2B5EF4-FFF2-40B4-BE49-F238E27FC236}">
                <a16:creationId xmlns:a16="http://schemas.microsoft.com/office/drawing/2014/main" id="{52E429B5-8945-4361-8CED-931BA17D8C21}"/>
              </a:ext>
            </a:extLst>
          </p:cNvPr>
          <p:cNvGraphicFramePr>
            <a:graphicFrameLocks noGrp="1"/>
          </p:cNvGraphicFramePr>
          <p:nvPr>
            <p:ph type="tbl" sz="quarter" idx="13"/>
            <p:extLst>
              <p:ext uri="{D42A27DB-BD31-4B8C-83A1-F6EECF244321}">
                <p14:modId xmlns:p14="http://schemas.microsoft.com/office/powerpoint/2010/main" val="2499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5036760"/>
                    </a:ext>
                  </a:extLst>
                </a:gridCol>
                <a:gridCol w="822960">
                  <a:extLst>
                    <a:ext uri="{9D8B030D-6E8A-4147-A177-3AD203B41FA5}">
                      <a16:colId xmlns:a16="http://schemas.microsoft.com/office/drawing/2014/main" val="3280532785"/>
                    </a:ext>
                  </a:extLst>
                </a:gridCol>
                <a:gridCol w="822960">
                  <a:extLst>
                    <a:ext uri="{9D8B030D-6E8A-4147-A177-3AD203B41FA5}">
                      <a16:colId xmlns:a16="http://schemas.microsoft.com/office/drawing/2014/main" val="324901222"/>
                    </a:ext>
                  </a:extLst>
                </a:gridCol>
                <a:gridCol w="822960">
                  <a:extLst>
                    <a:ext uri="{9D8B030D-6E8A-4147-A177-3AD203B41FA5}">
                      <a16:colId xmlns:a16="http://schemas.microsoft.com/office/drawing/2014/main" val="288739890"/>
                    </a:ext>
                  </a:extLst>
                </a:gridCol>
                <a:gridCol w="822960">
                  <a:extLst>
                    <a:ext uri="{9D8B030D-6E8A-4147-A177-3AD203B41FA5}">
                      <a16:colId xmlns:a16="http://schemas.microsoft.com/office/drawing/2014/main" val="2842365575"/>
                    </a:ext>
                  </a:extLst>
                </a:gridCol>
                <a:gridCol w="822960">
                  <a:extLst>
                    <a:ext uri="{9D8B030D-6E8A-4147-A177-3AD203B41FA5}">
                      <a16:colId xmlns:a16="http://schemas.microsoft.com/office/drawing/2014/main" val="163608292"/>
                    </a:ext>
                  </a:extLst>
                </a:gridCol>
                <a:gridCol w="411480">
                  <a:extLst>
                    <a:ext uri="{9D8B030D-6E8A-4147-A177-3AD203B41FA5}">
                      <a16:colId xmlns:a16="http://schemas.microsoft.com/office/drawing/2014/main" val="4181085932"/>
                    </a:ext>
                  </a:extLst>
                </a:gridCol>
                <a:gridCol w="822960">
                  <a:extLst>
                    <a:ext uri="{9D8B030D-6E8A-4147-A177-3AD203B41FA5}">
                      <a16:colId xmlns:a16="http://schemas.microsoft.com/office/drawing/2014/main" val="706945368"/>
                    </a:ext>
                  </a:extLst>
                </a:gridCol>
                <a:gridCol w="822960">
                  <a:extLst>
                    <a:ext uri="{9D8B030D-6E8A-4147-A177-3AD203B41FA5}">
                      <a16:colId xmlns:a16="http://schemas.microsoft.com/office/drawing/2014/main" val="1626984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3561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291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9328590"/>
                  </a:ext>
                </a:extLst>
              </a:tr>
            </a:tbl>
          </a:graphicData>
        </a:graphic>
      </p:graphicFrame>
      <p:sp>
        <p:nvSpPr>
          <p:cNvPr id="4" name="Text Placeholder 3">
            <a:extLst>
              <a:ext uri="{FF2B5EF4-FFF2-40B4-BE49-F238E27FC236}">
                <a16:creationId xmlns:a16="http://schemas.microsoft.com/office/drawing/2014/main" id="{71D7096B-97FC-466C-A63F-36BB4A8792C0}"/>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928544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80AED-8F68-44B9-AC02-788619605D3A}"/>
              </a:ext>
            </a:extLst>
          </p:cNvPr>
          <p:cNvSpPr>
            <a:spLocks noGrp="1"/>
          </p:cNvSpPr>
          <p:nvPr>
            <p:ph type="title"/>
          </p:nvPr>
        </p:nvSpPr>
        <p:spPr/>
        <p:txBody>
          <a:bodyPr/>
          <a:lstStyle/>
          <a:p>
            <a:r>
              <a:rPr lang="en-US"/>
              <a:t>Facebook Eigene Posts - Aktive Nutzer - Export | Panorama</a:t>
            </a:r>
          </a:p>
        </p:txBody>
      </p:sp>
      <p:graphicFrame>
        <p:nvGraphicFramePr>
          <p:cNvPr id="5" name="Table Placeholder 4">
            <a:extLst>
              <a:ext uri="{FF2B5EF4-FFF2-40B4-BE49-F238E27FC236}">
                <a16:creationId xmlns:a16="http://schemas.microsoft.com/office/drawing/2014/main" id="{79CD8B26-3EE4-4BE5-9ECC-2AD3DF4B7618}"/>
              </a:ext>
            </a:extLst>
          </p:cNvPr>
          <p:cNvGraphicFramePr>
            <a:graphicFrameLocks noGrp="1"/>
          </p:cNvGraphicFramePr>
          <p:nvPr>
            <p:ph type="tbl" sz="quarter" idx="13"/>
            <p:extLst>
              <p:ext uri="{D42A27DB-BD31-4B8C-83A1-F6EECF244321}">
                <p14:modId xmlns:p14="http://schemas.microsoft.com/office/powerpoint/2010/main" val="242776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316821854"/>
                    </a:ext>
                  </a:extLst>
                </a:gridCol>
                <a:gridCol w="822960">
                  <a:extLst>
                    <a:ext uri="{9D8B030D-6E8A-4147-A177-3AD203B41FA5}">
                      <a16:colId xmlns:a16="http://schemas.microsoft.com/office/drawing/2014/main" val="3965190708"/>
                    </a:ext>
                  </a:extLst>
                </a:gridCol>
                <a:gridCol w="822960">
                  <a:extLst>
                    <a:ext uri="{9D8B030D-6E8A-4147-A177-3AD203B41FA5}">
                      <a16:colId xmlns:a16="http://schemas.microsoft.com/office/drawing/2014/main" val="4265719467"/>
                    </a:ext>
                  </a:extLst>
                </a:gridCol>
                <a:gridCol w="822960">
                  <a:extLst>
                    <a:ext uri="{9D8B030D-6E8A-4147-A177-3AD203B41FA5}">
                      <a16:colId xmlns:a16="http://schemas.microsoft.com/office/drawing/2014/main" val="92821762"/>
                    </a:ext>
                  </a:extLst>
                </a:gridCol>
                <a:gridCol w="822960">
                  <a:extLst>
                    <a:ext uri="{9D8B030D-6E8A-4147-A177-3AD203B41FA5}">
                      <a16:colId xmlns:a16="http://schemas.microsoft.com/office/drawing/2014/main" val="2135979835"/>
                    </a:ext>
                  </a:extLst>
                </a:gridCol>
                <a:gridCol w="493776">
                  <a:extLst>
                    <a:ext uri="{9D8B030D-6E8A-4147-A177-3AD203B41FA5}">
                      <a16:colId xmlns:a16="http://schemas.microsoft.com/office/drawing/2014/main" val="1921633779"/>
                    </a:ext>
                  </a:extLst>
                </a:gridCol>
                <a:gridCol w="493776">
                  <a:extLst>
                    <a:ext uri="{9D8B030D-6E8A-4147-A177-3AD203B41FA5}">
                      <a16:colId xmlns:a16="http://schemas.microsoft.com/office/drawing/2014/main" val="1870413279"/>
                    </a:ext>
                  </a:extLst>
                </a:gridCol>
                <a:gridCol w="493776">
                  <a:extLst>
                    <a:ext uri="{9D8B030D-6E8A-4147-A177-3AD203B41FA5}">
                      <a16:colId xmlns:a16="http://schemas.microsoft.com/office/drawing/2014/main" val="218068697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524449527"/>
                  </a:ext>
                </a:extLst>
              </a:tr>
              <a:tr h="370840">
                <a:tc>
                  <a:txBody>
                    <a:bodyPr/>
                    <a:lstStyle/>
                    <a:p>
                      <a:r>
                        <a:rPr lang="de-DE" sz="1000" b="1"/>
                        <a:t> Panorama - 2018-07-20 15:12:46 </a:t>
                      </a:r>
                      <a:r>
                        <a:rPr lang="de-DE" sz="1000"/>
                        <a:t> 
 Anja Reschke: "Dass Menschen schamlos am hellichten Tag auf einem der berühmtesten Plätze Dresdens rufen, dass Menschen absaufen - also sterben - sollen, wäre vor einiger Zeit wirklich unvorstellbar gewesen."</a:t>
                      </a:r>
                      <a:endParaRPr lang="en-US" sz="1000"/>
                    </a:p>
                  </a:txBody>
                  <a:tcPr/>
                </a:tc>
                <a:tc>
                  <a:txBody>
                    <a:bodyPr/>
                    <a:lstStyle/>
                    <a:p>
                      <a:r>
                        <a:rPr lang="en-US" sz="1000"/>
                        <a:t>964575</a:t>
                      </a:r>
                    </a:p>
                  </a:txBody>
                  <a:tcPr/>
                </a:tc>
                <a:tc>
                  <a:txBody>
                    <a:bodyPr/>
                    <a:lstStyle/>
                    <a:p>
                      <a:r>
                        <a:rPr lang="en-US" sz="1000"/>
                        <a:t>6051952</a:t>
                      </a:r>
                    </a:p>
                  </a:txBody>
                  <a:tcPr/>
                </a:tc>
                <a:tc>
                  <a:txBody>
                    <a:bodyPr/>
                    <a:lstStyle/>
                    <a:p>
                      <a:r>
                        <a:rPr lang="en-US" sz="1000"/>
                        <a:t>15.9 %</a:t>
                      </a:r>
                    </a:p>
                  </a:txBody>
                  <a:tcPr/>
                </a:tc>
                <a:tc>
                  <a:txBody>
                    <a:bodyPr/>
                    <a:lstStyle/>
                    <a:p>
                      <a:r>
                        <a:rPr lang="en-US" sz="1000"/>
                        <a:t>145885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68941096"/>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319553</a:t>
                      </a:r>
                    </a:p>
                  </a:txBody>
                  <a:tcPr/>
                </a:tc>
                <a:tc>
                  <a:txBody>
                    <a:bodyPr/>
                    <a:lstStyle/>
                    <a:p>
                      <a:r>
                        <a:rPr lang="en-US" sz="1000"/>
                        <a:t>1767221</a:t>
                      </a:r>
                    </a:p>
                  </a:txBody>
                  <a:tcPr/>
                </a:tc>
                <a:tc>
                  <a:txBody>
                    <a:bodyPr/>
                    <a:lstStyle/>
                    <a:p>
                      <a:r>
                        <a:rPr lang="en-US" sz="1000"/>
                        <a:t>18.1 %</a:t>
                      </a:r>
                    </a:p>
                  </a:txBody>
                  <a:tcPr/>
                </a:tc>
                <a:tc>
                  <a:txBody>
                    <a:bodyPr/>
                    <a:lstStyle/>
                    <a:p>
                      <a:r>
                        <a:rPr lang="en-US" sz="1000"/>
                        <a:t>42636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3594671"/>
                  </a:ext>
                </a:extLst>
              </a:tr>
              <a:tr h="370840">
                <a:tc>
                  <a:txBody>
                    <a:bodyPr/>
                    <a:lstStyle/>
                    <a:p>
                      <a:r>
                        <a:rPr lang="de-DE" sz="1000" b="1"/>
                        <a:t> Panorama - 2018-10-10 16:45:48 </a:t>
                      </a:r>
                      <a:r>
                        <a:rPr lang="de-DE" sz="1000"/>
                        <a:t> 
 Immer wieder werden Patienten bei der Kinderintensivstation der Medizinischen Hoschschule Hannover abgewiesen. Genug Betten und Ärzte gibt es. Was fehlt, sind genügend Krankenschwestern und Krankenpfleger.</a:t>
                      </a:r>
                      <a:endParaRPr lang="en-US" sz="1000"/>
                    </a:p>
                  </a:txBody>
                  <a:tcPr/>
                </a:tc>
                <a:tc>
                  <a:txBody>
                    <a:bodyPr/>
                    <a:lstStyle/>
                    <a:p>
                      <a:r>
                        <a:rPr lang="en-US" sz="1000"/>
                        <a:t>316563</a:t>
                      </a:r>
                    </a:p>
                  </a:txBody>
                  <a:tcPr/>
                </a:tc>
                <a:tc>
                  <a:txBody>
                    <a:bodyPr/>
                    <a:lstStyle/>
                    <a:p>
                      <a:r>
                        <a:rPr lang="en-US" sz="1000"/>
                        <a:t>4363569</a:t>
                      </a:r>
                    </a:p>
                  </a:txBody>
                  <a:tcPr/>
                </a:tc>
                <a:tc>
                  <a:txBody>
                    <a:bodyPr/>
                    <a:lstStyle/>
                    <a:p>
                      <a:r>
                        <a:rPr lang="en-US" sz="1000"/>
                        <a:t>7.3 %</a:t>
                      </a:r>
                    </a:p>
                  </a:txBody>
                  <a:tcPr/>
                </a:tc>
                <a:tc>
                  <a:txBody>
                    <a:bodyPr/>
                    <a:lstStyle/>
                    <a:p>
                      <a:r>
                        <a:rPr lang="en-US" sz="1000"/>
                        <a:t>57485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5951779"/>
                  </a:ext>
                </a:extLst>
              </a:tr>
              <a:tr h="370840">
                <a:tc>
                  <a:txBody>
                    <a:bodyPr/>
                    <a:lstStyle/>
                    <a:p>
                      <a:r>
                        <a:rPr lang="de-DE" sz="1000" b="1"/>
                        <a:t> Panorama - 2017-12-12 17:10:00 </a:t>
                      </a:r>
                      <a:r>
                        <a:rPr lang="de-DE" sz="1000"/>
                        <a:t> 
 Kameras überall: Panorama 3-Reporter Kaveh Kooroshy hat verdeckt bei Amazon in Winsen an der Luhe gearbeitet.</a:t>
                      </a:r>
                      <a:endParaRPr lang="en-US" sz="1000"/>
                    </a:p>
                  </a:txBody>
                  <a:tcPr/>
                </a:tc>
                <a:tc>
                  <a:txBody>
                    <a:bodyPr/>
                    <a:lstStyle/>
                    <a:p>
                      <a:r>
                        <a:rPr lang="en-US" sz="1000"/>
                        <a:t>175309</a:t>
                      </a:r>
                    </a:p>
                  </a:txBody>
                  <a:tcPr/>
                </a:tc>
                <a:tc>
                  <a:txBody>
                    <a:bodyPr/>
                    <a:lstStyle/>
                    <a:p>
                      <a:r>
                        <a:rPr lang="en-US" sz="1000"/>
                        <a:t>710936</a:t>
                      </a:r>
                    </a:p>
                  </a:txBody>
                  <a:tcPr/>
                </a:tc>
                <a:tc>
                  <a:txBody>
                    <a:bodyPr/>
                    <a:lstStyle/>
                    <a:p>
                      <a:r>
                        <a:rPr lang="en-US" sz="1000"/>
                        <a:t>24.7 %</a:t>
                      </a:r>
                    </a:p>
                  </a:txBody>
                  <a:tcPr/>
                </a:tc>
                <a:tc>
                  <a:txBody>
                    <a:bodyPr/>
                    <a:lstStyle/>
                    <a:p>
                      <a:r>
                        <a:rPr lang="en-US" sz="1000"/>
                        <a:t>2658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84390643"/>
                  </a:ext>
                </a:extLst>
              </a:tr>
              <a:tr h="370840">
                <a:tc>
                  <a:txBody>
                    <a:bodyPr/>
                    <a:lstStyle/>
                    <a:p>
                      <a:r>
                        <a:rPr lang="de-DE" sz="1000" b="1"/>
                        <a:t> Panorama - 2018-04-06 15:06:49 </a:t>
                      </a:r>
                      <a:r>
                        <a:rPr lang="de-DE" sz="1000"/>
                        <a:t> 
 Extra 3 mit einem lustigen Song zu einem ernsten Thema: Der Erzieher-Beruf ist wichtig, aber komplett unattraktiv. Vier Jahre dauert die Ausbildung und wird größtenteils nicht bezahlt.</a:t>
                      </a:r>
                      <a:endParaRPr lang="en-US" sz="1000"/>
                    </a:p>
                  </a:txBody>
                  <a:tcPr/>
                </a:tc>
                <a:tc>
                  <a:txBody>
                    <a:bodyPr/>
                    <a:lstStyle/>
                    <a:p>
                      <a:r>
                        <a:rPr lang="en-US" sz="1000"/>
                        <a:t>152933</a:t>
                      </a:r>
                    </a:p>
                  </a:txBody>
                  <a:tcPr/>
                </a:tc>
                <a:tc>
                  <a:txBody>
                    <a:bodyPr/>
                    <a:lstStyle/>
                    <a:p>
                      <a:r>
                        <a:rPr lang="en-US" sz="1000"/>
                        <a:t>1653492</a:t>
                      </a:r>
                    </a:p>
                  </a:txBody>
                  <a:tcPr/>
                </a:tc>
                <a:tc>
                  <a:txBody>
                    <a:bodyPr/>
                    <a:lstStyle/>
                    <a:p>
                      <a:r>
                        <a:rPr lang="en-US" sz="1000"/>
                        <a:t>9.2 %</a:t>
                      </a:r>
                    </a:p>
                  </a:txBody>
                  <a:tcPr/>
                </a:tc>
                <a:tc>
                  <a:txBody>
                    <a:bodyPr/>
                    <a:lstStyle/>
                    <a:p>
                      <a:r>
                        <a:rPr lang="en-US" sz="1000"/>
                        <a:t>22729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03042350"/>
                  </a:ext>
                </a:extLst>
              </a:tr>
            </a:tbl>
          </a:graphicData>
        </a:graphic>
      </p:graphicFrame>
      <p:sp>
        <p:nvSpPr>
          <p:cNvPr id="4" name="Text Placeholder 3">
            <a:extLst>
              <a:ext uri="{FF2B5EF4-FFF2-40B4-BE49-F238E27FC236}">
                <a16:creationId xmlns:a16="http://schemas.microsoft.com/office/drawing/2014/main" id="{B6F03C01-57B5-4487-8ABB-CEDCEC296B1C}"/>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89290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F4C1-F84B-48C1-95D3-86E9B495E573}"/>
              </a:ext>
            </a:extLst>
          </p:cNvPr>
          <p:cNvSpPr>
            <a:spLocks noGrp="1"/>
          </p:cNvSpPr>
          <p:nvPr>
            <p:ph type="title"/>
          </p:nvPr>
        </p:nvSpPr>
        <p:spPr/>
        <p:txBody>
          <a:bodyPr/>
          <a:lstStyle/>
          <a:p>
            <a:r>
              <a:rPr lang="en-US"/>
              <a:t>Facebook Eigene Posts - I-Rate Aktive Nutzer - Export | Panorama</a:t>
            </a:r>
          </a:p>
        </p:txBody>
      </p:sp>
      <p:graphicFrame>
        <p:nvGraphicFramePr>
          <p:cNvPr id="5" name="Table Placeholder 4">
            <a:extLst>
              <a:ext uri="{FF2B5EF4-FFF2-40B4-BE49-F238E27FC236}">
                <a16:creationId xmlns:a16="http://schemas.microsoft.com/office/drawing/2014/main" id="{C60B20D0-D5D1-436B-A1EA-8AB45ACD61F2}"/>
              </a:ext>
            </a:extLst>
          </p:cNvPr>
          <p:cNvGraphicFramePr>
            <a:graphicFrameLocks noGrp="1"/>
          </p:cNvGraphicFramePr>
          <p:nvPr>
            <p:ph type="tbl" sz="quarter" idx="13"/>
            <p:extLst>
              <p:ext uri="{D42A27DB-BD31-4B8C-83A1-F6EECF244321}">
                <p14:modId xmlns:p14="http://schemas.microsoft.com/office/powerpoint/2010/main" val="5300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80679872"/>
                    </a:ext>
                  </a:extLst>
                </a:gridCol>
                <a:gridCol w="822960">
                  <a:extLst>
                    <a:ext uri="{9D8B030D-6E8A-4147-A177-3AD203B41FA5}">
                      <a16:colId xmlns:a16="http://schemas.microsoft.com/office/drawing/2014/main" val="530750710"/>
                    </a:ext>
                  </a:extLst>
                </a:gridCol>
                <a:gridCol w="822960">
                  <a:extLst>
                    <a:ext uri="{9D8B030D-6E8A-4147-A177-3AD203B41FA5}">
                      <a16:colId xmlns:a16="http://schemas.microsoft.com/office/drawing/2014/main" val="4249753317"/>
                    </a:ext>
                  </a:extLst>
                </a:gridCol>
                <a:gridCol w="822960">
                  <a:extLst>
                    <a:ext uri="{9D8B030D-6E8A-4147-A177-3AD203B41FA5}">
                      <a16:colId xmlns:a16="http://schemas.microsoft.com/office/drawing/2014/main" val="1039765919"/>
                    </a:ext>
                  </a:extLst>
                </a:gridCol>
                <a:gridCol w="822960">
                  <a:extLst>
                    <a:ext uri="{9D8B030D-6E8A-4147-A177-3AD203B41FA5}">
                      <a16:colId xmlns:a16="http://schemas.microsoft.com/office/drawing/2014/main" val="1602464153"/>
                    </a:ext>
                  </a:extLst>
                </a:gridCol>
                <a:gridCol w="822960">
                  <a:extLst>
                    <a:ext uri="{9D8B030D-6E8A-4147-A177-3AD203B41FA5}">
                      <a16:colId xmlns:a16="http://schemas.microsoft.com/office/drawing/2014/main" val="919621075"/>
                    </a:ext>
                  </a:extLst>
                </a:gridCol>
                <a:gridCol w="822960">
                  <a:extLst>
                    <a:ext uri="{9D8B030D-6E8A-4147-A177-3AD203B41FA5}">
                      <a16:colId xmlns:a16="http://schemas.microsoft.com/office/drawing/2014/main" val="3892979476"/>
                    </a:ext>
                  </a:extLst>
                </a:gridCol>
                <a:gridCol w="822960">
                  <a:extLst>
                    <a:ext uri="{9D8B030D-6E8A-4147-A177-3AD203B41FA5}">
                      <a16:colId xmlns:a16="http://schemas.microsoft.com/office/drawing/2014/main" val="109016012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61045642"/>
                  </a:ext>
                </a:extLst>
              </a:tr>
              <a:tr h="370840">
                <a:tc>
                  <a:txBody>
                    <a:bodyPr/>
                    <a:lstStyle/>
                    <a:p>
                      <a:r>
                        <a:rPr lang="pt-BR" sz="1000" b="1"/>
                        <a:t> Panorama - 2018-07-02 12:44:55 </a:t>
                      </a:r>
                      <a:r>
                        <a:rPr lang="pt-BR" sz="1000"/>
                        <a:t> 
 </a:t>
                      </a:r>
                      <a:endParaRPr lang="en-US" sz="1000"/>
                    </a:p>
                  </a:txBody>
                  <a:tcPr/>
                </a:tc>
                <a:tc>
                  <a:txBody>
                    <a:bodyPr/>
                    <a:lstStyle/>
                    <a:p>
                      <a:r>
                        <a:rPr lang="en-US" sz="1000"/>
                        <a:t>51.0 %</a:t>
                      </a:r>
                    </a:p>
                  </a:txBody>
                  <a:tcPr/>
                </a:tc>
                <a:tc>
                  <a:txBody>
                    <a:bodyPr/>
                    <a:lstStyle/>
                    <a:p>
                      <a:r>
                        <a:rPr lang="en-US" sz="1000"/>
                        <a:t>8479</a:t>
                      </a:r>
                    </a:p>
                  </a:txBody>
                  <a:tcPr/>
                </a:tc>
                <a:tc>
                  <a:txBody>
                    <a:bodyPr/>
                    <a:lstStyle/>
                    <a:p>
                      <a:r>
                        <a:rPr lang="en-US" sz="1000"/>
                        <a:t>16612</a:t>
                      </a:r>
                    </a:p>
                  </a:txBody>
                  <a:tcPr/>
                </a:tc>
                <a:tc>
                  <a:txBody>
                    <a:bodyPr/>
                    <a:lstStyle/>
                    <a:p>
                      <a:r>
                        <a:rPr lang="en-US" sz="1000"/>
                        <a:t>2265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83084674"/>
                  </a:ext>
                </a:extLst>
              </a:tr>
              <a:tr h="370840">
                <a:tc>
                  <a:txBody>
                    <a:bodyPr/>
                    <a:lstStyle/>
                    <a:p>
                      <a:r>
                        <a:rPr lang="de-DE" sz="1000" b="1"/>
                        <a:t> Panorama - 2018-06-11 09:26:19 </a:t>
                      </a:r>
                      <a:r>
                        <a:rPr lang="de-DE" sz="1000"/>
                        <a:t> 
 Trump absetzen - das wünschte sich Schauspieler Robert de Niro vergangenen Oktober. Bei den den Tony Awards wurde er nun noch deutlicher: http://www.spiegel.de/panorama/leute/robert-de-niro-sagt-fuck-trump-bei-tony-awards-a-1212218.html</a:t>
                      </a:r>
                      <a:endParaRPr lang="en-US" sz="1000"/>
                    </a:p>
                  </a:txBody>
                  <a:tcPr/>
                </a:tc>
                <a:tc>
                  <a:txBody>
                    <a:bodyPr/>
                    <a:lstStyle/>
                    <a:p>
                      <a:r>
                        <a:rPr lang="en-US" sz="1000"/>
                        <a:t>45.1 %</a:t>
                      </a:r>
                    </a:p>
                  </a:txBody>
                  <a:tcPr/>
                </a:tc>
                <a:tc>
                  <a:txBody>
                    <a:bodyPr/>
                    <a:lstStyle/>
                    <a:p>
                      <a:r>
                        <a:rPr lang="en-US" sz="1000"/>
                        <a:t>6539</a:t>
                      </a:r>
                    </a:p>
                  </a:txBody>
                  <a:tcPr/>
                </a:tc>
                <a:tc>
                  <a:txBody>
                    <a:bodyPr/>
                    <a:lstStyle/>
                    <a:p>
                      <a:r>
                        <a:rPr lang="en-US" sz="1000"/>
                        <a:t>14489</a:t>
                      </a:r>
                    </a:p>
                  </a:txBody>
                  <a:tcPr/>
                </a:tc>
                <a:tc>
                  <a:txBody>
                    <a:bodyPr/>
                    <a:lstStyle/>
                    <a:p>
                      <a:r>
                        <a:rPr lang="en-US" sz="1000"/>
                        <a:t>1928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05176653"/>
                  </a:ext>
                </a:extLst>
              </a:tr>
              <a:tr h="370840">
                <a:tc>
                  <a:txBody>
                    <a:bodyPr/>
                    <a:lstStyle/>
                    <a:p>
                      <a:r>
                        <a:rPr lang="de-DE" sz="1000" b="1"/>
                        <a:t> Panorama - 2018-06-02 18:12:11 </a:t>
                      </a:r>
                      <a:r>
                        <a:rPr lang="de-DE" sz="1000"/>
                        <a:t> 
 Holocaust, Konzentrationslager, Millionen Kriegstote - für Alexander Gauland alles nur ein "Vogelschiss". Der Parteichef relativierte beim Bundeskongress der AfD-Nachwuchsorganisation die Zeit des Nationalsozialismus.</a:t>
                      </a:r>
                      <a:endParaRPr lang="en-US" sz="1000"/>
                    </a:p>
                  </a:txBody>
                  <a:tcPr/>
                </a:tc>
                <a:tc>
                  <a:txBody>
                    <a:bodyPr/>
                    <a:lstStyle/>
                    <a:p>
                      <a:r>
                        <a:rPr lang="en-US" sz="1000"/>
                        <a:t>39.4 %</a:t>
                      </a:r>
                    </a:p>
                  </a:txBody>
                  <a:tcPr/>
                </a:tc>
                <a:tc>
                  <a:txBody>
                    <a:bodyPr/>
                    <a:lstStyle/>
                    <a:p>
                      <a:r>
                        <a:rPr lang="en-US" sz="1000"/>
                        <a:t>8184</a:t>
                      </a:r>
                    </a:p>
                  </a:txBody>
                  <a:tcPr/>
                </a:tc>
                <a:tc>
                  <a:txBody>
                    <a:bodyPr/>
                    <a:lstStyle/>
                    <a:p>
                      <a:r>
                        <a:rPr lang="en-US" sz="1000"/>
                        <a:t>20754</a:t>
                      </a:r>
                    </a:p>
                  </a:txBody>
                  <a:tcPr/>
                </a:tc>
                <a:tc>
                  <a:txBody>
                    <a:bodyPr/>
                    <a:lstStyle/>
                    <a:p>
                      <a:r>
                        <a:rPr lang="en-US" sz="1000"/>
                        <a:t>1033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50521464"/>
                  </a:ext>
                </a:extLst>
              </a:tr>
              <a:tr h="370840">
                <a:tc>
                  <a:txBody>
                    <a:bodyPr/>
                    <a:lstStyle/>
                    <a:p>
                      <a:r>
                        <a:rPr lang="pt-BR" sz="1000" b="1"/>
                        <a:t> Panorama - 2018-05-27 14:26:12 </a:t>
                      </a:r>
                      <a:r>
                        <a:rPr lang="pt-BR" sz="1000"/>
                        <a:t> 
 </a:t>
                      </a:r>
                      <a:endParaRPr lang="en-US" sz="1000"/>
                    </a:p>
                  </a:txBody>
                  <a:tcPr/>
                </a:tc>
                <a:tc>
                  <a:txBody>
                    <a:bodyPr/>
                    <a:lstStyle/>
                    <a:p>
                      <a:r>
                        <a:rPr lang="en-US" sz="1000"/>
                        <a:t>39.1 %</a:t>
                      </a:r>
                    </a:p>
                  </a:txBody>
                  <a:tcPr/>
                </a:tc>
                <a:tc>
                  <a:txBody>
                    <a:bodyPr/>
                    <a:lstStyle/>
                    <a:p>
                      <a:r>
                        <a:rPr lang="en-US" sz="1000"/>
                        <a:t>8763</a:t>
                      </a:r>
                    </a:p>
                  </a:txBody>
                  <a:tcPr/>
                </a:tc>
                <a:tc>
                  <a:txBody>
                    <a:bodyPr/>
                    <a:lstStyle/>
                    <a:p>
                      <a:r>
                        <a:rPr lang="en-US" sz="1000"/>
                        <a:t>22413</a:t>
                      </a:r>
                    </a:p>
                  </a:txBody>
                  <a:tcPr/>
                </a:tc>
                <a:tc>
                  <a:txBody>
                    <a:bodyPr/>
                    <a:lstStyle/>
                    <a:p>
                      <a:r>
                        <a:rPr lang="en-US" sz="1000"/>
                        <a:t>3339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44637111"/>
                  </a:ext>
                </a:extLst>
              </a:tr>
              <a:tr h="370840">
                <a:tc>
                  <a:txBody>
                    <a:bodyPr/>
                    <a:lstStyle/>
                    <a:p>
                      <a:r>
                        <a:rPr lang="de-DE" sz="1000" b="1"/>
                        <a:t> Panorama - 2018-09-10 08:00:20 </a:t>
                      </a:r>
                      <a:r>
                        <a:rPr lang="de-DE" sz="1000"/>
                        <a:t> 
 "Dieser Staat steht vor einem Scheideweg. Die Ereignisse in Sachsen sind nicht besorgniserregend, sie sind kein Warnzeichen, sie sind nicht alarmierend, sie zeigen, dass das der Rechtsstaat in Deutschland in Teilen gescheitert ist und davor ist, weiter gravierend zu scheitern." Michel Abdollahi in einem offenen Brief an Angela Merkel und die Bundesregierung.</a:t>
                      </a:r>
                      <a:endParaRPr lang="en-US" sz="1000"/>
                    </a:p>
                  </a:txBody>
                  <a:tcPr/>
                </a:tc>
                <a:tc>
                  <a:txBody>
                    <a:bodyPr/>
                    <a:lstStyle/>
                    <a:p>
                      <a:r>
                        <a:rPr lang="en-US" sz="1000"/>
                        <a:t>36.1 %</a:t>
                      </a:r>
                    </a:p>
                  </a:txBody>
                  <a:tcPr/>
                </a:tc>
                <a:tc>
                  <a:txBody>
                    <a:bodyPr/>
                    <a:lstStyle/>
                    <a:p>
                      <a:r>
                        <a:rPr lang="en-US" sz="1000"/>
                        <a:t>5876</a:t>
                      </a:r>
                    </a:p>
                  </a:txBody>
                  <a:tcPr/>
                </a:tc>
                <a:tc>
                  <a:txBody>
                    <a:bodyPr/>
                    <a:lstStyle/>
                    <a:p>
                      <a:r>
                        <a:rPr lang="en-US" sz="1000"/>
                        <a:t>16256</a:t>
                      </a:r>
                    </a:p>
                  </a:txBody>
                  <a:tcPr/>
                </a:tc>
                <a:tc>
                  <a:txBody>
                    <a:bodyPr/>
                    <a:lstStyle/>
                    <a:p>
                      <a:r>
                        <a:rPr lang="en-US" sz="1000"/>
                        <a:t>727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39532875"/>
                  </a:ext>
                </a:extLst>
              </a:tr>
            </a:tbl>
          </a:graphicData>
        </a:graphic>
      </p:graphicFrame>
      <p:sp>
        <p:nvSpPr>
          <p:cNvPr id="4" name="Text Placeholder 3">
            <a:extLst>
              <a:ext uri="{FF2B5EF4-FFF2-40B4-BE49-F238E27FC236}">
                <a16:creationId xmlns:a16="http://schemas.microsoft.com/office/drawing/2014/main" id="{2A2E902A-2A37-4EAD-AC41-62F2218A8D0F}"/>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139723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F919B-A054-4719-AEE0-77EEDA27ACB3}"/>
              </a:ext>
            </a:extLst>
          </p:cNvPr>
          <p:cNvSpPr>
            <a:spLocks noGrp="1"/>
          </p:cNvSpPr>
          <p:nvPr>
            <p:ph type="title"/>
          </p:nvPr>
        </p:nvSpPr>
        <p:spPr/>
        <p:txBody>
          <a:bodyPr/>
          <a:lstStyle/>
          <a:p>
            <a:r>
              <a:rPr lang="en-US"/>
              <a:t>Facebook Eigene Posts - I-Rate Aktive Nutzer-Flop - Export | Panorama - 1 of 2</a:t>
            </a:r>
          </a:p>
        </p:txBody>
      </p:sp>
      <p:graphicFrame>
        <p:nvGraphicFramePr>
          <p:cNvPr id="5" name="Table Placeholder 4">
            <a:extLst>
              <a:ext uri="{FF2B5EF4-FFF2-40B4-BE49-F238E27FC236}">
                <a16:creationId xmlns:a16="http://schemas.microsoft.com/office/drawing/2014/main" id="{4CD8BED5-1C05-4093-8188-56DB54BE91E4}"/>
              </a:ext>
            </a:extLst>
          </p:cNvPr>
          <p:cNvGraphicFramePr>
            <a:graphicFrameLocks noGrp="1"/>
          </p:cNvGraphicFramePr>
          <p:nvPr>
            <p:ph type="tbl" sz="quarter" idx="13"/>
            <p:extLst>
              <p:ext uri="{D42A27DB-BD31-4B8C-83A1-F6EECF244321}">
                <p14:modId xmlns:p14="http://schemas.microsoft.com/office/powerpoint/2010/main" val="1221810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693329"/>
                    </a:ext>
                  </a:extLst>
                </a:gridCol>
                <a:gridCol w="822960">
                  <a:extLst>
                    <a:ext uri="{9D8B030D-6E8A-4147-A177-3AD203B41FA5}">
                      <a16:colId xmlns:a16="http://schemas.microsoft.com/office/drawing/2014/main" val="3589939196"/>
                    </a:ext>
                  </a:extLst>
                </a:gridCol>
                <a:gridCol w="822960">
                  <a:extLst>
                    <a:ext uri="{9D8B030D-6E8A-4147-A177-3AD203B41FA5}">
                      <a16:colId xmlns:a16="http://schemas.microsoft.com/office/drawing/2014/main" val="3408829839"/>
                    </a:ext>
                  </a:extLst>
                </a:gridCol>
                <a:gridCol w="822960">
                  <a:extLst>
                    <a:ext uri="{9D8B030D-6E8A-4147-A177-3AD203B41FA5}">
                      <a16:colId xmlns:a16="http://schemas.microsoft.com/office/drawing/2014/main" val="4236947619"/>
                    </a:ext>
                  </a:extLst>
                </a:gridCol>
                <a:gridCol w="822960">
                  <a:extLst>
                    <a:ext uri="{9D8B030D-6E8A-4147-A177-3AD203B41FA5}">
                      <a16:colId xmlns:a16="http://schemas.microsoft.com/office/drawing/2014/main" val="420838533"/>
                    </a:ext>
                  </a:extLst>
                </a:gridCol>
                <a:gridCol w="822960">
                  <a:extLst>
                    <a:ext uri="{9D8B030D-6E8A-4147-A177-3AD203B41FA5}">
                      <a16:colId xmlns:a16="http://schemas.microsoft.com/office/drawing/2014/main" val="4001013655"/>
                    </a:ext>
                  </a:extLst>
                </a:gridCol>
                <a:gridCol w="822960">
                  <a:extLst>
                    <a:ext uri="{9D8B030D-6E8A-4147-A177-3AD203B41FA5}">
                      <a16:colId xmlns:a16="http://schemas.microsoft.com/office/drawing/2014/main" val="1973392954"/>
                    </a:ext>
                  </a:extLst>
                </a:gridCol>
                <a:gridCol w="822960">
                  <a:extLst>
                    <a:ext uri="{9D8B030D-6E8A-4147-A177-3AD203B41FA5}">
                      <a16:colId xmlns:a16="http://schemas.microsoft.com/office/drawing/2014/main" val="3574305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6485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- 2017-12-29 15:01:26 </a:t>
                      </a:r>
                      <a:r>
                        <a:rPr kumimoji="0" lang="de-DE" sz="1000" b="0" i="0" u="none" strike="noStrike" kern="1200" cap="none" spc="0" normalizeH="0" baseline="0" noProof="0">
                          <a:ln>
                            <a:noFill/>
                          </a:ln>
                          <a:solidFill>
                            <a:prstClr val="black"/>
                          </a:solidFill>
                          <a:effectLst/>
                          <a:uLnTx/>
                          <a:uFillTx/>
                          <a:latin typeface="+mn-lt"/>
                          <a:ea typeface="+mn-ea"/>
                          <a:cs typeface="+mn-cs"/>
                        </a:rPr>
                        <a:t> 
 Überdurchschnittlich warm und mit ungewöhnlichen Ausreißern - so lässt sich das Wetter 2017 zusammenfassen. Der Deutsche Wetterdienst (DWD) geht davon aus, dass Deutschland in Zukunft häufiger Extremwetter erleben wird. Den Panorama-Bericht darüber, wie sich Kommunen auf solche Extremwetter vorbereiten wollen, finden Sie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704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- 2017-12-10 13:51:46 </a:t>
                      </a:r>
                      <a:r>
                        <a:rPr kumimoji="0" lang="de-DE" sz="1000" b="0" i="0" u="none" strike="noStrike" kern="1200" cap="none" spc="0" normalizeH="0" baseline="0" noProof="0">
                          <a:ln>
                            <a:noFill/>
                          </a:ln>
                          <a:solidFill>
                            <a:prstClr val="black"/>
                          </a:solidFill>
                          <a:effectLst/>
                          <a:uLnTx/>
                          <a:uFillTx/>
                          <a:latin typeface="+mn-lt"/>
                          <a:ea typeface="+mn-ea"/>
                          <a:cs typeface="+mn-cs"/>
                        </a:rPr>
                        <a:t> 
 "ICANs wichtigste Botschaft ist, dass die Welt niemals sicher sein kann, so lange wir Atomwaffen haben" - die Internationale Kampagne zur Abschaffung von Atomwaffen ist in Oslo mit dem Friedensnobelpreis ausgezeichnet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8663601"/>
                  </a:ext>
                </a:extLst>
              </a:tr>
            </a:tbl>
          </a:graphicData>
        </a:graphic>
      </p:graphicFrame>
      <p:sp>
        <p:nvSpPr>
          <p:cNvPr id="4" name="Text Placeholder 3">
            <a:extLst>
              <a:ext uri="{FF2B5EF4-FFF2-40B4-BE49-F238E27FC236}">
                <a16:creationId xmlns:a16="http://schemas.microsoft.com/office/drawing/2014/main" id="{B77C9163-C923-476E-8008-4758FE391C1E}"/>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972292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B20C-8A69-440A-9F45-2BE185696B5C}"/>
              </a:ext>
            </a:extLst>
          </p:cNvPr>
          <p:cNvSpPr>
            <a:spLocks noGrp="1"/>
          </p:cNvSpPr>
          <p:nvPr>
            <p:ph type="title"/>
          </p:nvPr>
        </p:nvSpPr>
        <p:spPr/>
        <p:txBody>
          <a:bodyPr/>
          <a:lstStyle/>
          <a:p>
            <a:r>
              <a:rPr lang="en-US"/>
              <a:t>Facebook Eigene Posts - I-Rate Aktive Nutzer-Flop - Export | Panorama - 2 of 2</a:t>
            </a:r>
          </a:p>
        </p:txBody>
      </p:sp>
      <p:graphicFrame>
        <p:nvGraphicFramePr>
          <p:cNvPr id="5" name="Table Placeholder 4">
            <a:extLst>
              <a:ext uri="{FF2B5EF4-FFF2-40B4-BE49-F238E27FC236}">
                <a16:creationId xmlns:a16="http://schemas.microsoft.com/office/drawing/2014/main" id="{5B9B670A-7D7B-4ACF-95D6-2A4061051C31}"/>
              </a:ext>
            </a:extLst>
          </p:cNvPr>
          <p:cNvGraphicFramePr>
            <a:graphicFrameLocks noGrp="1"/>
          </p:cNvGraphicFramePr>
          <p:nvPr>
            <p:ph type="tbl" sz="quarter" idx="13"/>
            <p:extLst>
              <p:ext uri="{D42A27DB-BD31-4B8C-83A1-F6EECF244321}">
                <p14:modId xmlns:p14="http://schemas.microsoft.com/office/powerpoint/2010/main" val="404364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0664964"/>
                    </a:ext>
                  </a:extLst>
                </a:gridCol>
                <a:gridCol w="822960">
                  <a:extLst>
                    <a:ext uri="{9D8B030D-6E8A-4147-A177-3AD203B41FA5}">
                      <a16:colId xmlns:a16="http://schemas.microsoft.com/office/drawing/2014/main" val="618521198"/>
                    </a:ext>
                  </a:extLst>
                </a:gridCol>
                <a:gridCol w="822960">
                  <a:extLst>
                    <a:ext uri="{9D8B030D-6E8A-4147-A177-3AD203B41FA5}">
                      <a16:colId xmlns:a16="http://schemas.microsoft.com/office/drawing/2014/main" val="773301708"/>
                    </a:ext>
                  </a:extLst>
                </a:gridCol>
                <a:gridCol w="822960">
                  <a:extLst>
                    <a:ext uri="{9D8B030D-6E8A-4147-A177-3AD203B41FA5}">
                      <a16:colId xmlns:a16="http://schemas.microsoft.com/office/drawing/2014/main" val="3822677831"/>
                    </a:ext>
                  </a:extLst>
                </a:gridCol>
                <a:gridCol w="822960">
                  <a:extLst>
                    <a:ext uri="{9D8B030D-6E8A-4147-A177-3AD203B41FA5}">
                      <a16:colId xmlns:a16="http://schemas.microsoft.com/office/drawing/2014/main" val="3243550129"/>
                    </a:ext>
                  </a:extLst>
                </a:gridCol>
                <a:gridCol w="822960">
                  <a:extLst>
                    <a:ext uri="{9D8B030D-6E8A-4147-A177-3AD203B41FA5}">
                      <a16:colId xmlns:a16="http://schemas.microsoft.com/office/drawing/2014/main" val="2086584553"/>
                    </a:ext>
                  </a:extLst>
                </a:gridCol>
                <a:gridCol w="822960">
                  <a:extLst>
                    <a:ext uri="{9D8B030D-6E8A-4147-A177-3AD203B41FA5}">
                      <a16:colId xmlns:a16="http://schemas.microsoft.com/office/drawing/2014/main" val="2689423128"/>
                    </a:ext>
                  </a:extLst>
                </a:gridCol>
                <a:gridCol w="822960">
                  <a:extLst>
                    <a:ext uri="{9D8B030D-6E8A-4147-A177-3AD203B41FA5}">
                      <a16:colId xmlns:a16="http://schemas.microsoft.com/office/drawing/2014/main" val="2552515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7603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- 2017-12-02 12:31:34 </a:t>
                      </a:r>
                      <a:r>
                        <a:rPr kumimoji="0" lang="de-DE" sz="1000" b="0" i="0" u="none" strike="noStrike" kern="1200" cap="none" spc="0" normalizeH="0" baseline="0" noProof="0">
                          <a:ln>
                            <a:noFill/>
                          </a:ln>
                          <a:solidFill>
                            <a:prstClr val="black"/>
                          </a:solidFill>
                          <a:effectLst/>
                          <a:uLnTx/>
                          <a:uFillTx/>
                          <a:latin typeface="+mn-lt"/>
                          <a:ea typeface="+mn-ea"/>
                          <a:cs typeface="+mn-cs"/>
                        </a:rPr>
                        <a:t> 
 "Die Wahrheit zu berichten, die Umwelt zu schützen, für Menschenrechte und soziale Gerechtigkeit zu arbeiten, das alles ist so riskant geworden wie nie zuvor."  Der Alternativen Nobelpreis ging an Menschenrechtsaktivisten aus vier Ländern, doch nicht alle Preisträger durften zur Verleihung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363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- 2018-01-12 17:45:00 </a:t>
                      </a:r>
                      <a:r>
                        <a:rPr kumimoji="0" lang="de-DE" sz="1000" b="0" i="0" u="none" strike="noStrike" kern="1200" cap="none" spc="0" normalizeH="0" baseline="0" noProof="0">
                          <a:ln>
                            <a:noFill/>
                          </a:ln>
                          <a:solidFill>
                            <a:prstClr val="black"/>
                          </a:solidFill>
                          <a:effectLst/>
                          <a:uLnTx/>
                          <a:uFillTx/>
                          <a:latin typeface="+mn-lt"/>
                          <a:ea typeface="+mn-ea"/>
                          <a:cs typeface="+mn-cs"/>
                        </a:rPr>
                        <a:t> 
 Kontraste wird 50. Das sieht man euch gar nicht an :) Herzlichen Glückwunsch!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948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- 2017-12-07 16:22:44 </a:t>
                      </a:r>
                      <a:r>
                        <a:rPr kumimoji="0" lang="de-DE" sz="1000" b="0" i="0" u="none" strike="noStrike" kern="1200" cap="none" spc="0" normalizeH="0" baseline="0" noProof="0">
                          <a:ln>
                            <a:noFill/>
                          </a:ln>
                          <a:solidFill>
                            <a:prstClr val="black"/>
                          </a:solidFill>
                          <a:effectLst/>
                          <a:uLnTx/>
                          <a:uFillTx/>
                          <a:latin typeface="+mn-lt"/>
                          <a:ea typeface="+mn-ea"/>
                          <a:cs typeface="+mn-cs"/>
                        </a:rPr>
                        <a:t> 
 Fala português? Die brasilianische Tochterfirma des VW-Konzerns soll sich während der Militärdiktatur aktiv an der Verfolgung von Regimegegnern beteiligt haben. Damit auch die Betroffenen in Brasilien den Panorama 3-Beitrag verstehen können, hat ihn ARD TELEVISION RIO DE JANEIRO ins Portugiesische übersetzt.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0530567"/>
                  </a:ext>
                </a:extLst>
              </a:tr>
            </a:tbl>
          </a:graphicData>
        </a:graphic>
      </p:graphicFrame>
      <p:sp>
        <p:nvSpPr>
          <p:cNvPr id="4" name="Text Placeholder 3">
            <a:extLst>
              <a:ext uri="{FF2B5EF4-FFF2-40B4-BE49-F238E27FC236}">
                <a16:creationId xmlns:a16="http://schemas.microsoft.com/office/drawing/2014/main" id="{A7B416FD-540C-4751-96EF-D52560E96959}"/>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104722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9ABDD-FD48-4FF4-8225-6C594E082C29}"/>
              </a:ext>
            </a:extLst>
          </p:cNvPr>
          <p:cNvSpPr>
            <a:spLocks noGrp="1"/>
          </p:cNvSpPr>
          <p:nvPr>
            <p:ph type="title"/>
          </p:nvPr>
        </p:nvSpPr>
        <p:spPr/>
        <p:txBody>
          <a:bodyPr/>
          <a:lstStyle/>
          <a:p>
            <a:r>
              <a:rPr lang="en-US"/>
              <a:t>Facebook Eigene Post - Summe Interaktionen - Export | Panorama - 1 of 2</a:t>
            </a:r>
          </a:p>
        </p:txBody>
      </p:sp>
      <p:graphicFrame>
        <p:nvGraphicFramePr>
          <p:cNvPr id="5" name="Table Placeholder 4">
            <a:extLst>
              <a:ext uri="{FF2B5EF4-FFF2-40B4-BE49-F238E27FC236}">
                <a16:creationId xmlns:a16="http://schemas.microsoft.com/office/drawing/2014/main" id="{D5800402-44B6-48A1-9725-CB86D639F100}"/>
              </a:ext>
            </a:extLst>
          </p:cNvPr>
          <p:cNvGraphicFramePr>
            <a:graphicFrameLocks noGrp="1"/>
          </p:cNvGraphicFramePr>
          <p:nvPr>
            <p:ph type="tbl" sz="quarter" idx="13"/>
            <p:extLst>
              <p:ext uri="{D42A27DB-BD31-4B8C-83A1-F6EECF244321}">
                <p14:modId xmlns:p14="http://schemas.microsoft.com/office/powerpoint/2010/main" val="248003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99381639"/>
                    </a:ext>
                  </a:extLst>
                </a:gridCol>
                <a:gridCol w="822960">
                  <a:extLst>
                    <a:ext uri="{9D8B030D-6E8A-4147-A177-3AD203B41FA5}">
                      <a16:colId xmlns:a16="http://schemas.microsoft.com/office/drawing/2014/main" val="467310155"/>
                    </a:ext>
                  </a:extLst>
                </a:gridCol>
                <a:gridCol w="822960">
                  <a:extLst>
                    <a:ext uri="{9D8B030D-6E8A-4147-A177-3AD203B41FA5}">
                      <a16:colId xmlns:a16="http://schemas.microsoft.com/office/drawing/2014/main" val="3286036587"/>
                    </a:ext>
                  </a:extLst>
                </a:gridCol>
                <a:gridCol w="822960">
                  <a:extLst>
                    <a:ext uri="{9D8B030D-6E8A-4147-A177-3AD203B41FA5}">
                      <a16:colId xmlns:a16="http://schemas.microsoft.com/office/drawing/2014/main" val="1534286686"/>
                    </a:ext>
                  </a:extLst>
                </a:gridCol>
                <a:gridCol w="822960">
                  <a:extLst>
                    <a:ext uri="{9D8B030D-6E8A-4147-A177-3AD203B41FA5}">
                      <a16:colId xmlns:a16="http://schemas.microsoft.com/office/drawing/2014/main" val="1004885525"/>
                    </a:ext>
                  </a:extLst>
                </a:gridCol>
                <a:gridCol w="822960">
                  <a:extLst>
                    <a:ext uri="{9D8B030D-6E8A-4147-A177-3AD203B41FA5}">
                      <a16:colId xmlns:a16="http://schemas.microsoft.com/office/drawing/2014/main" val="2649661996"/>
                    </a:ext>
                  </a:extLst>
                </a:gridCol>
                <a:gridCol w="822960">
                  <a:extLst>
                    <a:ext uri="{9D8B030D-6E8A-4147-A177-3AD203B41FA5}">
                      <a16:colId xmlns:a16="http://schemas.microsoft.com/office/drawing/2014/main" val="3149286426"/>
                    </a:ext>
                  </a:extLst>
                </a:gridCol>
                <a:gridCol w="822960">
                  <a:extLst>
                    <a:ext uri="{9D8B030D-6E8A-4147-A177-3AD203B41FA5}">
                      <a16:colId xmlns:a16="http://schemas.microsoft.com/office/drawing/2014/main" val="4159341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1580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062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16:45:48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885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6077834"/>
                  </a:ext>
                </a:extLst>
              </a:tr>
            </a:tbl>
          </a:graphicData>
        </a:graphic>
      </p:graphicFrame>
      <p:sp>
        <p:nvSpPr>
          <p:cNvPr id="4" name="Text Placeholder 3">
            <a:extLst>
              <a:ext uri="{FF2B5EF4-FFF2-40B4-BE49-F238E27FC236}">
                <a16:creationId xmlns:a16="http://schemas.microsoft.com/office/drawing/2014/main" id="{0A770B91-2D2E-4B99-BC0F-B3874A6B11A5}"/>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996415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FAF07-4B20-4FD9-82E3-7676D8DF0933}"/>
              </a:ext>
            </a:extLst>
          </p:cNvPr>
          <p:cNvSpPr>
            <a:spLocks noGrp="1"/>
          </p:cNvSpPr>
          <p:nvPr>
            <p:ph type="title"/>
          </p:nvPr>
        </p:nvSpPr>
        <p:spPr/>
        <p:txBody>
          <a:bodyPr/>
          <a:lstStyle/>
          <a:p>
            <a:r>
              <a:rPr lang="en-US"/>
              <a:t>Facebook Eigene Post - Summe Interaktionen - Export | Panorama - 2 of 2</a:t>
            </a:r>
          </a:p>
        </p:txBody>
      </p:sp>
      <p:graphicFrame>
        <p:nvGraphicFramePr>
          <p:cNvPr id="5" name="Table Placeholder 4">
            <a:extLst>
              <a:ext uri="{FF2B5EF4-FFF2-40B4-BE49-F238E27FC236}">
                <a16:creationId xmlns:a16="http://schemas.microsoft.com/office/drawing/2014/main" id="{9CB88E6A-A507-4061-83B8-285F3C9578D5}"/>
              </a:ext>
            </a:extLst>
          </p:cNvPr>
          <p:cNvGraphicFramePr>
            <a:graphicFrameLocks noGrp="1"/>
          </p:cNvGraphicFramePr>
          <p:nvPr>
            <p:ph type="tbl" sz="quarter" idx="13"/>
            <p:extLst>
              <p:ext uri="{D42A27DB-BD31-4B8C-83A1-F6EECF244321}">
                <p14:modId xmlns:p14="http://schemas.microsoft.com/office/powerpoint/2010/main" val="816195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4218100"/>
                    </a:ext>
                  </a:extLst>
                </a:gridCol>
                <a:gridCol w="822960">
                  <a:extLst>
                    <a:ext uri="{9D8B030D-6E8A-4147-A177-3AD203B41FA5}">
                      <a16:colId xmlns:a16="http://schemas.microsoft.com/office/drawing/2014/main" val="2000746576"/>
                    </a:ext>
                  </a:extLst>
                </a:gridCol>
                <a:gridCol w="822960">
                  <a:extLst>
                    <a:ext uri="{9D8B030D-6E8A-4147-A177-3AD203B41FA5}">
                      <a16:colId xmlns:a16="http://schemas.microsoft.com/office/drawing/2014/main" val="4225914593"/>
                    </a:ext>
                  </a:extLst>
                </a:gridCol>
                <a:gridCol w="822960">
                  <a:extLst>
                    <a:ext uri="{9D8B030D-6E8A-4147-A177-3AD203B41FA5}">
                      <a16:colId xmlns:a16="http://schemas.microsoft.com/office/drawing/2014/main" val="3892932872"/>
                    </a:ext>
                  </a:extLst>
                </a:gridCol>
                <a:gridCol w="822960">
                  <a:extLst>
                    <a:ext uri="{9D8B030D-6E8A-4147-A177-3AD203B41FA5}">
                      <a16:colId xmlns:a16="http://schemas.microsoft.com/office/drawing/2014/main" val="23870728"/>
                    </a:ext>
                  </a:extLst>
                </a:gridCol>
                <a:gridCol w="822960">
                  <a:extLst>
                    <a:ext uri="{9D8B030D-6E8A-4147-A177-3AD203B41FA5}">
                      <a16:colId xmlns:a16="http://schemas.microsoft.com/office/drawing/2014/main" val="1847488845"/>
                    </a:ext>
                  </a:extLst>
                </a:gridCol>
                <a:gridCol w="822960">
                  <a:extLst>
                    <a:ext uri="{9D8B030D-6E8A-4147-A177-3AD203B41FA5}">
                      <a16:colId xmlns:a16="http://schemas.microsoft.com/office/drawing/2014/main" val="756259852"/>
                    </a:ext>
                  </a:extLst>
                </a:gridCol>
                <a:gridCol w="822960">
                  <a:extLst>
                    <a:ext uri="{9D8B030D-6E8A-4147-A177-3AD203B41FA5}">
                      <a16:colId xmlns:a16="http://schemas.microsoft.com/office/drawing/2014/main" val="1393777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134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78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- 2018-05-31 13:32:32 </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5585581"/>
                  </a:ext>
                </a:extLst>
              </a:tr>
            </a:tbl>
          </a:graphicData>
        </a:graphic>
      </p:graphicFrame>
      <p:sp>
        <p:nvSpPr>
          <p:cNvPr id="4" name="Text Placeholder 3">
            <a:extLst>
              <a:ext uri="{FF2B5EF4-FFF2-40B4-BE49-F238E27FC236}">
                <a16:creationId xmlns:a16="http://schemas.microsoft.com/office/drawing/2014/main" id="{6EF08C07-F124-44C1-86A4-DE8846D92DDD}"/>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39574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1A2C-5D77-427B-B79B-1E2583FC7C97}"/>
              </a:ext>
            </a:extLst>
          </p:cNvPr>
          <p:cNvSpPr>
            <a:spLocks noGrp="1"/>
          </p:cNvSpPr>
          <p:nvPr>
            <p:ph type="title"/>
          </p:nvPr>
        </p:nvSpPr>
        <p:spPr/>
        <p:txBody>
          <a:bodyPr/>
          <a:lstStyle/>
          <a:p>
            <a:r>
              <a:rPr lang="en-US"/>
              <a:t>Facebook Eigene Posts - Reaktionen - Export | Panorama - 1 of 3</a:t>
            </a:r>
          </a:p>
        </p:txBody>
      </p:sp>
      <p:graphicFrame>
        <p:nvGraphicFramePr>
          <p:cNvPr id="5" name="Table Placeholder 4">
            <a:extLst>
              <a:ext uri="{FF2B5EF4-FFF2-40B4-BE49-F238E27FC236}">
                <a16:creationId xmlns:a16="http://schemas.microsoft.com/office/drawing/2014/main" id="{A6CAEC63-71C0-40B1-B93B-C0DC9B3F1A81}"/>
              </a:ext>
            </a:extLst>
          </p:cNvPr>
          <p:cNvGraphicFramePr>
            <a:graphicFrameLocks noGrp="1"/>
          </p:cNvGraphicFramePr>
          <p:nvPr>
            <p:ph type="tbl" sz="quarter" idx="13"/>
            <p:extLst>
              <p:ext uri="{D42A27DB-BD31-4B8C-83A1-F6EECF244321}">
                <p14:modId xmlns:p14="http://schemas.microsoft.com/office/powerpoint/2010/main" val="221866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49711216"/>
                    </a:ext>
                  </a:extLst>
                </a:gridCol>
                <a:gridCol w="822960">
                  <a:extLst>
                    <a:ext uri="{9D8B030D-6E8A-4147-A177-3AD203B41FA5}">
                      <a16:colId xmlns:a16="http://schemas.microsoft.com/office/drawing/2014/main" val="730191758"/>
                    </a:ext>
                  </a:extLst>
                </a:gridCol>
                <a:gridCol w="493776">
                  <a:extLst>
                    <a:ext uri="{9D8B030D-6E8A-4147-A177-3AD203B41FA5}">
                      <a16:colId xmlns:a16="http://schemas.microsoft.com/office/drawing/2014/main" val="3556922312"/>
                    </a:ext>
                  </a:extLst>
                </a:gridCol>
                <a:gridCol w="493776">
                  <a:extLst>
                    <a:ext uri="{9D8B030D-6E8A-4147-A177-3AD203B41FA5}">
                      <a16:colId xmlns:a16="http://schemas.microsoft.com/office/drawing/2014/main" val="3997040437"/>
                    </a:ext>
                  </a:extLst>
                </a:gridCol>
                <a:gridCol w="493776">
                  <a:extLst>
                    <a:ext uri="{9D8B030D-6E8A-4147-A177-3AD203B41FA5}">
                      <a16:colId xmlns:a16="http://schemas.microsoft.com/office/drawing/2014/main" val="229035262"/>
                    </a:ext>
                  </a:extLst>
                </a:gridCol>
                <a:gridCol w="493776">
                  <a:extLst>
                    <a:ext uri="{9D8B030D-6E8A-4147-A177-3AD203B41FA5}">
                      <a16:colId xmlns:a16="http://schemas.microsoft.com/office/drawing/2014/main" val="2409267564"/>
                    </a:ext>
                  </a:extLst>
                </a:gridCol>
                <a:gridCol w="493776">
                  <a:extLst>
                    <a:ext uri="{9D8B030D-6E8A-4147-A177-3AD203B41FA5}">
                      <a16:colId xmlns:a16="http://schemas.microsoft.com/office/drawing/2014/main" val="2113840954"/>
                    </a:ext>
                  </a:extLst>
                </a:gridCol>
                <a:gridCol w="493776">
                  <a:extLst>
                    <a:ext uri="{9D8B030D-6E8A-4147-A177-3AD203B41FA5}">
                      <a16:colId xmlns:a16="http://schemas.microsoft.com/office/drawing/2014/main" val="82322909"/>
                    </a:ext>
                  </a:extLst>
                </a:gridCol>
                <a:gridCol w="493776">
                  <a:extLst>
                    <a:ext uri="{9D8B030D-6E8A-4147-A177-3AD203B41FA5}">
                      <a16:colId xmlns:a16="http://schemas.microsoft.com/office/drawing/2014/main" val="2888891984"/>
                    </a:ext>
                  </a:extLst>
                </a:gridCol>
                <a:gridCol w="493776">
                  <a:extLst>
                    <a:ext uri="{9D8B030D-6E8A-4147-A177-3AD203B41FA5}">
                      <a16:colId xmlns:a16="http://schemas.microsoft.com/office/drawing/2014/main" val="57008634"/>
                    </a:ext>
                  </a:extLst>
                </a:gridCol>
                <a:gridCol w="493776">
                  <a:extLst>
                    <a:ext uri="{9D8B030D-6E8A-4147-A177-3AD203B41FA5}">
                      <a16:colId xmlns:a16="http://schemas.microsoft.com/office/drawing/2014/main" val="1559526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1562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- 2018-07-20 15:12:46</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"Absaufen, absaufen ...!"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35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- 2018-10-10 16:45:48</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Pflegenotstand auf Kinderintensivstation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0694449"/>
                  </a:ext>
                </a:extLst>
              </a:tr>
            </a:tbl>
          </a:graphicData>
        </a:graphic>
      </p:graphicFrame>
      <p:sp>
        <p:nvSpPr>
          <p:cNvPr id="4" name="Text Placeholder 3">
            <a:extLst>
              <a:ext uri="{FF2B5EF4-FFF2-40B4-BE49-F238E27FC236}">
                <a16:creationId xmlns:a16="http://schemas.microsoft.com/office/drawing/2014/main" id="{8DB0EA29-DF2C-4D57-8873-47AB63962EA1}"/>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077441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54FF2-75FE-4302-B514-9F112A8CF2AA}"/>
              </a:ext>
            </a:extLst>
          </p:cNvPr>
          <p:cNvSpPr>
            <a:spLocks noGrp="1"/>
          </p:cNvSpPr>
          <p:nvPr>
            <p:ph type="title"/>
          </p:nvPr>
        </p:nvSpPr>
        <p:spPr/>
        <p:txBody>
          <a:bodyPr/>
          <a:lstStyle/>
          <a:p>
            <a:r>
              <a:rPr lang="en-US"/>
              <a:t>Facebook Eigene Posts - Reaktionen - Export | Panorama - 2 of 3</a:t>
            </a:r>
          </a:p>
        </p:txBody>
      </p:sp>
      <p:graphicFrame>
        <p:nvGraphicFramePr>
          <p:cNvPr id="5" name="Table Placeholder 4">
            <a:extLst>
              <a:ext uri="{FF2B5EF4-FFF2-40B4-BE49-F238E27FC236}">
                <a16:creationId xmlns:a16="http://schemas.microsoft.com/office/drawing/2014/main" id="{916B0F66-7B7B-44AB-ADD8-5F842D4B86E9}"/>
              </a:ext>
            </a:extLst>
          </p:cNvPr>
          <p:cNvGraphicFramePr>
            <a:graphicFrameLocks noGrp="1"/>
          </p:cNvGraphicFramePr>
          <p:nvPr>
            <p:ph type="tbl" sz="quarter" idx="13"/>
            <p:extLst>
              <p:ext uri="{D42A27DB-BD31-4B8C-83A1-F6EECF244321}">
                <p14:modId xmlns:p14="http://schemas.microsoft.com/office/powerpoint/2010/main" val="249308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73810833"/>
                    </a:ext>
                  </a:extLst>
                </a:gridCol>
                <a:gridCol w="822960">
                  <a:extLst>
                    <a:ext uri="{9D8B030D-6E8A-4147-A177-3AD203B41FA5}">
                      <a16:colId xmlns:a16="http://schemas.microsoft.com/office/drawing/2014/main" val="1298058490"/>
                    </a:ext>
                  </a:extLst>
                </a:gridCol>
                <a:gridCol w="493776">
                  <a:extLst>
                    <a:ext uri="{9D8B030D-6E8A-4147-A177-3AD203B41FA5}">
                      <a16:colId xmlns:a16="http://schemas.microsoft.com/office/drawing/2014/main" val="1265653544"/>
                    </a:ext>
                  </a:extLst>
                </a:gridCol>
                <a:gridCol w="493776">
                  <a:extLst>
                    <a:ext uri="{9D8B030D-6E8A-4147-A177-3AD203B41FA5}">
                      <a16:colId xmlns:a16="http://schemas.microsoft.com/office/drawing/2014/main" val="3563031664"/>
                    </a:ext>
                  </a:extLst>
                </a:gridCol>
                <a:gridCol w="493776">
                  <a:extLst>
                    <a:ext uri="{9D8B030D-6E8A-4147-A177-3AD203B41FA5}">
                      <a16:colId xmlns:a16="http://schemas.microsoft.com/office/drawing/2014/main" val="3102571312"/>
                    </a:ext>
                  </a:extLst>
                </a:gridCol>
                <a:gridCol w="493776">
                  <a:extLst>
                    <a:ext uri="{9D8B030D-6E8A-4147-A177-3AD203B41FA5}">
                      <a16:colId xmlns:a16="http://schemas.microsoft.com/office/drawing/2014/main" val="3724745061"/>
                    </a:ext>
                  </a:extLst>
                </a:gridCol>
                <a:gridCol w="493776">
                  <a:extLst>
                    <a:ext uri="{9D8B030D-6E8A-4147-A177-3AD203B41FA5}">
                      <a16:colId xmlns:a16="http://schemas.microsoft.com/office/drawing/2014/main" val="3242183300"/>
                    </a:ext>
                  </a:extLst>
                </a:gridCol>
                <a:gridCol w="493776">
                  <a:extLst>
                    <a:ext uri="{9D8B030D-6E8A-4147-A177-3AD203B41FA5}">
                      <a16:colId xmlns:a16="http://schemas.microsoft.com/office/drawing/2014/main" val="1949865892"/>
                    </a:ext>
                  </a:extLst>
                </a:gridCol>
                <a:gridCol w="493776">
                  <a:extLst>
                    <a:ext uri="{9D8B030D-6E8A-4147-A177-3AD203B41FA5}">
                      <a16:colId xmlns:a16="http://schemas.microsoft.com/office/drawing/2014/main" val="4053382462"/>
                    </a:ext>
                  </a:extLst>
                </a:gridCol>
                <a:gridCol w="493776">
                  <a:extLst>
                    <a:ext uri="{9D8B030D-6E8A-4147-A177-3AD203B41FA5}">
                      <a16:colId xmlns:a16="http://schemas.microsoft.com/office/drawing/2014/main" val="453133924"/>
                    </a:ext>
                  </a:extLst>
                </a:gridCol>
                <a:gridCol w="493776">
                  <a:extLst>
                    <a:ext uri="{9D8B030D-6E8A-4147-A177-3AD203B41FA5}">
                      <a16:colId xmlns:a16="http://schemas.microsoft.com/office/drawing/2014/main" val="99400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173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- 2018-03-02 17:00:27</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Holocaust - Die Lüge der ahnungslosen Deutschen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933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- 2018-04-06 15:06:49</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Extra 3: Der KITA-Song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0480178"/>
                  </a:ext>
                </a:extLst>
              </a:tr>
            </a:tbl>
          </a:graphicData>
        </a:graphic>
      </p:graphicFrame>
      <p:sp>
        <p:nvSpPr>
          <p:cNvPr id="4" name="Text Placeholder 3">
            <a:extLst>
              <a:ext uri="{FF2B5EF4-FFF2-40B4-BE49-F238E27FC236}">
                <a16:creationId xmlns:a16="http://schemas.microsoft.com/office/drawing/2014/main" id="{1F8E5092-56C9-42D8-9CA6-46ADFF28DFEF}"/>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829372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DB1C-13DA-4937-970A-4F4F7E588380}"/>
              </a:ext>
            </a:extLst>
          </p:cNvPr>
          <p:cNvSpPr>
            <a:spLocks noGrp="1"/>
          </p:cNvSpPr>
          <p:nvPr>
            <p:ph type="title"/>
          </p:nvPr>
        </p:nvSpPr>
        <p:spPr/>
        <p:txBody>
          <a:bodyPr/>
          <a:lstStyle/>
          <a:p>
            <a:r>
              <a:rPr lang="en-US"/>
              <a:t>Facebook Eigene Posts - Reaktionen - Export | Panorama - 3 of 3</a:t>
            </a:r>
          </a:p>
        </p:txBody>
      </p:sp>
      <p:graphicFrame>
        <p:nvGraphicFramePr>
          <p:cNvPr id="5" name="Table Placeholder 4">
            <a:extLst>
              <a:ext uri="{FF2B5EF4-FFF2-40B4-BE49-F238E27FC236}">
                <a16:creationId xmlns:a16="http://schemas.microsoft.com/office/drawing/2014/main" id="{3797BA80-837B-4E19-A056-B34F67628ED8}"/>
              </a:ext>
            </a:extLst>
          </p:cNvPr>
          <p:cNvGraphicFramePr>
            <a:graphicFrameLocks noGrp="1"/>
          </p:cNvGraphicFramePr>
          <p:nvPr>
            <p:ph type="tbl" sz="quarter" idx="13"/>
            <p:extLst>
              <p:ext uri="{D42A27DB-BD31-4B8C-83A1-F6EECF244321}">
                <p14:modId xmlns:p14="http://schemas.microsoft.com/office/powerpoint/2010/main" val="410831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614665762"/>
                    </a:ext>
                  </a:extLst>
                </a:gridCol>
                <a:gridCol w="822960">
                  <a:extLst>
                    <a:ext uri="{9D8B030D-6E8A-4147-A177-3AD203B41FA5}">
                      <a16:colId xmlns:a16="http://schemas.microsoft.com/office/drawing/2014/main" val="3359298931"/>
                    </a:ext>
                  </a:extLst>
                </a:gridCol>
                <a:gridCol w="493776">
                  <a:extLst>
                    <a:ext uri="{9D8B030D-6E8A-4147-A177-3AD203B41FA5}">
                      <a16:colId xmlns:a16="http://schemas.microsoft.com/office/drawing/2014/main" val="4077207687"/>
                    </a:ext>
                  </a:extLst>
                </a:gridCol>
                <a:gridCol w="493776">
                  <a:extLst>
                    <a:ext uri="{9D8B030D-6E8A-4147-A177-3AD203B41FA5}">
                      <a16:colId xmlns:a16="http://schemas.microsoft.com/office/drawing/2014/main" val="3302463093"/>
                    </a:ext>
                  </a:extLst>
                </a:gridCol>
                <a:gridCol w="493776">
                  <a:extLst>
                    <a:ext uri="{9D8B030D-6E8A-4147-A177-3AD203B41FA5}">
                      <a16:colId xmlns:a16="http://schemas.microsoft.com/office/drawing/2014/main" val="4053254646"/>
                    </a:ext>
                  </a:extLst>
                </a:gridCol>
                <a:gridCol w="493776">
                  <a:extLst>
                    <a:ext uri="{9D8B030D-6E8A-4147-A177-3AD203B41FA5}">
                      <a16:colId xmlns:a16="http://schemas.microsoft.com/office/drawing/2014/main" val="339511072"/>
                    </a:ext>
                  </a:extLst>
                </a:gridCol>
                <a:gridCol w="493776">
                  <a:extLst>
                    <a:ext uri="{9D8B030D-6E8A-4147-A177-3AD203B41FA5}">
                      <a16:colId xmlns:a16="http://schemas.microsoft.com/office/drawing/2014/main" val="2021601279"/>
                    </a:ext>
                  </a:extLst>
                </a:gridCol>
                <a:gridCol w="493776">
                  <a:extLst>
                    <a:ext uri="{9D8B030D-6E8A-4147-A177-3AD203B41FA5}">
                      <a16:colId xmlns:a16="http://schemas.microsoft.com/office/drawing/2014/main" val="911463072"/>
                    </a:ext>
                  </a:extLst>
                </a:gridCol>
                <a:gridCol w="493776">
                  <a:extLst>
                    <a:ext uri="{9D8B030D-6E8A-4147-A177-3AD203B41FA5}">
                      <a16:colId xmlns:a16="http://schemas.microsoft.com/office/drawing/2014/main" val="2348878826"/>
                    </a:ext>
                  </a:extLst>
                </a:gridCol>
                <a:gridCol w="493776">
                  <a:extLst>
                    <a:ext uri="{9D8B030D-6E8A-4147-A177-3AD203B41FA5}">
                      <a16:colId xmlns:a16="http://schemas.microsoft.com/office/drawing/2014/main" val="4234612992"/>
                    </a:ext>
                  </a:extLst>
                </a:gridCol>
                <a:gridCol w="493776">
                  <a:extLst>
                    <a:ext uri="{9D8B030D-6E8A-4147-A177-3AD203B41FA5}">
                      <a16:colId xmlns:a16="http://schemas.microsoft.com/office/drawing/2014/main" val="178537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776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- 2018-05-31 13:32:32</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Stau dank Diesel-Fahrverbot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7688495"/>
                  </a:ext>
                </a:extLst>
              </a:tr>
            </a:tbl>
          </a:graphicData>
        </a:graphic>
      </p:graphicFrame>
      <p:sp>
        <p:nvSpPr>
          <p:cNvPr id="4" name="Text Placeholder 3">
            <a:extLst>
              <a:ext uri="{FF2B5EF4-FFF2-40B4-BE49-F238E27FC236}">
                <a16:creationId xmlns:a16="http://schemas.microsoft.com/office/drawing/2014/main" id="{952229C9-6092-4558-80B8-F35508623DA1}"/>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741367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31B36-B1A9-4AAE-B867-F956D45193A4}"/>
              </a:ext>
            </a:extLst>
          </p:cNvPr>
          <p:cNvSpPr>
            <a:spLocks noGrp="1"/>
          </p:cNvSpPr>
          <p:nvPr>
            <p:ph type="title"/>
          </p:nvPr>
        </p:nvSpPr>
        <p:spPr/>
        <p:txBody>
          <a:bodyPr/>
          <a:lstStyle/>
          <a:p>
            <a:r>
              <a:rPr lang="de-DE"/>
              <a:t>Eigene Posts - Videostarts - Profil-bezogene Nutzung | Panorama</a:t>
            </a:r>
            <a:endParaRPr lang="en-US"/>
          </a:p>
        </p:txBody>
      </p:sp>
      <p:graphicFrame>
        <p:nvGraphicFramePr>
          <p:cNvPr id="5" name="Table Placeholder 4">
            <a:extLst>
              <a:ext uri="{FF2B5EF4-FFF2-40B4-BE49-F238E27FC236}">
                <a16:creationId xmlns:a16="http://schemas.microsoft.com/office/drawing/2014/main" id="{2E991E65-AA2C-478F-817E-AAFB434B74AB}"/>
              </a:ext>
            </a:extLst>
          </p:cNvPr>
          <p:cNvGraphicFramePr>
            <a:graphicFrameLocks noGrp="1"/>
          </p:cNvGraphicFramePr>
          <p:nvPr>
            <p:ph type="tbl" sz="quarter" idx="13"/>
            <p:extLst>
              <p:ext uri="{D42A27DB-BD31-4B8C-83A1-F6EECF244321}">
                <p14:modId xmlns:p14="http://schemas.microsoft.com/office/powerpoint/2010/main" val="2635820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7735669"/>
                    </a:ext>
                  </a:extLst>
                </a:gridCol>
                <a:gridCol w="822960">
                  <a:extLst>
                    <a:ext uri="{9D8B030D-6E8A-4147-A177-3AD203B41FA5}">
                      <a16:colId xmlns:a16="http://schemas.microsoft.com/office/drawing/2014/main" val="3813612577"/>
                    </a:ext>
                  </a:extLst>
                </a:gridCol>
                <a:gridCol w="822960">
                  <a:extLst>
                    <a:ext uri="{9D8B030D-6E8A-4147-A177-3AD203B41FA5}">
                      <a16:colId xmlns:a16="http://schemas.microsoft.com/office/drawing/2014/main" val="3217831738"/>
                    </a:ext>
                  </a:extLst>
                </a:gridCol>
                <a:gridCol w="822960">
                  <a:extLst>
                    <a:ext uri="{9D8B030D-6E8A-4147-A177-3AD203B41FA5}">
                      <a16:colId xmlns:a16="http://schemas.microsoft.com/office/drawing/2014/main" val="3407642812"/>
                    </a:ext>
                  </a:extLst>
                </a:gridCol>
                <a:gridCol w="822960">
                  <a:extLst>
                    <a:ext uri="{9D8B030D-6E8A-4147-A177-3AD203B41FA5}">
                      <a16:colId xmlns:a16="http://schemas.microsoft.com/office/drawing/2014/main" val="2143488634"/>
                    </a:ext>
                  </a:extLst>
                </a:gridCol>
                <a:gridCol w="822960">
                  <a:extLst>
                    <a:ext uri="{9D8B030D-6E8A-4147-A177-3AD203B41FA5}">
                      <a16:colId xmlns:a16="http://schemas.microsoft.com/office/drawing/2014/main" val="771017116"/>
                    </a:ext>
                  </a:extLst>
                </a:gridCol>
                <a:gridCol w="822960">
                  <a:extLst>
                    <a:ext uri="{9D8B030D-6E8A-4147-A177-3AD203B41FA5}">
                      <a16:colId xmlns:a16="http://schemas.microsoft.com/office/drawing/2014/main" val="263963636"/>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582065497"/>
                  </a:ext>
                </a:extLst>
              </a:tr>
              <a:tr h="370840">
                <a:tc>
                  <a:txBody>
                    <a:bodyPr/>
                    <a:lstStyle/>
                    <a:p>
                      <a:r>
                        <a:rPr lang="de-DE" sz="1000" b="1"/>
                        <a:t> Panorama - 2018-07-20 15:12:46 </a:t>
                      </a:r>
                      <a:r>
                        <a:rPr lang="de-DE" sz="1000"/>
                        <a:t> 
 Anja Reschke: "Dass Menschen schamlos am hellichten Tag auf einem der berühmtesten Plätze Dresdens rufen, dass Menschen absaufen - also sterben - sollen, wäre vor einiger Zeit wirklich unvorstellbar gewesen."</a:t>
                      </a:r>
                      <a:endParaRPr lang="en-US" sz="1000"/>
                    </a:p>
                  </a:txBody>
                  <a:tcPr/>
                </a:tc>
                <a:tc>
                  <a:txBody>
                    <a:bodyPr/>
                    <a:lstStyle/>
                    <a:p>
                      <a:r>
                        <a:rPr lang="en-US" sz="1000"/>
                        <a:t>3549835</a:t>
                      </a:r>
                    </a:p>
                  </a:txBody>
                  <a:tcPr/>
                </a:tc>
                <a:tc>
                  <a:txBody>
                    <a:bodyPr/>
                    <a:lstStyle/>
                    <a:p>
                      <a:r>
                        <a:rPr lang="en-US" sz="1000"/>
                        <a:t>1671277</a:t>
                      </a:r>
                    </a:p>
                  </a:txBody>
                  <a:tcPr/>
                </a:tc>
                <a:tc>
                  <a:txBody>
                    <a:bodyPr/>
                    <a:lstStyle/>
                    <a:p>
                      <a:r>
                        <a:rPr lang="en-US" sz="1000"/>
                        <a:t>15 %</a:t>
                      </a:r>
                    </a:p>
                  </a:txBody>
                  <a:tcPr/>
                </a:tc>
                <a:tc>
                  <a:txBody>
                    <a:bodyPr/>
                    <a:lstStyle/>
                    <a:p>
                      <a:r>
                        <a:rPr lang="en-US" sz="1000"/>
                        <a:t>1:37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14344742"/>
                  </a:ext>
                </a:extLst>
              </a:tr>
              <a:tr h="370840">
                <a:tc>
                  <a:txBody>
                    <a:bodyPr/>
                    <a:lstStyle/>
                    <a:p>
                      <a:r>
                        <a:rPr lang="de-DE" sz="1000" b="1"/>
                        <a:t> Panorama - 2018-10-10 16:45:48 </a:t>
                      </a:r>
                      <a:r>
                        <a:rPr lang="de-DE" sz="1000"/>
                        <a:t> 
 Immer wieder werden Patienten bei der Kinderintensivstation der Medizinischen Hoschschule Hannover abgewiesen. Genug Betten und Ärzte gibt es. Was fehlt, sind genügend Krankenschwestern und Krankenpfleger.</a:t>
                      </a:r>
                      <a:endParaRPr lang="en-US" sz="1000"/>
                    </a:p>
                  </a:txBody>
                  <a:tcPr/>
                </a:tc>
                <a:tc>
                  <a:txBody>
                    <a:bodyPr/>
                    <a:lstStyle/>
                    <a:p>
                      <a:r>
                        <a:rPr lang="en-US" sz="1000"/>
                        <a:t>1924193</a:t>
                      </a:r>
                    </a:p>
                  </a:txBody>
                  <a:tcPr/>
                </a:tc>
                <a:tc>
                  <a:txBody>
                    <a:bodyPr/>
                    <a:lstStyle/>
                    <a:p>
                      <a:r>
                        <a:rPr lang="en-US" sz="1000"/>
                        <a:t>988852</a:t>
                      </a:r>
                    </a:p>
                  </a:txBody>
                  <a:tcPr/>
                </a:tc>
                <a:tc>
                  <a:txBody>
                    <a:bodyPr/>
                    <a:lstStyle/>
                    <a:p>
                      <a:r>
                        <a:rPr lang="en-US" sz="1000"/>
                        <a:t>17 %</a:t>
                      </a:r>
                    </a:p>
                  </a:txBody>
                  <a:tcPr/>
                </a:tc>
                <a:tc>
                  <a:txBody>
                    <a:bodyPr/>
                    <a:lstStyle/>
                    <a:p>
                      <a:r>
                        <a:rPr lang="en-US" sz="1000"/>
                        <a:t>1:00</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553989361"/>
                  </a:ext>
                </a:extLst>
              </a:tr>
              <a:tr h="370840">
                <a:tc>
                  <a:txBody>
                    <a:bodyPr/>
                    <a:lstStyle/>
                    <a:p>
                      <a:r>
                        <a:rPr lang="de-DE" sz="1000" b="1"/>
                        <a:t> Panorama - 2018-03-02 17:00:27 </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1195052</a:t>
                      </a:r>
                    </a:p>
                  </a:txBody>
                  <a:tcPr/>
                </a:tc>
                <a:tc>
                  <a:txBody>
                    <a:bodyPr/>
                    <a:lstStyle/>
                    <a:p>
                      <a:r>
                        <a:rPr lang="en-US" sz="1000"/>
                        <a:t>706205</a:t>
                      </a:r>
                    </a:p>
                  </a:txBody>
                  <a:tcPr/>
                </a:tc>
                <a:tc>
                  <a:txBody>
                    <a:bodyPr/>
                    <a:lstStyle/>
                    <a:p>
                      <a:r>
                        <a:rPr lang="en-US" sz="1000"/>
                        <a:t>20 %</a:t>
                      </a:r>
                    </a:p>
                  </a:txBody>
                  <a:tcPr/>
                </a:tc>
                <a:tc>
                  <a:txBody>
                    <a:bodyPr/>
                    <a:lstStyle/>
                    <a:p>
                      <a:r>
                        <a:rPr lang="en-US" sz="1000"/>
                        <a:t>2:40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726104545"/>
                  </a:ext>
                </a:extLst>
              </a:tr>
              <a:tr h="370840">
                <a:tc>
                  <a:txBody>
                    <a:bodyPr/>
                    <a:lstStyle/>
                    <a:p>
                      <a:r>
                        <a:rPr lang="de-DE" sz="1000" b="1"/>
                        <a:t> Panorama - 2018-05-31 13:32:32 </a:t>
                      </a:r>
                      <a:r>
                        <a:rPr lang="de-DE" sz="1000"/>
                        <a:t> 
 Stau in Hamburg dank Diesel-Fahrverbot: Seit heute gilt das bundesweit erste Fahrverbot für ältere Dieselautos und Lastwagen. Die Folgen? Sehen Sie selbst...</a:t>
                      </a:r>
                      <a:endParaRPr lang="en-US" sz="1000"/>
                    </a:p>
                  </a:txBody>
                  <a:tcPr/>
                </a:tc>
                <a:tc>
                  <a:txBody>
                    <a:bodyPr/>
                    <a:lstStyle/>
                    <a:p>
                      <a:r>
                        <a:rPr lang="en-US" sz="1000"/>
                        <a:t>560898</a:t>
                      </a:r>
                    </a:p>
                  </a:txBody>
                  <a:tcPr/>
                </a:tc>
                <a:tc>
                  <a:txBody>
                    <a:bodyPr/>
                    <a:lstStyle/>
                    <a:p>
                      <a:r>
                        <a:rPr lang="en-US" sz="1000"/>
                        <a:t>323316</a:t>
                      </a:r>
                    </a:p>
                  </a:txBody>
                  <a:tcPr/>
                </a:tc>
                <a:tc>
                  <a:txBody>
                    <a:bodyPr/>
                    <a:lstStyle/>
                    <a:p>
                      <a:r>
                        <a:rPr lang="en-US" sz="1000"/>
                        <a:t>15 %</a:t>
                      </a:r>
                    </a:p>
                  </a:txBody>
                  <a:tcPr/>
                </a:tc>
                <a:tc>
                  <a:txBody>
                    <a:bodyPr/>
                    <a:lstStyle/>
                    <a:p>
                      <a:r>
                        <a:rPr lang="en-US" sz="1000"/>
                        <a:t>1:25</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717577030"/>
                  </a:ext>
                </a:extLst>
              </a:tr>
              <a:tr h="370840">
                <a:tc>
                  <a:txBody>
                    <a:bodyPr/>
                    <a:lstStyle/>
                    <a:p>
                      <a:r>
                        <a:rPr lang="de-DE" sz="1000" b="1"/>
                        <a:t> Panorama - 2018-01-27 08:55:00 </a:t>
                      </a:r>
                      <a:r>
                        <a:rPr lang="de-DE" sz="1000"/>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lang="en-US" sz="1000"/>
                    </a:p>
                  </a:txBody>
                  <a:tcPr/>
                </a:tc>
                <a:tc>
                  <a:txBody>
                    <a:bodyPr/>
                    <a:lstStyle/>
                    <a:p>
                      <a:r>
                        <a:rPr lang="en-US" sz="1000"/>
                        <a:t>634162</a:t>
                      </a:r>
                    </a:p>
                  </a:txBody>
                  <a:tcPr/>
                </a:tc>
                <a:tc>
                  <a:txBody>
                    <a:bodyPr/>
                    <a:lstStyle/>
                    <a:p>
                      <a:r>
                        <a:rPr lang="en-US" sz="1000"/>
                        <a:t>280768</a:t>
                      </a:r>
                    </a:p>
                  </a:txBody>
                  <a:tcPr/>
                </a:tc>
                <a:tc>
                  <a:txBody>
                    <a:bodyPr/>
                    <a:lstStyle/>
                    <a:p>
                      <a:r>
                        <a:rPr lang="en-US" sz="1000"/>
                        <a:t>8 %</a:t>
                      </a:r>
                    </a:p>
                  </a:txBody>
                  <a:tcPr/>
                </a:tc>
                <a:tc>
                  <a:txBody>
                    <a:bodyPr/>
                    <a:lstStyle/>
                    <a:p>
                      <a:r>
                        <a:rPr lang="en-US" sz="1000"/>
                        <a:t>3:52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555561638"/>
                  </a:ext>
                </a:extLst>
              </a:tr>
            </a:tbl>
          </a:graphicData>
        </a:graphic>
      </p:graphicFrame>
      <p:sp>
        <p:nvSpPr>
          <p:cNvPr id="4" name="Text Placeholder 3">
            <a:extLst>
              <a:ext uri="{FF2B5EF4-FFF2-40B4-BE49-F238E27FC236}">
                <a16:creationId xmlns:a16="http://schemas.microsoft.com/office/drawing/2014/main" id="{FDD69BA3-5436-409A-A308-C3FD86134F18}"/>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1748573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60580-6A7D-4DC0-87DE-D56E57F133D0}"/>
              </a:ext>
            </a:extLst>
          </p:cNvPr>
          <p:cNvSpPr>
            <a:spLocks noGrp="1"/>
          </p:cNvSpPr>
          <p:nvPr>
            <p:ph type="title"/>
          </p:nvPr>
        </p:nvSpPr>
        <p:spPr/>
        <p:txBody>
          <a:bodyPr/>
          <a:lstStyle/>
          <a:p>
            <a:r>
              <a:rPr lang="en-US"/>
              <a:t>Facebook Eigene Videos - Crossposts (ohne Ersteller) - Export | Panorama - 1 of 2</a:t>
            </a:r>
          </a:p>
        </p:txBody>
      </p:sp>
      <p:graphicFrame>
        <p:nvGraphicFramePr>
          <p:cNvPr id="5" name="Table Placeholder 4">
            <a:extLst>
              <a:ext uri="{FF2B5EF4-FFF2-40B4-BE49-F238E27FC236}">
                <a16:creationId xmlns:a16="http://schemas.microsoft.com/office/drawing/2014/main" id="{2BAC87E3-4D2B-4600-8CC4-81B0F5E3F953}"/>
              </a:ext>
            </a:extLst>
          </p:cNvPr>
          <p:cNvGraphicFramePr>
            <a:graphicFrameLocks noGrp="1"/>
          </p:cNvGraphicFramePr>
          <p:nvPr>
            <p:ph type="tbl" sz="quarter" idx="13"/>
            <p:extLst>
              <p:ext uri="{D42A27DB-BD31-4B8C-83A1-F6EECF244321}">
                <p14:modId xmlns:p14="http://schemas.microsoft.com/office/powerpoint/2010/main" val="1956038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75685174"/>
                    </a:ext>
                  </a:extLst>
                </a:gridCol>
                <a:gridCol w="493776">
                  <a:extLst>
                    <a:ext uri="{9D8B030D-6E8A-4147-A177-3AD203B41FA5}">
                      <a16:colId xmlns:a16="http://schemas.microsoft.com/office/drawing/2014/main" val="2940168724"/>
                    </a:ext>
                  </a:extLst>
                </a:gridCol>
                <a:gridCol w="411480">
                  <a:extLst>
                    <a:ext uri="{9D8B030D-6E8A-4147-A177-3AD203B41FA5}">
                      <a16:colId xmlns:a16="http://schemas.microsoft.com/office/drawing/2014/main" val="1040729702"/>
                    </a:ext>
                  </a:extLst>
                </a:gridCol>
                <a:gridCol w="411480">
                  <a:extLst>
                    <a:ext uri="{9D8B030D-6E8A-4147-A177-3AD203B41FA5}">
                      <a16:colId xmlns:a16="http://schemas.microsoft.com/office/drawing/2014/main" val="3104851250"/>
                    </a:ext>
                  </a:extLst>
                </a:gridCol>
                <a:gridCol w="246888">
                  <a:extLst>
                    <a:ext uri="{9D8B030D-6E8A-4147-A177-3AD203B41FA5}">
                      <a16:colId xmlns:a16="http://schemas.microsoft.com/office/drawing/2014/main" val="264826849"/>
                    </a:ext>
                  </a:extLst>
                </a:gridCol>
                <a:gridCol w="658368">
                  <a:extLst>
                    <a:ext uri="{9D8B030D-6E8A-4147-A177-3AD203B41FA5}">
                      <a16:colId xmlns:a16="http://schemas.microsoft.com/office/drawing/2014/main" val="21060805"/>
                    </a:ext>
                  </a:extLst>
                </a:gridCol>
                <a:gridCol w="576072">
                  <a:extLst>
                    <a:ext uri="{9D8B030D-6E8A-4147-A177-3AD203B41FA5}">
                      <a16:colId xmlns:a16="http://schemas.microsoft.com/office/drawing/2014/main" val="2729061983"/>
                    </a:ext>
                  </a:extLst>
                </a:gridCol>
                <a:gridCol w="576072">
                  <a:extLst>
                    <a:ext uri="{9D8B030D-6E8A-4147-A177-3AD203B41FA5}">
                      <a16:colId xmlns:a16="http://schemas.microsoft.com/office/drawing/2014/main" val="3528613609"/>
                    </a:ext>
                  </a:extLst>
                </a:gridCol>
                <a:gridCol w="411480">
                  <a:extLst>
                    <a:ext uri="{9D8B030D-6E8A-4147-A177-3AD203B41FA5}">
                      <a16:colId xmlns:a16="http://schemas.microsoft.com/office/drawing/2014/main" val="751891681"/>
                    </a:ext>
                  </a:extLst>
                </a:gridCol>
                <a:gridCol w="658368">
                  <a:extLst>
                    <a:ext uri="{9D8B030D-6E8A-4147-A177-3AD203B41FA5}">
                      <a16:colId xmlns:a16="http://schemas.microsoft.com/office/drawing/2014/main" val="1698876330"/>
                    </a:ext>
                  </a:extLst>
                </a:gridCol>
                <a:gridCol w="329184">
                  <a:extLst>
                    <a:ext uri="{9D8B030D-6E8A-4147-A177-3AD203B41FA5}">
                      <a16:colId xmlns:a16="http://schemas.microsoft.com/office/drawing/2014/main" val="2142556335"/>
                    </a:ext>
                  </a:extLst>
                </a:gridCol>
                <a:gridCol w="493776">
                  <a:extLst>
                    <a:ext uri="{9D8B030D-6E8A-4147-A177-3AD203B41FA5}">
                      <a16:colId xmlns:a16="http://schemas.microsoft.com/office/drawing/2014/main" val="532879319"/>
                    </a:ext>
                  </a:extLst>
                </a:gridCol>
                <a:gridCol w="329184">
                  <a:extLst>
                    <a:ext uri="{9D8B030D-6E8A-4147-A177-3AD203B41FA5}">
                      <a16:colId xmlns:a16="http://schemas.microsoft.com/office/drawing/2014/main" val="4224330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4244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- 2018-10-10 16:45:40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Patienten bei der Kinderintensivstation der Medizinischen Hoschschule Hannover abgewiesen. Genug Betten und Ärzte gibt es. Was fehlt, sind genügend Krankenschwestern und Krankenpfleger.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44685</a:t>
                      </a:r>
                    </a:p>
                  </a:txBody>
                  <a:tcPr/>
                </a:tc>
                <a:extLst>
                  <a:ext uri="{0D108BD9-81ED-4DB2-BD59-A6C34878D82A}">
                    <a16:rowId xmlns:a16="http://schemas.microsoft.com/office/drawing/2014/main" val="234838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- 2018-03-02 17:00:27 </a:t>
                      </a:r>
                      <a:r>
                        <a:rPr kumimoji="0" lang="de-DE" sz="1000" b="0" i="0" u="none" strike="noStrike" kern="1200" cap="none" spc="0" normalizeH="0" baseline="0" noProof="0">
                          <a:ln>
                            <a:noFill/>
                          </a:ln>
                          <a:solidFill>
                            <a:prstClr val="black"/>
                          </a:solidFill>
                          <a:effectLst/>
                          <a:uLnTx/>
                          <a:uFillTx/>
                          <a:latin typeface="+mn-lt"/>
                          <a:ea typeface="+mn-ea"/>
                          <a:cs typeface="+mn-cs"/>
                        </a:rPr>
                        <a:t> 
 "Vom Holocaust haben wir nichts gewusst". Die Nachkriegs-Ausrede vieler Deutscher: eine Lebenslüge. Denn die Konzentrationslager befanden sich teilweise direkt nebenan.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14303</a:t>
                      </a:r>
                    </a:p>
                  </a:txBody>
                  <a:tcPr/>
                </a:tc>
                <a:extLst>
                  <a:ext uri="{0D108BD9-81ED-4DB2-BD59-A6C34878D82A}">
                    <a16:rowId xmlns:a16="http://schemas.microsoft.com/office/drawing/2014/main" val="352621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- 2018-01-13 14:00:00 </a:t>
                      </a:r>
                      <a:r>
                        <a:rPr kumimoji="0" lang="de-DE" sz="1000" b="0" i="0" u="none" strike="noStrike" kern="1200" cap="none" spc="0" normalizeH="0" baseline="0" noProof="0">
                          <a:ln>
                            <a:noFill/>
                          </a:ln>
                          <a:solidFill>
                            <a:prstClr val="black"/>
                          </a:solidFill>
                          <a:effectLst/>
                          <a:uLnTx/>
                          <a:uFillTx/>
                          <a:latin typeface="+mn-lt"/>
                          <a:ea typeface="+mn-ea"/>
                          <a:cs typeface="+mn-cs"/>
                        </a:rPr>
                        <a:t> 
 Im April 2017 riefen Anhänger von Energie Cottbus Nazi-Parolen. Doch nun bleiben diese vorläufig ungeahndet, weil Energie erfolgreich Berufung beim Sportgericht des Landesverbandes einlegte.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extLst>
                  <a:ext uri="{0D108BD9-81ED-4DB2-BD59-A6C34878D82A}">
                    <a16:rowId xmlns:a16="http://schemas.microsoft.com/office/drawing/2014/main" val="1878347616"/>
                  </a:ext>
                </a:extLst>
              </a:tr>
            </a:tbl>
          </a:graphicData>
        </a:graphic>
      </p:graphicFrame>
      <p:sp>
        <p:nvSpPr>
          <p:cNvPr id="4" name="Text Placeholder 3">
            <a:extLst>
              <a:ext uri="{FF2B5EF4-FFF2-40B4-BE49-F238E27FC236}">
                <a16:creationId xmlns:a16="http://schemas.microsoft.com/office/drawing/2014/main" id="{4F0DFA9C-517D-495D-925E-64768374D36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2913006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1EFF6-9F8A-4B69-9426-E4C86446357C}"/>
              </a:ext>
            </a:extLst>
          </p:cNvPr>
          <p:cNvSpPr>
            <a:spLocks noGrp="1"/>
          </p:cNvSpPr>
          <p:nvPr>
            <p:ph type="title"/>
          </p:nvPr>
        </p:nvSpPr>
        <p:spPr/>
        <p:txBody>
          <a:bodyPr/>
          <a:lstStyle/>
          <a:p>
            <a:r>
              <a:rPr lang="en-US"/>
              <a:t>Facebook Eigene Videos - Crossposts (ohne Ersteller) - Export | Panorama - 2 of 2</a:t>
            </a:r>
          </a:p>
        </p:txBody>
      </p:sp>
      <p:graphicFrame>
        <p:nvGraphicFramePr>
          <p:cNvPr id="5" name="Table Placeholder 4">
            <a:extLst>
              <a:ext uri="{FF2B5EF4-FFF2-40B4-BE49-F238E27FC236}">
                <a16:creationId xmlns:a16="http://schemas.microsoft.com/office/drawing/2014/main" id="{E4D3D078-F9C5-431F-90BB-D3E8ED387571}"/>
              </a:ext>
            </a:extLst>
          </p:cNvPr>
          <p:cNvGraphicFramePr>
            <a:graphicFrameLocks noGrp="1"/>
          </p:cNvGraphicFramePr>
          <p:nvPr>
            <p:ph type="tbl" sz="quarter" idx="13"/>
            <p:extLst>
              <p:ext uri="{D42A27DB-BD31-4B8C-83A1-F6EECF244321}">
                <p14:modId xmlns:p14="http://schemas.microsoft.com/office/powerpoint/2010/main" val="402076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58954285"/>
                    </a:ext>
                  </a:extLst>
                </a:gridCol>
                <a:gridCol w="493776">
                  <a:extLst>
                    <a:ext uri="{9D8B030D-6E8A-4147-A177-3AD203B41FA5}">
                      <a16:colId xmlns:a16="http://schemas.microsoft.com/office/drawing/2014/main" val="2934404442"/>
                    </a:ext>
                  </a:extLst>
                </a:gridCol>
                <a:gridCol w="411480">
                  <a:extLst>
                    <a:ext uri="{9D8B030D-6E8A-4147-A177-3AD203B41FA5}">
                      <a16:colId xmlns:a16="http://schemas.microsoft.com/office/drawing/2014/main" val="3405459543"/>
                    </a:ext>
                  </a:extLst>
                </a:gridCol>
                <a:gridCol w="411480">
                  <a:extLst>
                    <a:ext uri="{9D8B030D-6E8A-4147-A177-3AD203B41FA5}">
                      <a16:colId xmlns:a16="http://schemas.microsoft.com/office/drawing/2014/main" val="1950357739"/>
                    </a:ext>
                  </a:extLst>
                </a:gridCol>
                <a:gridCol w="246888">
                  <a:extLst>
                    <a:ext uri="{9D8B030D-6E8A-4147-A177-3AD203B41FA5}">
                      <a16:colId xmlns:a16="http://schemas.microsoft.com/office/drawing/2014/main" val="1670975890"/>
                    </a:ext>
                  </a:extLst>
                </a:gridCol>
                <a:gridCol w="658368">
                  <a:extLst>
                    <a:ext uri="{9D8B030D-6E8A-4147-A177-3AD203B41FA5}">
                      <a16:colId xmlns:a16="http://schemas.microsoft.com/office/drawing/2014/main" val="2061673427"/>
                    </a:ext>
                  </a:extLst>
                </a:gridCol>
                <a:gridCol w="576072">
                  <a:extLst>
                    <a:ext uri="{9D8B030D-6E8A-4147-A177-3AD203B41FA5}">
                      <a16:colId xmlns:a16="http://schemas.microsoft.com/office/drawing/2014/main" val="2308478386"/>
                    </a:ext>
                  </a:extLst>
                </a:gridCol>
                <a:gridCol w="576072">
                  <a:extLst>
                    <a:ext uri="{9D8B030D-6E8A-4147-A177-3AD203B41FA5}">
                      <a16:colId xmlns:a16="http://schemas.microsoft.com/office/drawing/2014/main" val="1620437267"/>
                    </a:ext>
                  </a:extLst>
                </a:gridCol>
                <a:gridCol w="411480">
                  <a:extLst>
                    <a:ext uri="{9D8B030D-6E8A-4147-A177-3AD203B41FA5}">
                      <a16:colId xmlns:a16="http://schemas.microsoft.com/office/drawing/2014/main" val="2668800132"/>
                    </a:ext>
                  </a:extLst>
                </a:gridCol>
                <a:gridCol w="658368">
                  <a:extLst>
                    <a:ext uri="{9D8B030D-6E8A-4147-A177-3AD203B41FA5}">
                      <a16:colId xmlns:a16="http://schemas.microsoft.com/office/drawing/2014/main" val="1420612764"/>
                    </a:ext>
                  </a:extLst>
                </a:gridCol>
                <a:gridCol w="329184">
                  <a:extLst>
                    <a:ext uri="{9D8B030D-6E8A-4147-A177-3AD203B41FA5}">
                      <a16:colId xmlns:a16="http://schemas.microsoft.com/office/drawing/2014/main" val="2679902725"/>
                    </a:ext>
                  </a:extLst>
                </a:gridCol>
                <a:gridCol w="493776">
                  <a:extLst>
                    <a:ext uri="{9D8B030D-6E8A-4147-A177-3AD203B41FA5}">
                      <a16:colId xmlns:a16="http://schemas.microsoft.com/office/drawing/2014/main" val="1229632800"/>
                    </a:ext>
                  </a:extLst>
                </a:gridCol>
                <a:gridCol w="329184">
                  <a:extLst>
                    <a:ext uri="{9D8B030D-6E8A-4147-A177-3AD203B41FA5}">
                      <a16:colId xmlns:a16="http://schemas.microsoft.com/office/drawing/2014/main" val="1557388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1014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- 2018-04-06 15:06:49 </a:t>
                      </a:r>
                      <a:r>
                        <a:rPr kumimoji="0" lang="de-DE" sz="1000" b="0" i="0" u="none" strike="noStrike" kern="1200" cap="none" spc="0" normalizeH="0" baseline="0" noProof="0">
                          <a:ln>
                            <a:noFill/>
                          </a:ln>
                          <a:solidFill>
                            <a:prstClr val="black"/>
                          </a:solidFill>
                          <a:effectLst/>
                          <a:uLnTx/>
                          <a:uFillTx/>
                          <a:latin typeface="+mn-lt"/>
                          <a:ea typeface="+mn-ea"/>
                          <a:cs typeface="+mn-cs"/>
                        </a:rPr>
                        <a:t> 
 Extra 3 mit einem lustigen Song zu einem ernsten Thema: Der Erzieher-Beruf ist wichtig, aber komplett unattraktiv. Vier Jahre dauert die Ausbildung und wird größtenteils nicht bezahlt.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10740</a:t>
                      </a:r>
                    </a:p>
                  </a:txBody>
                  <a:tcPr/>
                </a:tc>
                <a:extLst>
                  <a:ext uri="{0D108BD9-81ED-4DB2-BD59-A6C34878D82A}">
                    <a16:rowId xmlns:a16="http://schemas.microsoft.com/office/drawing/2014/main" val="295368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- 2018-08-10 14:21:05 </a:t>
                      </a:r>
                      <a:r>
                        <a:rPr kumimoji="0" lang="de-DE" sz="1000" b="0" i="0" u="none" strike="noStrike" kern="1200" cap="none" spc="0" normalizeH="0" baseline="0" noProof="0">
                          <a:ln>
                            <a:noFill/>
                          </a:ln>
                          <a:solidFill>
                            <a:prstClr val="black"/>
                          </a:solidFill>
                          <a:effectLst/>
                          <a:uLnTx/>
                          <a:uFillTx/>
                          <a:latin typeface="+mn-lt"/>
                          <a:ea typeface="+mn-ea"/>
                          <a:cs typeface="+mn-cs"/>
                        </a:rPr>
                        <a:t> 
 Die "Finger abschlecken" würden sich andere Länder nach so einem tollen Mautsystem wie Toll Collect, meint Verkehrsminister Andreas Scheuer. Anja Reschke wünscht sich aus Sicht der Steuerzahler etwas anderes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6949</a:t>
                      </a:r>
                    </a:p>
                  </a:txBody>
                  <a:tcPr/>
                </a:tc>
                <a:extLst>
                  <a:ext uri="{0D108BD9-81ED-4DB2-BD59-A6C34878D82A}">
                    <a16:rowId xmlns:a16="http://schemas.microsoft.com/office/drawing/2014/main" val="2778915922"/>
                  </a:ext>
                </a:extLst>
              </a:tr>
            </a:tbl>
          </a:graphicData>
        </a:graphic>
      </p:graphicFrame>
      <p:sp>
        <p:nvSpPr>
          <p:cNvPr id="4" name="Text Placeholder 3">
            <a:extLst>
              <a:ext uri="{FF2B5EF4-FFF2-40B4-BE49-F238E27FC236}">
                <a16:creationId xmlns:a16="http://schemas.microsoft.com/office/drawing/2014/main" id="{00C7E5FA-B28D-4FC6-8ACA-AF336CA63E7B}"/>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40263049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0ACB5-1371-41ED-92A6-0231C140AF1A}"/>
              </a:ext>
            </a:extLst>
          </p:cNvPr>
          <p:cNvSpPr>
            <a:spLocks noGrp="1"/>
          </p:cNvSpPr>
          <p:nvPr>
            <p:ph type="title"/>
          </p:nvPr>
        </p:nvSpPr>
        <p:spPr/>
        <p:txBody>
          <a:bodyPr/>
          <a:lstStyle/>
          <a:p>
            <a:r>
              <a:rPr lang="en-US"/>
              <a:t>Facebook Eigene Videos - Crossposts (nur Ersteller) - Export  | Panorama - 1 of 2</a:t>
            </a:r>
          </a:p>
        </p:txBody>
      </p:sp>
      <p:graphicFrame>
        <p:nvGraphicFramePr>
          <p:cNvPr id="5" name="Table Placeholder 4">
            <a:extLst>
              <a:ext uri="{FF2B5EF4-FFF2-40B4-BE49-F238E27FC236}">
                <a16:creationId xmlns:a16="http://schemas.microsoft.com/office/drawing/2014/main" id="{F378DA76-E5BC-4498-8CB8-A66484A4DFE2}"/>
              </a:ext>
            </a:extLst>
          </p:cNvPr>
          <p:cNvGraphicFramePr>
            <a:graphicFrameLocks noGrp="1"/>
          </p:cNvGraphicFramePr>
          <p:nvPr>
            <p:ph type="tbl" sz="quarter" idx="13"/>
            <p:extLst>
              <p:ext uri="{D42A27DB-BD31-4B8C-83A1-F6EECF244321}">
                <p14:modId xmlns:p14="http://schemas.microsoft.com/office/powerpoint/2010/main" val="150792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49770427"/>
                    </a:ext>
                  </a:extLst>
                </a:gridCol>
                <a:gridCol w="493776">
                  <a:extLst>
                    <a:ext uri="{9D8B030D-6E8A-4147-A177-3AD203B41FA5}">
                      <a16:colId xmlns:a16="http://schemas.microsoft.com/office/drawing/2014/main" val="1346155012"/>
                    </a:ext>
                  </a:extLst>
                </a:gridCol>
                <a:gridCol w="411480">
                  <a:extLst>
                    <a:ext uri="{9D8B030D-6E8A-4147-A177-3AD203B41FA5}">
                      <a16:colId xmlns:a16="http://schemas.microsoft.com/office/drawing/2014/main" val="3237276412"/>
                    </a:ext>
                  </a:extLst>
                </a:gridCol>
                <a:gridCol w="411480">
                  <a:extLst>
                    <a:ext uri="{9D8B030D-6E8A-4147-A177-3AD203B41FA5}">
                      <a16:colId xmlns:a16="http://schemas.microsoft.com/office/drawing/2014/main" val="1510135026"/>
                    </a:ext>
                  </a:extLst>
                </a:gridCol>
                <a:gridCol w="246888">
                  <a:extLst>
                    <a:ext uri="{9D8B030D-6E8A-4147-A177-3AD203B41FA5}">
                      <a16:colId xmlns:a16="http://schemas.microsoft.com/office/drawing/2014/main" val="2343015021"/>
                    </a:ext>
                  </a:extLst>
                </a:gridCol>
                <a:gridCol w="658368">
                  <a:extLst>
                    <a:ext uri="{9D8B030D-6E8A-4147-A177-3AD203B41FA5}">
                      <a16:colId xmlns:a16="http://schemas.microsoft.com/office/drawing/2014/main" val="815527139"/>
                    </a:ext>
                  </a:extLst>
                </a:gridCol>
                <a:gridCol w="576072">
                  <a:extLst>
                    <a:ext uri="{9D8B030D-6E8A-4147-A177-3AD203B41FA5}">
                      <a16:colId xmlns:a16="http://schemas.microsoft.com/office/drawing/2014/main" val="2299134651"/>
                    </a:ext>
                  </a:extLst>
                </a:gridCol>
                <a:gridCol w="576072">
                  <a:extLst>
                    <a:ext uri="{9D8B030D-6E8A-4147-A177-3AD203B41FA5}">
                      <a16:colId xmlns:a16="http://schemas.microsoft.com/office/drawing/2014/main" val="1284868075"/>
                    </a:ext>
                  </a:extLst>
                </a:gridCol>
                <a:gridCol w="411480">
                  <a:extLst>
                    <a:ext uri="{9D8B030D-6E8A-4147-A177-3AD203B41FA5}">
                      <a16:colId xmlns:a16="http://schemas.microsoft.com/office/drawing/2014/main" val="1637043526"/>
                    </a:ext>
                  </a:extLst>
                </a:gridCol>
                <a:gridCol w="658368">
                  <a:extLst>
                    <a:ext uri="{9D8B030D-6E8A-4147-A177-3AD203B41FA5}">
                      <a16:colId xmlns:a16="http://schemas.microsoft.com/office/drawing/2014/main" val="1437489426"/>
                    </a:ext>
                  </a:extLst>
                </a:gridCol>
                <a:gridCol w="329184">
                  <a:extLst>
                    <a:ext uri="{9D8B030D-6E8A-4147-A177-3AD203B41FA5}">
                      <a16:colId xmlns:a16="http://schemas.microsoft.com/office/drawing/2014/main" val="3590039336"/>
                    </a:ext>
                  </a:extLst>
                </a:gridCol>
                <a:gridCol w="493776">
                  <a:extLst>
                    <a:ext uri="{9D8B030D-6E8A-4147-A177-3AD203B41FA5}">
                      <a16:colId xmlns:a16="http://schemas.microsoft.com/office/drawing/2014/main" val="1549277788"/>
                    </a:ext>
                  </a:extLst>
                </a:gridCol>
                <a:gridCol w="329184">
                  <a:extLst>
                    <a:ext uri="{9D8B030D-6E8A-4147-A177-3AD203B41FA5}">
                      <a16:colId xmlns:a16="http://schemas.microsoft.com/office/drawing/2014/main" val="325828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7483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- 2018-07-20 15:12:46 </a:t>
                      </a:r>
                      <a:r>
                        <a:rPr kumimoji="0" lang="de-DE" sz="1000" b="0" i="0" u="none" strike="noStrike" kern="1200" cap="none" spc="0" normalizeH="0" baseline="0" noProof="0">
                          <a:ln>
                            <a:noFill/>
                          </a:ln>
                          <a:solidFill>
                            <a:prstClr val="black"/>
                          </a:solidFill>
                          <a:effectLst/>
                          <a:uLnTx/>
                          <a:uFillTx/>
                          <a:latin typeface="+mn-lt"/>
                          <a:ea typeface="+mn-ea"/>
                          <a:cs typeface="+mn-cs"/>
                        </a:rPr>
                        <a:t> 
 Anja Reschke: "Dass Menschen schamlos am hellichten Tag auf einem der berühmtesten Plätze Dresdens rufen, dass Menschen absaufen - also sterben - sollen, wäre vor einiger Zeit wirklich unvorstellbar gewesen."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43996</a:t>
                      </a:r>
                    </a:p>
                  </a:txBody>
                  <a:tcPr/>
                </a:tc>
                <a:extLst>
                  <a:ext uri="{0D108BD9-81ED-4DB2-BD59-A6C34878D82A}">
                    <a16:rowId xmlns:a16="http://schemas.microsoft.com/office/drawing/2014/main" val="62629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- 2018-01-27 08:55:00 </a:t>
                      </a:r>
                      <a:r>
                        <a:rPr kumimoji="0" lang="de-DE" sz="1000" b="0" i="0" u="none" strike="noStrike" kern="1200" cap="none" spc="0" normalizeH="0" baseline="0" noProof="0">
                          <a:ln>
                            <a:noFill/>
                          </a:ln>
                          <a:solidFill>
                            <a:prstClr val="black"/>
                          </a:solidFill>
                          <a:effectLst/>
                          <a:uLnTx/>
                          <a:uFillTx/>
                          <a:latin typeface="+mn-lt"/>
                          <a:ea typeface="+mn-ea"/>
                          <a:cs typeface="+mn-cs"/>
                        </a:rPr>
                        <a:t> 
 Vor 73 Jahren wurde das KZ Auschwitz befreit - #WeRemember
Wie alles begann? Antworten darauf liefert kurioserweise ein Preisausschreiben aus dem Jahr 1934: 125 Reichsmark gab es als Hauptgewinn für denjenigen, der am besten schildert, warum er Nazi geworden ist: https://daserste.ndr.de/panorama/archiv/2018/Preisausschreiben-unter-Nazis-Warum-sind-Sie-in-der-NSDAP,nsbiograms100.html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39940</a:t>
                      </a:r>
                    </a:p>
                  </a:txBody>
                  <a:tcPr/>
                </a:tc>
                <a:extLst>
                  <a:ext uri="{0D108BD9-81ED-4DB2-BD59-A6C34878D82A}">
                    <a16:rowId xmlns:a16="http://schemas.microsoft.com/office/drawing/2014/main" val="3034559719"/>
                  </a:ext>
                </a:extLst>
              </a:tr>
            </a:tbl>
          </a:graphicData>
        </a:graphic>
      </p:graphicFrame>
      <p:sp>
        <p:nvSpPr>
          <p:cNvPr id="4" name="Text Placeholder 3">
            <a:extLst>
              <a:ext uri="{FF2B5EF4-FFF2-40B4-BE49-F238E27FC236}">
                <a16:creationId xmlns:a16="http://schemas.microsoft.com/office/drawing/2014/main" id="{EEE94D6B-5576-469E-A5BF-E61FBD16C1C3}"/>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085446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4A088-1646-415E-996C-0F6C0A0F0F83}"/>
              </a:ext>
            </a:extLst>
          </p:cNvPr>
          <p:cNvSpPr>
            <a:spLocks noGrp="1"/>
          </p:cNvSpPr>
          <p:nvPr>
            <p:ph type="title"/>
          </p:nvPr>
        </p:nvSpPr>
        <p:spPr/>
        <p:txBody>
          <a:bodyPr/>
          <a:lstStyle/>
          <a:p>
            <a:r>
              <a:rPr lang="en-US"/>
              <a:t>Facebook Eigene Videos - Crossposts (nur Ersteller) - Export  | Panorama - 2 of 2</a:t>
            </a:r>
          </a:p>
        </p:txBody>
      </p:sp>
      <p:graphicFrame>
        <p:nvGraphicFramePr>
          <p:cNvPr id="5" name="Table Placeholder 4">
            <a:extLst>
              <a:ext uri="{FF2B5EF4-FFF2-40B4-BE49-F238E27FC236}">
                <a16:creationId xmlns:a16="http://schemas.microsoft.com/office/drawing/2014/main" id="{FA63F895-6FEA-4ED7-B3B9-E55EDE9FD904}"/>
              </a:ext>
            </a:extLst>
          </p:cNvPr>
          <p:cNvGraphicFramePr>
            <a:graphicFrameLocks noGrp="1"/>
          </p:cNvGraphicFramePr>
          <p:nvPr>
            <p:ph type="tbl" sz="quarter" idx="13"/>
            <p:extLst>
              <p:ext uri="{D42A27DB-BD31-4B8C-83A1-F6EECF244321}">
                <p14:modId xmlns:p14="http://schemas.microsoft.com/office/powerpoint/2010/main" val="3259414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1641130"/>
                    </a:ext>
                  </a:extLst>
                </a:gridCol>
                <a:gridCol w="493776">
                  <a:extLst>
                    <a:ext uri="{9D8B030D-6E8A-4147-A177-3AD203B41FA5}">
                      <a16:colId xmlns:a16="http://schemas.microsoft.com/office/drawing/2014/main" val="2892044140"/>
                    </a:ext>
                  </a:extLst>
                </a:gridCol>
                <a:gridCol w="411480">
                  <a:extLst>
                    <a:ext uri="{9D8B030D-6E8A-4147-A177-3AD203B41FA5}">
                      <a16:colId xmlns:a16="http://schemas.microsoft.com/office/drawing/2014/main" val="228422592"/>
                    </a:ext>
                  </a:extLst>
                </a:gridCol>
                <a:gridCol w="411480">
                  <a:extLst>
                    <a:ext uri="{9D8B030D-6E8A-4147-A177-3AD203B41FA5}">
                      <a16:colId xmlns:a16="http://schemas.microsoft.com/office/drawing/2014/main" val="4276990383"/>
                    </a:ext>
                  </a:extLst>
                </a:gridCol>
                <a:gridCol w="246888">
                  <a:extLst>
                    <a:ext uri="{9D8B030D-6E8A-4147-A177-3AD203B41FA5}">
                      <a16:colId xmlns:a16="http://schemas.microsoft.com/office/drawing/2014/main" val="3049947985"/>
                    </a:ext>
                  </a:extLst>
                </a:gridCol>
                <a:gridCol w="658368">
                  <a:extLst>
                    <a:ext uri="{9D8B030D-6E8A-4147-A177-3AD203B41FA5}">
                      <a16:colId xmlns:a16="http://schemas.microsoft.com/office/drawing/2014/main" val="1526149261"/>
                    </a:ext>
                  </a:extLst>
                </a:gridCol>
                <a:gridCol w="576072">
                  <a:extLst>
                    <a:ext uri="{9D8B030D-6E8A-4147-A177-3AD203B41FA5}">
                      <a16:colId xmlns:a16="http://schemas.microsoft.com/office/drawing/2014/main" val="3301228309"/>
                    </a:ext>
                  </a:extLst>
                </a:gridCol>
                <a:gridCol w="576072">
                  <a:extLst>
                    <a:ext uri="{9D8B030D-6E8A-4147-A177-3AD203B41FA5}">
                      <a16:colId xmlns:a16="http://schemas.microsoft.com/office/drawing/2014/main" val="2315198765"/>
                    </a:ext>
                  </a:extLst>
                </a:gridCol>
                <a:gridCol w="411480">
                  <a:extLst>
                    <a:ext uri="{9D8B030D-6E8A-4147-A177-3AD203B41FA5}">
                      <a16:colId xmlns:a16="http://schemas.microsoft.com/office/drawing/2014/main" val="903919539"/>
                    </a:ext>
                  </a:extLst>
                </a:gridCol>
                <a:gridCol w="658368">
                  <a:extLst>
                    <a:ext uri="{9D8B030D-6E8A-4147-A177-3AD203B41FA5}">
                      <a16:colId xmlns:a16="http://schemas.microsoft.com/office/drawing/2014/main" val="1289042770"/>
                    </a:ext>
                  </a:extLst>
                </a:gridCol>
                <a:gridCol w="329184">
                  <a:extLst>
                    <a:ext uri="{9D8B030D-6E8A-4147-A177-3AD203B41FA5}">
                      <a16:colId xmlns:a16="http://schemas.microsoft.com/office/drawing/2014/main" val="3897124103"/>
                    </a:ext>
                  </a:extLst>
                </a:gridCol>
                <a:gridCol w="493776">
                  <a:extLst>
                    <a:ext uri="{9D8B030D-6E8A-4147-A177-3AD203B41FA5}">
                      <a16:colId xmlns:a16="http://schemas.microsoft.com/office/drawing/2014/main" val="2754814143"/>
                    </a:ext>
                  </a:extLst>
                </a:gridCol>
                <a:gridCol w="329184">
                  <a:extLst>
                    <a:ext uri="{9D8B030D-6E8A-4147-A177-3AD203B41FA5}">
                      <a16:colId xmlns:a16="http://schemas.microsoft.com/office/drawing/2014/main" val="526933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88626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- 2018-05-31 13:33:14 </a:t>
                      </a:r>
                      <a:r>
                        <a:rPr kumimoji="0" lang="de-DE" sz="1000" b="0" i="0" u="none" strike="noStrike" kern="1200" cap="none" spc="0" normalizeH="0" baseline="0" noProof="0">
                          <a:ln>
                            <a:noFill/>
                          </a:ln>
                          <a:solidFill>
                            <a:prstClr val="black"/>
                          </a:solidFill>
                          <a:effectLst/>
                          <a:uLnTx/>
                          <a:uFillTx/>
                          <a:latin typeface="+mn-lt"/>
                          <a:ea typeface="+mn-ea"/>
                          <a:cs typeface="+mn-cs"/>
                        </a:rPr>
                        <a:t> 
 Stau in Hamburg dank Diesel-Fahrverbot: Seit heute gilt das bundesweit erste Fahrverbot für ältere Dieselautos und Lastwagen. Die Folgen? Sehen Sie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a:t>
                      </a:r>
                    </a:p>
                  </a:txBody>
                  <a:tcPr/>
                </a:tc>
                <a:extLst>
                  <a:ext uri="{0D108BD9-81ED-4DB2-BD59-A6C34878D82A}">
                    <a16:rowId xmlns:a16="http://schemas.microsoft.com/office/drawing/2014/main" val="202432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- 2018-03-08 15:19:45 </a:t>
                      </a:r>
                      <a:r>
                        <a:rPr kumimoji="0" lang="de-DE" sz="1000" b="0" i="0" u="none" strike="noStrike" kern="1200" cap="none" spc="0" normalizeH="0" baseline="0" noProof="0">
                          <a:ln>
                            <a:noFill/>
                          </a:ln>
                          <a:solidFill>
                            <a:prstClr val="black"/>
                          </a:solidFill>
                          <a:effectLst/>
                          <a:uLnTx/>
                          <a:uFillTx/>
                          <a:latin typeface="+mn-lt"/>
                          <a:ea typeface="+mn-ea"/>
                          <a:cs typeface="+mn-cs"/>
                        </a:rPr>
                        <a:t> 
 Sexismus und Chauvinismus existieren leider auch heute noch. Die anhaltende #metoo Debatte macht deutlich: Bis zur Gleichberechtigung ist es noch ein langer Weg. #weltfrauentag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extLst>
                  <a:ext uri="{0D108BD9-81ED-4DB2-BD59-A6C34878D82A}">
                    <a16:rowId xmlns:a16="http://schemas.microsoft.com/office/drawing/2014/main" val="238025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Panorama - 2018-09-24 15:38:18 </a:t>
                      </a:r>
                      <a:r>
                        <a:rPr kumimoji="0" lang="de-DE" sz="1000" b="0" i="0" u="none" strike="noStrike" kern="1200" cap="none" spc="0" normalizeH="0" baseline="0" noProof="0">
                          <a:ln>
                            <a:noFill/>
                          </a:ln>
                          <a:solidFill>
                            <a:prstClr val="black"/>
                          </a:solidFill>
                          <a:effectLst/>
                          <a:uLnTx/>
                          <a:uFillTx/>
                          <a:latin typeface="+mn-lt"/>
                          <a:ea typeface="+mn-ea"/>
                          <a:cs typeface="+mn-cs"/>
                        </a:rPr>
                        <a:t> 
 In den letzten 20 Jahren sind gerade einmal 2,6 Prozent mehr Frauen in Führungspositionen aufgerückt, so das Statistische Bundesamt. Insgesamt stellen Frauen nur 29 Prozent der Führungskräfte in Deutschland. Über die Gründe hat Panorama ausführlich berichtet: #DerkleineUnterschied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8365</a:t>
                      </a:r>
                    </a:p>
                  </a:txBody>
                  <a:tcPr/>
                </a:tc>
                <a:extLst>
                  <a:ext uri="{0D108BD9-81ED-4DB2-BD59-A6C34878D82A}">
                    <a16:rowId xmlns:a16="http://schemas.microsoft.com/office/drawing/2014/main" val="1363106726"/>
                  </a:ext>
                </a:extLst>
              </a:tr>
            </a:tbl>
          </a:graphicData>
        </a:graphic>
      </p:graphicFrame>
      <p:sp>
        <p:nvSpPr>
          <p:cNvPr id="4" name="Text Placeholder 3">
            <a:extLst>
              <a:ext uri="{FF2B5EF4-FFF2-40B4-BE49-F238E27FC236}">
                <a16:creationId xmlns:a16="http://schemas.microsoft.com/office/drawing/2014/main" id="{F3552FDB-C6AD-4C6A-93FB-1715C7B97838}"/>
              </a:ext>
            </a:extLst>
          </p:cNvPr>
          <p:cNvSpPr>
            <a:spLocks noGrp="1"/>
          </p:cNvSpPr>
          <p:nvPr>
            <p:ph type="body" sz="quarter" idx="14"/>
          </p:nvPr>
        </p:nvSpPr>
        <p:spPr/>
        <p:txBody>
          <a:bodyPr/>
          <a:lstStyle/>
          <a:p>
            <a:r>
              <a:rPr lang="en-US"/>
              <a:t>01.11.2017 - 31.10.2018</a:t>
            </a:r>
          </a:p>
        </p:txBody>
      </p:sp>
    </p:spTree>
    <p:extLst>
      <p:ext uri="{BB962C8B-B14F-4D97-AF65-F5344CB8AC3E}">
        <p14:creationId xmlns:p14="http://schemas.microsoft.com/office/powerpoint/2010/main" val="39860203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2151</Words>
  <Application>Microsoft Office PowerPoint</Application>
  <PresentationFormat>On-screen Show (4:3)</PresentationFormat>
  <Paragraphs>991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MeFo - Facebook - Social Media - Evaluation</vt:lpstr>
      <vt:lpstr>Facebook Profil - Potenz.Reichw.,Aktive Nutzer,I-Rate,Fans | Panorama</vt:lpstr>
      <vt:lpstr>Facebook Anzahl Post, Reaktionen (Kommentare, Shares, Likes) - FB Insights | Panorama</vt:lpstr>
      <vt:lpstr>Facebook Profil - Fans | Panorama</vt:lpstr>
      <vt:lpstr>Facebook Profil - Potenzielle Reichweite | Panorama</vt:lpstr>
      <vt:lpstr>Facebook Profil - Aktive Nutzer | Panorama</vt:lpstr>
      <vt:lpstr>Facebook Profil - Video-Starts ab 10 Sek. | Panorama</vt:lpstr>
      <vt:lpstr>Facebook Profil - Durchschnitt Potenzi. Reichweite pro Tag | Panorama</vt:lpstr>
      <vt:lpstr>Facebook Distributionstyp - FB Insights | Panorama</vt:lpstr>
      <vt:lpstr>Facebook Distributionstyp - Tabelle - FB Insights | Panorama</vt:lpstr>
      <vt:lpstr>Facebook Eigene Posts - Shares - Export | Panorama - 1 of 2</vt:lpstr>
      <vt:lpstr>Facebook Eigene Posts - Shares - Export | Panorama - 2 of 2</vt:lpstr>
      <vt:lpstr>Facebook Eigene Posts - Kommentare - Export | Panorama - 1 of 2</vt:lpstr>
      <vt:lpstr>Facebook Eigene Posts - Kommentare - Export | Panorama - 2 of 2</vt:lpstr>
      <vt:lpstr>Facebook Eigene Posts - Links - Export | Panorama - 1 of 4</vt:lpstr>
      <vt:lpstr>Facebook Eigene Posts - Links - Export | Panorama - 2 of 4</vt:lpstr>
      <vt:lpstr>Facebook Eigene Posts - Links - Export | Panorama - 3 of 4</vt:lpstr>
      <vt:lpstr>Facebook Eigene Posts - Links - Export | Panorama - 4 of 4</vt:lpstr>
      <vt:lpstr>Facebook Eigene Posts - Videostartrate - Export | Panorama</vt:lpstr>
      <vt:lpstr>Facebook Eigene Posts - Videostartrate - Flop - Export | Panorama</vt:lpstr>
      <vt:lpstr>Facebook Eigene Posts - Potenzielle Reichweite - Export | Panorama - 1 of 2</vt:lpstr>
      <vt:lpstr>Facebook Eigene Posts - Potenzielle Reichweite - Export | Panorama - 2 of 2</vt:lpstr>
      <vt:lpstr>Facebook Eigene Posts - Aktive Nutzer - Export | Panorama</vt:lpstr>
      <vt:lpstr>Facebook Eigene Posts - I-Rate Aktive Nutzer - Export | Panorama</vt:lpstr>
      <vt:lpstr>Facebook Eigene Posts - I-Rate Aktive Nutzer-Flop - Export | Panorama - 1 of 2</vt:lpstr>
      <vt:lpstr>Facebook Eigene Posts - I-Rate Aktive Nutzer-Flop - Export | Panorama - 2 of 2</vt:lpstr>
      <vt:lpstr>Facebook Eigene Post - Summe Interaktionen - Export | Panorama - 1 of 2</vt:lpstr>
      <vt:lpstr>Facebook Eigene Post - Summe Interaktionen - Export | Panorama - 2 of 2</vt:lpstr>
      <vt:lpstr>Facebook Eigene Posts - Reaktionen - Export | Panorama - 1 of 3</vt:lpstr>
      <vt:lpstr>Facebook Eigene Posts - Reaktionen - Export | Panorama - 2 of 3</vt:lpstr>
      <vt:lpstr>Facebook Eigene Posts - Reaktionen - Export | Panorama - 3 of 3</vt:lpstr>
      <vt:lpstr>Eigene Posts - Videostarts - Profil-bezogene Nutzung | Panorama</vt:lpstr>
      <vt:lpstr>Facebook Eigene Videos - Crossposts (ohne Ersteller) - Export | Panorama - 1 of 2</vt:lpstr>
      <vt:lpstr>Facebook Eigene Videos - Crossposts (ohne Ersteller) - Export | Panorama - 2 of 2</vt:lpstr>
      <vt:lpstr>Facebook Eigene Videos - Crossposts (nur Ersteller) - Export  | Panorama - 1 of 2</vt:lpstr>
      <vt:lpstr>Facebook Eigene Videos - Crossposts (nur Ersteller) - Export  | Panorama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2018-11-01T09:22:46Z</dcterms:created>
  <dcterms:modified xsi:type="dcterms:W3CDTF">2018-11-01T09:24:18Z</dcterms:modified>
</cp:coreProperties>
</file>